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handoutMasterIdLst>
    <p:handoutMasterId r:id="rId62"/>
  </p:handoutMasterIdLst>
  <p:sldIdLst>
    <p:sldId id="256" r:id="rId2"/>
    <p:sldId id="492" r:id="rId3"/>
    <p:sldId id="584" r:id="rId4"/>
    <p:sldId id="638" r:id="rId5"/>
    <p:sldId id="580" r:id="rId6"/>
    <p:sldId id="585" r:id="rId7"/>
    <p:sldId id="586" r:id="rId8"/>
    <p:sldId id="587" r:id="rId9"/>
    <p:sldId id="588" r:id="rId10"/>
    <p:sldId id="589" r:id="rId11"/>
    <p:sldId id="590" r:id="rId12"/>
    <p:sldId id="591" r:id="rId13"/>
    <p:sldId id="564" r:id="rId14"/>
    <p:sldId id="639" r:id="rId15"/>
    <p:sldId id="592" r:id="rId16"/>
    <p:sldId id="593" r:id="rId17"/>
    <p:sldId id="594" r:id="rId18"/>
    <p:sldId id="595" r:id="rId19"/>
    <p:sldId id="596" r:id="rId20"/>
    <p:sldId id="597" r:id="rId21"/>
    <p:sldId id="598" r:id="rId22"/>
    <p:sldId id="599" r:id="rId23"/>
    <p:sldId id="600" r:id="rId24"/>
    <p:sldId id="601" r:id="rId25"/>
    <p:sldId id="602" r:id="rId26"/>
    <p:sldId id="603" r:id="rId27"/>
    <p:sldId id="604" r:id="rId28"/>
    <p:sldId id="605" r:id="rId29"/>
    <p:sldId id="606" r:id="rId30"/>
    <p:sldId id="607" r:id="rId31"/>
    <p:sldId id="608" r:id="rId32"/>
    <p:sldId id="609" r:id="rId33"/>
    <p:sldId id="610" r:id="rId34"/>
    <p:sldId id="611" r:id="rId35"/>
    <p:sldId id="612" r:id="rId36"/>
    <p:sldId id="613" r:id="rId37"/>
    <p:sldId id="614" r:id="rId38"/>
    <p:sldId id="615" r:id="rId39"/>
    <p:sldId id="616" r:id="rId40"/>
    <p:sldId id="617" r:id="rId41"/>
    <p:sldId id="618" r:id="rId42"/>
    <p:sldId id="619" r:id="rId43"/>
    <p:sldId id="620" r:id="rId44"/>
    <p:sldId id="621" r:id="rId45"/>
    <p:sldId id="622" r:id="rId46"/>
    <p:sldId id="623" r:id="rId47"/>
    <p:sldId id="624" r:id="rId48"/>
    <p:sldId id="625" r:id="rId49"/>
    <p:sldId id="626" r:id="rId50"/>
    <p:sldId id="627" r:id="rId51"/>
    <p:sldId id="628" r:id="rId52"/>
    <p:sldId id="629" r:id="rId53"/>
    <p:sldId id="630" r:id="rId54"/>
    <p:sldId id="631" r:id="rId55"/>
    <p:sldId id="632" r:id="rId56"/>
    <p:sldId id="633" r:id="rId57"/>
    <p:sldId id="634" r:id="rId58"/>
    <p:sldId id="635" r:id="rId59"/>
    <p:sldId id="636" r:id="rId60"/>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A40E1C-9B98-463E-9466-693FD489AC5F}">
          <p14:sldIdLst>
            <p14:sldId id="256"/>
          </p14:sldIdLst>
        </p14:section>
        <p14:section name="Untitled Section" id="{27D763FC-BF99-484D-B85C-3A527F809AF9}">
          <p14:sldIdLst>
            <p14:sldId id="492"/>
            <p14:sldId id="584"/>
            <p14:sldId id="638"/>
            <p14:sldId id="580"/>
            <p14:sldId id="585"/>
            <p14:sldId id="586"/>
            <p14:sldId id="587"/>
            <p14:sldId id="588"/>
            <p14:sldId id="589"/>
            <p14:sldId id="590"/>
            <p14:sldId id="591"/>
            <p14:sldId id="564"/>
            <p14:sldId id="639"/>
            <p14:sldId id="592"/>
            <p14:sldId id="593"/>
            <p14:sldId id="594"/>
            <p14:sldId id="595"/>
            <p14:sldId id="596"/>
            <p14:sldId id="597"/>
            <p14:sldId id="598"/>
            <p14:sldId id="599"/>
            <p14:sldId id="600"/>
            <p14:sldId id="601"/>
            <p14:sldId id="602"/>
            <p14:sldId id="603"/>
            <p14:sldId id="604"/>
            <p14:sldId id="605"/>
            <p14:sldId id="606"/>
            <p14:sldId id="607"/>
            <p14:sldId id="608"/>
            <p14:sldId id="609"/>
            <p14:sldId id="610"/>
            <p14:sldId id="611"/>
            <p14:sldId id="612"/>
            <p14:sldId id="613"/>
            <p14:sldId id="614"/>
            <p14:sldId id="615"/>
            <p14:sldId id="616"/>
            <p14:sldId id="617"/>
            <p14:sldId id="618"/>
            <p14:sldId id="619"/>
            <p14:sldId id="620"/>
            <p14:sldId id="621"/>
            <p14:sldId id="622"/>
            <p14:sldId id="623"/>
            <p14:sldId id="624"/>
            <p14:sldId id="625"/>
            <p14:sldId id="626"/>
            <p14:sldId id="627"/>
            <p14:sldId id="628"/>
            <p14:sldId id="629"/>
            <p14:sldId id="630"/>
            <p14:sldId id="631"/>
            <p14:sldId id="632"/>
            <p14:sldId id="633"/>
            <p14:sldId id="634"/>
            <p14:sldId id="635"/>
            <p14:sldId id="63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4" autoAdjust="0"/>
    <p:restoredTop sz="80491" autoAdjust="0"/>
  </p:normalViewPr>
  <p:slideViewPr>
    <p:cSldViewPr snapToGrid="0">
      <p:cViewPr varScale="1">
        <p:scale>
          <a:sx n="107" d="100"/>
          <a:sy n="107" d="100"/>
        </p:scale>
        <p:origin x="128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F62DA3B2-3D15-4FF3-B0B2-248D712FD2A4}" type="datetimeFigureOut">
              <a:rPr lang="en-AU" smtClean="0"/>
              <a:t>24/5/2024</a:t>
            </a:fld>
            <a:endParaRPr lang="en-AU" dirty="0"/>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8065987F-F6F4-4999-AE48-549F0C1166C0}" type="slidenum">
              <a:rPr lang="en-AU" smtClean="0"/>
              <a:t>‹#›</a:t>
            </a:fld>
            <a:endParaRPr lang="en-AU"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8AB5D741-A579-4EF6-AA53-D6783916E332}" type="datetimeFigureOut">
              <a:rPr lang="en-AU" smtClean="0"/>
              <a:t>24/5/2024</a:t>
            </a:fld>
            <a:endParaRPr lang="en-AU" dirty="0"/>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8709918B-0590-47EC-BAF1-F11161DD87D4}" type="slidenum">
              <a:rPr lang="en-AU" smtClean="0"/>
              <a:t>‹#›</a:t>
            </a:fld>
            <a:endParaRPr lang="en-AU"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0" i="0" u="none" strike="noStrike" kern="1200" baseline="0" dirty="0">
                <a:solidFill>
                  <a:schemeClr val="tx1"/>
                </a:solidFill>
                <a:latin typeface="+mn-lt"/>
                <a:ea typeface="+mn-ea"/>
                <a:cs typeface="+mn-cs"/>
              </a:rPr>
              <a:t>Key Concepts of Information Security CIA triangle </a:t>
            </a:r>
            <a:endParaRPr lang="en-AU" dirty="0"/>
          </a:p>
          <a:p>
            <a:pPr lvl="2"/>
            <a:r>
              <a:rPr lang="en-AU" dirty="0"/>
              <a:t>Privacy</a:t>
            </a:r>
          </a:p>
          <a:p>
            <a:pPr lvl="2"/>
            <a:r>
              <a:rPr lang="en-AU" dirty="0"/>
              <a:t>Identification</a:t>
            </a:r>
          </a:p>
          <a:p>
            <a:pPr lvl="2"/>
            <a:r>
              <a:rPr lang="en-AU" dirty="0"/>
              <a:t>Authentication</a:t>
            </a:r>
          </a:p>
          <a:p>
            <a:pPr lvl="2"/>
            <a:r>
              <a:rPr lang="en-AU" dirty="0"/>
              <a:t>Authorization</a:t>
            </a:r>
          </a:p>
          <a:p>
            <a:pPr lvl="2"/>
            <a:r>
              <a:rPr lang="en-AU" dirty="0"/>
              <a:t>Accountability </a:t>
            </a:r>
          </a:p>
          <a:p>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t>1</a:t>
            </a:fld>
            <a:endParaRPr lang="en-AU"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Plan Inputs </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t>30</a:t>
            </a:fld>
            <a:endParaRPr lang="en-AU"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t>38</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t>40</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t>42</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t>56</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shown in Figure 1-10, the Gantt chart</a:t>
            </a:r>
          </a:p>
          <a:p>
            <a:r>
              <a:rPr lang="en-US" sz="1200" b="0" i="0" u="none" strike="noStrike" kern="1200" baseline="0" dirty="0">
                <a:solidFill>
                  <a:schemeClr val="tx1"/>
                </a:solidFill>
                <a:latin typeface="+mn-lt"/>
                <a:ea typeface="+mn-ea"/>
                <a:cs typeface="+mn-cs"/>
              </a:rPr>
              <a:t>can provide a wealth of information in a simple format. Activity A has been completed; activity</a:t>
            </a:r>
          </a:p>
          <a:p>
            <a:r>
              <a:rPr lang="en-US" sz="1200" b="0" i="0" u="none" strike="noStrike" kern="1200" baseline="0" dirty="0">
                <a:solidFill>
                  <a:schemeClr val="tx1"/>
                </a:solidFill>
                <a:latin typeface="+mn-lt"/>
                <a:ea typeface="+mn-ea"/>
                <a:cs typeface="+mn-cs"/>
              </a:rPr>
              <a:t>B is ahead of schedule; activity C is behind schedule. Milestones can be added to individual</a:t>
            </a:r>
          </a:p>
          <a:p>
            <a:r>
              <a:rPr lang="en-US" sz="1200" b="0" i="0" u="none" strike="noStrike" kern="1200" baseline="0" dirty="0">
                <a:solidFill>
                  <a:schemeClr val="tx1"/>
                </a:solidFill>
                <a:latin typeface="+mn-lt"/>
                <a:ea typeface="+mn-ea"/>
                <a:cs typeface="+mn-cs"/>
              </a:rPr>
              <a:t>activities and are usually represented by a numbered triangle just above the bar.</a:t>
            </a:r>
          </a:p>
          <a:p>
            <a:r>
              <a:rPr lang="en-US" sz="1200" b="0" i="0" u="none" strike="noStrike" kern="1200" baseline="0" dirty="0">
                <a:solidFill>
                  <a:schemeClr val="tx1"/>
                </a:solidFill>
                <a:latin typeface="+mn-lt"/>
                <a:ea typeface="+mn-ea"/>
                <a:cs typeface="+mn-cs"/>
              </a:rPr>
              <a:t>These milestones might include the completion of a key report or a component that requires outside</a:t>
            </a:r>
          </a:p>
          <a:p>
            <a:r>
              <a:rPr lang="en-US" sz="1200" b="0" i="0" u="none" strike="noStrike" kern="1200" baseline="0" dirty="0">
                <a:solidFill>
                  <a:schemeClr val="tx1"/>
                </a:solidFill>
                <a:latin typeface="+mn-lt"/>
                <a:ea typeface="+mn-ea"/>
                <a:cs typeface="+mn-cs"/>
              </a:rPr>
              <a:t>interventions. Whatever the case, this method of tracking has proven so simple to use, yet so</a:t>
            </a:r>
          </a:p>
          <a:p>
            <a:r>
              <a:rPr lang="en-US" sz="1200" b="0" i="0" u="none" strike="noStrike" kern="1200" baseline="0" dirty="0">
                <a:solidFill>
                  <a:schemeClr val="tx1"/>
                </a:solidFill>
                <a:latin typeface="+mn-lt"/>
                <a:ea typeface="+mn-ea"/>
                <a:cs typeface="+mn-cs"/>
              </a:rPr>
              <a:t>effective, that it is frequently the preferred method for tracking project progress.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t>58</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kern="1200" dirty="0" err="1">
                <a:solidFill>
                  <a:schemeClr val="tx1"/>
                </a:solidFill>
                <a:effectLst/>
                <a:latin typeface="+mn-lt"/>
                <a:ea typeface="+mn-ea"/>
                <a:cs typeface="+mn-cs"/>
              </a:rPr>
              <a:t>Behavioral</a:t>
            </a:r>
            <a:r>
              <a:rPr lang="en-AU" sz="1200" kern="1200" dirty="0">
                <a:solidFill>
                  <a:schemeClr val="tx1"/>
                </a:solidFill>
                <a:effectLst/>
                <a:latin typeface="+mn-lt"/>
                <a:ea typeface="+mn-ea"/>
                <a:cs typeface="+mn-cs"/>
              </a:rPr>
              <a:t> Types of Leaders </a:t>
            </a:r>
            <a:endParaRPr lang="en-AU" dirty="0">
              <a:effectLst/>
            </a:endParaRPr>
          </a:p>
          <a:p>
            <a:r>
              <a:rPr lang="en-AU" sz="1200" kern="1200" dirty="0">
                <a:solidFill>
                  <a:schemeClr val="tx1"/>
                </a:solidFill>
                <a:effectLst/>
                <a:latin typeface="+mn-lt"/>
                <a:ea typeface="+mn-ea"/>
                <a:cs typeface="+mn-cs"/>
              </a:rPr>
              <a:t>Among leaders, there are three basic </a:t>
            </a:r>
            <a:r>
              <a:rPr lang="en-AU" sz="1200" kern="1200" dirty="0" err="1">
                <a:solidFill>
                  <a:schemeClr val="tx1"/>
                </a:solidFill>
                <a:effectLst/>
                <a:latin typeface="+mn-lt"/>
                <a:ea typeface="+mn-ea"/>
                <a:cs typeface="+mn-cs"/>
              </a:rPr>
              <a:t>behavioral</a:t>
            </a:r>
            <a:r>
              <a:rPr lang="en-AU" sz="1200" kern="1200" dirty="0">
                <a:solidFill>
                  <a:schemeClr val="tx1"/>
                </a:solidFill>
                <a:effectLst/>
                <a:latin typeface="+mn-lt"/>
                <a:ea typeface="+mn-ea"/>
                <a:cs typeface="+mn-cs"/>
              </a:rPr>
              <a:t> types: autocratic, democratic, and laissez- faire. Autocratic leaders reserve all decision-making responsibility for themselves and are “do as I say” types of managers. Such leaders typically issue an order to accomplish a task and do not usually seek or accept alternative viewpoints. Democratic leaders work in the opposite way, typically seeking input from all interested parties, requesting ideas and suggestions, and then formulating positions that can be supported by a majority. </a:t>
            </a:r>
            <a:endParaRPr lang="en-AU" dirty="0">
              <a:effectLst/>
            </a:endParaRPr>
          </a:p>
          <a:p>
            <a:r>
              <a:rPr lang="en-AU" sz="1200" kern="1200" dirty="0">
                <a:solidFill>
                  <a:schemeClr val="tx1"/>
                </a:solidFill>
                <a:effectLst/>
                <a:latin typeface="+mn-lt"/>
                <a:ea typeface="+mn-ea"/>
                <a:cs typeface="+mn-cs"/>
              </a:rPr>
              <a:t>Each of these two diametrically opposed approaches has its strengths and weaknesses. The autocratic leader may be more efficient given that he or she is not constrained by the </a:t>
            </a:r>
            <a:r>
              <a:rPr lang="en-AU" sz="1200" kern="1200" dirty="0" err="1">
                <a:solidFill>
                  <a:schemeClr val="tx1"/>
                </a:solidFill>
                <a:effectLst/>
                <a:latin typeface="+mn-lt"/>
                <a:ea typeface="+mn-ea"/>
                <a:cs typeface="+mn-cs"/>
              </a:rPr>
              <a:t>neces</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sity</a:t>
            </a:r>
            <a:r>
              <a:rPr lang="en-AU" sz="1200" kern="1200" dirty="0">
                <a:solidFill>
                  <a:schemeClr val="tx1"/>
                </a:solidFill>
                <a:effectLst/>
                <a:latin typeface="+mn-lt"/>
                <a:ea typeface="+mn-ea"/>
                <a:cs typeface="+mn-cs"/>
              </a:rPr>
              <a:t> to accommodate alternative viewpoints. The democratic leader may be less efficient </a:t>
            </a:r>
            <a:endParaRPr lang="en-AU" dirty="0">
              <a:effectLst/>
            </a:endParaRPr>
          </a:p>
          <a:p>
            <a:r>
              <a:rPr lang="en-AU" sz="1200" kern="1200" dirty="0">
                <a:solidFill>
                  <a:schemeClr val="tx1"/>
                </a:solidFill>
                <a:effectLst/>
                <a:latin typeface="+mn-lt"/>
                <a:ea typeface="+mn-ea"/>
                <a:cs typeface="+mn-cs"/>
              </a:rPr>
              <a:t>because valuable time is spent in discussion and debate when planning for the task. On the other hand, the autocratic leader may be the less effective if his or her knowledge is less than sufficient for the task. And the democratic leader may be more effective when dealing with very complex topics and/or those in which subordinates have strongly held opinions. </a:t>
            </a:r>
            <a:endParaRPr lang="en-AU" dirty="0">
              <a:effectLst/>
            </a:endParaRPr>
          </a:p>
          <a:p>
            <a:r>
              <a:rPr lang="en-AU" sz="1200" kern="1200" dirty="0">
                <a:solidFill>
                  <a:schemeClr val="tx1"/>
                </a:solidFill>
                <a:effectLst/>
                <a:latin typeface="+mn-lt"/>
                <a:ea typeface="+mn-ea"/>
                <a:cs typeface="+mn-cs"/>
              </a:rPr>
              <a:t>The laissez-faire leader is also known as the “laid-back” leader. While both autocratic and democratic leaders tend to be action oriented, the laissez-faire leader often sits back and allows the process to develop as it goes, only making minimal decisions to avoid bringing the process to a complete halt. </a:t>
            </a:r>
            <a:endParaRPr lang="en-AU" dirty="0">
              <a:effectLst/>
            </a:endParaRPr>
          </a:p>
          <a:p>
            <a:endParaRPr lang="en-US" dirty="0"/>
          </a:p>
        </p:txBody>
      </p:sp>
      <p:sp>
        <p:nvSpPr>
          <p:cNvPr id="4" name="Slide Number Placeholder 3"/>
          <p:cNvSpPr>
            <a:spLocks noGrp="1"/>
          </p:cNvSpPr>
          <p:nvPr>
            <p:ph type="sldNum" sz="quarter" idx="5"/>
          </p:nvPr>
        </p:nvSpPr>
        <p:spPr/>
        <p:txBody>
          <a:bodyPr/>
          <a:lstStyle/>
          <a:p>
            <a:fld id="{8709918B-0590-47EC-BAF1-F11161DD87D4}" type="slidenum">
              <a:rPr lang="en-AU" smtClean="0"/>
              <a:t>2</a:t>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there are differences between leadership and management. A leader influences</a:t>
            </a:r>
          </a:p>
          <a:p>
            <a:r>
              <a:rPr lang="en-US" sz="1200" b="0" i="0" u="none" strike="noStrike" kern="1200" baseline="0" dirty="0">
                <a:solidFill>
                  <a:schemeClr val="tx1"/>
                </a:solidFill>
                <a:latin typeface="+mn-lt"/>
                <a:ea typeface="+mn-ea"/>
                <a:cs typeface="+mn-cs"/>
              </a:rPr>
              <a:t>employees so that they are willing to accomplish objectives. He or she is expected to lead by</a:t>
            </a:r>
          </a:p>
          <a:p>
            <a:r>
              <a:rPr lang="en-US" sz="1200" b="0" i="0" u="none" strike="noStrike" kern="1200" baseline="0" dirty="0">
                <a:solidFill>
                  <a:schemeClr val="tx1"/>
                </a:solidFill>
                <a:latin typeface="+mn-lt"/>
                <a:ea typeface="+mn-ea"/>
                <a:cs typeface="+mn-cs"/>
              </a:rPr>
              <a:t>example and demonstrate personal traits that instill a desire in others to follow. In other</a:t>
            </a:r>
          </a:p>
          <a:p>
            <a:r>
              <a:rPr lang="en-US" sz="1200" b="0" i="0" u="none" strike="noStrike" kern="1200" baseline="0" dirty="0">
                <a:solidFill>
                  <a:schemeClr val="tx1"/>
                </a:solidFill>
                <a:latin typeface="+mn-lt"/>
                <a:ea typeface="+mn-ea"/>
                <a:cs typeface="+mn-cs"/>
              </a:rPr>
              <a:t>words, leadership provides purpose, direction, and motivation to those who follow.</a:t>
            </a:r>
          </a:p>
          <a:p>
            <a:r>
              <a:rPr lang="en-US" sz="1200" b="0" i="0" u="none" strike="noStrike" kern="1200" baseline="0" dirty="0">
                <a:solidFill>
                  <a:schemeClr val="tx1"/>
                </a:solidFill>
                <a:latin typeface="+mn-lt"/>
                <a:ea typeface="+mn-ea"/>
                <a:cs typeface="+mn-cs"/>
              </a:rPr>
              <a:t>By comparison, a manager administers the resources of the organization. He or she creates budgets,</a:t>
            </a:r>
          </a:p>
          <a:p>
            <a:r>
              <a:rPr lang="en-US" sz="1200" b="0" i="0" u="none" strike="noStrike" kern="1200" baseline="0" dirty="0">
                <a:solidFill>
                  <a:schemeClr val="tx1"/>
                </a:solidFill>
                <a:latin typeface="+mn-lt"/>
                <a:ea typeface="+mn-ea"/>
                <a:cs typeface="+mn-cs"/>
              </a:rPr>
              <a:t>authorizes expenditures, and hires employees. This distinction between a leader and a manager</a:t>
            </a:r>
          </a:p>
          <a:p>
            <a:r>
              <a:rPr lang="en-US" sz="1200" b="0" i="0" u="none" strike="noStrike" kern="1200" baseline="0" dirty="0">
                <a:solidFill>
                  <a:schemeClr val="tx1"/>
                </a:solidFill>
                <a:latin typeface="+mn-lt"/>
                <a:ea typeface="+mn-ea"/>
                <a:cs typeface="+mn-cs"/>
              </a:rPr>
              <a:t>is important because leaders do not always perform a managerial function, whereas non-managers</a:t>
            </a:r>
          </a:p>
          <a:p>
            <a:r>
              <a:rPr lang="en-US" sz="1200" b="0" i="0" u="none" strike="noStrike" kern="1200" baseline="0" dirty="0">
                <a:solidFill>
                  <a:schemeClr val="tx1"/>
                </a:solidFill>
                <a:latin typeface="+mn-lt"/>
                <a:ea typeface="+mn-ea"/>
                <a:cs typeface="+mn-cs"/>
              </a:rPr>
              <a:t>are often assigned leadership roles. However, effective managers are also effective leaders.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t>3</a:t>
            </a:fld>
            <a:endParaRPr lang="en-AU"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there are differences between leadership and management. A leader influences</a:t>
            </a:r>
          </a:p>
          <a:p>
            <a:r>
              <a:rPr lang="en-US" sz="1200" b="0" i="0" u="none" strike="noStrike" kern="1200" baseline="0" dirty="0">
                <a:solidFill>
                  <a:schemeClr val="tx1"/>
                </a:solidFill>
                <a:latin typeface="+mn-lt"/>
                <a:ea typeface="+mn-ea"/>
                <a:cs typeface="+mn-cs"/>
              </a:rPr>
              <a:t>employees so that they are willing to accomplish objectives. He or she is expected to lead by</a:t>
            </a:r>
          </a:p>
          <a:p>
            <a:r>
              <a:rPr lang="en-US" sz="1200" b="0" i="0" u="none" strike="noStrike" kern="1200" baseline="0" dirty="0">
                <a:solidFill>
                  <a:schemeClr val="tx1"/>
                </a:solidFill>
                <a:latin typeface="+mn-lt"/>
                <a:ea typeface="+mn-ea"/>
                <a:cs typeface="+mn-cs"/>
              </a:rPr>
              <a:t>example and demonstrate personal traits that instill a desire in others to follow. In other</a:t>
            </a:r>
          </a:p>
          <a:p>
            <a:r>
              <a:rPr lang="en-US" sz="1200" b="0" i="0" u="none" strike="noStrike" kern="1200" baseline="0" dirty="0">
                <a:solidFill>
                  <a:schemeClr val="tx1"/>
                </a:solidFill>
                <a:latin typeface="+mn-lt"/>
                <a:ea typeface="+mn-ea"/>
                <a:cs typeface="+mn-cs"/>
              </a:rPr>
              <a:t>words, leadership provides purpose, direction, and motivation to those who follow.</a:t>
            </a:r>
          </a:p>
          <a:p>
            <a:r>
              <a:rPr lang="en-US" sz="1200" b="0" i="0" u="none" strike="noStrike" kern="1200" baseline="0" dirty="0">
                <a:solidFill>
                  <a:schemeClr val="tx1"/>
                </a:solidFill>
                <a:latin typeface="+mn-lt"/>
                <a:ea typeface="+mn-ea"/>
                <a:cs typeface="+mn-cs"/>
              </a:rPr>
              <a:t>By comparison, a manager administers the resources of the organization. He or she creates budgets,</a:t>
            </a:r>
          </a:p>
          <a:p>
            <a:r>
              <a:rPr lang="en-US" sz="1200" b="0" i="0" u="none" strike="noStrike" kern="1200" baseline="0" dirty="0">
                <a:solidFill>
                  <a:schemeClr val="tx1"/>
                </a:solidFill>
                <a:latin typeface="+mn-lt"/>
                <a:ea typeface="+mn-ea"/>
                <a:cs typeface="+mn-cs"/>
              </a:rPr>
              <a:t>authorizes expenditures, and hires employees. This distinction between a leader and a manager</a:t>
            </a:r>
          </a:p>
          <a:p>
            <a:r>
              <a:rPr lang="en-US" sz="1200" b="0" i="0" u="none" strike="noStrike" kern="1200" baseline="0" dirty="0">
                <a:solidFill>
                  <a:schemeClr val="tx1"/>
                </a:solidFill>
                <a:latin typeface="+mn-lt"/>
                <a:ea typeface="+mn-ea"/>
                <a:cs typeface="+mn-cs"/>
              </a:rPr>
              <a:t>is important because leaders do not always perform a managerial function, whereas </a:t>
            </a:r>
            <a:r>
              <a:rPr lang="en-US" sz="1200" b="0" i="0" u="none" strike="noStrike" kern="1200" baseline="0" dirty="0" err="1">
                <a:solidFill>
                  <a:schemeClr val="tx1"/>
                </a:solidFill>
                <a:latin typeface="+mn-lt"/>
                <a:ea typeface="+mn-ea"/>
                <a:cs typeface="+mn-cs"/>
              </a:rPr>
              <a:t>nonmanagers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are often assigned leadership roles. However, effective managers are also effective leaders.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management of the planning function within an organization encompasses an entire</a:t>
            </a:r>
          </a:p>
          <a:p>
            <a:r>
              <a:rPr lang="en-US" sz="1200" b="0" i="0" u="none" strike="noStrike" kern="1200" baseline="0" dirty="0">
                <a:solidFill>
                  <a:schemeClr val="tx1"/>
                </a:solidFill>
                <a:latin typeface="+mn-lt"/>
                <a:ea typeface="+mn-ea"/>
                <a:cs typeface="+mn-cs"/>
              </a:rPr>
              <a:t>field of study. It requires an understanding of how to plan and a thorough understanding</a:t>
            </a:r>
          </a:p>
          <a:p>
            <a:r>
              <a:rPr lang="en-US" sz="1200" b="0" i="0" u="none" strike="noStrike" kern="1200" baseline="0" dirty="0">
                <a:solidFill>
                  <a:schemeClr val="tx1"/>
                </a:solidFill>
                <a:latin typeface="+mn-lt"/>
                <a:ea typeface="+mn-ea"/>
                <a:cs typeface="+mn-cs"/>
              </a:rPr>
              <a:t>of project management. Project management is discussed in detail later in this chapter.</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t>8</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09918B-0590-47EC-BAF1-F11161DD87D4}" type="slidenum">
              <a:rPr lang="en-AU" smtClean="0"/>
              <a:t>11</a:t>
            </a:fld>
            <a:endParaRPr lang="en-AU" dirty="0"/>
          </a:p>
        </p:txBody>
      </p:sp>
    </p:spTree>
    <p:extLst>
      <p:ext uri="{BB962C8B-B14F-4D97-AF65-F5344CB8AC3E}">
        <p14:creationId xmlns:p14="http://schemas.microsoft.com/office/powerpoint/2010/main" val="128305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Analyze and Compare Possible Solutions Each proposed solution</a:t>
            </a:r>
          </a:p>
          <a:p>
            <a:r>
              <a:rPr lang="en-US" sz="1200" b="0" i="0" u="none" strike="noStrike" kern="1200" baseline="0" dirty="0">
                <a:solidFill>
                  <a:schemeClr val="tx1"/>
                </a:solidFill>
                <a:latin typeface="+mn-lt"/>
                <a:ea typeface="+mn-ea"/>
                <a:cs typeface="+mn-cs"/>
              </a:rPr>
              <a:t>must be examined and ranked as to its likely success in solving the problem. This analysis</a:t>
            </a:r>
          </a:p>
          <a:p>
            <a:r>
              <a:rPr lang="en-US" sz="1200" b="0" i="0" u="none" strike="noStrike" kern="1200" baseline="0" dirty="0">
                <a:solidFill>
                  <a:schemeClr val="tx1"/>
                </a:solidFill>
                <a:latin typeface="+mn-lt"/>
                <a:ea typeface="+mn-ea"/>
                <a:cs typeface="+mn-cs"/>
              </a:rPr>
              <a:t>may include reviewing economic, technological, behavioral, and operational feasibilities,</a:t>
            </a:r>
          </a:p>
          <a:p>
            <a:r>
              <a:rPr lang="en-AU" sz="1200" b="0" i="0" u="none" strike="noStrike" kern="1200" baseline="0" dirty="0">
                <a:solidFill>
                  <a:schemeClr val="tx1"/>
                </a:solidFill>
                <a:latin typeface="+mn-lt"/>
                <a:ea typeface="+mn-ea"/>
                <a:cs typeface="+mn-cs"/>
              </a:rPr>
              <a:t>which are described here:</a:t>
            </a:r>
          </a:p>
          <a:p>
            <a:r>
              <a:rPr lang="en-US" sz="1200" b="0" i="0" u="none" strike="noStrike" kern="1200" baseline="0" dirty="0">
                <a:solidFill>
                  <a:schemeClr val="tx1"/>
                </a:solidFill>
                <a:latin typeface="+mn-lt"/>
                <a:ea typeface="+mn-ea"/>
                <a:cs typeface="+mn-cs"/>
              </a:rPr>
              <a:t>● Economic feasibility—Comparing the costs and benefits of a possible solution with</a:t>
            </a:r>
          </a:p>
          <a:p>
            <a:r>
              <a:rPr lang="en-AU" sz="1200" b="0" i="0" u="none" strike="noStrike" kern="1200" baseline="0" dirty="0">
                <a:solidFill>
                  <a:schemeClr val="tx1"/>
                </a:solidFill>
                <a:latin typeface="+mn-lt"/>
                <a:ea typeface="+mn-ea"/>
                <a:cs typeface="+mn-cs"/>
              </a:rPr>
              <a:t>other possible solutions.</a:t>
            </a:r>
          </a:p>
          <a:p>
            <a:r>
              <a:rPr lang="en-US" sz="1200" b="0" i="0" u="none" strike="noStrike" kern="1200" baseline="0" dirty="0">
                <a:solidFill>
                  <a:schemeClr val="tx1"/>
                </a:solidFill>
                <a:latin typeface="+mn-lt"/>
                <a:ea typeface="+mn-ea"/>
                <a:cs typeface="+mn-cs"/>
              </a:rPr>
              <a:t>● Technological feasibility—Assessing the organization’s ability to acquire the technology</a:t>
            </a:r>
          </a:p>
          <a:p>
            <a:r>
              <a:rPr lang="en-US" sz="1200" b="0" i="0" u="none" strike="noStrike" kern="1200" baseline="0" dirty="0">
                <a:solidFill>
                  <a:schemeClr val="tx1"/>
                </a:solidFill>
                <a:latin typeface="+mn-lt"/>
                <a:ea typeface="+mn-ea"/>
                <a:cs typeface="+mn-cs"/>
              </a:rPr>
              <a:t>needed to implement a particular solution.</a:t>
            </a:r>
          </a:p>
          <a:p>
            <a:r>
              <a:rPr lang="en-US" sz="1200" b="0" i="0" u="none" strike="noStrike" kern="1200" baseline="0" dirty="0">
                <a:solidFill>
                  <a:schemeClr val="tx1"/>
                </a:solidFill>
                <a:latin typeface="+mn-lt"/>
                <a:ea typeface="+mn-ea"/>
                <a:cs typeface="+mn-cs"/>
              </a:rPr>
              <a:t>● Behavioral feasibility—Assessing the likelihood that subordinates will adopt and</a:t>
            </a:r>
          </a:p>
          <a:p>
            <a:r>
              <a:rPr lang="en-US" sz="1200" b="0" i="0" u="none" strike="noStrike" kern="1200" baseline="0" dirty="0">
                <a:solidFill>
                  <a:schemeClr val="tx1"/>
                </a:solidFill>
                <a:latin typeface="+mn-lt"/>
                <a:ea typeface="+mn-ea"/>
                <a:cs typeface="+mn-cs"/>
              </a:rPr>
              <a:t>support a particular solution rather than resist it.</a:t>
            </a:r>
          </a:p>
          <a:p>
            <a:r>
              <a:rPr lang="en-US" sz="1200" b="0" i="0" u="none" strike="noStrike" kern="1200" baseline="0" dirty="0">
                <a:solidFill>
                  <a:schemeClr val="tx1"/>
                </a:solidFill>
                <a:latin typeface="+mn-lt"/>
                <a:ea typeface="+mn-ea"/>
                <a:cs typeface="+mn-cs"/>
              </a:rPr>
              <a:t>● Operational feasibility—Assessing the organization’s ability to integrate a particular</a:t>
            </a:r>
          </a:p>
          <a:p>
            <a:r>
              <a:rPr lang="en-US" sz="1200" b="0" i="0" u="none" strike="noStrike" kern="1200" baseline="0" dirty="0">
                <a:solidFill>
                  <a:schemeClr val="tx1"/>
                </a:solidFill>
                <a:latin typeface="+mn-lt"/>
                <a:ea typeface="+mn-ea"/>
                <a:cs typeface="+mn-cs"/>
              </a:rPr>
              <a:t>solution into its current business processes.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t>13</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Analyze and Compare Possible Solutions Each proposed solution</a:t>
            </a:r>
          </a:p>
          <a:p>
            <a:r>
              <a:rPr lang="en-US" sz="1200" b="0" i="0" u="none" strike="noStrike" kern="1200" baseline="0" dirty="0">
                <a:solidFill>
                  <a:schemeClr val="tx1"/>
                </a:solidFill>
                <a:latin typeface="+mn-lt"/>
                <a:ea typeface="+mn-ea"/>
                <a:cs typeface="+mn-cs"/>
              </a:rPr>
              <a:t>must be examined and ranked as to its likely success in solving the problem. This analysis</a:t>
            </a:r>
          </a:p>
          <a:p>
            <a:r>
              <a:rPr lang="en-US" sz="1200" b="0" i="0" u="none" strike="noStrike" kern="1200" baseline="0" dirty="0">
                <a:solidFill>
                  <a:schemeClr val="tx1"/>
                </a:solidFill>
                <a:latin typeface="+mn-lt"/>
                <a:ea typeface="+mn-ea"/>
                <a:cs typeface="+mn-cs"/>
              </a:rPr>
              <a:t>may include reviewing economic, technological, behavioral, and operational feasibilities,</a:t>
            </a:r>
          </a:p>
          <a:p>
            <a:r>
              <a:rPr lang="en-AU" sz="1200" b="0" i="0" u="none" strike="noStrike" kern="1200" baseline="0" dirty="0">
                <a:solidFill>
                  <a:schemeClr val="tx1"/>
                </a:solidFill>
                <a:latin typeface="+mn-lt"/>
                <a:ea typeface="+mn-ea"/>
                <a:cs typeface="+mn-cs"/>
              </a:rPr>
              <a:t>which are described here:</a:t>
            </a:r>
          </a:p>
          <a:p>
            <a:r>
              <a:rPr lang="en-US" sz="1200" b="0" i="0" u="none" strike="noStrike" kern="1200" baseline="0" dirty="0">
                <a:solidFill>
                  <a:schemeClr val="tx1"/>
                </a:solidFill>
                <a:latin typeface="+mn-lt"/>
                <a:ea typeface="+mn-ea"/>
                <a:cs typeface="+mn-cs"/>
              </a:rPr>
              <a:t>● Economic feasibility—Comparing the costs and benefits of a possible solution with</a:t>
            </a:r>
          </a:p>
          <a:p>
            <a:r>
              <a:rPr lang="en-AU" sz="1200" b="0" i="0" u="none" strike="noStrike" kern="1200" baseline="0" dirty="0">
                <a:solidFill>
                  <a:schemeClr val="tx1"/>
                </a:solidFill>
                <a:latin typeface="+mn-lt"/>
                <a:ea typeface="+mn-ea"/>
                <a:cs typeface="+mn-cs"/>
              </a:rPr>
              <a:t>other possible solutions.</a:t>
            </a:r>
          </a:p>
          <a:p>
            <a:r>
              <a:rPr lang="en-US" sz="1200" b="0" i="0" u="none" strike="noStrike" kern="1200" baseline="0" dirty="0">
                <a:solidFill>
                  <a:schemeClr val="tx1"/>
                </a:solidFill>
                <a:latin typeface="+mn-lt"/>
                <a:ea typeface="+mn-ea"/>
                <a:cs typeface="+mn-cs"/>
              </a:rPr>
              <a:t>● </a:t>
            </a:r>
            <a:r>
              <a:rPr lang="en-US" sz="2000" kern="1200" dirty="0">
                <a:solidFill>
                  <a:schemeClr val="tx1"/>
                </a:solidFill>
                <a:latin typeface="+mn-lt"/>
                <a:ea typeface="+mn-ea"/>
                <a:cs typeface="+mn-cs"/>
              </a:rPr>
              <a:t>Technological feasibility—Assessing the organization’s ability to acquire the technology</a:t>
            </a:r>
          </a:p>
          <a:p>
            <a:r>
              <a:rPr lang="en-US" sz="2000" kern="1200" dirty="0">
                <a:solidFill>
                  <a:schemeClr val="tx1"/>
                </a:solidFill>
                <a:latin typeface="+mn-lt"/>
                <a:ea typeface="+mn-ea"/>
                <a:cs typeface="+mn-cs"/>
              </a:rPr>
              <a:t>needed to implement a particular solution.</a:t>
            </a:r>
          </a:p>
          <a:p>
            <a:r>
              <a:rPr lang="en-US" sz="1200" b="0" i="0" u="none" strike="noStrike" kern="1200" baseline="0" dirty="0">
                <a:solidFill>
                  <a:schemeClr val="tx1"/>
                </a:solidFill>
                <a:latin typeface="+mn-lt"/>
                <a:ea typeface="+mn-ea"/>
                <a:cs typeface="+mn-cs"/>
              </a:rPr>
              <a:t>● Behavioral feasibility—Assessing the likelihood that subordinates will adopt and</a:t>
            </a:r>
          </a:p>
          <a:p>
            <a:r>
              <a:rPr lang="en-US" sz="1200" b="0" i="0" u="none" strike="noStrike" kern="1200" baseline="0" dirty="0">
                <a:solidFill>
                  <a:schemeClr val="tx1"/>
                </a:solidFill>
                <a:latin typeface="+mn-lt"/>
                <a:ea typeface="+mn-ea"/>
                <a:cs typeface="+mn-cs"/>
              </a:rPr>
              <a:t>support a particular solution rather than resist it.</a:t>
            </a:r>
          </a:p>
          <a:p>
            <a:r>
              <a:rPr lang="en-US" sz="1200" b="0" i="0" u="none" strike="noStrike" kern="1200" baseline="0" dirty="0">
                <a:solidFill>
                  <a:schemeClr val="tx1"/>
                </a:solidFill>
                <a:latin typeface="+mn-lt"/>
                <a:ea typeface="+mn-ea"/>
                <a:cs typeface="+mn-cs"/>
              </a:rPr>
              <a:t>● Operational feasibility—Assessing the organization’s ability to integrate a particular</a:t>
            </a:r>
          </a:p>
          <a:p>
            <a:r>
              <a:rPr lang="en-US" sz="1200" b="0" i="0" u="none" strike="noStrike" kern="1200" baseline="0" dirty="0">
                <a:solidFill>
                  <a:schemeClr val="tx1"/>
                </a:solidFill>
                <a:latin typeface="+mn-lt"/>
                <a:ea typeface="+mn-ea"/>
                <a:cs typeface="+mn-cs"/>
              </a:rPr>
              <a:t>solution into its current business processes.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t>14</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each link in this</a:t>
            </a:r>
          </a:p>
          <a:p>
            <a:r>
              <a:rPr lang="en-US" sz="1200" b="0" i="0" u="none" strike="noStrike" kern="1200" baseline="0" dirty="0">
                <a:solidFill>
                  <a:schemeClr val="tx1"/>
                </a:solidFill>
                <a:latin typeface="+mn-lt"/>
                <a:ea typeface="+mn-ea"/>
                <a:cs typeface="+mn-cs"/>
              </a:rPr>
              <a:t>chain of projects could be a specific project. Note that each project is to be guided by a security</a:t>
            </a:r>
          </a:p>
          <a:p>
            <a:r>
              <a:rPr lang="en-US" sz="1200" b="0" i="0" u="none" strike="noStrike" kern="1200" baseline="0" dirty="0">
                <a:solidFill>
                  <a:schemeClr val="tx1"/>
                </a:solidFill>
                <a:latin typeface="+mn-lt"/>
                <a:ea typeface="+mn-ea"/>
                <a:cs typeface="+mn-cs"/>
              </a:rPr>
              <a:t>systems development life cycle (</a:t>
            </a:r>
            <a:r>
              <a:rPr lang="en-US" sz="1200" b="0" i="0" u="none" strike="noStrike" kern="1200" baseline="0" dirty="0" err="1">
                <a:solidFill>
                  <a:schemeClr val="tx1"/>
                </a:solidFill>
                <a:latin typeface="+mn-lt"/>
                <a:ea typeface="+mn-ea"/>
                <a:cs typeface="+mn-cs"/>
              </a:rPr>
              <a:t>SecSDLC</a:t>
            </a:r>
            <a:r>
              <a:rPr lang="en-US" sz="1200" b="0" i="0" u="none" strike="noStrike" kern="1200" baseline="0" dirty="0">
                <a:solidFill>
                  <a:schemeClr val="tx1"/>
                </a:solidFill>
                <a:latin typeface="+mn-lt"/>
                <a:ea typeface="+mn-ea"/>
                <a:cs typeface="+mn-cs"/>
              </a:rPr>
              <a:t>) methodology, as will be described in later chapters.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t>24</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7" name="Date Placeholder 6"/>
          <p:cNvSpPr>
            <a:spLocks noGrp="1"/>
          </p:cNvSpPr>
          <p:nvPr>
            <p:ph type="dt" sz="half" idx="10"/>
          </p:nvPr>
        </p:nvSpPr>
        <p:spPr/>
        <p:txBody>
          <a:bodyPr/>
          <a:lstStyle/>
          <a:p>
            <a:fld id="{3C60A464-167B-499D-9301-137948383577}" type="datetime1">
              <a:rPr lang="en-AU" smtClean="0"/>
              <a:t>24/5/2024</a:t>
            </a:fld>
            <a:endParaRPr lang="en-AU" dirty="0"/>
          </a:p>
        </p:txBody>
      </p:sp>
      <p:sp>
        <p:nvSpPr>
          <p:cNvPr id="9" name="Slide Number Placeholder 8"/>
          <p:cNvSpPr>
            <a:spLocks noGrp="1"/>
          </p:cNvSpPr>
          <p:nvPr>
            <p:ph type="sldNum" sz="quarter" idx="12"/>
          </p:nvPr>
        </p:nvSpPr>
        <p:spPr/>
        <p:txBody>
          <a:bodyPr/>
          <a:lstStyle/>
          <a:p>
            <a:fld id="{DB6D9678-24BC-4ECC-ABC4-FE5E3F280C23}" type="slidenum">
              <a:rPr lang="en-AU" smtClean="0"/>
              <a:t>‹#›</a:t>
            </a:fld>
            <a:endParaRPr lang="en-A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F5FF724-5C2B-4225-AD39-E05093C9C45B}" type="datetime1">
              <a:rPr lang="en-AU" smtClean="0"/>
              <a:t>24/5/2024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DB6D9678-24BC-4ECC-ABC4-FE5E3F280C23}" type="slidenum">
              <a:rPr lang="en-AU" smtClean="0"/>
              <a:t>‹#›</a:t>
            </a:fld>
            <a:endParaRPr lang="en-A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556B4A-C9A4-4B31-9BCD-8EA3DFD45E90}" type="datetime1">
              <a:rPr lang="en-AU" smtClean="0"/>
              <a:t>24/5/2024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DB6D9678-24BC-4ECC-ABC4-FE5E3F280C23}" type="slidenum">
              <a:rPr lang="en-AU" smtClean="0"/>
              <a:t>‹#›</a:t>
            </a:fld>
            <a:endParaRPr lang="en-A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5ECFC26-E300-4300-9B48-F4DD0DC3B2F7}" type="datetime1">
              <a:rPr lang="en-AU" smtClean="0"/>
              <a:t>24/5/2024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8" name="Slide Number Placeholder 5"/>
          <p:cNvSpPr>
            <a:spLocks noGrp="1"/>
          </p:cNvSpPr>
          <p:nvPr>
            <p:ph type="sldNum" sz="quarter" idx="12"/>
          </p:nvPr>
        </p:nvSpPr>
        <p:spPr>
          <a:xfrm>
            <a:off x="8610600" y="6356350"/>
            <a:ext cx="2743200" cy="365125"/>
          </a:xfrm>
        </p:spPr>
        <p:txBody>
          <a:bodyPr/>
          <a:lstStyle/>
          <a:p>
            <a:fld id="{DB6D9678-24BC-4ECC-ABC4-FE5E3F280C23}" type="slidenum">
              <a:rPr lang="en-AU" smtClean="0"/>
              <a:t>‹#›</a:t>
            </a:fld>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8E6F9A-0A72-4499-A356-A7FA46CC51F0}" type="datetime1">
              <a:rPr lang="en-AU" smtClean="0"/>
              <a:t>24/5/2024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DB6D9678-24BC-4ECC-ABC4-FE5E3F280C23}" type="slidenum">
              <a:rPr lang="en-AU" smtClean="0"/>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7BC96B5F-6DC7-409A-9761-BEE1EC9FD136}" type="datetime1">
              <a:rPr lang="en-AU" smtClean="0"/>
              <a:t>24/5/2024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DB6D9678-24BC-4ECC-ABC4-FE5E3F280C23}" type="slidenum">
              <a:rPr lang="en-AU" smtClean="0"/>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1135717-6026-46A9-B1D5-45F38E71FCF4}" type="datetime1">
              <a:rPr lang="en-AU" smtClean="0"/>
              <a:t>24/5/2024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DB6D9678-24BC-4ECC-ABC4-FE5E3F280C23}" type="slidenum">
              <a:rPr lang="en-AU" smtClean="0"/>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DE70F495-4590-43B2-B571-1780AC5CC93E}" type="datetime1">
              <a:rPr lang="en-AU" smtClean="0"/>
              <a:t>24/5/2024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DB6D9678-24BC-4ECC-ABC4-FE5E3F280C23}" type="slidenum">
              <a:rPr lang="en-AU" smtClean="0"/>
              <a:t>‹#›</a:t>
            </a:fld>
            <a:endParaRPr lang="en-A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31600-FE3D-4D35-B04E-3D51345CB57C}" type="datetime1">
              <a:rPr lang="en-AU" smtClean="0"/>
              <a:t>24/5/2024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DB6D9678-24BC-4ECC-ABC4-FE5E3F280C23}" type="slidenum">
              <a:rPr lang="en-AU" smtClean="0"/>
              <a:t>‹#›</a:t>
            </a:fld>
            <a:endParaRPr lang="en-A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2D1A74-2810-447A-90F1-914A18B5EEF2}" type="datetime1">
              <a:rPr lang="en-AU" smtClean="0"/>
              <a:t>24/5/2024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DB6D9678-24BC-4ECC-ABC4-FE5E3F280C23}" type="slidenum">
              <a:rPr lang="en-AU" smtClean="0"/>
              <a:t>‹#›</a:t>
            </a:fld>
            <a:endParaRPr lang="en-A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52B6F2-7837-4B18-A20F-4CF20DD2CF67}" type="datetime1">
              <a:rPr lang="en-AU" smtClean="0"/>
              <a:t>24/5/2024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DB6D9678-24BC-4ECC-ABC4-FE5E3F280C23}" type="slidenum">
              <a:rPr lang="en-AU" smtClean="0"/>
              <a:t>‹#›</a:t>
            </a:fld>
            <a:endParaRPr lang="en-A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8200" y="6019757"/>
            <a:ext cx="2502029" cy="838243"/>
          </a:xfrm>
          <a:prstGeom prst="rect">
            <a:avLst/>
          </a:prstGeom>
        </p:spPr>
      </p:pic>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D9678-24BC-4ECC-ABC4-FE5E3F280C23}" type="slidenum">
              <a:rPr lang="en-AU" smtClean="0"/>
              <a:t>‹#›</a:t>
            </a:fld>
            <a:endParaRPr lang="en-AU" dirty="0"/>
          </a:p>
        </p:txBody>
      </p:sp>
      <p:sp>
        <p:nvSpPr>
          <p:cNvPr id="2" name="Title Placeholder 1"/>
          <p:cNvSpPr>
            <a:spLocks noGrp="1"/>
          </p:cNvSpPr>
          <p:nvPr>
            <p:ph type="title"/>
          </p:nvPr>
        </p:nvSpPr>
        <p:spPr>
          <a:xfrm>
            <a:off x="838200" y="365125"/>
            <a:ext cx="10515600" cy="1325563"/>
          </a:xfrm>
          <a:prstGeom prst="rect">
            <a:avLst/>
          </a:prstGeom>
          <a:solidFill>
            <a:schemeClr val="tx2"/>
          </a:solidFill>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0A464-167B-499D-9301-137948383577}" type="datetime1">
              <a:rPr lang="en-AU" smtClean="0"/>
              <a:t>24/5/2024</a:t>
            </a:fld>
            <a:endParaRPr lang="en-AU" dirty="0"/>
          </a:p>
        </p:txBody>
      </p:sp>
      <p:sp>
        <p:nvSpPr>
          <p:cNvPr id="5" name="Footer Placeholder 4"/>
          <p:cNvSpPr>
            <a:spLocks noGrp="1"/>
          </p:cNvSpPr>
          <p:nvPr>
            <p:ph type="ftr" sz="quarter" idx="3"/>
          </p:nvPr>
        </p:nvSpPr>
        <p:spPr>
          <a:xfrm>
            <a:off x="401949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62284"/>
            <a:ext cx="9144000" cy="1453019"/>
          </a:xfrm>
        </p:spPr>
        <p:txBody>
          <a:bodyPr>
            <a:noAutofit/>
          </a:bodyPr>
          <a:lstStyle/>
          <a:p>
            <a:br>
              <a:rPr lang="en-AU" sz="8000" dirty="0"/>
            </a:br>
            <a:r>
              <a:rPr lang="en-US" altLang="en-US" sz="4800" dirty="0"/>
              <a:t>Week 2: Information Security Management</a:t>
            </a:r>
            <a:endParaRPr lang="en-AU" sz="4800" dirty="0">
              <a:latin typeface="Comic Sans MS" panose="030F0702030302020204" pitchFamily="66" charset="0"/>
            </a:endParaRPr>
          </a:p>
        </p:txBody>
      </p:sp>
      <p:sp>
        <p:nvSpPr>
          <p:cNvPr id="4" name="Slide Number Placeholder 3"/>
          <p:cNvSpPr>
            <a:spLocks noGrp="1"/>
          </p:cNvSpPr>
          <p:nvPr>
            <p:ph type="sldNum" sz="quarter" idx="12"/>
          </p:nvPr>
        </p:nvSpPr>
        <p:spPr>
          <a:xfrm>
            <a:off x="8610600" y="6356350"/>
            <a:ext cx="2743200" cy="365125"/>
          </a:xfrm>
        </p:spPr>
        <p:txBody>
          <a:bodyPr/>
          <a:lstStyle/>
          <a:p>
            <a:fld id="{DB6D9678-24BC-4ECC-ABC4-FE5E3F280C23}" type="slidenum">
              <a:rPr lang="en-AU" smtClean="0"/>
              <a:t>1</a:t>
            </a:fld>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Management Characteristics </a:t>
            </a:r>
            <a:endParaRPr lang="en-US" dirty="0"/>
          </a:p>
        </p:txBody>
      </p:sp>
      <p:sp>
        <p:nvSpPr>
          <p:cNvPr id="3" name="Content Placeholder 2"/>
          <p:cNvSpPr>
            <a:spLocks noGrp="1"/>
          </p:cNvSpPr>
          <p:nvPr>
            <p:ph idx="1"/>
          </p:nvPr>
        </p:nvSpPr>
        <p:spPr>
          <a:xfrm>
            <a:off x="838200" y="2492678"/>
            <a:ext cx="10515600" cy="3081404"/>
          </a:xfrm>
        </p:spPr>
        <p:txBody>
          <a:bodyPr>
            <a:normAutofit/>
          </a:bodyPr>
          <a:lstStyle/>
          <a:p>
            <a:r>
              <a:rPr lang="en-US" altLang="en-US" b="1" dirty="0"/>
              <a:t>Leading</a:t>
            </a:r>
          </a:p>
          <a:p>
            <a:pPr lvl="1"/>
            <a:r>
              <a:rPr lang="en-US" altLang="en-US" dirty="0"/>
              <a:t>Leadership </a:t>
            </a:r>
            <a:r>
              <a:rPr lang="en-US" altLang="en-US" dirty="0">
                <a:solidFill>
                  <a:srgbClr val="FF0000"/>
                </a:solidFill>
                <a:highlight>
                  <a:srgbClr val="FFFF00"/>
                </a:highlight>
              </a:rPr>
              <a:t>encourages</a:t>
            </a:r>
            <a:r>
              <a:rPr lang="en-US" altLang="en-US" dirty="0"/>
              <a:t> the implementation of the planning and organizing functions</a:t>
            </a:r>
          </a:p>
          <a:p>
            <a:pPr lvl="2"/>
            <a:r>
              <a:rPr lang="en-US" altLang="en-US" dirty="0"/>
              <a:t>Includes supervising employee behavior, performance, attendance, and attitude</a:t>
            </a:r>
          </a:p>
          <a:p>
            <a:pPr lvl="1"/>
            <a:r>
              <a:rPr lang="en-US" altLang="en-US" dirty="0"/>
              <a:t>Leadership generally</a:t>
            </a:r>
            <a:r>
              <a:rPr lang="en-US" altLang="en-US" dirty="0">
                <a:solidFill>
                  <a:srgbClr val="FF0000"/>
                </a:solidFill>
              </a:rPr>
              <a:t> </a:t>
            </a:r>
            <a:r>
              <a:rPr lang="en-US" altLang="en-US" dirty="0">
                <a:solidFill>
                  <a:srgbClr val="FF0000"/>
                </a:solidFill>
                <a:highlight>
                  <a:srgbClr val="FFFF00"/>
                </a:highlight>
              </a:rPr>
              <a:t>addresses the direction and motivation </a:t>
            </a:r>
            <a:r>
              <a:rPr lang="en-US" altLang="en-US" dirty="0"/>
              <a:t>of the human resource</a:t>
            </a:r>
          </a:p>
          <a:p>
            <a:pPr marL="0" indent="0">
              <a:buNone/>
            </a:pPr>
            <a:endParaRPr lang="en-US" altLang="en-US" dirty="0"/>
          </a:p>
        </p:txBody>
      </p:sp>
      <p:sp>
        <p:nvSpPr>
          <p:cNvPr id="4" name="Slide Number Placeholder 3"/>
          <p:cNvSpPr>
            <a:spLocks noGrp="1"/>
          </p:cNvSpPr>
          <p:nvPr>
            <p:ph type="sldNum" sz="quarter" idx="12"/>
          </p:nvPr>
        </p:nvSpPr>
        <p:spPr/>
        <p:txBody>
          <a:bodyPr/>
          <a:lstStyle/>
          <a:p>
            <a:fld id="{DB6D9678-24BC-4ECC-ABC4-FE5E3F280C23}" type="slidenum">
              <a:rPr lang="en-AU" smtClean="0"/>
              <a:t>10</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Management Characteristics </a:t>
            </a:r>
            <a:endParaRPr lang="en-US" dirty="0"/>
          </a:p>
        </p:txBody>
      </p:sp>
      <p:sp>
        <p:nvSpPr>
          <p:cNvPr id="3" name="Content Placeholder 2"/>
          <p:cNvSpPr>
            <a:spLocks noGrp="1"/>
          </p:cNvSpPr>
          <p:nvPr>
            <p:ph idx="1"/>
          </p:nvPr>
        </p:nvSpPr>
        <p:spPr>
          <a:xfrm>
            <a:off x="838200" y="2054268"/>
            <a:ext cx="10515600" cy="3632548"/>
          </a:xfrm>
        </p:spPr>
        <p:txBody>
          <a:bodyPr>
            <a:normAutofit/>
          </a:bodyPr>
          <a:lstStyle/>
          <a:p>
            <a:r>
              <a:rPr lang="en-US" altLang="en-US" b="1" dirty="0"/>
              <a:t>Controlling</a:t>
            </a:r>
          </a:p>
          <a:p>
            <a:pPr lvl="1"/>
            <a:r>
              <a:rPr lang="en-US" altLang="en-US" dirty="0"/>
              <a:t>Monitoring progress toward completion</a:t>
            </a:r>
          </a:p>
          <a:p>
            <a:pPr lvl="1"/>
            <a:r>
              <a:rPr lang="en-US" altLang="en-US" dirty="0"/>
              <a:t>Making necessary adjustments to achieve the desired objectives</a:t>
            </a:r>
          </a:p>
          <a:p>
            <a:r>
              <a:rPr lang="en-US" altLang="en-US" dirty="0"/>
              <a:t>The control function serves to </a:t>
            </a:r>
            <a:r>
              <a:rPr lang="en-US" altLang="en-US" dirty="0">
                <a:highlight>
                  <a:srgbClr val="FFFF00"/>
                </a:highlight>
              </a:rPr>
              <a:t>assure the organization of the validity of the plan </a:t>
            </a:r>
          </a:p>
          <a:p>
            <a:pPr lvl="1"/>
            <a:r>
              <a:rPr lang="en-US" altLang="en-US" dirty="0"/>
              <a:t>Determines what must be monitored as well as applies specific control tools to gather and evaluate information</a:t>
            </a:r>
          </a:p>
          <a:p>
            <a:endParaRPr lang="en-US" altLang="en-US" dirty="0"/>
          </a:p>
        </p:txBody>
      </p:sp>
      <p:sp>
        <p:nvSpPr>
          <p:cNvPr id="4" name="Slide Number Placeholder 3"/>
          <p:cNvSpPr>
            <a:spLocks noGrp="1"/>
          </p:cNvSpPr>
          <p:nvPr>
            <p:ph type="sldNum" sz="quarter" idx="12"/>
          </p:nvPr>
        </p:nvSpPr>
        <p:spPr/>
        <p:txBody>
          <a:bodyPr/>
          <a:lstStyle/>
          <a:p>
            <a:fld id="{DB6D9678-24BC-4ECC-ABC4-FE5E3F280C23}" type="slidenum">
              <a:rPr lang="en-AU" smtClean="0"/>
              <a:t>11</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Management Characteristics </a:t>
            </a:r>
            <a:endParaRPr lang="en-US" dirty="0"/>
          </a:p>
        </p:txBody>
      </p:sp>
      <p:sp>
        <p:nvSpPr>
          <p:cNvPr id="4" name="Slide Number Placeholder 3"/>
          <p:cNvSpPr>
            <a:spLocks noGrp="1"/>
          </p:cNvSpPr>
          <p:nvPr>
            <p:ph type="sldNum" sz="quarter" idx="12"/>
          </p:nvPr>
        </p:nvSpPr>
        <p:spPr/>
        <p:txBody>
          <a:bodyPr/>
          <a:lstStyle/>
          <a:p>
            <a:fld id="{DB6D9678-24BC-4ECC-ABC4-FE5E3F280C23}" type="slidenum">
              <a:rPr lang="en-AU" smtClean="0"/>
              <a:t>12</a:t>
            </a:fld>
            <a:endParaRPr lang="en-AU" dirty="0"/>
          </a:p>
        </p:txBody>
      </p:sp>
      <p:pic>
        <p:nvPicPr>
          <p:cNvPr id="5" name="Picture 8" descr="88849_01_F04.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7248" y="1725198"/>
            <a:ext cx="5106987"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0000"/>
                </a:solidFill>
                <a:highlight>
                  <a:srgbClr val="FFFF00"/>
                </a:highlight>
              </a:rPr>
              <a:t>Solving Problems</a:t>
            </a:r>
          </a:p>
        </p:txBody>
      </p:sp>
      <p:sp>
        <p:nvSpPr>
          <p:cNvPr id="3" name="Content Placeholder 2"/>
          <p:cNvSpPr>
            <a:spLocks noGrp="1"/>
          </p:cNvSpPr>
          <p:nvPr>
            <p:ph idx="1"/>
          </p:nvPr>
        </p:nvSpPr>
        <p:spPr>
          <a:xfrm>
            <a:off x="838200" y="2100257"/>
            <a:ext cx="10515600" cy="2885102"/>
          </a:xfrm>
        </p:spPr>
        <p:txBody>
          <a:bodyPr>
            <a:normAutofit/>
          </a:bodyPr>
          <a:lstStyle/>
          <a:p>
            <a:r>
              <a:rPr lang="en-US" altLang="en-US" dirty="0"/>
              <a:t>Step 1: Recognize and define the problem</a:t>
            </a:r>
          </a:p>
          <a:p>
            <a:r>
              <a:rPr lang="en-US" altLang="en-US" dirty="0"/>
              <a:t>Step 2: Gather facts and make assumptions</a:t>
            </a:r>
          </a:p>
          <a:p>
            <a:r>
              <a:rPr lang="en-US" altLang="en-US" dirty="0"/>
              <a:t>Step 3: Develop possible solutions</a:t>
            </a:r>
          </a:p>
          <a:p>
            <a:r>
              <a:rPr lang="en-US" altLang="en-US" dirty="0"/>
              <a:t>Step 4: Analyze and compare possible solutions </a:t>
            </a:r>
          </a:p>
          <a:p>
            <a:r>
              <a:rPr lang="en-US" altLang="en-US" dirty="0"/>
              <a:t>Step 5: Select, implement, and evaluate a solution </a:t>
            </a:r>
          </a:p>
        </p:txBody>
      </p:sp>
      <p:sp>
        <p:nvSpPr>
          <p:cNvPr id="4" name="Slide Number Placeholder 3"/>
          <p:cNvSpPr>
            <a:spLocks noGrp="1"/>
          </p:cNvSpPr>
          <p:nvPr>
            <p:ph type="sldNum" sz="quarter" idx="12"/>
          </p:nvPr>
        </p:nvSpPr>
        <p:spPr/>
        <p:txBody>
          <a:bodyPr/>
          <a:lstStyle/>
          <a:p>
            <a:fld id="{DB6D9678-24BC-4ECC-ABC4-FE5E3F280C23}" type="slidenum">
              <a:rPr lang="en-AU" smtClean="0"/>
              <a:t>13</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Solving Problems</a:t>
            </a:r>
          </a:p>
        </p:txBody>
      </p:sp>
      <p:sp>
        <p:nvSpPr>
          <p:cNvPr id="3" name="Content Placeholder 2"/>
          <p:cNvSpPr>
            <a:spLocks noGrp="1"/>
          </p:cNvSpPr>
          <p:nvPr>
            <p:ph idx="1"/>
          </p:nvPr>
        </p:nvSpPr>
        <p:spPr>
          <a:xfrm>
            <a:off x="720072" y="1986448"/>
            <a:ext cx="10515600" cy="3836835"/>
          </a:xfrm>
        </p:spPr>
        <p:txBody>
          <a:bodyPr>
            <a:normAutofit/>
          </a:bodyPr>
          <a:lstStyle/>
          <a:p>
            <a:r>
              <a:rPr lang="en-US" altLang="zh-CN" sz="2000" dirty="0"/>
              <a:t>Analyze and Compare Possible Solutions Each proposed solution must be examined and ranked as to its likely success in solving the problem. This analysis may include reviewing economic, technological, behavioral, and operational feasibilities,</a:t>
            </a:r>
            <a:r>
              <a:rPr lang="en-AU" altLang="zh-CN" sz="2000" dirty="0"/>
              <a:t>which are described here:</a:t>
            </a:r>
            <a:r>
              <a:rPr lang="en-US" altLang="zh-CN" sz="2000" dirty="0"/>
              <a:t> </a:t>
            </a:r>
          </a:p>
          <a:p>
            <a:pPr lvl="1"/>
            <a:r>
              <a:rPr lang="en-US" altLang="zh-CN" sz="2000" dirty="0"/>
              <a:t>Economic feasibility—Comparing the costs and benefits of a possible solution with </a:t>
            </a:r>
            <a:r>
              <a:rPr lang="en-AU" altLang="zh-CN" sz="2000" dirty="0"/>
              <a:t>other possible solutions.</a:t>
            </a:r>
          </a:p>
          <a:p>
            <a:pPr lvl="1"/>
            <a:r>
              <a:rPr lang="en-US" altLang="zh-CN" sz="2000" dirty="0"/>
              <a:t>Technological feasibility—Assessing the organization’s ability to acquire the technology needed to implement a particular solution.</a:t>
            </a:r>
          </a:p>
          <a:p>
            <a:pPr lvl="1"/>
            <a:r>
              <a:rPr lang="en-US" altLang="zh-CN" sz="2000" dirty="0"/>
              <a:t>Behavioral feasibility—Assessing the likelihood that subordinates will adopt and support a particular solution rather than resist it.</a:t>
            </a:r>
          </a:p>
          <a:p>
            <a:pPr lvl="1"/>
            <a:r>
              <a:rPr lang="en-US" altLang="zh-CN" sz="2000" dirty="0"/>
              <a:t>Operational feasibility—Assessing the organization’s ability to integrate a particular solution into its current business processes.</a:t>
            </a:r>
          </a:p>
          <a:p>
            <a:pPr lvl="1"/>
            <a:endParaRPr lang="en-AU" altLang="zh-CN" sz="2000" dirty="0"/>
          </a:p>
        </p:txBody>
      </p:sp>
      <p:sp>
        <p:nvSpPr>
          <p:cNvPr id="4" name="Slide Number Placeholder 3"/>
          <p:cNvSpPr>
            <a:spLocks noGrp="1"/>
          </p:cNvSpPr>
          <p:nvPr>
            <p:ph type="sldNum" sz="quarter" idx="12"/>
          </p:nvPr>
        </p:nvSpPr>
        <p:spPr/>
        <p:txBody>
          <a:bodyPr/>
          <a:lstStyle/>
          <a:p>
            <a:fld id="{DB6D9678-24BC-4ECC-ABC4-FE5E3F280C23}" type="slidenum">
              <a:rPr lang="en-AU" smtClean="0"/>
              <a:t>14</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Principles of Information Security Management</a:t>
            </a:r>
          </a:p>
        </p:txBody>
      </p:sp>
      <p:sp>
        <p:nvSpPr>
          <p:cNvPr id="3" name="Content Placeholder 2"/>
          <p:cNvSpPr>
            <a:spLocks noGrp="1"/>
          </p:cNvSpPr>
          <p:nvPr>
            <p:ph idx="1"/>
          </p:nvPr>
        </p:nvSpPr>
        <p:spPr>
          <a:xfrm>
            <a:off x="838200" y="2100256"/>
            <a:ext cx="10515600" cy="3461299"/>
          </a:xfrm>
        </p:spPr>
        <p:txBody>
          <a:bodyPr>
            <a:normAutofit/>
          </a:bodyPr>
          <a:lstStyle/>
          <a:p>
            <a:r>
              <a:rPr lang="en-US" altLang="en-US" dirty="0"/>
              <a:t>The </a:t>
            </a:r>
            <a:r>
              <a:rPr lang="en-US" altLang="en-US" dirty="0">
                <a:solidFill>
                  <a:srgbClr val="FF0000"/>
                </a:solidFill>
              </a:rPr>
              <a:t>extended</a:t>
            </a:r>
            <a:r>
              <a:rPr lang="en-US" altLang="en-US" dirty="0"/>
              <a:t> characteristics of information security are known as the </a:t>
            </a:r>
            <a:r>
              <a:rPr lang="en-US" altLang="en-US" dirty="0">
                <a:highlight>
                  <a:srgbClr val="FFFF00"/>
                </a:highlight>
              </a:rPr>
              <a:t>six P’s</a:t>
            </a:r>
          </a:p>
          <a:p>
            <a:pPr lvl="1"/>
            <a:r>
              <a:rPr lang="en-US" altLang="en-US" dirty="0">
                <a:highlight>
                  <a:srgbClr val="FFFF00"/>
                </a:highlight>
              </a:rPr>
              <a:t>Planning</a:t>
            </a:r>
          </a:p>
          <a:p>
            <a:pPr lvl="1"/>
            <a:r>
              <a:rPr lang="en-US" altLang="en-US" dirty="0">
                <a:highlight>
                  <a:srgbClr val="FFFF00"/>
                </a:highlight>
              </a:rPr>
              <a:t>Policy</a:t>
            </a:r>
          </a:p>
          <a:p>
            <a:pPr lvl="1"/>
            <a:r>
              <a:rPr lang="en-US" altLang="en-US" dirty="0">
                <a:highlight>
                  <a:srgbClr val="FFFF00"/>
                </a:highlight>
              </a:rPr>
              <a:t>Programs</a:t>
            </a:r>
          </a:p>
          <a:p>
            <a:pPr lvl="1"/>
            <a:r>
              <a:rPr lang="en-US" altLang="en-US" dirty="0">
                <a:highlight>
                  <a:srgbClr val="FFFF00"/>
                </a:highlight>
              </a:rPr>
              <a:t>Protection</a:t>
            </a:r>
          </a:p>
          <a:p>
            <a:pPr lvl="1"/>
            <a:r>
              <a:rPr lang="en-US" altLang="en-US" dirty="0">
                <a:highlight>
                  <a:srgbClr val="FFFF00"/>
                </a:highlight>
              </a:rPr>
              <a:t>People</a:t>
            </a:r>
          </a:p>
          <a:p>
            <a:pPr lvl="1"/>
            <a:r>
              <a:rPr lang="en-US" altLang="en-US" dirty="0">
                <a:highlight>
                  <a:srgbClr val="FFFF00"/>
                </a:highlight>
              </a:rPr>
              <a:t>Project Management</a:t>
            </a:r>
          </a:p>
        </p:txBody>
      </p:sp>
      <p:sp>
        <p:nvSpPr>
          <p:cNvPr id="4" name="Slide Number Placeholder 3"/>
          <p:cNvSpPr>
            <a:spLocks noGrp="1"/>
          </p:cNvSpPr>
          <p:nvPr>
            <p:ph type="sldNum" sz="quarter" idx="12"/>
          </p:nvPr>
        </p:nvSpPr>
        <p:spPr/>
        <p:txBody>
          <a:bodyPr/>
          <a:lstStyle/>
          <a:p>
            <a:fld id="{DB6D9678-24BC-4ECC-ABC4-FE5E3F280C23}" type="slidenum">
              <a:rPr lang="en-AU" smtClean="0"/>
              <a:t>15</a:t>
            </a:fld>
            <a:endParaRPr lang="en-A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Planning</a:t>
            </a:r>
          </a:p>
        </p:txBody>
      </p:sp>
      <p:sp>
        <p:nvSpPr>
          <p:cNvPr id="3" name="Content Placeholder 2"/>
          <p:cNvSpPr>
            <a:spLocks noGrp="1"/>
          </p:cNvSpPr>
          <p:nvPr>
            <p:ph idx="1"/>
          </p:nvPr>
        </p:nvSpPr>
        <p:spPr>
          <a:xfrm>
            <a:off x="838200" y="2162886"/>
            <a:ext cx="10515600" cy="2960259"/>
          </a:xfrm>
        </p:spPr>
        <p:txBody>
          <a:bodyPr>
            <a:normAutofit/>
          </a:bodyPr>
          <a:lstStyle/>
          <a:p>
            <a:r>
              <a:rPr lang="en-US" altLang="en-US" dirty="0"/>
              <a:t>Planning as part of InfoSec management</a:t>
            </a:r>
          </a:p>
          <a:p>
            <a:pPr lvl="1"/>
            <a:r>
              <a:rPr lang="en-US" altLang="en-US" dirty="0"/>
              <a:t>An extension of the basic planning model already discussed</a:t>
            </a:r>
          </a:p>
          <a:p>
            <a:r>
              <a:rPr lang="en-US" altLang="en-US" dirty="0"/>
              <a:t>Included in the InfoSec planning model </a:t>
            </a:r>
          </a:p>
          <a:p>
            <a:pPr lvl="1"/>
            <a:r>
              <a:rPr lang="en-US" altLang="en-US" dirty="0"/>
              <a:t>Activities necessary to support the design, creation, and implementation of information security strategies</a:t>
            </a:r>
          </a:p>
        </p:txBody>
      </p:sp>
      <p:sp>
        <p:nvSpPr>
          <p:cNvPr id="4" name="Slide Number Placeholder 3"/>
          <p:cNvSpPr>
            <a:spLocks noGrp="1"/>
          </p:cNvSpPr>
          <p:nvPr>
            <p:ph type="sldNum" sz="quarter" idx="12"/>
          </p:nvPr>
        </p:nvSpPr>
        <p:spPr/>
        <p:txBody>
          <a:bodyPr/>
          <a:lstStyle/>
          <a:p>
            <a:fld id="{DB6D9678-24BC-4ECC-ABC4-FE5E3F280C23}" type="slidenum">
              <a:rPr lang="en-AU" smtClean="0"/>
              <a:t>16</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Planning</a:t>
            </a:r>
          </a:p>
        </p:txBody>
      </p:sp>
      <p:sp>
        <p:nvSpPr>
          <p:cNvPr id="3" name="Content Placeholder 2"/>
          <p:cNvSpPr>
            <a:spLocks noGrp="1"/>
          </p:cNvSpPr>
          <p:nvPr>
            <p:ph idx="1"/>
          </p:nvPr>
        </p:nvSpPr>
        <p:spPr>
          <a:xfrm>
            <a:off x="838200" y="1866378"/>
            <a:ext cx="10515600" cy="4158641"/>
          </a:xfrm>
        </p:spPr>
        <p:txBody>
          <a:bodyPr>
            <a:normAutofit/>
          </a:bodyPr>
          <a:lstStyle/>
          <a:p>
            <a:r>
              <a:rPr lang="en-US" altLang="en-US" dirty="0"/>
              <a:t>Types of InfoSec plans</a:t>
            </a:r>
          </a:p>
          <a:p>
            <a:pPr lvl="1"/>
            <a:r>
              <a:rPr lang="en-US" altLang="en-US" dirty="0"/>
              <a:t>Incident response planning</a:t>
            </a:r>
          </a:p>
          <a:p>
            <a:pPr lvl="1"/>
            <a:r>
              <a:rPr lang="en-US" altLang="en-US" dirty="0"/>
              <a:t>Business continuity planning</a:t>
            </a:r>
          </a:p>
          <a:p>
            <a:pPr lvl="1"/>
            <a:r>
              <a:rPr lang="en-US" altLang="en-US" dirty="0"/>
              <a:t>Disaster recovery planning</a:t>
            </a:r>
          </a:p>
          <a:p>
            <a:pPr lvl="1"/>
            <a:r>
              <a:rPr lang="en-US" altLang="en-US" dirty="0"/>
              <a:t>Policy planning</a:t>
            </a:r>
          </a:p>
          <a:p>
            <a:pPr lvl="1"/>
            <a:r>
              <a:rPr lang="en-US" altLang="en-US" dirty="0"/>
              <a:t>Personnel planning</a:t>
            </a:r>
          </a:p>
          <a:p>
            <a:pPr lvl="1"/>
            <a:r>
              <a:rPr lang="en-US" altLang="en-US" dirty="0"/>
              <a:t>Technology rollout planning</a:t>
            </a:r>
          </a:p>
          <a:p>
            <a:pPr lvl="1"/>
            <a:r>
              <a:rPr lang="en-US" altLang="en-US" dirty="0"/>
              <a:t>Risk management planning</a:t>
            </a:r>
          </a:p>
          <a:p>
            <a:pPr lvl="1"/>
            <a:r>
              <a:rPr lang="en-US" altLang="en-US" dirty="0"/>
              <a:t>Security program planning</a:t>
            </a:r>
          </a:p>
          <a:p>
            <a:pPr lvl="2"/>
            <a:r>
              <a:rPr lang="en-US" altLang="en-US" dirty="0"/>
              <a:t> includes education, training and awareness</a:t>
            </a:r>
          </a:p>
        </p:txBody>
      </p:sp>
      <p:sp>
        <p:nvSpPr>
          <p:cNvPr id="4" name="Slide Number Placeholder 3"/>
          <p:cNvSpPr>
            <a:spLocks noGrp="1"/>
          </p:cNvSpPr>
          <p:nvPr>
            <p:ph type="sldNum" sz="quarter" idx="12"/>
          </p:nvPr>
        </p:nvSpPr>
        <p:spPr/>
        <p:txBody>
          <a:bodyPr/>
          <a:lstStyle/>
          <a:p>
            <a:fld id="{DB6D9678-24BC-4ECC-ABC4-FE5E3F280C23}" type="slidenum">
              <a:rPr lang="en-AU" smtClean="0"/>
              <a:t>17</a:t>
            </a:fld>
            <a:endParaRPr lang="en-A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0000"/>
                </a:solidFill>
                <a:highlight>
                  <a:srgbClr val="FFFF00"/>
                </a:highlight>
              </a:rPr>
              <a:t>Policy</a:t>
            </a:r>
          </a:p>
        </p:txBody>
      </p:sp>
      <p:sp>
        <p:nvSpPr>
          <p:cNvPr id="3" name="Content Placeholder 2"/>
          <p:cNvSpPr>
            <a:spLocks noGrp="1"/>
          </p:cNvSpPr>
          <p:nvPr>
            <p:ph idx="1"/>
          </p:nvPr>
        </p:nvSpPr>
        <p:spPr>
          <a:xfrm>
            <a:off x="838200" y="1866378"/>
            <a:ext cx="10515600" cy="4158641"/>
          </a:xfrm>
        </p:spPr>
        <p:txBody>
          <a:bodyPr>
            <a:normAutofit/>
          </a:bodyPr>
          <a:lstStyle/>
          <a:p>
            <a:r>
              <a:rPr lang="en-US" altLang="en-US" dirty="0"/>
              <a:t>Policy</a:t>
            </a:r>
          </a:p>
          <a:p>
            <a:pPr lvl="1"/>
            <a:r>
              <a:rPr lang="en-US" altLang="en-US" dirty="0"/>
              <a:t>The set of organizational guidelines that dictates certain behavior within the organization</a:t>
            </a:r>
          </a:p>
          <a:p>
            <a:r>
              <a:rPr lang="en-US" altLang="en-US" dirty="0"/>
              <a:t>Three general categories of policy </a:t>
            </a:r>
          </a:p>
          <a:p>
            <a:pPr lvl="1"/>
            <a:r>
              <a:rPr lang="en-US" altLang="en-US" dirty="0"/>
              <a:t>Enterprise information security policy (EISP)</a:t>
            </a:r>
          </a:p>
          <a:p>
            <a:pPr lvl="2"/>
            <a:r>
              <a:rPr lang="en-US" altLang="en-US" dirty="0"/>
              <a:t>Sets the tone for the InfoSec department across the organization</a:t>
            </a:r>
          </a:p>
          <a:p>
            <a:pPr lvl="1"/>
            <a:r>
              <a:rPr lang="en-US" altLang="en-US" dirty="0"/>
              <a:t>Issue-specific security policy (ISSP) </a:t>
            </a:r>
          </a:p>
          <a:p>
            <a:pPr lvl="2"/>
            <a:r>
              <a:rPr lang="en-US" altLang="en-US" dirty="0"/>
              <a:t>Sets of rules of acceptable behavior within a specific technology</a:t>
            </a:r>
          </a:p>
          <a:p>
            <a:pPr lvl="1"/>
            <a:r>
              <a:rPr lang="en-US" altLang="en-US" dirty="0"/>
              <a:t>System-specific policies (</a:t>
            </a:r>
            <a:r>
              <a:rPr lang="en-US" altLang="en-US" dirty="0" err="1"/>
              <a:t>SysSPs</a:t>
            </a:r>
            <a:r>
              <a:rPr lang="en-US" altLang="en-US" dirty="0"/>
              <a:t>) </a:t>
            </a:r>
          </a:p>
          <a:p>
            <a:pPr lvl="2"/>
            <a:r>
              <a:rPr lang="en-US" altLang="en-US" dirty="0"/>
              <a:t>Technical in nature and control the equipment or technology.</a:t>
            </a:r>
          </a:p>
        </p:txBody>
      </p:sp>
      <p:sp>
        <p:nvSpPr>
          <p:cNvPr id="4" name="Slide Number Placeholder 3"/>
          <p:cNvSpPr>
            <a:spLocks noGrp="1"/>
          </p:cNvSpPr>
          <p:nvPr>
            <p:ph type="sldNum" sz="quarter" idx="12"/>
          </p:nvPr>
        </p:nvSpPr>
        <p:spPr/>
        <p:txBody>
          <a:bodyPr/>
          <a:lstStyle/>
          <a:p>
            <a:fld id="{DB6D9678-24BC-4ECC-ABC4-FE5E3F280C23}" type="slidenum">
              <a:rPr lang="en-AU" smtClean="0"/>
              <a:t>18</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Programs</a:t>
            </a:r>
          </a:p>
        </p:txBody>
      </p:sp>
      <p:sp>
        <p:nvSpPr>
          <p:cNvPr id="3" name="Content Placeholder 2"/>
          <p:cNvSpPr>
            <a:spLocks noGrp="1"/>
          </p:cNvSpPr>
          <p:nvPr>
            <p:ph idx="1"/>
          </p:nvPr>
        </p:nvSpPr>
        <p:spPr>
          <a:xfrm>
            <a:off x="838200" y="2204580"/>
            <a:ext cx="10515600" cy="3156559"/>
          </a:xfrm>
        </p:spPr>
        <p:txBody>
          <a:bodyPr>
            <a:normAutofit/>
          </a:bodyPr>
          <a:lstStyle/>
          <a:p>
            <a:r>
              <a:rPr lang="en-US" altLang="en-US" dirty="0"/>
              <a:t>Programs</a:t>
            </a:r>
          </a:p>
          <a:p>
            <a:pPr lvl="1"/>
            <a:r>
              <a:rPr lang="en-US" altLang="en-US" dirty="0"/>
              <a:t>InfoSec operations that are specifically managed as separate entities</a:t>
            </a:r>
          </a:p>
          <a:p>
            <a:pPr lvl="1"/>
            <a:r>
              <a:rPr lang="en-US" altLang="en-US" dirty="0"/>
              <a:t>Example: a security education training and awareness (SETA) program</a:t>
            </a:r>
          </a:p>
          <a:p>
            <a:r>
              <a:rPr lang="en-US" altLang="en-US" dirty="0"/>
              <a:t>Other types of programs </a:t>
            </a:r>
          </a:p>
          <a:p>
            <a:pPr lvl="1"/>
            <a:r>
              <a:rPr lang="en-US" altLang="en-US" dirty="0"/>
              <a:t>Physical security program</a:t>
            </a:r>
          </a:p>
          <a:p>
            <a:pPr lvl="2"/>
            <a:r>
              <a:rPr lang="en-US" altLang="en-US" dirty="0"/>
              <a:t>complete with fire, physical access, gates, guards, etc. </a:t>
            </a:r>
          </a:p>
        </p:txBody>
      </p:sp>
      <p:sp>
        <p:nvSpPr>
          <p:cNvPr id="4" name="Slide Number Placeholder 3"/>
          <p:cNvSpPr>
            <a:spLocks noGrp="1"/>
          </p:cNvSpPr>
          <p:nvPr>
            <p:ph type="sldNum" sz="quarter" idx="12"/>
          </p:nvPr>
        </p:nvSpPr>
        <p:spPr/>
        <p:txBody>
          <a:bodyPr/>
          <a:lstStyle/>
          <a:p>
            <a:fld id="{DB6D9678-24BC-4ECC-ABC4-FE5E3F280C23}" type="slidenum">
              <a:rPr lang="en-AU" smtClean="0"/>
              <a:t>19</a:t>
            </a:fld>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Management?</a:t>
            </a:r>
            <a:endParaRPr lang="en-US" dirty="0"/>
          </a:p>
        </p:txBody>
      </p:sp>
      <p:sp>
        <p:nvSpPr>
          <p:cNvPr id="3" name="Content Placeholder 2"/>
          <p:cNvSpPr>
            <a:spLocks noGrp="1"/>
          </p:cNvSpPr>
          <p:nvPr>
            <p:ph idx="1"/>
          </p:nvPr>
        </p:nvSpPr>
        <p:spPr>
          <a:xfrm>
            <a:off x="838199" y="2603006"/>
            <a:ext cx="10515601" cy="2369825"/>
          </a:xfrm>
        </p:spPr>
        <p:txBody>
          <a:bodyPr>
            <a:normAutofit/>
          </a:bodyPr>
          <a:lstStyle/>
          <a:p>
            <a:r>
              <a:rPr lang="en-US" altLang="en-US" dirty="0">
                <a:highlight>
                  <a:srgbClr val="FFFF00"/>
                </a:highlight>
              </a:rPr>
              <a:t>The process of achieving objectives using a given set of resources. </a:t>
            </a:r>
          </a:p>
          <a:p>
            <a:r>
              <a:rPr lang="en-US" altLang="en-US" dirty="0"/>
              <a:t>Manager </a:t>
            </a:r>
          </a:p>
          <a:p>
            <a:pPr lvl="1"/>
            <a:r>
              <a:rPr lang="en-US" altLang="en-US" dirty="0"/>
              <a:t>Someone who works with and through other people by </a:t>
            </a:r>
            <a:r>
              <a:rPr lang="en-US" altLang="en-US" dirty="0">
                <a:highlight>
                  <a:srgbClr val="FFFF00"/>
                </a:highlight>
              </a:rPr>
              <a:t>coordinating</a:t>
            </a:r>
            <a:r>
              <a:rPr lang="en-US" altLang="en-US" dirty="0"/>
              <a:t> their work activities in order to accomplish organizational goals.</a:t>
            </a:r>
          </a:p>
        </p:txBody>
      </p:sp>
      <p:sp>
        <p:nvSpPr>
          <p:cNvPr id="4" name="Slide Number Placeholder 3"/>
          <p:cNvSpPr>
            <a:spLocks noGrp="1"/>
          </p:cNvSpPr>
          <p:nvPr>
            <p:ph type="sldNum" sz="quarter" idx="12"/>
          </p:nvPr>
        </p:nvSpPr>
        <p:spPr/>
        <p:txBody>
          <a:bodyPr/>
          <a:lstStyle/>
          <a:p>
            <a:fld id="{DB6D9678-24BC-4ECC-ABC4-FE5E3F280C23}" type="slidenum">
              <a:rPr lang="en-AU" smtClean="0"/>
              <a:t>2</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Protection</a:t>
            </a:r>
          </a:p>
        </p:txBody>
      </p:sp>
      <p:sp>
        <p:nvSpPr>
          <p:cNvPr id="3" name="Content Placeholder 2"/>
          <p:cNvSpPr>
            <a:spLocks noGrp="1"/>
          </p:cNvSpPr>
          <p:nvPr>
            <p:ph idx="1"/>
          </p:nvPr>
        </p:nvSpPr>
        <p:spPr>
          <a:xfrm>
            <a:off x="838200" y="2492679"/>
            <a:ext cx="10515600" cy="2417524"/>
          </a:xfrm>
        </p:spPr>
        <p:txBody>
          <a:bodyPr>
            <a:normAutofit/>
          </a:bodyPr>
          <a:lstStyle/>
          <a:p>
            <a:r>
              <a:rPr lang="en-US" altLang="en-US" dirty="0"/>
              <a:t>Executed through risk management activities </a:t>
            </a:r>
          </a:p>
          <a:p>
            <a:pPr lvl="1"/>
            <a:r>
              <a:rPr lang="en-US" altLang="en-US" dirty="0"/>
              <a:t>Including risk assessment and control, protection mechanisms, technologies, and tools</a:t>
            </a:r>
          </a:p>
          <a:p>
            <a:pPr lvl="1"/>
            <a:r>
              <a:rPr lang="en-US" altLang="en-US" dirty="0"/>
              <a:t>Each of these mechanisms represents some aspect of the management of specific controls in the overall information security plan</a:t>
            </a:r>
          </a:p>
        </p:txBody>
      </p:sp>
      <p:sp>
        <p:nvSpPr>
          <p:cNvPr id="4" name="Slide Number Placeholder 3"/>
          <p:cNvSpPr>
            <a:spLocks noGrp="1"/>
          </p:cNvSpPr>
          <p:nvPr>
            <p:ph type="sldNum" sz="quarter" idx="12"/>
          </p:nvPr>
        </p:nvSpPr>
        <p:spPr/>
        <p:txBody>
          <a:bodyPr/>
          <a:lstStyle/>
          <a:p>
            <a:fld id="{DB6D9678-24BC-4ECC-ABC4-FE5E3F280C23}" type="slidenum">
              <a:rPr lang="en-AU" smtClean="0"/>
              <a:t>20</a:t>
            </a:fld>
            <a:endParaRPr lang="en-A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People</a:t>
            </a:r>
          </a:p>
        </p:txBody>
      </p:sp>
      <p:sp>
        <p:nvSpPr>
          <p:cNvPr id="3" name="Content Placeholder 2"/>
          <p:cNvSpPr>
            <a:spLocks noGrp="1"/>
          </p:cNvSpPr>
          <p:nvPr>
            <p:ph idx="1"/>
          </p:nvPr>
        </p:nvSpPr>
        <p:spPr>
          <a:xfrm>
            <a:off x="838200" y="2492678"/>
            <a:ext cx="10515600" cy="3106455"/>
          </a:xfrm>
        </p:spPr>
        <p:txBody>
          <a:bodyPr>
            <a:normAutofit/>
          </a:bodyPr>
          <a:lstStyle/>
          <a:p>
            <a:r>
              <a:rPr lang="en-US" altLang="en-US" dirty="0"/>
              <a:t>People</a:t>
            </a:r>
          </a:p>
          <a:p>
            <a:pPr lvl="1"/>
            <a:r>
              <a:rPr lang="en-US" altLang="en-US" dirty="0"/>
              <a:t>The most critical link in the information security program </a:t>
            </a:r>
          </a:p>
          <a:p>
            <a:pPr lvl="1"/>
            <a:r>
              <a:rPr lang="en-US" altLang="en-US" dirty="0"/>
              <a:t>Managers must recognize the crucial role that people play in the information security program</a:t>
            </a:r>
          </a:p>
          <a:p>
            <a:pPr lvl="1"/>
            <a:r>
              <a:rPr lang="en-US" altLang="en-US" dirty="0"/>
              <a:t>This area of InfoSec includes security personnel and the security of personnel, as well as aspects of a SETA program</a:t>
            </a:r>
          </a:p>
        </p:txBody>
      </p:sp>
      <p:sp>
        <p:nvSpPr>
          <p:cNvPr id="4" name="Slide Number Placeholder 3"/>
          <p:cNvSpPr>
            <a:spLocks noGrp="1"/>
          </p:cNvSpPr>
          <p:nvPr>
            <p:ph type="sldNum" sz="quarter" idx="12"/>
          </p:nvPr>
        </p:nvSpPr>
        <p:spPr/>
        <p:txBody>
          <a:bodyPr/>
          <a:lstStyle/>
          <a:p>
            <a:fld id="{DB6D9678-24BC-4ECC-ABC4-FE5E3F280C23}" type="slidenum">
              <a:rPr lang="en-AU" smtClean="0"/>
              <a:t>21</a:t>
            </a:fld>
            <a:endParaRPr lang="en-A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Management</a:t>
            </a:r>
          </a:p>
        </p:txBody>
      </p:sp>
      <p:sp>
        <p:nvSpPr>
          <p:cNvPr id="3" name="Content Placeholder 2"/>
          <p:cNvSpPr>
            <a:spLocks noGrp="1"/>
          </p:cNvSpPr>
          <p:nvPr>
            <p:ph idx="1"/>
          </p:nvPr>
        </p:nvSpPr>
        <p:spPr>
          <a:xfrm>
            <a:off x="838200" y="2492678"/>
            <a:ext cx="10515600" cy="2404999"/>
          </a:xfrm>
        </p:spPr>
        <p:txBody>
          <a:bodyPr>
            <a:normAutofit/>
          </a:bodyPr>
          <a:lstStyle/>
          <a:p>
            <a:r>
              <a:rPr lang="en-US" altLang="en-US" dirty="0"/>
              <a:t>Project management </a:t>
            </a:r>
          </a:p>
          <a:p>
            <a:pPr lvl="1"/>
            <a:r>
              <a:rPr lang="en-US" altLang="en-US" dirty="0"/>
              <a:t>Identifying and controlling the resources applied to the project</a:t>
            </a:r>
          </a:p>
          <a:p>
            <a:pPr lvl="1"/>
            <a:r>
              <a:rPr lang="en-US" altLang="en-US" dirty="0"/>
              <a:t>Measuring progress </a:t>
            </a:r>
          </a:p>
          <a:p>
            <a:pPr lvl="1"/>
            <a:r>
              <a:rPr lang="en-US" altLang="en-US" dirty="0"/>
              <a:t>Adjusting the process as progress is made</a:t>
            </a:r>
          </a:p>
        </p:txBody>
      </p:sp>
      <p:sp>
        <p:nvSpPr>
          <p:cNvPr id="4" name="Slide Number Placeholder 3"/>
          <p:cNvSpPr>
            <a:spLocks noGrp="1"/>
          </p:cNvSpPr>
          <p:nvPr>
            <p:ph type="sldNum" sz="quarter" idx="12"/>
          </p:nvPr>
        </p:nvSpPr>
        <p:spPr/>
        <p:txBody>
          <a:bodyPr/>
          <a:lstStyle/>
          <a:p>
            <a:fld id="{DB6D9678-24BC-4ECC-ABC4-FE5E3F280C23}" type="slidenum">
              <a:rPr lang="en-AU" smtClean="0"/>
              <a:t>22</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Management</a:t>
            </a:r>
          </a:p>
        </p:txBody>
      </p:sp>
      <p:sp>
        <p:nvSpPr>
          <p:cNvPr id="3" name="Content Placeholder 2"/>
          <p:cNvSpPr>
            <a:spLocks noGrp="1"/>
          </p:cNvSpPr>
          <p:nvPr>
            <p:ph idx="1"/>
          </p:nvPr>
        </p:nvSpPr>
        <p:spPr>
          <a:xfrm>
            <a:off x="838200" y="1954060"/>
            <a:ext cx="10515600" cy="3995803"/>
          </a:xfrm>
        </p:spPr>
        <p:txBody>
          <a:bodyPr>
            <a:normAutofit/>
          </a:bodyPr>
          <a:lstStyle/>
          <a:p>
            <a:r>
              <a:rPr lang="en-US" altLang="en-US" dirty="0">
                <a:highlight>
                  <a:srgbClr val="FFFF00"/>
                </a:highlight>
              </a:rPr>
              <a:t>Information security is a process, not a project </a:t>
            </a:r>
          </a:p>
          <a:p>
            <a:pPr lvl="1"/>
            <a:r>
              <a:rPr lang="en-US" altLang="en-US" dirty="0"/>
              <a:t>Each element of an information security program must be managed as a project</a:t>
            </a:r>
          </a:p>
          <a:p>
            <a:pPr lvl="1"/>
            <a:r>
              <a:rPr lang="en-US" altLang="en-US" dirty="0"/>
              <a:t>A continuous series, or chain, of projects</a:t>
            </a:r>
          </a:p>
          <a:p>
            <a:r>
              <a:rPr lang="en-US" altLang="en-US" dirty="0">
                <a:highlight>
                  <a:srgbClr val="FFFF00"/>
                </a:highlight>
              </a:rPr>
              <a:t>Some aspects of information security are not project based</a:t>
            </a:r>
          </a:p>
          <a:p>
            <a:pPr lvl="1"/>
            <a:r>
              <a:rPr lang="en-US" altLang="en-US" dirty="0"/>
              <a:t>They are </a:t>
            </a:r>
            <a:r>
              <a:rPr lang="en-US" altLang="en-US" dirty="0">
                <a:highlight>
                  <a:srgbClr val="FFFF00"/>
                </a:highlight>
              </a:rPr>
              <a:t>managed processes</a:t>
            </a:r>
            <a:r>
              <a:rPr lang="en-US" altLang="en-US" dirty="0"/>
              <a:t> (operations)</a:t>
            </a:r>
          </a:p>
          <a:p>
            <a:pPr lvl="1"/>
            <a:r>
              <a:rPr lang="en-US" altLang="en-US" dirty="0"/>
              <a:t>Monitoring internal/external environments, ongoing risk assessments, continuous vulnerability assessment.</a:t>
            </a:r>
          </a:p>
        </p:txBody>
      </p:sp>
      <p:sp>
        <p:nvSpPr>
          <p:cNvPr id="4" name="Slide Number Placeholder 3"/>
          <p:cNvSpPr>
            <a:spLocks noGrp="1"/>
          </p:cNvSpPr>
          <p:nvPr>
            <p:ph type="sldNum" sz="quarter" idx="12"/>
          </p:nvPr>
        </p:nvSpPr>
        <p:spPr/>
        <p:txBody>
          <a:bodyPr/>
          <a:lstStyle/>
          <a:p>
            <a:fld id="{DB6D9678-24BC-4ECC-ABC4-FE5E3F280C23}" type="slidenum">
              <a:rPr lang="en-AU" smtClean="0"/>
              <a:t>23</a:t>
            </a:fld>
            <a:endParaRPr lang="en-A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Management</a:t>
            </a:r>
          </a:p>
        </p:txBody>
      </p:sp>
      <p:sp>
        <p:nvSpPr>
          <p:cNvPr id="4" name="Slide Number Placeholder 3"/>
          <p:cNvSpPr>
            <a:spLocks noGrp="1"/>
          </p:cNvSpPr>
          <p:nvPr>
            <p:ph type="sldNum" sz="quarter" idx="12"/>
          </p:nvPr>
        </p:nvSpPr>
        <p:spPr/>
        <p:txBody>
          <a:bodyPr/>
          <a:lstStyle/>
          <a:p>
            <a:fld id="{DB6D9678-24BC-4ECC-ABC4-FE5E3F280C23}" type="slidenum">
              <a:rPr lang="en-AU" smtClean="0"/>
              <a:t>24</a:t>
            </a:fld>
            <a:endParaRPr lang="en-AU" dirty="0"/>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2972" y="2115528"/>
            <a:ext cx="8535988"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Management</a:t>
            </a:r>
          </a:p>
        </p:txBody>
      </p:sp>
      <p:sp>
        <p:nvSpPr>
          <p:cNvPr id="3" name="Content Placeholder 2"/>
          <p:cNvSpPr>
            <a:spLocks noGrp="1"/>
          </p:cNvSpPr>
          <p:nvPr>
            <p:ph idx="1"/>
          </p:nvPr>
        </p:nvSpPr>
        <p:spPr>
          <a:xfrm>
            <a:off x="838200" y="2179530"/>
            <a:ext cx="10515600" cy="3782860"/>
          </a:xfrm>
        </p:spPr>
        <p:txBody>
          <a:bodyPr>
            <a:normAutofit/>
          </a:bodyPr>
          <a:lstStyle/>
          <a:p>
            <a:r>
              <a:rPr lang="en-US" altLang="en-US" dirty="0"/>
              <a:t>Project Management</a:t>
            </a:r>
          </a:p>
          <a:p>
            <a:pPr lvl="1"/>
            <a:r>
              <a:rPr lang="en-US" altLang="en-US" dirty="0"/>
              <a:t>The application of knowledge, skills, tools, and techniques to project activities to meet project requirements</a:t>
            </a:r>
          </a:p>
          <a:p>
            <a:pPr lvl="1"/>
            <a:r>
              <a:rPr lang="en-US" altLang="en-US" dirty="0"/>
              <a:t>Accomplished through the use of processes</a:t>
            </a:r>
          </a:p>
          <a:p>
            <a:pPr lvl="2"/>
            <a:r>
              <a:rPr lang="en-US" altLang="en-US" dirty="0"/>
              <a:t>Such as initiating, planning, executing, controlling, and closing</a:t>
            </a:r>
          </a:p>
          <a:p>
            <a:pPr lvl="1"/>
            <a:r>
              <a:rPr lang="en-US" altLang="en-US" dirty="0"/>
              <a:t>Involves the temporary assemblage resources to complete a project</a:t>
            </a:r>
          </a:p>
          <a:p>
            <a:pPr lvl="1"/>
            <a:r>
              <a:rPr lang="en-US" altLang="en-US" dirty="0"/>
              <a:t>Some projects are iterative, occurring regularly (e.g., budgets)</a:t>
            </a:r>
          </a:p>
        </p:txBody>
      </p:sp>
      <p:sp>
        <p:nvSpPr>
          <p:cNvPr id="4" name="Slide Number Placeholder 3"/>
          <p:cNvSpPr>
            <a:spLocks noGrp="1"/>
          </p:cNvSpPr>
          <p:nvPr>
            <p:ph type="sldNum" sz="quarter" idx="12"/>
          </p:nvPr>
        </p:nvSpPr>
        <p:spPr/>
        <p:txBody>
          <a:bodyPr/>
          <a:lstStyle/>
          <a:p>
            <a:fld id="{DB6D9678-24BC-4ECC-ABC4-FE5E3F280C23}" type="slidenum">
              <a:rPr lang="en-AU" smtClean="0"/>
              <a:t>25</a:t>
            </a:fld>
            <a:endParaRPr lang="en-A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Applying Project Management</a:t>
            </a:r>
            <a:br>
              <a:rPr lang="en-US" altLang="en-US" dirty="0"/>
            </a:br>
            <a:r>
              <a:rPr lang="en-US" altLang="en-US" dirty="0"/>
              <a:t> to Security</a:t>
            </a:r>
          </a:p>
        </p:txBody>
      </p:sp>
      <p:sp>
        <p:nvSpPr>
          <p:cNvPr id="3" name="Content Placeholder 2"/>
          <p:cNvSpPr>
            <a:spLocks noGrp="1"/>
          </p:cNvSpPr>
          <p:nvPr>
            <p:ph idx="1"/>
          </p:nvPr>
        </p:nvSpPr>
        <p:spPr>
          <a:xfrm>
            <a:off x="838200" y="2830882"/>
            <a:ext cx="10515600" cy="2404996"/>
          </a:xfrm>
        </p:spPr>
        <p:txBody>
          <a:bodyPr>
            <a:normAutofit/>
          </a:bodyPr>
          <a:lstStyle/>
          <a:p>
            <a:r>
              <a:rPr lang="en-US" altLang="en-US" dirty="0"/>
              <a:t>First identify an established project management methodology</a:t>
            </a:r>
          </a:p>
          <a:p>
            <a:r>
              <a:rPr lang="en-US" altLang="en-US" dirty="0" err="1">
                <a:highlight>
                  <a:srgbClr val="FFFF00"/>
                </a:highlight>
              </a:rPr>
              <a:t>PMBoK</a:t>
            </a:r>
            <a:r>
              <a:rPr lang="en-US" altLang="en-US" dirty="0">
                <a:highlight>
                  <a:srgbClr val="FFFF00"/>
                </a:highlight>
              </a:rPr>
              <a:t> (Project Management Body of Knowledge) </a:t>
            </a:r>
            <a:r>
              <a:rPr lang="en-US" altLang="en-US" dirty="0"/>
              <a:t>is considered the industry best practice</a:t>
            </a:r>
          </a:p>
          <a:p>
            <a:pPr lvl="1"/>
            <a:r>
              <a:rPr lang="en-US" altLang="en-US" dirty="0"/>
              <a:t>Other project management practices exist</a:t>
            </a:r>
          </a:p>
        </p:txBody>
      </p:sp>
      <p:sp>
        <p:nvSpPr>
          <p:cNvPr id="4" name="Slide Number Placeholder 3"/>
          <p:cNvSpPr>
            <a:spLocks noGrp="1"/>
          </p:cNvSpPr>
          <p:nvPr>
            <p:ph type="sldNum" sz="quarter" idx="12"/>
          </p:nvPr>
        </p:nvSpPr>
        <p:spPr/>
        <p:txBody>
          <a:bodyPr/>
          <a:lstStyle/>
          <a:p>
            <a:fld id="{DB6D9678-24BC-4ECC-ABC4-FE5E3F280C23}" type="slidenum">
              <a:rPr lang="en-AU" smtClean="0"/>
              <a:t>26</a:t>
            </a:fld>
            <a:endParaRPr lang="en-A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Management Knowledge Areas</a:t>
            </a:r>
          </a:p>
        </p:txBody>
      </p:sp>
      <p:sp>
        <p:nvSpPr>
          <p:cNvPr id="4" name="Slide Number Placeholder 3"/>
          <p:cNvSpPr>
            <a:spLocks noGrp="1"/>
          </p:cNvSpPr>
          <p:nvPr>
            <p:ph type="sldNum" sz="quarter" idx="12"/>
          </p:nvPr>
        </p:nvSpPr>
        <p:spPr/>
        <p:txBody>
          <a:bodyPr/>
          <a:lstStyle/>
          <a:p>
            <a:fld id="{DB6D9678-24BC-4ECC-ABC4-FE5E3F280C23}" type="slidenum">
              <a:rPr lang="en-AU" smtClean="0"/>
              <a:t>27</a:t>
            </a:fld>
            <a:endParaRPr lang="en-AU" dirty="0"/>
          </a:p>
        </p:txBody>
      </p:sp>
      <p:pic>
        <p:nvPicPr>
          <p:cNvPr id="5" name="Picture 7" descr="88849_01_T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5300" y="1690688"/>
            <a:ext cx="5924550"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Project integration management </a:t>
            </a:r>
          </a:p>
        </p:txBody>
      </p:sp>
      <p:sp>
        <p:nvSpPr>
          <p:cNvPr id="3" name="Content Placeholder 2"/>
          <p:cNvSpPr>
            <a:spLocks noGrp="1"/>
          </p:cNvSpPr>
          <p:nvPr>
            <p:ph idx="1"/>
          </p:nvPr>
        </p:nvSpPr>
        <p:spPr>
          <a:xfrm>
            <a:off x="838200" y="1903955"/>
            <a:ext cx="10515600" cy="4146115"/>
          </a:xfrm>
        </p:spPr>
        <p:txBody>
          <a:bodyPr>
            <a:normAutofit/>
          </a:bodyPr>
          <a:lstStyle/>
          <a:p>
            <a:r>
              <a:rPr lang="en-US" altLang="en-US" b="1" dirty="0"/>
              <a:t>Project integration management </a:t>
            </a:r>
          </a:p>
          <a:p>
            <a:pPr lvl="1"/>
            <a:r>
              <a:rPr lang="en-US" altLang="en-US" dirty="0"/>
              <a:t>Includes the processes required to coordinate occurs between components of a project</a:t>
            </a:r>
          </a:p>
          <a:p>
            <a:r>
              <a:rPr lang="en-US" altLang="en-US" dirty="0"/>
              <a:t>Elements of a project management effort that require integration</a:t>
            </a:r>
          </a:p>
          <a:p>
            <a:pPr lvl="1"/>
            <a:r>
              <a:rPr lang="en-US" altLang="en-US" dirty="0"/>
              <a:t>The development of the initial project plan</a:t>
            </a:r>
          </a:p>
          <a:p>
            <a:pPr lvl="1"/>
            <a:r>
              <a:rPr lang="en-US" altLang="en-US" dirty="0"/>
              <a:t>Monitoring of progress during plan execution</a:t>
            </a:r>
          </a:p>
          <a:p>
            <a:pPr lvl="1"/>
            <a:r>
              <a:rPr lang="en-US" altLang="en-US" dirty="0"/>
              <a:t>Control of plan revisions</a:t>
            </a:r>
          </a:p>
          <a:p>
            <a:pPr lvl="1"/>
            <a:r>
              <a:rPr lang="en-US" altLang="en-US" dirty="0"/>
              <a:t>Control of the changes made to resource allocations </a:t>
            </a:r>
          </a:p>
          <a:p>
            <a:pPr lvl="2"/>
            <a:r>
              <a:rPr lang="en-US" altLang="en-US" dirty="0"/>
              <a:t>As measured performance causes adjustments to the project plan</a:t>
            </a:r>
          </a:p>
          <a:p>
            <a:pPr lvl="1"/>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28</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Project integration management </a:t>
            </a:r>
          </a:p>
        </p:txBody>
      </p:sp>
      <p:sp>
        <p:nvSpPr>
          <p:cNvPr id="3" name="Content Placeholder 2"/>
          <p:cNvSpPr>
            <a:spLocks noGrp="1"/>
          </p:cNvSpPr>
          <p:nvPr>
            <p:ph idx="1"/>
          </p:nvPr>
        </p:nvSpPr>
        <p:spPr>
          <a:xfrm>
            <a:off x="838200" y="1903955"/>
            <a:ext cx="10515600" cy="4146115"/>
          </a:xfrm>
        </p:spPr>
        <p:txBody>
          <a:bodyPr>
            <a:normAutofit/>
          </a:bodyPr>
          <a:lstStyle/>
          <a:p>
            <a:r>
              <a:rPr lang="en-US" altLang="en-US" b="1" dirty="0"/>
              <a:t>Project plan development </a:t>
            </a:r>
          </a:p>
          <a:p>
            <a:pPr lvl="1"/>
            <a:r>
              <a:rPr lang="en-US" altLang="en-US" dirty="0"/>
              <a:t>The process of integrating all of the project elements into a cohesive plan </a:t>
            </a:r>
          </a:p>
          <a:p>
            <a:pPr lvl="2"/>
            <a:r>
              <a:rPr lang="en-US" altLang="en-US" dirty="0"/>
              <a:t>Goal is to complete the project within the allotted work time using no more than the allotted project resources</a:t>
            </a:r>
          </a:p>
          <a:p>
            <a:r>
              <a:rPr lang="en-US" altLang="en-US" dirty="0">
                <a:highlight>
                  <a:srgbClr val="FFFF00"/>
                </a:highlight>
              </a:rPr>
              <a:t>Core components of project plan</a:t>
            </a:r>
          </a:p>
          <a:p>
            <a:pPr lvl="1"/>
            <a:r>
              <a:rPr lang="en-US" altLang="en-US" dirty="0">
                <a:highlight>
                  <a:srgbClr val="FFFF00"/>
                </a:highlight>
              </a:rPr>
              <a:t>Work time, resources, and project deliverables</a:t>
            </a:r>
          </a:p>
          <a:p>
            <a:pPr lvl="1"/>
            <a:r>
              <a:rPr lang="en-US" altLang="en-US" dirty="0"/>
              <a:t>Changing one element affects the other two</a:t>
            </a:r>
          </a:p>
          <a:p>
            <a:pPr lvl="2"/>
            <a:r>
              <a:rPr lang="en-US" altLang="en-US" dirty="0"/>
              <a:t>Likely requires revision of the plan</a:t>
            </a:r>
          </a:p>
          <a:p>
            <a:pPr lvl="1"/>
            <a:endParaRPr lang="en-US" altLang="en-US" dirty="0"/>
          </a:p>
          <a:p>
            <a:pPr marL="0" indent="0">
              <a:buNone/>
            </a:pPr>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29</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Management?</a:t>
            </a:r>
            <a:endParaRPr lang="en-US" dirty="0"/>
          </a:p>
        </p:txBody>
      </p:sp>
      <p:sp>
        <p:nvSpPr>
          <p:cNvPr id="3" name="Content Placeholder 2"/>
          <p:cNvSpPr>
            <a:spLocks noGrp="1"/>
          </p:cNvSpPr>
          <p:nvPr>
            <p:ph idx="1"/>
          </p:nvPr>
        </p:nvSpPr>
        <p:spPr>
          <a:xfrm>
            <a:off x="838199" y="1853852"/>
            <a:ext cx="10515601" cy="4008329"/>
          </a:xfrm>
        </p:spPr>
        <p:txBody>
          <a:bodyPr>
            <a:normAutofit/>
          </a:bodyPr>
          <a:lstStyle/>
          <a:p>
            <a:r>
              <a:rPr lang="en-US" altLang="en-US" dirty="0"/>
              <a:t>Managerial roles</a:t>
            </a:r>
          </a:p>
          <a:p>
            <a:pPr lvl="1"/>
            <a:r>
              <a:rPr lang="en-US" altLang="en-US" dirty="0"/>
              <a:t>Informational role</a:t>
            </a:r>
          </a:p>
          <a:p>
            <a:pPr lvl="2"/>
            <a:r>
              <a:rPr lang="en-US" altLang="en-US" dirty="0"/>
              <a:t>Collecting, processing, and using information that can affect the completion of the objective.</a:t>
            </a:r>
          </a:p>
          <a:p>
            <a:pPr lvl="1"/>
            <a:r>
              <a:rPr lang="en-US" altLang="en-US" dirty="0"/>
              <a:t>Interpersonal role</a:t>
            </a:r>
          </a:p>
          <a:p>
            <a:pPr lvl="2"/>
            <a:r>
              <a:rPr lang="en-US" altLang="en-US" dirty="0"/>
              <a:t>Interacting with superiors, subordinates, outside stakeholders, and other parties that influence or are influenced by the completion of the task.</a:t>
            </a:r>
          </a:p>
          <a:p>
            <a:pPr lvl="1"/>
            <a:r>
              <a:rPr lang="en-US" altLang="en-US" dirty="0"/>
              <a:t>Decisional role</a:t>
            </a:r>
          </a:p>
          <a:p>
            <a:pPr lvl="2"/>
            <a:r>
              <a:rPr lang="en-US" altLang="en-US" dirty="0"/>
              <a:t>Selecting from among alternative approaches, and resolving conflicts, dilemmas, or challenges.</a:t>
            </a:r>
          </a:p>
        </p:txBody>
      </p:sp>
      <p:sp>
        <p:nvSpPr>
          <p:cNvPr id="4" name="Slide Number Placeholder 3"/>
          <p:cNvSpPr>
            <a:spLocks noGrp="1"/>
          </p:cNvSpPr>
          <p:nvPr>
            <p:ph type="sldNum" sz="quarter" idx="12"/>
          </p:nvPr>
        </p:nvSpPr>
        <p:spPr/>
        <p:txBody>
          <a:bodyPr/>
          <a:lstStyle/>
          <a:p>
            <a:fld id="{DB6D9678-24BC-4ECC-ABC4-FE5E3F280C23}" type="slidenum">
              <a:rPr lang="en-AU" smtClean="0"/>
              <a:t>3</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Project integration management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30</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5256" y="1734506"/>
            <a:ext cx="45497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Project integration management </a:t>
            </a:r>
          </a:p>
        </p:txBody>
      </p:sp>
      <p:sp>
        <p:nvSpPr>
          <p:cNvPr id="3" name="Content Placeholder 2"/>
          <p:cNvSpPr>
            <a:spLocks noGrp="1"/>
          </p:cNvSpPr>
          <p:nvPr>
            <p:ph idx="1"/>
          </p:nvPr>
        </p:nvSpPr>
        <p:spPr>
          <a:xfrm>
            <a:off x="838200" y="2480152"/>
            <a:ext cx="10515600" cy="2430050"/>
          </a:xfrm>
        </p:spPr>
        <p:txBody>
          <a:bodyPr>
            <a:normAutofit/>
          </a:bodyPr>
          <a:lstStyle/>
          <a:p>
            <a:r>
              <a:rPr lang="en-US" altLang="en-US" dirty="0"/>
              <a:t>When integrating the disparate elements of a complex information security project, complications are likely to arise</a:t>
            </a:r>
          </a:p>
          <a:p>
            <a:pPr lvl="1"/>
            <a:r>
              <a:rPr lang="en-US" altLang="en-US" dirty="0"/>
              <a:t>Conflicts among communities of interest</a:t>
            </a:r>
          </a:p>
          <a:p>
            <a:pPr lvl="1"/>
            <a:r>
              <a:rPr lang="en-US" altLang="en-US" dirty="0"/>
              <a:t>Far-reaching impact</a:t>
            </a:r>
          </a:p>
          <a:p>
            <a:pPr lvl="1"/>
            <a:r>
              <a:rPr lang="en-US" altLang="en-US" dirty="0"/>
              <a:t>Resistance to new technology</a:t>
            </a:r>
          </a:p>
          <a:p>
            <a:pPr marL="0" indent="0">
              <a:buNone/>
            </a:pPr>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31</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Project scope management </a:t>
            </a:r>
          </a:p>
        </p:txBody>
      </p:sp>
      <p:sp>
        <p:nvSpPr>
          <p:cNvPr id="3" name="Content Placeholder 2"/>
          <p:cNvSpPr>
            <a:spLocks noGrp="1"/>
          </p:cNvSpPr>
          <p:nvPr>
            <p:ph idx="1"/>
          </p:nvPr>
        </p:nvSpPr>
        <p:spPr>
          <a:xfrm>
            <a:off x="838200" y="1903955"/>
            <a:ext cx="10515600" cy="4146115"/>
          </a:xfrm>
        </p:spPr>
        <p:txBody>
          <a:bodyPr>
            <a:normAutofit/>
          </a:bodyPr>
          <a:lstStyle/>
          <a:p>
            <a:r>
              <a:rPr lang="en-US" altLang="en-US" b="1" dirty="0"/>
              <a:t>Project scope management </a:t>
            </a:r>
          </a:p>
          <a:p>
            <a:pPr lvl="1"/>
            <a:r>
              <a:rPr lang="en-US" altLang="en-US" dirty="0"/>
              <a:t>Ensures that project plan includes only those activities necessary to complete it</a:t>
            </a:r>
          </a:p>
          <a:p>
            <a:r>
              <a:rPr lang="en-US" altLang="en-US" dirty="0"/>
              <a:t>Scope creep</a:t>
            </a:r>
          </a:p>
          <a:p>
            <a:pPr lvl="1"/>
            <a:r>
              <a:rPr lang="en-US" altLang="en-US" dirty="0"/>
              <a:t>The quantity or quality of project deliverables is expanded from the original project plan</a:t>
            </a:r>
          </a:p>
          <a:p>
            <a:r>
              <a:rPr lang="en-US" altLang="en-US" dirty="0"/>
              <a:t>Major processes</a:t>
            </a:r>
          </a:p>
          <a:p>
            <a:pPr lvl="1"/>
            <a:r>
              <a:rPr lang="en-US" altLang="en-US" dirty="0"/>
              <a:t>scope planning, definition, verification and change control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32</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Project time management </a:t>
            </a:r>
          </a:p>
        </p:txBody>
      </p:sp>
      <p:sp>
        <p:nvSpPr>
          <p:cNvPr id="3" name="Content Placeholder 2"/>
          <p:cNvSpPr>
            <a:spLocks noGrp="1"/>
          </p:cNvSpPr>
          <p:nvPr>
            <p:ph idx="1"/>
          </p:nvPr>
        </p:nvSpPr>
        <p:spPr>
          <a:xfrm>
            <a:off x="838200" y="2354892"/>
            <a:ext cx="10515600" cy="2981195"/>
          </a:xfrm>
        </p:spPr>
        <p:txBody>
          <a:bodyPr>
            <a:normAutofit/>
          </a:bodyPr>
          <a:lstStyle/>
          <a:p>
            <a:r>
              <a:rPr lang="en-US" altLang="en-US" b="1" dirty="0"/>
              <a:t>Project time management </a:t>
            </a:r>
          </a:p>
          <a:p>
            <a:pPr lvl="1"/>
            <a:r>
              <a:rPr lang="en-US" altLang="en-US" dirty="0"/>
              <a:t>Ensures that project is finished by identified completion date while meeting objectives</a:t>
            </a:r>
          </a:p>
          <a:p>
            <a:pPr lvl="1"/>
            <a:r>
              <a:rPr lang="en-US" altLang="en-US" dirty="0"/>
              <a:t>Failure to meet project deadlines is among most frequently cited failures in project management</a:t>
            </a:r>
          </a:p>
          <a:p>
            <a:pPr lvl="2"/>
            <a:r>
              <a:rPr lang="en-US" altLang="en-US" dirty="0"/>
              <a:t>Many missed deadlines are caused by poor planning</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33</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Project time management </a:t>
            </a:r>
          </a:p>
        </p:txBody>
      </p:sp>
      <p:sp>
        <p:nvSpPr>
          <p:cNvPr id="3" name="Content Placeholder 2"/>
          <p:cNvSpPr>
            <a:spLocks noGrp="1"/>
          </p:cNvSpPr>
          <p:nvPr>
            <p:ph idx="1"/>
          </p:nvPr>
        </p:nvSpPr>
        <p:spPr>
          <a:xfrm>
            <a:off x="838200" y="2267210"/>
            <a:ext cx="10515600" cy="3056352"/>
          </a:xfrm>
        </p:spPr>
        <p:txBody>
          <a:bodyPr>
            <a:normAutofit/>
          </a:bodyPr>
          <a:lstStyle/>
          <a:p>
            <a:r>
              <a:rPr lang="en-US" altLang="en-US" dirty="0"/>
              <a:t>Project time management includes the following processes</a:t>
            </a:r>
          </a:p>
          <a:p>
            <a:pPr lvl="1"/>
            <a:r>
              <a:rPr lang="en-US" altLang="en-US" dirty="0"/>
              <a:t>Activity definition</a:t>
            </a:r>
          </a:p>
          <a:p>
            <a:pPr lvl="1"/>
            <a:r>
              <a:rPr lang="en-US" altLang="en-US" dirty="0"/>
              <a:t>Activity sequencing</a:t>
            </a:r>
          </a:p>
          <a:p>
            <a:pPr lvl="1"/>
            <a:r>
              <a:rPr lang="en-US" altLang="en-US" dirty="0"/>
              <a:t>Activity duration estimating</a:t>
            </a:r>
          </a:p>
          <a:p>
            <a:pPr lvl="1"/>
            <a:r>
              <a:rPr lang="en-US" altLang="en-US" dirty="0"/>
              <a:t>Schedule development</a:t>
            </a:r>
          </a:p>
          <a:p>
            <a:pPr lvl="1"/>
            <a:r>
              <a:rPr lang="en-US" altLang="en-US" dirty="0"/>
              <a:t>Schedule control</a:t>
            </a:r>
          </a:p>
          <a:p>
            <a:pPr marL="0" indent="0">
              <a:buNone/>
            </a:pPr>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34</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Project cost management </a:t>
            </a:r>
          </a:p>
        </p:txBody>
      </p:sp>
      <p:sp>
        <p:nvSpPr>
          <p:cNvPr id="3" name="Content Placeholder 2"/>
          <p:cNvSpPr>
            <a:spLocks noGrp="1"/>
          </p:cNvSpPr>
          <p:nvPr>
            <p:ph idx="1"/>
          </p:nvPr>
        </p:nvSpPr>
        <p:spPr>
          <a:xfrm>
            <a:off x="838200" y="2630463"/>
            <a:ext cx="10515600" cy="2442577"/>
          </a:xfrm>
        </p:spPr>
        <p:txBody>
          <a:bodyPr>
            <a:normAutofit/>
          </a:bodyPr>
          <a:lstStyle/>
          <a:p>
            <a:r>
              <a:rPr lang="en-US" altLang="en-US" b="1" dirty="0"/>
              <a:t>Project cost management </a:t>
            </a:r>
          </a:p>
          <a:p>
            <a:pPr lvl="1"/>
            <a:r>
              <a:rPr lang="en-US" altLang="en-US" dirty="0"/>
              <a:t>Ensures that a project is completed within the resource constraints</a:t>
            </a:r>
          </a:p>
          <a:p>
            <a:pPr lvl="1"/>
            <a:r>
              <a:rPr lang="en-US" altLang="en-US" dirty="0"/>
              <a:t>Some projects are planned using only a financial budget </a:t>
            </a:r>
          </a:p>
          <a:p>
            <a:pPr lvl="2"/>
            <a:r>
              <a:rPr lang="en-US" altLang="en-US" dirty="0"/>
              <a:t>From which all resources must be procured</a:t>
            </a:r>
          </a:p>
          <a:p>
            <a:pPr lvl="1"/>
            <a:r>
              <a:rPr lang="en-US" altLang="en-US" dirty="0"/>
              <a:t>Includes resource planning, cost estimating, cost budgeting, and cost control</a:t>
            </a:r>
          </a:p>
          <a:p>
            <a:pPr marL="0" indent="0">
              <a:buNone/>
            </a:pPr>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35</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Project quality management </a:t>
            </a:r>
          </a:p>
        </p:txBody>
      </p:sp>
      <p:sp>
        <p:nvSpPr>
          <p:cNvPr id="3" name="Content Placeholder 2"/>
          <p:cNvSpPr>
            <a:spLocks noGrp="1"/>
          </p:cNvSpPr>
          <p:nvPr>
            <p:ph idx="1"/>
          </p:nvPr>
        </p:nvSpPr>
        <p:spPr>
          <a:xfrm>
            <a:off x="838200" y="1903955"/>
            <a:ext cx="10515600" cy="4146115"/>
          </a:xfrm>
        </p:spPr>
        <p:txBody>
          <a:bodyPr>
            <a:normAutofit/>
          </a:bodyPr>
          <a:lstStyle/>
          <a:p>
            <a:r>
              <a:rPr lang="en-US" altLang="en-US" b="1" dirty="0"/>
              <a:t>Project quality management </a:t>
            </a:r>
          </a:p>
          <a:p>
            <a:pPr lvl="1"/>
            <a:r>
              <a:rPr lang="en-US" altLang="en-US" dirty="0"/>
              <a:t>Ensures project meets project specifications</a:t>
            </a:r>
          </a:p>
          <a:p>
            <a:pPr lvl="1"/>
            <a:r>
              <a:rPr lang="en-US" altLang="en-US" dirty="0"/>
              <a:t>Quality objective met</a:t>
            </a:r>
          </a:p>
          <a:p>
            <a:pPr lvl="2"/>
            <a:r>
              <a:rPr lang="en-US" altLang="en-US" dirty="0"/>
              <a:t>When deliverables meet requirements specified in project plan</a:t>
            </a:r>
          </a:p>
          <a:p>
            <a:pPr lvl="1"/>
            <a:r>
              <a:rPr lang="en-US" altLang="en-US" dirty="0"/>
              <a:t>A good plan defines project deliverables in unambiguous terms </a:t>
            </a:r>
          </a:p>
          <a:p>
            <a:pPr lvl="2"/>
            <a:r>
              <a:rPr lang="en-US" altLang="en-US" dirty="0"/>
              <a:t>For easy comparison against actual results</a:t>
            </a:r>
          </a:p>
          <a:p>
            <a:pPr lvl="1"/>
            <a:r>
              <a:rPr lang="en-US" altLang="en-US" dirty="0"/>
              <a:t>Includes quality planning, quality assurance and quality control</a:t>
            </a:r>
          </a:p>
          <a:p>
            <a:pPr marL="0" indent="0">
              <a:buNone/>
            </a:pPr>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36</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Project human resource management </a:t>
            </a:r>
          </a:p>
        </p:txBody>
      </p:sp>
      <p:sp>
        <p:nvSpPr>
          <p:cNvPr id="3" name="Content Placeholder 2"/>
          <p:cNvSpPr>
            <a:spLocks noGrp="1"/>
          </p:cNvSpPr>
          <p:nvPr>
            <p:ph idx="1"/>
          </p:nvPr>
        </p:nvSpPr>
        <p:spPr>
          <a:xfrm>
            <a:off x="838200" y="1903955"/>
            <a:ext cx="10515600" cy="4146115"/>
          </a:xfrm>
        </p:spPr>
        <p:txBody>
          <a:bodyPr>
            <a:normAutofit/>
          </a:bodyPr>
          <a:lstStyle/>
          <a:p>
            <a:r>
              <a:rPr lang="en-US" altLang="en-US" b="1" dirty="0"/>
              <a:t>Project human resource management </a:t>
            </a:r>
          </a:p>
          <a:p>
            <a:pPr lvl="1"/>
            <a:r>
              <a:rPr lang="en-US" altLang="en-US" dirty="0"/>
              <a:t>Ensures personnel assigned to project are effectively employed</a:t>
            </a:r>
          </a:p>
          <a:p>
            <a:pPr lvl="1"/>
            <a:r>
              <a:rPr lang="en-US" altLang="en-US" dirty="0"/>
              <a:t>Staffing a project requires careful estimates of effort required</a:t>
            </a:r>
          </a:p>
          <a:p>
            <a:pPr lvl="1"/>
            <a:r>
              <a:rPr lang="en-US" altLang="en-US" dirty="0"/>
              <a:t>Unique complexities</a:t>
            </a:r>
          </a:p>
          <a:p>
            <a:pPr lvl="2"/>
            <a:r>
              <a:rPr lang="en-US" altLang="en-US" dirty="0"/>
              <a:t>Extended clearances </a:t>
            </a:r>
          </a:p>
          <a:p>
            <a:pPr lvl="2"/>
            <a:r>
              <a:rPr lang="en-US" altLang="en-US" dirty="0"/>
              <a:t>Deploying technology new to the organization</a:t>
            </a:r>
          </a:p>
          <a:p>
            <a:pPr lvl="1"/>
            <a:r>
              <a:rPr lang="en-US" altLang="en-US" dirty="0"/>
              <a:t>Includes organizational planning, staff acquisition and team development</a:t>
            </a:r>
          </a:p>
          <a:p>
            <a:pPr lvl="1"/>
            <a:endParaRPr lang="en-US" altLang="en-US" dirty="0"/>
          </a:p>
          <a:p>
            <a:pPr marL="0" indent="0">
              <a:buNone/>
            </a:pPr>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37</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Project communications management</a:t>
            </a:r>
          </a:p>
        </p:txBody>
      </p:sp>
      <p:sp>
        <p:nvSpPr>
          <p:cNvPr id="3" name="Content Placeholder 2"/>
          <p:cNvSpPr>
            <a:spLocks noGrp="1"/>
          </p:cNvSpPr>
          <p:nvPr>
            <p:ph idx="1"/>
          </p:nvPr>
        </p:nvSpPr>
        <p:spPr>
          <a:xfrm>
            <a:off x="838200" y="2404996"/>
            <a:ext cx="10515600" cy="2956144"/>
          </a:xfrm>
        </p:spPr>
        <p:txBody>
          <a:bodyPr>
            <a:normAutofit/>
          </a:bodyPr>
          <a:lstStyle/>
          <a:p>
            <a:r>
              <a:rPr lang="en-US" altLang="en-US" b="1" dirty="0"/>
              <a:t>Project communications management</a:t>
            </a:r>
          </a:p>
          <a:p>
            <a:pPr lvl="1"/>
            <a:r>
              <a:rPr lang="en-US" altLang="en-US" dirty="0"/>
              <a:t>Conveys details of project activities to all involved</a:t>
            </a:r>
          </a:p>
          <a:p>
            <a:pPr lvl="1"/>
            <a:r>
              <a:rPr lang="en-US" altLang="en-US" dirty="0"/>
              <a:t>Includes the creation, distribution, classification, storage, and destruction of documents, messages, and other associated project information</a:t>
            </a:r>
          </a:p>
          <a:p>
            <a:pPr lvl="1"/>
            <a:r>
              <a:rPr lang="en-US" altLang="en-US" dirty="0"/>
              <a:t>Includes communications planning, information distribution, performance reporting and administrative closure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38</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Project risk management</a:t>
            </a:r>
          </a:p>
        </p:txBody>
      </p:sp>
      <p:sp>
        <p:nvSpPr>
          <p:cNvPr id="3" name="Content Placeholder 2"/>
          <p:cNvSpPr>
            <a:spLocks noGrp="1"/>
          </p:cNvSpPr>
          <p:nvPr>
            <p:ph idx="1"/>
          </p:nvPr>
        </p:nvSpPr>
        <p:spPr>
          <a:xfrm>
            <a:off x="838200" y="2555307"/>
            <a:ext cx="10515600" cy="2467629"/>
          </a:xfrm>
        </p:spPr>
        <p:txBody>
          <a:bodyPr>
            <a:normAutofit/>
          </a:bodyPr>
          <a:lstStyle/>
          <a:p>
            <a:r>
              <a:rPr lang="en-US" altLang="en-US" b="1" dirty="0"/>
              <a:t>Project risk management</a:t>
            </a:r>
          </a:p>
          <a:p>
            <a:pPr lvl="1"/>
            <a:r>
              <a:rPr lang="en-US" altLang="en-US" dirty="0"/>
              <a:t>Includes the processes necessary to assesses, mitigates, manages, and reduces the impact of adverse occurrences on the project</a:t>
            </a:r>
          </a:p>
          <a:p>
            <a:pPr lvl="1"/>
            <a:r>
              <a:rPr lang="en-US" altLang="en-US" dirty="0"/>
              <a:t>Includes risk identification, risk quantification, risk response development and risk response control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39</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Management?</a:t>
            </a:r>
            <a:endParaRPr lang="en-US" dirty="0"/>
          </a:p>
        </p:txBody>
      </p:sp>
      <p:sp>
        <p:nvSpPr>
          <p:cNvPr id="3" name="Content Placeholder 2"/>
          <p:cNvSpPr>
            <a:spLocks noGrp="1"/>
          </p:cNvSpPr>
          <p:nvPr>
            <p:ph idx="1"/>
          </p:nvPr>
        </p:nvSpPr>
        <p:spPr>
          <a:xfrm>
            <a:off x="838199" y="1853852"/>
            <a:ext cx="10515601" cy="4135687"/>
          </a:xfrm>
        </p:spPr>
        <p:txBody>
          <a:bodyPr>
            <a:normAutofit fontScale="92500" lnSpcReduction="10000"/>
          </a:bodyPr>
          <a:lstStyle/>
          <a:p>
            <a:r>
              <a:rPr lang="en-US" altLang="zh-CN" dirty="0"/>
              <a:t>Note that there are differences between leadership and management. A leader influences employees so that they are willing to accomplish objectives. He or she is expected to lead by example and demonstrate personal traits that instill a desire in others to follow. In other words, leadership provides purpose, direction, and motivation to those who follow.</a:t>
            </a:r>
          </a:p>
          <a:p>
            <a:r>
              <a:rPr lang="en-US" altLang="zh-CN" dirty="0"/>
              <a:t>By comparison, a manager administers the resources of the organization. He or she creates budgets, authorizes expenditures, and hires employees. This distinction between a leader and a manager is important because leaders do not always perform a managerial function, whereas nonmanagers are often assigned leadership roles. However, effective managers are also effective leaders.</a:t>
            </a:r>
            <a:endParaRPr lang="en-US" altLang="en-US" dirty="0"/>
          </a:p>
        </p:txBody>
      </p:sp>
      <p:sp>
        <p:nvSpPr>
          <p:cNvPr id="4" name="Slide Number Placeholder 3"/>
          <p:cNvSpPr>
            <a:spLocks noGrp="1"/>
          </p:cNvSpPr>
          <p:nvPr>
            <p:ph type="sldNum" sz="quarter" idx="12"/>
          </p:nvPr>
        </p:nvSpPr>
        <p:spPr/>
        <p:txBody>
          <a:bodyPr/>
          <a:lstStyle/>
          <a:p>
            <a:fld id="{DB6D9678-24BC-4ECC-ABC4-FE5E3F280C23}" type="slidenum">
              <a:rPr lang="en-AU" smtClean="0"/>
              <a:t>4</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Project procurement </a:t>
            </a:r>
          </a:p>
        </p:txBody>
      </p:sp>
      <p:sp>
        <p:nvSpPr>
          <p:cNvPr id="3" name="Content Placeholder 2"/>
          <p:cNvSpPr>
            <a:spLocks noGrp="1"/>
          </p:cNvSpPr>
          <p:nvPr>
            <p:ph idx="1"/>
          </p:nvPr>
        </p:nvSpPr>
        <p:spPr>
          <a:xfrm>
            <a:off x="838200" y="2367417"/>
            <a:ext cx="10515600" cy="2605415"/>
          </a:xfrm>
        </p:spPr>
        <p:txBody>
          <a:bodyPr>
            <a:normAutofit/>
          </a:bodyPr>
          <a:lstStyle/>
          <a:p>
            <a:r>
              <a:rPr lang="en-US" altLang="en-US" b="1" dirty="0"/>
              <a:t>Project procurement </a:t>
            </a:r>
          </a:p>
          <a:p>
            <a:pPr lvl="1"/>
            <a:r>
              <a:rPr lang="en-US" altLang="en-US" dirty="0"/>
              <a:t>Acquiring needed project resources</a:t>
            </a:r>
          </a:p>
          <a:p>
            <a:pPr lvl="1"/>
            <a:r>
              <a:rPr lang="en-US" altLang="en-US" dirty="0"/>
              <a:t>Project managers may simply requisition resources from organization, or may have to purchase</a:t>
            </a:r>
          </a:p>
          <a:p>
            <a:pPr lvl="1"/>
            <a:r>
              <a:rPr lang="en-US" altLang="en-US" dirty="0"/>
              <a:t>Includes procurement planning, solicitation planning, solicitation, source selection, contract administration and contract closeout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40</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Management Tools</a:t>
            </a:r>
          </a:p>
        </p:txBody>
      </p:sp>
      <p:sp>
        <p:nvSpPr>
          <p:cNvPr id="3" name="Content Placeholder 2"/>
          <p:cNvSpPr>
            <a:spLocks noGrp="1"/>
          </p:cNvSpPr>
          <p:nvPr>
            <p:ph idx="1"/>
          </p:nvPr>
        </p:nvSpPr>
        <p:spPr>
          <a:xfrm>
            <a:off x="838200" y="2367417"/>
            <a:ext cx="10515600" cy="3582446"/>
          </a:xfrm>
        </p:spPr>
        <p:txBody>
          <a:bodyPr>
            <a:normAutofit/>
          </a:bodyPr>
          <a:lstStyle/>
          <a:p>
            <a:r>
              <a:rPr lang="en-US" altLang="en-US" dirty="0"/>
              <a:t>Many tools exist</a:t>
            </a:r>
          </a:p>
          <a:p>
            <a:pPr lvl="1"/>
            <a:r>
              <a:rPr lang="en-US" altLang="en-US" dirty="0"/>
              <a:t>Most project managers combine software tools that implement one or more of the dominant modeling approaches</a:t>
            </a:r>
          </a:p>
          <a:p>
            <a:r>
              <a:rPr lang="en-US" altLang="en-US" dirty="0"/>
              <a:t>Project management certification</a:t>
            </a:r>
          </a:p>
          <a:p>
            <a:pPr lvl="1"/>
            <a:r>
              <a:rPr lang="en-US" altLang="en-US" dirty="0">
                <a:highlight>
                  <a:srgbClr val="FFFF00"/>
                </a:highlight>
              </a:rPr>
              <a:t>The Project Management Institute (PMI)</a:t>
            </a:r>
          </a:p>
          <a:p>
            <a:pPr lvl="2"/>
            <a:r>
              <a:rPr lang="en-US" altLang="en-US" dirty="0"/>
              <a:t>Leading global professional association</a:t>
            </a:r>
          </a:p>
          <a:p>
            <a:pPr lvl="2"/>
            <a:r>
              <a:rPr lang="en-US" altLang="en-US" dirty="0"/>
              <a:t>Sponsors two certificate programs: The Project Management Professional (PMP) and Certified Associate in Project Management (CAPM)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41</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Management Tools</a:t>
            </a:r>
          </a:p>
        </p:txBody>
      </p:sp>
      <p:sp>
        <p:nvSpPr>
          <p:cNvPr id="3" name="Content Placeholder 2"/>
          <p:cNvSpPr>
            <a:spLocks noGrp="1"/>
          </p:cNvSpPr>
          <p:nvPr>
            <p:ph idx="1"/>
          </p:nvPr>
        </p:nvSpPr>
        <p:spPr>
          <a:xfrm>
            <a:off x="838200" y="2367417"/>
            <a:ext cx="10515600" cy="3582446"/>
          </a:xfrm>
        </p:spPr>
        <p:txBody>
          <a:bodyPr>
            <a:normAutofit/>
          </a:bodyPr>
          <a:lstStyle/>
          <a:p>
            <a:r>
              <a:rPr lang="en-US" altLang="en-US" dirty="0" err="1"/>
              <a:t>Projectitis</a:t>
            </a:r>
            <a:endParaRPr lang="en-US" altLang="en-US" dirty="0"/>
          </a:p>
          <a:p>
            <a:pPr lvl="1"/>
            <a:r>
              <a:rPr lang="en-US" altLang="en-US" dirty="0"/>
              <a:t>Occurs when the project manager spends more time documenting project tasks, collecting performance measurements, recording project task information, and updating project completion forecasts than accomplishing meaningful project work</a:t>
            </a:r>
          </a:p>
          <a:p>
            <a:r>
              <a:rPr lang="en-US" altLang="en-US" dirty="0"/>
              <a:t>Precursor to </a:t>
            </a:r>
            <a:r>
              <a:rPr lang="en-US" altLang="en-US" dirty="0" err="1"/>
              <a:t>projectitis</a:t>
            </a:r>
            <a:endParaRPr lang="en-US" altLang="en-US" dirty="0"/>
          </a:p>
          <a:p>
            <a:pPr lvl="1"/>
            <a:r>
              <a:rPr lang="en-US" altLang="en-US" dirty="0"/>
              <a:t>Developing an overly elegant, microscopically detailed plan before gaining consensus for the work required</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42</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Work Breakdown Structure</a:t>
            </a:r>
          </a:p>
        </p:txBody>
      </p:sp>
      <p:sp>
        <p:nvSpPr>
          <p:cNvPr id="3" name="Content Placeholder 2"/>
          <p:cNvSpPr>
            <a:spLocks noGrp="1"/>
          </p:cNvSpPr>
          <p:nvPr>
            <p:ph idx="1"/>
          </p:nvPr>
        </p:nvSpPr>
        <p:spPr>
          <a:xfrm>
            <a:off x="838200" y="2367417"/>
            <a:ext cx="10515600" cy="1903958"/>
          </a:xfrm>
        </p:spPr>
        <p:txBody>
          <a:bodyPr>
            <a:normAutofit/>
          </a:bodyPr>
          <a:lstStyle/>
          <a:p>
            <a:r>
              <a:rPr lang="en-US" altLang="en-US" dirty="0"/>
              <a:t>Work breakdown structure (WBS)</a:t>
            </a:r>
          </a:p>
          <a:p>
            <a:pPr lvl="1"/>
            <a:r>
              <a:rPr lang="en-US" altLang="en-US" dirty="0"/>
              <a:t>Simple planning tool for creating a project plan</a:t>
            </a:r>
          </a:p>
          <a:p>
            <a:pPr lvl="1"/>
            <a:r>
              <a:rPr lang="en-US" altLang="en-US" dirty="0"/>
              <a:t>The project plan is first broken down into a few major tasks</a:t>
            </a:r>
          </a:p>
          <a:p>
            <a:pPr lvl="2"/>
            <a:r>
              <a:rPr lang="en-US" altLang="en-US" dirty="0"/>
              <a:t>Each task is placed on the WBS task list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43</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Work Breakdown Structure</a:t>
            </a:r>
          </a:p>
        </p:txBody>
      </p:sp>
      <p:sp>
        <p:nvSpPr>
          <p:cNvPr id="3" name="Content Placeholder 2"/>
          <p:cNvSpPr>
            <a:spLocks noGrp="1"/>
          </p:cNvSpPr>
          <p:nvPr>
            <p:ph idx="1"/>
          </p:nvPr>
        </p:nvSpPr>
        <p:spPr>
          <a:xfrm>
            <a:off x="838200" y="2367416"/>
            <a:ext cx="10515600" cy="3068879"/>
          </a:xfrm>
        </p:spPr>
        <p:txBody>
          <a:bodyPr>
            <a:normAutofit/>
          </a:bodyPr>
          <a:lstStyle/>
          <a:p>
            <a:r>
              <a:rPr lang="en-US" altLang="en-US" dirty="0"/>
              <a:t>Determine minimum attributes for each task </a:t>
            </a:r>
          </a:p>
          <a:p>
            <a:pPr lvl="1"/>
            <a:r>
              <a:rPr lang="en-US" altLang="en-US" dirty="0"/>
              <a:t>The work to be accomplished (activities and deliverables)</a:t>
            </a:r>
          </a:p>
          <a:p>
            <a:pPr lvl="1"/>
            <a:r>
              <a:rPr lang="en-US" altLang="en-US" dirty="0"/>
              <a:t>Estimated amount of effort required for completion in hours or workdays</a:t>
            </a:r>
          </a:p>
          <a:p>
            <a:pPr lvl="1"/>
            <a:r>
              <a:rPr lang="en-US" altLang="en-US" dirty="0"/>
              <a:t>The common or specialty skills needed to perform the task</a:t>
            </a:r>
          </a:p>
          <a:p>
            <a:pPr lvl="1"/>
            <a:r>
              <a:rPr lang="en-US" altLang="en-US" dirty="0"/>
              <a:t>Task interdependencies</a:t>
            </a:r>
          </a:p>
          <a:p>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44</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Work Breakdown Structure</a:t>
            </a:r>
          </a:p>
        </p:txBody>
      </p:sp>
      <p:sp>
        <p:nvSpPr>
          <p:cNvPr id="3" name="Content Placeholder 2"/>
          <p:cNvSpPr>
            <a:spLocks noGrp="1"/>
          </p:cNvSpPr>
          <p:nvPr>
            <p:ph idx="1"/>
          </p:nvPr>
        </p:nvSpPr>
        <p:spPr>
          <a:xfrm>
            <a:off x="838200" y="2194718"/>
            <a:ext cx="10515600" cy="3657602"/>
          </a:xfrm>
        </p:spPr>
        <p:txBody>
          <a:bodyPr>
            <a:normAutofit/>
          </a:bodyPr>
          <a:lstStyle/>
          <a:p>
            <a:r>
              <a:rPr lang="en-US" altLang="en-US" dirty="0"/>
              <a:t>As the project plan develops, additional attributes can be added</a:t>
            </a:r>
          </a:p>
          <a:p>
            <a:pPr lvl="1"/>
            <a:r>
              <a:rPr lang="en-US" altLang="en-US" dirty="0"/>
              <a:t>Estimated capital and noncapital expenses for the task</a:t>
            </a:r>
          </a:p>
          <a:p>
            <a:pPr lvl="1"/>
            <a:r>
              <a:rPr lang="en-US" altLang="en-US" dirty="0"/>
              <a:t>Task assignment according to specific skills</a:t>
            </a:r>
          </a:p>
          <a:p>
            <a:pPr lvl="1"/>
            <a:r>
              <a:rPr lang="en-US" altLang="en-US" dirty="0"/>
              <a:t>Start and end dates</a:t>
            </a:r>
          </a:p>
          <a:p>
            <a:pPr lvl="1"/>
            <a:r>
              <a:rPr lang="en-US" altLang="en-US" dirty="0"/>
              <a:t>Work to be accomplished </a:t>
            </a:r>
          </a:p>
          <a:p>
            <a:pPr lvl="1"/>
            <a:r>
              <a:rPr lang="en-US" altLang="en-US" dirty="0"/>
              <a:t>Amount of effort </a:t>
            </a:r>
          </a:p>
          <a:p>
            <a:pPr lvl="1"/>
            <a:r>
              <a:rPr lang="en-US" altLang="en-US" dirty="0"/>
              <a:t>Task dependencies </a:t>
            </a:r>
          </a:p>
          <a:p>
            <a:pPr lvl="1"/>
            <a:r>
              <a:rPr lang="en-US" altLang="en-US" dirty="0"/>
              <a:t>Start and ending dates</a:t>
            </a:r>
          </a:p>
          <a:p>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45</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Work Breakdown Structure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46</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6" descr="88849_01_T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6206" y="1773237"/>
            <a:ext cx="9621050" cy="421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Work Breakdown Structure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47</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6" descr="88849_01_T03.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4658" y="1691014"/>
            <a:ext cx="7014575" cy="5030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Task-Sequencing Approaches</a:t>
            </a:r>
          </a:p>
        </p:txBody>
      </p:sp>
      <p:sp>
        <p:nvSpPr>
          <p:cNvPr id="3" name="Content Placeholder 2"/>
          <p:cNvSpPr>
            <a:spLocks noGrp="1"/>
          </p:cNvSpPr>
          <p:nvPr>
            <p:ph idx="1"/>
          </p:nvPr>
        </p:nvSpPr>
        <p:spPr>
          <a:xfrm>
            <a:off x="838200" y="2204580"/>
            <a:ext cx="10515600" cy="3331923"/>
          </a:xfrm>
        </p:spPr>
        <p:txBody>
          <a:bodyPr>
            <a:normAutofit/>
          </a:bodyPr>
          <a:lstStyle/>
          <a:p>
            <a:r>
              <a:rPr lang="en-US" altLang="en-US" dirty="0"/>
              <a:t>Many possibilities for task assignment and scheduling</a:t>
            </a:r>
          </a:p>
          <a:p>
            <a:pPr lvl="1"/>
            <a:r>
              <a:rPr lang="en-US" altLang="en-US" dirty="0"/>
              <a:t>For modest and large size projects</a:t>
            </a:r>
          </a:p>
          <a:p>
            <a:r>
              <a:rPr lang="en-US" altLang="en-US" dirty="0"/>
              <a:t>A number of approaches can assist the project manager in this sequencing effort</a:t>
            </a:r>
          </a:p>
          <a:p>
            <a:pPr lvl="1"/>
            <a:r>
              <a:rPr lang="en-US" altLang="en-US" dirty="0"/>
              <a:t>Network scheduling</a:t>
            </a:r>
          </a:p>
          <a:p>
            <a:pPr lvl="2"/>
            <a:r>
              <a:rPr lang="en-US" altLang="en-US" dirty="0"/>
              <a:t>Refers to the web of possible pathways to project completion</a:t>
            </a:r>
          </a:p>
          <a:p>
            <a:pPr lvl="1"/>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48</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Task-Sequencing Approaches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49</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6142" y="1782806"/>
            <a:ext cx="7482035" cy="432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Management Characteristics </a:t>
            </a:r>
            <a:endParaRPr lang="en-US" dirty="0"/>
          </a:p>
        </p:txBody>
      </p:sp>
      <p:sp>
        <p:nvSpPr>
          <p:cNvPr id="3" name="Content Placeholder 2"/>
          <p:cNvSpPr>
            <a:spLocks noGrp="1"/>
          </p:cNvSpPr>
          <p:nvPr>
            <p:ph idx="1"/>
          </p:nvPr>
        </p:nvSpPr>
        <p:spPr>
          <a:xfrm>
            <a:off x="838200" y="2410477"/>
            <a:ext cx="10515600" cy="2950662"/>
          </a:xfrm>
        </p:spPr>
        <p:txBody>
          <a:bodyPr>
            <a:normAutofit/>
          </a:bodyPr>
          <a:lstStyle/>
          <a:p>
            <a:r>
              <a:rPr lang="en-US" altLang="en-US" dirty="0"/>
              <a:t>Two basic approaches to management</a:t>
            </a:r>
          </a:p>
          <a:p>
            <a:pPr lvl="1"/>
            <a:r>
              <a:rPr lang="en-US" altLang="en-US" dirty="0">
                <a:highlight>
                  <a:srgbClr val="FFFF00"/>
                </a:highlight>
              </a:rPr>
              <a:t>Traditional management theory </a:t>
            </a:r>
          </a:p>
          <a:p>
            <a:pPr lvl="2"/>
            <a:r>
              <a:rPr lang="en-US" altLang="en-US" dirty="0"/>
              <a:t>Core principles of </a:t>
            </a:r>
          </a:p>
          <a:p>
            <a:pPr lvl="2"/>
            <a:r>
              <a:rPr lang="en-US" altLang="en-US" dirty="0">
                <a:solidFill>
                  <a:srgbClr val="FF0000"/>
                </a:solidFill>
              </a:rPr>
              <a:t>p</a:t>
            </a:r>
            <a:r>
              <a:rPr lang="en-US" altLang="en-US" dirty="0"/>
              <a:t>lanning, </a:t>
            </a:r>
            <a:r>
              <a:rPr lang="en-US" altLang="en-US" dirty="0">
                <a:solidFill>
                  <a:srgbClr val="FF0000"/>
                </a:solidFill>
              </a:rPr>
              <a:t>o</a:t>
            </a:r>
            <a:r>
              <a:rPr lang="en-US" altLang="en-US" dirty="0"/>
              <a:t>rganizing, </a:t>
            </a:r>
            <a:r>
              <a:rPr lang="en-US" altLang="en-US" dirty="0">
                <a:solidFill>
                  <a:srgbClr val="FF0000"/>
                </a:solidFill>
              </a:rPr>
              <a:t>s</a:t>
            </a:r>
            <a:r>
              <a:rPr lang="en-US" altLang="en-US" dirty="0"/>
              <a:t>taffing, </a:t>
            </a:r>
            <a:r>
              <a:rPr lang="en-US" altLang="en-US" dirty="0">
                <a:solidFill>
                  <a:srgbClr val="FF0000"/>
                </a:solidFill>
              </a:rPr>
              <a:t>d</a:t>
            </a:r>
            <a:r>
              <a:rPr lang="en-US" altLang="en-US" dirty="0"/>
              <a:t>irecting, and </a:t>
            </a:r>
            <a:r>
              <a:rPr lang="en-US" altLang="en-US" dirty="0">
                <a:solidFill>
                  <a:srgbClr val="FF0000"/>
                </a:solidFill>
              </a:rPr>
              <a:t>c</a:t>
            </a:r>
            <a:r>
              <a:rPr lang="en-US" altLang="en-US" dirty="0"/>
              <a:t>ontrolling (POSDC) </a:t>
            </a:r>
          </a:p>
          <a:p>
            <a:pPr lvl="1"/>
            <a:r>
              <a:rPr lang="en-US" altLang="en-US" dirty="0">
                <a:highlight>
                  <a:srgbClr val="FFFF00"/>
                </a:highlight>
              </a:rPr>
              <a:t>Popular management theory </a:t>
            </a:r>
          </a:p>
          <a:p>
            <a:pPr lvl="2"/>
            <a:r>
              <a:rPr lang="en-US" altLang="en-US" dirty="0"/>
              <a:t>Categorizes the principles of management into </a:t>
            </a:r>
          </a:p>
          <a:p>
            <a:pPr lvl="2"/>
            <a:r>
              <a:rPr lang="en-US" altLang="en-US" dirty="0">
                <a:solidFill>
                  <a:srgbClr val="FF0000"/>
                </a:solidFill>
              </a:rPr>
              <a:t>p</a:t>
            </a:r>
            <a:r>
              <a:rPr lang="en-US" altLang="en-US" dirty="0"/>
              <a:t>lanning, </a:t>
            </a:r>
            <a:r>
              <a:rPr lang="en-US" altLang="en-US" dirty="0">
                <a:solidFill>
                  <a:srgbClr val="FF0000"/>
                </a:solidFill>
              </a:rPr>
              <a:t>o</a:t>
            </a:r>
            <a:r>
              <a:rPr lang="en-US" altLang="en-US" dirty="0"/>
              <a:t>rganizing, </a:t>
            </a:r>
            <a:r>
              <a:rPr lang="en-US" altLang="en-US" dirty="0">
                <a:solidFill>
                  <a:srgbClr val="FF0000"/>
                </a:solidFill>
              </a:rPr>
              <a:t>l</a:t>
            </a:r>
            <a:r>
              <a:rPr lang="en-US" altLang="en-US" dirty="0"/>
              <a:t>eading, and </a:t>
            </a:r>
            <a:r>
              <a:rPr lang="en-US" altLang="en-US" dirty="0">
                <a:solidFill>
                  <a:srgbClr val="FF0000"/>
                </a:solidFill>
              </a:rPr>
              <a:t>c</a:t>
            </a:r>
            <a:r>
              <a:rPr lang="en-US" altLang="en-US" dirty="0"/>
              <a:t>ontrolling (POLC)</a:t>
            </a:r>
          </a:p>
        </p:txBody>
      </p:sp>
      <p:sp>
        <p:nvSpPr>
          <p:cNvPr id="4" name="Slide Number Placeholder 3"/>
          <p:cNvSpPr>
            <a:spLocks noGrp="1"/>
          </p:cNvSpPr>
          <p:nvPr>
            <p:ph type="sldNum" sz="quarter" idx="12"/>
          </p:nvPr>
        </p:nvSpPr>
        <p:spPr/>
        <p:txBody>
          <a:bodyPr/>
          <a:lstStyle/>
          <a:p>
            <a:fld id="{DB6D9678-24BC-4ECC-ABC4-FE5E3F280C23}" type="slidenum">
              <a:rPr lang="en-AU" smtClean="0"/>
              <a:t>5</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Task-Sequencing Approaches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50</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1918" y="1825473"/>
            <a:ext cx="86106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Task-Sequencing Approaches</a:t>
            </a:r>
          </a:p>
        </p:txBody>
      </p:sp>
      <p:sp>
        <p:nvSpPr>
          <p:cNvPr id="3" name="Content Placeholder 2"/>
          <p:cNvSpPr>
            <a:spLocks noGrp="1"/>
          </p:cNvSpPr>
          <p:nvPr>
            <p:ph idx="1"/>
          </p:nvPr>
        </p:nvSpPr>
        <p:spPr>
          <a:xfrm>
            <a:off x="838200" y="2655516"/>
            <a:ext cx="10515600" cy="1903957"/>
          </a:xfrm>
        </p:spPr>
        <p:txBody>
          <a:bodyPr>
            <a:normAutofit/>
          </a:bodyPr>
          <a:lstStyle/>
          <a:p>
            <a:r>
              <a:rPr lang="en-US" altLang="en-US" dirty="0">
                <a:highlight>
                  <a:srgbClr val="FFFF00"/>
                </a:highlight>
              </a:rPr>
              <a:t>Program Evaluation and Review Technique (PERT)</a:t>
            </a:r>
          </a:p>
          <a:p>
            <a:pPr lvl="1"/>
            <a:r>
              <a:rPr lang="en-US" altLang="en-US" dirty="0"/>
              <a:t>Most popular technique</a:t>
            </a:r>
          </a:p>
          <a:p>
            <a:pPr lvl="1"/>
            <a:r>
              <a:rPr lang="en-US" altLang="en-US" dirty="0"/>
              <a:t>Originally developed in the late 1950’s for government-driven engineering projects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51</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Task-Sequencing Approaches</a:t>
            </a:r>
          </a:p>
        </p:txBody>
      </p:sp>
      <p:sp>
        <p:nvSpPr>
          <p:cNvPr id="3" name="Content Placeholder 2"/>
          <p:cNvSpPr>
            <a:spLocks noGrp="1"/>
          </p:cNvSpPr>
          <p:nvPr>
            <p:ph idx="1"/>
          </p:nvPr>
        </p:nvSpPr>
        <p:spPr>
          <a:xfrm>
            <a:off x="838200" y="2204580"/>
            <a:ext cx="10515600" cy="3331923"/>
          </a:xfrm>
        </p:spPr>
        <p:txBody>
          <a:bodyPr>
            <a:normAutofit/>
          </a:bodyPr>
          <a:lstStyle/>
          <a:p>
            <a:r>
              <a:rPr lang="en-US" altLang="en-US" dirty="0"/>
              <a:t>Three key questions</a:t>
            </a:r>
          </a:p>
          <a:p>
            <a:pPr lvl="1"/>
            <a:r>
              <a:rPr lang="en-US" altLang="en-US" dirty="0"/>
              <a:t>How long will this activity take?</a:t>
            </a:r>
          </a:p>
          <a:p>
            <a:pPr lvl="1"/>
            <a:r>
              <a:rPr lang="en-US" altLang="en-US" dirty="0"/>
              <a:t>What activity occurs immediately before this activity can take place?</a:t>
            </a:r>
          </a:p>
          <a:p>
            <a:pPr lvl="1"/>
            <a:r>
              <a:rPr lang="en-US" altLang="en-US" dirty="0"/>
              <a:t>What activity occurs immediately after this activity?</a:t>
            </a:r>
          </a:p>
          <a:p>
            <a:r>
              <a:rPr lang="en-US" altLang="en-US" dirty="0"/>
              <a:t>Determine the critical path</a:t>
            </a:r>
          </a:p>
          <a:p>
            <a:pPr lvl="1"/>
            <a:r>
              <a:rPr lang="en-US" altLang="en-US" dirty="0"/>
              <a:t>By identifying the slowest path through the various activities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52</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Task-Sequencing Approaches</a:t>
            </a:r>
          </a:p>
        </p:txBody>
      </p:sp>
      <p:sp>
        <p:nvSpPr>
          <p:cNvPr id="3" name="Content Placeholder 2"/>
          <p:cNvSpPr>
            <a:spLocks noGrp="1"/>
          </p:cNvSpPr>
          <p:nvPr>
            <p:ph idx="1"/>
          </p:nvPr>
        </p:nvSpPr>
        <p:spPr>
          <a:xfrm>
            <a:off x="838200" y="2505205"/>
            <a:ext cx="10515600" cy="2304790"/>
          </a:xfrm>
        </p:spPr>
        <p:txBody>
          <a:bodyPr>
            <a:normAutofit/>
          </a:bodyPr>
          <a:lstStyle/>
          <a:p>
            <a:r>
              <a:rPr lang="en-US" altLang="en-US" dirty="0"/>
              <a:t>Slack time </a:t>
            </a:r>
          </a:p>
          <a:p>
            <a:pPr lvl="1"/>
            <a:r>
              <a:rPr lang="en-US" altLang="en-US" dirty="0"/>
              <a:t>How much time is available for starting a noncritical task without delaying the project as a whole</a:t>
            </a:r>
          </a:p>
          <a:p>
            <a:pPr lvl="1"/>
            <a:r>
              <a:rPr lang="en-US" altLang="en-US" dirty="0"/>
              <a:t>Tasks which have slack time are logical candidates for accepting a delay</a:t>
            </a:r>
          </a:p>
          <a:p>
            <a:pPr marL="0" indent="0">
              <a:buNone/>
            </a:pPr>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53</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Task-Sequencing Approaches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54</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605" y="1714298"/>
            <a:ext cx="6660885" cy="441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Task-Sequencing Approaches</a:t>
            </a:r>
          </a:p>
        </p:txBody>
      </p:sp>
      <p:sp>
        <p:nvSpPr>
          <p:cNvPr id="3" name="Content Placeholder 2"/>
          <p:cNvSpPr>
            <a:spLocks noGrp="1"/>
          </p:cNvSpPr>
          <p:nvPr>
            <p:ph idx="1"/>
          </p:nvPr>
        </p:nvSpPr>
        <p:spPr>
          <a:xfrm>
            <a:off x="838200" y="2204580"/>
            <a:ext cx="10515600" cy="3970752"/>
          </a:xfrm>
        </p:spPr>
        <p:txBody>
          <a:bodyPr>
            <a:normAutofit/>
          </a:bodyPr>
          <a:lstStyle/>
          <a:p>
            <a:r>
              <a:rPr lang="en-US" altLang="en-US" dirty="0"/>
              <a:t>PERT advantages</a:t>
            </a:r>
          </a:p>
          <a:p>
            <a:pPr lvl="1"/>
            <a:r>
              <a:rPr lang="en-US" altLang="en-US" dirty="0"/>
              <a:t>Makes planning large projects easier</a:t>
            </a:r>
          </a:p>
          <a:p>
            <a:pPr lvl="2"/>
            <a:r>
              <a:rPr lang="en-US" altLang="en-US" dirty="0"/>
              <a:t>By facilitating the identification of pre- and post- activities</a:t>
            </a:r>
          </a:p>
          <a:p>
            <a:pPr lvl="1"/>
            <a:r>
              <a:rPr lang="en-US" altLang="en-US" dirty="0"/>
              <a:t>Determines the probability of meeting requirements</a:t>
            </a:r>
          </a:p>
          <a:p>
            <a:pPr lvl="1"/>
            <a:r>
              <a:rPr lang="en-US" altLang="en-US" dirty="0"/>
              <a:t>Anticipates the impact of system changes</a:t>
            </a:r>
          </a:p>
          <a:p>
            <a:pPr lvl="1"/>
            <a:r>
              <a:rPr lang="en-US" altLang="en-US" dirty="0"/>
              <a:t>Presents information in a straightforward format understood by managers</a:t>
            </a:r>
          </a:p>
          <a:p>
            <a:pPr lvl="2"/>
            <a:r>
              <a:rPr lang="en-US" altLang="en-US" dirty="0"/>
              <a:t>Requires no formal training</a:t>
            </a:r>
          </a:p>
          <a:p>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55</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Task-Sequencing Approaches</a:t>
            </a:r>
          </a:p>
        </p:txBody>
      </p:sp>
      <p:sp>
        <p:nvSpPr>
          <p:cNvPr id="3" name="Content Placeholder 2"/>
          <p:cNvSpPr>
            <a:spLocks noGrp="1"/>
          </p:cNvSpPr>
          <p:nvPr>
            <p:ph idx="1"/>
          </p:nvPr>
        </p:nvSpPr>
        <p:spPr>
          <a:xfrm>
            <a:off x="838200" y="2204580"/>
            <a:ext cx="10515600" cy="3331923"/>
          </a:xfrm>
        </p:spPr>
        <p:txBody>
          <a:bodyPr>
            <a:normAutofit/>
          </a:bodyPr>
          <a:lstStyle/>
          <a:p>
            <a:r>
              <a:rPr lang="en-US" altLang="en-US" dirty="0"/>
              <a:t>Program Evaluation and Review Technique </a:t>
            </a:r>
            <a:r>
              <a:rPr lang="zh-CN" altLang="en-US" dirty="0"/>
              <a:t>（</a:t>
            </a:r>
            <a:r>
              <a:rPr lang="en-US" altLang="zh-CN" dirty="0"/>
              <a:t>PERT</a:t>
            </a:r>
            <a:r>
              <a:rPr lang="zh-CN" altLang="en-US" dirty="0"/>
              <a:t>）</a:t>
            </a:r>
            <a:r>
              <a:rPr lang="en-US" altLang="en-US" dirty="0"/>
              <a:t> disadvantages</a:t>
            </a:r>
          </a:p>
          <a:p>
            <a:pPr lvl="1"/>
            <a:r>
              <a:rPr lang="en-US" altLang="en-US" dirty="0"/>
              <a:t>Diagrams can be awkward and cumbersome, especially in very large projects</a:t>
            </a:r>
          </a:p>
          <a:p>
            <a:pPr lvl="1"/>
            <a:r>
              <a:rPr lang="en-US" altLang="en-US" dirty="0"/>
              <a:t>Diagrams can become expensive to develop and maintain</a:t>
            </a:r>
          </a:p>
          <a:p>
            <a:pPr lvl="2"/>
            <a:r>
              <a:rPr lang="en-US" altLang="en-US" dirty="0"/>
              <a:t>Due to the complexities of some project development processes</a:t>
            </a:r>
          </a:p>
          <a:p>
            <a:pPr lvl="1"/>
            <a:r>
              <a:rPr lang="en-US" altLang="en-US" dirty="0"/>
              <a:t>Difficulty in estimating task durations</a:t>
            </a:r>
          </a:p>
          <a:p>
            <a:pPr lvl="2"/>
            <a:r>
              <a:rPr lang="en-US" altLang="en-US" dirty="0"/>
              <a:t>Inaccurate estimates invalidate any close critical path calculations</a:t>
            </a:r>
          </a:p>
          <a:p>
            <a:endParaRPr lang="en-US" altLang="en-US" dirty="0"/>
          </a:p>
          <a:p>
            <a:pPr marL="0" indent="0">
              <a:buNone/>
            </a:pPr>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56</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Task-Sequencing Approaches</a:t>
            </a:r>
          </a:p>
        </p:txBody>
      </p:sp>
      <p:sp>
        <p:nvSpPr>
          <p:cNvPr id="3" name="Content Placeholder 2"/>
          <p:cNvSpPr>
            <a:spLocks noGrp="1"/>
          </p:cNvSpPr>
          <p:nvPr>
            <p:ph idx="1"/>
          </p:nvPr>
        </p:nvSpPr>
        <p:spPr>
          <a:xfrm>
            <a:off x="838200" y="2204580"/>
            <a:ext cx="10515600" cy="2943617"/>
          </a:xfrm>
        </p:spPr>
        <p:txBody>
          <a:bodyPr>
            <a:normAutofit/>
          </a:bodyPr>
          <a:lstStyle/>
          <a:p>
            <a:r>
              <a:rPr lang="en-US" altLang="en-US" b="1" dirty="0"/>
              <a:t>Gantt chart</a:t>
            </a:r>
          </a:p>
          <a:p>
            <a:pPr lvl="1"/>
            <a:r>
              <a:rPr lang="en-US" altLang="en-US" dirty="0"/>
              <a:t>Easy to read and understand; easy to present to management</a:t>
            </a:r>
          </a:p>
          <a:p>
            <a:pPr lvl="1"/>
            <a:r>
              <a:rPr lang="en-US" altLang="en-US" dirty="0"/>
              <a:t>Easier to design and implement than the PERT diagrams, yielding much of the same information</a:t>
            </a:r>
          </a:p>
          <a:p>
            <a:pPr lvl="1"/>
            <a:r>
              <a:rPr lang="en-US" altLang="en-US" dirty="0"/>
              <a:t>Lists activities on the vertical axis of a bar chart, and provides a simple time line on the horizontal axis</a:t>
            </a:r>
          </a:p>
          <a:p>
            <a:pPr marL="0" indent="0">
              <a:buNone/>
            </a:pPr>
            <a:endParaRPr lang="en-US" alt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57</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Task-Sequencing Approaches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58</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6" name="Picture 6" descr="88849_01_F11.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9068" y="1789134"/>
            <a:ext cx="84264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Automated Project Tools</a:t>
            </a:r>
          </a:p>
        </p:txBody>
      </p:sp>
      <p:sp>
        <p:nvSpPr>
          <p:cNvPr id="3" name="Content Placeholder 2"/>
          <p:cNvSpPr>
            <a:spLocks noGrp="1"/>
          </p:cNvSpPr>
          <p:nvPr>
            <p:ph idx="1"/>
          </p:nvPr>
        </p:nvSpPr>
        <p:spPr>
          <a:xfrm>
            <a:off x="838200" y="2204580"/>
            <a:ext cx="10515600" cy="3682653"/>
          </a:xfrm>
        </p:spPr>
        <p:txBody>
          <a:bodyPr>
            <a:normAutofit/>
          </a:bodyPr>
          <a:lstStyle/>
          <a:p>
            <a:r>
              <a:rPr lang="en-US" altLang="en-US" dirty="0"/>
              <a:t>Microsoft Project</a:t>
            </a:r>
          </a:p>
          <a:p>
            <a:pPr lvl="1"/>
            <a:r>
              <a:rPr lang="en-US" altLang="en-US" dirty="0"/>
              <a:t>A widely used project management tool</a:t>
            </a:r>
          </a:p>
          <a:p>
            <a:r>
              <a:rPr lang="en-US" altLang="en-US" dirty="0"/>
              <a:t>Keep in mind:</a:t>
            </a:r>
          </a:p>
          <a:p>
            <a:pPr lvl="1"/>
            <a:r>
              <a:rPr lang="en-US" altLang="en-US" dirty="0"/>
              <a:t>A software program is no substitute for a skilled and experienced project manager </a:t>
            </a:r>
          </a:p>
          <a:p>
            <a:pPr lvl="2"/>
            <a:r>
              <a:rPr lang="en-US" altLang="en-US" dirty="0"/>
              <a:t>Manager must understand how to define tasks, allocate scarce resources, and manage assigned resources</a:t>
            </a:r>
          </a:p>
          <a:p>
            <a:pPr lvl="1"/>
            <a:r>
              <a:rPr lang="en-US" altLang="en-US" dirty="0"/>
              <a:t>A software tool can get in the way of the work</a:t>
            </a:r>
          </a:p>
          <a:p>
            <a:pPr lvl="1"/>
            <a:r>
              <a:rPr lang="en-US" altLang="en-US" dirty="0"/>
              <a:t>Choose a tool that you can use effectively</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B6D9678-24BC-4ECC-ABC4-FE5E3F280C23}" type="slidenum">
              <a:rPr kumimoji="0" lang="en-AU" sz="1200" b="0" i="0" u="none" strike="noStrike" kern="1200" cap="none" spc="0" normalizeH="0" baseline="0" noProof="0" smtClean="0">
                <a:ln>
                  <a:noFill/>
                </a:ln>
                <a:solidFill>
                  <a:prstClr val="black">
                    <a:tint val="75000"/>
                  </a:prstClr>
                </a:solidFill>
                <a:effectLst/>
                <a:uLnTx/>
                <a:uFillTx/>
                <a:latin typeface="Calibri"/>
                <a:ea typeface="+mn-ea"/>
                <a:cs typeface="+mn-cs"/>
              </a:rPr>
              <a:t>59</a:t>
            </a:fld>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Management Characteristics </a:t>
            </a:r>
            <a:endParaRPr lang="en-US" dirty="0"/>
          </a:p>
        </p:txBody>
      </p:sp>
      <p:sp>
        <p:nvSpPr>
          <p:cNvPr id="4" name="Slide Number Placeholder 3"/>
          <p:cNvSpPr>
            <a:spLocks noGrp="1"/>
          </p:cNvSpPr>
          <p:nvPr>
            <p:ph type="sldNum" sz="quarter" idx="12"/>
          </p:nvPr>
        </p:nvSpPr>
        <p:spPr/>
        <p:txBody>
          <a:bodyPr/>
          <a:lstStyle/>
          <a:p>
            <a:fld id="{DB6D9678-24BC-4ECC-ABC4-FE5E3F280C23}" type="slidenum">
              <a:rPr lang="en-AU" smtClean="0"/>
              <a:t>6</a:t>
            </a:fld>
            <a:endParaRPr lang="en-AU" dirty="0"/>
          </a:p>
        </p:txBody>
      </p:sp>
      <p:pic>
        <p:nvPicPr>
          <p:cNvPr id="6" name="Picture 6" descr="88849_01_F03.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4922" y="1897692"/>
            <a:ext cx="44926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Management Characteristics </a:t>
            </a:r>
            <a:endParaRPr lang="en-US" dirty="0"/>
          </a:p>
        </p:txBody>
      </p:sp>
      <p:sp>
        <p:nvSpPr>
          <p:cNvPr id="3" name="Content Placeholder 2"/>
          <p:cNvSpPr>
            <a:spLocks noGrp="1"/>
          </p:cNvSpPr>
          <p:nvPr>
            <p:ph idx="1"/>
          </p:nvPr>
        </p:nvSpPr>
        <p:spPr>
          <a:xfrm>
            <a:off x="838200" y="2004164"/>
            <a:ext cx="10515600" cy="3908121"/>
          </a:xfrm>
        </p:spPr>
        <p:txBody>
          <a:bodyPr>
            <a:normAutofit/>
          </a:bodyPr>
          <a:lstStyle/>
          <a:p>
            <a:r>
              <a:rPr lang="en-US" altLang="en-US" b="1" dirty="0"/>
              <a:t>Planning</a:t>
            </a:r>
          </a:p>
          <a:p>
            <a:pPr lvl="1"/>
            <a:r>
              <a:rPr lang="en-US" altLang="en-US" dirty="0"/>
              <a:t>The process that develops, creates, and implements strategies for the accomplishment of objectives</a:t>
            </a:r>
          </a:p>
          <a:p>
            <a:r>
              <a:rPr lang="en-US" altLang="en-US" b="1" dirty="0">
                <a:highlight>
                  <a:srgbClr val="FFFF00"/>
                </a:highlight>
              </a:rPr>
              <a:t>Three levels of planning</a:t>
            </a:r>
          </a:p>
          <a:p>
            <a:pPr lvl="1"/>
            <a:r>
              <a:rPr lang="en-US" altLang="en-US" dirty="0">
                <a:highlight>
                  <a:srgbClr val="FFFF00"/>
                </a:highlight>
              </a:rPr>
              <a:t>Strategic</a:t>
            </a:r>
            <a:r>
              <a:rPr lang="en-US" altLang="en-US" dirty="0"/>
              <a:t>: long period of time, five or more years</a:t>
            </a:r>
          </a:p>
          <a:p>
            <a:pPr lvl="1"/>
            <a:r>
              <a:rPr lang="en-US" altLang="en-US" dirty="0">
                <a:highlight>
                  <a:srgbClr val="FFFF00"/>
                </a:highlight>
              </a:rPr>
              <a:t>Tactical</a:t>
            </a:r>
            <a:r>
              <a:rPr lang="en-US" altLang="en-US" dirty="0"/>
              <a:t>: intermediate duration, one to five years</a:t>
            </a:r>
          </a:p>
          <a:p>
            <a:pPr lvl="1"/>
            <a:r>
              <a:rPr lang="en-US" altLang="en-US" dirty="0">
                <a:highlight>
                  <a:srgbClr val="FFFF00"/>
                </a:highlight>
              </a:rPr>
              <a:t>Operational</a:t>
            </a:r>
            <a:r>
              <a:rPr lang="en-US" altLang="en-US" dirty="0"/>
              <a:t>: day-to-day operations</a:t>
            </a:r>
          </a:p>
          <a:p>
            <a:r>
              <a:rPr lang="en-US" altLang="en-US" dirty="0"/>
              <a:t>Planning process begins with the creation of strategic plans for the entire organization, then divided up into planning elements</a:t>
            </a:r>
          </a:p>
        </p:txBody>
      </p:sp>
      <p:sp>
        <p:nvSpPr>
          <p:cNvPr id="4" name="Slide Number Placeholder 3"/>
          <p:cNvSpPr>
            <a:spLocks noGrp="1"/>
          </p:cNvSpPr>
          <p:nvPr>
            <p:ph type="sldNum" sz="quarter" idx="12"/>
          </p:nvPr>
        </p:nvSpPr>
        <p:spPr/>
        <p:txBody>
          <a:bodyPr/>
          <a:lstStyle/>
          <a:p>
            <a:fld id="{DB6D9678-24BC-4ECC-ABC4-FE5E3F280C23}" type="slidenum">
              <a:rPr lang="en-AU" smtClean="0"/>
              <a:t>7</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Management Characteristics </a:t>
            </a:r>
            <a:endParaRPr lang="en-US" dirty="0"/>
          </a:p>
        </p:txBody>
      </p:sp>
      <p:sp>
        <p:nvSpPr>
          <p:cNvPr id="3" name="Content Placeholder 2"/>
          <p:cNvSpPr>
            <a:spLocks noGrp="1"/>
          </p:cNvSpPr>
          <p:nvPr>
            <p:ph idx="1"/>
          </p:nvPr>
        </p:nvSpPr>
        <p:spPr>
          <a:xfrm>
            <a:off x="838200" y="2161310"/>
            <a:ext cx="10515600" cy="3841354"/>
          </a:xfrm>
        </p:spPr>
        <p:txBody>
          <a:bodyPr>
            <a:normAutofit/>
          </a:bodyPr>
          <a:lstStyle/>
          <a:p>
            <a:r>
              <a:rPr lang="en-US" altLang="en-US" dirty="0"/>
              <a:t>Goals and objectives </a:t>
            </a:r>
          </a:p>
          <a:p>
            <a:pPr lvl="1"/>
            <a:r>
              <a:rPr lang="en-US" altLang="en-US" dirty="0">
                <a:highlight>
                  <a:srgbClr val="FFFF00"/>
                </a:highlight>
              </a:rPr>
              <a:t>Goals are the end results</a:t>
            </a:r>
          </a:p>
          <a:p>
            <a:pPr lvl="1"/>
            <a:r>
              <a:rPr lang="en-US" altLang="en-US" dirty="0"/>
              <a:t>Objectives are intermediate points </a:t>
            </a:r>
            <a:r>
              <a:rPr lang="en-US" altLang="en-US" dirty="0">
                <a:solidFill>
                  <a:srgbClr val="FF0000"/>
                </a:solidFill>
              </a:rPr>
              <a:t>that allow you to measure progress toward the goal</a:t>
            </a:r>
          </a:p>
          <a:p>
            <a:pPr lvl="1"/>
            <a:r>
              <a:rPr lang="en-US" altLang="zh-CN" dirty="0"/>
              <a:t>The management of the planning function within an organization encompasses an entire field of study. It requires an understanding of how to plan and a thorough understanding of project management. Project management is discussed in detail later in this chapter.</a:t>
            </a:r>
            <a:endParaRPr lang="en-US" altLang="en-US" dirty="0"/>
          </a:p>
        </p:txBody>
      </p:sp>
      <p:sp>
        <p:nvSpPr>
          <p:cNvPr id="4" name="Slide Number Placeholder 3"/>
          <p:cNvSpPr>
            <a:spLocks noGrp="1"/>
          </p:cNvSpPr>
          <p:nvPr>
            <p:ph type="sldNum" sz="quarter" idx="12"/>
          </p:nvPr>
        </p:nvSpPr>
        <p:spPr/>
        <p:txBody>
          <a:bodyPr/>
          <a:lstStyle/>
          <a:p>
            <a:fld id="{DB6D9678-24BC-4ECC-ABC4-FE5E3F280C23}" type="slidenum">
              <a:rPr lang="en-AU" smtClean="0"/>
              <a:t>8</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Management Characteristics </a:t>
            </a:r>
            <a:endParaRPr lang="en-US" dirty="0"/>
          </a:p>
        </p:txBody>
      </p:sp>
      <p:sp>
        <p:nvSpPr>
          <p:cNvPr id="3" name="Content Placeholder 2"/>
          <p:cNvSpPr>
            <a:spLocks noGrp="1"/>
          </p:cNvSpPr>
          <p:nvPr>
            <p:ph idx="1"/>
          </p:nvPr>
        </p:nvSpPr>
        <p:spPr>
          <a:xfrm>
            <a:off x="838200" y="2492678"/>
            <a:ext cx="10515600" cy="2793305"/>
          </a:xfrm>
        </p:spPr>
        <p:txBody>
          <a:bodyPr>
            <a:normAutofit/>
          </a:bodyPr>
          <a:lstStyle/>
          <a:p>
            <a:r>
              <a:rPr lang="en-US" altLang="en-US" b="1" dirty="0"/>
              <a:t>Organizing</a:t>
            </a:r>
          </a:p>
          <a:p>
            <a:pPr lvl="1"/>
            <a:r>
              <a:rPr lang="en-US" altLang="en-US" dirty="0"/>
              <a:t>The management function dedicated to the </a:t>
            </a:r>
            <a:r>
              <a:rPr lang="en-US" altLang="en-US" dirty="0">
                <a:highlight>
                  <a:srgbClr val="FFFF00"/>
                </a:highlight>
              </a:rPr>
              <a:t>structuring of resources </a:t>
            </a:r>
            <a:r>
              <a:rPr lang="en-US" altLang="en-US" dirty="0"/>
              <a:t>to </a:t>
            </a:r>
            <a:r>
              <a:rPr lang="en-US" altLang="en-US" dirty="0">
                <a:highlight>
                  <a:srgbClr val="FFFF00"/>
                </a:highlight>
              </a:rPr>
              <a:t>support the accomplishment of objectives</a:t>
            </a:r>
          </a:p>
          <a:p>
            <a:pPr lvl="1"/>
            <a:r>
              <a:rPr lang="en-US" altLang="en-US" dirty="0"/>
              <a:t>Requires determining what is to be done, in what order, by whom, by which methods, and according to what timeline</a:t>
            </a:r>
          </a:p>
        </p:txBody>
      </p:sp>
      <p:sp>
        <p:nvSpPr>
          <p:cNvPr id="4" name="Slide Number Placeholder 3"/>
          <p:cNvSpPr>
            <a:spLocks noGrp="1"/>
          </p:cNvSpPr>
          <p:nvPr>
            <p:ph type="sldNum" sz="quarter" idx="12"/>
          </p:nvPr>
        </p:nvSpPr>
        <p:spPr/>
        <p:txBody>
          <a:bodyPr/>
          <a:lstStyle/>
          <a:p>
            <a:fld id="{DB6D9678-24BC-4ECC-ABC4-FE5E3F280C23}" type="slidenum">
              <a:rPr lang="en-AU" smtClean="0"/>
              <a:t>9</a:t>
            </a:fld>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3339</Words>
  <Application>Microsoft Macintosh PowerPoint</Application>
  <PresentationFormat>宽屏</PresentationFormat>
  <Paragraphs>445</Paragraphs>
  <Slides>59</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Arial</vt:lpstr>
      <vt:lpstr>Calibri</vt:lpstr>
      <vt:lpstr>Calibri Light</vt:lpstr>
      <vt:lpstr>Comic Sans MS</vt:lpstr>
      <vt:lpstr>Courier New</vt:lpstr>
      <vt:lpstr>Wingdings</vt:lpstr>
      <vt:lpstr>Office Theme</vt:lpstr>
      <vt:lpstr> Week 2: Information Security Management</vt:lpstr>
      <vt:lpstr>What Is Management?</vt:lpstr>
      <vt:lpstr>What Is Management?</vt:lpstr>
      <vt:lpstr>What Is Management?</vt:lpstr>
      <vt:lpstr>Management Characteristics </vt:lpstr>
      <vt:lpstr>Management Characteristics </vt:lpstr>
      <vt:lpstr>Management Characteristics </vt:lpstr>
      <vt:lpstr>Management Characteristics </vt:lpstr>
      <vt:lpstr>Management Characteristics </vt:lpstr>
      <vt:lpstr>Management Characteristics </vt:lpstr>
      <vt:lpstr>Management Characteristics </vt:lpstr>
      <vt:lpstr>Management Characteristics </vt:lpstr>
      <vt:lpstr>Solving Problems</vt:lpstr>
      <vt:lpstr>Solving Problems</vt:lpstr>
      <vt:lpstr>Principles of Information Security Management</vt:lpstr>
      <vt:lpstr>Planning</vt:lpstr>
      <vt:lpstr>Planning</vt:lpstr>
      <vt:lpstr>Policy</vt:lpstr>
      <vt:lpstr>Programs</vt:lpstr>
      <vt:lpstr>Protection</vt:lpstr>
      <vt:lpstr>People</vt:lpstr>
      <vt:lpstr>Project Management</vt:lpstr>
      <vt:lpstr>Project Management</vt:lpstr>
      <vt:lpstr>Project Management</vt:lpstr>
      <vt:lpstr>Project Management</vt:lpstr>
      <vt:lpstr>Applying Project Management  to Security</vt:lpstr>
      <vt:lpstr>Project Management Knowledge Areas</vt:lpstr>
      <vt:lpstr>Project integration management </vt:lpstr>
      <vt:lpstr>Project integration management </vt:lpstr>
      <vt:lpstr>Project integration management </vt:lpstr>
      <vt:lpstr>Project integration management </vt:lpstr>
      <vt:lpstr>Project scope management </vt:lpstr>
      <vt:lpstr>Project time management </vt:lpstr>
      <vt:lpstr>Project time management </vt:lpstr>
      <vt:lpstr>Project cost management </vt:lpstr>
      <vt:lpstr>Project quality management </vt:lpstr>
      <vt:lpstr>Project human resource management </vt:lpstr>
      <vt:lpstr>Project communications management</vt:lpstr>
      <vt:lpstr>Project risk management</vt:lpstr>
      <vt:lpstr>Project procurement </vt:lpstr>
      <vt:lpstr>Project Management Tools</vt:lpstr>
      <vt:lpstr>Project Management Tools</vt:lpstr>
      <vt:lpstr>Work Breakdown Structure</vt:lpstr>
      <vt:lpstr>Work Breakdown Structure</vt:lpstr>
      <vt:lpstr>Work Breakdown Structure</vt:lpstr>
      <vt:lpstr>Work Breakdown Structure</vt:lpstr>
      <vt:lpstr>Work Breakdown Structure</vt:lpstr>
      <vt:lpstr>Task-Sequencing Approaches</vt:lpstr>
      <vt:lpstr>Task-Sequencing Approaches</vt:lpstr>
      <vt:lpstr>Task-Sequencing Approaches</vt:lpstr>
      <vt:lpstr>Task-Sequencing Approaches</vt:lpstr>
      <vt:lpstr>Task-Sequencing Approaches</vt:lpstr>
      <vt:lpstr>Task-Sequencing Approaches</vt:lpstr>
      <vt:lpstr>Task-Sequencing Approaches</vt:lpstr>
      <vt:lpstr>Task-Sequencing Approaches</vt:lpstr>
      <vt:lpstr>Task-Sequencing Approaches</vt:lpstr>
      <vt:lpstr>Task-Sequencing Approaches</vt:lpstr>
      <vt:lpstr>Task-Sequencing Approaches</vt:lpstr>
      <vt:lpstr>Automated Project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dc:title>
  <dc:creator>Joon Sang Baek;Jongkil.Kim@data61.csiro.au</dc:creator>
  <cp:lastModifiedBy>Yinqiao Li</cp:lastModifiedBy>
  <cp:revision>1430</cp:revision>
  <cp:lastPrinted>2024-03-07T02:10:05Z</cp:lastPrinted>
  <dcterms:created xsi:type="dcterms:W3CDTF">2024-03-07T02:10:05Z</dcterms:created>
  <dcterms:modified xsi:type="dcterms:W3CDTF">2024-05-24T06:26:04Z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0x01010029372A3299B65B46867BD29BE9FFB075</vt:lpwstr>
  </property>
  <property fmtid="{D5CDD505-2E9C-101B-9397-08002B2CF9AE}" pid="3" name="KSOProductBuildVer">
    <vt:lpwstr>1033-5.5.1.8075</vt:lpwstr>
  </property>
</Properties>
</file>