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4"/>
  </p:sldMasterIdLst>
  <p:notesMasterIdLst>
    <p:notesMasterId r:id="rId78"/>
  </p:notesMasterIdLst>
  <p:handoutMasterIdLst>
    <p:handoutMasterId r:id="rId79"/>
  </p:handoutMasterIdLst>
  <p:sldIdLst>
    <p:sldId id="684" r:id="rId5"/>
    <p:sldId id="492" r:id="rId6"/>
    <p:sldId id="687" r:id="rId7"/>
    <p:sldId id="696" r:id="rId8"/>
    <p:sldId id="688" r:id="rId9"/>
    <p:sldId id="689" r:id="rId10"/>
    <p:sldId id="690" r:id="rId11"/>
    <p:sldId id="691" r:id="rId12"/>
    <p:sldId id="692" r:id="rId13"/>
    <p:sldId id="693" r:id="rId14"/>
    <p:sldId id="694" r:id="rId15"/>
    <p:sldId id="695" r:id="rId16"/>
    <p:sldId id="580" r:id="rId17"/>
    <p:sldId id="637" r:id="rId18"/>
    <p:sldId id="586" r:id="rId19"/>
    <p:sldId id="589" r:id="rId20"/>
    <p:sldId id="590" r:id="rId21"/>
    <p:sldId id="591" r:id="rId22"/>
    <p:sldId id="678" r:id="rId23"/>
    <p:sldId id="564" r:id="rId24"/>
    <p:sldId id="679" r:id="rId25"/>
    <p:sldId id="592" r:id="rId26"/>
    <p:sldId id="680" r:id="rId27"/>
    <p:sldId id="593" r:id="rId28"/>
    <p:sldId id="594" r:id="rId29"/>
    <p:sldId id="639" r:id="rId30"/>
    <p:sldId id="595" r:id="rId31"/>
    <p:sldId id="640" r:id="rId32"/>
    <p:sldId id="596" r:id="rId33"/>
    <p:sldId id="641" r:id="rId34"/>
    <p:sldId id="597" r:id="rId35"/>
    <p:sldId id="642" r:id="rId36"/>
    <p:sldId id="643" r:id="rId37"/>
    <p:sldId id="598" r:id="rId38"/>
    <p:sldId id="644" r:id="rId39"/>
    <p:sldId id="645" r:id="rId40"/>
    <p:sldId id="599" r:id="rId41"/>
    <p:sldId id="647" r:id="rId42"/>
    <p:sldId id="681" r:id="rId43"/>
    <p:sldId id="682" r:id="rId44"/>
    <p:sldId id="600" r:id="rId45"/>
    <p:sldId id="648" r:id="rId46"/>
    <p:sldId id="601" r:id="rId47"/>
    <p:sldId id="602" r:id="rId48"/>
    <p:sldId id="649" r:id="rId49"/>
    <p:sldId id="650" r:id="rId50"/>
    <p:sldId id="651" r:id="rId51"/>
    <p:sldId id="603" r:id="rId52"/>
    <p:sldId id="652" r:id="rId53"/>
    <p:sldId id="653" r:id="rId54"/>
    <p:sldId id="654" r:id="rId55"/>
    <p:sldId id="655" r:id="rId56"/>
    <p:sldId id="657" r:id="rId57"/>
    <p:sldId id="658" r:id="rId58"/>
    <p:sldId id="659" r:id="rId59"/>
    <p:sldId id="660" r:id="rId60"/>
    <p:sldId id="661" r:id="rId61"/>
    <p:sldId id="662" r:id="rId62"/>
    <p:sldId id="663" r:id="rId63"/>
    <p:sldId id="664" r:id="rId64"/>
    <p:sldId id="665" r:id="rId65"/>
    <p:sldId id="666" r:id="rId66"/>
    <p:sldId id="667" r:id="rId67"/>
    <p:sldId id="668" r:id="rId68"/>
    <p:sldId id="669" r:id="rId69"/>
    <p:sldId id="670" r:id="rId70"/>
    <p:sldId id="671" r:id="rId71"/>
    <p:sldId id="672" r:id="rId72"/>
    <p:sldId id="673" r:id="rId73"/>
    <p:sldId id="674" r:id="rId74"/>
    <p:sldId id="675" r:id="rId75"/>
    <p:sldId id="676" r:id="rId76"/>
    <p:sldId id="677" r:id="rId77"/>
  </p:sldIdLst>
  <p:sldSz cx="12192000" cy="6858000"/>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2A40E1C-9B98-463E-9466-693FD489AC5F}">
          <p14:sldIdLst>
            <p14:sldId id="684"/>
          </p14:sldIdLst>
        </p14:section>
        <p14:section name="Untitled Section" id="{27D763FC-BF99-484D-B85C-3A527F809AF9}">
          <p14:sldIdLst>
            <p14:sldId id="492"/>
            <p14:sldId id="687"/>
            <p14:sldId id="696"/>
            <p14:sldId id="688"/>
            <p14:sldId id="689"/>
            <p14:sldId id="690"/>
            <p14:sldId id="691"/>
            <p14:sldId id="692"/>
            <p14:sldId id="693"/>
            <p14:sldId id="694"/>
            <p14:sldId id="695"/>
            <p14:sldId id="580"/>
            <p14:sldId id="637"/>
            <p14:sldId id="586"/>
            <p14:sldId id="589"/>
            <p14:sldId id="590"/>
            <p14:sldId id="591"/>
            <p14:sldId id="678"/>
            <p14:sldId id="564"/>
            <p14:sldId id="679"/>
            <p14:sldId id="592"/>
            <p14:sldId id="680"/>
            <p14:sldId id="593"/>
            <p14:sldId id="594"/>
            <p14:sldId id="639"/>
            <p14:sldId id="595"/>
            <p14:sldId id="640"/>
            <p14:sldId id="596"/>
            <p14:sldId id="641"/>
            <p14:sldId id="597"/>
            <p14:sldId id="642"/>
            <p14:sldId id="643"/>
            <p14:sldId id="598"/>
            <p14:sldId id="644"/>
            <p14:sldId id="645"/>
            <p14:sldId id="599"/>
            <p14:sldId id="647"/>
            <p14:sldId id="681"/>
            <p14:sldId id="682"/>
            <p14:sldId id="600"/>
            <p14:sldId id="648"/>
            <p14:sldId id="601"/>
            <p14:sldId id="602"/>
            <p14:sldId id="649"/>
            <p14:sldId id="650"/>
            <p14:sldId id="651"/>
            <p14:sldId id="603"/>
            <p14:sldId id="652"/>
            <p14:sldId id="653"/>
            <p14:sldId id="654"/>
            <p14:sldId id="655"/>
            <p14:sldId id="657"/>
            <p14:sldId id="658"/>
            <p14:sldId id="659"/>
            <p14:sldId id="660"/>
            <p14:sldId id="661"/>
            <p14:sldId id="662"/>
            <p14:sldId id="663"/>
            <p14:sldId id="664"/>
            <p14:sldId id="665"/>
            <p14:sldId id="666"/>
            <p14:sldId id="667"/>
            <p14:sldId id="668"/>
            <p14:sldId id="669"/>
            <p14:sldId id="670"/>
            <p14:sldId id="671"/>
            <p14:sldId id="672"/>
            <p14:sldId id="673"/>
            <p14:sldId id="674"/>
            <p14:sldId id="675"/>
            <p14:sldId id="676"/>
            <p14:sldId id="67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0" autoAdjust="0"/>
    <p:restoredTop sz="67722" autoAdjust="0"/>
  </p:normalViewPr>
  <p:slideViewPr>
    <p:cSldViewPr snapToGrid="0">
      <p:cViewPr varScale="1">
        <p:scale>
          <a:sx n="81" d="100"/>
          <a:sy n="81" d="100"/>
        </p:scale>
        <p:origin x="1992"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F62DA3B2-3D15-4FF3-B0B2-248D712FD2A4}" type="datetimeFigureOut">
              <a:rPr lang="en-AU" smtClean="0"/>
              <a:pPr/>
              <a:t>31/5/2024</a:t>
            </a:fld>
            <a:endParaRPr lang="en-AU" dirty="0"/>
          </a:p>
        </p:txBody>
      </p:sp>
      <p:sp>
        <p:nvSpPr>
          <p:cNvPr id="4" name="Footer Placeholder 3"/>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lang="en-AU" dirty="0"/>
          </a:p>
        </p:txBody>
      </p:sp>
      <p:sp>
        <p:nvSpPr>
          <p:cNvPr id="5" name="Slide Number Placeholder 4"/>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8065987F-F6F4-4999-AE48-549F0C1166C0}" type="slidenum">
              <a:rPr lang="en-AU" smtClean="0"/>
              <a:pPr/>
              <a:t>‹#›</a:t>
            </a:fld>
            <a:endParaRPr lang="en-AU" dirty="0"/>
          </a:p>
        </p:txBody>
      </p:sp>
    </p:spTree>
    <p:extLst>
      <p:ext uri="{BB962C8B-B14F-4D97-AF65-F5344CB8AC3E}">
        <p14:creationId xmlns:p14="http://schemas.microsoft.com/office/powerpoint/2010/main" val="2109790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8AB5D741-A579-4EF6-AA53-D6783916E332}" type="datetimeFigureOut">
              <a:rPr lang="en-AU" smtClean="0"/>
              <a:pPr/>
              <a:t>31/5/2024</a:t>
            </a:fld>
            <a:endParaRPr lang="en-AU" dirty="0"/>
          </a:p>
        </p:txBody>
      </p:sp>
      <p:sp>
        <p:nvSpPr>
          <p:cNvPr id="4" name="Slide Image Placeholder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8709918B-0590-47EC-BAF1-F11161DD87D4}" type="slidenum">
              <a:rPr lang="en-AU" smtClean="0"/>
              <a:pPr/>
              <a:t>‹#›</a:t>
            </a:fld>
            <a:endParaRPr lang="en-AU" dirty="0"/>
          </a:p>
        </p:txBody>
      </p:sp>
    </p:spTree>
    <p:extLst>
      <p:ext uri="{BB962C8B-B14F-4D97-AF65-F5344CB8AC3E}">
        <p14:creationId xmlns:p14="http://schemas.microsoft.com/office/powerpoint/2010/main" val="3487235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sz="1200" b="0" i="0" u="none" strike="noStrike" kern="1200" baseline="0" dirty="0">
                <a:solidFill>
                  <a:schemeClr val="tx1"/>
                </a:solidFill>
                <a:latin typeface="+mn-lt"/>
                <a:ea typeface="+mn-ea"/>
                <a:cs typeface="+mn-cs"/>
              </a:rPr>
              <a:t>Key Concepts of Information Security CIA triangle </a:t>
            </a:r>
            <a:endParaRPr lang="en-AU" dirty="0"/>
          </a:p>
          <a:p>
            <a:pPr lvl="2"/>
            <a:r>
              <a:rPr lang="en-AU" dirty="0"/>
              <a:t>Privacy</a:t>
            </a:r>
          </a:p>
          <a:p>
            <a:pPr lvl="2"/>
            <a:r>
              <a:rPr lang="en-AU" dirty="0"/>
              <a:t>Identification</a:t>
            </a:r>
          </a:p>
          <a:p>
            <a:pPr lvl="2"/>
            <a:r>
              <a:rPr lang="en-AU" dirty="0"/>
              <a:t>Authentication</a:t>
            </a:r>
          </a:p>
          <a:p>
            <a:pPr lvl="2"/>
            <a:r>
              <a:rPr lang="en-AU" dirty="0"/>
              <a:t>Authorization</a:t>
            </a:r>
          </a:p>
          <a:p>
            <a:pPr lvl="2"/>
            <a:r>
              <a:rPr lang="en-AU" dirty="0"/>
              <a:t>Accountability </a:t>
            </a:r>
          </a:p>
          <a:p>
            <a:pPr lvl="2"/>
            <a:endParaRPr lang="en-AU" dirty="0"/>
          </a:p>
          <a:p>
            <a:r>
              <a:rPr lang="en-US" altLang="en-US" dirty="0"/>
              <a:t>Two basic approaches to management</a:t>
            </a:r>
          </a:p>
          <a:p>
            <a:pPr lvl="1"/>
            <a:r>
              <a:rPr lang="en-US" altLang="en-US" dirty="0"/>
              <a:t>Traditional management theory </a:t>
            </a:r>
          </a:p>
          <a:p>
            <a:pPr lvl="2"/>
            <a:r>
              <a:rPr lang="en-US" altLang="en-US" dirty="0"/>
              <a:t>Uses the core principles of </a:t>
            </a:r>
            <a:r>
              <a:rPr lang="en-US" altLang="en-US" dirty="0">
                <a:solidFill>
                  <a:srgbClr val="FF0000"/>
                </a:solidFill>
              </a:rPr>
              <a:t>p</a:t>
            </a:r>
            <a:r>
              <a:rPr lang="en-US" altLang="en-US" dirty="0"/>
              <a:t>lanning, </a:t>
            </a:r>
            <a:r>
              <a:rPr lang="en-US" altLang="en-US" dirty="0">
                <a:solidFill>
                  <a:srgbClr val="FF0000"/>
                </a:solidFill>
              </a:rPr>
              <a:t>o</a:t>
            </a:r>
            <a:r>
              <a:rPr lang="en-US" altLang="en-US" dirty="0"/>
              <a:t>rganizing, </a:t>
            </a:r>
            <a:r>
              <a:rPr lang="en-US" altLang="en-US" dirty="0">
                <a:solidFill>
                  <a:srgbClr val="FF0000"/>
                </a:solidFill>
              </a:rPr>
              <a:t>s</a:t>
            </a:r>
            <a:r>
              <a:rPr lang="en-US" altLang="en-US" dirty="0"/>
              <a:t>taffing, </a:t>
            </a:r>
            <a:r>
              <a:rPr lang="en-US" altLang="en-US" dirty="0">
                <a:solidFill>
                  <a:srgbClr val="FF0000"/>
                </a:solidFill>
              </a:rPr>
              <a:t>d</a:t>
            </a:r>
            <a:r>
              <a:rPr lang="en-US" altLang="en-US" dirty="0"/>
              <a:t>irecting, and </a:t>
            </a:r>
            <a:r>
              <a:rPr lang="en-US" altLang="en-US" dirty="0">
                <a:solidFill>
                  <a:srgbClr val="FF0000"/>
                </a:solidFill>
              </a:rPr>
              <a:t>c</a:t>
            </a:r>
            <a:r>
              <a:rPr lang="en-US" altLang="en-US" dirty="0"/>
              <a:t>ontrolling (POSDC) </a:t>
            </a:r>
          </a:p>
          <a:p>
            <a:pPr lvl="1"/>
            <a:r>
              <a:rPr lang="en-US" altLang="en-US" dirty="0"/>
              <a:t>Popular management theory </a:t>
            </a:r>
          </a:p>
          <a:p>
            <a:pPr lvl="2"/>
            <a:r>
              <a:rPr lang="en-US" altLang="en-US" dirty="0"/>
              <a:t>Categorizes the principles of management into </a:t>
            </a:r>
            <a:r>
              <a:rPr lang="en-US" altLang="en-US" dirty="0">
                <a:solidFill>
                  <a:srgbClr val="FF0000"/>
                </a:solidFill>
              </a:rPr>
              <a:t>p</a:t>
            </a:r>
            <a:r>
              <a:rPr lang="en-US" altLang="en-US" dirty="0"/>
              <a:t>lanning, </a:t>
            </a:r>
            <a:r>
              <a:rPr lang="en-US" altLang="en-US" dirty="0">
                <a:solidFill>
                  <a:srgbClr val="FF0000"/>
                </a:solidFill>
              </a:rPr>
              <a:t>o</a:t>
            </a:r>
            <a:r>
              <a:rPr lang="en-US" altLang="en-US" dirty="0"/>
              <a:t>rganizing, </a:t>
            </a:r>
            <a:r>
              <a:rPr lang="en-US" altLang="en-US" dirty="0">
                <a:solidFill>
                  <a:srgbClr val="FF0000"/>
                </a:solidFill>
              </a:rPr>
              <a:t>l</a:t>
            </a:r>
            <a:r>
              <a:rPr lang="en-US" altLang="en-US" dirty="0"/>
              <a:t>eading, and </a:t>
            </a:r>
            <a:r>
              <a:rPr lang="en-US" altLang="en-US" dirty="0">
                <a:solidFill>
                  <a:srgbClr val="FF0000"/>
                </a:solidFill>
              </a:rPr>
              <a:t>c</a:t>
            </a:r>
            <a:r>
              <a:rPr lang="en-US" altLang="en-US" dirty="0"/>
              <a:t>ontrolling (POLC)</a:t>
            </a:r>
          </a:p>
          <a:p>
            <a:pPr lvl="2"/>
            <a:endParaRPr lang="en-AU" dirty="0"/>
          </a:p>
          <a:p>
            <a:endParaRPr lang="en-AU" dirty="0"/>
          </a:p>
        </p:txBody>
      </p:sp>
      <p:sp>
        <p:nvSpPr>
          <p:cNvPr id="4" name="Slide Number Placeholder 3"/>
          <p:cNvSpPr>
            <a:spLocks noGrp="1"/>
          </p:cNvSpPr>
          <p:nvPr>
            <p:ph type="sldNum" sz="quarter" idx="10"/>
          </p:nvPr>
        </p:nvSpPr>
        <p:spPr/>
        <p:txBody>
          <a:bodyPr/>
          <a:lstStyle/>
          <a:p>
            <a:fld id="{8709918B-0590-47EC-BAF1-F11161DD87D4}" type="slidenum">
              <a:rPr lang="en-AU" smtClean="0"/>
              <a:pPr/>
              <a:t>1</a:t>
            </a:fld>
            <a:endParaRPr lang="en-AU" dirty="0"/>
          </a:p>
        </p:txBody>
      </p:sp>
    </p:spTree>
    <p:extLst>
      <p:ext uri="{BB962C8B-B14F-4D97-AF65-F5344CB8AC3E}">
        <p14:creationId xmlns:p14="http://schemas.microsoft.com/office/powerpoint/2010/main" val="4158678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Note that there are differences between leadership and management. A leader influences</a:t>
            </a:r>
          </a:p>
          <a:p>
            <a:r>
              <a:rPr lang="en-US" sz="1200" b="0" i="0" u="none" strike="noStrike" kern="1200" baseline="0" dirty="0">
                <a:solidFill>
                  <a:schemeClr val="tx1"/>
                </a:solidFill>
                <a:latin typeface="+mn-lt"/>
                <a:ea typeface="+mn-ea"/>
                <a:cs typeface="+mn-cs"/>
              </a:rPr>
              <a:t>employees so that they are willing to accomplish objectives. He or she is expected to lead by</a:t>
            </a:r>
          </a:p>
          <a:p>
            <a:r>
              <a:rPr lang="en-US" sz="1200" b="0" i="0" u="none" strike="noStrike" kern="1200" baseline="0" dirty="0">
                <a:solidFill>
                  <a:schemeClr val="tx1"/>
                </a:solidFill>
                <a:latin typeface="+mn-lt"/>
                <a:ea typeface="+mn-ea"/>
                <a:cs typeface="+mn-cs"/>
              </a:rPr>
              <a:t>example and demonstrate personal traits that instill a desire in others to follow. In other</a:t>
            </a:r>
          </a:p>
          <a:p>
            <a:r>
              <a:rPr lang="en-US" sz="1200" b="0" i="0" u="none" strike="noStrike" kern="1200" baseline="0" dirty="0">
                <a:solidFill>
                  <a:schemeClr val="tx1"/>
                </a:solidFill>
                <a:latin typeface="+mn-lt"/>
                <a:ea typeface="+mn-ea"/>
                <a:cs typeface="+mn-cs"/>
              </a:rPr>
              <a:t>words, leadership provides purpose, direction, and motivation to those who follow.</a:t>
            </a:r>
          </a:p>
          <a:p>
            <a:r>
              <a:rPr lang="en-US" sz="1200" b="0" i="0" u="none" strike="noStrike" kern="1200" baseline="0" dirty="0">
                <a:solidFill>
                  <a:schemeClr val="tx1"/>
                </a:solidFill>
                <a:latin typeface="+mn-lt"/>
                <a:ea typeface="+mn-ea"/>
                <a:cs typeface="+mn-cs"/>
              </a:rPr>
              <a:t>By comparison, a manager administers the resources of the organization. He or she creates budgets,</a:t>
            </a:r>
          </a:p>
          <a:p>
            <a:r>
              <a:rPr lang="en-US" sz="1200" b="0" i="0" u="none" strike="noStrike" kern="1200" baseline="0" dirty="0">
                <a:solidFill>
                  <a:schemeClr val="tx1"/>
                </a:solidFill>
                <a:latin typeface="+mn-lt"/>
                <a:ea typeface="+mn-ea"/>
                <a:cs typeface="+mn-cs"/>
              </a:rPr>
              <a:t>authorizes expenditures, and hires employees. This distinction between a leader and a manager</a:t>
            </a:r>
          </a:p>
          <a:p>
            <a:r>
              <a:rPr lang="en-US" sz="1200" b="0" i="0" u="none" strike="noStrike" kern="1200" baseline="0" dirty="0">
                <a:solidFill>
                  <a:schemeClr val="tx1"/>
                </a:solidFill>
                <a:latin typeface="+mn-lt"/>
                <a:ea typeface="+mn-ea"/>
                <a:cs typeface="+mn-cs"/>
              </a:rPr>
              <a:t>is important because leaders do not always perform a managerial function, whereas </a:t>
            </a:r>
            <a:r>
              <a:rPr lang="en-US" sz="1200" b="0" i="0" u="none" strike="noStrike" kern="1200" baseline="0" dirty="0" err="1">
                <a:solidFill>
                  <a:schemeClr val="tx1"/>
                </a:solidFill>
                <a:latin typeface="+mn-lt"/>
                <a:ea typeface="+mn-ea"/>
                <a:cs typeface="+mn-cs"/>
              </a:rPr>
              <a:t>nonmanagers</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are often assigned leadership roles. However, effective managers are also effective leaders.</a:t>
            </a:r>
            <a:endParaRPr lang="en-AU" dirty="0"/>
          </a:p>
        </p:txBody>
      </p:sp>
      <p:sp>
        <p:nvSpPr>
          <p:cNvPr id="4" name="Slide Number Placeholder 3"/>
          <p:cNvSpPr>
            <a:spLocks noGrp="1"/>
          </p:cNvSpPr>
          <p:nvPr>
            <p:ph type="sldNum" sz="quarter" idx="10"/>
          </p:nvPr>
        </p:nvSpPr>
        <p:spPr/>
        <p:txBody>
          <a:bodyPr/>
          <a:lstStyle/>
          <a:p>
            <a:fld id="{8709918B-0590-47EC-BAF1-F11161DD87D4}" type="slidenum">
              <a:rPr lang="en-AU" smtClean="0"/>
              <a:pPr/>
              <a:t>11</a:t>
            </a:fld>
            <a:endParaRPr lang="en-AU" dirty="0"/>
          </a:p>
        </p:txBody>
      </p:sp>
    </p:spTree>
    <p:extLst>
      <p:ext uri="{BB962C8B-B14F-4D97-AF65-F5344CB8AC3E}">
        <p14:creationId xmlns:p14="http://schemas.microsoft.com/office/powerpoint/2010/main" val="2853049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Note that there are differences between leadership and management. A leader influences</a:t>
            </a:r>
          </a:p>
          <a:p>
            <a:r>
              <a:rPr lang="en-US" sz="1200" b="0" i="0" u="none" strike="noStrike" kern="1200" baseline="0" dirty="0">
                <a:solidFill>
                  <a:schemeClr val="tx1"/>
                </a:solidFill>
                <a:latin typeface="+mn-lt"/>
                <a:ea typeface="+mn-ea"/>
                <a:cs typeface="+mn-cs"/>
              </a:rPr>
              <a:t>employees so that they are willing to accomplish objectives. He or she is expected to lead by</a:t>
            </a:r>
          </a:p>
          <a:p>
            <a:r>
              <a:rPr lang="en-US" sz="1200" b="0" i="0" u="none" strike="noStrike" kern="1200" baseline="0" dirty="0">
                <a:solidFill>
                  <a:schemeClr val="tx1"/>
                </a:solidFill>
                <a:latin typeface="+mn-lt"/>
                <a:ea typeface="+mn-ea"/>
                <a:cs typeface="+mn-cs"/>
              </a:rPr>
              <a:t>example and demonstrate personal traits that instill a desire in others to follow. In other</a:t>
            </a:r>
          </a:p>
          <a:p>
            <a:r>
              <a:rPr lang="en-US" sz="1200" b="0" i="0" u="none" strike="noStrike" kern="1200" baseline="0" dirty="0">
                <a:solidFill>
                  <a:schemeClr val="tx1"/>
                </a:solidFill>
                <a:latin typeface="+mn-lt"/>
                <a:ea typeface="+mn-ea"/>
                <a:cs typeface="+mn-cs"/>
              </a:rPr>
              <a:t>words, leadership provides purpose, direction, and motivation to those who follow.</a:t>
            </a:r>
          </a:p>
          <a:p>
            <a:r>
              <a:rPr lang="en-US" sz="1200" b="0" i="0" u="none" strike="noStrike" kern="1200" baseline="0" dirty="0">
                <a:solidFill>
                  <a:schemeClr val="tx1"/>
                </a:solidFill>
                <a:latin typeface="+mn-lt"/>
                <a:ea typeface="+mn-ea"/>
                <a:cs typeface="+mn-cs"/>
              </a:rPr>
              <a:t>By comparison, a manager administers the resources of the organization. He or she creates budgets,</a:t>
            </a:r>
          </a:p>
          <a:p>
            <a:r>
              <a:rPr lang="en-US" sz="1200" b="0" i="0" u="none" strike="noStrike" kern="1200" baseline="0" dirty="0">
                <a:solidFill>
                  <a:schemeClr val="tx1"/>
                </a:solidFill>
                <a:latin typeface="+mn-lt"/>
                <a:ea typeface="+mn-ea"/>
                <a:cs typeface="+mn-cs"/>
              </a:rPr>
              <a:t>authorizes expenditures, and hires employees. This distinction between a leader and a manager</a:t>
            </a:r>
          </a:p>
          <a:p>
            <a:r>
              <a:rPr lang="en-US" sz="1200" b="0" i="0" u="none" strike="noStrike" kern="1200" baseline="0" dirty="0">
                <a:solidFill>
                  <a:schemeClr val="tx1"/>
                </a:solidFill>
                <a:latin typeface="+mn-lt"/>
                <a:ea typeface="+mn-ea"/>
                <a:cs typeface="+mn-cs"/>
              </a:rPr>
              <a:t>is important because leaders do not always perform a managerial function, whereas </a:t>
            </a:r>
            <a:r>
              <a:rPr lang="en-US" sz="1200" b="0" i="0" u="none" strike="noStrike" kern="1200" baseline="0" dirty="0" err="1">
                <a:solidFill>
                  <a:schemeClr val="tx1"/>
                </a:solidFill>
                <a:latin typeface="+mn-lt"/>
                <a:ea typeface="+mn-ea"/>
                <a:cs typeface="+mn-cs"/>
              </a:rPr>
              <a:t>nonmanagers</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are often assigned leadership roles. However, effective managers are also effective leaders.</a:t>
            </a:r>
            <a:endParaRPr lang="en-AU" dirty="0"/>
          </a:p>
        </p:txBody>
      </p:sp>
      <p:sp>
        <p:nvSpPr>
          <p:cNvPr id="4" name="Slide Number Placeholder 3"/>
          <p:cNvSpPr>
            <a:spLocks noGrp="1"/>
          </p:cNvSpPr>
          <p:nvPr>
            <p:ph type="sldNum" sz="quarter" idx="10"/>
          </p:nvPr>
        </p:nvSpPr>
        <p:spPr/>
        <p:txBody>
          <a:bodyPr/>
          <a:lstStyle/>
          <a:p>
            <a:fld id="{8709918B-0590-47EC-BAF1-F11161DD87D4}" type="slidenum">
              <a:rPr lang="en-AU" smtClean="0"/>
              <a:pPr/>
              <a:t>12</a:t>
            </a:fld>
            <a:endParaRPr lang="en-AU" dirty="0"/>
          </a:p>
        </p:txBody>
      </p:sp>
    </p:spTree>
    <p:extLst>
      <p:ext uri="{BB962C8B-B14F-4D97-AF65-F5344CB8AC3E}">
        <p14:creationId xmlns:p14="http://schemas.microsoft.com/office/powerpoint/2010/main" val="2853049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709918B-0590-47EC-BAF1-F11161DD87D4}" type="slidenum">
              <a:rPr lang="en-AU" smtClean="0"/>
              <a:pPr/>
              <a:t>13</a:t>
            </a:fld>
            <a:endParaRPr lang="en-AU"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09918B-0590-47EC-BAF1-F11161DD87D4}" type="slidenum">
              <a:rPr lang="en-AU" smtClean="0"/>
              <a:pPr/>
              <a:t>14</a:t>
            </a:fld>
            <a:endParaRPr lang="en-AU" dirty="0"/>
          </a:p>
        </p:txBody>
      </p:sp>
    </p:spTree>
    <p:extLst>
      <p:ext uri="{BB962C8B-B14F-4D97-AF65-F5344CB8AC3E}">
        <p14:creationId xmlns:p14="http://schemas.microsoft.com/office/powerpoint/2010/main" val="3176585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09918B-0590-47EC-BAF1-F11161DD87D4}" type="slidenum">
              <a:rPr lang="en-AU" smtClean="0"/>
              <a:pPr/>
              <a:t>15</a:t>
            </a:fld>
            <a:endParaRPr lang="en-AU" dirty="0"/>
          </a:p>
        </p:txBody>
      </p:sp>
    </p:spTree>
    <p:extLst>
      <p:ext uri="{BB962C8B-B14F-4D97-AF65-F5344CB8AC3E}">
        <p14:creationId xmlns:p14="http://schemas.microsoft.com/office/powerpoint/2010/main" val="2486384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09918B-0590-47EC-BAF1-F11161DD87D4}" type="slidenum">
              <a:rPr lang="en-AU" smtClean="0"/>
              <a:pPr/>
              <a:t>16</a:t>
            </a:fld>
            <a:endParaRPr lang="en-AU" dirty="0"/>
          </a:p>
        </p:txBody>
      </p:sp>
    </p:spTree>
    <p:extLst>
      <p:ext uri="{BB962C8B-B14F-4D97-AF65-F5344CB8AC3E}">
        <p14:creationId xmlns:p14="http://schemas.microsoft.com/office/powerpoint/2010/main" val="718130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09918B-0590-47EC-BAF1-F11161DD87D4}" type="slidenum">
              <a:rPr lang="en-AU" smtClean="0"/>
              <a:pPr/>
              <a:t>18</a:t>
            </a:fld>
            <a:endParaRPr lang="en-AU" dirty="0"/>
          </a:p>
        </p:txBody>
      </p:sp>
    </p:spTree>
    <p:extLst>
      <p:ext uri="{BB962C8B-B14F-4D97-AF65-F5344CB8AC3E}">
        <p14:creationId xmlns:p14="http://schemas.microsoft.com/office/powerpoint/2010/main" val="962797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709918B-0590-47EC-BAF1-F11161DD87D4}" type="slidenum">
              <a:rPr lang="en-AU" smtClean="0"/>
              <a:pPr/>
              <a:t>20</a:t>
            </a:fld>
            <a:endParaRPr lang="en-AU" dirty="0"/>
          </a:p>
        </p:txBody>
      </p:sp>
    </p:spTree>
    <p:extLst>
      <p:ext uri="{BB962C8B-B14F-4D97-AF65-F5344CB8AC3E}">
        <p14:creationId xmlns:p14="http://schemas.microsoft.com/office/powerpoint/2010/main" val="16345466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09918B-0590-47EC-BAF1-F11161DD87D4}" type="slidenum">
              <a:rPr lang="en-AU" smtClean="0"/>
              <a:pPr/>
              <a:t>21</a:t>
            </a:fld>
            <a:endParaRPr lang="en-AU" dirty="0"/>
          </a:p>
        </p:txBody>
      </p:sp>
    </p:spTree>
    <p:extLst>
      <p:ext uri="{BB962C8B-B14F-4D97-AF65-F5344CB8AC3E}">
        <p14:creationId xmlns:p14="http://schemas.microsoft.com/office/powerpoint/2010/main" val="1527073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t>Health Insurance Portability and Accountability Act</a:t>
            </a:r>
          </a:p>
          <a:p>
            <a:endParaRPr lang="en-AU" dirty="0"/>
          </a:p>
          <a:p>
            <a:r>
              <a:rPr lang="en-AU" dirty="0"/>
              <a:t>The Privacy Act 1988 is largely the </a:t>
            </a:r>
            <a:r>
              <a:rPr lang="en-AU" b="1" dirty="0"/>
              <a:t>Australian counterpart </a:t>
            </a:r>
            <a:r>
              <a:rPr lang="en-AU" dirty="0"/>
              <a:t>to HIPAA.</a:t>
            </a:r>
          </a:p>
          <a:p>
            <a:endParaRPr lang="en-US" dirty="0"/>
          </a:p>
        </p:txBody>
      </p:sp>
      <p:sp>
        <p:nvSpPr>
          <p:cNvPr id="4" name="Slide Number Placeholder 3"/>
          <p:cNvSpPr>
            <a:spLocks noGrp="1"/>
          </p:cNvSpPr>
          <p:nvPr>
            <p:ph type="sldNum" sz="quarter" idx="5"/>
          </p:nvPr>
        </p:nvSpPr>
        <p:spPr/>
        <p:txBody>
          <a:bodyPr/>
          <a:lstStyle/>
          <a:p>
            <a:fld id="{8709918B-0590-47EC-BAF1-F11161DD87D4}" type="slidenum">
              <a:rPr lang="en-AU" smtClean="0"/>
              <a:pPr/>
              <a:t>26</a:t>
            </a:fld>
            <a:endParaRPr lang="en-AU" dirty="0"/>
          </a:p>
        </p:txBody>
      </p:sp>
    </p:spTree>
    <p:extLst>
      <p:ext uri="{BB962C8B-B14F-4D97-AF65-F5344CB8AC3E}">
        <p14:creationId xmlns:p14="http://schemas.microsoft.com/office/powerpoint/2010/main" val="736133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Note that there are differences between leadership and management. A leader influences</a:t>
            </a:r>
          </a:p>
          <a:p>
            <a:r>
              <a:rPr lang="en-US" sz="1200" b="0" i="0" u="none" strike="noStrike" kern="1200" baseline="0" dirty="0">
                <a:solidFill>
                  <a:schemeClr val="tx1"/>
                </a:solidFill>
                <a:latin typeface="+mn-lt"/>
                <a:ea typeface="+mn-ea"/>
                <a:cs typeface="+mn-cs"/>
              </a:rPr>
              <a:t>employees so that they are willing to accomplish objectives. He or she is expected to lead by</a:t>
            </a:r>
          </a:p>
          <a:p>
            <a:r>
              <a:rPr lang="en-US" sz="1200" b="0" i="0" u="none" strike="noStrike" kern="1200" baseline="0" dirty="0">
                <a:solidFill>
                  <a:schemeClr val="tx1"/>
                </a:solidFill>
                <a:latin typeface="+mn-lt"/>
                <a:ea typeface="+mn-ea"/>
                <a:cs typeface="+mn-cs"/>
              </a:rPr>
              <a:t>example and demonstrate personal traits that instill a desire in others to follow. In other</a:t>
            </a:r>
          </a:p>
          <a:p>
            <a:r>
              <a:rPr lang="en-US" sz="1200" b="0" i="0" u="none" strike="noStrike" kern="1200" baseline="0" dirty="0">
                <a:solidFill>
                  <a:schemeClr val="tx1"/>
                </a:solidFill>
                <a:latin typeface="+mn-lt"/>
                <a:ea typeface="+mn-ea"/>
                <a:cs typeface="+mn-cs"/>
              </a:rPr>
              <a:t>words, leadership provides purpose, direction, and motivation to those who follow.</a:t>
            </a:r>
          </a:p>
          <a:p>
            <a:r>
              <a:rPr lang="en-US" sz="1200" b="0" i="0" u="none" strike="noStrike" kern="1200" baseline="0" dirty="0">
                <a:solidFill>
                  <a:schemeClr val="tx1"/>
                </a:solidFill>
                <a:latin typeface="+mn-lt"/>
                <a:ea typeface="+mn-ea"/>
                <a:cs typeface="+mn-cs"/>
              </a:rPr>
              <a:t>By comparison, a manager administers the resources of the organization. He or she creates budgets,</a:t>
            </a:r>
          </a:p>
          <a:p>
            <a:r>
              <a:rPr lang="en-US" sz="1200" b="0" i="0" u="none" strike="noStrike" kern="1200" baseline="0" dirty="0">
                <a:solidFill>
                  <a:schemeClr val="tx1"/>
                </a:solidFill>
                <a:latin typeface="+mn-lt"/>
                <a:ea typeface="+mn-ea"/>
                <a:cs typeface="+mn-cs"/>
              </a:rPr>
              <a:t>authorizes expenditures, and hires employees. This distinction between a leader and a manager</a:t>
            </a:r>
          </a:p>
          <a:p>
            <a:r>
              <a:rPr lang="en-US" sz="1200" b="0" i="0" u="none" strike="noStrike" kern="1200" baseline="0" dirty="0">
                <a:solidFill>
                  <a:schemeClr val="tx1"/>
                </a:solidFill>
                <a:latin typeface="+mn-lt"/>
                <a:ea typeface="+mn-ea"/>
                <a:cs typeface="+mn-cs"/>
              </a:rPr>
              <a:t>is important because leaders do not always perform a managerial function, whereas </a:t>
            </a:r>
            <a:r>
              <a:rPr lang="en-US" sz="1200" b="0" i="0" u="none" strike="noStrike" kern="1200" baseline="0" dirty="0" err="1">
                <a:solidFill>
                  <a:schemeClr val="tx1"/>
                </a:solidFill>
                <a:latin typeface="+mn-lt"/>
                <a:ea typeface="+mn-ea"/>
                <a:cs typeface="+mn-cs"/>
              </a:rPr>
              <a:t>nonmanagers</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are often assigned leadership roles. However, effective managers are also effective leaders.</a:t>
            </a:r>
            <a:endParaRPr lang="en-AU" dirty="0"/>
          </a:p>
        </p:txBody>
      </p:sp>
      <p:sp>
        <p:nvSpPr>
          <p:cNvPr id="4" name="Slide Number Placeholder 3"/>
          <p:cNvSpPr>
            <a:spLocks noGrp="1"/>
          </p:cNvSpPr>
          <p:nvPr>
            <p:ph type="sldNum" sz="quarter" idx="10"/>
          </p:nvPr>
        </p:nvSpPr>
        <p:spPr/>
        <p:txBody>
          <a:bodyPr/>
          <a:lstStyle/>
          <a:p>
            <a:fld id="{8709918B-0590-47EC-BAF1-F11161DD87D4}" type="slidenum">
              <a:rPr lang="en-AU" smtClean="0"/>
              <a:pPr/>
              <a:t>3</a:t>
            </a:fld>
            <a:endParaRPr lang="en-AU" dirty="0"/>
          </a:p>
        </p:txBody>
      </p:sp>
    </p:spTree>
    <p:extLst>
      <p:ext uri="{BB962C8B-B14F-4D97-AF65-F5344CB8AC3E}">
        <p14:creationId xmlns:p14="http://schemas.microsoft.com/office/powerpoint/2010/main" val="2853049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09918B-0590-47EC-BAF1-F11161DD87D4}" type="slidenum">
              <a:rPr lang="en-AU" smtClean="0"/>
              <a:pPr/>
              <a:t>32</a:t>
            </a:fld>
            <a:endParaRPr lang="en-AU" dirty="0"/>
          </a:p>
        </p:txBody>
      </p:sp>
    </p:spTree>
    <p:extLst>
      <p:ext uri="{BB962C8B-B14F-4D97-AF65-F5344CB8AC3E}">
        <p14:creationId xmlns:p14="http://schemas.microsoft.com/office/powerpoint/2010/main" val="1346765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09918B-0590-47EC-BAF1-F11161DD87D4}" type="slidenum">
              <a:rPr lang="en-AU" smtClean="0"/>
              <a:pPr/>
              <a:t>33</a:t>
            </a:fld>
            <a:endParaRPr lang="en-AU" dirty="0"/>
          </a:p>
        </p:txBody>
      </p:sp>
    </p:spTree>
    <p:extLst>
      <p:ext uri="{BB962C8B-B14F-4D97-AF65-F5344CB8AC3E}">
        <p14:creationId xmlns:p14="http://schemas.microsoft.com/office/powerpoint/2010/main" val="3323264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Strategic planning and corporate responsibility is best accomplished using an approach many call governance, risk management, and compliance (GRC). GRC seeks to integrate these three, previously separate responsibilities into one holistic approach that can provide sound executive-level strategic planning and management of the InfoSec function. Governance is </a:t>
            </a:r>
            <a:r>
              <a:rPr lang="en-AU" sz="1200" kern="1200" dirty="0" err="1">
                <a:solidFill>
                  <a:schemeClr val="tx1"/>
                </a:solidFill>
                <a:effectLst/>
                <a:latin typeface="+mn-lt"/>
                <a:ea typeface="+mn-ea"/>
                <a:cs typeface="+mn-cs"/>
              </a:rPr>
              <a:t>cov</a:t>
            </a:r>
            <a:r>
              <a:rPr lang="en-AU" sz="1200" kern="1200" dirty="0">
                <a:solidFill>
                  <a:schemeClr val="tx1"/>
                </a:solidFill>
                <a:effectLst/>
                <a:latin typeface="+mn-lt"/>
                <a:ea typeface="+mn-ea"/>
                <a:cs typeface="+mn-cs"/>
              </a:rPr>
              <a:t>- </a:t>
            </a:r>
            <a:r>
              <a:rPr lang="en-AU" sz="1200" kern="1200" dirty="0" err="1">
                <a:solidFill>
                  <a:schemeClr val="tx1"/>
                </a:solidFill>
                <a:effectLst/>
                <a:latin typeface="+mn-lt"/>
                <a:ea typeface="+mn-ea"/>
                <a:cs typeface="+mn-cs"/>
              </a:rPr>
              <a:t>ered</a:t>
            </a:r>
            <a:r>
              <a:rPr lang="en-AU" sz="1200" kern="1200" dirty="0">
                <a:solidFill>
                  <a:schemeClr val="tx1"/>
                </a:solidFill>
                <a:effectLst/>
                <a:latin typeface="+mn-lt"/>
                <a:ea typeface="+mn-ea"/>
                <a:cs typeface="+mn-cs"/>
              </a:rPr>
              <a:t> in the following section; risk management is covered in Chapters 8 and 9; compliance to regulations is covered in Chapter 12. The subjects themselves are neither new nor unique to InfoSec; however, the recognition of the need to integrate the three at the executive level is becoming increasingly important to practitioners in the field. </a:t>
            </a:r>
            <a:endParaRPr lang="en-AU" dirty="0"/>
          </a:p>
          <a:p>
            <a:endParaRPr lang="en-US" dirty="0"/>
          </a:p>
        </p:txBody>
      </p:sp>
      <p:sp>
        <p:nvSpPr>
          <p:cNvPr id="4" name="Slide Number Placeholder 3"/>
          <p:cNvSpPr>
            <a:spLocks noGrp="1"/>
          </p:cNvSpPr>
          <p:nvPr>
            <p:ph type="sldNum" sz="quarter" idx="5"/>
          </p:nvPr>
        </p:nvSpPr>
        <p:spPr/>
        <p:txBody>
          <a:bodyPr/>
          <a:lstStyle/>
          <a:p>
            <a:fld id="{8709918B-0590-47EC-BAF1-F11161DD87D4}" type="slidenum">
              <a:rPr lang="en-AU" smtClean="0"/>
              <a:pPr/>
              <a:t>34</a:t>
            </a:fld>
            <a:endParaRPr lang="en-AU" dirty="0"/>
          </a:p>
        </p:txBody>
      </p:sp>
    </p:spTree>
    <p:extLst>
      <p:ext uri="{BB962C8B-B14F-4D97-AF65-F5344CB8AC3E}">
        <p14:creationId xmlns:p14="http://schemas.microsoft.com/office/powerpoint/2010/main" val="2101452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Information Technology Governance Institute (ITGI) </a:t>
            </a:r>
            <a:endParaRPr lang="en-AU" dirty="0"/>
          </a:p>
          <a:p>
            <a:endParaRPr lang="en-US" dirty="0"/>
          </a:p>
        </p:txBody>
      </p:sp>
      <p:sp>
        <p:nvSpPr>
          <p:cNvPr id="4" name="Slide Number Placeholder 3"/>
          <p:cNvSpPr>
            <a:spLocks noGrp="1"/>
          </p:cNvSpPr>
          <p:nvPr>
            <p:ph type="sldNum" sz="quarter" idx="5"/>
          </p:nvPr>
        </p:nvSpPr>
        <p:spPr/>
        <p:txBody>
          <a:bodyPr/>
          <a:lstStyle/>
          <a:p>
            <a:fld id="{8709918B-0590-47EC-BAF1-F11161DD87D4}" type="slidenum">
              <a:rPr lang="en-AU" smtClean="0"/>
              <a:pPr/>
              <a:t>35</a:t>
            </a:fld>
            <a:endParaRPr lang="en-AU" dirty="0"/>
          </a:p>
        </p:txBody>
      </p:sp>
    </p:spTree>
    <p:extLst>
      <p:ext uri="{BB962C8B-B14F-4D97-AF65-F5344CB8AC3E}">
        <p14:creationId xmlns:p14="http://schemas.microsoft.com/office/powerpoint/2010/main" val="16828858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09918B-0590-47EC-BAF1-F11161DD87D4}" type="slidenum">
              <a:rPr lang="en-AU" smtClean="0"/>
              <a:pPr/>
              <a:t>36</a:t>
            </a:fld>
            <a:endParaRPr lang="en-AU" dirty="0"/>
          </a:p>
        </p:txBody>
      </p:sp>
    </p:spTree>
    <p:extLst>
      <p:ext uri="{BB962C8B-B14F-4D97-AF65-F5344CB8AC3E}">
        <p14:creationId xmlns:p14="http://schemas.microsoft.com/office/powerpoint/2010/main" val="27967832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09918B-0590-47EC-BAF1-F11161DD87D4}" type="slidenum">
              <a:rPr lang="en-AU" smtClean="0"/>
              <a:pPr/>
              <a:t>39</a:t>
            </a:fld>
            <a:endParaRPr lang="en-AU" dirty="0"/>
          </a:p>
        </p:txBody>
      </p:sp>
    </p:spTree>
    <p:extLst>
      <p:ext uri="{BB962C8B-B14F-4D97-AF65-F5344CB8AC3E}">
        <p14:creationId xmlns:p14="http://schemas.microsoft.com/office/powerpoint/2010/main" val="848743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a:solidFill>
                  <a:schemeClr val="tx1"/>
                </a:solidFill>
                <a:latin typeface="+mn-lt"/>
                <a:ea typeface="+mn-ea"/>
                <a:cs typeface="+mn-cs"/>
              </a:rPr>
              <a:t>each link in this</a:t>
            </a:r>
          </a:p>
          <a:p>
            <a:r>
              <a:rPr lang="en-US" sz="1200" b="0" i="0" u="none" strike="noStrike" kern="1200" baseline="0" dirty="0">
                <a:solidFill>
                  <a:schemeClr val="tx1"/>
                </a:solidFill>
                <a:latin typeface="+mn-lt"/>
                <a:ea typeface="+mn-ea"/>
                <a:cs typeface="+mn-cs"/>
              </a:rPr>
              <a:t>chain of projects could be a specific project. Note that each project is to be guided by a security</a:t>
            </a:r>
          </a:p>
          <a:p>
            <a:r>
              <a:rPr lang="en-US" sz="1200" b="0" i="0" u="none" strike="noStrike" kern="1200" baseline="0" dirty="0">
                <a:solidFill>
                  <a:schemeClr val="tx1"/>
                </a:solidFill>
                <a:latin typeface="+mn-lt"/>
                <a:ea typeface="+mn-ea"/>
                <a:cs typeface="+mn-cs"/>
              </a:rPr>
              <a:t>systems development life cycle (</a:t>
            </a:r>
            <a:r>
              <a:rPr lang="en-US" sz="1200" b="0" i="0" u="none" strike="noStrike" kern="1200" baseline="0" dirty="0" err="1">
                <a:solidFill>
                  <a:schemeClr val="tx1"/>
                </a:solidFill>
                <a:latin typeface="+mn-lt"/>
                <a:ea typeface="+mn-ea"/>
                <a:cs typeface="+mn-cs"/>
              </a:rPr>
              <a:t>SecSDLC</a:t>
            </a:r>
            <a:r>
              <a:rPr lang="en-US" sz="1200" b="0" i="0" u="none" strike="noStrike" kern="1200" baseline="0" dirty="0">
                <a:solidFill>
                  <a:schemeClr val="tx1"/>
                </a:solidFill>
                <a:latin typeface="+mn-lt"/>
                <a:ea typeface="+mn-ea"/>
                <a:cs typeface="+mn-cs"/>
              </a:rPr>
              <a:t>) methodology, as will be described in later chapters.</a:t>
            </a:r>
            <a:endParaRPr lang="en-AU" dirty="0"/>
          </a:p>
        </p:txBody>
      </p:sp>
      <p:sp>
        <p:nvSpPr>
          <p:cNvPr id="4" name="Slide Number Placeholder 3"/>
          <p:cNvSpPr>
            <a:spLocks noGrp="1"/>
          </p:cNvSpPr>
          <p:nvPr>
            <p:ph type="sldNum" sz="quarter" idx="10"/>
          </p:nvPr>
        </p:nvSpPr>
        <p:spPr/>
        <p:txBody>
          <a:bodyPr/>
          <a:lstStyle/>
          <a:p>
            <a:fld id="{8709918B-0590-47EC-BAF1-F11161DD87D4}" type="slidenum">
              <a:rPr lang="en-AU" smtClean="0"/>
              <a:pPr/>
              <a:t>43</a:t>
            </a:fld>
            <a:endParaRPr lang="en-AU" dirty="0"/>
          </a:p>
        </p:txBody>
      </p:sp>
    </p:spTree>
    <p:extLst>
      <p:ext uri="{BB962C8B-B14F-4D97-AF65-F5344CB8AC3E}">
        <p14:creationId xmlns:p14="http://schemas.microsoft.com/office/powerpoint/2010/main" val="9864670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09918B-0590-47EC-BAF1-F11161DD87D4}" type="slidenum">
              <a:rPr lang="en-AU" smtClean="0"/>
              <a:pPr/>
              <a:t>51</a:t>
            </a:fld>
            <a:endParaRPr lang="en-AU" dirty="0"/>
          </a:p>
        </p:txBody>
      </p:sp>
    </p:spTree>
    <p:extLst>
      <p:ext uri="{BB962C8B-B14F-4D97-AF65-F5344CB8AC3E}">
        <p14:creationId xmlns:p14="http://schemas.microsoft.com/office/powerpoint/2010/main" val="28512887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09918B-0590-47EC-BAF1-F11161DD87D4}" type="slidenum">
              <a:rPr lang="en-AU" smtClean="0"/>
              <a:pPr/>
              <a:t>54</a:t>
            </a:fld>
            <a:endParaRPr lang="en-AU" dirty="0"/>
          </a:p>
        </p:txBody>
      </p:sp>
    </p:spTree>
    <p:extLst>
      <p:ext uri="{BB962C8B-B14F-4D97-AF65-F5344CB8AC3E}">
        <p14:creationId xmlns:p14="http://schemas.microsoft.com/office/powerpoint/2010/main" val="20493691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 </a:t>
            </a:r>
            <a:r>
              <a:rPr lang="en-AU" b="1" dirty="0"/>
              <a:t>Denial-of-Service</a:t>
            </a:r>
            <a:r>
              <a:rPr lang="en-AU" dirty="0"/>
              <a:t> (</a:t>
            </a:r>
            <a:r>
              <a:rPr lang="en-AU" b="1" dirty="0" err="1"/>
              <a:t>DoS</a:t>
            </a:r>
            <a:r>
              <a:rPr lang="en-AU" dirty="0"/>
              <a:t>) </a:t>
            </a:r>
            <a:r>
              <a:rPr lang="en-AU" b="1" dirty="0"/>
              <a:t>attack</a:t>
            </a:r>
            <a:r>
              <a:rPr lang="en-AU" dirty="0"/>
              <a:t> is an </a:t>
            </a:r>
            <a:r>
              <a:rPr lang="en-AU" b="1" dirty="0"/>
              <a:t>attack</a:t>
            </a:r>
            <a:r>
              <a:rPr lang="en-AU" dirty="0"/>
              <a:t> meant to shut down a machine or network, making it inaccessible to its intended users. </a:t>
            </a:r>
            <a:r>
              <a:rPr lang="en-AU" b="1" dirty="0" err="1"/>
              <a:t>DoS</a:t>
            </a:r>
            <a:r>
              <a:rPr lang="en-AU" b="1" dirty="0"/>
              <a:t> attacks</a:t>
            </a:r>
            <a:r>
              <a:rPr lang="en-AU" dirty="0"/>
              <a:t> accomplish this by flooding the target with traffic, or sending it information that triggers a crash.</a:t>
            </a:r>
            <a:endParaRPr lang="en-US" dirty="0"/>
          </a:p>
        </p:txBody>
      </p:sp>
      <p:sp>
        <p:nvSpPr>
          <p:cNvPr id="4" name="Slide Number Placeholder 3"/>
          <p:cNvSpPr>
            <a:spLocks noGrp="1"/>
          </p:cNvSpPr>
          <p:nvPr>
            <p:ph type="sldNum" sz="quarter" idx="5"/>
          </p:nvPr>
        </p:nvSpPr>
        <p:spPr/>
        <p:txBody>
          <a:bodyPr/>
          <a:lstStyle/>
          <a:p>
            <a:fld id="{8709918B-0590-47EC-BAF1-F11161DD87D4}" type="slidenum">
              <a:rPr lang="en-AU" smtClean="0"/>
              <a:pPr/>
              <a:t>55</a:t>
            </a:fld>
            <a:endParaRPr lang="en-AU" dirty="0"/>
          </a:p>
        </p:txBody>
      </p:sp>
    </p:spTree>
    <p:extLst>
      <p:ext uri="{BB962C8B-B14F-4D97-AF65-F5344CB8AC3E}">
        <p14:creationId xmlns:p14="http://schemas.microsoft.com/office/powerpoint/2010/main" val="1534363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Note that there are differences between leadership and management. A leader influences</a:t>
            </a:r>
          </a:p>
          <a:p>
            <a:r>
              <a:rPr lang="en-US" sz="1200" b="0" i="0" u="none" strike="noStrike" kern="1200" baseline="0" dirty="0">
                <a:solidFill>
                  <a:schemeClr val="tx1"/>
                </a:solidFill>
                <a:latin typeface="+mn-lt"/>
                <a:ea typeface="+mn-ea"/>
                <a:cs typeface="+mn-cs"/>
              </a:rPr>
              <a:t>employees so that they are willing to accomplish objectives. He or she is expected to lead by</a:t>
            </a:r>
          </a:p>
          <a:p>
            <a:r>
              <a:rPr lang="en-US" sz="1200" b="0" i="0" u="none" strike="noStrike" kern="1200" baseline="0" dirty="0">
                <a:solidFill>
                  <a:schemeClr val="tx1"/>
                </a:solidFill>
                <a:latin typeface="+mn-lt"/>
                <a:ea typeface="+mn-ea"/>
                <a:cs typeface="+mn-cs"/>
              </a:rPr>
              <a:t>example and demonstrate personal traits that instill a desire in others to follow. In other</a:t>
            </a:r>
          </a:p>
          <a:p>
            <a:r>
              <a:rPr lang="en-US" sz="1200" b="0" i="0" u="none" strike="noStrike" kern="1200" baseline="0" dirty="0">
                <a:solidFill>
                  <a:schemeClr val="tx1"/>
                </a:solidFill>
                <a:latin typeface="+mn-lt"/>
                <a:ea typeface="+mn-ea"/>
                <a:cs typeface="+mn-cs"/>
              </a:rPr>
              <a:t>words, leadership provides purpose, direction, and motivation to those who follow.</a:t>
            </a:r>
          </a:p>
          <a:p>
            <a:r>
              <a:rPr lang="en-US" sz="1200" b="0" i="0" u="none" strike="noStrike" kern="1200" baseline="0" dirty="0">
                <a:solidFill>
                  <a:schemeClr val="tx1"/>
                </a:solidFill>
                <a:latin typeface="+mn-lt"/>
                <a:ea typeface="+mn-ea"/>
                <a:cs typeface="+mn-cs"/>
              </a:rPr>
              <a:t>By comparison, a manager administers the resources of the organization. He or she creates budgets,</a:t>
            </a:r>
          </a:p>
          <a:p>
            <a:r>
              <a:rPr lang="en-US" sz="1200" b="0" i="0" u="none" strike="noStrike" kern="1200" baseline="0" dirty="0">
                <a:solidFill>
                  <a:schemeClr val="tx1"/>
                </a:solidFill>
                <a:latin typeface="+mn-lt"/>
                <a:ea typeface="+mn-ea"/>
                <a:cs typeface="+mn-cs"/>
              </a:rPr>
              <a:t>authorizes expenditures, and hires employees. This distinction between a leader and a manager</a:t>
            </a:r>
          </a:p>
          <a:p>
            <a:r>
              <a:rPr lang="en-US" sz="1200" b="0" i="0" u="none" strike="noStrike" kern="1200" baseline="0" dirty="0">
                <a:solidFill>
                  <a:schemeClr val="tx1"/>
                </a:solidFill>
                <a:latin typeface="+mn-lt"/>
                <a:ea typeface="+mn-ea"/>
                <a:cs typeface="+mn-cs"/>
              </a:rPr>
              <a:t>is important because leaders do not always perform a managerial function, whereas </a:t>
            </a:r>
            <a:r>
              <a:rPr lang="en-US" sz="1200" b="0" i="0" u="none" strike="noStrike" kern="1200" baseline="0" dirty="0" err="1">
                <a:solidFill>
                  <a:schemeClr val="tx1"/>
                </a:solidFill>
                <a:latin typeface="+mn-lt"/>
                <a:ea typeface="+mn-ea"/>
                <a:cs typeface="+mn-cs"/>
              </a:rPr>
              <a:t>nonmanagers</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are often assigned leadership roles. However, effective managers are also effective leaders.</a:t>
            </a:r>
            <a:endParaRPr lang="en-AU" dirty="0"/>
          </a:p>
        </p:txBody>
      </p:sp>
      <p:sp>
        <p:nvSpPr>
          <p:cNvPr id="4" name="Slide Number Placeholder 3"/>
          <p:cNvSpPr>
            <a:spLocks noGrp="1"/>
          </p:cNvSpPr>
          <p:nvPr>
            <p:ph type="sldNum" sz="quarter" idx="10"/>
          </p:nvPr>
        </p:nvSpPr>
        <p:spPr/>
        <p:txBody>
          <a:bodyPr/>
          <a:lstStyle/>
          <a:p>
            <a:fld id="{8709918B-0590-47EC-BAF1-F11161DD87D4}" type="slidenum">
              <a:rPr lang="en-AU" smtClean="0"/>
              <a:pPr/>
              <a:t>4</a:t>
            </a:fld>
            <a:endParaRPr lang="en-AU" dirty="0"/>
          </a:p>
        </p:txBody>
      </p:sp>
    </p:spTree>
    <p:extLst>
      <p:ext uri="{BB962C8B-B14F-4D97-AF65-F5344CB8AC3E}">
        <p14:creationId xmlns:p14="http://schemas.microsoft.com/office/powerpoint/2010/main" val="28530494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Another integral part of the InfoSec program is the SETA program, discussed in detail in Chapter 5. Part of the CISO’s responsibilities, the SETA program is a control measure designed to reduce accidental security breaches by employees. </a:t>
            </a:r>
            <a:endParaRPr lang="en-AU" dirty="0"/>
          </a:p>
          <a:p>
            <a:endParaRPr lang="en-US" dirty="0"/>
          </a:p>
        </p:txBody>
      </p:sp>
      <p:sp>
        <p:nvSpPr>
          <p:cNvPr id="4" name="Slide Number Placeholder 3"/>
          <p:cNvSpPr>
            <a:spLocks noGrp="1"/>
          </p:cNvSpPr>
          <p:nvPr>
            <p:ph type="sldNum" sz="quarter" idx="5"/>
          </p:nvPr>
        </p:nvSpPr>
        <p:spPr/>
        <p:txBody>
          <a:bodyPr/>
          <a:lstStyle/>
          <a:p>
            <a:fld id="{8709918B-0590-47EC-BAF1-F11161DD87D4}" type="slidenum">
              <a:rPr lang="en-AU" smtClean="0"/>
              <a:pPr/>
              <a:t>61</a:t>
            </a:fld>
            <a:endParaRPr lang="en-AU" dirty="0"/>
          </a:p>
        </p:txBody>
      </p:sp>
    </p:spTree>
    <p:extLst>
      <p:ext uri="{BB962C8B-B14F-4D97-AF65-F5344CB8AC3E}">
        <p14:creationId xmlns:p14="http://schemas.microsoft.com/office/powerpoint/2010/main" val="20876232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The design phase continues with the formulation of the controls and safeguards used to pro- </a:t>
            </a:r>
            <a:r>
              <a:rPr lang="en-AU" sz="1200" kern="1200" dirty="0" err="1">
                <a:solidFill>
                  <a:schemeClr val="tx1"/>
                </a:solidFill>
                <a:effectLst/>
                <a:latin typeface="+mn-lt"/>
                <a:ea typeface="+mn-ea"/>
                <a:cs typeface="+mn-cs"/>
              </a:rPr>
              <a:t>tect</a:t>
            </a:r>
            <a:r>
              <a:rPr lang="en-AU" sz="1200" kern="1200" dirty="0">
                <a:solidFill>
                  <a:schemeClr val="tx1"/>
                </a:solidFill>
                <a:effectLst/>
                <a:latin typeface="+mn-lt"/>
                <a:ea typeface="+mn-ea"/>
                <a:cs typeface="+mn-cs"/>
              </a:rPr>
              <a:t> information from attacks by threats. </a:t>
            </a:r>
            <a:endParaRPr lang="en-AU" dirty="0"/>
          </a:p>
          <a:p>
            <a:endParaRPr lang="en-US" dirty="0"/>
          </a:p>
        </p:txBody>
      </p:sp>
      <p:sp>
        <p:nvSpPr>
          <p:cNvPr id="4" name="Slide Number Placeholder 3"/>
          <p:cNvSpPr>
            <a:spLocks noGrp="1"/>
          </p:cNvSpPr>
          <p:nvPr>
            <p:ph type="sldNum" sz="quarter" idx="5"/>
          </p:nvPr>
        </p:nvSpPr>
        <p:spPr/>
        <p:txBody>
          <a:bodyPr/>
          <a:lstStyle/>
          <a:p>
            <a:fld id="{8709918B-0590-47EC-BAF1-F11161DD87D4}" type="slidenum">
              <a:rPr lang="en-AU" smtClean="0"/>
              <a:pPr/>
              <a:t>62</a:t>
            </a:fld>
            <a:endParaRPr lang="en-AU" dirty="0"/>
          </a:p>
        </p:txBody>
      </p:sp>
    </p:spTree>
    <p:extLst>
      <p:ext uri="{BB962C8B-B14F-4D97-AF65-F5344CB8AC3E}">
        <p14:creationId xmlns:p14="http://schemas.microsoft.com/office/powerpoint/2010/main" val="5107206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Another element of the design phase is the creation of essential preparedness documents. Managers in the IT and InfoSec communities engage in strategic planning to assure the con- </a:t>
            </a:r>
            <a:r>
              <a:rPr lang="en-AU" sz="1200" kern="1200" dirty="0" err="1">
                <a:solidFill>
                  <a:schemeClr val="tx1"/>
                </a:solidFill>
                <a:effectLst/>
                <a:latin typeface="+mn-lt"/>
                <a:ea typeface="+mn-ea"/>
                <a:cs typeface="+mn-cs"/>
              </a:rPr>
              <a:t>tinuous</a:t>
            </a:r>
            <a:r>
              <a:rPr lang="en-AU" sz="1200" kern="1200" dirty="0">
                <a:solidFill>
                  <a:schemeClr val="tx1"/>
                </a:solidFill>
                <a:effectLst/>
                <a:latin typeface="+mn-lt"/>
                <a:ea typeface="+mn-ea"/>
                <a:cs typeface="+mn-cs"/>
              </a:rPr>
              <a:t> availability of the organization’s information systems. In addition, managers of the organization must be ready to respond when an attack occurs. The various plans for </a:t>
            </a:r>
            <a:r>
              <a:rPr lang="en-AU" sz="1200" kern="1200" dirty="0" err="1">
                <a:solidFill>
                  <a:schemeClr val="tx1"/>
                </a:solidFill>
                <a:effectLst/>
                <a:latin typeface="+mn-lt"/>
                <a:ea typeface="+mn-ea"/>
                <a:cs typeface="+mn-cs"/>
              </a:rPr>
              <a:t>han</a:t>
            </a:r>
            <a:r>
              <a:rPr lang="en-AU" sz="1200" kern="1200" dirty="0">
                <a:solidFill>
                  <a:schemeClr val="tx1"/>
                </a:solidFill>
                <a:effectLst/>
                <a:latin typeface="+mn-lt"/>
                <a:ea typeface="+mn-ea"/>
                <a:cs typeface="+mn-cs"/>
              </a:rPr>
              <a:t>- </a:t>
            </a:r>
            <a:r>
              <a:rPr lang="en-AU" sz="1200" kern="1200" dirty="0" err="1">
                <a:solidFill>
                  <a:schemeClr val="tx1"/>
                </a:solidFill>
                <a:effectLst/>
                <a:latin typeface="+mn-lt"/>
                <a:ea typeface="+mn-ea"/>
                <a:cs typeface="+mn-cs"/>
              </a:rPr>
              <a:t>dling</a:t>
            </a:r>
            <a:r>
              <a:rPr lang="en-AU" sz="1200" kern="1200" dirty="0">
                <a:solidFill>
                  <a:schemeClr val="tx1"/>
                </a:solidFill>
                <a:effectLst/>
                <a:latin typeface="+mn-lt"/>
                <a:ea typeface="+mn-ea"/>
                <a:cs typeface="+mn-cs"/>
              </a:rPr>
              <a:t> attacks, disasters, or other types of incidents include business continuity plans, disaster recovery plans (DRPs), and incident response plans (IR plans). These are often known collectively as contingency plans. </a:t>
            </a:r>
            <a:endParaRPr lang="en-AU" dirty="0"/>
          </a:p>
          <a:p>
            <a:endParaRPr lang="en-US" dirty="0"/>
          </a:p>
        </p:txBody>
      </p:sp>
      <p:sp>
        <p:nvSpPr>
          <p:cNvPr id="4" name="Slide Number Placeholder 3"/>
          <p:cNvSpPr>
            <a:spLocks noGrp="1"/>
          </p:cNvSpPr>
          <p:nvPr>
            <p:ph type="sldNum" sz="quarter" idx="5"/>
          </p:nvPr>
        </p:nvSpPr>
        <p:spPr/>
        <p:txBody>
          <a:bodyPr/>
          <a:lstStyle/>
          <a:p>
            <a:fld id="{8709918B-0590-47EC-BAF1-F11161DD87D4}" type="slidenum">
              <a:rPr lang="en-AU" smtClean="0"/>
              <a:pPr/>
              <a:t>65</a:t>
            </a:fld>
            <a:endParaRPr lang="en-AU" dirty="0"/>
          </a:p>
        </p:txBody>
      </p:sp>
    </p:spTree>
    <p:extLst>
      <p:ext uri="{BB962C8B-B14F-4D97-AF65-F5344CB8AC3E}">
        <p14:creationId xmlns:p14="http://schemas.microsoft.com/office/powerpoint/2010/main" val="34446839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09918B-0590-47EC-BAF1-F11161DD87D4}" type="slidenum">
              <a:rPr lang="en-AU" smtClean="0"/>
              <a:pPr/>
              <a:t>69</a:t>
            </a:fld>
            <a:endParaRPr lang="en-AU" dirty="0"/>
          </a:p>
        </p:txBody>
      </p:sp>
    </p:spTree>
    <p:extLst>
      <p:ext uri="{BB962C8B-B14F-4D97-AF65-F5344CB8AC3E}">
        <p14:creationId xmlns:p14="http://schemas.microsoft.com/office/powerpoint/2010/main" val="297044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Note that there are differences between leadership and management. A leader influences</a:t>
            </a:r>
          </a:p>
          <a:p>
            <a:r>
              <a:rPr lang="en-US" sz="1200" b="0" i="0" u="none" strike="noStrike" kern="1200" baseline="0" dirty="0">
                <a:solidFill>
                  <a:schemeClr val="tx1"/>
                </a:solidFill>
                <a:latin typeface="+mn-lt"/>
                <a:ea typeface="+mn-ea"/>
                <a:cs typeface="+mn-cs"/>
              </a:rPr>
              <a:t>employees so that they are willing to accomplish objectives. He or she is expected to lead by</a:t>
            </a:r>
          </a:p>
          <a:p>
            <a:r>
              <a:rPr lang="en-US" sz="1200" b="0" i="0" u="none" strike="noStrike" kern="1200" baseline="0" dirty="0">
                <a:solidFill>
                  <a:schemeClr val="tx1"/>
                </a:solidFill>
                <a:latin typeface="+mn-lt"/>
                <a:ea typeface="+mn-ea"/>
                <a:cs typeface="+mn-cs"/>
              </a:rPr>
              <a:t>example and demonstrate personal traits that instill a desire in others to follow. In other</a:t>
            </a:r>
          </a:p>
          <a:p>
            <a:r>
              <a:rPr lang="en-US" sz="1200" b="0" i="0" u="none" strike="noStrike" kern="1200" baseline="0" dirty="0">
                <a:solidFill>
                  <a:schemeClr val="tx1"/>
                </a:solidFill>
                <a:latin typeface="+mn-lt"/>
                <a:ea typeface="+mn-ea"/>
                <a:cs typeface="+mn-cs"/>
              </a:rPr>
              <a:t>words, leadership provides purpose, direction, and motivation to those who follow.</a:t>
            </a:r>
          </a:p>
          <a:p>
            <a:r>
              <a:rPr lang="en-US" sz="1200" b="0" i="0" u="none" strike="noStrike" kern="1200" baseline="0" dirty="0">
                <a:solidFill>
                  <a:schemeClr val="tx1"/>
                </a:solidFill>
                <a:latin typeface="+mn-lt"/>
                <a:ea typeface="+mn-ea"/>
                <a:cs typeface="+mn-cs"/>
              </a:rPr>
              <a:t>By comparison, a manager administers the resources of the organization. He or she creates budgets,</a:t>
            </a:r>
          </a:p>
          <a:p>
            <a:r>
              <a:rPr lang="en-US" sz="1200" b="0" i="0" u="none" strike="noStrike" kern="1200" baseline="0" dirty="0">
                <a:solidFill>
                  <a:schemeClr val="tx1"/>
                </a:solidFill>
                <a:latin typeface="+mn-lt"/>
                <a:ea typeface="+mn-ea"/>
                <a:cs typeface="+mn-cs"/>
              </a:rPr>
              <a:t>authorizes expenditures, and hires employees. This distinction between a leader and a manager</a:t>
            </a:r>
          </a:p>
          <a:p>
            <a:r>
              <a:rPr lang="en-US" sz="1200" b="0" i="0" u="none" strike="noStrike" kern="1200" baseline="0" dirty="0">
                <a:solidFill>
                  <a:schemeClr val="tx1"/>
                </a:solidFill>
                <a:latin typeface="+mn-lt"/>
                <a:ea typeface="+mn-ea"/>
                <a:cs typeface="+mn-cs"/>
              </a:rPr>
              <a:t>is important because leaders do not always perform a managerial function, whereas </a:t>
            </a:r>
            <a:r>
              <a:rPr lang="en-US" sz="1200" b="0" i="0" u="none" strike="noStrike" kern="1200" baseline="0" dirty="0" err="1">
                <a:solidFill>
                  <a:schemeClr val="tx1"/>
                </a:solidFill>
                <a:latin typeface="+mn-lt"/>
                <a:ea typeface="+mn-ea"/>
                <a:cs typeface="+mn-cs"/>
              </a:rPr>
              <a:t>nonmanagers</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are often assigned leadership roles. However, effective managers are also effective leaders.</a:t>
            </a:r>
            <a:endParaRPr lang="en-AU" dirty="0"/>
          </a:p>
        </p:txBody>
      </p:sp>
      <p:sp>
        <p:nvSpPr>
          <p:cNvPr id="4" name="Slide Number Placeholder 3"/>
          <p:cNvSpPr>
            <a:spLocks noGrp="1"/>
          </p:cNvSpPr>
          <p:nvPr>
            <p:ph type="sldNum" sz="quarter" idx="10"/>
          </p:nvPr>
        </p:nvSpPr>
        <p:spPr/>
        <p:txBody>
          <a:bodyPr/>
          <a:lstStyle/>
          <a:p>
            <a:fld id="{8709918B-0590-47EC-BAF1-F11161DD87D4}" type="slidenum">
              <a:rPr lang="en-AU" smtClean="0"/>
              <a:pPr/>
              <a:t>5</a:t>
            </a:fld>
            <a:endParaRPr lang="en-AU" dirty="0"/>
          </a:p>
        </p:txBody>
      </p:sp>
    </p:spTree>
    <p:extLst>
      <p:ext uri="{BB962C8B-B14F-4D97-AF65-F5344CB8AC3E}">
        <p14:creationId xmlns:p14="http://schemas.microsoft.com/office/powerpoint/2010/main" val="2853049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Note that there are differences between leadership and management. A leader influences</a:t>
            </a:r>
          </a:p>
          <a:p>
            <a:r>
              <a:rPr lang="en-US" sz="1200" b="0" i="0" u="none" strike="noStrike" kern="1200" baseline="0" dirty="0">
                <a:solidFill>
                  <a:schemeClr val="tx1"/>
                </a:solidFill>
                <a:latin typeface="+mn-lt"/>
                <a:ea typeface="+mn-ea"/>
                <a:cs typeface="+mn-cs"/>
              </a:rPr>
              <a:t>employees so that they are willing to accomplish objectives. He or she is expected to lead by</a:t>
            </a:r>
          </a:p>
          <a:p>
            <a:r>
              <a:rPr lang="en-US" sz="1200" b="0" i="0" u="none" strike="noStrike" kern="1200" baseline="0" dirty="0">
                <a:solidFill>
                  <a:schemeClr val="tx1"/>
                </a:solidFill>
                <a:latin typeface="+mn-lt"/>
                <a:ea typeface="+mn-ea"/>
                <a:cs typeface="+mn-cs"/>
              </a:rPr>
              <a:t>example and demonstrate personal traits that instill a desire in others to follow. In other</a:t>
            </a:r>
          </a:p>
          <a:p>
            <a:r>
              <a:rPr lang="en-US" sz="1200" b="0" i="0" u="none" strike="noStrike" kern="1200" baseline="0" dirty="0">
                <a:solidFill>
                  <a:schemeClr val="tx1"/>
                </a:solidFill>
                <a:latin typeface="+mn-lt"/>
                <a:ea typeface="+mn-ea"/>
                <a:cs typeface="+mn-cs"/>
              </a:rPr>
              <a:t>words, leadership provides purpose, direction, and motivation to those who follow.</a:t>
            </a:r>
          </a:p>
          <a:p>
            <a:r>
              <a:rPr lang="en-US" sz="1200" b="0" i="0" u="none" strike="noStrike" kern="1200" baseline="0" dirty="0">
                <a:solidFill>
                  <a:schemeClr val="tx1"/>
                </a:solidFill>
                <a:latin typeface="+mn-lt"/>
                <a:ea typeface="+mn-ea"/>
                <a:cs typeface="+mn-cs"/>
              </a:rPr>
              <a:t>By comparison, a manager administers the resources of the organization. He or she creates budgets,</a:t>
            </a:r>
          </a:p>
          <a:p>
            <a:r>
              <a:rPr lang="en-US" sz="1200" b="0" i="0" u="none" strike="noStrike" kern="1200" baseline="0" dirty="0">
                <a:solidFill>
                  <a:schemeClr val="tx1"/>
                </a:solidFill>
                <a:latin typeface="+mn-lt"/>
                <a:ea typeface="+mn-ea"/>
                <a:cs typeface="+mn-cs"/>
              </a:rPr>
              <a:t>authorizes expenditures, and hires employees. This distinction between a leader and a manager</a:t>
            </a:r>
          </a:p>
          <a:p>
            <a:r>
              <a:rPr lang="en-US" sz="1200" b="0" i="0" u="none" strike="noStrike" kern="1200" baseline="0" dirty="0">
                <a:solidFill>
                  <a:schemeClr val="tx1"/>
                </a:solidFill>
                <a:latin typeface="+mn-lt"/>
                <a:ea typeface="+mn-ea"/>
                <a:cs typeface="+mn-cs"/>
              </a:rPr>
              <a:t>is important because leaders do not always perform a managerial function, whereas </a:t>
            </a:r>
            <a:r>
              <a:rPr lang="en-US" sz="1200" b="0" i="0" u="none" strike="noStrike" kern="1200" baseline="0" dirty="0" err="1">
                <a:solidFill>
                  <a:schemeClr val="tx1"/>
                </a:solidFill>
                <a:latin typeface="+mn-lt"/>
                <a:ea typeface="+mn-ea"/>
                <a:cs typeface="+mn-cs"/>
              </a:rPr>
              <a:t>nonmanagers</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are often assigned leadership roles. However, effective managers are also effective leaders.</a:t>
            </a:r>
            <a:endParaRPr lang="en-AU" dirty="0"/>
          </a:p>
        </p:txBody>
      </p:sp>
      <p:sp>
        <p:nvSpPr>
          <p:cNvPr id="4" name="Slide Number Placeholder 3"/>
          <p:cNvSpPr>
            <a:spLocks noGrp="1"/>
          </p:cNvSpPr>
          <p:nvPr>
            <p:ph type="sldNum" sz="quarter" idx="10"/>
          </p:nvPr>
        </p:nvSpPr>
        <p:spPr/>
        <p:txBody>
          <a:bodyPr/>
          <a:lstStyle/>
          <a:p>
            <a:fld id="{8709918B-0590-47EC-BAF1-F11161DD87D4}" type="slidenum">
              <a:rPr lang="en-AU" smtClean="0"/>
              <a:pPr/>
              <a:t>6</a:t>
            </a:fld>
            <a:endParaRPr lang="en-AU" dirty="0"/>
          </a:p>
        </p:txBody>
      </p:sp>
    </p:spTree>
    <p:extLst>
      <p:ext uri="{BB962C8B-B14F-4D97-AF65-F5344CB8AC3E}">
        <p14:creationId xmlns:p14="http://schemas.microsoft.com/office/powerpoint/2010/main" val="2853049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Note that there are differences between leadership and management. A leader influences</a:t>
            </a:r>
          </a:p>
          <a:p>
            <a:r>
              <a:rPr lang="en-US" sz="1200" b="0" i="0" u="none" strike="noStrike" kern="1200" baseline="0" dirty="0">
                <a:solidFill>
                  <a:schemeClr val="tx1"/>
                </a:solidFill>
                <a:latin typeface="+mn-lt"/>
                <a:ea typeface="+mn-ea"/>
                <a:cs typeface="+mn-cs"/>
              </a:rPr>
              <a:t>employees so that they are willing to accomplish objectives. He or she is expected to lead by</a:t>
            </a:r>
          </a:p>
          <a:p>
            <a:r>
              <a:rPr lang="en-US" sz="1200" b="0" i="0" u="none" strike="noStrike" kern="1200" baseline="0" dirty="0">
                <a:solidFill>
                  <a:schemeClr val="tx1"/>
                </a:solidFill>
                <a:latin typeface="+mn-lt"/>
                <a:ea typeface="+mn-ea"/>
                <a:cs typeface="+mn-cs"/>
              </a:rPr>
              <a:t>example and demonstrate personal traits that instill a desire in others to follow. In other</a:t>
            </a:r>
          </a:p>
          <a:p>
            <a:r>
              <a:rPr lang="en-US" sz="1200" b="0" i="0" u="none" strike="noStrike" kern="1200" baseline="0" dirty="0">
                <a:solidFill>
                  <a:schemeClr val="tx1"/>
                </a:solidFill>
                <a:latin typeface="+mn-lt"/>
                <a:ea typeface="+mn-ea"/>
                <a:cs typeface="+mn-cs"/>
              </a:rPr>
              <a:t>words, leadership provides purpose, direction, and motivation to those who follow.</a:t>
            </a:r>
          </a:p>
          <a:p>
            <a:r>
              <a:rPr lang="en-US" sz="1200" b="0" i="0" u="none" strike="noStrike" kern="1200" baseline="0" dirty="0">
                <a:solidFill>
                  <a:schemeClr val="tx1"/>
                </a:solidFill>
                <a:latin typeface="+mn-lt"/>
                <a:ea typeface="+mn-ea"/>
                <a:cs typeface="+mn-cs"/>
              </a:rPr>
              <a:t>By comparison, a manager administers the resources of the organization. He or she creates budgets,</a:t>
            </a:r>
          </a:p>
          <a:p>
            <a:r>
              <a:rPr lang="en-US" sz="1200" b="0" i="0" u="none" strike="noStrike" kern="1200" baseline="0" dirty="0">
                <a:solidFill>
                  <a:schemeClr val="tx1"/>
                </a:solidFill>
                <a:latin typeface="+mn-lt"/>
                <a:ea typeface="+mn-ea"/>
                <a:cs typeface="+mn-cs"/>
              </a:rPr>
              <a:t>authorizes expenditures and hires employees. This distinction between a leader and a manager</a:t>
            </a:r>
          </a:p>
          <a:p>
            <a:r>
              <a:rPr lang="en-US" sz="1200" b="0" i="0" u="none" strike="noStrike" kern="1200" baseline="0" dirty="0">
                <a:solidFill>
                  <a:schemeClr val="tx1"/>
                </a:solidFill>
                <a:latin typeface="+mn-lt"/>
                <a:ea typeface="+mn-ea"/>
                <a:cs typeface="+mn-cs"/>
              </a:rPr>
              <a:t>is important because leaders do not always perform a managerial function, whereas </a:t>
            </a:r>
            <a:r>
              <a:rPr lang="en-US" sz="1200" b="0" i="0" u="none" strike="noStrike" kern="1200" baseline="0" dirty="0" err="1">
                <a:solidFill>
                  <a:schemeClr val="tx1"/>
                </a:solidFill>
                <a:latin typeface="+mn-lt"/>
                <a:ea typeface="+mn-ea"/>
                <a:cs typeface="+mn-cs"/>
              </a:rPr>
              <a:t>nonmanagers</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are often assigned leadership roles. However, effective managers are also effective leaders.</a:t>
            </a:r>
            <a:endParaRPr lang="en-AU" dirty="0"/>
          </a:p>
        </p:txBody>
      </p:sp>
      <p:sp>
        <p:nvSpPr>
          <p:cNvPr id="4" name="Slide Number Placeholder 3"/>
          <p:cNvSpPr>
            <a:spLocks noGrp="1"/>
          </p:cNvSpPr>
          <p:nvPr>
            <p:ph type="sldNum" sz="quarter" idx="10"/>
          </p:nvPr>
        </p:nvSpPr>
        <p:spPr/>
        <p:txBody>
          <a:bodyPr/>
          <a:lstStyle/>
          <a:p>
            <a:fld id="{8709918B-0590-47EC-BAF1-F11161DD87D4}" type="slidenum">
              <a:rPr lang="en-AU" smtClean="0"/>
              <a:pPr/>
              <a:t>7</a:t>
            </a:fld>
            <a:endParaRPr lang="en-AU" dirty="0"/>
          </a:p>
        </p:txBody>
      </p:sp>
    </p:spTree>
    <p:extLst>
      <p:ext uri="{BB962C8B-B14F-4D97-AF65-F5344CB8AC3E}">
        <p14:creationId xmlns:p14="http://schemas.microsoft.com/office/powerpoint/2010/main" val="2853049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Note that there are differences between leadership and management. A leader influences</a:t>
            </a:r>
          </a:p>
          <a:p>
            <a:r>
              <a:rPr lang="en-US" sz="1200" b="0" i="0" u="none" strike="noStrike" kern="1200" baseline="0" dirty="0">
                <a:solidFill>
                  <a:schemeClr val="tx1"/>
                </a:solidFill>
                <a:latin typeface="+mn-lt"/>
                <a:ea typeface="+mn-ea"/>
                <a:cs typeface="+mn-cs"/>
              </a:rPr>
              <a:t>employees so that they are willing to accomplish objectives. He or she is expected to lead by</a:t>
            </a:r>
          </a:p>
          <a:p>
            <a:r>
              <a:rPr lang="en-US" sz="1200" b="0" i="0" u="none" strike="noStrike" kern="1200" baseline="0" dirty="0">
                <a:solidFill>
                  <a:schemeClr val="tx1"/>
                </a:solidFill>
                <a:latin typeface="+mn-lt"/>
                <a:ea typeface="+mn-ea"/>
                <a:cs typeface="+mn-cs"/>
              </a:rPr>
              <a:t>example and demonstrate personal traits that instill a desire in others to follow. In other</a:t>
            </a:r>
          </a:p>
          <a:p>
            <a:r>
              <a:rPr lang="en-US" sz="1200" b="0" i="0" u="none" strike="noStrike" kern="1200" baseline="0" dirty="0">
                <a:solidFill>
                  <a:schemeClr val="tx1"/>
                </a:solidFill>
                <a:latin typeface="+mn-lt"/>
                <a:ea typeface="+mn-ea"/>
                <a:cs typeface="+mn-cs"/>
              </a:rPr>
              <a:t>words, leadership provides purpose, direction, and motivation to those who follow.</a:t>
            </a:r>
          </a:p>
          <a:p>
            <a:r>
              <a:rPr lang="en-US" sz="1200" b="0" i="0" u="none" strike="noStrike" kern="1200" baseline="0" dirty="0">
                <a:solidFill>
                  <a:schemeClr val="tx1"/>
                </a:solidFill>
                <a:latin typeface="+mn-lt"/>
                <a:ea typeface="+mn-ea"/>
                <a:cs typeface="+mn-cs"/>
              </a:rPr>
              <a:t>By comparison, a manager administers the resources of the organization. He or she creates budgets,</a:t>
            </a:r>
          </a:p>
          <a:p>
            <a:r>
              <a:rPr lang="en-US" sz="1200" b="0" i="0" u="none" strike="noStrike" kern="1200" baseline="0" dirty="0">
                <a:solidFill>
                  <a:schemeClr val="tx1"/>
                </a:solidFill>
                <a:latin typeface="+mn-lt"/>
                <a:ea typeface="+mn-ea"/>
                <a:cs typeface="+mn-cs"/>
              </a:rPr>
              <a:t>authorizes expenditures, and hires employees. This distinction between a leader and a manager</a:t>
            </a:r>
          </a:p>
          <a:p>
            <a:r>
              <a:rPr lang="en-US" sz="1200" b="0" i="0" u="none" strike="noStrike" kern="1200" baseline="0" dirty="0">
                <a:solidFill>
                  <a:schemeClr val="tx1"/>
                </a:solidFill>
                <a:latin typeface="+mn-lt"/>
                <a:ea typeface="+mn-ea"/>
                <a:cs typeface="+mn-cs"/>
              </a:rPr>
              <a:t>is important because leaders do not always perform a managerial function, whereas </a:t>
            </a:r>
            <a:r>
              <a:rPr lang="en-US" sz="1200" b="0" i="0" u="none" strike="noStrike" kern="1200" baseline="0" dirty="0" err="1">
                <a:solidFill>
                  <a:schemeClr val="tx1"/>
                </a:solidFill>
                <a:latin typeface="+mn-lt"/>
                <a:ea typeface="+mn-ea"/>
                <a:cs typeface="+mn-cs"/>
              </a:rPr>
              <a:t>nonmanagers</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are often assigned leadership roles. However, effective managers are also effective leaders.</a:t>
            </a:r>
            <a:endParaRPr lang="en-AU" dirty="0"/>
          </a:p>
        </p:txBody>
      </p:sp>
      <p:sp>
        <p:nvSpPr>
          <p:cNvPr id="4" name="Slide Number Placeholder 3"/>
          <p:cNvSpPr>
            <a:spLocks noGrp="1"/>
          </p:cNvSpPr>
          <p:nvPr>
            <p:ph type="sldNum" sz="quarter" idx="10"/>
          </p:nvPr>
        </p:nvSpPr>
        <p:spPr/>
        <p:txBody>
          <a:bodyPr/>
          <a:lstStyle/>
          <a:p>
            <a:fld id="{8709918B-0590-47EC-BAF1-F11161DD87D4}" type="slidenum">
              <a:rPr lang="en-AU" smtClean="0"/>
              <a:pPr/>
              <a:t>8</a:t>
            </a:fld>
            <a:endParaRPr lang="en-AU" dirty="0"/>
          </a:p>
        </p:txBody>
      </p:sp>
    </p:spTree>
    <p:extLst>
      <p:ext uri="{BB962C8B-B14F-4D97-AF65-F5344CB8AC3E}">
        <p14:creationId xmlns:p14="http://schemas.microsoft.com/office/powerpoint/2010/main" val="2853049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Note that there are differences between leadership and management. A leader influences</a:t>
            </a:r>
          </a:p>
          <a:p>
            <a:r>
              <a:rPr lang="en-US" sz="1200" b="0" i="0" u="none" strike="noStrike" kern="1200" baseline="0" dirty="0">
                <a:solidFill>
                  <a:schemeClr val="tx1"/>
                </a:solidFill>
                <a:latin typeface="+mn-lt"/>
                <a:ea typeface="+mn-ea"/>
                <a:cs typeface="+mn-cs"/>
              </a:rPr>
              <a:t>employees so that they are willing to accomplish objectives. He or she is expected to lead by</a:t>
            </a:r>
          </a:p>
          <a:p>
            <a:r>
              <a:rPr lang="en-US" sz="1200" b="0" i="0" u="none" strike="noStrike" kern="1200" baseline="0" dirty="0">
                <a:solidFill>
                  <a:schemeClr val="tx1"/>
                </a:solidFill>
                <a:latin typeface="+mn-lt"/>
                <a:ea typeface="+mn-ea"/>
                <a:cs typeface="+mn-cs"/>
              </a:rPr>
              <a:t>example and demonstrate personal traits that instill a desire in others to follow. In other</a:t>
            </a:r>
          </a:p>
          <a:p>
            <a:r>
              <a:rPr lang="en-US" sz="1200" b="0" i="0" u="none" strike="noStrike" kern="1200" baseline="0" dirty="0">
                <a:solidFill>
                  <a:schemeClr val="tx1"/>
                </a:solidFill>
                <a:latin typeface="+mn-lt"/>
                <a:ea typeface="+mn-ea"/>
                <a:cs typeface="+mn-cs"/>
              </a:rPr>
              <a:t>words, leadership provides purpose, direction, and motivation to those who follow.</a:t>
            </a:r>
          </a:p>
          <a:p>
            <a:r>
              <a:rPr lang="en-US" sz="1200" b="0" i="0" u="none" strike="noStrike" kern="1200" baseline="0" dirty="0">
                <a:solidFill>
                  <a:schemeClr val="tx1"/>
                </a:solidFill>
                <a:latin typeface="+mn-lt"/>
                <a:ea typeface="+mn-ea"/>
                <a:cs typeface="+mn-cs"/>
              </a:rPr>
              <a:t>By comparison, a manager administers the resources of the organization. He or she creates budgets,</a:t>
            </a:r>
          </a:p>
          <a:p>
            <a:r>
              <a:rPr lang="en-US" sz="1200" b="0" i="0" u="none" strike="noStrike" kern="1200" baseline="0" dirty="0">
                <a:solidFill>
                  <a:schemeClr val="tx1"/>
                </a:solidFill>
                <a:latin typeface="+mn-lt"/>
                <a:ea typeface="+mn-ea"/>
                <a:cs typeface="+mn-cs"/>
              </a:rPr>
              <a:t>authorizes expenditures, and hires employees. This distinction between a leader and a manager</a:t>
            </a:r>
          </a:p>
          <a:p>
            <a:r>
              <a:rPr lang="en-US" sz="1200" b="0" i="0" u="none" strike="noStrike" kern="1200" baseline="0" dirty="0">
                <a:solidFill>
                  <a:schemeClr val="tx1"/>
                </a:solidFill>
                <a:latin typeface="+mn-lt"/>
                <a:ea typeface="+mn-ea"/>
                <a:cs typeface="+mn-cs"/>
              </a:rPr>
              <a:t>is important because leaders do not always perform a managerial function, whereas </a:t>
            </a:r>
            <a:r>
              <a:rPr lang="en-US" sz="1200" b="0" i="0" u="none" strike="noStrike" kern="1200" baseline="0" dirty="0" err="1">
                <a:solidFill>
                  <a:schemeClr val="tx1"/>
                </a:solidFill>
                <a:latin typeface="+mn-lt"/>
                <a:ea typeface="+mn-ea"/>
                <a:cs typeface="+mn-cs"/>
              </a:rPr>
              <a:t>nonmanagers</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are often assigned leadership roles. However, effective managers are also effective leaders.</a:t>
            </a:r>
            <a:endParaRPr lang="en-AU" dirty="0"/>
          </a:p>
        </p:txBody>
      </p:sp>
      <p:sp>
        <p:nvSpPr>
          <p:cNvPr id="4" name="Slide Number Placeholder 3"/>
          <p:cNvSpPr>
            <a:spLocks noGrp="1"/>
          </p:cNvSpPr>
          <p:nvPr>
            <p:ph type="sldNum" sz="quarter" idx="10"/>
          </p:nvPr>
        </p:nvSpPr>
        <p:spPr/>
        <p:txBody>
          <a:bodyPr/>
          <a:lstStyle/>
          <a:p>
            <a:fld id="{8709918B-0590-47EC-BAF1-F11161DD87D4}" type="slidenum">
              <a:rPr lang="en-AU" smtClean="0"/>
              <a:pPr/>
              <a:t>9</a:t>
            </a:fld>
            <a:endParaRPr lang="en-AU" dirty="0"/>
          </a:p>
        </p:txBody>
      </p:sp>
    </p:spTree>
    <p:extLst>
      <p:ext uri="{BB962C8B-B14F-4D97-AF65-F5344CB8AC3E}">
        <p14:creationId xmlns:p14="http://schemas.microsoft.com/office/powerpoint/2010/main" val="2853049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Note that there are differences between leadership and management. A leader influences</a:t>
            </a:r>
          </a:p>
          <a:p>
            <a:r>
              <a:rPr lang="en-US" sz="1200" b="0" i="0" u="none" strike="noStrike" kern="1200" baseline="0" dirty="0">
                <a:solidFill>
                  <a:schemeClr val="tx1"/>
                </a:solidFill>
                <a:latin typeface="+mn-lt"/>
                <a:ea typeface="+mn-ea"/>
                <a:cs typeface="+mn-cs"/>
              </a:rPr>
              <a:t>employees so that they are willing to accomplish objectives. He or she is expected to lead by</a:t>
            </a:r>
          </a:p>
          <a:p>
            <a:r>
              <a:rPr lang="en-US" sz="1200" b="0" i="0" u="none" strike="noStrike" kern="1200" baseline="0" dirty="0">
                <a:solidFill>
                  <a:schemeClr val="tx1"/>
                </a:solidFill>
                <a:latin typeface="+mn-lt"/>
                <a:ea typeface="+mn-ea"/>
                <a:cs typeface="+mn-cs"/>
              </a:rPr>
              <a:t>example and demonstrate personal traits that instill a desire in others to follow. In other</a:t>
            </a:r>
          </a:p>
          <a:p>
            <a:r>
              <a:rPr lang="en-US" sz="1200" b="0" i="0" u="none" strike="noStrike" kern="1200" baseline="0" dirty="0">
                <a:solidFill>
                  <a:schemeClr val="tx1"/>
                </a:solidFill>
                <a:latin typeface="+mn-lt"/>
                <a:ea typeface="+mn-ea"/>
                <a:cs typeface="+mn-cs"/>
              </a:rPr>
              <a:t>words, leadership provides purpose, direction, and motivation to those who follow.</a:t>
            </a:r>
          </a:p>
          <a:p>
            <a:r>
              <a:rPr lang="en-US" sz="1200" b="0" i="0" u="none" strike="noStrike" kern="1200" baseline="0" dirty="0">
                <a:solidFill>
                  <a:schemeClr val="tx1"/>
                </a:solidFill>
                <a:latin typeface="+mn-lt"/>
                <a:ea typeface="+mn-ea"/>
                <a:cs typeface="+mn-cs"/>
              </a:rPr>
              <a:t>By comparison, a manager administers the resources of the organization. He or she creates budgets,</a:t>
            </a:r>
          </a:p>
          <a:p>
            <a:r>
              <a:rPr lang="en-US" sz="1200" b="0" i="0" u="none" strike="noStrike" kern="1200" baseline="0" dirty="0">
                <a:solidFill>
                  <a:schemeClr val="tx1"/>
                </a:solidFill>
                <a:latin typeface="+mn-lt"/>
                <a:ea typeface="+mn-ea"/>
                <a:cs typeface="+mn-cs"/>
              </a:rPr>
              <a:t>authorizes expenditures, and hires employees. This distinction between a leader and a manager</a:t>
            </a:r>
          </a:p>
          <a:p>
            <a:r>
              <a:rPr lang="en-US" sz="1200" b="0" i="0" u="none" strike="noStrike" kern="1200" baseline="0" dirty="0">
                <a:solidFill>
                  <a:schemeClr val="tx1"/>
                </a:solidFill>
                <a:latin typeface="+mn-lt"/>
                <a:ea typeface="+mn-ea"/>
                <a:cs typeface="+mn-cs"/>
              </a:rPr>
              <a:t>is important because leaders do not always perform a managerial function, whereas </a:t>
            </a:r>
            <a:r>
              <a:rPr lang="en-US" sz="1200" b="0" i="0" u="none" strike="noStrike" kern="1200" baseline="0" dirty="0" err="1">
                <a:solidFill>
                  <a:schemeClr val="tx1"/>
                </a:solidFill>
                <a:latin typeface="+mn-lt"/>
                <a:ea typeface="+mn-ea"/>
                <a:cs typeface="+mn-cs"/>
              </a:rPr>
              <a:t>nonmanagers</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are often assigned leadership roles. However, effective managers are also effective leaders.</a:t>
            </a:r>
            <a:endParaRPr lang="en-AU" dirty="0"/>
          </a:p>
        </p:txBody>
      </p:sp>
      <p:sp>
        <p:nvSpPr>
          <p:cNvPr id="4" name="Slide Number Placeholder 3"/>
          <p:cNvSpPr>
            <a:spLocks noGrp="1"/>
          </p:cNvSpPr>
          <p:nvPr>
            <p:ph type="sldNum" sz="quarter" idx="10"/>
          </p:nvPr>
        </p:nvSpPr>
        <p:spPr/>
        <p:txBody>
          <a:bodyPr/>
          <a:lstStyle/>
          <a:p>
            <a:fld id="{8709918B-0590-47EC-BAF1-F11161DD87D4}" type="slidenum">
              <a:rPr lang="en-AU" smtClean="0"/>
              <a:pPr/>
              <a:t>10</a:t>
            </a:fld>
            <a:endParaRPr lang="en-AU" dirty="0"/>
          </a:p>
        </p:txBody>
      </p:sp>
    </p:spTree>
    <p:extLst>
      <p:ext uri="{BB962C8B-B14F-4D97-AF65-F5344CB8AC3E}">
        <p14:creationId xmlns:p14="http://schemas.microsoft.com/office/powerpoint/2010/main" val="2853049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7" name="Date Placeholder 6"/>
          <p:cNvSpPr>
            <a:spLocks noGrp="1"/>
          </p:cNvSpPr>
          <p:nvPr>
            <p:ph type="dt" sz="half" idx="10"/>
          </p:nvPr>
        </p:nvSpPr>
        <p:spPr/>
        <p:txBody>
          <a:bodyPr/>
          <a:lstStyle/>
          <a:p>
            <a:fld id="{3C60A464-167B-499D-9301-137948383577}" type="datetime1">
              <a:rPr lang="en-AU" smtClean="0"/>
              <a:pPr/>
              <a:t>31/5/2024</a:t>
            </a:fld>
            <a:endParaRPr lang="en-AU" dirty="0"/>
          </a:p>
        </p:txBody>
      </p:sp>
      <p:sp>
        <p:nvSpPr>
          <p:cNvPr id="9" name="Slide Number Placeholder 8"/>
          <p:cNvSpPr>
            <a:spLocks noGrp="1"/>
          </p:cNvSpPr>
          <p:nvPr>
            <p:ph type="sldNum" sz="quarter" idx="12"/>
          </p:nvPr>
        </p:nvSpPr>
        <p:spPr/>
        <p:txBody>
          <a:bodyPr/>
          <a:lstStyle/>
          <a:p>
            <a:fld id="{DB6D9678-24BC-4ECC-ABC4-FE5E3F280C23}" type="slidenum">
              <a:rPr lang="en-AU" smtClean="0"/>
              <a:pPr/>
              <a:t>‹#›</a:t>
            </a:fld>
            <a:endParaRPr lang="en-AU" dirty="0"/>
          </a:p>
        </p:txBody>
      </p:sp>
    </p:spTree>
    <p:extLst>
      <p:ext uri="{BB962C8B-B14F-4D97-AF65-F5344CB8AC3E}">
        <p14:creationId xmlns:p14="http://schemas.microsoft.com/office/powerpoint/2010/main" val="4058561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5F5FF724-5C2B-4225-AD39-E05093C9C45B}" type="datetime1">
              <a:rPr lang="en-AU" smtClean="0"/>
              <a:pPr/>
              <a:t>31/5/2024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DB6D9678-24BC-4ECC-ABC4-FE5E3F280C23}" type="slidenum">
              <a:rPr lang="en-AU" smtClean="0"/>
              <a:pPr/>
              <a:t>‹#›</a:t>
            </a:fld>
            <a:endParaRPr lang="en-AU" dirty="0"/>
          </a:p>
        </p:txBody>
      </p:sp>
    </p:spTree>
    <p:extLst>
      <p:ext uri="{BB962C8B-B14F-4D97-AF65-F5344CB8AC3E}">
        <p14:creationId xmlns:p14="http://schemas.microsoft.com/office/powerpoint/2010/main" val="4191046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6556B4A-C9A4-4B31-9BCD-8EA3DFD45E90}" type="datetime1">
              <a:rPr lang="en-AU" smtClean="0"/>
              <a:pPr/>
              <a:t>31/5/2024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DB6D9678-24BC-4ECC-ABC4-FE5E3F280C23}" type="slidenum">
              <a:rPr lang="en-AU" smtClean="0"/>
              <a:pPr/>
              <a:t>‹#›</a:t>
            </a:fld>
            <a:endParaRPr lang="en-AU" dirty="0"/>
          </a:p>
        </p:txBody>
      </p:sp>
    </p:spTree>
    <p:extLst>
      <p:ext uri="{BB962C8B-B14F-4D97-AF65-F5344CB8AC3E}">
        <p14:creationId xmlns:p14="http://schemas.microsoft.com/office/powerpoint/2010/main" val="309653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05ECFC26-E300-4300-9B48-F4DD0DC3B2F7}" type="datetime1">
              <a:rPr lang="en-AU" smtClean="0"/>
              <a:pPr/>
              <a:t>31/5/2024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8" name="Slide Number Placeholder 5"/>
          <p:cNvSpPr>
            <a:spLocks noGrp="1"/>
          </p:cNvSpPr>
          <p:nvPr>
            <p:ph type="sldNum" sz="quarter" idx="12"/>
          </p:nvPr>
        </p:nvSpPr>
        <p:spPr>
          <a:xfrm>
            <a:off x="8610600" y="6356350"/>
            <a:ext cx="2743200" cy="365125"/>
          </a:xfrm>
        </p:spPr>
        <p:txBody>
          <a:bodyPr/>
          <a:lstStyle/>
          <a:p>
            <a:fld id="{DB6D9678-24BC-4ECC-ABC4-FE5E3F280C23}" type="slidenum">
              <a:rPr lang="en-AU" smtClean="0"/>
              <a:pPr/>
              <a:t>‹#›</a:t>
            </a:fld>
            <a:endParaRPr lang="en-AU" dirty="0"/>
          </a:p>
        </p:txBody>
      </p:sp>
    </p:spTree>
    <p:extLst>
      <p:ext uri="{BB962C8B-B14F-4D97-AF65-F5344CB8AC3E}">
        <p14:creationId xmlns:p14="http://schemas.microsoft.com/office/powerpoint/2010/main" val="3959200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8E6F9A-0A72-4499-A356-A7FA46CC51F0}" type="datetime1">
              <a:rPr lang="en-AU" smtClean="0"/>
              <a:pPr/>
              <a:t>31/5/2024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DB6D9678-24BC-4ECC-ABC4-FE5E3F280C23}" type="slidenum">
              <a:rPr lang="en-AU" smtClean="0"/>
              <a:pPr/>
              <a:t>‹#›</a:t>
            </a:fld>
            <a:endParaRPr lang="en-AU" dirty="0"/>
          </a:p>
        </p:txBody>
      </p:sp>
    </p:spTree>
    <p:extLst>
      <p:ext uri="{BB962C8B-B14F-4D97-AF65-F5344CB8AC3E}">
        <p14:creationId xmlns:p14="http://schemas.microsoft.com/office/powerpoint/2010/main" val="1689781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7BC96B5F-6DC7-409A-9761-BEE1EC9FD136}" type="datetime1">
              <a:rPr lang="en-AU" smtClean="0"/>
              <a:pPr/>
              <a:t>31/5/2024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DB6D9678-24BC-4ECC-ABC4-FE5E3F280C23}" type="slidenum">
              <a:rPr lang="en-AU" smtClean="0"/>
              <a:pPr/>
              <a:t>‹#›</a:t>
            </a:fld>
            <a:endParaRPr lang="en-AU" dirty="0"/>
          </a:p>
        </p:txBody>
      </p:sp>
    </p:spTree>
    <p:extLst>
      <p:ext uri="{BB962C8B-B14F-4D97-AF65-F5344CB8AC3E}">
        <p14:creationId xmlns:p14="http://schemas.microsoft.com/office/powerpoint/2010/main" val="2529278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B1135717-6026-46A9-B1D5-45F38E71FCF4}" type="datetime1">
              <a:rPr lang="en-AU" smtClean="0"/>
              <a:pPr/>
              <a:t>31/5/2024</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DB6D9678-24BC-4ECC-ABC4-FE5E3F280C23}" type="slidenum">
              <a:rPr lang="en-AU" smtClean="0"/>
              <a:pPr/>
              <a:t>‹#›</a:t>
            </a:fld>
            <a:endParaRPr lang="en-AU" dirty="0"/>
          </a:p>
        </p:txBody>
      </p:sp>
    </p:spTree>
    <p:extLst>
      <p:ext uri="{BB962C8B-B14F-4D97-AF65-F5344CB8AC3E}">
        <p14:creationId xmlns:p14="http://schemas.microsoft.com/office/powerpoint/2010/main" val="250562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DE70F495-4590-43B2-B571-1780AC5CC93E}" type="datetime1">
              <a:rPr lang="en-AU" smtClean="0"/>
              <a:pPr/>
              <a:t>31/5/2024</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DB6D9678-24BC-4ECC-ABC4-FE5E3F280C23}" type="slidenum">
              <a:rPr lang="en-AU" smtClean="0"/>
              <a:pPr/>
              <a:t>‹#›</a:t>
            </a:fld>
            <a:endParaRPr lang="en-AU" dirty="0"/>
          </a:p>
        </p:txBody>
      </p:sp>
    </p:spTree>
    <p:extLst>
      <p:ext uri="{BB962C8B-B14F-4D97-AF65-F5344CB8AC3E}">
        <p14:creationId xmlns:p14="http://schemas.microsoft.com/office/powerpoint/2010/main" val="2381239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831600-FE3D-4D35-B04E-3D51345CB57C}" type="datetime1">
              <a:rPr lang="en-AU" smtClean="0"/>
              <a:pPr/>
              <a:t>31/5/2024</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DB6D9678-24BC-4ECC-ABC4-FE5E3F280C23}" type="slidenum">
              <a:rPr lang="en-AU" smtClean="0"/>
              <a:pPr/>
              <a:t>‹#›</a:t>
            </a:fld>
            <a:endParaRPr lang="en-AU" dirty="0"/>
          </a:p>
        </p:txBody>
      </p:sp>
    </p:spTree>
    <p:extLst>
      <p:ext uri="{BB962C8B-B14F-4D97-AF65-F5344CB8AC3E}">
        <p14:creationId xmlns:p14="http://schemas.microsoft.com/office/powerpoint/2010/main" val="3322412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A2D1A74-2810-447A-90F1-914A18B5EEF2}" type="datetime1">
              <a:rPr lang="en-AU" smtClean="0"/>
              <a:pPr/>
              <a:t>31/5/2024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DB6D9678-24BC-4ECC-ABC4-FE5E3F280C23}" type="slidenum">
              <a:rPr lang="en-AU" smtClean="0"/>
              <a:pPr/>
              <a:t>‹#›</a:t>
            </a:fld>
            <a:endParaRPr lang="en-AU" dirty="0"/>
          </a:p>
        </p:txBody>
      </p:sp>
    </p:spTree>
    <p:extLst>
      <p:ext uri="{BB962C8B-B14F-4D97-AF65-F5344CB8AC3E}">
        <p14:creationId xmlns:p14="http://schemas.microsoft.com/office/powerpoint/2010/main" val="4273924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552B6F2-7837-4B18-A20F-4CF20DD2CF67}" type="datetime1">
              <a:rPr lang="en-AU" smtClean="0"/>
              <a:pPr/>
              <a:t>31/5/2024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DB6D9678-24BC-4ECC-ABC4-FE5E3F280C23}" type="slidenum">
              <a:rPr lang="en-AU" smtClean="0"/>
              <a:pPr/>
              <a:t>‹#›</a:t>
            </a:fld>
            <a:endParaRPr lang="en-AU" dirty="0"/>
          </a:p>
        </p:txBody>
      </p:sp>
    </p:spTree>
    <p:extLst>
      <p:ext uri="{BB962C8B-B14F-4D97-AF65-F5344CB8AC3E}">
        <p14:creationId xmlns:p14="http://schemas.microsoft.com/office/powerpoint/2010/main" val="1071613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38200" y="6019757"/>
            <a:ext cx="2502029" cy="838243"/>
          </a:xfrm>
          <a:prstGeom prst="rect">
            <a:avLst/>
          </a:prstGeom>
        </p:spPr>
      </p:pic>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6D9678-24BC-4ECC-ABC4-FE5E3F280C23}" type="slidenum">
              <a:rPr lang="en-AU" smtClean="0"/>
              <a:pPr/>
              <a:t>‹#›</a:t>
            </a:fld>
            <a:endParaRPr lang="en-AU" dirty="0"/>
          </a:p>
        </p:txBody>
      </p:sp>
      <p:sp>
        <p:nvSpPr>
          <p:cNvPr id="2" name="Title Placeholder 1"/>
          <p:cNvSpPr>
            <a:spLocks noGrp="1"/>
          </p:cNvSpPr>
          <p:nvPr>
            <p:ph type="title"/>
          </p:nvPr>
        </p:nvSpPr>
        <p:spPr>
          <a:xfrm>
            <a:off x="838200" y="365125"/>
            <a:ext cx="10515600" cy="1325563"/>
          </a:xfrm>
          <a:prstGeom prst="rect">
            <a:avLst/>
          </a:prstGeom>
          <a:solidFill>
            <a:schemeClr val="tx2"/>
          </a:solidFill>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60A464-167B-499D-9301-137948383577}" type="datetime1">
              <a:rPr lang="en-AU" smtClean="0"/>
              <a:pPr/>
              <a:t>31/5/2024</a:t>
            </a:fld>
            <a:endParaRPr lang="en-AU" dirty="0"/>
          </a:p>
        </p:txBody>
      </p:sp>
      <p:sp>
        <p:nvSpPr>
          <p:cNvPr id="5" name="Footer Placeholder 4"/>
          <p:cNvSpPr>
            <a:spLocks noGrp="1"/>
          </p:cNvSpPr>
          <p:nvPr>
            <p:ph type="ftr" sz="quarter" idx="3"/>
          </p:nvPr>
        </p:nvSpPr>
        <p:spPr>
          <a:xfrm>
            <a:off x="4019499"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Tree>
    <p:extLst>
      <p:ext uri="{BB962C8B-B14F-4D97-AF65-F5344CB8AC3E}">
        <p14:creationId xmlns:p14="http://schemas.microsoft.com/office/powerpoint/2010/main" val="1813474822"/>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90388"/>
            <a:ext cx="9144000" cy="1453019"/>
          </a:xfrm>
        </p:spPr>
        <p:txBody>
          <a:bodyPr>
            <a:normAutofit/>
          </a:bodyPr>
          <a:lstStyle/>
          <a:p>
            <a:r>
              <a:rPr lang="en-AU" sz="2500" b="1" dirty="0">
                <a:solidFill>
                  <a:prstClr val="white"/>
                </a:solidFill>
                <a:latin typeface="Calibri"/>
              </a:rPr>
              <a:t>CSIT988/CSIT488</a:t>
            </a:r>
            <a:br>
              <a:rPr lang="en-AU" sz="2500" b="1" dirty="0">
                <a:solidFill>
                  <a:prstClr val="white"/>
                </a:solidFill>
                <a:latin typeface="Calibri"/>
              </a:rPr>
            </a:br>
            <a:r>
              <a:rPr lang="en-AU" sz="2500" b="1" dirty="0">
                <a:solidFill>
                  <a:prstClr val="white"/>
                </a:solidFill>
                <a:latin typeface="Calibri"/>
              </a:rPr>
              <a:t>Security, Ethics and Professionalism</a:t>
            </a:r>
            <a:br>
              <a:rPr lang="en-AU" dirty="0"/>
            </a:br>
            <a:r>
              <a:rPr lang="en-US" altLang="en-US" sz="3600" dirty="0"/>
              <a:t>Week 3: </a:t>
            </a:r>
            <a:r>
              <a:rPr lang="en-AU" altLang="en-US" sz="3600" b="1" dirty="0"/>
              <a:t>Planning for Security</a:t>
            </a:r>
            <a:endParaRPr lang="en-AU" sz="3600" dirty="0">
              <a:latin typeface="Comic Sans MS" panose="030F0702030302020204" pitchFamily="66" charset="0"/>
            </a:endParaRPr>
          </a:p>
        </p:txBody>
      </p:sp>
      <p:sp>
        <p:nvSpPr>
          <p:cNvPr id="4" name="Slide Number Placeholder 3"/>
          <p:cNvSpPr>
            <a:spLocks noGrp="1"/>
          </p:cNvSpPr>
          <p:nvPr>
            <p:ph type="sldNum" sz="quarter" idx="12"/>
          </p:nvPr>
        </p:nvSpPr>
        <p:spPr>
          <a:xfrm>
            <a:off x="8610600" y="6356350"/>
            <a:ext cx="2743200" cy="365125"/>
          </a:xfrm>
        </p:spPr>
        <p:txBody>
          <a:bodyPr/>
          <a:lstStyle/>
          <a:p>
            <a:fld id="{DB6D9678-24BC-4ECC-ABC4-FE5E3F280C23}" type="slidenum">
              <a:rPr lang="en-AU" smtClean="0"/>
              <a:pPr/>
              <a:t>1</a:t>
            </a:fld>
            <a:endParaRPr lang="en-AU" dirty="0"/>
          </a:p>
        </p:txBody>
      </p:sp>
    </p:spTree>
    <p:extLst>
      <p:ext uri="{BB962C8B-B14F-4D97-AF65-F5344CB8AC3E}">
        <p14:creationId xmlns:p14="http://schemas.microsoft.com/office/powerpoint/2010/main" val="124002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zh-CN" b="1" cap="all" dirty="0"/>
              <a:t>BENEFITS OF OPERATIONAL PLANNING</a:t>
            </a:r>
            <a:endParaRPr lang="en-US" altLang="en-US" b="1" dirty="0"/>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199" y="1678488"/>
            <a:ext cx="10785954" cy="4622104"/>
          </a:xfrm>
        </p:spPr>
        <p:txBody>
          <a:bodyPr>
            <a:normAutofit/>
          </a:bodyPr>
          <a:lstStyle/>
          <a:p>
            <a:pPr>
              <a:buNone/>
            </a:pPr>
            <a:r>
              <a:rPr lang="en-US" altLang="zh-CN" dirty="0"/>
              <a:t>Without operational planning in management, businesses would run inefficiently and incur losses. Planned operations are a company’s lifeblood. Here are some key benefits of operational planning.</a:t>
            </a:r>
          </a:p>
          <a:p>
            <a:pPr>
              <a:buFont typeface="Wingdings" pitchFamily="2" charset="2"/>
              <a:buChar char="l"/>
            </a:pPr>
            <a:r>
              <a:rPr lang="en-US" altLang="zh-CN" b="1" cap="all" dirty="0"/>
              <a:t> PROVIDES CLARITY</a:t>
            </a:r>
          </a:p>
          <a:p>
            <a:pPr lvl="1"/>
            <a:r>
              <a:rPr lang="en-US" altLang="en-US" b="1" dirty="0"/>
              <a:t> </a:t>
            </a:r>
            <a:r>
              <a:rPr lang="en-US" altLang="zh-CN" dirty="0"/>
              <a:t>Among other things, operational planning ensures everyone on the team has a clear idea about the work to be done on a monthly, weekly and even daily basis. This helps maintain focus and increase efficiency.</a:t>
            </a:r>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10</a:t>
            </a:fld>
            <a:endParaRPr lang="en-AU" dirty="0"/>
          </a:p>
        </p:txBody>
      </p:sp>
    </p:spTree>
    <p:extLst>
      <p:ext uri="{BB962C8B-B14F-4D97-AF65-F5344CB8AC3E}">
        <p14:creationId xmlns:p14="http://schemas.microsoft.com/office/powerpoint/2010/main" val="139898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zh-CN" b="1" cap="all" dirty="0"/>
              <a:t>BENEFITS OF OPERATIONAL PLANNING</a:t>
            </a:r>
            <a:endParaRPr lang="en-US" altLang="en-US" b="1" dirty="0"/>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199" y="1678488"/>
            <a:ext cx="10785954" cy="4622104"/>
          </a:xfrm>
        </p:spPr>
        <p:txBody>
          <a:bodyPr>
            <a:normAutofit/>
          </a:bodyPr>
          <a:lstStyle/>
          <a:p>
            <a:pPr>
              <a:buNone/>
            </a:pPr>
            <a:r>
              <a:rPr lang="en-US" altLang="zh-CN" dirty="0"/>
              <a:t>Without operational planning in management, businesses would run inefficiently and incur losses. Planned operations are a company’s lifeblood. Here are some key benefits of operational planning.</a:t>
            </a:r>
          </a:p>
          <a:p>
            <a:pPr>
              <a:buFont typeface="Wingdings" pitchFamily="2" charset="2"/>
              <a:buChar char="l"/>
            </a:pPr>
            <a:r>
              <a:rPr lang="en-US" altLang="zh-CN" b="1" cap="all" dirty="0"/>
              <a:t> PROVIDES A ROADMAP</a:t>
            </a:r>
          </a:p>
          <a:p>
            <a:pPr lvl="1"/>
            <a:r>
              <a:rPr lang="en-US" altLang="en-US" b="1" dirty="0"/>
              <a:t> </a:t>
            </a:r>
            <a:r>
              <a:rPr lang="en-US" altLang="zh-CN" dirty="0"/>
              <a:t>Achieving long-term goals becomes much easier with operational planning. Productivity increases when team members have a detailed plan to follow; this also helps maintain accountability.</a:t>
            </a:r>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11</a:t>
            </a:fld>
            <a:endParaRPr lang="en-AU" dirty="0"/>
          </a:p>
        </p:txBody>
      </p:sp>
    </p:spTree>
    <p:extLst>
      <p:ext uri="{BB962C8B-B14F-4D97-AF65-F5344CB8AC3E}">
        <p14:creationId xmlns:p14="http://schemas.microsoft.com/office/powerpoint/2010/main" val="139898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zh-CN" b="1" cap="all" dirty="0"/>
              <a:t>BENEFITS OF OPERATIONAL PLANNING</a:t>
            </a:r>
            <a:endParaRPr lang="en-US" altLang="en-US" b="1" dirty="0"/>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199" y="1678488"/>
            <a:ext cx="10785954" cy="4622104"/>
          </a:xfrm>
        </p:spPr>
        <p:txBody>
          <a:bodyPr>
            <a:normAutofit/>
          </a:bodyPr>
          <a:lstStyle/>
          <a:p>
            <a:pPr>
              <a:buNone/>
            </a:pPr>
            <a:r>
              <a:rPr lang="en-US" altLang="zh-CN" dirty="0"/>
              <a:t>Without operational planning in management, businesses would run inefficiently and incur losses. Planned operations are a company’s lifeblood. Here are some key benefits of operational planning.</a:t>
            </a:r>
          </a:p>
          <a:p>
            <a:pPr>
              <a:buFont typeface="Wingdings" pitchFamily="2" charset="2"/>
              <a:buChar char="l"/>
            </a:pPr>
            <a:r>
              <a:rPr lang="en-US" altLang="zh-CN" b="1" cap="all" dirty="0"/>
              <a:t> REDUCES DELAY</a:t>
            </a:r>
          </a:p>
          <a:p>
            <a:pPr lvl="1"/>
            <a:r>
              <a:rPr lang="en-US" altLang="en-US" b="1" dirty="0"/>
              <a:t> </a:t>
            </a:r>
            <a:r>
              <a:rPr lang="en-US" altLang="zh-CN" dirty="0"/>
              <a:t>With a clearly charted-out path, employees know how much ground they have to cover by the end of each day. This helps them manage their time better and stay on schedule, thereby producing quality and timely work.</a:t>
            </a:r>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12</a:t>
            </a:fld>
            <a:endParaRPr lang="en-AU" dirty="0"/>
          </a:p>
        </p:txBody>
      </p:sp>
    </p:spTree>
    <p:extLst>
      <p:ext uri="{BB962C8B-B14F-4D97-AF65-F5344CB8AC3E}">
        <p14:creationId xmlns:p14="http://schemas.microsoft.com/office/powerpoint/2010/main" val="139898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dirty="0"/>
              <a:t>The Role of Planning</a:t>
            </a:r>
            <a:endParaRPr lang="en-US" dirty="0"/>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200" y="2024744"/>
            <a:ext cx="10515600" cy="3853542"/>
          </a:xfrm>
        </p:spPr>
        <p:txBody>
          <a:bodyPr>
            <a:normAutofit/>
          </a:bodyPr>
          <a:lstStyle/>
          <a:p>
            <a:r>
              <a:rPr lang="en-US" altLang="en-US" dirty="0"/>
              <a:t>Successful organizations utilize planning</a:t>
            </a:r>
          </a:p>
          <a:p>
            <a:r>
              <a:rPr lang="en-US" altLang="en-US" dirty="0"/>
              <a:t>Planning involves</a:t>
            </a:r>
          </a:p>
          <a:p>
            <a:pPr lvl="1"/>
            <a:r>
              <a:rPr lang="en-US" altLang="en-US" dirty="0"/>
              <a:t>Employees</a:t>
            </a:r>
          </a:p>
          <a:p>
            <a:pPr lvl="1"/>
            <a:r>
              <a:rPr lang="en-US" altLang="en-US" dirty="0"/>
              <a:t>Management</a:t>
            </a:r>
          </a:p>
          <a:p>
            <a:pPr lvl="1"/>
            <a:r>
              <a:rPr lang="en-US" altLang="en-US" dirty="0"/>
              <a:t>Stockholders</a:t>
            </a:r>
          </a:p>
          <a:p>
            <a:pPr lvl="1"/>
            <a:r>
              <a:rPr lang="en-US" altLang="en-US" dirty="0"/>
              <a:t>Other outside stakeholders</a:t>
            </a:r>
          </a:p>
          <a:p>
            <a:pPr lvl="1"/>
            <a:r>
              <a:rPr lang="en-US" altLang="en-US" dirty="0"/>
              <a:t>The physical and technological environment</a:t>
            </a:r>
          </a:p>
          <a:p>
            <a:pPr lvl="1"/>
            <a:r>
              <a:rPr lang="en-US" altLang="en-US" dirty="0"/>
              <a:t>The political and legal environment</a:t>
            </a:r>
          </a:p>
          <a:p>
            <a:pPr lvl="1"/>
            <a:r>
              <a:rPr lang="en-US" altLang="en-US" dirty="0"/>
              <a:t>The competitive environment</a:t>
            </a:r>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13</a:t>
            </a:fld>
            <a:endParaRPr lang="en-AU" dirty="0"/>
          </a:p>
        </p:txBody>
      </p:sp>
    </p:spTree>
    <p:extLst>
      <p:ext uri="{BB962C8B-B14F-4D97-AF65-F5344CB8AC3E}">
        <p14:creationId xmlns:p14="http://schemas.microsoft.com/office/powerpoint/2010/main" val="95496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dirty="0"/>
              <a:t>The Role of Planning</a:t>
            </a:r>
            <a:endParaRPr lang="en-US" dirty="0"/>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200" y="1933303"/>
            <a:ext cx="10515600" cy="4010296"/>
          </a:xfrm>
        </p:spPr>
        <p:txBody>
          <a:bodyPr>
            <a:normAutofit lnSpcReduction="10000"/>
          </a:bodyPr>
          <a:lstStyle/>
          <a:p>
            <a:r>
              <a:rPr lang="en-US" altLang="en-US" dirty="0"/>
              <a:t>Strategic planning includes:</a:t>
            </a:r>
          </a:p>
          <a:p>
            <a:pPr lvl="1"/>
            <a:r>
              <a:rPr lang="en-US" altLang="en-US" dirty="0"/>
              <a:t>Values statement</a:t>
            </a:r>
          </a:p>
          <a:p>
            <a:pPr lvl="1"/>
            <a:r>
              <a:rPr lang="en-US" altLang="en-US" dirty="0"/>
              <a:t>Vision statement</a:t>
            </a:r>
          </a:p>
          <a:p>
            <a:pPr lvl="1"/>
            <a:r>
              <a:rPr lang="en-US" altLang="en-US" dirty="0"/>
              <a:t>Mission statement</a:t>
            </a:r>
          </a:p>
          <a:p>
            <a:pPr lvl="1"/>
            <a:r>
              <a:rPr lang="en-US" altLang="en-US" dirty="0"/>
              <a:t>Strategy</a:t>
            </a:r>
          </a:p>
          <a:p>
            <a:pPr lvl="1"/>
            <a:r>
              <a:rPr lang="en-US" altLang="en-US" dirty="0"/>
              <a:t>Coordinated plans for sub units</a:t>
            </a:r>
          </a:p>
          <a:p>
            <a:r>
              <a:rPr lang="en-US" altLang="en-US" dirty="0"/>
              <a:t>Knowing how the general organizational planning process works helps in the information security planning process</a:t>
            </a:r>
          </a:p>
          <a:p>
            <a:r>
              <a:rPr lang="en-US" altLang="en-US" dirty="0"/>
              <a:t>The values, vision, and mission statements together provide the foundation for planning</a:t>
            </a:r>
          </a:p>
          <a:p>
            <a:endParaRPr lang="en-US" altLang="en-US" dirty="0"/>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14</a:t>
            </a:fld>
            <a:endParaRPr lang="en-AU" dirty="0"/>
          </a:p>
        </p:txBody>
      </p:sp>
    </p:spTree>
    <p:extLst>
      <p:ext uri="{BB962C8B-B14F-4D97-AF65-F5344CB8AC3E}">
        <p14:creationId xmlns:p14="http://schemas.microsoft.com/office/powerpoint/2010/main" val="330979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dirty="0"/>
              <a:t>Values Statement</a:t>
            </a:r>
            <a:endParaRPr lang="en-US" dirty="0"/>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200" y="2605057"/>
            <a:ext cx="10515600" cy="2293516"/>
          </a:xfrm>
        </p:spPr>
        <p:txBody>
          <a:bodyPr>
            <a:normAutofit/>
          </a:bodyPr>
          <a:lstStyle/>
          <a:p>
            <a:r>
              <a:rPr lang="en-US" altLang="en-US" dirty="0"/>
              <a:t>Establishes organizational principles and qualities (WHY)</a:t>
            </a:r>
          </a:p>
          <a:p>
            <a:pPr lvl="1"/>
            <a:r>
              <a:rPr lang="en-US" altLang="en-US" dirty="0"/>
              <a:t>Makes organization’s conduct standards clear </a:t>
            </a:r>
          </a:p>
          <a:p>
            <a:pPr lvl="2"/>
            <a:r>
              <a:rPr lang="en-US" altLang="en-US" i="1" dirty="0"/>
              <a:t>Random Widget Works values commitment, honesty, integrity and social responsibility among its employees, and is committed to providing its services in harmony with its corporate, social, legal and natural environments</a:t>
            </a:r>
            <a:endParaRPr lang="en-US" altLang="en-US" dirty="0"/>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15</a:t>
            </a:fld>
            <a:endParaRPr lang="en-AU" dirty="0"/>
          </a:p>
        </p:txBody>
      </p:sp>
    </p:spTree>
    <p:extLst>
      <p:ext uri="{BB962C8B-B14F-4D97-AF65-F5344CB8AC3E}">
        <p14:creationId xmlns:p14="http://schemas.microsoft.com/office/powerpoint/2010/main" val="284426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dirty="0"/>
              <a:t>Vision Statement</a:t>
            </a:r>
            <a:endParaRPr lang="en-US" dirty="0"/>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200" y="2492678"/>
            <a:ext cx="10515600" cy="3081404"/>
          </a:xfrm>
        </p:spPr>
        <p:txBody>
          <a:bodyPr>
            <a:normAutofit/>
          </a:bodyPr>
          <a:lstStyle/>
          <a:p>
            <a:r>
              <a:rPr lang="en-US" altLang="en-US" dirty="0"/>
              <a:t>The vision statement expresses what the organization wants to become (WHAT)</a:t>
            </a:r>
          </a:p>
          <a:p>
            <a:r>
              <a:rPr lang="en-US" altLang="en-US" dirty="0"/>
              <a:t>Vision statements should be ambitious</a:t>
            </a:r>
          </a:p>
          <a:p>
            <a:pPr lvl="1"/>
            <a:r>
              <a:rPr lang="en-US" altLang="en-US" i="1" dirty="0"/>
              <a:t>Random Widget Works will be the preferred manufacturer of choice for every business’s widget equipment needs, with an RWW widget in every machine they use</a:t>
            </a:r>
            <a:r>
              <a:rPr lang="en-US" altLang="en-US" dirty="0"/>
              <a:t>	</a:t>
            </a:r>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16</a:t>
            </a:fld>
            <a:endParaRPr lang="en-AU" dirty="0"/>
          </a:p>
        </p:txBody>
      </p:sp>
    </p:spTree>
    <p:extLst>
      <p:ext uri="{BB962C8B-B14F-4D97-AF65-F5344CB8AC3E}">
        <p14:creationId xmlns:p14="http://schemas.microsoft.com/office/powerpoint/2010/main" val="259748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dirty="0"/>
              <a:t> Vision Statement</a:t>
            </a:r>
            <a:endParaRPr lang="en-US" dirty="0"/>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17</a:t>
            </a:fld>
            <a:endParaRPr lang="en-AU"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2970214" y="1785531"/>
            <a:ext cx="7821612" cy="3671888"/>
          </a:xfrm>
        </p:spPr>
      </p:pic>
      <p:sp>
        <p:nvSpPr>
          <p:cNvPr id="6" name="Slide Number Placeholder 3"/>
          <p:cNvSpPr txBox="1">
            <a:spLocks/>
          </p:cNvSpPr>
          <p:nvPr/>
        </p:nvSpPr>
        <p:spPr bwMode="auto">
          <a:xfrm>
            <a:off x="2852739" y="6292444"/>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ctr"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Flamauow Book" panose="02000000000000000000" pitchFamily="50"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Flamauow Book" panose="02000000000000000000" pitchFamily="50"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Flamauow Book" panose="02000000000000000000" pitchFamily="50" charset="0"/>
                <a:ea typeface="+mn-ea"/>
                <a:cs typeface="Arial" panose="020B0604020202020204" pitchFamily="34" charset="0"/>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Flamauow Book" panose="02000000000000000000" pitchFamily="50" charset="0"/>
                <a:ea typeface="+mn-ea"/>
                <a:cs typeface="Arial" panose="020B0604020202020204" pitchFamily="34" charset="0"/>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Flamauow Book" panose="02000000000000000000" pitchFamily="50" charset="0"/>
                <a:ea typeface="+mn-ea"/>
                <a:cs typeface="Arial" panose="020B0604020202020204" pitchFamily="34" charset="0"/>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Flamauow Book" panose="02000000000000000000" pitchFamily="50" charset="0"/>
                <a:ea typeface="+mn-ea"/>
                <a:cs typeface="Arial" panose="020B0604020202020204" pitchFamily="34" charset="0"/>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Flamauow Book" panose="02000000000000000000" pitchFamily="50" charset="0"/>
                <a:ea typeface="+mn-ea"/>
                <a:cs typeface="Arial" panose="020B0604020202020204" pitchFamily="34" charset="0"/>
              </a:defRPr>
            </a:lvl9pPr>
          </a:lstStyle>
          <a:p>
            <a:pPr>
              <a:spcBef>
                <a:spcPct val="0"/>
              </a:spcBef>
              <a:buFontTx/>
              <a:buNone/>
            </a:pPr>
            <a:endParaRPr lang="en-US" altLang="en-US" sz="1400" dirty="0">
              <a:solidFill>
                <a:srgbClr val="000000"/>
              </a:solidFill>
            </a:endParaRPr>
          </a:p>
        </p:txBody>
      </p:sp>
    </p:spTree>
    <p:extLst>
      <p:ext uri="{BB962C8B-B14F-4D97-AF65-F5344CB8AC3E}">
        <p14:creationId xmlns:p14="http://schemas.microsoft.com/office/powerpoint/2010/main" val="2803061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dirty="0"/>
              <a:t>Mission Statement</a:t>
            </a:r>
            <a:endParaRPr lang="en-US" dirty="0"/>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18</a:t>
            </a:fld>
            <a:endParaRPr lang="en-AU" dirty="0"/>
          </a:p>
        </p:txBody>
      </p:sp>
      <p:sp>
        <p:nvSpPr>
          <p:cNvPr id="3" name="Rectangle 2"/>
          <p:cNvSpPr/>
          <p:nvPr/>
        </p:nvSpPr>
        <p:spPr>
          <a:xfrm>
            <a:off x="1280158" y="2948916"/>
            <a:ext cx="9720943" cy="2308324"/>
          </a:xfrm>
          <a:prstGeom prst="rect">
            <a:avLst/>
          </a:prstGeom>
        </p:spPr>
        <p:txBody>
          <a:bodyPr wrap="square">
            <a:spAutoFit/>
          </a:bodyPr>
          <a:lstStyle/>
          <a:p>
            <a:r>
              <a:rPr lang="en-US" altLang="en-US" sz="2400" dirty="0"/>
              <a:t>Mission statement (HOW)</a:t>
            </a:r>
          </a:p>
          <a:p>
            <a:pPr marL="800100" lvl="1" indent="-342900">
              <a:buFont typeface="Wingdings" pitchFamily="2" charset="2"/>
              <a:buChar char="Ø"/>
            </a:pPr>
            <a:r>
              <a:rPr lang="en-US" altLang="en-US" sz="2400" dirty="0"/>
              <a:t>Declares the business of the organization and its intended areas of operations</a:t>
            </a:r>
          </a:p>
          <a:p>
            <a:pPr marL="800100" lvl="1" indent="-342900">
              <a:buFont typeface="Wingdings" pitchFamily="2" charset="2"/>
              <a:buChar char="Ø"/>
            </a:pPr>
            <a:r>
              <a:rPr lang="en-US" altLang="en-US" sz="2400" dirty="0"/>
              <a:t>Explains what the organization does and for whom </a:t>
            </a:r>
            <a:r>
              <a:rPr lang="en-US" altLang="en-US" sz="2400" i="1" dirty="0"/>
              <a:t>Random Widget Works, Inc. designs and manufactures quality widgets and associated equipment and supplies for use in modern business environments</a:t>
            </a:r>
          </a:p>
        </p:txBody>
      </p:sp>
    </p:spTree>
    <p:extLst>
      <p:ext uri="{BB962C8B-B14F-4D97-AF65-F5344CB8AC3E}">
        <p14:creationId xmlns:p14="http://schemas.microsoft.com/office/powerpoint/2010/main" val="3833174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dirty="0"/>
              <a:t>Mission Statement</a:t>
            </a:r>
            <a:endParaRPr lang="en-US" dirty="0"/>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19</a:t>
            </a:fld>
            <a:endParaRPr lang="en-AU" dirty="0"/>
          </a:p>
        </p:txBody>
      </p:sp>
      <p:sp>
        <p:nvSpPr>
          <p:cNvPr id="3" name="Rectangle 2"/>
          <p:cNvSpPr/>
          <p:nvPr/>
        </p:nvSpPr>
        <p:spPr>
          <a:xfrm>
            <a:off x="1123746" y="2551868"/>
            <a:ext cx="9720943" cy="2739211"/>
          </a:xfrm>
          <a:prstGeom prst="rect">
            <a:avLst/>
          </a:prstGeom>
        </p:spPr>
        <p:txBody>
          <a:bodyPr wrap="square">
            <a:spAutoFit/>
          </a:bodyPr>
          <a:lstStyle/>
          <a:p>
            <a:r>
              <a:rPr lang="en-AU" sz="2800" dirty="0"/>
              <a:t>A mission statement should be </a:t>
            </a:r>
          </a:p>
          <a:p>
            <a:pPr marL="342900" indent="-342900">
              <a:buFont typeface="Wingdings" pitchFamily="2" charset="2"/>
              <a:buChar char="Ø"/>
            </a:pPr>
            <a:r>
              <a:rPr lang="en-AU" sz="2400" dirty="0"/>
              <a:t>concise </a:t>
            </a:r>
          </a:p>
          <a:p>
            <a:pPr marL="342900" indent="-342900">
              <a:buFont typeface="Wingdings" pitchFamily="2" charset="2"/>
              <a:buChar char="Ø"/>
            </a:pPr>
            <a:r>
              <a:rPr lang="en-AU" sz="2400" dirty="0"/>
              <a:t>should reflect both internal and external operations</a:t>
            </a:r>
          </a:p>
          <a:p>
            <a:pPr marL="342900" indent="-342900">
              <a:buFont typeface="Wingdings" pitchFamily="2" charset="2"/>
              <a:buChar char="Ø"/>
            </a:pPr>
            <a:r>
              <a:rPr lang="en-AU" sz="2400" dirty="0"/>
              <a:t>should be robust enough to remain valid for a period of four to six years. </a:t>
            </a:r>
          </a:p>
          <a:p>
            <a:endParaRPr lang="en-AU" sz="2400" dirty="0"/>
          </a:p>
          <a:p>
            <a:r>
              <a:rPr lang="en-AU" sz="2400" dirty="0"/>
              <a:t>Simply put, the mission statement must explain what the organization does and for whom. </a:t>
            </a:r>
          </a:p>
        </p:txBody>
      </p:sp>
    </p:spTree>
    <p:extLst>
      <p:ext uri="{BB962C8B-B14F-4D97-AF65-F5344CB8AC3E}">
        <p14:creationId xmlns:p14="http://schemas.microsoft.com/office/powerpoint/2010/main" val="4189642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dirty="0"/>
              <a:t>What Is Planning?</a:t>
            </a:r>
            <a:endParaRPr lang="en-US" dirty="0"/>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2</a:t>
            </a:fld>
            <a:endParaRPr lang="en-AU" dirty="0"/>
          </a:p>
        </p:txBody>
      </p:sp>
      <p:pic>
        <p:nvPicPr>
          <p:cNvPr id="6" name="Picture 5" descr="88849_02_F01.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6556" y="1841867"/>
            <a:ext cx="8483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9221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dirty="0"/>
              <a:t>Mission Statement</a:t>
            </a:r>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20</a:t>
            </a:fld>
            <a:endParaRPr lang="en-AU" dirty="0"/>
          </a:p>
        </p:txBody>
      </p:sp>
      <p:pic>
        <p:nvPicPr>
          <p:cNvPr id="6"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2343197" y="1814151"/>
            <a:ext cx="8180387" cy="4211637"/>
          </a:xfrm>
        </p:spPr>
      </p:pic>
    </p:spTree>
    <p:extLst>
      <p:ext uri="{BB962C8B-B14F-4D97-AF65-F5344CB8AC3E}">
        <p14:creationId xmlns:p14="http://schemas.microsoft.com/office/powerpoint/2010/main" val="1101649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dirty="0"/>
              <a:t>Mission, Vision and Values Statement</a:t>
            </a:r>
            <a:endParaRPr lang="en-US" dirty="0"/>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21</a:t>
            </a:fld>
            <a:endParaRPr lang="en-AU" dirty="0"/>
          </a:p>
        </p:txBody>
      </p:sp>
      <p:sp>
        <p:nvSpPr>
          <p:cNvPr id="3" name="Rectangle 2"/>
          <p:cNvSpPr/>
          <p:nvPr/>
        </p:nvSpPr>
        <p:spPr>
          <a:xfrm>
            <a:off x="1123746" y="2551868"/>
            <a:ext cx="9720943" cy="2308324"/>
          </a:xfrm>
          <a:prstGeom prst="rect">
            <a:avLst/>
          </a:prstGeom>
        </p:spPr>
        <p:txBody>
          <a:bodyPr wrap="square">
            <a:spAutoFit/>
          </a:bodyPr>
          <a:lstStyle/>
          <a:p>
            <a:pPr marL="342900" indent="-342900">
              <a:buFont typeface="Wingdings" pitchFamily="2" charset="2"/>
              <a:buChar char="Ø"/>
            </a:pPr>
            <a:r>
              <a:rPr lang="en-AU" sz="2400" dirty="0"/>
              <a:t>The mission statement is the follow-up to the vision statement. If the vision statement states where the organization wants to go, the mission statement describes how it wants to get there. </a:t>
            </a:r>
          </a:p>
          <a:p>
            <a:pPr marL="342900" indent="-342900">
              <a:buFont typeface="Wingdings" pitchFamily="2" charset="2"/>
              <a:buChar char="Ø"/>
            </a:pPr>
            <a:r>
              <a:rPr lang="en-AU" sz="2400" dirty="0"/>
              <a:t>Taken together, the mission, vision, and values statements provide the philosophical foundation for planning and guide the creation of the strategic plan. </a:t>
            </a:r>
          </a:p>
        </p:txBody>
      </p:sp>
    </p:spTree>
    <p:extLst>
      <p:ext uri="{BB962C8B-B14F-4D97-AF65-F5344CB8AC3E}">
        <p14:creationId xmlns:p14="http://schemas.microsoft.com/office/powerpoint/2010/main" val="2546128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dirty="0"/>
              <a:t>Strategic Planning</a:t>
            </a:r>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12074" y="2152509"/>
            <a:ext cx="10515600" cy="3020384"/>
          </a:xfrm>
        </p:spPr>
        <p:txBody>
          <a:bodyPr>
            <a:normAutofit/>
          </a:bodyPr>
          <a:lstStyle/>
          <a:p>
            <a:r>
              <a:rPr lang="en-US" altLang="en-US" dirty="0"/>
              <a:t>Strategy is the basis for long-term direction </a:t>
            </a:r>
          </a:p>
          <a:p>
            <a:r>
              <a:rPr lang="en-US" altLang="en-US" dirty="0"/>
              <a:t>Strategic planning guides organizational efforts</a:t>
            </a:r>
          </a:p>
          <a:p>
            <a:pPr lvl="1"/>
            <a:r>
              <a:rPr lang="en-US" altLang="en-US" dirty="0"/>
              <a:t>Focuses resources on clearly defined goals</a:t>
            </a:r>
          </a:p>
          <a:p>
            <a:pPr lvl="1"/>
            <a:r>
              <a:rPr lang="en-US" altLang="en-US" dirty="0"/>
              <a:t>	“… strategic planning is a disciplined effort to produce fundamental decisions and actions that shape and guide what an organization is, what it does, and why it does it, with a focus on the future.”</a:t>
            </a:r>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22</a:t>
            </a:fld>
            <a:endParaRPr lang="en-AU" dirty="0"/>
          </a:p>
        </p:txBody>
      </p:sp>
    </p:spTree>
    <p:extLst>
      <p:ext uri="{BB962C8B-B14F-4D97-AF65-F5344CB8AC3E}">
        <p14:creationId xmlns:p14="http://schemas.microsoft.com/office/powerpoint/2010/main" val="422011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dirty="0"/>
              <a:t>Strategic Planning</a:t>
            </a:r>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12074" y="1690688"/>
            <a:ext cx="10515600" cy="4324349"/>
          </a:xfrm>
        </p:spPr>
        <p:txBody>
          <a:bodyPr>
            <a:normAutofit lnSpcReduction="10000"/>
          </a:bodyPr>
          <a:lstStyle/>
          <a:p>
            <a:r>
              <a:rPr lang="en-AU" dirty="0"/>
              <a:t>Strategic plans formed at the highest levels of the organization are translated into more specific strategic plans for intermediate layers of management. </a:t>
            </a:r>
          </a:p>
          <a:p>
            <a:r>
              <a:rPr lang="en-AU" dirty="0"/>
              <a:t>These plans are then converted into tactical planning for supervisory managers and eventually provide direction for the operational plans undertaken by the </a:t>
            </a:r>
            <a:r>
              <a:rPr lang="en-AU" dirty="0" err="1"/>
              <a:t>nonmanagement</a:t>
            </a:r>
            <a:r>
              <a:rPr lang="en-AU" dirty="0"/>
              <a:t> members of the organization. </a:t>
            </a:r>
          </a:p>
          <a:p>
            <a:r>
              <a:rPr lang="en-AU" dirty="0"/>
              <a:t>This multilayered approach encompasses two key objectives: general strategy and overall strategic planning. </a:t>
            </a:r>
          </a:p>
          <a:p>
            <a:r>
              <a:rPr lang="en-AU" dirty="0"/>
              <a:t>First, general strategy is translated into specific strategy; second, overall strategic planning is translated into lower-level tactical and operational planning. </a:t>
            </a:r>
          </a:p>
          <a:p>
            <a:endParaRPr lang="en-AU" dirty="0"/>
          </a:p>
          <a:p>
            <a:endParaRPr lang="en-AU" dirty="0"/>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23</a:t>
            </a:fld>
            <a:endParaRPr lang="en-AU" dirty="0"/>
          </a:p>
        </p:txBody>
      </p:sp>
    </p:spTree>
    <p:extLst>
      <p:ext uri="{BB962C8B-B14F-4D97-AF65-F5344CB8AC3E}">
        <p14:creationId xmlns:p14="http://schemas.microsoft.com/office/powerpoint/2010/main" val="4092678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dirty="0"/>
              <a:t>Creating a Strategic Plan</a:t>
            </a:r>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137797" y="3317969"/>
            <a:ext cx="3255192" cy="2285997"/>
          </a:xfrm>
        </p:spPr>
        <p:txBody>
          <a:bodyPr>
            <a:normAutofit fontScale="85000" lnSpcReduction="20000"/>
          </a:bodyPr>
          <a:lstStyle/>
          <a:p>
            <a:pPr>
              <a:spcBef>
                <a:spcPct val="0"/>
              </a:spcBef>
              <a:buFontTx/>
              <a:buNone/>
            </a:pPr>
            <a:r>
              <a:rPr lang="en-AU" altLang="en-US" dirty="0"/>
              <a:t>CEO: Chief Executive Officers</a:t>
            </a:r>
          </a:p>
          <a:p>
            <a:pPr>
              <a:spcBef>
                <a:spcPct val="0"/>
              </a:spcBef>
              <a:buFontTx/>
              <a:buNone/>
            </a:pPr>
            <a:r>
              <a:rPr lang="en-AU" altLang="en-US" dirty="0"/>
              <a:t>CIO:  Chief Information Officers</a:t>
            </a:r>
          </a:p>
          <a:p>
            <a:pPr>
              <a:spcBef>
                <a:spcPct val="0"/>
              </a:spcBef>
              <a:buFontTx/>
              <a:buNone/>
            </a:pPr>
            <a:r>
              <a:rPr lang="en-AU" altLang="en-US" dirty="0"/>
              <a:t>CISO: Chief Information Security Officers</a:t>
            </a:r>
          </a:p>
          <a:p>
            <a:pPr>
              <a:spcBef>
                <a:spcPct val="0"/>
              </a:spcBef>
              <a:buFontTx/>
              <a:buNone/>
            </a:pPr>
            <a:r>
              <a:rPr lang="en-AU" altLang="en-US" dirty="0"/>
              <a:t>COO: Chief Operations Officers</a:t>
            </a:r>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24</a:t>
            </a:fld>
            <a:endParaRPr lang="en-AU" dirty="0"/>
          </a:p>
        </p:txBody>
      </p:sp>
      <p:pic>
        <p:nvPicPr>
          <p:cNvPr id="5" name="Picture 7" descr="88849_02_F03.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6319" y="1965144"/>
            <a:ext cx="7023100" cy="393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45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dirty="0"/>
              <a:t>Creating a Strategic Plan</a:t>
            </a:r>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25137" y="2271328"/>
            <a:ext cx="10515600" cy="3315085"/>
          </a:xfrm>
        </p:spPr>
        <p:txBody>
          <a:bodyPr>
            <a:normAutofit/>
          </a:bodyPr>
          <a:lstStyle/>
          <a:p>
            <a:r>
              <a:rPr lang="en-US" altLang="en-US" dirty="0"/>
              <a:t>An organization develops a general strategy</a:t>
            </a:r>
          </a:p>
          <a:p>
            <a:pPr lvl="1"/>
            <a:r>
              <a:rPr lang="en-US" altLang="en-US" dirty="0"/>
              <a:t>Then creates specific strategic plans for major divisions</a:t>
            </a:r>
          </a:p>
          <a:p>
            <a:pPr lvl="1"/>
            <a:r>
              <a:rPr lang="en-US" altLang="en-US" dirty="0"/>
              <a:t>Each level or division translates those objectives into more specific objectives for the level below</a:t>
            </a:r>
          </a:p>
          <a:p>
            <a:pPr lvl="1"/>
            <a:r>
              <a:rPr lang="en-US" altLang="en-US" dirty="0"/>
              <a:t>CEO (</a:t>
            </a:r>
            <a:r>
              <a:rPr lang="en-AU" dirty="0"/>
              <a:t>general statement of strategy</a:t>
            </a:r>
            <a:r>
              <a:rPr lang="en-US" altLang="en-US" dirty="0"/>
              <a:t>): </a:t>
            </a:r>
            <a:r>
              <a:rPr lang="en-AU" altLang="en-US" i="1" dirty="0"/>
              <a:t>Providing the highest quality health care service in the industry.</a:t>
            </a:r>
            <a:endParaRPr lang="en-US" altLang="en-US" i="1" dirty="0"/>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25</a:t>
            </a:fld>
            <a:endParaRPr lang="en-AU" dirty="0"/>
          </a:p>
        </p:txBody>
      </p:sp>
    </p:spTree>
    <p:extLst>
      <p:ext uri="{BB962C8B-B14F-4D97-AF65-F5344CB8AC3E}">
        <p14:creationId xmlns:p14="http://schemas.microsoft.com/office/powerpoint/2010/main" val="4014251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dirty="0"/>
              <a:t>Creating a Strategic Plan</a:t>
            </a:r>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25137" y="1985963"/>
            <a:ext cx="10515600" cy="3866197"/>
          </a:xfrm>
        </p:spPr>
        <p:txBody>
          <a:bodyPr>
            <a:normAutofit/>
          </a:bodyPr>
          <a:lstStyle/>
          <a:p>
            <a:r>
              <a:rPr lang="en-US" altLang="en-US" dirty="0"/>
              <a:t>To</a:t>
            </a:r>
            <a:r>
              <a:rPr lang="zh-CN" altLang="en-US" dirty="0"/>
              <a:t> </a:t>
            </a:r>
            <a:r>
              <a:rPr lang="en-US" altLang="en-US" dirty="0"/>
              <a:t>execute this broad strategy executives must define individual managerial responsibilities</a:t>
            </a:r>
          </a:p>
          <a:p>
            <a:r>
              <a:rPr lang="en-US" altLang="en-US" dirty="0"/>
              <a:t>To response the CEO,</a:t>
            </a:r>
          </a:p>
          <a:p>
            <a:pPr lvl="1"/>
            <a:r>
              <a:rPr lang="en-US" altLang="en-US" dirty="0"/>
              <a:t>CIO: </a:t>
            </a:r>
            <a:r>
              <a:rPr lang="en-AU" altLang="en-US" dirty="0"/>
              <a:t>Providing high-level health care information service in support of the highest quality health care service in the industry.</a:t>
            </a:r>
            <a:r>
              <a:rPr lang="en-US" altLang="en-US" dirty="0"/>
              <a:t> </a:t>
            </a:r>
          </a:p>
          <a:p>
            <a:pPr lvl="1"/>
            <a:r>
              <a:rPr lang="en-US" altLang="en-US" dirty="0"/>
              <a:t>COO: </a:t>
            </a:r>
            <a:r>
              <a:rPr lang="en-AU" altLang="en-US" dirty="0"/>
              <a:t>Providing the highest quality medical services</a:t>
            </a:r>
          </a:p>
          <a:p>
            <a:pPr lvl="1"/>
            <a:r>
              <a:rPr lang="en-AU" altLang="en-US" dirty="0"/>
              <a:t>CISO: Ensuring that quality health care information services are provided securely and in compliance with all local, state, and federal information processing, information security, and privacy statutes, including HIPAA.</a:t>
            </a:r>
            <a:endParaRPr lang="en-US" altLang="en-US" dirty="0"/>
          </a:p>
          <a:p>
            <a:endParaRPr lang="en-AU" altLang="en-US" dirty="0"/>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26</a:t>
            </a:fld>
            <a:endParaRPr lang="en-AU" dirty="0"/>
          </a:p>
        </p:txBody>
      </p:sp>
    </p:spTree>
    <p:extLst>
      <p:ext uri="{BB962C8B-B14F-4D97-AF65-F5344CB8AC3E}">
        <p14:creationId xmlns:p14="http://schemas.microsoft.com/office/powerpoint/2010/main" val="3652237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dirty="0"/>
              <a:t>Planning Levels</a:t>
            </a:r>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200" y="2114575"/>
            <a:ext cx="10515600" cy="3541645"/>
          </a:xfrm>
        </p:spPr>
        <p:txBody>
          <a:bodyPr>
            <a:normAutofit/>
          </a:bodyPr>
          <a:lstStyle/>
          <a:p>
            <a:r>
              <a:rPr lang="en-US" altLang="en-US" dirty="0"/>
              <a:t>Strategic goals are translated into tasks</a:t>
            </a:r>
          </a:p>
          <a:p>
            <a:r>
              <a:rPr lang="en-US" altLang="en-US" dirty="0"/>
              <a:t>Objectives should be specific, measurable, achievable, reasonably high and time-bound (SMART)</a:t>
            </a:r>
          </a:p>
          <a:p>
            <a:r>
              <a:rPr lang="en-US" altLang="en-US" dirty="0"/>
              <a:t>Strategic planning then begins a transformation from general to specific objectives</a:t>
            </a:r>
          </a:p>
          <a:p>
            <a:r>
              <a:rPr lang="en-US" altLang="en-US" dirty="0"/>
              <a:t>Strategic plans are used to create tactical plans and then operational plans.</a:t>
            </a:r>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27</a:t>
            </a:fld>
            <a:endParaRPr lang="en-AU" dirty="0"/>
          </a:p>
        </p:txBody>
      </p:sp>
    </p:spTree>
    <p:extLst>
      <p:ext uri="{BB962C8B-B14F-4D97-AF65-F5344CB8AC3E}">
        <p14:creationId xmlns:p14="http://schemas.microsoft.com/office/powerpoint/2010/main" val="2807850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dirty="0"/>
              <a:t>Planning Levels</a:t>
            </a:r>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28</a:t>
            </a:fld>
            <a:endParaRPr lang="en-AU" dirty="0"/>
          </a:p>
        </p:txBody>
      </p:sp>
      <p:pic>
        <p:nvPicPr>
          <p:cNvPr id="6" name="Picture 7" descr="88849_02_F04.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03418" y="1838964"/>
            <a:ext cx="7620000" cy="391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0865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dirty="0"/>
              <a:t>Planning Levels</a:t>
            </a:r>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200" y="2204580"/>
            <a:ext cx="10515600" cy="3778209"/>
          </a:xfrm>
        </p:spPr>
        <p:txBody>
          <a:bodyPr>
            <a:normAutofit/>
          </a:bodyPr>
          <a:lstStyle/>
          <a:p>
            <a:r>
              <a:rPr lang="en-US" altLang="en-US" sz="2400" b="1" dirty="0"/>
              <a:t>Tactical Planning</a:t>
            </a:r>
          </a:p>
          <a:p>
            <a:pPr lvl="1"/>
            <a:r>
              <a:rPr lang="en-US" altLang="en-US" dirty="0"/>
              <a:t>Has a shorter focus (1-5 years) than strategic planning</a:t>
            </a:r>
          </a:p>
          <a:p>
            <a:pPr lvl="1"/>
            <a:r>
              <a:rPr lang="en-US" altLang="en-US" dirty="0"/>
              <a:t>Breaks applicable strategic goals into a series of incremental objectives</a:t>
            </a:r>
          </a:p>
          <a:p>
            <a:pPr lvl="1"/>
            <a:r>
              <a:rPr lang="en-US" altLang="en-US" dirty="0"/>
              <a:t>Each objective should be specific and have a delivery date.</a:t>
            </a:r>
          </a:p>
          <a:p>
            <a:pPr lvl="1"/>
            <a:r>
              <a:rPr lang="en-US" altLang="en-US" dirty="0"/>
              <a:t>Budgeting, resource allocation, personnel are critical components for tactical plan</a:t>
            </a:r>
          </a:p>
          <a:p>
            <a:pPr lvl="1"/>
            <a:r>
              <a:rPr lang="en-US" altLang="en-US" dirty="0"/>
              <a:t>Including project plans, resource acquisition planning documents, project budgets, project reviews, and regular reports.</a:t>
            </a:r>
          </a:p>
          <a:p>
            <a:pPr lvl="1"/>
            <a:r>
              <a:rPr lang="en-US" altLang="en-US" dirty="0"/>
              <a:t>To organize, prioritize and acquire resources to support the overall strategic plan.</a:t>
            </a:r>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29</a:t>
            </a:fld>
            <a:endParaRPr lang="en-AU" dirty="0"/>
          </a:p>
        </p:txBody>
      </p:sp>
    </p:spTree>
    <p:extLst>
      <p:ext uri="{BB962C8B-B14F-4D97-AF65-F5344CB8AC3E}">
        <p14:creationId xmlns:p14="http://schemas.microsoft.com/office/powerpoint/2010/main" val="328009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b="1" dirty="0"/>
              <a:t>What is planning?</a:t>
            </a:r>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199" y="1853852"/>
            <a:ext cx="10515601" cy="4008329"/>
          </a:xfrm>
        </p:spPr>
        <p:txBody>
          <a:bodyPr>
            <a:normAutofit/>
          </a:bodyPr>
          <a:lstStyle/>
          <a:p>
            <a:r>
              <a:rPr lang="en-US" altLang="en-US" dirty="0"/>
              <a:t>The process that develops, creates, and implements strategies for the accomplishment of objectives</a:t>
            </a:r>
          </a:p>
          <a:p>
            <a:r>
              <a:rPr lang="en-US" altLang="en-US" dirty="0"/>
              <a:t>Planning is creating action steps toward goals, and then controlling them</a:t>
            </a:r>
          </a:p>
          <a:p>
            <a:r>
              <a:rPr lang="en-US" altLang="en-US" dirty="0"/>
              <a:t>Planning provides direction for the organization’s future</a:t>
            </a:r>
          </a:p>
          <a:p>
            <a:r>
              <a:rPr lang="en-US" altLang="en-US" dirty="0"/>
              <a:t>In the top-down method, an organization’s leaders choose the direction</a:t>
            </a:r>
          </a:p>
          <a:p>
            <a:pPr lvl="1"/>
            <a:r>
              <a:rPr lang="en-US" altLang="en-US" dirty="0"/>
              <a:t>Planning begins with the general and ends with the specific</a:t>
            </a:r>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3</a:t>
            </a:fld>
            <a:endParaRPr lang="en-AU" dirty="0"/>
          </a:p>
        </p:txBody>
      </p:sp>
    </p:spTree>
    <p:extLst>
      <p:ext uri="{BB962C8B-B14F-4D97-AF65-F5344CB8AC3E}">
        <p14:creationId xmlns:p14="http://schemas.microsoft.com/office/powerpoint/2010/main" val="139898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dirty="0"/>
              <a:t>Planning Levels</a:t>
            </a:r>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200" y="2165391"/>
            <a:ext cx="10515600" cy="3778209"/>
          </a:xfrm>
        </p:spPr>
        <p:txBody>
          <a:bodyPr>
            <a:normAutofit/>
          </a:bodyPr>
          <a:lstStyle/>
          <a:p>
            <a:r>
              <a:rPr lang="en-US" altLang="en-US" b="1" dirty="0"/>
              <a:t>Operational Planning</a:t>
            </a:r>
          </a:p>
          <a:p>
            <a:pPr lvl="1"/>
            <a:r>
              <a:rPr lang="en-US" altLang="en-US" dirty="0"/>
              <a:t>Used by managers and employees to organize the ongoing, day-to-day performance of tasks</a:t>
            </a:r>
          </a:p>
          <a:p>
            <a:pPr lvl="1"/>
            <a:r>
              <a:rPr lang="en-US" altLang="en-US" dirty="0"/>
              <a:t>Includes clearly identified coordination activities across department boundaries such as:</a:t>
            </a:r>
          </a:p>
          <a:p>
            <a:pPr lvl="2"/>
            <a:r>
              <a:rPr lang="en-US" altLang="en-US" dirty="0"/>
              <a:t>Communications requirements</a:t>
            </a:r>
          </a:p>
          <a:p>
            <a:pPr lvl="2"/>
            <a:r>
              <a:rPr lang="en-US" altLang="en-US" dirty="0"/>
              <a:t>Weekly meetings</a:t>
            </a:r>
          </a:p>
          <a:p>
            <a:pPr lvl="2"/>
            <a:r>
              <a:rPr lang="en-US" altLang="en-US" dirty="0"/>
              <a:t>Summaries</a:t>
            </a:r>
          </a:p>
          <a:p>
            <a:pPr lvl="2"/>
            <a:r>
              <a:rPr lang="en-US" altLang="en-US" dirty="0"/>
              <a:t>Progress reports</a:t>
            </a:r>
          </a:p>
          <a:p>
            <a:pPr lvl="2"/>
            <a:r>
              <a:rPr lang="en-US" altLang="en-US" dirty="0"/>
              <a:t>Associated tasks</a:t>
            </a:r>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30</a:t>
            </a:fld>
            <a:endParaRPr lang="en-AU" dirty="0"/>
          </a:p>
        </p:txBody>
      </p:sp>
    </p:spTree>
    <p:extLst>
      <p:ext uri="{BB962C8B-B14F-4D97-AF65-F5344CB8AC3E}">
        <p14:creationId xmlns:p14="http://schemas.microsoft.com/office/powerpoint/2010/main" val="113888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dirty="0"/>
              <a:t>Planning and the CISO</a:t>
            </a:r>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200" y="2192230"/>
            <a:ext cx="10515600" cy="3294167"/>
          </a:xfrm>
        </p:spPr>
        <p:txBody>
          <a:bodyPr>
            <a:normAutofit/>
          </a:bodyPr>
          <a:lstStyle/>
          <a:p>
            <a:r>
              <a:rPr lang="en-US" altLang="en-US" dirty="0"/>
              <a:t>Elements of a strategic plan</a:t>
            </a:r>
          </a:p>
          <a:p>
            <a:pPr lvl="1"/>
            <a:r>
              <a:rPr lang="en-US" altLang="en-US" dirty="0"/>
              <a:t>Executive summary</a:t>
            </a:r>
          </a:p>
          <a:p>
            <a:pPr lvl="1"/>
            <a:r>
              <a:rPr lang="en-US" altLang="en-US" dirty="0"/>
              <a:t>Mission statement and vision statement</a:t>
            </a:r>
          </a:p>
          <a:p>
            <a:pPr lvl="1"/>
            <a:r>
              <a:rPr lang="en-US" altLang="en-US" dirty="0"/>
              <a:t>Organizational profile and history</a:t>
            </a:r>
          </a:p>
          <a:p>
            <a:pPr lvl="1"/>
            <a:r>
              <a:rPr lang="en-US" altLang="en-US" dirty="0"/>
              <a:t>Strategic issues and core values</a:t>
            </a:r>
          </a:p>
          <a:p>
            <a:pPr lvl="1"/>
            <a:r>
              <a:rPr lang="en-US" altLang="en-US" dirty="0"/>
              <a:t>Program goals and objectives</a:t>
            </a:r>
          </a:p>
          <a:p>
            <a:pPr lvl="1"/>
            <a:r>
              <a:rPr lang="en-US" altLang="en-US" dirty="0"/>
              <a:t>Management/operations goals and objectives</a:t>
            </a:r>
          </a:p>
          <a:p>
            <a:pPr lvl="1"/>
            <a:r>
              <a:rPr lang="en-US" altLang="en-US" dirty="0"/>
              <a:t>Appendices (optional)</a:t>
            </a:r>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31</a:t>
            </a:fld>
            <a:endParaRPr lang="en-AU" dirty="0"/>
          </a:p>
        </p:txBody>
      </p:sp>
    </p:spTree>
    <p:extLst>
      <p:ext uri="{BB962C8B-B14F-4D97-AF65-F5344CB8AC3E}">
        <p14:creationId xmlns:p14="http://schemas.microsoft.com/office/powerpoint/2010/main" val="309487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dirty="0"/>
              <a:t>Planning and the CISO</a:t>
            </a:r>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200" y="2322860"/>
            <a:ext cx="10515600" cy="3294167"/>
          </a:xfrm>
        </p:spPr>
        <p:txBody>
          <a:bodyPr>
            <a:normAutofit/>
          </a:bodyPr>
          <a:lstStyle/>
          <a:p>
            <a:r>
              <a:rPr lang="en-US" altLang="en-US" dirty="0"/>
              <a:t>Tips for creating a strategic plan (Brian Ward)</a:t>
            </a:r>
          </a:p>
          <a:p>
            <a:pPr lvl="1"/>
            <a:r>
              <a:rPr lang="en-US" altLang="en-US" dirty="0"/>
              <a:t>Create a compelling vision statement that frames the evolving plan, and acts as a magnet for people who want to make a difference</a:t>
            </a:r>
          </a:p>
          <a:p>
            <a:pPr lvl="1"/>
            <a:r>
              <a:rPr lang="en-US" altLang="en-US" dirty="0"/>
              <a:t>Embrace the use of  the balanced scorecard approach</a:t>
            </a:r>
          </a:p>
          <a:p>
            <a:pPr lvl="1"/>
            <a:r>
              <a:rPr lang="en-US" altLang="en-US" dirty="0"/>
              <a:t>Deploy a draft high level plan early, and ask for input from stakeholders in the organization</a:t>
            </a:r>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32</a:t>
            </a:fld>
            <a:endParaRPr lang="en-AU" dirty="0"/>
          </a:p>
        </p:txBody>
      </p:sp>
    </p:spTree>
    <p:extLst>
      <p:ext uri="{BB962C8B-B14F-4D97-AF65-F5344CB8AC3E}">
        <p14:creationId xmlns:p14="http://schemas.microsoft.com/office/powerpoint/2010/main" val="25028923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dirty="0"/>
              <a:t>Planning and the CISO</a:t>
            </a:r>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200" y="2192230"/>
            <a:ext cx="10515600" cy="3294167"/>
          </a:xfrm>
        </p:spPr>
        <p:txBody>
          <a:bodyPr>
            <a:normAutofit/>
          </a:bodyPr>
          <a:lstStyle/>
          <a:p>
            <a:r>
              <a:rPr lang="en-US" altLang="en-US" dirty="0"/>
              <a:t>Tips for creating a strategic plan (cont’d.)</a:t>
            </a:r>
          </a:p>
          <a:p>
            <a:pPr lvl="1"/>
            <a:r>
              <a:rPr lang="en-US" altLang="en-US" dirty="0"/>
              <a:t>Make the evolving plan visible</a:t>
            </a:r>
          </a:p>
          <a:p>
            <a:pPr lvl="1"/>
            <a:r>
              <a:rPr lang="en-US" altLang="en-US" dirty="0"/>
              <a:t>Make the process invigorating for everyone</a:t>
            </a:r>
          </a:p>
          <a:p>
            <a:pPr lvl="1"/>
            <a:r>
              <a:rPr lang="en-US" altLang="en-US" dirty="0"/>
              <a:t>Be persistent</a:t>
            </a:r>
          </a:p>
          <a:p>
            <a:pPr lvl="1"/>
            <a:r>
              <a:rPr lang="en-US" altLang="en-US" dirty="0"/>
              <a:t>Make the process continuous</a:t>
            </a:r>
          </a:p>
          <a:p>
            <a:pPr lvl="1"/>
            <a:r>
              <a:rPr lang="en-US" altLang="en-US" dirty="0"/>
              <a:t>Provide meaning</a:t>
            </a:r>
          </a:p>
          <a:p>
            <a:pPr lvl="1"/>
            <a:r>
              <a:rPr lang="en-US" altLang="en-US" dirty="0"/>
              <a:t>Be yourself</a:t>
            </a:r>
          </a:p>
          <a:p>
            <a:pPr lvl="1"/>
            <a:r>
              <a:rPr lang="en-US" altLang="en-US" dirty="0"/>
              <a:t>Lighten up and have some fun</a:t>
            </a:r>
          </a:p>
          <a:p>
            <a:pPr marL="0" indent="0">
              <a:buNone/>
            </a:pPr>
            <a:endParaRPr lang="en-US" altLang="en-US" dirty="0"/>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33</a:t>
            </a:fld>
            <a:endParaRPr lang="en-AU" dirty="0"/>
          </a:p>
        </p:txBody>
      </p:sp>
    </p:spTree>
    <p:extLst>
      <p:ext uri="{BB962C8B-B14F-4D97-AF65-F5344CB8AC3E}">
        <p14:creationId xmlns:p14="http://schemas.microsoft.com/office/powerpoint/2010/main" val="14347378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dirty="0"/>
              <a:t>Information Security Governance</a:t>
            </a:r>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200" y="1733553"/>
            <a:ext cx="10515600" cy="4252912"/>
          </a:xfrm>
        </p:spPr>
        <p:txBody>
          <a:bodyPr>
            <a:normAutofit/>
          </a:bodyPr>
          <a:lstStyle/>
          <a:p>
            <a:r>
              <a:rPr lang="en-US" altLang="en-US" dirty="0"/>
              <a:t>Strategic planning and corporate responsibility are accomplished by using governance, risk management, and compliance (GRC).</a:t>
            </a:r>
          </a:p>
          <a:p>
            <a:r>
              <a:rPr lang="en-US" altLang="en-US" dirty="0"/>
              <a:t>GRC integrate them into one holistic approach for executive-level strategic planning and management.</a:t>
            </a:r>
          </a:p>
          <a:p>
            <a:r>
              <a:rPr lang="en-US" altLang="en-US" dirty="0"/>
              <a:t>Governance of InfoSec is a strategic planning responsibility</a:t>
            </a:r>
          </a:p>
          <a:p>
            <a:pPr lvl="1"/>
            <a:r>
              <a:rPr lang="en-US" altLang="en-US" dirty="0"/>
              <a:t>Importance has grown in recent years</a:t>
            </a:r>
          </a:p>
          <a:p>
            <a:r>
              <a:rPr lang="en-US" altLang="en-US" dirty="0"/>
              <a:t>Information security objectives must be addressed at the highest levels of an organization's management team</a:t>
            </a:r>
          </a:p>
          <a:p>
            <a:pPr lvl="1"/>
            <a:r>
              <a:rPr lang="en-US" altLang="en-US" dirty="0"/>
              <a:t>To be effective and offer a sustainable approach</a:t>
            </a:r>
          </a:p>
          <a:p>
            <a:endParaRPr lang="en-US" altLang="en-US" dirty="0"/>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34</a:t>
            </a:fld>
            <a:endParaRPr lang="en-AU" dirty="0"/>
          </a:p>
        </p:txBody>
      </p:sp>
    </p:spTree>
    <p:extLst>
      <p:ext uri="{BB962C8B-B14F-4D97-AF65-F5344CB8AC3E}">
        <p14:creationId xmlns:p14="http://schemas.microsoft.com/office/powerpoint/2010/main" val="364915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dirty="0"/>
              <a:t>Information Security Governance</a:t>
            </a:r>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200" y="2181499"/>
            <a:ext cx="10515600" cy="3069771"/>
          </a:xfrm>
        </p:spPr>
        <p:txBody>
          <a:bodyPr>
            <a:normAutofit/>
          </a:bodyPr>
          <a:lstStyle/>
          <a:p>
            <a:r>
              <a:rPr lang="en-US" altLang="en-US" b="1" dirty="0"/>
              <a:t>Information security governance includes (ITGI)</a:t>
            </a:r>
          </a:p>
          <a:p>
            <a:pPr lvl="1"/>
            <a:r>
              <a:rPr lang="en-US" altLang="en-US" dirty="0"/>
              <a:t>Providing strategic direction</a:t>
            </a:r>
          </a:p>
          <a:p>
            <a:pPr lvl="1"/>
            <a:r>
              <a:rPr lang="en-US" altLang="en-US" dirty="0"/>
              <a:t>Establishing objectives</a:t>
            </a:r>
          </a:p>
          <a:p>
            <a:pPr lvl="1"/>
            <a:r>
              <a:rPr lang="en-US" altLang="en-US" dirty="0"/>
              <a:t>Measuring progress toward those objectives </a:t>
            </a:r>
          </a:p>
          <a:p>
            <a:pPr lvl="1"/>
            <a:r>
              <a:rPr lang="en-US" altLang="en-US" dirty="0"/>
              <a:t>Verifying that risk management practices are appropriate</a:t>
            </a:r>
          </a:p>
          <a:p>
            <a:pPr lvl="1"/>
            <a:r>
              <a:rPr lang="en-US" altLang="en-US" dirty="0"/>
              <a:t>Validating that the organization’s assets are used properly</a:t>
            </a:r>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35</a:t>
            </a:fld>
            <a:endParaRPr lang="en-AU" dirty="0"/>
          </a:p>
        </p:txBody>
      </p:sp>
    </p:spTree>
    <p:extLst>
      <p:ext uri="{BB962C8B-B14F-4D97-AF65-F5344CB8AC3E}">
        <p14:creationId xmlns:p14="http://schemas.microsoft.com/office/powerpoint/2010/main" val="394921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dirty="0"/>
              <a:t>Information Security Governance</a:t>
            </a:r>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200" y="2050869"/>
            <a:ext cx="10515600" cy="3892731"/>
          </a:xfrm>
        </p:spPr>
        <p:txBody>
          <a:bodyPr>
            <a:normAutofit/>
          </a:bodyPr>
          <a:lstStyle/>
          <a:p>
            <a:r>
              <a:rPr lang="en-US" altLang="en-US" b="1" dirty="0"/>
              <a:t>Actions of the Board of Directors</a:t>
            </a:r>
          </a:p>
          <a:p>
            <a:pPr lvl="1"/>
            <a:r>
              <a:rPr lang="en-US" altLang="en-US" dirty="0"/>
              <a:t>Inculcating a culture that recognizes the importance of information security</a:t>
            </a:r>
          </a:p>
          <a:p>
            <a:pPr lvl="1"/>
            <a:r>
              <a:rPr lang="en-US" altLang="en-US" dirty="0"/>
              <a:t>Aligning management’s investment in information security with organizational strategies and risk environment</a:t>
            </a:r>
          </a:p>
          <a:p>
            <a:pPr lvl="1"/>
            <a:r>
              <a:rPr lang="en-US" altLang="en-US" dirty="0"/>
              <a:t>Assuring comprehensive development and implementation of an information security program</a:t>
            </a:r>
          </a:p>
          <a:p>
            <a:pPr lvl="1"/>
            <a:r>
              <a:rPr lang="en-US" altLang="en-US" dirty="0"/>
              <a:t>Demanding reports from the various layers of management on the information security program’s effectiveness and adequacy</a:t>
            </a:r>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36</a:t>
            </a:fld>
            <a:endParaRPr lang="en-AU" dirty="0"/>
          </a:p>
        </p:txBody>
      </p:sp>
    </p:spTree>
    <p:extLst>
      <p:ext uri="{BB962C8B-B14F-4D97-AF65-F5344CB8AC3E}">
        <p14:creationId xmlns:p14="http://schemas.microsoft.com/office/powerpoint/2010/main" val="3859067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dirty="0"/>
              <a:t>Desired Outcomes</a:t>
            </a:r>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200" y="1871663"/>
            <a:ext cx="10515600" cy="4029075"/>
          </a:xfrm>
        </p:spPr>
        <p:txBody>
          <a:bodyPr>
            <a:normAutofit/>
          </a:bodyPr>
          <a:lstStyle/>
          <a:p>
            <a:r>
              <a:rPr lang="en-US" altLang="en-US" b="1" dirty="0"/>
              <a:t>Outcomes of information security governance</a:t>
            </a:r>
          </a:p>
          <a:p>
            <a:pPr lvl="1"/>
            <a:r>
              <a:rPr lang="en-US" altLang="en-US" dirty="0"/>
              <a:t>Strategic alignment of information security with business strategy to support organizational objectives</a:t>
            </a:r>
          </a:p>
          <a:p>
            <a:pPr lvl="1"/>
            <a:r>
              <a:rPr lang="en-US" altLang="en-US" dirty="0"/>
              <a:t>Risk management to reduce potential impacts on information resources </a:t>
            </a:r>
          </a:p>
          <a:p>
            <a:pPr lvl="1"/>
            <a:r>
              <a:rPr lang="en-US" altLang="en-US" dirty="0"/>
              <a:t>Resource management with efficient use of information security knowledge and infrastructure</a:t>
            </a:r>
          </a:p>
          <a:p>
            <a:pPr lvl="1"/>
            <a:r>
              <a:rPr lang="en-US" altLang="en-US" dirty="0"/>
              <a:t>Performance measurement to ensure that organizational objectives are achieved</a:t>
            </a:r>
          </a:p>
          <a:p>
            <a:pPr lvl="1"/>
            <a:r>
              <a:rPr lang="en-US" altLang="en-US" dirty="0"/>
              <a:t>Value delivery by optimizing information security investments in support of organizational objectives</a:t>
            </a:r>
          </a:p>
          <a:p>
            <a:pPr marL="457200" lvl="1" indent="0">
              <a:buNone/>
            </a:pPr>
            <a:endParaRPr lang="en-US" altLang="en-US" dirty="0"/>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37</a:t>
            </a:fld>
            <a:endParaRPr lang="en-AU" dirty="0"/>
          </a:p>
        </p:txBody>
      </p:sp>
    </p:spTree>
    <p:extLst>
      <p:ext uri="{BB962C8B-B14F-4D97-AF65-F5344CB8AC3E}">
        <p14:creationId xmlns:p14="http://schemas.microsoft.com/office/powerpoint/2010/main" val="541790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dirty="0"/>
              <a:t>Desired Outcomes</a:t>
            </a:r>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200" y="1988181"/>
            <a:ext cx="10515600" cy="3424796"/>
          </a:xfrm>
        </p:spPr>
        <p:txBody>
          <a:bodyPr>
            <a:normAutofit/>
          </a:bodyPr>
          <a:lstStyle/>
          <a:p>
            <a:r>
              <a:rPr lang="en-US" altLang="en-US" b="1" dirty="0"/>
              <a:t>Recommended Board of Director practices (National Association of Corporate Directors – NACD, USA)</a:t>
            </a:r>
          </a:p>
          <a:p>
            <a:pPr lvl="1"/>
            <a:r>
              <a:rPr lang="en-US" altLang="en-US" dirty="0"/>
              <a:t>Place information security on the board’s agenda </a:t>
            </a:r>
          </a:p>
          <a:p>
            <a:pPr lvl="1"/>
            <a:r>
              <a:rPr lang="en-US" altLang="en-US" dirty="0"/>
              <a:t>Identify information security leaders, hold them accountable and ensure support for them</a:t>
            </a:r>
          </a:p>
          <a:p>
            <a:pPr lvl="1"/>
            <a:r>
              <a:rPr lang="en-US" altLang="en-US" dirty="0"/>
              <a:t>Ensure the effectiveness of the corporation’s information security policy through review and approval</a:t>
            </a:r>
          </a:p>
          <a:p>
            <a:pPr lvl="1"/>
            <a:r>
              <a:rPr lang="en-US" altLang="en-US" dirty="0"/>
              <a:t>Assign information security to a key committee and ensure adequate support for that committee</a:t>
            </a:r>
          </a:p>
          <a:p>
            <a:endParaRPr lang="en-US" altLang="en-US" dirty="0"/>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38</a:t>
            </a:fld>
            <a:endParaRPr lang="en-AU" dirty="0"/>
          </a:p>
        </p:txBody>
      </p:sp>
    </p:spTree>
    <p:extLst>
      <p:ext uri="{BB962C8B-B14F-4D97-AF65-F5344CB8AC3E}">
        <p14:creationId xmlns:p14="http://schemas.microsoft.com/office/powerpoint/2010/main" val="22032905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AU" dirty="0"/>
              <a:t>Benefits of Information Security Governance </a:t>
            </a:r>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200" y="2105030"/>
            <a:ext cx="10515600" cy="3309937"/>
          </a:xfrm>
        </p:spPr>
        <p:txBody>
          <a:bodyPr>
            <a:normAutofit/>
          </a:bodyPr>
          <a:lstStyle/>
          <a:p>
            <a:r>
              <a:rPr lang="en-AU" sz="2400" dirty="0"/>
              <a:t>An increase in share value for organizations </a:t>
            </a:r>
          </a:p>
          <a:p>
            <a:r>
              <a:rPr lang="en-AU" sz="2400" dirty="0"/>
              <a:t>Increased predictability and reduced uncertainty of business operations by lowering information-security-related risks to definable and acceptable levels </a:t>
            </a:r>
          </a:p>
          <a:p>
            <a:r>
              <a:rPr lang="en-AU" sz="2400" dirty="0"/>
              <a:t>Protection from the increasing potential for civil or legal liability as a result of information inaccuracy or the absence of due care </a:t>
            </a:r>
          </a:p>
          <a:p>
            <a:r>
              <a:rPr lang="en-AU" sz="2400" dirty="0"/>
              <a:t>Optimization of the allocation of limited security resources </a:t>
            </a:r>
          </a:p>
          <a:p>
            <a:r>
              <a:rPr lang="en-AU" sz="2400" dirty="0"/>
              <a:t>Assurance of effective InfoSec policy and policy compliance </a:t>
            </a:r>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39</a:t>
            </a:fld>
            <a:endParaRPr lang="en-AU" dirty="0"/>
          </a:p>
        </p:txBody>
      </p:sp>
    </p:spTree>
    <p:extLst>
      <p:ext uri="{BB962C8B-B14F-4D97-AF65-F5344CB8AC3E}">
        <p14:creationId xmlns:p14="http://schemas.microsoft.com/office/powerpoint/2010/main" val="1756025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zh-CN" b="1" dirty="0"/>
              <a:t>Strategic P</a:t>
            </a:r>
            <a:r>
              <a:rPr lang="en-US" altLang="en-US" b="1" dirty="0"/>
              <a:t>lanning</a:t>
            </a:r>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199" y="1853852"/>
            <a:ext cx="10515601" cy="4008329"/>
          </a:xfrm>
        </p:spPr>
        <p:txBody>
          <a:bodyPr>
            <a:normAutofit/>
          </a:bodyPr>
          <a:lstStyle/>
          <a:p>
            <a:r>
              <a:rPr lang="en-US" altLang="zh-CN" b="1" dirty="0"/>
              <a:t>What is Strategic Planning</a:t>
            </a:r>
          </a:p>
          <a:p>
            <a:pPr lvl="1"/>
            <a:r>
              <a:rPr lang="en-US" altLang="en-US" b="1" dirty="0"/>
              <a:t> </a:t>
            </a:r>
            <a:r>
              <a:rPr lang="en-US" altLang="zh-CN" dirty="0"/>
              <a:t>Strategic planning involves the structured efforts of an organization to effectively identify its purposes for existing, the direction that the organization will pursue, and how that direction will allow the entity to achieve its short-term and long-term goals.</a:t>
            </a:r>
          </a:p>
          <a:p>
            <a:pPr lvl="1"/>
            <a:r>
              <a:rPr lang="en-US" altLang="zh-CN" dirty="0"/>
              <a:t>Individuals, businesses, governments, non-profit agencies, and any other type of organizations can utilize this process of strategically planning for the future. While the methods used in this type of planning process vary, there are a few basic steps that tend to apply in any setting.</a:t>
            </a:r>
            <a:endParaRPr lang="en-US" altLang="en-US" dirty="0"/>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4</a:t>
            </a:fld>
            <a:endParaRPr lang="en-AU" dirty="0"/>
          </a:p>
        </p:txBody>
      </p:sp>
    </p:spTree>
    <p:extLst>
      <p:ext uri="{BB962C8B-B14F-4D97-AF65-F5344CB8AC3E}">
        <p14:creationId xmlns:p14="http://schemas.microsoft.com/office/powerpoint/2010/main" val="139898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AU" dirty="0"/>
              <a:t>Benefits of Information Security Governance </a:t>
            </a:r>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200" y="2519368"/>
            <a:ext cx="10515600" cy="2681287"/>
          </a:xfrm>
        </p:spPr>
        <p:txBody>
          <a:bodyPr>
            <a:normAutofit/>
          </a:bodyPr>
          <a:lstStyle/>
          <a:p>
            <a:r>
              <a:rPr lang="en-AU" sz="2400" dirty="0"/>
              <a:t>A firm foundation for efficient and effective risk management, process improvement, and rapid incident response </a:t>
            </a:r>
          </a:p>
          <a:p>
            <a:r>
              <a:rPr lang="en-AU" sz="2400" dirty="0"/>
              <a:t>A level of assurance that critical decisions are not based on faulty information </a:t>
            </a:r>
          </a:p>
          <a:p>
            <a:r>
              <a:rPr lang="en-AU" sz="2400" dirty="0"/>
              <a:t>Accountability for safeguarding information during critical business activities, such as mergers and acquisitions, business process recovery, and regulatory response </a:t>
            </a:r>
          </a:p>
          <a:p>
            <a:pPr marL="0" indent="0">
              <a:buNone/>
            </a:pPr>
            <a:endParaRPr lang="en-AU" sz="2400" dirty="0">
              <a:effectLst/>
            </a:endParaRPr>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40</a:t>
            </a:fld>
            <a:endParaRPr lang="en-AU" dirty="0"/>
          </a:p>
        </p:txBody>
      </p:sp>
    </p:spTree>
    <p:extLst>
      <p:ext uri="{BB962C8B-B14F-4D97-AF65-F5344CB8AC3E}">
        <p14:creationId xmlns:p14="http://schemas.microsoft.com/office/powerpoint/2010/main" val="16065696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dirty="0"/>
              <a:t>Implementing Information Security Governance</a:t>
            </a:r>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41</a:t>
            </a:fld>
            <a:endParaRPr lang="en-AU" dirty="0"/>
          </a:p>
        </p:txBody>
      </p:sp>
      <p:pic>
        <p:nvPicPr>
          <p:cNvPr id="6" name="Picture 7" descr="88849_02_F06.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5852" y="1943057"/>
            <a:ext cx="7620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2272937" y="5107575"/>
            <a:ext cx="2617191" cy="646331"/>
          </a:xfrm>
          <a:prstGeom prst="rect">
            <a:avLst/>
          </a:prstGeom>
          <a:noFill/>
        </p:spPr>
        <p:txBody>
          <a:bodyPr wrap="none" rtlCol="0">
            <a:spAutoFit/>
          </a:bodyPr>
          <a:lstStyle/>
          <a:p>
            <a:r>
              <a:rPr lang="en-US" sz="3600" b="1" dirty="0"/>
              <a:t>IDEAL model</a:t>
            </a:r>
            <a:endParaRPr lang="en-AU" sz="3600" b="1" dirty="0"/>
          </a:p>
        </p:txBody>
      </p:sp>
    </p:spTree>
    <p:extLst>
      <p:ext uri="{BB962C8B-B14F-4D97-AF65-F5344CB8AC3E}">
        <p14:creationId xmlns:p14="http://schemas.microsoft.com/office/powerpoint/2010/main" val="3415994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dirty="0"/>
              <a:t>Implementing Information Security Governance</a:t>
            </a:r>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42</a:t>
            </a:fld>
            <a:endParaRPr lang="en-AU" dirty="0"/>
          </a:p>
        </p:txBody>
      </p:sp>
      <p:pic>
        <p:nvPicPr>
          <p:cNvPr id="8" name="Picture 5" descr="88849_02_F07.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7895" y="1779409"/>
            <a:ext cx="6194425" cy="438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2252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dirty="0"/>
              <a:t>Planning for Information Security Implementation</a:t>
            </a:r>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43</a:t>
            </a:fld>
            <a:endParaRPr lang="en-AU" dirty="0"/>
          </a:p>
        </p:txBody>
      </p:sp>
      <p:pic>
        <p:nvPicPr>
          <p:cNvPr id="5" name="Picture 6" descr="88849_02_F08.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9779" y="1870849"/>
            <a:ext cx="5486400" cy="431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6189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dirty="0"/>
              <a:t>Planning For Information Security Implementation</a:t>
            </a:r>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200" y="2427727"/>
            <a:ext cx="10515600" cy="2418596"/>
          </a:xfrm>
        </p:spPr>
        <p:txBody>
          <a:bodyPr>
            <a:normAutofit/>
          </a:bodyPr>
          <a:lstStyle/>
          <a:p>
            <a:r>
              <a:rPr lang="en-US" altLang="en-US" b="1" dirty="0"/>
              <a:t>Roles of the CIO and CISO </a:t>
            </a:r>
          </a:p>
          <a:p>
            <a:pPr lvl="1"/>
            <a:r>
              <a:rPr lang="en-US" altLang="en-US" dirty="0"/>
              <a:t>Translating overall strategic plan into tactical and operational information security plans</a:t>
            </a:r>
          </a:p>
          <a:p>
            <a:pPr lvl="1"/>
            <a:r>
              <a:rPr lang="en-US" altLang="en-US" dirty="0"/>
              <a:t>The CISO plays a more active role in the development of the planning details than does the CIO</a:t>
            </a:r>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44</a:t>
            </a:fld>
            <a:endParaRPr lang="en-AU" dirty="0"/>
          </a:p>
        </p:txBody>
      </p:sp>
    </p:spTree>
    <p:extLst>
      <p:ext uri="{BB962C8B-B14F-4D97-AF65-F5344CB8AC3E}">
        <p14:creationId xmlns:p14="http://schemas.microsoft.com/office/powerpoint/2010/main" val="250559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dirty="0"/>
              <a:t>Planning For Information Security Implementation</a:t>
            </a:r>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200" y="2427726"/>
            <a:ext cx="10515600" cy="3032547"/>
          </a:xfrm>
        </p:spPr>
        <p:txBody>
          <a:bodyPr>
            <a:normAutofit/>
          </a:bodyPr>
          <a:lstStyle/>
          <a:p>
            <a:r>
              <a:rPr lang="en-US" altLang="en-US" b="1" dirty="0"/>
              <a:t>CISO Job Description (example)</a:t>
            </a:r>
          </a:p>
          <a:p>
            <a:pPr lvl="1"/>
            <a:r>
              <a:rPr lang="en-US" altLang="en-US" dirty="0"/>
              <a:t>Creates a strategic information security plan with a vision for the future of information security</a:t>
            </a:r>
          </a:p>
          <a:p>
            <a:pPr lvl="1"/>
            <a:r>
              <a:rPr lang="en-US" altLang="en-US" dirty="0"/>
              <a:t>Understands the fundamental business activities and suggests appropriate information security solutions to protect these activities</a:t>
            </a:r>
          </a:p>
          <a:p>
            <a:pPr lvl="1"/>
            <a:r>
              <a:rPr lang="en-US" altLang="en-US" dirty="0"/>
              <a:t>Develops action plans, schedules, budgets, and status reports</a:t>
            </a:r>
          </a:p>
          <a:p>
            <a:pPr lvl="1"/>
            <a:endParaRPr lang="en-US" altLang="en-US" dirty="0"/>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45</a:t>
            </a:fld>
            <a:endParaRPr lang="en-AU" dirty="0"/>
          </a:p>
        </p:txBody>
      </p:sp>
    </p:spTree>
    <p:extLst>
      <p:ext uri="{BB962C8B-B14F-4D97-AF65-F5344CB8AC3E}">
        <p14:creationId xmlns:p14="http://schemas.microsoft.com/office/powerpoint/2010/main" val="1359609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dirty="0"/>
              <a:t>Planning For Information Security Implementation</a:t>
            </a:r>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200" y="2063931"/>
            <a:ext cx="10515600" cy="3749039"/>
          </a:xfrm>
        </p:spPr>
        <p:txBody>
          <a:bodyPr>
            <a:normAutofit/>
          </a:bodyPr>
          <a:lstStyle/>
          <a:p>
            <a:r>
              <a:rPr lang="en-US" altLang="en-US" b="1" dirty="0"/>
              <a:t>Implementation can begin</a:t>
            </a:r>
          </a:p>
          <a:p>
            <a:pPr lvl="1"/>
            <a:r>
              <a:rPr lang="en-US" altLang="en-US" dirty="0"/>
              <a:t>After plan has been translated into IT and information security objectives and tactical and operational plans</a:t>
            </a:r>
          </a:p>
          <a:p>
            <a:r>
              <a:rPr lang="en-US" altLang="en-US" b="1" dirty="0"/>
              <a:t>Methods of implementation</a:t>
            </a:r>
          </a:p>
          <a:p>
            <a:pPr lvl="1"/>
            <a:r>
              <a:rPr lang="en-US" altLang="en-US" dirty="0"/>
              <a:t> </a:t>
            </a:r>
            <a:r>
              <a:rPr lang="en-US" altLang="en-US" dirty="0">
                <a:solidFill>
                  <a:srgbClr val="FF0000"/>
                </a:solidFill>
              </a:rPr>
              <a:t>Bottom-up</a:t>
            </a:r>
            <a:r>
              <a:rPr lang="en-US" altLang="en-US" dirty="0"/>
              <a:t>: use technical expertise of the individual. Lack of coordination </a:t>
            </a:r>
          </a:p>
          <a:p>
            <a:pPr lvl="1"/>
            <a:r>
              <a:rPr lang="en-US" altLang="en-US" dirty="0"/>
              <a:t> </a:t>
            </a:r>
            <a:r>
              <a:rPr lang="en-US" altLang="en-US" dirty="0">
                <a:solidFill>
                  <a:srgbClr val="FF0000"/>
                </a:solidFill>
              </a:rPr>
              <a:t>Top-down</a:t>
            </a:r>
            <a:r>
              <a:rPr lang="en-US" altLang="en-US" dirty="0"/>
              <a:t>: high-level managers provide resources, give direction, issue policies, indicate goals and outcomes, determine responsibilities</a:t>
            </a:r>
          </a:p>
          <a:p>
            <a:pPr lvl="1"/>
            <a:r>
              <a:rPr lang="en-US" altLang="en-US" dirty="0">
                <a:solidFill>
                  <a:srgbClr val="FF0000"/>
                </a:solidFill>
              </a:rPr>
              <a:t>System development life cycle (SDLC)</a:t>
            </a:r>
          </a:p>
          <a:p>
            <a:pPr lvl="1"/>
            <a:endParaRPr lang="en-US" altLang="en-US" dirty="0"/>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46</a:t>
            </a:fld>
            <a:endParaRPr lang="en-AU" dirty="0"/>
          </a:p>
        </p:txBody>
      </p:sp>
    </p:spTree>
    <p:extLst>
      <p:ext uri="{BB962C8B-B14F-4D97-AF65-F5344CB8AC3E}">
        <p14:creationId xmlns:p14="http://schemas.microsoft.com/office/powerpoint/2010/main" val="392679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dirty="0"/>
              <a:t>Planning For Information Security Implementation</a:t>
            </a:r>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47</a:t>
            </a:fld>
            <a:endParaRPr lang="en-AU" dirty="0"/>
          </a:p>
        </p:txBody>
      </p:sp>
      <p:pic>
        <p:nvPicPr>
          <p:cNvPr id="5" name="Picture 4" descr="88849_02_F09.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33208" y="1844723"/>
            <a:ext cx="6378575" cy="438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79332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dirty="0"/>
              <a:t>Introduction to the Security Systems Development Life Cycle</a:t>
            </a:r>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200" y="2830882"/>
            <a:ext cx="10515600" cy="2404996"/>
          </a:xfrm>
        </p:spPr>
        <p:txBody>
          <a:bodyPr>
            <a:normAutofit/>
          </a:bodyPr>
          <a:lstStyle/>
          <a:p>
            <a:r>
              <a:rPr lang="en-US" altLang="en-US" dirty="0"/>
              <a:t>An SDLC is a methodology for the design and implementation of an information system</a:t>
            </a:r>
          </a:p>
          <a:p>
            <a:r>
              <a:rPr lang="en-US" altLang="en-US" dirty="0"/>
              <a:t>SDLC-based projects may be initiated by events or planned</a:t>
            </a:r>
          </a:p>
          <a:p>
            <a:r>
              <a:rPr lang="en-US" altLang="en-US" dirty="0"/>
              <a:t>At the end of each phase, a review occurs to determine if the project should be continued, discontinued, outsourced, or postponed</a:t>
            </a:r>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48</a:t>
            </a:fld>
            <a:endParaRPr lang="en-AU" dirty="0"/>
          </a:p>
        </p:txBody>
      </p:sp>
    </p:spTree>
    <p:extLst>
      <p:ext uri="{BB962C8B-B14F-4D97-AF65-F5344CB8AC3E}">
        <p14:creationId xmlns:p14="http://schemas.microsoft.com/office/powerpoint/2010/main" val="12776138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dirty="0"/>
              <a:t>Introduction to the Security Systems Development Life Cycle</a:t>
            </a:r>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200" y="2830882"/>
            <a:ext cx="10515600" cy="2404996"/>
          </a:xfrm>
        </p:spPr>
        <p:txBody>
          <a:bodyPr>
            <a:normAutofit/>
          </a:bodyPr>
          <a:lstStyle/>
          <a:p>
            <a:r>
              <a:rPr lang="en-US" altLang="en-US" dirty="0" err="1"/>
              <a:t>SecSDLC</a:t>
            </a:r>
            <a:r>
              <a:rPr lang="en-US" altLang="en-US" dirty="0"/>
              <a:t> methodology is similar to SDLC</a:t>
            </a:r>
          </a:p>
          <a:p>
            <a:pPr lvl="1"/>
            <a:r>
              <a:rPr lang="en-US" altLang="en-US" dirty="0"/>
              <a:t>Identification of specific threats and the risks they represent</a:t>
            </a:r>
          </a:p>
          <a:p>
            <a:pPr lvl="1"/>
            <a:r>
              <a:rPr lang="en-US" altLang="en-US" dirty="0"/>
              <a:t>Design and implementation of specific controls to counter those threats and manage risks posed to the organization</a:t>
            </a:r>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49</a:t>
            </a:fld>
            <a:endParaRPr lang="en-AU" dirty="0"/>
          </a:p>
        </p:txBody>
      </p:sp>
    </p:spTree>
    <p:extLst>
      <p:ext uri="{BB962C8B-B14F-4D97-AF65-F5344CB8AC3E}">
        <p14:creationId xmlns:p14="http://schemas.microsoft.com/office/powerpoint/2010/main" val="930740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b="1" dirty="0"/>
              <a:t>What is planning?</a:t>
            </a:r>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199" y="1703540"/>
            <a:ext cx="10515601" cy="4597052"/>
          </a:xfrm>
        </p:spPr>
        <p:txBody>
          <a:bodyPr>
            <a:normAutofit/>
          </a:bodyPr>
          <a:lstStyle/>
          <a:p>
            <a:r>
              <a:rPr lang="en-US" altLang="zh-CN" b="1" dirty="0"/>
              <a:t>What is Tactical Planning</a:t>
            </a:r>
          </a:p>
          <a:p>
            <a:pPr lvl="1"/>
            <a:r>
              <a:rPr lang="en-US" altLang="en-US" b="1" dirty="0"/>
              <a:t> </a:t>
            </a:r>
            <a:r>
              <a:rPr lang="en-US" altLang="zh-CN" dirty="0"/>
              <a:t>Tactical planning is the step taken after a business or team creates a strategic plan to break that plan into smaller objectives and goals.</a:t>
            </a:r>
          </a:p>
          <a:p>
            <a:pPr lvl="1"/>
            <a:r>
              <a:rPr lang="en-US" altLang="zh-CN" dirty="0"/>
              <a:t>A tactical plan is used to define goals and determine how they will be achieved through actions and steps. Most tactical plans outline specific steps or actions that will be taken to meet the goals of the larger strategic plan.</a:t>
            </a:r>
          </a:p>
          <a:p>
            <a:pPr lvl="1"/>
            <a:r>
              <a:rPr lang="en-US" altLang="zh-CN" dirty="0"/>
              <a:t>These actions or steps are then often delegated to the appropriate team members or employees to ensure they are met in a timely fashion.</a:t>
            </a:r>
          </a:p>
          <a:p>
            <a:pPr lvl="1"/>
            <a:r>
              <a:rPr lang="en-US" altLang="zh-CN" dirty="0"/>
              <a:t>In most cases, tactical planning is implemented when a business or team needs to respond to an immediate issue or situation. For example, a company that wants to win a bid from another business must create a viable proposal that will be successful.</a:t>
            </a:r>
            <a:endParaRPr lang="en-US" altLang="en-US" dirty="0"/>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5</a:t>
            </a:fld>
            <a:endParaRPr lang="en-AU" dirty="0"/>
          </a:p>
        </p:txBody>
      </p:sp>
    </p:spTree>
    <p:extLst>
      <p:ext uri="{BB962C8B-B14F-4D97-AF65-F5344CB8AC3E}">
        <p14:creationId xmlns:p14="http://schemas.microsoft.com/office/powerpoint/2010/main" val="139898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dirty="0"/>
              <a:t>Introduction to the Security Systems Development Life Cycle</a:t>
            </a:r>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50</a:t>
            </a:fld>
            <a:endParaRPr lang="en-AU" dirty="0"/>
          </a:p>
        </p:txBody>
      </p:sp>
      <p:pic>
        <p:nvPicPr>
          <p:cNvPr id="6"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9584" y="1899560"/>
            <a:ext cx="6750050" cy="4056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96291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b="1" dirty="0"/>
              <a:t>Investigation in the </a:t>
            </a:r>
            <a:r>
              <a:rPr lang="en-US" altLang="en-US" b="1" dirty="0" err="1"/>
              <a:t>SecSDLC</a:t>
            </a:r>
            <a:endParaRPr lang="en-US" altLang="en-US" b="1" dirty="0"/>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200" y="2181497"/>
            <a:ext cx="10515600" cy="3592285"/>
          </a:xfrm>
        </p:spPr>
        <p:txBody>
          <a:bodyPr>
            <a:normAutofit/>
          </a:bodyPr>
          <a:lstStyle/>
          <a:p>
            <a:pPr lvl="1"/>
            <a:r>
              <a:rPr lang="en-US" altLang="en-US" dirty="0"/>
              <a:t>Phase begins with directive from management specifying the process, outcomes, and goals of the project and its budget </a:t>
            </a:r>
          </a:p>
          <a:p>
            <a:pPr lvl="1"/>
            <a:r>
              <a:rPr lang="en-US" altLang="en-US" dirty="0"/>
              <a:t>Frequently begins with the affirmation or creation of security policies</a:t>
            </a:r>
          </a:p>
          <a:p>
            <a:pPr lvl="1"/>
            <a:r>
              <a:rPr lang="en-US" altLang="en-US" dirty="0"/>
              <a:t>Teams assembled to analyze problems, define scope, specify goals and identify constraints </a:t>
            </a:r>
          </a:p>
          <a:p>
            <a:pPr lvl="1"/>
            <a:r>
              <a:rPr lang="en-US" altLang="en-US" dirty="0"/>
              <a:t>Feasibility analysis </a:t>
            </a:r>
          </a:p>
          <a:p>
            <a:pPr lvl="2"/>
            <a:r>
              <a:rPr lang="en-US" altLang="en-US" dirty="0"/>
              <a:t>Determines whether the organization has the resources and commitment to conduct a successful security analysis and design</a:t>
            </a:r>
          </a:p>
          <a:p>
            <a:pPr lvl="1"/>
            <a:endParaRPr lang="en-US" altLang="en-US" dirty="0"/>
          </a:p>
          <a:p>
            <a:endParaRPr lang="en-US" altLang="en-US" dirty="0"/>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51</a:t>
            </a:fld>
            <a:endParaRPr lang="en-AU" dirty="0"/>
          </a:p>
        </p:txBody>
      </p:sp>
    </p:spTree>
    <p:extLst>
      <p:ext uri="{BB962C8B-B14F-4D97-AF65-F5344CB8AC3E}">
        <p14:creationId xmlns:p14="http://schemas.microsoft.com/office/powerpoint/2010/main" val="227701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pPr>
              <a:defRPr/>
            </a:pPr>
            <a:r>
              <a:rPr lang="en-US" altLang="en-US" b="1" dirty="0"/>
              <a:t>Analysis in the </a:t>
            </a:r>
            <a:r>
              <a:rPr lang="en-US" altLang="en-US" b="1" dirty="0" err="1"/>
              <a:t>SecSDLC</a:t>
            </a:r>
            <a:endParaRPr lang="en-US" altLang="en-US" b="1" dirty="0"/>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200" y="2143125"/>
            <a:ext cx="10515600" cy="3629025"/>
          </a:xfrm>
        </p:spPr>
        <p:txBody>
          <a:bodyPr>
            <a:normAutofit/>
          </a:bodyPr>
          <a:lstStyle/>
          <a:p>
            <a:pPr lvl="1">
              <a:defRPr/>
            </a:pPr>
            <a:r>
              <a:rPr lang="en-US" altLang="en-US" dirty="0"/>
              <a:t>Prepare analysis of existing security policies and programs, along with known threats and current controls</a:t>
            </a:r>
          </a:p>
          <a:p>
            <a:pPr lvl="1"/>
            <a:r>
              <a:rPr lang="en-US" altLang="en-US" dirty="0"/>
              <a:t>Analyze relevant legal issues that could affect the design of the security solution </a:t>
            </a:r>
          </a:p>
          <a:p>
            <a:pPr lvl="1"/>
            <a:r>
              <a:rPr lang="en-US" altLang="en-US" dirty="0"/>
              <a:t>Risk management begins in this stage</a:t>
            </a:r>
          </a:p>
          <a:p>
            <a:pPr lvl="2"/>
            <a:r>
              <a:rPr lang="en-US" altLang="en-US" dirty="0"/>
              <a:t>The process of identifying, assessing, and evaluating the levels of risk facing the organization, specifically the threats to the information stored and processed by the organization</a:t>
            </a:r>
          </a:p>
          <a:p>
            <a:pPr lvl="2"/>
            <a:r>
              <a:rPr lang="en-US" altLang="en-US" dirty="0"/>
              <a:t>A threat is an object, person, or other entity that represents a constant danger to an asset</a:t>
            </a:r>
          </a:p>
          <a:p>
            <a:pPr lvl="1">
              <a:defRPr/>
            </a:pPr>
            <a:endParaRPr lang="en-US" altLang="en-US" dirty="0"/>
          </a:p>
          <a:p>
            <a:pPr marL="0" indent="0">
              <a:buNone/>
              <a:defRPr/>
            </a:pPr>
            <a:endParaRPr lang="en-US" altLang="en-US" dirty="0"/>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52</a:t>
            </a:fld>
            <a:endParaRPr lang="en-AU" dirty="0"/>
          </a:p>
        </p:txBody>
      </p:sp>
    </p:spTree>
    <p:extLst>
      <p:ext uri="{BB962C8B-B14F-4D97-AF65-F5344CB8AC3E}">
        <p14:creationId xmlns:p14="http://schemas.microsoft.com/office/powerpoint/2010/main" val="2443455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AU" dirty="0"/>
              <a:t>Threats to information security </a:t>
            </a:r>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53</a:t>
            </a:fld>
            <a:endParaRPr lang="en-AU" dirty="0"/>
          </a:p>
        </p:txBody>
      </p:sp>
      <p:pic>
        <p:nvPicPr>
          <p:cNvPr id="7"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2950167" y="1883095"/>
            <a:ext cx="6651625"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72171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AU" dirty="0"/>
              <a:t>Threats to information security </a:t>
            </a:r>
            <a:endParaRPr lang="en-US" altLang="en-US" dirty="0"/>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200" y="1985555"/>
            <a:ext cx="10515600" cy="3944982"/>
          </a:xfrm>
        </p:spPr>
        <p:txBody>
          <a:bodyPr>
            <a:normAutofit/>
          </a:bodyPr>
          <a:lstStyle/>
          <a:p>
            <a:r>
              <a:rPr lang="en-US" altLang="en-US" b="1" dirty="0"/>
              <a:t>An attack </a:t>
            </a:r>
          </a:p>
          <a:p>
            <a:pPr lvl="1"/>
            <a:r>
              <a:rPr lang="en-US" altLang="en-US" dirty="0"/>
              <a:t>A deliberate act that exploits a vulnerability to achieve the compromise of a controlled system</a:t>
            </a:r>
          </a:p>
          <a:p>
            <a:pPr lvl="1"/>
            <a:r>
              <a:rPr lang="en-US" altLang="en-US" dirty="0"/>
              <a:t>An identified weakness of a controlled system in which necessary controls that are not present or are no longer effective</a:t>
            </a:r>
          </a:p>
          <a:p>
            <a:pPr lvl="1"/>
            <a:r>
              <a:rPr lang="en-US" altLang="en-US" dirty="0"/>
              <a:t>Accomplished by a threat agent that damages or steals an organization’s information or physical assets</a:t>
            </a:r>
          </a:p>
          <a:p>
            <a:r>
              <a:rPr lang="en-US" altLang="en-US" b="1" dirty="0"/>
              <a:t>An exploit</a:t>
            </a:r>
          </a:p>
          <a:p>
            <a:pPr lvl="1"/>
            <a:r>
              <a:rPr lang="en-US" altLang="en-US" dirty="0"/>
              <a:t>A technique or mechanism used to compromise a system</a:t>
            </a:r>
          </a:p>
          <a:p>
            <a:endParaRPr lang="en-US" altLang="en-US" dirty="0"/>
          </a:p>
          <a:p>
            <a:endParaRPr lang="en-US" altLang="en-US" dirty="0"/>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54</a:t>
            </a:fld>
            <a:endParaRPr lang="en-AU" dirty="0"/>
          </a:p>
        </p:txBody>
      </p:sp>
    </p:spTree>
    <p:extLst>
      <p:ext uri="{BB962C8B-B14F-4D97-AF65-F5344CB8AC3E}">
        <p14:creationId xmlns:p14="http://schemas.microsoft.com/office/powerpoint/2010/main" val="21294081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AU" dirty="0"/>
              <a:t>Threats to information security </a:t>
            </a:r>
            <a:endParaRPr lang="en-US" altLang="en-US" dirty="0"/>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200" y="1959429"/>
            <a:ext cx="10515600" cy="3918857"/>
          </a:xfrm>
        </p:spPr>
        <p:txBody>
          <a:bodyPr>
            <a:normAutofit/>
          </a:bodyPr>
          <a:lstStyle/>
          <a:p>
            <a:r>
              <a:rPr lang="en-US" altLang="en-US" b="1" dirty="0"/>
              <a:t>Some common attacks</a:t>
            </a:r>
          </a:p>
          <a:p>
            <a:pPr lvl="1"/>
            <a:r>
              <a:rPr lang="en-US" altLang="en-US" dirty="0"/>
              <a:t>Malicious code: virus</a:t>
            </a:r>
          </a:p>
          <a:p>
            <a:pPr lvl="1"/>
            <a:r>
              <a:rPr lang="en-US" altLang="en-US" dirty="0"/>
              <a:t>Hoaxes: false threat</a:t>
            </a:r>
          </a:p>
          <a:p>
            <a:pPr lvl="1"/>
            <a:r>
              <a:rPr lang="en-US" altLang="en-US" dirty="0"/>
              <a:t>Back doors: bypassing access control</a:t>
            </a:r>
          </a:p>
          <a:p>
            <a:pPr lvl="1"/>
            <a:r>
              <a:rPr lang="en-US" altLang="en-US" dirty="0"/>
              <a:t>Password crack: guess a password</a:t>
            </a:r>
          </a:p>
          <a:p>
            <a:pPr lvl="1"/>
            <a:r>
              <a:rPr lang="en-US" altLang="en-US" dirty="0"/>
              <a:t>Brute force: try every possible</a:t>
            </a:r>
          </a:p>
          <a:p>
            <a:pPr lvl="1"/>
            <a:r>
              <a:rPr lang="en-US" altLang="en-US" dirty="0"/>
              <a:t>Dictionary: list of values</a:t>
            </a:r>
          </a:p>
          <a:p>
            <a:pPr lvl="1"/>
            <a:r>
              <a:rPr lang="en-US" altLang="en-US" dirty="0"/>
              <a:t>Denial-of-service (</a:t>
            </a:r>
            <a:r>
              <a:rPr lang="en-US" altLang="en-US" dirty="0" err="1"/>
              <a:t>DoS</a:t>
            </a:r>
            <a:r>
              <a:rPr lang="en-US" altLang="en-US" dirty="0"/>
              <a:t>) and distributed denial-of-service (</a:t>
            </a:r>
            <a:r>
              <a:rPr lang="en-US" altLang="en-US" dirty="0" err="1"/>
              <a:t>DDoS</a:t>
            </a:r>
            <a:r>
              <a:rPr lang="en-US" altLang="en-US" dirty="0"/>
              <a:t>)</a:t>
            </a:r>
          </a:p>
          <a:p>
            <a:endParaRPr lang="en-US" altLang="en-US" dirty="0"/>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55</a:t>
            </a:fld>
            <a:endParaRPr lang="en-AU" dirty="0"/>
          </a:p>
        </p:txBody>
      </p:sp>
    </p:spTree>
    <p:extLst>
      <p:ext uri="{BB962C8B-B14F-4D97-AF65-F5344CB8AC3E}">
        <p14:creationId xmlns:p14="http://schemas.microsoft.com/office/powerpoint/2010/main" val="28087166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AU" dirty="0"/>
              <a:t>Threats to information security </a:t>
            </a:r>
            <a:endParaRPr lang="en-US" altLang="en-US" dirty="0"/>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200" y="2011680"/>
            <a:ext cx="10515600" cy="3840480"/>
          </a:xfrm>
        </p:spPr>
        <p:txBody>
          <a:bodyPr>
            <a:normAutofit/>
          </a:bodyPr>
          <a:lstStyle/>
          <a:p>
            <a:r>
              <a:rPr lang="en-US" altLang="en-US" b="1" dirty="0"/>
              <a:t>Some common attacks (cont’d.)</a:t>
            </a:r>
          </a:p>
          <a:p>
            <a:pPr lvl="1"/>
            <a:r>
              <a:rPr lang="en-US" altLang="en-US" dirty="0"/>
              <a:t>Spoofing: unauthorized access</a:t>
            </a:r>
          </a:p>
          <a:p>
            <a:pPr lvl="1"/>
            <a:r>
              <a:rPr lang="en-US" altLang="en-US" dirty="0"/>
              <a:t>Man-in-the-middle</a:t>
            </a:r>
          </a:p>
          <a:p>
            <a:pPr lvl="1"/>
            <a:r>
              <a:rPr lang="en-US" altLang="en-US" dirty="0"/>
              <a:t>Spam</a:t>
            </a:r>
          </a:p>
          <a:p>
            <a:pPr lvl="1"/>
            <a:r>
              <a:rPr lang="en-US" altLang="en-US" dirty="0"/>
              <a:t>Mail bombing</a:t>
            </a:r>
          </a:p>
          <a:p>
            <a:pPr lvl="1"/>
            <a:r>
              <a:rPr lang="en-US" altLang="en-US" dirty="0"/>
              <a:t>Sniffer</a:t>
            </a:r>
          </a:p>
          <a:p>
            <a:pPr lvl="1"/>
            <a:r>
              <a:rPr lang="en-US" altLang="en-US" dirty="0"/>
              <a:t>Social engineering: convince people</a:t>
            </a:r>
          </a:p>
          <a:p>
            <a:pPr lvl="1"/>
            <a:r>
              <a:rPr lang="en-US" altLang="en-US" dirty="0"/>
              <a:t>Buffer overflow</a:t>
            </a:r>
          </a:p>
          <a:p>
            <a:pPr lvl="1"/>
            <a:r>
              <a:rPr lang="en-US" altLang="en-US" dirty="0"/>
              <a:t>Timing: observing the time</a:t>
            </a:r>
          </a:p>
          <a:p>
            <a:endParaRPr lang="en-US" altLang="en-US" dirty="0"/>
          </a:p>
          <a:p>
            <a:endParaRPr lang="en-US" altLang="en-US" dirty="0"/>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56</a:t>
            </a:fld>
            <a:endParaRPr lang="en-AU" dirty="0"/>
          </a:p>
        </p:txBody>
      </p:sp>
    </p:spTree>
    <p:extLst>
      <p:ext uri="{BB962C8B-B14F-4D97-AF65-F5344CB8AC3E}">
        <p14:creationId xmlns:p14="http://schemas.microsoft.com/office/powerpoint/2010/main" val="26690394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AU" dirty="0"/>
              <a:t>Threats to information security </a:t>
            </a:r>
            <a:endParaRPr lang="en-US" altLang="en-US" dirty="0"/>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200" y="2830882"/>
            <a:ext cx="10515600" cy="2404996"/>
          </a:xfrm>
        </p:spPr>
        <p:txBody>
          <a:bodyPr>
            <a:normAutofit/>
          </a:bodyPr>
          <a:lstStyle/>
          <a:p>
            <a:r>
              <a:rPr lang="en-US" altLang="en-US" dirty="0"/>
              <a:t>Prioritize the risk posed by each category of threat</a:t>
            </a:r>
          </a:p>
          <a:p>
            <a:r>
              <a:rPr lang="en-US" altLang="en-US" dirty="0"/>
              <a:t>Identify and assess the value of your information assets</a:t>
            </a:r>
          </a:p>
          <a:p>
            <a:pPr lvl="1"/>
            <a:r>
              <a:rPr lang="en-US" altLang="en-US" dirty="0"/>
              <a:t>Assign a comparative risk rating or score to each specific information asset</a:t>
            </a:r>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57</a:t>
            </a:fld>
            <a:endParaRPr lang="en-AU" dirty="0"/>
          </a:p>
        </p:txBody>
      </p:sp>
    </p:spTree>
    <p:extLst>
      <p:ext uri="{BB962C8B-B14F-4D97-AF65-F5344CB8AC3E}">
        <p14:creationId xmlns:p14="http://schemas.microsoft.com/office/powerpoint/2010/main" val="36845623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b="1" dirty="0"/>
              <a:t>Design in the </a:t>
            </a:r>
            <a:r>
              <a:rPr lang="en-US" altLang="en-US" b="1" dirty="0" err="1"/>
              <a:t>SecSDLC</a:t>
            </a:r>
            <a:r>
              <a:rPr lang="en-US" altLang="en-US" b="1" dirty="0"/>
              <a:t> (logical, physical)</a:t>
            </a:r>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200" y="2397037"/>
            <a:ext cx="10515600" cy="2760754"/>
          </a:xfrm>
        </p:spPr>
        <p:txBody>
          <a:bodyPr>
            <a:normAutofit/>
          </a:bodyPr>
          <a:lstStyle/>
          <a:p>
            <a:pPr lvl="1"/>
            <a:r>
              <a:rPr lang="en-US" altLang="en-US" dirty="0"/>
              <a:t>Create and develop a blueprint for security</a:t>
            </a:r>
          </a:p>
          <a:p>
            <a:pPr lvl="1"/>
            <a:r>
              <a:rPr lang="en-US" altLang="en-US" dirty="0"/>
              <a:t>Examine and implement key policies </a:t>
            </a:r>
          </a:p>
          <a:p>
            <a:pPr lvl="1"/>
            <a:r>
              <a:rPr lang="en-US" altLang="en-US" dirty="0"/>
              <a:t>Evaluate the technology needed to support the security blueprint</a:t>
            </a:r>
          </a:p>
          <a:p>
            <a:pPr lvl="1"/>
            <a:r>
              <a:rPr lang="en-US" altLang="en-US" dirty="0"/>
              <a:t>Generate alternative solutions</a:t>
            </a:r>
          </a:p>
          <a:p>
            <a:pPr lvl="1"/>
            <a:r>
              <a:rPr lang="en-US" altLang="en-US" dirty="0"/>
              <a:t>Agree upon a final design</a:t>
            </a:r>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58</a:t>
            </a:fld>
            <a:endParaRPr lang="en-AU" dirty="0"/>
          </a:p>
        </p:txBody>
      </p:sp>
    </p:spTree>
    <p:extLst>
      <p:ext uri="{BB962C8B-B14F-4D97-AF65-F5344CB8AC3E}">
        <p14:creationId xmlns:p14="http://schemas.microsoft.com/office/powerpoint/2010/main" val="24347179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b="1" dirty="0"/>
              <a:t>Design in the </a:t>
            </a:r>
            <a:r>
              <a:rPr lang="en-US" altLang="en-US" b="1" dirty="0" err="1"/>
              <a:t>SecSDLC</a:t>
            </a:r>
            <a:endParaRPr lang="en-US" altLang="en-US" dirty="0"/>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200" y="2830882"/>
            <a:ext cx="10515600" cy="2404996"/>
          </a:xfrm>
        </p:spPr>
        <p:txBody>
          <a:bodyPr>
            <a:normAutofit/>
          </a:bodyPr>
          <a:lstStyle/>
          <a:p>
            <a:r>
              <a:rPr lang="en-US" altLang="en-US" dirty="0"/>
              <a:t>Security models may be used to guide the design process</a:t>
            </a:r>
          </a:p>
          <a:p>
            <a:pPr lvl="1"/>
            <a:r>
              <a:rPr lang="en-US" altLang="en-US" dirty="0"/>
              <a:t>Models provide frameworks for ensuring that all areas of security are addressed</a:t>
            </a:r>
          </a:p>
          <a:p>
            <a:pPr lvl="1"/>
            <a:r>
              <a:rPr lang="en-US" altLang="en-US" dirty="0"/>
              <a:t>Organizations can adapt or adopt a framework to meet their own information security needs</a:t>
            </a:r>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59</a:t>
            </a:fld>
            <a:endParaRPr lang="en-AU" dirty="0"/>
          </a:p>
        </p:txBody>
      </p:sp>
    </p:spTree>
    <p:extLst>
      <p:ext uri="{BB962C8B-B14F-4D97-AF65-F5344CB8AC3E}">
        <p14:creationId xmlns:p14="http://schemas.microsoft.com/office/powerpoint/2010/main" val="4042408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b="1" dirty="0"/>
              <a:t>What is planning?</a:t>
            </a:r>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199" y="1678488"/>
            <a:ext cx="10515601" cy="4622104"/>
          </a:xfrm>
        </p:spPr>
        <p:txBody>
          <a:bodyPr>
            <a:normAutofit lnSpcReduction="10000"/>
          </a:bodyPr>
          <a:lstStyle/>
          <a:p>
            <a:r>
              <a:rPr lang="en-US" altLang="zh-CN" b="1" dirty="0"/>
              <a:t>What is Operational Planning</a:t>
            </a:r>
          </a:p>
          <a:p>
            <a:pPr lvl="1"/>
            <a:r>
              <a:rPr lang="en-US" altLang="en-US" b="1" dirty="0"/>
              <a:t> </a:t>
            </a:r>
            <a:r>
              <a:rPr lang="en-US" altLang="zh-CN" dirty="0"/>
              <a:t>Operational planning is a method a department or team uses to take the company’s strategic plan and turn it into a detailed map broken up into various components.</a:t>
            </a:r>
          </a:p>
          <a:p>
            <a:pPr lvl="1"/>
            <a:r>
              <a:rPr lang="en-US" altLang="zh-CN" dirty="0"/>
              <a:t>This map, called the operational plan, documents the team’s exact steps within specified time periods to reach each goal. Such a plan is made with a focus on the future to outline budget allocations, departmental activities and targets for the next year to three years.</a:t>
            </a:r>
          </a:p>
          <a:p>
            <a:pPr lvl="1"/>
            <a:r>
              <a:rPr lang="en-US" altLang="zh-CN" dirty="0"/>
              <a:t>The operational planning meaning becomes clearer when we understand that the operations segment is but one component of a larger strategic plan.</a:t>
            </a:r>
          </a:p>
          <a:p>
            <a:pPr lvl="1"/>
            <a:r>
              <a:rPr lang="en-US" altLang="zh-CN" dirty="0"/>
              <a:t>In operational planning, it’s essential to record each team member’s responsibilities for the fiscal year in detail. How detailed the plan is will depend upon the projected timeline for goal completion and how fast the team works.</a:t>
            </a:r>
            <a:endParaRPr lang="en-US" altLang="en-US" dirty="0"/>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6</a:t>
            </a:fld>
            <a:endParaRPr lang="en-AU" dirty="0"/>
          </a:p>
        </p:txBody>
      </p:sp>
    </p:spTree>
    <p:extLst>
      <p:ext uri="{BB962C8B-B14F-4D97-AF65-F5344CB8AC3E}">
        <p14:creationId xmlns:p14="http://schemas.microsoft.com/office/powerpoint/2010/main" val="139898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b="1" dirty="0"/>
              <a:t>Design in the </a:t>
            </a:r>
            <a:r>
              <a:rPr lang="en-US" altLang="en-US" b="1" dirty="0" err="1"/>
              <a:t>SecSDLC</a:t>
            </a:r>
            <a:endParaRPr lang="en-US" altLang="en-US" dirty="0"/>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200" y="2142309"/>
            <a:ext cx="10515600" cy="3304902"/>
          </a:xfrm>
        </p:spPr>
        <p:txBody>
          <a:bodyPr>
            <a:normAutofit/>
          </a:bodyPr>
          <a:lstStyle/>
          <a:p>
            <a:r>
              <a:rPr lang="en-US" altLang="en-US" dirty="0"/>
              <a:t>A critical design element of the information security program is the information security policy</a:t>
            </a:r>
          </a:p>
          <a:p>
            <a:r>
              <a:rPr lang="en-US" altLang="en-US" dirty="0"/>
              <a:t>Management must define three types of security policy</a:t>
            </a:r>
          </a:p>
          <a:p>
            <a:pPr lvl="1"/>
            <a:r>
              <a:rPr lang="en-US" altLang="en-US" dirty="0"/>
              <a:t>Enterprise information security policies</a:t>
            </a:r>
          </a:p>
          <a:p>
            <a:pPr lvl="1"/>
            <a:r>
              <a:rPr lang="en-US" altLang="en-US" dirty="0"/>
              <a:t>Issue-specific security policies</a:t>
            </a:r>
          </a:p>
          <a:p>
            <a:pPr lvl="1"/>
            <a:r>
              <a:rPr lang="en-US" altLang="en-US" dirty="0"/>
              <a:t>Systems-specific security policies</a:t>
            </a:r>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60</a:t>
            </a:fld>
            <a:endParaRPr lang="en-AU" dirty="0"/>
          </a:p>
        </p:txBody>
      </p:sp>
    </p:spTree>
    <p:extLst>
      <p:ext uri="{BB962C8B-B14F-4D97-AF65-F5344CB8AC3E}">
        <p14:creationId xmlns:p14="http://schemas.microsoft.com/office/powerpoint/2010/main" val="2868805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b="1" dirty="0"/>
              <a:t>Design in the </a:t>
            </a:r>
            <a:r>
              <a:rPr lang="en-US" altLang="en-US" b="1" dirty="0" err="1"/>
              <a:t>SecSDLC</a:t>
            </a:r>
            <a:endParaRPr lang="en-US" altLang="en-US" dirty="0"/>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200" y="2207623"/>
            <a:ext cx="10515600" cy="3226526"/>
          </a:xfrm>
        </p:spPr>
        <p:txBody>
          <a:bodyPr>
            <a:normAutofit/>
          </a:bodyPr>
          <a:lstStyle/>
          <a:p>
            <a:r>
              <a:rPr lang="en-US" altLang="en-US" dirty="0"/>
              <a:t>SETA program consists of three elements</a:t>
            </a:r>
          </a:p>
          <a:p>
            <a:pPr lvl="1"/>
            <a:r>
              <a:rPr lang="en-US" altLang="en-US" dirty="0"/>
              <a:t>Security education, security training, and security awareness</a:t>
            </a:r>
          </a:p>
          <a:p>
            <a:r>
              <a:rPr lang="en-US" altLang="en-US" dirty="0"/>
              <a:t>The purpose of SETA is to enhance security by</a:t>
            </a:r>
          </a:p>
          <a:p>
            <a:pPr lvl="1"/>
            <a:r>
              <a:rPr lang="en-US" altLang="en-US" dirty="0"/>
              <a:t>Improving awareness</a:t>
            </a:r>
          </a:p>
          <a:p>
            <a:pPr lvl="1"/>
            <a:r>
              <a:rPr lang="en-US" altLang="en-US" dirty="0"/>
              <a:t>Developing skills and knowledge </a:t>
            </a:r>
          </a:p>
          <a:p>
            <a:pPr lvl="1"/>
            <a:r>
              <a:rPr lang="en-US" altLang="en-US" dirty="0"/>
              <a:t>Building in-depth knowledge</a:t>
            </a:r>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61</a:t>
            </a:fld>
            <a:endParaRPr lang="en-AU" dirty="0"/>
          </a:p>
        </p:txBody>
      </p:sp>
    </p:spTree>
    <p:extLst>
      <p:ext uri="{BB962C8B-B14F-4D97-AF65-F5344CB8AC3E}">
        <p14:creationId xmlns:p14="http://schemas.microsoft.com/office/powerpoint/2010/main" val="26116496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b="1" dirty="0"/>
              <a:t>Design in the </a:t>
            </a:r>
            <a:r>
              <a:rPr lang="en-US" altLang="en-US" b="1" dirty="0" err="1"/>
              <a:t>SecSDLC</a:t>
            </a:r>
            <a:endParaRPr lang="en-US" altLang="en-US" dirty="0"/>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200" y="2246811"/>
            <a:ext cx="10515600" cy="3670663"/>
          </a:xfrm>
        </p:spPr>
        <p:txBody>
          <a:bodyPr>
            <a:normAutofit/>
          </a:bodyPr>
          <a:lstStyle/>
          <a:p>
            <a:r>
              <a:rPr lang="en-US" altLang="en-US" b="1" dirty="0"/>
              <a:t>Design controls and safeguards </a:t>
            </a:r>
          </a:p>
          <a:p>
            <a:pPr lvl="1"/>
            <a:r>
              <a:rPr lang="en-US" altLang="en-US" dirty="0"/>
              <a:t>Used to protect information from attacks by threats</a:t>
            </a:r>
          </a:p>
          <a:p>
            <a:pPr lvl="1"/>
            <a:r>
              <a:rPr lang="en-US" altLang="en-US" dirty="0"/>
              <a:t>Three categories of controls: managerial, operational and technical</a:t>
            </a:r>
          </a:p>
          <a:p>
            <a:r>
              <a:rPr lang="en-US" altLang="en-US" b="1" dirty="0"/>
              <a:t>Managerial controls </a:t>
            </a:r>
          </a:p>
          <a:p>
            <a:pPr lvl="1"/>
            <a:r>
              <a:rPr lang="en-US" altLang="en-US" dirty="0"/>
              <a:t>Address the design and implementation of the security planning process, security program management, risk management, and security control reviews</a:t>
            </a:r>
          </a:p>
          <a:p>
            <a:pPr lvl="1"/>
            <a:endParaRPr lang="en-US" altLang="en-US" dirty="0"/>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62</a:t>
            </a:fld>
            <a:endParaRPr lang="en-AU" dirty="0"/>
          </a:p>
        </p:txBody>
      </p:sp>
    </p:spTree>
    <p:extLst>
      <p:ext uri="{BB962C8B-B14F-4D97-AF65-F5344CB8AC3E}">
        <p14:creationId xmlns:p14="http://schemas.microsoft.com/office/powerpoint/2010/main" val="40735456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b="1" dirty="0"/>
              <a:t>Design in the </a:t>
            </a:r>
            <a:r>
              <a:rPr lang="en-US" altLang="en-US" b="1" dirty="0" err="1"/>
              <a:t>SecSDLC</a:t>
            </a:r>
            <a:endParaRPr lang="en-US" altLang="en-US" dirty="0"/>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200" y="2338251"/>
            <a:ext cx="10515600" cy="3435531"/>
          </a:xfrm>
        </p:spPr>
        <p:txBody>
          <a:bodyPr>
            <a:normAutofit/>
          </a:bodyPr>
          <a:lstStyle/>
          <a:p>
            <a:r>
              <a:rPr lang="en-US" altLang="en-US" b="1" dirty="0"/>
              <a:t>Operational controls </a:t>
            </a:r>
            <a:r>
              <a:rPr lang="en-US" altLang="en-US" dirty="0"/>
              <a:t>cover management functions and lower level planning</a:t>
            </a:r>
          </a:p>
          <a:p>
            <a:pPr lvl="1"/>
            <a:r>
              <a:rPr lang="en-US" altLang="en-US" dirty="0"/>
              <a:t>Disaster recovery</a:t>
            </a:r>
          </a:p>
          <a:p>
            <a:pPr lvl="1"/>
            <a:r>
              <a:rPr lang="en-US" altLang="en-US" dirty="0"/>
              <a:t>Incident response planning</a:t>
            </a:r>
          </a:p>
          <a:p>
            <a:pPr lvl="1"/>
            <a:r>
              <a:rPr lang="en-US" altLang="en-US" dirty="0"/>
              <a:t>Personnel security</a:t>
            </a:r>
          </a:p>
          <a:p>
            <a:pPr lvl="1"/>
            <a:r>
              <a:rPr lang="en-US" altLang="en-US" dirty="0"/>
              <a:t>Physical security</a:t>
            </a:r>
          </a:p>
          <a:p>
            <a:pPr lvl="1"/>
            <a:r>
              <a:rPr lang="en-US" altLang="en-US" dirty="0"/>
              <a:t>Protection of production inputs and outputs</a:t>
            </a:r>
          </a:p>
          <a:p>
            <a:endParaRPr lang="en-US" altLang="en-US" dirty="0"/>
          </a:p>
          <a:p>
            <a:pPr lvl="1"/>
            <a:endParaRPr lang="en-US" altLang="en-US" dirty="0"/>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63</a:t>
            </a:fld>
            <a:endParaRPr lang="en-AU" dirty="0"/>
          </a:p>
        </p:txBody>
      </p:sp>
    </p:spTree>
    <p:extLst>
      <p:ext uri="{BB962C8B-B14F-4D97-AF65-F5344CB8AC3E}">
        <p14:creationId xmlns:p14="http://schemas.microsoft.com/office/powerpoint/2010/main" val="15566313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b="1" dirty="0"/>
              <a:t>Design in the </a:t>
            </a:r>
            <a:r>
              <a:rPr lang="en-US" altLang="en-US" b="1" dirty="0" err="1"/>
              <a:t>SecSDLC</a:t>
            </a:r>
            <a:endParaRPr lang="en-US" altLang="en-US" dirty="0"/>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200" y="2830882"/>
            <a:ext cx="10515600" cy="2404996"/>
          </a:xfrm>
        </p:spPr>
        <p:txBody>
          <a:bodyPr>
            <a:normAutofit/>
          </a:bodyPr>
          <a:lstStyle/>
          <a:p>
            <a:r>
              <a:rPr lang="en-US" altLang="en-US" b="1" dirty="0"/>
              <a:t>Technical controls</a:t>
            </a:r>
          </a:p>
          <a:p>
            <a:pPr lvl="1"/>
            <a:r>
              <a:rPr lang="en-US" altLang="en-US" dirty="0"/>
              <a:t>Address tactical and technical issues related to designing and implementing security in the organization</a:t>
            </a:r>
          </a:p>
          <a:p>
            <a:pPr lvl="1"/>
            <a:r>
              <a:rPr lang="en-US" altLang="en-US" dirty="0"/>
              <a:t>Technologies necessary to protect information are examined and selected</a:t>
            </a:r>
          </a:p>
          <a:p>
            <a:endParaRPr lang="en-US" altLang="en-US" dirty="0"/>
          </a:p>
          <a:p>
            <a:endParaRPr lang="en-US" altLang="en-US" dirty="0"/>
          </a:p>
          <a:p>
            <a:pPr marL="457200" lvl="1" indent="0">
              <a:buNone/>
            </a:pPr>
            <a:endParaRPr lang="en-US" altLang="en-US" dirty="0"/>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64</a:t>
            </a:fld>
            <a:endParaRPr lang="en-AU" dirty="0"/>
          </a:p>
        </p:txBody>
      </p:sp>
    </p:spTree>
    <p:extLst>
      <p:ext uri="{BB962C8B-B14F-4D97-AF65-F5344CB8AC3E}">
        <p14:creationId xmlns:p14="http://schemas.microsoft.com/office/powerpoint/2010/main" val="1182082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b="1" dirty="0"/>
              <a:t>Design in the </a:t>
            </a:r>
            <a:r>
              <a:rPr lang="en-US" altLang="en-US" b="1" dirty="0" err="1"/>
              <a:t>SecSDLC</a:t>
            </a:r>
            <a:endParaRPr lang="en-US" altLang="en-US" dirty="0"/>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200" y="2547257"/>
            <a:ext cx="10515600" cy="3082833"/>
          </a:xfrm>
        </p:spPr>
        <p:txBody>
          <a:bodyPr>
            <a:normAutofit/>
          </a:bodyPr>
          <a:lstStyle/>
          <a:p>
            <a:r>
              <a:rPr lang="en-US" altLang="en-US" b="1" dirty="0"/>
              <a:t>Contingency planning</a:t>
            </a:r>
          </a:p>
          <a:p>
            <a:pPr lvl="1"/>
            <a:r>
              <a:rPr lang="en-US" altLang="en-US" dirty="0"/>
              <a:t>Prepare, react and recover from circumstances that threaten the organization</a:t>
            </a:r>
          </a:p>
          <a:p>
            <a:r>
              <a:rPr lang="en-US" altLang="en-US" b="1" dirty="0"/>
              <a:t>Types of contingency planning</a:t>
            </a:r>
          </a:p>
          <a:p>
            <a:pPr lvl="1"/>
            <a:r>
              <a:rPr lang="en-US" altLang="en-US" dirty="0"/>
              <a:t>Incident response planning (IRP)</a:t>
            </a:r>
          </a:p>
          <a:p>
            <a:pPr lvl="1"/>
            <a:r>
              <a:rPr lang="en-US" altLang="en-US" dirty="0"/>
              <a:t>Disaster recovery planning (DRP)</a:t>
            </a:r>
          </a:p>
          <a:p>
            <a:pPr lvl="1"/>
            <a:r>
              <a:rPr lang="en-US" altLang="en-US" dirty="0"/>
              <a:t>Business continuity planning (BCP)</a:t>
            </a:r>
          </a:p>
          <a:p>
            <a:endParaRPr lang="en-US" altLang="en-US" dirty="0"/>
          </a:p>
          <a:p>
            <a:endParaRPr lang="en-US" altLang="en-US" dirty="0"/>
          </a:p>
          <a:p>
            <a:endParaRPr lang="en-US" altLang="en-US" dirty="0"/>
          </a:p>
          <a:p>
            <a:pPr lvl="1"/>
            <a:endParaRPr lang="en-US" altLang="en-US" dirty="0"/>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65</a:t>
            </a:fld>
            <a:endParaRPr lang="en-AU" dirty="0"/>
          </a:p>
        </p:txBody>
      </p:sp>
    </p:spTree>
    <p:extLst>
      <p:ext uri="{BB962C8B-B14F-4D97-AF65-F5344CB8AC3E}">
        <p14:creationId xmlns:p14="http://schemas.microsoft.com/office/powerpoint/2010/main" val="40021367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b="1" dirty="0"/>
              <a:t>Design in the </a:t>
            </a:r>
            <a:r>
              <a:rPr lang="en-US" altLang="en-US" b="1" dirty="0" err="1"/>
              <a:t>SecSDLC</a:t>
            </a:r>
            <a:endParaRPr lang="en-US" altLang="en-US" dirty="0"/>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200" y="2220687"/>
            <a:ext cx="10515600" cy="3461656"/>
          </a:xfrm>
        </p:spPr>
        <p:txBody>
          <a:bodyPr>
            <a:normAutofit/>
          </a:bodyPr>
          <a:lstStyle/>
          <a:p>
            <a:r>
              <a:rPr lang="en-US" altLang="en-US" b="1" dirty="0"/>
              <a:t>Physical security</a:t>
            </a:r>
          </a:p>
          <a:p>
            <a:pPr lvl="1"/>
            <a:r>
              <a:rPr lang="en-US" altLang="en-US" dirty="0"/>
              <a:t>Design, implementation, and maintenance of countermeasures that protect the physical resources of an organization </a:t>
            </a:r>
          </a:p>
          <a:p>
            <a:r>
              <a:rPr lang="en-US" altLang="en-US" b="1" dirty="0"/>
              <a:t>Physical resources include</a:t>
            </a:r>
          </a:p>
          <a:p>
            <a:pPr lvl="1"/>
            <a:r>
              <a:rPr lang="en-US" altLang="en-US" dirty="0"/>
              <a:t>People</a:t>
            </a:r>
          </a:p>
          <a:p>
            <a:pPr lvl="1"/>
            <a:r>
              <a:rPr lang="en-US" altLang="en-US" dirty="0"/>
              <a:t>Hardware</a:t>
            </a:r>
          </a:p>
          <a:p>
            <a:pPr lvl="1"/>
            <a:r>
              <a:rPr lang="en-US" altLang="en-US" dirty="0"/>
              <a:t>Supporting information system elements</a:t>
            </a:r>
          </a:p>
          <a:p>
            <a:endParaRPr lang="en-US" altLang="en-US" dirty="0"/>
          </a:p>
          <a:p>
            <a:endParaRPr lang="en-US" altLang="en-US" dirty="0"/>
          </a:p>
          <a:p>
            <a:endParaRPr lang="en-US" altLang="en-US" dirty="0"/>
          </a:p>
          <a:p>
            <a:endParaRPr lang="en-US" altLang="en-US" dirty="0"/>
          </a:p>
          <a:p>
            <a:pPr lvl="1"/>
            <a:endParaRPr lang="en-US" altLang="en-US" dirty="0"/>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66</a:t>
            </a:fld>
            <a:endParaRPr lang="en-AU" dirty="0"/>
          </a:p>
        </p:txBody>
      </p:sp>
    </p:spTree>
    <p:extLst>
      <p:ext uri="{BB962C8B-B14F-4D97-AF65-F5344CB8AC3E}">
        <p14:creationId xmlns:p14="http://schemas.microsoft.com/office/powerpoint/2010/main" val="12442652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b="1" dirty="0"/>
              <a:t>Implementation in the </a:t>
            </a:r>
            <a:r>
              <a:rPr lang="en-US" altLang="en-US" b="1" dirty="0" err="1"/>
              <a:t>SecSDLC</a:t>
            </a:r>
            <a:endParaRPr lang="en-US" altLang="en-US" b="1" dirty="0"/>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200" y="2155371"/>
            <a:ext cx="10515600" cy="3657599"/>
          </a:xfrm>
        </p:spPr>
        <p:txBody>
          <a:bodyPr>
            <a:normAutofit/>
          </a:bodyPr>
          <a:lstStyle/>
          <a:p>
            <a:pPr lvl="1"/>
            <a:r>
              <a:rPr lang="en-US" altLang="en-US" dirty="0"/>
              <a:t>Security solutions are acquired, tested, implemented, and tested again</a:t>
            </a:r>
          </a:p>
          <a:p>
            <a:pPr lvl="1"/>
            <a:r>
              <a:rPr lang="en-US" altLang="en-US" dirty="0"/>
              <a:t>Personnel issues are evaluated and specific training and education programs conducted</a:t>
            </a:r>
          </a:p>
          <a:p>
            <a:r>
              <a:rPr lang="en-US" altLang="en-US" b="1" dirty="0"/>
              <a:t>Management of the project plan</a:t>
            </a:r>
          </a:p>
          <a:p>
            <a:pPr lvl="1"/>
            <a:r>
              <a:rPr lang="en-US" altLang="en-US" dirty="0"/>
              <a:t>Planning the project</a:t>
            </a:r>
          </a:p>
          <a:p>
            <a:pPr lvl="1"/>
            <a:r>
              <a:rPr lang="en-US" altLang="en-US" dirty="0"/>
              <a:t>Supervising the tasks and action steps within the project</a:t>
            </a:r>
          </a:p>
          <a:p>
            <a:pPr lvl="1"/>
            <a:r>
              <a:rPr lang="en-US" altLang="en-US" dirty="0"/>
              <a:t>Wrapping up the project</a:t>
            </a:r>
          </a:p>
          <a:p>
            <a:endParaRPr lang="en-US" altLang="en-US" dirty="0"/>
          </a:p>
          <a:p>
            <a:endParaRPr lang="en-US" altLang="en-US" dirty="0"/>
          </a:p>
          <a:p>
            <a:endParaRPr lang="en-US" altLang="en-US" dirty="0"/>
          </a:p>
          <a:p>
            <a:endParaRPr lang="en-US" altLang="en-US" dirty="0"/>
          </a:p>
          <a:p>
            <a:endParaRPr lang="en-US" altLang="en-US" dirty="0"/>
          </a:p>
          <a:p>
            <a:pPr marL="457200" lvl="1" indent="0">
              <a:buNone/>
            </a:pPr>
            <a:endParaRPr lang="en-US" altLang="en-US" dirty="0"/>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67</a:t>
            </a:fld>
            <a:endParaRPr lang="en-AU" dirty="0"/>
          </a:p>
        </p:txBody>
      </p:sp>
    </p:spTree>
    <p:extLst>
      <p:ext uri="{BB962C8B-B14F-4D97-AF65-F5344CB8AC3E}">
        <p14:creationId xmlns:p14="http://schemas.microsoft.com/office/powerpoint/2010/main" val="3786141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b="1" dirty="0"/>
              <a:t>Implementation in the </a:t>
            </a:r>
            <a:r>
              <a:rPr lang="en-US" altLang="en-US" b="1" dirty="0" err="1"/>
              <a:t>SecSDLC</a:t>
            </a:r>
            <a:endParaRPr lang="en-US" altLang="en-US" b="1" dirty="0"/>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200" y="2181497"/>
            <a:ext cx="10515600" cy="3775165"/>
          </a:xfrm>
        </p:spPr>
        <p:txBody>
          <a:bodyPr>
            <a:normAutofit/>
          </a:bodyPr>
          <a:lstStyle/>
          <a:p>
            <a:r>
              <a:rPr lang="en-US" altLang="en-US" b="1" dirty="0"/>
              <a:t>Members of the development team</a:t>
            </a:r>
          </a:p>
          <a:p>
            <a:pPr lvl="1"/>
            <a:r>
              <a:rPr lang="en-US" altLang="en-US" dirty="0"/>
              <a:t>Champion</a:t>
            </a:r>
          </a:p>
          <a:p>
            <a:pPr lvl="1"/>
            <a:r>
              <a:rPr lang="en-US" altLang="en-US" dirty="0"/>
              <a:t>Team leader</a:t>
            </a:r>
          </a:p>
          <a:p>
            <a:pPr lvl="1"/>
            <a:r>
              <a:rPr lang="en-US" altLang="en-US" dirty="0"/>
              <a:t>Security policy developers </a:t>
            </a:r>
          </a:p>
          <a:p>
            <a:pPr lvl="1"/>
            <a:r>
              <a:rPr lang="en-US" altLang="en-US" dirty="0"/>
              <a:t>Risk assessment specialists</a:t>
            </a:r>
          </a:p>
          <a:p>
            <a:pPr lvl="1"/>
            <a:r>
              <a:rPr lang="en-US" altLang="en-US" dirty="0"/>
              <a:t>Security professionals  </a:t>
            </a:r>
          </a:p>
          <a:p>
            <a:pPr lvl="1"/>
            <a:r>
              <a:rPr lang="en-US" altLang="en-US" dirty="0"/>
              <a:t>Systems administrators</a:t>
            </a:r>
          </a:p>
          <a:p>
            <a:pPr lvl="1"/>
            <a:r>
              <a:rPr lang="en-US" altLang="en-US" dirty="0"/>
              <a:t>End users</a:t>
            </a:r>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68</a:t>
            </a:fld>
            <a:endParaRPr lang="en-AU" dirty="0"/>
          </a:p>
        </p:txBody>
      </p:sp>
    </p:spTree>
    <p:extLst>
      <p:ext uri="{BB962C8B-B14F-4D97-AF65-F5344CB8AC3E}">
        <p14:creationId xmlns:p14="http://schemas.microsoft.com/office/powerpoint/2010/main" val="40950798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b="1" dirty="0"/>
              <a:t>Implementation in the </a:t>
            </a:r>
            <a:r>
              <a:rPr lang="en-US" altLang="en-US" b="1" dirty="0" err="1"/>
              <a:t>SecSDLC</a:t>
            </a:r>
            <a:endParaRPr lang="en-US" altLang="en-US" b="1" dirty="0"/>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200" y="2194560"/>
            <a:ext cx="10515600" cy="3291840"/>
          </a:xfrm>
        </p:spPr>
        <p:txBody>
          <a:bodyPr>
            <a:normAutofit/>
          </a:bodyPr>
          <a:lstStyle/>
          <a:p>
            <a:r>
              <a:rPr lang="en-US" altLang="en-US" b="1" dirty="0"/>
              <a:t>Staffing the information security function</a:t>
            </a:r>
          </a:p>
          <a:p>
            <a:pPr lvl="1"/>
            <a:r>
              <a:rPr lang="en-US" altLang="en-US" dirty="0"/>
              <a:t>Decide how to position and name the security function</a:t>
            </a:r>
          </a:p>
          <a:p>
            <a:pPr lvl="1"/>
            <a:r>
              <a:rPr lang="en-US" altLang="en-US" dirty="0"/>
              <a:t>Plan for the proper staffing of the information security function</a:t>
            </a:r>
          </a:p>
          <a:p>
            <a:pPr lvl="1"/>
            <a:r>
              <a:rPr lang="en-US" altLang="en-US" dirty="0"/>
              <a:t>Understand the impact of information security across every role in IT </a:t>
            </a:r>
          </a:p>
          <a:p>
            <a:pPr lvl="1"/>
            <a:r>
              <a:rPr lang="en-US" altLang="en-US" dirty="0"/>
              <a:t>Integrate solid information security concepts into the personnel management practices of the organization</a:t>
            </a:r>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69</a:t>
            </a:fld>
            <a:endParaRPr lang="en-AU" dirty="0"/>
          </a:p>
        </p:txBody>
      </p:sp>
    </p:spTree>
    <p:extLst>
      <p:ext uri="{BB962C8B-B14F-4D97-AF65-F5344CB8AC3E}">
        <p14:creationId xmlns:p14="http://schemas.microsoft.com/office/powerpoint/2010/main" val="3748943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b="1" dirty="0"/>
              <a:t>What is planning? Examples</a:t>
            </a:r>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199" y="1678488"/>
            <a:ext cx="10785954" cy="4622104"/>
          </a:xfrm>
        </p:spPr>
        <p:txBody>
          <a:bodyPr>
            <a:normAutofit/>
          </a:bodyPr>
          <a:lstStyle/>
          <a:p>
            <a:r>
              <a:rPr lang="en-US" altLang="zh-CN" b="1" cap="all" dirty="0"/>
              <a:t>PRODUCTION PLANNING</a:t>
            </a:r>
            <a:endParaRPr lang="en-US" altLang="zh-CN" b="1" dirty="0"/>
          </a:p>
          <a:p>
            <a:pPr lvl="1"/>
            <a:r>
              <a:rPr lang="en-US" altLang="en-US" b="1" dirty="0"/>
              <a:t> </a:t>
            </a:r>
            <a:r>
              <a:rPr lang="en-US" altLang="zh-CN" dirty="0"/>
              <a:t>This type of operational planning in management is achieved towards mapping a business’s output. Here the focus is primarily on using labor and capital intelligently to make products that can be sold profitably. Take, for instance, a frozen yogurt manufacturer that creates 10 different flavors within just one facility. Operational planning here will involve organizing supplies and streamlining production lines, work shifts and warehouse space to maintain manageable overhead costs.</a:t>
            </a:r>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7</a:t>
            </a:fld>
            <a:endParaRPr lang="en-AU" dirty="0"/>
          </a:p>
        </p:txBody>
      </p:sp>
    </p:spTree>
    <p:extLst>
      <p:ext uri="{BB962C8B-B14F-4D97-AF65-F5344CB8AC3E}">
        <p14:creationId xmlns:p14="http://schemas.microsoft.com/office/powerpoint/2010/main" val="139898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b="1" dirty="0"/>
              <a:t>Implementation in the </a:t>
            </a:r>
            <a:r>
              <a:rPr lang="en-US" altLang="en-US" b="1" dirty="0" err="1"/>
              <a:t>SecSDLC</a:t>
            </a:r>
            <a:endParaRPr lang="en-US" altLang="en-US" b="1" dirty="0"/>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200" y="2011679"/>
            <a:ext cx="10515600" cy="3788229"/>
          </a:xfrm>
        </p:spPr>
        <p:txBody>
          <a:bodyPr>
            <a:normAutofit/>
          </a:bodyPr>
          <a:lstStyle/>
          <a:p>
            <a:r>
              <a:rPr lang="en-US" altLang="en-US" b="1" dirty="0"/>
              <a:t>Information security professionals</a:t>
            </a:r>
          </a:p>
          <a:p>
            <a:pPr lvl="1"/>
            <a:r>
              <a:rPr lang="en-US" altLang="en-US" dirty="0"/>
              <a:t>Chief information officer (CIO)</a:t>
            </a:r>
          </a:p>
          <a:p>
            <a:pPr lvl="1"/>
            <a:r>
              <a:rPr lang="en-US" altLang="en-US" dirty="0"/>
              <a:t>Chief information security officer (CISO)</a:t>
            </a:r>
          </a:p>
          <a:p>
            <a:pPr lvl="1"/>
            <a:r>
              <a:rPr lang="en-US" altLang="en-US" dirty="0"/>
              <a:t>Security managers</a:t>
            </a:r>
          </a:p>
          <a:p>
            <a:pPr lvl="1"/>
            <a:r>
              <a:rPr lang="en-US" altLang="en-US" dirty="0"/>
              <a:t>Security technicians</a:t>
            </a:r>
          </a:p>
          <a:p>
            <a:pPr lvl="1"/>
            <a:r>
              <a:rPr lang="en-US" altLang="en-US" dirty="0"/>
              <a:t>Data owners</a:t>
            </a:r>
          </a:p>
          <a:p>
            <a:pPr lvl="1"/>
            <a:r>
              <a:rPr lang="en-US" altLang="en-US" dirty="0"/>
              <a:t>Data custodians</a:t>
            </a:r>
          </a:p>
          <a:p>
            <a:pPr lvl="1"/>
            <a:r>
              <a:rPr lang="en-US" altLang="en-US" dirty="0"/>
              <a:t>Data users</a:t>
            </a:r>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70</a:t>
            </a:fld>
            <a:endParaRPr lang="en-AU" dirty="0"/>
          </a:p>
        </p:txBody>
      </p:sp>
    </p:spTree>
    <p:extLst>
      <p:ext uri="{BB962C8B-B14F-4D97-AF65-F5344CB8AC3E}">
        <p14:creationId xmlns:p14="http://schemas.microsoft.com/office/powerpoint/2010/main" val="14159488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b="1" dirty="0"/>
              <a:t>Maintenance and change in the </a:t>
            </a:r>
            <a:r>
              <a:rPr lang="en-US" altLang="en-US" b="1" dirty="0" err="1"/>
              <a:t>SecSDLC</a:t>
            </a:r>
            <a:endParaRPr lang="en-US" altLang="en-US" b="1" dirty="0"/>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200" y="2830882"/>
            <a:ext cx="10515600" cy="2404996"/>
          </a:xfrm>
        </p:spPr>
        <p:txBody>
          <a:bodyPr>
            <a:normAutofit/>
          </a:bodyPr>
          <a:lstStyle/>
          <a:p>
            <a:pPr lvl="1"/>
            <a:r>
              <a:rPr lang="en-US" altLang="en-US" dirty="0"/>
              <a:t>Once the information security program is implemented, it must be operated, properly managed, and kept up to date by means of established procedures</a:t>
            </a:r>
          </a:p>
          <a:p>
            <a:pPr lvl="1"/>
            <a:r>
              <a:rPr lang="en-US" altLang="en-US" dirty="0"/>
              <a:t>If the program is not adjusting adequately to the changes in the internal or external environment, it may be necessary to begin the cycle again</a:t>
            </a:r>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71</a:t>
            </a:fld>
            <a:endParaRPr lang="en-AU" dirty="0"/>
          </a:p>
        </p:txBody>
      </p:sp>
    </p:spTree>
    <p:extLst>
      <p:ext uri="{BB962C8B-B14F-4D97-AF65-F5344CB8AC3E}">
        <p14:creationId xmlns:p14="http://schemas.microsoft.com/office/powerpoint/2010/main" val="201196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b="1" dirty="0"/>
              <a:t>Maintenance and change in the </a:t>
            </a:r>
            <a:r>
              <a:rPr lang="en-US" altLang="en-US" b="1" dirty="0" err="1"/>
              <a:t>SecSDLC</a:t>
            </a:r>
            <a:endParaRPr lang="en-US" altLang="en-US" b="1" dirty="0"/>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200" y="2364377"/>
            <a:ext cx="10515600" cy="3500845"/>
          </a:xfrm>
        </p:spPr>
        <p:txBody>
          <a:bodyPr>
            <a:normAutofit/>
          </a:bodyPr>
          <a:lstStyle/>
          <a:p>
            <a:r>
              <a:rPr lang="en-US" altLang="en-US" b="1" dirty="0"/>
              <a:t>Aspects of a maintenance model</a:t>
            </a:r>
          </a:p>
          <a:p>
            <a:pPr lvl="1"/>
            <a:r>
              <a:rPr lang="en-US" altLang="en-US" dirty="0"/>
              <a:t>External monitoring</a:t>
            </a:r>
          </a:p>
          <a:p>
            <a:pPr lvl="1"/>
            <a:r>
              <a:rPr lang="en-US" altLang="en-US" dirty="0"/>
              <a:t>Internal monitoring</a:t>
            </a:r>
          </a:p>
          <a:p>
            <a:pPr lvl="1"/>
            <a:r>
              <a:rPr lang="en-US" altLang="en-US" dirty="0"/>
              <a:t>Planning and risk assessment</a:t>
            </a:r>
          </a:p>
          <a:p>
            <a:pPr lvl="1"/>
            <a:r>
              <a:rPr lang="en-US" altLang="en-US" dirty="0"/>
              <a:t>Vulnerability assessment and remediation</a:t>
            </a:r>
          </a:p>
          <a:p>
            <a:pPr lvl="1"/>
            <a:r>
              <a:rPr lang="en-US" altLang="en-US" dirty="0"/>
              <a:t>Readiness and review</a:t>
            </a:r>
          </a:p>
          <a:p>
            <a:pPr lvl="1"/>
            <a:r>
              <a:rPr lang="en-US" altLang="en-US" dirty="0"/>
              <a:t>Vulnerability assessment </a:t>
            </a:r>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72</a:t>
            </a:fld>
            <a:endParaRPr lang="en-AU" dirty="0"/>
          </a:p>
        </p:txBody>
      </p:sp>
    </p:spTree>
    <p:extLst>
      <p:ext uri="{BB962C8B-B14F-4D97-AF65-F5344CB8AC3E}">
        <p14:creationId xmlns:p14="http://schemas.microsoft.com/office/powerpoint/2010/main" val="26352308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b="1" dirty="0"/>
              <a:t>Maintenance and change in the </a:t>
            </a:r>
            <a:r>
              <a:rPr lang="en-US" altLang="en-US" b="1" dirty="0" err="1"/>
              <a:t>SecSDLC</a:t>
            </a:r>
            <a:endParaRPr lang="en-US" altLang="en-US" b="1" dirty="0"/>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73</a:t>
            </a:fld>
            <a:endParaRPr lang="en-AU" dirty="0"/>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1787" y="1844724"/>
            <a:ext cx="5880100" cy="467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4307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b="1" dirty="0"/>
              <a:t>What is planning? Examples</a:t>
            </a:r>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199" y="1678488"/>
            <a:ext cx="10785954" cy="4622104"/>
          </a:xfrm>
        </p:spPr>
        <p:txBody>
          <a:bodyPr>
            <a:normAutofit/>
          </a:bodyPr>
          <a:lstStyle/>
          <a:p>
            <a:r>
              <a:rPr lang="en-US" altLang="zh-CN" b="1" cap="all" dirty="0"/>
              <a:t>CAPABILITY PLANNING</a:t>
            </a:r>
          </a:p>
          <a:p>
            <a:pPr lvl="1"/>
            <a:r>
              <a:rPr lang="en-US" altLang="en-US" b="1" dirty="0"/>
              <a:t> </a:t>
            </a:r>
            <a:r>
              <a:rPr lang="en-US" altLang="zh-CN" dirty="0"/>
              <a:t>Operational planning is required to identify the purpose of a business and then create a roadmap for building on its capabilities. For example, a private taxi company evaluating its own business capabilities will devise a plan to maintain its fleet better and upgrade operations to enhance the safety of women passengers.</a:t>
            </a:r>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8</a:t>
            </a:fld>
            <a:endParaRPr lang="en-AU" dirty="0"/>
          </a:p>
        </p:txBody>
      </p:sp>
    </p:spTree>
    <p:extLst>
      <p:ext uri="{BB962C8B-B14F-4D97-AF65-F5344CB8AC3E}">
        <p14:creationId xmlns:p14="http://schemas.microsoft.com/office/powerpoint/2010/main" val="139898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FF41-8994-3149-961B-8267A198DB60}"/>
              </a:ext>
            </a:extLst>
          </p:cNvPr>
          <p:cNvSpPr>
            <a:spLocks noGrp="1"/>
          </p:cNvSpPr>
          <p:nvPr>
            <p:ph type="title"/>
          </p:nvPr>
        </p:nvSpPr>
        <p:spPr/>
        <p:txBody>
          <a:bodyPr/>
          <a:lstStyle/>
          <a:p>
            <a:r>
              <a:rPr lang="en-US" altLang="en-US" b="1" dirty="0"/>
              <a:t>What is planning? Examples</a:t>
            </a:r>
          </a:p>
        </p:txBody>
      </p:sp>
      <p:sp>
        <p:nvSpPr>
          <p:cNvPr id="3" name="Content Placeholder 2">
            <a:extLst>
              <a:ext uri="{FF2B5EF4-FFF2-40B4-BE49-F238E27FC236}">
                <a16:creationId xmlns:a16="http://schemas.microsoft.com/office/drawing/2014/main" id="{F3D77FE2-BF0A-E44C-923E-D54A889CD1AC}"/>
              </a:ext>
            </a:extLst>
          </p:cNvPr>
          <p:cNvSpPr>
            <a:spLocks noGrp="1"/>
          </p:cNvSpPr>
          <p:nvPr>
            <p:ph idx="1"/>
          </p:nvPr>
        </p:nvSpPr>
        <p:spPr>
          <a:xfrm>
            <a:off x="838199" y="1678488"/>
            <a:ext cx="10785954" cy="4622104"/>
          </a:xfrm>
        </p:spPr>
        <p:txBody>
          <a:bodyPr>
            <a:normAutofit/>
          </a:bodyPr>
          <a:lstStyle/>
          <a:p>
            <a:r>
              <a:rPr lang="en-US" altLang="zh-CN" b="1" cap="all" dirty="0"/>
              <a:t>SALES PLANNING</a:t>
            </a:r>
          </a:p>
          <a:p>
            <a:pPr lvl="1"/>
            <a:r>
              <a:rPr lang="en-US" altLang="en-US" b="1" dirty="0"/>
              <a:t> </a:t>
            </a:r>
            <a:r>
              <a:rPr lang="en-US" altLang="zh-CN" dirty="0"/>
              <a:t>Operational planning is crucial for matching sales targets with production capabilities. For instance, if a makeup brand wants to run a promotional campaign that could grow sales by 150%, only tight operational planning will be able to determine whether the company’s factories can boost production to such a degree.</a:t>
            </a:r>
          </a:p>
          <a:p>
            <a:pPr lvl="1"/>
            <a:r>
              <a:rPr lang="en-US" altLang="zh-CN" dirty="0"/>
              <a:t>Going over a few key examples of operational planning in management would be helpful to examine how the process actually helps. Let’s look at a few benefits of operational planning.</a:t>
            </a:r>
          </a:p>
        </p:txBody>
      </p:sp>
      <p:sp>
        <p:nvSpPr>
          <p:cNvPr id="4" name="Slide Number Placeholder 3">
            <a:extLst>
              <a:ext uri="{FF2B5EF4-FFF2-40B4-BE49-F238E27FC236}">
                <a16:creationId xmlns:a16="http://schemas.microsoft.com/office/drawing/2014/main" id="{18F84FDF-B53B-D242-85A7-A7353009BE01}"/>
              </a:ext>
            </a:extLst>
          </p:cNvPr>
          <p:cNvSpPr>
            <a:spLocks noGrp="1"/>
          </p:cNvSpPr>
          <p:nvPr>
            <p:ph type="sldNum" sz="quarter" idx="12"/>
          </p:nvPr>
        </p:nvSpPr>
        <p:spPr/>
        <p:txBody>
          <a:bodyPr/>
          <a:lstStyle/>
          <a:p>
            <a:fld id="{DB6D9678-24BC-4ECC-ABC4-FE5E3F280C23}" type="slidenum">
              <a:rPr lang="en-AU" smtClean="0"/>
              <a:pPr/>
              <a:t>9</a:t>
            </a:fld>
            <a:endParaRPr lang="en-AU" dirty="0"/>
          </a:p>
        </p:txBody>
      </p:sp>
    </p:spTree>
    <p:extLst>
      <p:ext uri="{BB962C8B-B14F-4D97-AF65-F5344CB8AC3E}">
        <p14:creationId xmlns:p14="http://schemas.microsoft.com/office/powerpoint/2010/main" val="139898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9372A3299B65B46867BD29BE9FFB075" ma:contentTypeVersion="11" ma:contentTypeDescription="Create a new document." ma:contentTypeScope="" ma:versionID="4863e2b9bde68e210f82171dc30555bd">
  <xsd:schema xmlns:xsd="http://www.w3.org/2001/XMLSchema" xmlns:xs="http://www.w3.org/2001/XMLSchema" xmlns:p="http://schemas.microsoft.com/office/2006/metadata/properties" xmlns:ns3="0a8637be-ed15-4089-97f4-42f075165aff" xmlns:ns4="2e911c89-3fe6-4c69-97fa-48d13b7966c2" targetNamespace="http://schemas.microsoft.com/office/2006/metadata/properties" ma:root="true" ma:fieldsID="2ab35d3012937d6d1fb1561336a6fd96" ns3:_="" ns4:_="">
    <xsd:import namespace="0a8637be-ed15-4089-97f4-42f075165aff"/>
    <xsd:import namespace="2e911c89-3fe6-4c69-97fa-48d13b7966c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8637be-ed15-4089-97f4-42f075165af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e911c89-3fe6-4c69-97fa-48d13b7966c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1F58868-3936-494C-BBB5-236B3B87F266}">
  <ds:schemaRefs>
    <ds:schemaRef ds:uri="http://www.w3.org/XML/1998/namespace"/>
    <ds:schemaRef ds:uri="http://schemas.microsoft.com/office/2006/metadata/properties"/>
    <ds:schemaRef ds:uri="http://schemas.microsoft.com/office/infopath/2007/PartnerControls"/>
    <ds:schemaRef ds:uri="http://purl.org/dc/elements/1.1/"/>
    <ds:schemaRef ds:uri="http://purl.org/dc/dcmitype/"/>
    <ds:schemaRef ds:uri="http://schemas.microsoft.com/office/2006/documentManagement/types"/>
    <ds:schemaRef ds:uri="http://schemas.openxmlformats.org/package/2006/metadata/core-properties"/>
    <ds:schemaRef ds:uri="0a8637be-ed15-4089-97f4-42f075165aff"/>
    <ds:schemaRef ds:uri="http://purl.org/dc/terms/"/>
    <ds:schemaRef ds:uri="2e911c89-3fe6-4c69-97fa-48d13b7966c2"/>
  </ds:schemaRefs>
</ds:datastoreItem>
</file>

<file path=customXml/itemProps2.xml><?xml version="1.0" encoding="utf-8"?>
<ds:datastoreItem xmlns:ds="http://schemas.openxmlformats.org/officeDocument/2006/customXml" ds:itemID="{3F629648-5756-48DF-97FF-3824639B0074}">
  <ds:schemaRefs>
    <ds:schemaRef ds:uri="http://schemas.microsoft.com/sharepoint/v3/contenttype/forms"/>
  </ds:schemaRefs>
</ds:datastoreItem>
</file>

<file path=customXml/itemProps3.xml><?xml version="1.0" encoding="utf-8"?>
<ds:datastoreItem xmlns:ds="http://schemas.openxmlformats.org/officeDocument/2006/customXml" ds:itemID="{0FFBBB90-39BA-4C45-B33F-291C40D9DD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8637be-ed15-4089-97f4-42f075165aff"/>
    <ds:schemaRef ds:uri="2e911c89-3fe6-4c69-97fa-48d13b7966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16109</TotalTime>
  <Words>5307</Words>
  <Application>Microsoft Macintosh PowerPoint</Application>
  <PresentationFormat>宽屏</PresentationFormat>
  <Paragraphs>594</Paragraphs>
  <Slides>73</Slides>
  <Notes>33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73</vt:i4>
      </vt:variant>
    </vt:vector>
  </HeadingPairs>
  <TitlesOfParts>
    <vt:vector size="80" baseType="lpstr">
      <vt:lpstr>Arial</vt:lpstr>
      <vt:lpstr>Calibri</vt:lpstr>
      <vt:lpstr>Calibri Light</vt:lpstr>
      <vt:lpstr>Comic Sans MS</vt:lpstr>
      <vt:lpstr>Courier New</vt:lpstr>
      <vt:lpstr>Wingdings</vt:lpstr>
      <vt:lpstr>Office Theme</vt:lpstr>
      <vt:lpstr>CSIT988/CSIT488 Security, Ethics and Professionalism Week 3: Planning for Security</vt:lpstr>
      <vt:lpstr>What Is Planning?</vt:lpstr>
      <vt:lpstr>What is planning?</vt:lpstr>
      <vt:lpstr>Strategic Planning</vt:lpstr>
      <vt:lpstr>What is planning?</vt:lpstr>
      <vt:lpstr>What is planning?</vt:lpstr>
      <vt:lpstr>What is planning? Examples</vt:lpstr>
      <vt:lpstr>What is planning? Examples</vt:lpstr>
      <vt:lpstr>What is planning? Examples</vt:lpstr>
      <vt:lpstr>BENEFITS OF OPERATIONAL PLANNING</vt:lpstr>
      <vt:lpstr>BENEFITS OF OPERATIONAL PLANNING</vt:lpstr>
      <vt:lpstr>BENEFITS OF OPERATIONAL PLANNING</vt:lpstr>
      <vt:lpstr>The Role of Planning</vt:lpstr>
      <vt:lpstr>The Role of Planning</vt:lpstr>
      <vt:lpstr>Values Statement</vt:lpstr>
      <vt:lpstr>Vision Statement</vt:lpstr>
      <vt:lpstr> Vision Statement</vt:lpstr>
      <vt:lpstr>Mission Statement</vt:lpstr>
      <vt:lpstr>Mission Statement</vt:lpstr>
      <vt:lpstr>Mission Statement</vt:lpstr>
      <vt:lpstr>Mission, Vision and Values Statement</vt:lpstr>
      <vt:lpstr>Strategic Planning</vt:lpstr>
      <vt:lpstr>Strategic Planning</vt:lpstr>
      <vt:lpstr>Creating a Strategic Plan</vt:lpstr>
      <vt:lpstr>Creating a Strategic Plan</vt:lpstr>
      <vt:lpstr>Creating a Strategic Plan</vt:lpstr>
      <vt:lpstr>Planning Levels</vt:lpstr>
      <vt:lpstr>Planning Levels</vt:lpstr>
      <vt:lpstr>Planning Levels</vt:lpstr>
      <vt:lpstr>Planning Levels</vt:lpstr>
      <vt:lpstr>Planning and the CISO</vt:lpstr>
      <vt:lpstr>Planning and the CISO</vt:lpstr>
      <vt:lpstr>Planning and the CISO</vt:lpstr>
      <vt:lpstr>Information Security Governance</vt:lpstr>
      <vt:lpstr>Information Security Governance</vt:lpstr>
      <vt:lpstr>Information Security Governance</vt:lpstr>
      <vt:lpstr>Desired Outcomes</vt:lpstr>
      <vt:lpstr>Desired Outcomes</vt:lpstr>
      <vt:lpstr>Benefits of Information Security Governance </vt:lpstr>
      <vt:lpstr>Benefits of Information Security Governance </vt:lpstr>
      <vt:lpstr>Implementing Information Security Governance</vt:lpstr>
      <vt:lpstr>Implementing Information Security Governance</vt:lpstr>
      <vt:lpstr>Planning for Information Security Implementation</vt:lpstr>
      <vt:lpstr>Planning For Information Security Implementation</vt:lpstr>
      <vt:lpstr>Planning For Information Security Implementation</vt:lpstr>
      <vt:lpstr>Planning For Information Security Implementation</vt:lpstr>
      <vt:lpstr>Planning For Information Security Implementation</vt:lpstr>
      <vt:lpstr>Introduction to the Security Systems Development Life Cycle</vt:lpstr>
      <vt:lpstr>Introduction to the Security Systems Development Life Cycle</vt:lpstr>
      <vt:lpstr>Introduction to the Security Systems Development Life Cycle</vt:lpstr>
      <vt:lpstr>Investigation in the SecSDLC</vt:lpstr>
      <vt:lpstr>Analysis in the SecSDLC</vt:lpstr>
      <vt:lpstr>Threats to information security </vt:lpstr>
      <vt:lpstr>Threats to information security </vt:lpstr>
      <vt:lpstr>Threats to information security </vt:lpstr>
      <vt:lpstr>Threats to information security </vt:lpstr>
      <vt:lpstr>Threats to information security </vt:lpstr>
      <vt:lpstr>Design in the SecSDLC (logical, physical)</vt:lpstr>
      <vt:lpstr>Design in the SecSDLC</vt:lpstr>
      <vt:lpstr>Design in the SecSDLC</vt:lpstr>
      <vt:lpstr>Design in the SecSDLC</vt:lpstr>
      <vt:lpstr>Design in the SecSDLC</vt:lpstr>
      <vt:lpstr>Design in the SecSDLC</vt:lpstr>
      <vt:lpstr>Design in the SecSDLC</vt:lpstr>
      <vt:lpstr>Design in the SecSDLC</vt:lpstr>
      <vt:lpstr>Design in the SecSDLC</vt:lpstr>
      <vt:lpstr>Implementation in the SecSDLC</vt:lpstr>
      <vt:lpstr>Implementation in the SecSDLC</vt:lpstr>
      <vt:lpstr>Implementation in the SecSDLC</vt:lpstr>
      <vt:lpstr>Implementation in the SecSDLC</vt:lpstr>
      <vt:lpstr>Maintenance and change in the SecSDLC</vt:lpstr>
      <vt:lpstr>Maintenance and change in the SecSDLC</vt:lpstr>
      <vt:lpstr>Maintenance and change in the SecSDLC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dc:title>
  <dc:creator>Joon Sang Baek;Jongkil.Kim@data61.csiro.au</dc:creator>
  <cp:lastModifiedBy>Yinqiao Li</cp:lastModifiedBy>
  <cp:revision>1472</cp:revision>
  <cp:lastPrinted>2018-09-09T13:12:48Z</cp:lastPrinted>
  <dcterms:created xsi:type="dcterms:W3CDTF">2017-07-18T05:29:23Z</dcterms:created>
  <dcterms:modified xsi:type="dcterms:W3CDTF">2024-05-31T06:08:44Z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0x01010029372A3299B65B46867BD29BE9FFB075</vt:lpwstr>
  </property>
</Properties>
</file>