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93"/>
  </p:notesMasterIdLst>
  <p:handoutMasterIdLst>
    <p:handoutMasterId r:id="rId94"/>
  </p:handoutMasterIdLst>
  <p:sldIdLst>
    <p:sldId id="684" r:id="rId5"/>
    <p:sldId id="451" r:id="rId6"/>
    <p:sldId id="455" r:id="rId7"/>
    <p:sldId id="369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456" r:id="rId16"/>
    <p:sldId id="379" r:id="rId17"/>
    <p:sldId id="378" r:id="rId18"/>
    <p:sldId id="380" r:id="rId19"/>
    <p:sldId id="381" r:id="rId20"/>
    <p:sldId id="382" r:id="rId21"/>
    <p:sldId id="386" r:id="rId22"/>
    <p:sldId id="387" r:id="rId23"/>
    <p:sldId id="406" r:id="rId24"/>
    <p:sldId id="407" r:id="rId25"/>
    <p:sldId id="408" r:id="rId26"/>
    <p:sldId id="410" r:id="rId27"/>
    <p:sldId id="412" r:id="rId28"/>
    <p:sldId id="413" r:id="rId29"/>
    <p:sldId id="414" r:id="rId30"/>
    <p:sldId id="415" r:id="rId31"/>
    <p:sldId id="416" r:id="rId32"/>
    <p:sldId id="418" r:id="rId33"/>
    <p:sldId id="420" r:id="rId34"/>
    <p:sldId id="421" r:id="rId35"/>
    <p:sldId id="452" r:id="rId36"/>
    <p:sldId id="453" r:id="rId37"/>
    <p:sldId id="454" r:id="rId38"/>
    <p:sldId id="422" r:id="rId39"/>
    <p:sldId id="423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7" r:id="rId50"/>
    <p:sldId id="439" r:id="rId51"/>
    <p:sldId id="440" r:id="rId52"/>
    <p:sldId id="441" r:id="rId53"/>
    <p:sldId id="442" r:id="rId54"/>
    <p:sldId id="443" r:id="rId55"/>
    <p:sldId id="685" r:id="rId56"/>
    <p:sldId id="686" r:id="rId57"/>
    <p:sldId id="687" r:id="rId58"/>
    <p:sldId id="373" r:id="rId59"/>
    <p:sldId id="688" r:id="rId60"/>
    <p:sldId id="689" r:id="rId61"/>
    <p:sldId id="690" r:id="rId62"/>
    <p:sldId id="691" r:id="rId63"/>
    <p:sldId id="692" r:id="rId64"/>
    <p:sldId id="693" r:id="rId65"/>
    <p:sldId id="383" r:id="rId66"/>
    <p:sldId id="384" r:id="rId67"/>
    <p:sldId id="694" r:id="rId68"/>
    <p:sldId id="695" r:id="rId69"/>
    <p:sldId id="388" r:id="rId70"/>
    <p:sldId id="389" r:id="rId71"/>
    <p:sldId id="390" r:id="rId72"/>
    <p:sldId id="391" r:id="rId73"/>
    <p:sldId id="392" r:id="rId74"/>
    <p:sldId id="393" r:id="rId75"/>
    <p:sldId id="394" r:id="rId76"/>
    <p:sldId id="395" r:id="rId77"/>
    <p:sldId id="396" r:id="rId78"/>
    <p:sldId id="397" r:id="rId79"/>
    <p:sldId id="398" r:id="rId80"/>
    <p:sldId id="399" r:id="rId81"/>
    <p:sldId id="400" r:id="rId82"/>
    <p:sldId id="403" r:id="rId83"/>
    <p:sldId id="404" r:id="rId84"/>
    <p:sldId id="696" r:id="rId85"/>
    <p:sldId id="697" r:id="rId86"/>
    <p:sldId id="405" r:id="rId87"/>
    <p:sldId id="698" r:id="rId88"/>
    <p:sldId id="409" r:id="rId89"/>
    <p:sldId id="411" r:id="rId90"/>
    <p:sldId id="699" r:id="rId91"/>
    <p:sldId id="700" r:id="rId92"/>
  </p:sldIdLst>
  <p:sldSz cx="12192000" cy="6858000"/>
  <p:notesSz cx="10234613" cy="70993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84170" autoAdjust="0"/>
  </p:normalViewPr>
  <p:slideViewPr>
    <p:cSldViewPr>
      <p:cViewPr varScale="1">
        <p:scale>
          <a:sx n="104" d="100"/>
          <a:sy n="104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1350" y="-90"/>
      </p:cViewPr>
      <p:guideLst>
        <p:guide orient="horz" pos="2236"/>
        <p:guide pos="3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C44296-E18C-0E45-A81D-2F0FE55D8CC7}" type="slidenum">
              <a:rPr lang="en-AU" altLang="en-US"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1138" y="531813"/>
            <a:ext cx="47307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4353D01-E882-4341-8E6E-AD2E85DE573C}" type="slidenum">
              <a:rPr lang="en-AU" altLang="en-US"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9918B-0590-47EC-BAF1-F11161DD87D4}" type="slidenum">
              <a:rPr lang="en-AU" smtClean="0"/>
              <a:t>1</a:t>
            </a:fld>
            <a:endParaRPr lang="en-A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11207-2398-ED43-8229-440330CFA457}" type="slidenum">
              <a:rPr lang="en-US" altLang="en-US" sz="1300" smtClean="0"/>
              <a:t>13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FEE6041-EF66-1742-BCA7-097FA02A19F1}" type="slidenum">
              <a:rPr lang="en-US" altLang="en-US" sz="1300" smtClean="0"/>
              <a:t>14</a:t>
            </a:fld>
            <a:endParaRPr lang="en-US" alt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0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0B478B-3CA1-5C44-9743-B8656EEFE792}" type="slidenum">
              <a:rPr lang="en-US" altLang="en-US" sz="1300" smtClean="0"/>
              <a:t>15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79EC2B-0046-7348-835B-590125131ADC}" type="slidenum">
              <a:rPr lang="en-US" altLang="en-US" sz="1300" smtClean="0"/>
              <a:t>16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053FF-182E-5E42-A8C0-431E9A212BC9}" type="slidenum">
              <a:rPr lang="en-US" altLang="en-US" sz="1300" smtClean="0"/>
              <a:t>17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7C32F5-5F81-BA49-AC8C-508DCD38CA1F}" type="slidenum">
              <a:rPr lang="en-US" altLang="en-US" sz="1300" smtClean="0"/>
              <a:t>18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94B0A4-24EB-4647-AE7A-B72D226FAAEE}" type="slidenum">
              <a:rPr lang="en-US" altLang="en-US" sz="1300" smtClean="0"/>
              <a:t>19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www.praxiom.com/iso-17799-intro.htm</a:t>
            </a:r>
          </a:p>
          <a:p>
            <a:pPr eaLnBrk="1" hangingPunct="1"/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A587D-3AE4-DA42-85EF-96315B7A4AF8}" type="slidenum">
              <a:rPr lang="en-US" altLang="en-US" sz="1300" smtClean="0"/>
              <a:t>20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6B1549-8B11-3940-9257-4D654E4642CD}" type="slidenum">
              <a:rPr lang="en-US" altLang="en-US" sz="1300" smtClean="0"/>
              <a:t>21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DF8464B-F10C-4444-96B2-D09DD4BBE556}" type="slidenum">
              <a:rPr lang="en-US" altLang="en-US" sz="1300" smtClean="0"/>
              <a:t>22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5641D6-B601-B948-9F85-4D1B780ED2BB}" type="slidenum">
              <a:rPr lang="en-US" altLang="en-US" sz="1300" smtClean="0"/>
              <a:t>4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732CF-6BF4-A248-A7A5-0EE5ADAA6D9F}" type="slidenum">
              <a:rPr lang="en-US" altLang="en-US" sz="1300" smtClean="0"/>
              <a:t>23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71890-EBB7-A741-98E0-104DB5E20B43}" type="slidenum">
              <a:rPr lang="en-US" altLang="en-US" sz="1300" smtClean="0"/>
              <a:t>24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5453C3-B6EC-A044-8459-4D2F0C218175}" type="slidenum">
              <a:rPr lang="en-US" altLang="en-US" sz="1300" smtClean="0"/>
              <a:t>25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874EBE-AFE1-4F41-8F54-6FEB96050AAE}" type="slidenum">
              <a:rPr lang="en-US" altLang="en-US" sz="1300" smtClean="0"/>
              <a:t>26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72666A-F6D5-1B44-A4D1-CEBACF06BEB5}" type="slidenum">
              <a:rPr lang="en-US" altLang="en-US" sz="1300" smtClean="0"/>
              <a:t>27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6DE127-165E-F74B-83ED-CDB85AD7FD3F}" type="slidenum">
              <a:rPr lang="en-US" altLang="en-US" sz="1300" smtClean="0"/>
              <a:t>28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AEBC07-6671-9243-8D16-24BA9237BDC9}" type="slidenum">
              <a:rPr lang="en-US" altLang="en-US" sz="1300" smtClean="0"/>
              <a:t>29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202F0-1896-0948-83E4-8B108A0D60DA}" type="slidenum">
              <a:rPr lang="en-US" altLang="en-US" sz="1300" smtClean="0"/>
              <a:t>30</a:t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0F1328-B270-2344-B5C2-B65552A8AB06}" type="slidenum">
              <a:rPr lang="en-US" altLang="en-US" sz="1300" smtClean="0"/>
              <a:t>31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A6574D-CA4B-A948-84AB-EF8396EFCCEA}" type="slidenum">
              <a:rPr lang="en-US" altLang="en-US" sz="1300" smtClean="0"/>
              <a:t>32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155838-7AC4-4E43-BCC9-0DDDB78A6F8A}" type="slidenum">
              <a:rPr lang="en-US" altLang="en-US" sz="1300" smtClean="0"/>
              <a:t>5</a:t>
            </a:fld>
            <a:endParaRPr lang="en-US" altLang="en-US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303868-9C13-0245-A142-4C54AF47BF7B}" type="slidenum">
              <a:rPr lang="en-US" altLang="en-US" sz="1300" smtClean="0"/>
              <a:t>33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4530AE-8B9A-FC47-8900-48CF5D58FED2}" type="slidenum">
              <a:rPr lang="en-US" altLang="en-US" sz="1300" smtClean="0"/>
              <a:t>34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1000"/>
          </a:p>
          <a:p>
            <a:pPr eaLnBrk="1" hangingPunct="1">
              <a:lnSpc>
                <a:spcPct val="90000"/>
              </a:lnSpc>
            </a:pPr>
            <a:endParaRPr lang="en-US" altLang="en-US" sz="1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AC7FD1-83B7-A548-BE03-55D4CDB1E405}" type="slidenum">
              <a:rPr lang="en-US" altLang="en-US" sz="1300" smtClean="0"/>
              <a:t>35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8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86EEF-CE9E-4E48-BF43-4C77562DE146}" type="slidenum">
              <a:rPr lang="en-US" altLang="en-US" sz="1300" smtClean="0"/>
              <a:t>36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FDC6C4-820E-4543-93B8-0F516FD2578D}" type="slidenum">
              <a:rPr lang="en-US" altLang="en-US" sz="1300" smtClean="0"/>
              <a:t>37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A48E6-D5B1-6A4A-B853-7AF5137B061A}" type="slidenum">
              <a:rPr lang="en-US" altLang="en-US" sz="1300" smtClean="0"/>
              <a:t>38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4EB4EF-BB31-3C49-8B73-1E723E02FD6E}" type="slidenum">
              <a:rPr lang="en-US" altLang="en-US" sz="1300" smtClean="0"/>
              <a:t>39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43D980-2C9C-C045-B6F9-8402FFB0004F}" type="slidenum">
              <a:rPr lang="en-US" altLang="en-US" sz="1300" smtClean="0"/>
              <a:t>40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77A935-3A9F-3144-BD0D-E6B32D7F1C3F}" type="slidenum">
              <a:rPr lang="en-US" altLang="en-US" sz="1300" smtClean="0"/>
              <a:t>41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E224B-F7AD-7440-A09A-C9802B65DF99}" type="slidenum">
              <a:rPr lang="en-US" altLang="en-US" sz="1300" smtClean="0"/>
              <a:t>42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16B2D8-5F03-A74B-B4D4-7A77E66B577E}" type="slidenum">
              <a:rPr lang="en-US" altLang="en-US" sz="1300" smtClean="0"/>
              <a:t>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3BAEFA-D04F-E141-9526-6E5DDEC451A4}" type="slidenum">
              <a:rPr lang="en-US" altLang="en-US" sz="1300" smtClean="0"/>
              <a:t>43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46A5CD-2283-0D4D-A715-D51128C57A75}" type="slidenum">
              <a:rPr lang="en-US" altLang="en-US" sz="1300" smtClean="0"/>
              <a:t>44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B1B83B-6E43-424C-87F3-CEE2763E8B56}" type="slidenum">
              <a:rPr lang="en-US" altLang="en-US" sz="1300" smtClean="0"/>
              <a:t>45</a:t>
            </a:fld>
            <a:endParaRPr lang="en-US" alt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5FFDBE-779C-A744-A4D8-620371F78450}" type="slidenum">
              <a:rPr lang="en-US" altLang="en-US" sz="1300" smtClean="0"/>
              <a:t>46</a:t>
            </a:fld>
            <a:endParaRPr lang="en-US" alt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F6A58A-85D6-4144-A701-0D1D818B9C88}" type="slidenum">
              <a:rPr lang="en-US" altLang="en-US" sz="1300" smtClean="0"/>
              <a:t>47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96BB18-15BF-8C45-A2FC-E1F9D38CC988}" type="slidenum">
              <a:rPr lang="en-US" altLang="en-US" sz="1300" smtClean="0"/>
              <a:t>48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BC0656-B9E7-6045-A5F8-65F48D97778B}" type="slidenum">
              <a:rPr lang="en-US" altLang="en-US" sz="1300" smtClean="0"/>
              <a:t>49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FDBB8D-71B4-6843-B5E2-7E0228F40CE5}" type="slidenum">
              <a:rPr lang="en-US" altLang="en-US" sz="1300" smtClean="0"/>
              <a:t>50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7710FE-86ED-1648-932B-C95FAC4DA2D5}" type="slidenum">
              <a:rPr lang="en-US" altLang="en-US" sz="1300" smtClean="0"/>
              <a:t>51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448577-20DE-0C47-82E3-FAF4843DD404}" type="slidenum">
              <a:rPr lang="en-US" altLang="en-US" sz="1300" smtClean="0"/>
              <a:t>52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DDCD92-9D46-C740-86CF-AB5B1A85814C}" type="slidenum">
              <a:rPr lang="en-US" altLang="en-US" sz="1300" smtClean="0"/>
              <a:t>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6F2FD0-4BF3-404A-BB9E-EB06EC685F0C}" type="slidenum">
              <a:rPr lang="en-US" altLang="en-US" sz="1300" smtClean="0"/>
              <a:t>53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4CD15D-7ECE-9042-812F-B1C790210A3D}" type="slidenum">
              <a:rPr lang="en-US" altLang="en-US" sz="1300" smtClean="0"/>
              <a:t>54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48501E-9C47-6B49-BC27-6D5F8B249DE9}" type="slidenum">
              <a:rPr lang="en-US" altLang="en-US" sz="1300" smtClean="0"/>
              <a:t>55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C45338-964E-3148-808C-10B25D96B27A}" type="slidenum">
              <a:rPr lang="en-US" altLang="en-US" sz="1300" smtClean="0"/>
              <a:t>56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3F72D4C-F5B0-A040-AB7F-C470F7B9F3BB}" type="slidenum">
              <a:rPr lang="en-US" altLang="en-US" sz="1300" smtClean="0"/>
              <a:t>57</a:t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Csrc.nist.gov/groups/SMA/fasp/index.html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463940-BDDB-754B-9A0D-F96ABDDAD901}" type="slidenum">
              <a:rPr lang="en-US" altLang="en-US" sz="1300" smtClean="0"/>
              <a:t>58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21C677-750D-994C-95E6-D9220AEC807B}" type="slidenum">
              <a:rPr lang="en-US" altLang="en-US" sz="1300" smtClean="0"/>
              <a:t>59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A07B3A-045B-5949-BFA5-2890D4558C3A}" type="slidenum">
              <a:rPr lang="en-US" altLang="en-US" sz="1300" smtClean="0"/>
              <a:t>60</a:t>
            </a:fld>
            <a:endParaRPr lang="en-US" alt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7D1459-04EC-B84C-BA27-261EF59D77C0}" type="slidenum">
              <a:rPr lang="en-US" altLang="en-US" sz="1300" smtClean="0"/>
              <a:t>61</a:t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9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D6742D-C598-5E44-A101-D674FCB115D2}" type="slidenum">
              <a:rPr lang="en-US" altLang="en-US" sz="1300" smtClean="0"/>
              <a:t>62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DE363D-8AF8-F449-A583-B20340EB3CA9}" type="slidenum">
              <a:rPr lang="en-US" altLang="en-US" sz="1300" smtClean="0"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B8E02-F35E-1E49-B811-DE3DA451DC21}" type="slidenum">
              <a:rPr lang="en-US" altLang="en-US" sz="1300" smtClean="0"/>
              <a:t>63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4F3A98-DCF5-9F40-ACE5-7B9F2C959BC2}" type="slidenum">
              <a:rPr lang="en-US" altLang="en-US" sz="1300" smtClean="0"/>
              <a:t>64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7761B8-B8C9-B04B-A73E-3579DB29576C}" type="slidenum">
              <a:rPr lang="en-US" altLang="en-US" sz="1300" smtClean="0"/>
              <a:t>65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02DCEF-BBD1-EB4A-8873-D937BA0AF725}" type="slidenum">
              <a:rPr lang="en-US" altLang="en-US" sz="1300" smtClean="0"/>
              <a:t>66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7212E7-B1E4-B44E-B271-CFAAB9AEA772}" type="slidenum">
              <a:rPr lang="en-US" altLang="en-US" sz="1300" smtClean="0"/>
              <a:t>67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FFE781-1966-6D48-B9DB-95C1B18EC9F9}" type="slidenum">
              <a:rPr lang="en-US" altLang="en-US" sz="1300" smtClean="0"/>
              <a:t>68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9E9FA7-4E58-7046-8F86-DEBE4DB7DD8A}" type="slidenum">
              <a:rPr lang="en-US" altLang="en-US" sz="1300" smtClean="0"/>
              <a:t>69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A9C5B-777D-9A49-B085-3BF429D9F246}" type="slidenum">
              <a:rPr lang="en-US" altLang="en-US" sz="1300" smtClean="0"/>
              <a:t>70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C7E8E2-122E-D746-840C-CDCF9D87D5BF}" type="slidenum">
              <a:rPr lang="en-US" altLang="en-US" sz="1300" smtClean="0"/>
              <a:t>71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92D437-0A44-024F-8DDF-A56D4AC39220}" type="slidenum">
              <a:rPr lang="en-US" altLang="en-US" sz="1300" smtClean="0"/>
              <a:t>72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9E4C30-98D1-FC41-B2DC-D8545F0112A0}" type="slidenum">
              <a:rPr lang="en-US" altLang="en-US" sz="1300" smtClean="0"/>
              <a:t>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D2B153-78DA-F443-A26E-DE00A370EBC9}" type="slidenum">
              <a:rPr lang="en-US" altLang="en-US" sz="1300" smtClean="0"/>
              <a:t>73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C25296-B95F-C14C-8673-03C76356E255}" type="slidenum">
              <a:rPr lang="en-US" altLang="en-US" sz="1300" smtClean="0"/>
              <a:t>74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1BBF46-8540-954E-86CC-FC8C19BDC8E9}" type="slidenum">
              <a:rPr lang="en-US" altLang="en-US" sz="1300" smtClean="0"/>
              <a:t>75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DA30A7-C2B5-4A4E-B3CA-8946FB4D0FFD}" type="slidenum">
              <a:rPr lang="en-US" altLang="en-US" sz="1300" smtClean="0"/>
              <a:t>76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297A75-2E12-A445-801F-49382A70D8D2}" type="slidenum">
              <a:rPr lang="en-US" altLang="en-US" sz="1300" smtClean="0"/>
              <a:t>77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D19F9E-2FF8-5E47-9DBB-D01F337D8440}" type="slidenum">
              <a:rPr lang="en-US" altLang="en-US" sz="1300" smtClean="0"/>
              <a:t>78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D66E96-83D4-B148-87A4-C5DED804DA81}" type="slidenum">
              <a:rPr lang="en-US" altLang="en-US" sz="1300" smtClean="0"/>
              <a:t>79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E8334D-9262-0E45-9933-E747124FDB07}" type="slidenum">
              <a:rPr lang="en-US" altLang="en-US" sz="1300" smtClean="0"/>
              <a:t>80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10731-5DDF-724D-8345-01DE18F0D9F2}" type="slidenum">
              <a:rPr lang="en-US" altLang="en-US" sz="1300" smtClean="0"/>
              <a:t>81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D0D49F-1845-7642-8575-555C1102F11A}" type="slidenum">
              <a:rPr lang="en-US" altLang="en-US" sz="1300" smtClean="0"/>
              <a:t>82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4C43D-C252-2F46-82FD-9101D2732298}" type="slidenum">
              <a:rPr lang="en-US" altLang="en-US" sz="1300" smtClean="0"/>
              <a:t>10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68D300-649C-594C-88F8-B52251D03DE5}" type="slidenum">
              <a:rPr lang="en-US" altLang="en-US" sz="1300" smtClean="0"/>
              <a:t>83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DA4FA7-A113-3A48-B98B-CC8CC8B1037D}" type="slidenum">
              <a:rPr lang="en-US" altLang="en-US" sz="1300" smtClean="0"/>
              <a:t>84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6240D1-1FBB-184B-A36C-B97F2C2534B3}" type="slidenum">
              <a:rPr lang="en-US" altLang="en-US" sz="1300" smtClean="0"/>
              <a:t>85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FE52E9-8435-2E4F-8D47-A64982D533BF}" type="slidenum">
              <a:rPr lang="en-US" altLang="en-US" sz="1300" smtClean="0"/>
              <a:t>86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CB5E21-6D69-B447-872B-AA9B0EE9C5A6}" type="slidenum">
              <a:rPr lang="en-US" altLang="en-US" sz="1300" smtClean="0"/>
              <a:t>87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8929BC-BBEA-4241-AFFF-1CB67BF1836B}" type="slidenum">
              <a:rPr lang="en-US" altLang="en-US" sz="1300" smtClean="0"/>
              <a:t>88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51138" y="531813"/>
            <a:ext cx="4730750" cy="2662237"/>
          </a:xfrm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0EA8C8-132A-F845-BE55-7F77B5300B42}" type="slidenum">
              <a:rPr lang="en-US" altLang="en-US" sz="1300" smtClean="0"/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9882-FD8B-9D40-8D99-8B9E62D59E50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570C5-9CB9-6E4B-A1DD-E39A86194332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B2C34-471B-4D4A-85B9-1B9E723E81E9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5717-278E-DD48-B43B-376E0C158640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477B4-B7CF-5642-A725-18E3B937D3A3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F9C61-9D52-AC40-89E8-AD636567FEF5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99B94-CEE8-0147-9D52-6BBF8C1E1F8E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679A4-C20D-A84F-AD63-CE628DB59F36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4237-D915-324E-A1DA-9A53BCE92BCD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9EF-F052-914C-87BF-D5D423B9B440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3BA59-B04C-924A-B14B-4D7A28F2524F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87BE2-25E9-B34F-943D-3F672C12B67F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D6CDB-92D7-4F4A-8583-5DFAE2168594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A1364-73ED-D74D-902F-4339AA258BB9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DF1EB-BF61-344F-A050-BABE2114BD0C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56B49-3D77-9D41-B22E-79808F48C1E7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3B84D-D6D0-A947-834A-9450B6866CF7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E44D7-1D44-7E44-9D23-A82124C7FC4E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A97FA-3E22-1148-9DE9-4927C2BB1D29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7C181-B7D5-6447-8753-8D9A0067CDF7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4E5D7-0004-D540-96FB-A25FB41475DF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E720B-98F9-EC4D-AE2D-38A5A3B0AF2D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9122C-BDF9-D944-9DFF-27AC4B08A8E1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9DDC4-C363-8D4C-8BC5-68BB4534C451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6F692-D55F-3E47-92D0-96EF134FE746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3F8EF-3080-4B44-939A-476A24A351EE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8E9E1-26FA-5F41-963A-9444FE1CEFEE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F99882-FD8B-9D40-8D99-8B9E62D59E50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122C-BDF9-D944-9DFF-27AC4B08A8E1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05D8-A5FA-A146-BDF0-7786C4A2FA3A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D6F61-D4E4-3E43-AB5A-145AD756A588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E51B1-0A51-A341-9F84-77D9716D8E2B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C05D8-A5FA-A146-BDF0-7786C4A2FA3A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52E73-8016-C54D-BC00-0039AEFE2F19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A18B9-A7BE-D843-A2BC-E1F9E100ED0E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4AF90-886C-5344-A91A-7EBF71855DB6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70C5-9CB9-6E4B-A1DD-E39A86194332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B2C34-471B-4D4A-85B9-1B9E723E81E9}" type="slidenum">
              <a:rPr lang="en-AU" altLang="en-US" smtClean="0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D6F61-D4E4-3E43-AB5A-145AD756A588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51B1-0A51-A341-9F84-77D9716D8E2B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52E73-8016-C54D-BC00-0039AEFE2F19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A18B9-A7BE-D843-A2BC-E1F9E100ED0E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4AF90-886C-5344-A91A-7EBF71855DB6}" type="slidenum">
              <a:rPr lang="en-AU" altLang="en-US"/>
              <a:t>‹#›</a:t>
            </a:fld>
            <a:endParaRPr lang="en-A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31BD40-8347-A34A-BDBE-E01248953187}" type="slidenum">
              <a:rPr lang="en-AU" altLang="en-US"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FD7B8DD-0ADA-1541-A24E-D68E330DC1C3}" type="slidenum">
              <a:rPr lang="en-AU" altLang="en-US"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8501A6F-9D08-704F-8E44-D3A290DB0C03}" type="slidenum">
              <a:rPr lang="en-AU" altLang="en-US"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19759"/>
            <a:ext cx="2502029" cy="83824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31BD40-8347-A34A-BDBE-E01248953187}" type="slidenum">
              <a:rPr lang="en-AU" altLang="en-US" smtClean="0"/>
              <a:t>‹#›</a:t>
            </a:fld>
            <a:endParaRPr lang="en-AU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19499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744"/>
            <a:ext cx="9144000" cy="1872208"/>
          </a:xfrm>
        </p:spPr>
        <p:txBody>
          <a:bodyPr>
            <a:noAutofit/>
          </a:bodyPr>
          <a:lstStyle/>
          <a:p>
            <a:r>
              <a:rPr lang="en-AU" sz="2500" b="1" dirty="0">
                <a:solidFill>
                  <a:prstClr val="white"/>
                </a:solidFill>
                <a:latin typeface="Calibri" panose="020F0502020204030204"/>
              </a:rPr>
              <a:t>CSIT988/CSIT488</a:t>
            </a:r>
            <a:br>
              <a:rPr lang="en-AU" sz="2500" b="1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AU" sz="2500" b="1" dirty="0">
                <a:solidFill>
                  <a:prstClr val="white"/>
                </a:solidFill>
                <a:latin typeface="Calibri" panose="020F0502020204030204"/>
              </a:rPr>
              <a:t>Security, Ethics and Professionalism</a:t>
            </a:r>
            <a:br>
              <a:rPr lang="en-AU" dirty="0"/>
            </a:br>
            <a:r>
              <a:rPr lang="en-US" altLang="en-US" sz="3600" dirty="0"/>
              <a:t>Week 8: </a:t>
            </a:r>
            <a:r>
              <a:rPr lang="en-AU" altLang="en-US" sz="3600" dirty="0"/>
              <a:t>Security Management Models &amp; Practices</a:t>
            </a:r>
            <a:endParaRPr lang="en-AU" sz="3600" dirty="0"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940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Subject Coordinator: </a:t>
            </a:r>
            <a:r>
              <a:rPr lang="en-AU" b="1" dirty="0" err="1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Guangyou</a:t>
            </a:r>
            <a:r>
              <a:rPr lang="en-AU" b="1" dirty="0">
                <a:solidFill>
                  <a:schemeClr val="tx2">
                    <a:lumMod val="75000"/>
                  </a:schemeClr>
                </a:solidFill>
                <a:latin typeface="Lucida Calligraphy" panose="03010101010101010101" pitchFamily="66" charset="0"/>
              </a:rPr>
              <a:t> Zhou </a:t>
            </a:r>
          </a:p>
          <a:p>
            <a:r>
              <a:rPr lang="en-AU" b="1" dirty="0">
                <a:solidFill>
                  <a:schemeClr val="tx2">
                    <a:lumMod val="75000"/>
                  </a:schemeClr>
                </a:solidFill>
              </a:rPr>
              <a:t>Central China Normal University</a:t>
            </a:r>
          </a:p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2024</a:t>
            </a:r>
            <a:endParaRPr lang="en-A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B6D9678-24BC-4ECC-ABC4-FE5E3F280C23}" type="slidenum">
              <a:rPr lang="en-AU" smtClean="0"/>
              <a:t>1</a:t>
            </a:fld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1" y="4572000"/>
            <a:ext cx="67467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Table 6-1 Examples of controls by operational level and inherent characteristics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5188" y="6581776"/>
            <a:ext cx="299755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Source: Official (ISC)2 Guide to the CISSP CBK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1" y="1844674"/>
            <a:ext cx="10485499" cy="34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10</a:t>
            </a:fld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983432" y="685801"/>
            <a:ext cx="10225135" cy="798512"/>
          </a:xfrm>
        </p:spPr>
        <p:txBody>
          <a:bodyPr/>
          <a:lstStyle/>
          <a:p>
            <a:r>
              <a:rPr lang="en-US" altLang="en-US" dirty="0"/>
              <a:t>Categories of Access Control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631504" y="2060377"/>
            <a:ext cx="8218934" cy="280878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third approach describes the degree of authority under which the controls are applied: </a:t>
            </a:r>
          </a:p>
          <a:p>
            <a:pPr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Mandatory Access Controls (MACs)</a:t>
            </a:r>
          </a:p>
          <a:p>
            <a:pPr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Nondiscretionary Controls</a:t>
            </a:r>
          </a:p>
          <a:p>
            <a:pPr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Discretionary Access Controls (DACs)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11</a:t>
            </a:fld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  <a:endParaRPr lang="en-AU" altLang="en-US" b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090738" y="2205286"/>
            <a:ext cx="7759700" cy="2375842"/>
          </a:xfrm>
        </p:spPr>
        <p:txBody>
          <a:bodyPr/>
          <a:lstStyle/>
          <a:p>
            <a:r>
              <a:rPr lang="en-US" altLang="en-US" sz="2400" b="1" dirty="0"/>
              <a:t>Mandatory Access Controls (MACs)</a:t>
            </a:r>
          </a:p>
          <a:p>
            <a:pPr lvl="1"/>
            <a:r>
              <a:rPr lang="en-US" altLang="en-US" sz="2000" dirty="0"/>
              <a:t>Structured and coordinated within a data classification scheme that rates each collection of information as well as each user</a:t>
            </a:r>
          </a:p>
          <a:p>
            <a:pPr lvl="1"/>
            <a:r>
              <a:rPr lang="en-US" altLang="en-US" sz="2000" dirty="0"/>
              <a:t>These ratings are often referred to as sensitivity levels</a:t>
            </a:r>
          </a:p>
          <a:p>
            <a:pPr lvl="1"/>
            <a:r>
              <a:rPr lang="en-US" altLang="en-US" sz="2000" dirty="0"/>
              <a:t>When MACs are implemented, users and data owners have limited control over access to information resources</a:t>
            </a:r>
          </a:p>
          <a:p>
            <a:endParaRPr lang="en-AU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B903B1-25BC-254D-A8F7-DB402FAD9D82}" type="slidenum">
              <a:rPr lang="en-US" altLang="en-US" sz="1400">
                <a:solidFill>
                  <a:srgbClr val="000000"/>
                </a:solidFill>
              </a:rPr>
              <a:t>12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47649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39938" name="Rectangle 7"/>
          <p:cNvSpPr>
            <a:spLocks noGrp="1" noChangeArrowheads="1"/>
          </p:cNvSpPr>
          <p:nvPr>
            <p:ph idx="1"/>
          </p:nvPr>
        </p:nvSpPr>
        <p:spPr>
          <a:xfrm>
            <a:off x="1919288" y="2015804"/>
            <a:ext cx="8280400" cy="3069380"/>
          </a:xfrm>
        </p:spPr>
        <p:txBody>
          <a:bodyPr/>
          <a:lstStyle/>
          <a:p>
            <a:r>
              <a:rPr lang="en-US" altLang="en-US" sz="2400" dirty="0"/>
              <a:t>Data classification model</a:t>
            </a:r>
          </a:p>
          <a:p>
            <a:pPr lvl="1"/>
            <a:r>
              <a:rPr lang="en-US" altLang="en-US" sz="2000" dirty="0"/>
              <a:t>The U.S. military classification scheme relies on a more complex five-level classification scheme as defined in Executive Order 12958: </a:t>
            </a:r>
          </a:p>
          <a:p>
            <a:pPr lvl="2"/>
            <a:r>
              <a:rPr lang="en-US" altLang="en-US" sz="1800" dirty="0"/>
              <a:t>Unclassified data - </a:t>
            </a:r>
            <a:r>
              <a:rPr lang="en-AU" altLang="en-US" sz="1800" dirty="0"/>
              <a:t>Generally free for distribution to the public</a:t>
            </a:r>
            <a:endParaRPr lang="en-US" altLang="en-US" sz="1800" dirty="0"/>
          </a:p>
          <a:p>
            <a:pPr lvl="2"/>
            <a:r>
              <a:rPr lang="en-US" altLang="en-US" sz="1800" dirty="0"/>
              <a:t>Sensitive but unclassified (SBU) data - </a:t>
            </a:r>
            <a:r>
              <a:rPr lang="en-AU" altLang="en-US" sz="1800" dirty="0"/>
              <a:t>For Official Use Only</a:t>
            </a:r>
            <a:endParaRPr lang="en-US" altLang="en-US" sz="1800" dirty="0"/>
          </a:p>
          <a:p>
            <a:pPr lvl="2"/>
            <a:r>
              <a:rPr lang="en-US" altLang="en-US" sz="1800" dirty="0"/>
              <a:t>Confidential data - </a:t>
            </a:r>
            <a:r>
              <a:rPr lang="en-AU" altLang="en-US" sz="1800" dirty="0"/>
              <a:t>cause damage to the national security</a:t>
            </a:r>
            <a:endParaRPr lang="en-US" altLang="en-US" sz="1800" dirty="0"/>
          </a:p>
          <a:p>
            <a:pPr lvl="2"/>
            <a:r>
              <a:rPr lang="en-US" altLang="en-US" sz="1800" dirty="0"/>
              <a:t>Secret data - </a:t>
            </a:r>
            <a:r>
              <a:rPr lang="en-AU" altLang="en-US" sz="1800" dirty="0"/>
              <a:t>cause serious damage to the national security</a:t>
            </a:r>
            <a:endParaRPr lang="en-US" altLang="en-US" sz="1800" dirty="0"/>
          </a:p>
          <a:p>
            <a:pPr lvl="2"/>
            <a:r>
              <a:rPr lang="en-US" altLang="en-US" sz="1800" dirty="0"/>
              <a:t>Top secret data - </a:t>
            </a:r>
            <a:r>
              <a:rPr lang="en-AU" altLang="en-US" sz="1800" dirty="0"/>
              <a:t>cause exceptionally grave damage to the national security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41986" name="Rectangle 7"/>
          <p:cNvSpPr>
            <a:spLocks noGrp="1" noChangeArrowheads="1"/>
          </p:cNvSpPr>
          <p:nvPr>
            <p:ph idx="1"/>
          </p:nvPr>
        </p:nvSpPr>
        <p:spPr>
          <a:xfrm>
            <a:off x="983432" y="2077145"/>
            <a:ext cx="10225136" cy="3368079"/>
          </a:xfrm>
        </p:spPr>
        <p:txBody>
          <a:bodyPr/>
          <a:lstStyle/>
          <a:p>
            <a:r>
              <a:rPr lang="en-US" altLang="en-US" sz="2400" dirty="0"/>
              <a:t>Data classification model (</a:t>
            </a:r>
            <a:r>
              <a:rPr lang="en-US" altLang="en-US" sz="2400" dirty="0" err="1"/>
              <a:t>con’t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000" dirty="0"/>
              <a:t>Data owners must classify the information assets for which they are responsible and review the classifications periodically</a:t>
            </a:r>
          </a:p>
          <a:p>
            <a:pPr lvl="1"/>
            <a:r>
              <a:rPr lang="en-US" altLang="en-US" sz="2000" dirty="0"/>
              <a:t>Example of classification types:</a:t>
            </a:r>
          </a:p>
          <a:p>
            <a:pPr lvl="2"/>
            <a:r>
              <a:rPr lang="en-AU" altLang="en-US" sz="1800" dirty="0"/>
              <a:t>Public—For general public dissemination, </a:t>
            </a:r>
          </a:p>
          <a:p>
            <a:pPr lvl="2"/>
            <a:r>
              <a:rPr lang="en-AU" altLang="en-US" sz="1800" dirty="0"/>
              <a:t>For official use only—Not for public release but not particularly sensitive</a:t>
            </a:r>
          </a:p>
          <a:p>
            <a:pPr lvl="2"/>
            <a:r>
              <a:rPr lang="en-AU" altLang="en-US" sz="1800" dirty="0"/>
              <a:t>Sensitive—Important information</a:t>
            </a:r>
          </a:p>
          <a:p>
            <a:pPr lvl="2"/>
            <a:r>
              <a:rPr lang="en-AU" altLang="en-US" sz="1800" dirty="0"/>
              <a:t>Classified—Essential and confidential information</a:t>
            </a:r>
            <a:endParaRPr lang="en-US" alt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14</a:t>
            </a:fld>
            <a:endParaRPr lang="en-A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004884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44035" name="Rectangle 9"/>
          <p:cNvSpPr>
            <a:spLocks noGrp="1" noChangeArrowheads="1"/>
          </p:cNvSpPr>
          <p:nvPr>
            <p:ph idx="1"/>
          </p:nvPr>
        </p:nvSpPr>
        <p:spPr>
          <a:xfrm>
            <a:off x="2090738" y="2127498"/>
            <a:ext cx="7759700" cy="2597646"/>
          </a:xfrm>
        </p:spPr>
        <p:txBody>
          <a:bodyPr/>
          <a:lstStyle/>
          <a:p>
            <a:r>
              <a:rPr lang="en-US" altLang="en-US" sz="2400" dirty="0"/>
              <a:t>Personnel Security clearance structure </a:t>
            </a:r>
          </a:p>
          <a:p>
            <a:pPr lvl="1"/>
            <a:r>
              <a:rPr lang="en-US" altLang="en-US" sz="2000" dirty="0"/>
              <a:t>Each user of an information asset is assigned an authorization level</a:t>
            </a:r>
          </a:p>
          <a:p>
            <a:pPr lvl="2"/>
            <a:r>
              <a:rPr lang="en-US" altLang="en-US" sz="1800" dirty="0"/>
              <a:t>Indicates the level of information classification they may access</a:t>
            </a:r>
          </a:p>
          <a:p>
            <a:pPr lvl="1"/>
            <a:r>
              <a:rPr lang="en-US" altLang="en-US" sz="2000" dirty="0"/>
              <a:t>Most organizations have developed roles and corresponding security clearances</a:t>
            </a:r>
          </a:p>
          <a:p>
            <a:pPr lvl="2"/>
            <a:r>
              <a:rPr lang="en-US" altLang="en-US" sz="1800" dirty="0"/>
              <a:t>Individuals are assigned into groups that correlate with the classifications of the of information assets they need for their work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15</a:t>
            </a:fld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46083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2185665"/>
            <a:ext cx="10515600" cy="2395463"/>
          </a:xfrm>
        </p:spPr>
        <p:txBody>
          <a:bodyPr/>
          <a:lstStyle/>
          <a:p>
            <a:r>
              <a:rPr lang="en-US" altLang="en-US" sz="2400" dirty="0"/>
              <a:t>Security clearance structure (cont’d.)</a:t>
            </a:r>
          </a:p>
          <a:p>
            <a:pPr lvl="1"/>
            <a:r>
              <a:rPr lang="en-US" altLang="en-US" sz="2000" dirty="0"/>
              <a:t>In the need-to-know principle, regardless of one’s security clearance, an individual is not allowed to view data simply because it falls within that individual’s level of clearance</a:t>
            </a:r>
          </a:p>
          <a:p>
            <a:pPr lvl="2"/>
            <a:r>
              <a:rPr lang="en-US" altLang="en-US" sz="1800" dirty="0"/>
              <a:t>Must have a business-related need to know</a:t>
            </a:r>
          </a:p>
          <a:p>
            <a:pPr lvl="2"/>
            <a:r>
              <a:rPr lang="en-US" altLang="en-US" sz="1800" dirty="0"/>
              <a:t>Hence ensures the confidentiality of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911424" y="549276"/>
            <a:ext cx="10441160" cy="935508"/>
          </a:xfrm>
        </p:spPr>
        <p:txBody>
          <a:bodyPr/>
          <a:lstStyle/>
          <a:p>
            <a:r>
              <a:rPr lang="en-US" altLang="en-US"/>
              <a:t>Categories of Access Control 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911424" y="1834480"/>
            <a:ext cx="10441160" cy="3538736"/>
          </a:xfrm>
        </p:spPr>
        <p:txBody>
          <a:bodyPr/>
          <a:lstStyle/>
          <a:p>
            <a:r>
              <a:rPr lang="en-US" altLang="en-US" sz="2400" dirty="0"/>
              <a:t>Managing an information asset</a:t>
            </a:r>
          </a:p>
          <a:p>
            <a:pPr lvl="1"/>
            <a:r>
              <a:rPr lang="en-US" altLang="en-US" sz="2000" dirty="0"/>
              <a:t>Considering its storage, distribution, portability, and destruction</a:t>
            </a:r>
          </a:p>
          <a:p>
            <a:pPr lvl="1"/>
            <a:r>
              <a:rPr lang="en-US" altLang="en-US" sz="2000" dirty="0"/>
              <a:t>An information asset that has a classification designation other than unclassified or public must be clearly marked as such</a:t>
            </a:r>
          </a:p>
          <a:p>
            <a:pPr lvl="2"/>
            <a:r>
              <a:rPr lang="en-US" altLang="en-US" sz="1800" dirty="0"/>
              <a:t>Must be available only to authorized individuals</a:t>
            </a:r>
          </a:p>
          <a:p>
            <a:pPr lvl="1"/>
            <a:r>
              <a:rPr lang="en-US" altLang="en-US" sz="2000" dirty="0"/>
              <a:t>To maintain the confidentiality of classified documents, managers can implement a clean desk policy</a:t>
            </a:r>
          </a:p>
          <a:p>
            <a:pPr lvl="1"/>
            <a:r>
              <a:rPr lang="en-US" altLang="en-US" sz="2000" dirty="0"/>
              <a:t>When copies of classified information are no longer valuable or too many copies exist, care should be taken to destroy them properly to discourage dumpster diving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838200" y="2185665"/>
            <a:ext cx="10515600" cy="2611487"/>
          </a:xfrm>
        </p:spPr>
        <p:txBody>
          <a:bodyPr/>
          <a:lstStyle/>
          <a:p>
            <a:r>
              <a:rPr lang="en-US" altLang="en-US" sz="2400" b="1" dirty="0"/>
              <a:t>Nondiscretionary controls </a:t>
            </a:r>
          </a:p>
          <a:p>
            <a:pPr lvl="1"/>
            <a:r>
              <a:rPr lang="en-US" altLang="en-US" sz="2000" dirty="0"/>
              <a:t>Determined by a central authority in the organization</a:t>
            </a:r>
          </a:p>
          <a:p>
            <a:pPr lvl="1"/>
            <a:r>
              <a:rPr lang="en-US" altLang="en-US" sz="2000" dirty="0"/>
              <a:t>Can be role-based or task-based</a:t>
            </a:r>
          </a:p>
          <a:p>
            <a:r>
              <a:rPr lang="en-US" altLang="en-US" sz="2400" dirty="0"/>
              <a:t>Role-based controls (RBAC) are tied to a particular user’s role in an organization</a:t>
            </a:r>
          </a:p>
          <a:p>
            <a:r>
              <a:rPr lang="en-US" altLang="en-US" sz="2400" dirty="0"/>
              <a:t>Task-based controls are tied to a particular assignment or responsibility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838200" y="1897633"/>
            <a:ext cx="10515600" cy="2827511"/>
          </a:xfrm>
        </p:spPr>
        <p:txBody>
          <a:bodyPr/>
          <a:lstStyle/>
          <a:p>
            <a:r>
              <a:rPr lang="en-US" altLang="en-US" sz="2400" b="1" dirty="0"/>
              <a:t>Discretionary Access Controls (DACs) </a:t>
            </a:r>
          </a:p>
          <a:p>
            <a:pPr lvl="1"/>
            <a:r>
              <a:rPr lang="en-US" altLang="en-US" sz="2000" dirty="0"/>
              <a:t>Implemented at the option of the data user </a:t>
            </a:r>
          </a:p>
          <a:p>
            <a:pPr lvl="1"/>
            <a:r>
              <a:rPr lang="en-US" altLang="en-US" sz="2000" dirty="0"/>
              <a:t>Users can allow general, unrestricted access, or they can allow specific individuals or sets of individuals to access the resources</a:t>
            </a:r>
          </a:p>
          <a:p>
            <a:pPr lvl="1"/>
            <a:r>
              <a:rPr lang="en-US" altLang="en-US" sz="2000" dirty="0"/>
              <a:t>Most personal computer operating systems are designed based on the DAC model</a:t>
            </a:r>
          </a:p>
          <a:p>
            <a:pPr lvl="1"/>
            <a:r>
              <a:rPr lang="en-US" altLang="en-US" sz="2000" dirty="0"/>
              <a:t>One discretionary model is rule-based access controls where access is granted based on a set of rules specified by the central authority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5A00C-A041-C84A-AE00-A225A76489B4}" type="slidenum">
              <a:rPr lang="en-AU" altLang="en-US" sz="1400"/>
              <a:t>2</a:t>
            </a:fld>
            <a:endParaRPr lang="en-AU" altLang="en-US" sz="1400"/>
          </a:p>
        </p:txBody>
      </p:sp>
      <p:graphicFrame>
        <p:nvGraphicFramePr>
          <p:cNvPr id="4" name="Group 373"/>
          <p:cNvGraphicFramePr/>
          <p:nvPr/>
        </p:nvGraphicFramePr>
        <p:xfrm>
          <a:off x="3387725" y="202260"/>
          <a:ext cx="8548242" cy="6467100"/>
        </p:xfrm>
        <a:graphic>
          <a:graphicData uri="http://schemas.openxmlformats.org/drawingml/2006/table">
            <a:tbl>
              <a:tblPr/>
              <a:tblGrid>
                <a:gridCol w="795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Week</a:t>
                      </a:r>
                      <a:endParaRPr kumimoji="0" lang="en-AU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Lecture Topics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Flamauow Book" pitchFamily="50" charset="0"/>
                        </a:rPr>
                        <a:t>Readings</a:t>
                      </a:r>
                      <a:endParaRPr kumimoji="0" lang="en-AU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Introduction and overview of the subject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 1 /  No Tutorials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Information security management</a:t>
                      </a:r>
                      <a:endParaRPr kumimoji="0" lang="en-AU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security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Planning for contingencies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Information security policy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Developing the security program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lamauow Book" pitchFamily="50" charset="0"/>
                        </a:rPr>
                        <a:t>Chapter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Security management models &amp; practices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Flamauow Book" pitchFamily="50" charset="0"/>
                        </a:rPr>
                        <a:t>Chapter 6, 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Risk management: identifying and accessing risk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Risk management: controlling risk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Protection mechanisms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Personnel and security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>
                      <a:lvl1pPr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Law and Ethics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 Review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Flamauow Book" pitchFamily="50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AU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lamauow Book" pitchFamily="50" charset="0"/>
                        </a:rPr>
                        <a:t>Chapter 12</a:t>
                      </a:r>
                      <a:endParaRPr kumimoji="0" lang="en-AU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13657"/>
            <a:ext cx="10515600" cy="2683495"/>
          </a:xfrm>
        </p:spPr>
        <p:txBody>
          <a:bodyPr/>
          <a:lstStyle/>
          <a:p>
            <a:r>
              <a:rPr lang="en-US" altLang="en-US" sz="2400" dirty="0"/>
              <a:t>Information Technology – Code of Practice for Information Security Management</a:t>
            </a:r>
          </a:p>
          <a:p>
            <a:pPr lvl="1"/>
            <a:r>
              <a:rPr lang="en-US" altLang="en-US" sz="2000" dirty="0"/>
              <a:t>One of the most widely referenced and discussed security models</a:t>
            </a:r>
          </a:p>
          <a:p>
            <a:pPr lvl="1"/>
            <a:r>
              <a:rPr lang="en-US" altLang="en-US" sz="2000" dirty="0"/>
              <a:t>Originally published as British Standard 7799 and then later as ISO/IEC 17799</a:t>
            </a:r>
          </a:p>
          <a:p>
            <a:pPr lvl="1"/>
            <a:r>
              <a:rPr lang="en-US" altLang="en-US" sz="2000" dirty="0"/>
              <a:t>Since been renamed ISO/IEC 27002 </a:t>
            </a:r>
          </a:p>
          <a:p>
            <a:r>
              <a:rPr lang="en-US" altLang="en-US" sz="2400" dirty="0"/>
              <a:t>Establishes guidelines for initiating, implementing, maintaining, and improving information security management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87551"/>
          </a:xfrm>
        </p:spPr>
        <p:txBody>
          <a:bodyPr/>
          <a:lstStyle/>
          <a:p>
            <a:r>
              <a:rPr lang="en-US" altLang="en-US" sz="2400" dirty="0"/>
              <a:t>ISO/IEC 27002 has 133 possible controls</a:t>
            </a:r>
          </a:p>
          <a:p>
            <a:pPr lvl="1"/>
            <a:r>
              <a:rPr lang="en-US" altLang="en-US" sz="2000" dirty="0"/>
              <a:t>Not all of which must be used</a:t>
            </a:r>
          </a:p>
          <a:p>
            <a:pPr lvl="1"/>
            <a:r>
              <a:rPr lang="en-US" altLang="en-US" sz="2000" dirty="0"/>
              <a:t>Need to identify which are relevant</a:t>
            </a:r>
          </a:p>
          <a:p>
            <a:r>
              <a:rPr lang="en-US" altLang="en-US" sz="2400" dirty="0"/>
              <a:t>Each section includes four categories of information:</a:t>
            </a:r>
          </a:p>
          <a:p>
            <a:pPr lvl="1"/>
            <a:r>
              <a:rPr lang="en-US" altLang="en-US" sz="2000" dirty="0"/>
              <a:t>One or more objectives</a:t>
            </a:r>
          </a:p>
          <a:p>
            <a:pPr lvl="1"/>
            <a:r>
              <a:rPr lang="en-US" altLang="en-US" sz="2000" dirty="0"/>
              <a:t>Controls relevant to the achievement of the objectives</a:t>
            </a:r>
          </a:p>
          <a:p>
            <a:pPr lvl="1"/>
            <a:r>
              <a:rPr lang="en-US" altLang="en-US" sz="2000" dirty="0"/>
              <a:t>Implementation guidance</a:t>
            </a:r>
          </a:p>
          <a:p>
            <a:pPr lvl="1"/>
            <a:r>
              <a:rPr lang="en-US" altLang="en-US" sz="2000" dirty="0"/>
              <a:t>Other information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84201"/>
            <a:ext cx="10153128" cy="828575"/>
          </a:xfrm>
        </p:spPr>
        <p:txBody>
          <a:bodyPr/>
          <a:lstStyle/>
          <a:p>
            <a:r>
              <a:rPr lang="en-US" altLang="en-US" dirty="0"/>
              <a:t>The ISO 27000 Series (cont’d.)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762472"/>
            <a:ext cx="10153128" cy="3898776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Many countries did not originally adopted the model </a:t>
            </a:r>
          </a:p>
          <a:p>
            <a:pPr lvl="1"/>
            <a:r>
              <a:rPr lang="en-US" altLang="en-US" sz="2000" dirty="0"/>
              <a:t>Including the US, Germany, and Japan</a:t>
            </a:r>
          </a:p>
          <a:p>
            <a:r>
              <a:rPr lang="en-US" altLang="en-US" sz="2400" dirty="0"/>
              <a:t>Claims of fundamental flaws</a:t>
            </a:r>
          </a:p>
          <a:p>
            <a:pPr lvl="1"/>
            <a:r>
              <a:rPr lang="en-US" altLang="en-US" sz="2000" dirty="0"/>
              <a:t>Global InfoSec community has not defined any justification for the code of practice identified</a:t>
            </a:r>
          </a:p>
          <a:p>
            <a:pPr lvl="1"/>
            <a:r>
              <a:rPr lang="en-US" altLang="en-US" sz="2000" dirty="0"/>
              <a:t>Model lacks the necessary measurement precision of a technical standard</a:t>
            </a:r>
          </a:p>
          <a:p>
            <a:pPr lvl="1"/>
            <a:r>
              <a:rPr lang="en-US" altLang="en-US" sz="2000" dirty="0"/>
              <a:t>No reason to believe the model is more useful than any other approach</a:t>
            </a:r>
          </a:p>
          <a:p>
            <a:pPr lvl="1"/>
            <a:r>
              <a:rPr lang="en-US" altLang="en-US" sz="2000" dirty="0"/>
              <a:t>Not as complete as other frameworks</a:t>
            </a:r>
          </a:p>
          <a:p>
            <a:pPr lvl="1"/>
            <a:r>
              <a:rPr lang="en-US" altLang="en-US" sz="2000" dirty="0"/>
              <a:t>Perceived as being hurriedly prepared, given the tremendous impact that its adoption could have on industry information security controls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584201"/>
            <a:ext cx="10297144" cy="828575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090738" y="1484784"/>
            <a:ext cx="7759700" cy="446449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Security Consensus Operational Readiness Evaluation Audit Checklist (how close with ISO 27002)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Security policy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Organization of information security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Asset management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Human resources security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Physical and environmental security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Communications and operations management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Access control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systems acquisition, development and maintenance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Information security incident management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Business continuity management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  <a:p>
            <a:pPr marL="457200" lvl="1" indent="0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0" y="5410200"/>
            <a:ext cx="384432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Figure 6-3 ISO/IEC 27001 Plan-Do-Check-Act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pic>
        <p:nvPicPr>
          <p:cNvPr id="62468" name="Picture 10" descr="88849_06_F0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69864"/>
            <a:ext cx="7620000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475583"/>
          </a:xfrm>
        </p:spPr>
        <p:txBody>
          <a:bodyPr/>
          <a:lstStyle/>
          <a:p>
            <a:pPr marL="609600" indent="-609600"/>
            <a:r>
              <a:rPr lang="en-US" altLang="en-US" sz="2400" dirty="0"/>
              <a:t>ISO/IEC 27001:2005 -The InfoSec Management System - Plan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Define the scope of the ISMS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Define an ISMS policy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Define the approach to risk assessment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Identify the risks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Assess the risks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Identify and evaluate options for the treatment of risk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Select control objectives and controls</a:t>
            </a:r>
          </a:p>
          <a:p>
            <a:pPr marL="1390650" lvl="2" indent="-533400">
              <a:buFont typeface="Wingdings" panose="05000000000000000000" pitchFamily="2" charset="2"/>
              <a:buAutoNum type="arabicPeriod"/>
            </a:pPr>
            <a:r>
              <a:rPr lang="en-US" altLang="en-US" sz="2000" dirty="0"/>
              <a:t>Prepare a statement of applicability (SOA)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259559"/>
          </a:xfrm>
        </p:spPr>
        <p:txBody>
          <a:bodyPr/>
          <a:lstStyle/>
          <a:p>
            <a:pPr marL="609600" indent="-609600"/>
            <a:r>
              <a:rPr lang="en-US" altLang="en-US" sz="2400" dirty="0"/>
              <a:t>ISO/IEC 27001:2005 -The InfoSec Management System - Do</a:t>
            </a:r>
          </a:p>
          <a:p>
            <a:pPr marL="1390650" lvl="2" indent="-533400">
              <a:buFontTx/>
              <a:buAutoNum type="arabicPeriod" startAt="9"/>
            </a:pPr>
            <a:r>
              <a:rPr lang="en-US" altLang="en-US" sz="2000" dirty="0"/>
              <a:t>Formulate a risk treatment plan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Implement the risk treatment plan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Implement controls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Implement training and awareness programs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Manage operations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Manage resources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9"/>
            </a:pPr>
            <a:r>
              <a:rPr lang="en-US" altLang="en-US" sz="2000" dirty="0"/>
              <a:t>Implement procedures to detect and respond to security incidents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26</a:t>
            </a:fld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7511"/>
          </a:xfrm>
        </p:spPr>
        <p:txBody>
          <a:bodyPr/>
          <a:lstStyle/>
          <a:p>
            <a:pPr marL="609600" indent="-609600"/>
            <a:r>
              <a:rPr lang="en-US" altLang="en-US" sz="2400" dirty="0"/>
              <a:t>ISO/IEC 27001:2005 -The InfoSec Management System - Check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Execute monitoring procedures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Undertake regular reviews of ISMS effectiveness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Review the level of residual and acceptable risk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Conduct internal ISMS audits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Undertake regular management review of the ISMS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16"/>
            </a:pPr>
            <a:r>
              <a:rPr lang="en-US" altLang="en-US" sz="2000" dirty="0"/>
              <a:t>Record actions and events that impact an ISMS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The ISO 27000 Series (cont’d.) 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329681"/>
            <a:ext cx="10515600" cy="2323455"/>
          </a:xfrm>
        </p:spPr>
        <p:txBody>
          <a:bodyPr/>
          <a:lstStyle/>
          <a:p>
            <a:pPr marL="609600" indent="-609600"/>
            <a:r>
              <a:rPr lang="en-US" altLang="en-US" sz="2400" dirty="0"/>
              <a:t>ISO/IEC 27001:2005 -The InfoSec Management System - Act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22"/>
            </a:pPr>
            <a:r>
              <a:rPr lang="en-US" altLang="en-US" sz="2000" dirty="0"/>
              <a:t>Implement identified improvements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22"/>
            </a:pPr>
            <a:r>
              <a:rPr lang="en-US" altLang="en-US" sz="2000" dirty="0"/>
              <a:t>Take corrective or preventive action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22"/>
            </a:pPr>
            <a:r>
              <a:rPr lang="en-US" altLang="en-US" sz="2000" dirty="0"/>
              <a:t>Apply lessons learned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22"/>
            </a:pPr>
            <a:r>
              <a:rPr lang="en-US" altLang="en-US" sz="2000" dirty="0"/>
              <a:t>Communicate results to interested parties</a:t>
            </a:r>
          </a:p>
          <a:p>
            <a:pPr marL="1390650" lvl="2" indent="-533400">
              <a:buFont typeface="Wingdings" panose="05000000000000000000" pitchFamily="2" charset="2"/>
              <a:buAutoNum type="arabicPeriod" startAt="22"/>
            </a:pPr>
            <a:r>
              <a:rPr lang="en-US" altLang="en-US" sz="2000" dirty="0"/>
              <a:t>Ensure improvements achieve objectives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28</a:t>
            </a:fld>
            <a:endParaRPr lang="en-A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>
          <a:xfrm>
            <a:off x="911424" y="534988"/>
            <a:ext cx="10297144" cy="877788"/>
          </a:xfrm>
        </p:spPr>
        <p:txBody>
          <a:bodyPr/>
          <a:lstStyle/>
          <a:p>
            <a:r>
              <a:rPr lang="en-US" altLang="en-US" dirty="0"/>
              <a:t>NIST Security Models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>
          <a:xfrm>
            <a:off x="2090738" y="1772816"/>
            <a:ext cx="7759700" cy="417646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Notable advantages of NIST documents</a:t>
            </a:r>
          </a:p>
          <a:p>
            <a:pPr lvl="1"/>
            <a:r>
              <a:rPr lang="en-US" altLang="en-US" sz="2000" dirty="0"/>
              <a:t>Publicly available at no charge</a:t>
            </a:r>
          </a:p>
          <a:p>
            <a:pPr lvl="1"/>
            <a:r>
              <a:rPr lang="en-US" altLang="en-US" sz="2000" dirty="0"/>
              <a:t>Have been available for some time </a:t>
            </a:r>
          </a:p>
          <a:p>
            <a:pPr lvl="1"/>
            <a:r>
              <a:rPr lang="en-US" altLang="en-US" sz="2000" dirty="0"/>
              <a:t>Have been broadly reviewed by government and industry professionals</a:t>
            </a:r>
          </a:p>
          <a:p>
            <a:r>
              <a:rPr lang="en-US" altLang="en-US" sz="2400" dirty="0"/>
              <a:t>Examples</a:t>
            </a:r>
          </a:p>
          <a:p>
            <a:pPr lvl="1"/>
            <a:r>
              <a:rPr lang="en-US" altLang="en-US" sz="2000" dirty="0"/>
              <a:t>SP 800-12, </a:t>
            </a:r>
            <a:r>
              <a:rPr lang="en-US" altLang="en-US" sz="2000" i="1" dirty="0"/>
              <a:t>Computer Security Handbook</a:t>
            </a:r>
          </a:p>
          <a:p>
            <a:pPr lvl="1"/>
            <a:r>
              <a:rPr lang="en-US" altLang="en-US" sz="2000" dirty="0"/>
              <a:t>SP 800-14, </a:t>
            </a:r>
            <a:r>
              <a:rPr lang="en-US" altLang="en-US" sz="2000" i="1" dirty="0"/>
              <a:t>Generally Accepted Security Principles &amp; Practices</a:t>
            </a:r>
          </a:p>
          <a:p>
            <a:pPr lvl="1"/>
            <a:r>
              <a:rPr lang="en-US" altLang="en-US" sz="2000" dirty="0"/>
              <a:t>SP 800-18, Rev. 1, </a:t>
            </a:r>
            <a:r>
              <a:rPr lang="en-US" altLang="en-US" sz="2000" i="1" dirty="0"/>
              <a:t>Guide for Developing Security Plans for Federal Information Systems</a:t>
            </a:r>
          </a:p>
          <a:p>
            <a:pPr lvl="1"/>
            <a:r>
              <a:rPr lang="en-US" altLang="en-US" sz="2000" dirty="0"/>
              <a:t>SP 800-30, </a:t>
            </a:r>
            <a:r>
              <a:rPr lang="en-US" altLang="en-US" sz="2000" i="1" dirty="0"/>
              <a:t>Risk Management for Information Technology Systems</a:t>
            </a:r>
          </a:p>
          <a:p>
            <a:pPr lvl="1"/>
            <a:endParaRPr lang="en-US" alt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29</a:t>
            </a:fld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AU" altLang="en-US"/>
              <a:t>Introduction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38200" y="1969641"/>
            <a:ext cx="10515600" cy="2035423"/>
          </a:xfrm>
        </p:spPr>
        <p:txBody>
          <a:bodyPr/>
          <a:lstStyle/>
          <a:p>
            <a:r>
              <a:rPr lang="en-AU" altLang="en-US" sz="2400" dirty="0"/>
              <a:t>Information security models</a:t>
            </a:r>
          </a:p>
          <a:p>
            <a:pPr marL="914400" lvl="1" indent="-514350">
              <a:buFont typeface="Flamauow Bold" pitchFamily="50" charset="0"/>
              <a:buAutoNum type="romanLcPeriod"/>
            </a:pPr>
            <a:r>
              <a:rPr lang="en-AU" altLang="en-US" sz="2000" dirty="0"/>
              <a:t>are standards that are used for reference or comparison</a:t>
            </a:r>
          </a:p>
          <a:p>
            <a:pPr marL="914400" lvl="1" indent="-514350">
              <a:buFont typeface="Flamauow Bold" pitchFamily="50" charset="0"/>
              <a:buAutoNum type="romanLcPeriod"/>
            </a:pPr>
            <a:r>
              <a:rPr lang="en-AU" altLang="en-US" sz="2000" dirty="0"/>
              <a:t>serve as the stepping-off point for emulation and adoption</a:t>
            </a:r>
            <a:r>
              <a:rPr lang="en-AU" altLang="en-US" dirty="0"/>
              <a:t>	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A6993C-D213-F14D-923B-54CB3FF50FA2}" type="slidenum">
              <a:rPr lang="en-US" altLang="en-US" sz="1400">
                <a:solidFill>
                  <a:srgbClr val="000000"/>
                </a:solidFill>
              </a:r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473697"/>
            <a:ext cx="10515600" cy="2107431"/>
          </a:xfrm>
        </p:spPr>
        <p:txBody>
          <a:bodyPr/>
          <a:lstStyle/>
          <a:p>
            <a:r>
              <a:rPr lang="en-US" altLang="en-US" sz="2400" dirty="0"/>
              <a:t>NIST SP 800-12: </a:t>
            </a:r>
            <a:r>
              <a:rPr lang="en-US" altLang="en-US" sz="2400" i="1" dirty="0"/>
              <a:t>Computer Security Handbook</a:t>
            </a:r>
          </a:p>
          <a:p>
            <a:pPr lvl="1"/>
            <a:r>
              <a:rPr lang="en-US" altLang="en-US" sz="2000" dirty="0"/>
              <a:t>Excellent reference and guide for the routine management of information security</a:t>
            </a:r>
          </a:p>
          <a:p>
            <a:pPr lvl="1"/>
            <a:r>
              <a:rPr lang="en-US" altLang="en-US" sz="2000" dirty="0"/>
              <a:t>Little guidance provided on design and implementation of new security systems</a:t>
            </a:r>
          </a:p>
          <a:p>
            <a:pPr lvl="1"/>
            <a:r>
              <a:rPr lang="en-US" altLang="en-US" sz="2000" dirty="0"/>
              <a:t>Use as supplement to gain a deeper understanding of background and terminology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06473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2091680"/>
            <a:ext cx="8382000" cy="3065512"/>
          </a:xfrm>
        </p:spPr>
        <p:txBody>
          <a:bodyPr/>
          <a:lstStyle/>
          <a:p>
            <a:r>
              <a:rPr lang="en-US" altLang="en-US" sz="2400" dirty="0"/>
              <a:t>NIST SP 800-12: </a:t>
            </a:r>
            <a:r>
              <a:rPr lang="en-US" altLang="en-US" sz="2400" i="1" dirty="0"/>
              <a:t>Computer Security Handbook</a:t>
            </a:r>
            <a:r>
              <a:rPr lang="en-US" altLang="en-US" sz="2400" dirty="0"/>
              <a:t> (cont’d.)</a:t>
            </a:r>
          </a:p>
          <a:p>
            <a:pPr lvl="1"/>
            <a:r>
              <a:rPr lang="en-US" altLang="en-US" sz="2000" dirty="0"/>
              <a:t>Lays out the NIST philosophy on security management by identifying 17 controls organized into three categories</a:t>
            </a:r>
          </a:p>
          <a:p>
            <a:pPr lvl="2"/>
            <a:r>
              <a:rPr lang="en-US" altLang="en-US" sz="1800" dirty="0"/>
              <a:t>Management controls: addresses security topics that can be characterized as managerial</a:t>
            </a:r>
          </a:p>
          <a:p>
            <a:pPr lvl="2"/>
            <a:r>
              <a:rPr lang="en-US" altLang="en-US" sz="1800" dirty="0"/>
              <a:t>Operational controls: addresses security controls that focus on controls implemented and executed by people (as opposed to systems)</a:t>
            </a:r>
          </a:p>
          <a:p>
            <a:pPr lvl="2"/>
            <a:r>
              <a:rPr lang="en-US" altLang="en-US" sz="1800" dirty="0"/>
              <a:t>Technical controls: focuses on security controls that the computer system executes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78850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/>
          <a:lstStyle/>
          <a:p>
            <a:r>
              <a:rPr lang="en-US" altLang="en-US" sz="2400" dirty="0"/>
              <a:t>Management controls</a:t>
            </a:r>
          </a:p>
          <a:p>
            <a:pPr lvl="1"/>
            <a:r>
              <a:rPr lang="en-US" altLang="en-US" sz="2000" dirty="0"/>
              <a:t>Risk management </a:t>
            </a:r>
          </a:p>
          <a:p>
            <a:pPr lvl="1"/>
            <a:r>
              <a:rPr lang="en-US" altLang="en-US" sz="2000" dirty="0"/>
              <a:t>Review of security controls </a:t>
            </a:r>
          </a:p>
          <a:p>
            <a:pPr lvl="1"/>
            <a:r>
              <a:rPr lang="en-US" altLang="en-US" sz="2000" dirty="0"/>
              <a:t>Life cycle maintenance</a:t>
            </a:r>
          </a:p>
          <a:p>
            <a:pPr lvl="1"/>
            <a:r>
              <a:rPr lang="en-US" altLang="en-US" sz="2000" dirty="0"/>
              <a:t>Authorization of processing (certification and accreditation)</a:t>
            </a:r>
          </a:p>
          <a:p>
            <a:pPr lvl="1"/>
            <a:r>
              <a:rPr lang="en-US" altLang="en-US" sz="2000" dirty="0"/>
              <a:t>System security plan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975641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80898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907631"/>
          </a:xfrm>
        </p:spPr>
        <p:txBody>
          <a:bodyPr/>
          <a:lstStyle/>
          <a:p>
            <a:r>
              <a:rPr lang="en-US" altLang="en-US" sz="2400" dirty="0"/>
              <a:t>Operational controls</a:t>
            </a:r>
          </a:p>
          <a:p>
            <a:pPr lvl="1"/>
            <a:r>
              <a:rPr lang="en-US" altLang="en-US" sz="2000" dirty="0"/>
              <a:t>Personnel security </a:t>
            </a:r>
          </a:p>
          <a:p>
            <a:pPr lvl="1"/>
            <a:r>
              <a:rPr lang="en-US" altLang="en-US" sz="2000" dirty="0"/>
              <a:t>Physical security</a:t>
            </a:r>
          </a:p>
          <a:p>
            <a:pPr lvl="1"/>
            <a:r>
              <a:rPr lang="en-US" altLang="en-US" sz="2000" dirty="0"/>
              <a:t>Production, input/output controls </a:t>
            </a:r>
          </a:p>
          <a:p>
            <a:pPr lvl="1"/>
            <a:r>
              <a:rPr lang="en-US" altLang="en-US" sz="2000" dirty="0"/>
              <a:t>Contingency planning</a:t>
            </a:r>
          </a:p>
          <a:p>
            <a:pPr lvl="1"/>
            <a:r>
              <a:rPr lang="en-US" altLang="en-US" sz="2000" dirty="0"/>
              <a:t>Hardware and systems software</a:t>
            </a:r>
          </a:p>
          <a:p>
            <a:pPr lvl="1"/>
            <a:r>
              <a:rPr lang="en-US" altLang="en-US" sz="2000" dirty="0"/>
              <a:t>Data integrity</a:t>
            </a:r>
          </a:p>
          <a:p>
            <a:pPr lvl="1"/>
            <a:r>
              <a:rPr lang="en-US" altLang="en-US" sz="2000" dirty="0"/>
              <a:t>Documentation</a:t>
            </a:r>
          </a:p>
          <a:p>
            <a:pPr lvl="1"/>
            <a:r>
              <a:rPr lang="en-US" altLang="en-US" sz="2000" dirty="0"/>
              <a:t>Security awareness, training, and education</a:t>
            </a:r>
          </a:p>
          <a:p>
            <a:pPr lvl="1"/>
            <a:r>
              <a:rPr lang="en-US" altLang="en-US" sz="2000" dirty="0"/>
              <a:t>Incident response capability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82947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401689"/>
            <a:ext cx="10515600" cy="2179439"/>
          </a:xfrm>
        </p:spPr>
        <p:txBody>
          <a:bodyPr/>
          <a:lstStyle/>
          <a:p>
            <a:r>
              <a:rPr lang="en-US" altLang="en-US" sz="2400" dirty="0"/>
              <a:t>Technical controls</a:t>
            </a:r>
          </a:p>
          <a:p>
            <a:pPr lvl="1"/>
            <a:r>
              <a:rPr lang="en-US" altLang="en-US" sz="2000" dirty="0"/>
              <a:t>Identification and authentication</a:t>
            </a:r>
          </a:p>
          <a:p>
            <a:pPr lvl="1"/>
            <a:r>
              <a:rPr lang="en-US" altLang="en-US" sz="2000" dirty="0"/>
              <a:t>Logical access controls</a:t>
            </a:r>
          </a:p>
          <a:p>
            <a:pPr lvl="1"/>
            <a:r>
              <a:rPr lang="en-US" altLang="en-US" sz="2000" dirty="0"/>
              <a:t>Audit trails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34</a:t>
            </a:fld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8499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185665"/>
            <a:ext cx="10515600" cy="2539479"/>
          </a:xfrm>
        </p:spPr>
        <p:txBody>
          <a:bodyPr/>
          <a:lstStyle/>
          <a:p>
            <a:r>
              <a:rPr lang="en-US" altLang="en-US" sz="2400" dirty="0"/>
              <a:t>NIST Special Publication 800-14:</a:t>
            </a:r>
            <a:br>
              <a:rPr lang="en-US" altLang="en-US" sz="2400" dirty="0"/>
            </a:br>
            <a:r>
              <a:rPr lang="en-US" altLang="en-US" sz="2400" i="1" dirty="0"/>
              <a:t>Generally Accepted Principles and Practices for Securing Information Technology Systems</a:t>
            </a:r>
          </a:p>
          <a:p>
            <a:pPr lvl="1"/>
            <a:r>
              <a:rPr lang="en-US" altLang="en-US" sz="2000" dirty="0"/>
              <a:t>Describes best practices useful in the development of a security blueprint</a:t>
            </a:r>
          </a:p>
          <a:p>
            <a:pPr lvl="1"/>
            <a:r>
              <a:rPr lang="en-US" altLang="en-US" sz="2000" dirty="0"/>
              <a:t>Describes principles that should be integrated into information security processes </a:t>
            </a:r>
          </a:p>
          <a:p>
            <a:pPr lvl="1"/>
            <a:r>
              <a:rPr lang="en-US" altLang="en-US" sz="2000" dirty="0"/>
              <a:t>Documents 8 points and 33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35</a:t>
            </a:fld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1965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834480"/>
            <a:ext cx="7759700" cy="3898776"/>
          </a:xfrm>
        </p:spPr>
        <p:txBody>
          <a:bodyPr/>
          <a:lstStyle/>
          <a:p>
            <a:r>
              <a:rPr lang="en-US" altLang="en-US" sz="2400" dirty="0"/>
              <a:t>Key points </a:t>
            </a:r>
          </a:p>
          <a:p>
            <a:pPr lvl="1"/>
            <a:r>
              <a:rPr lang="en-US" altLang="en-US" sz="2000" dirty="0"/>
              <a:t>Security supports organization’s mission</a:t>
            </a:r>
          </a:p>
          <a:p>
            <a:pPr lvl="1"/>
            <a:r>
              <a:rPr lang="en-US" altLang="en-US" sz="2000" dirty="0"/>
              <a:t>Security is integral to sound management  </a:t>
            </a:r>
          </a:p>
          <a:p>
            <a:pPr lvl="1"/>
            <a:r>
              <a:rPr lang="en-US" altLang="en-US" sz="2000" dirty="0"/>
              <a:t>Security should be cost-effective</a:t>
            </a:r>
          </a:p>
          <a:p>
            <a:pPr lvl="1"/>
            <a:r>
              <a:rPr lang="en-US" altLang="en-US" sz="2000" dirty="0"/>
              <a:t>Systems owners have security responsibilities outside their own organizations</a:t>
            </a:r>
          </a:p>
          <a:p>
            <a:pPr lvl="1"/>
            <a:r>
              <a:rPr lang="en-US" altLang="en-US" sz="2000" dirty="0"/>
              <a:t>Security responsibilities and accountability should be explicit</a:t>
            </a:r>
          </a:p>
          <a:p>
            <a:pPr lvl="1"/>
            <a:r>
              <a:rPr lang="en-US" altLang="en-US" sz="2000" dirty="0"/>
              <a:t>Security requires a comprehensive and integrated approach</a:t>
            </a:r>
          </a:p>
          <a:p>
            <a:pPr lvl="1"/>
            <a:r>
              <a:rPr lang="en-US" altLang="en-US" sz="2000" dirty="0"/>
              <a:t>Security should be periodically reassessed</a:t>
            </a:r>
          </a:p>
          <a:p>
            <a:pPr lvl="1"/>
            <a:r>
              <a:rPr lang="en-US" altLang="en-US" sz="2000" dirty="0"/>
              <a:t>Security is constrained by societal factors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36</a:t>
            </a:fld>
            <a:endParaRPr lang="en-A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41649"/>
            <a:ext cx="10515600" cy="2683495"/>
          </a:xfrm>
        </p:spPr>
        <p:txBody>
          <a:bodyPr/>
          <a:lstStyle/>
          <a:p>
            <a:r>
              <a:rPr lang="en-US" altLang="en-US" sz="2400" dirty="0"/>
              <a:t>Principles of NIST SP 800-14</a:t>
            </a:r>
          </a:p>
          <a:p>
            <a:pPr lvl="1"/>
            <a:r>
              <a:rPr lang="en-US" altLang="en-US" sz="2000" dirty="0"/>
              <a:t>1. Establish a sound security policy as the foundation for design</a:t>
            </a:r>
          </a:p>
          <a:p>
            <a:pPr lvl="1"/>
            <a:r>
              <a:rPr lang="en-US" altLang="en-US" sz="2000" dirty="0"/>
              <a:t>2. Treat security as an integral part of the overall system design</a:t>
            </a:r>
          </a:p>
          <a:p>
            <a:pPr lvl="1"/>
            <a:r>
              <a:rPr lang="en-US" altLang="en-US" sz="2000" dirty="0"/>
              <a:t>3. Clearly delineate the physical and logical security boundaries governed by associated security policies</a:t>
            </a:r>
          </a:p>
          <a:p>
            <a:pPr lvl="1"/>
            <a:r>
              <a:rPr lang="en-US" altLang="en-US" sz="2000" dirty="0"/>
              <a:t>4. Reduce risk to an acceptable level</a:t>
            </a:r>
          </a:p>
          <a:p>
            <a:pPr lvl="1"/>
            <a:r>
              <a:rPr lang="en-US" altLang="en-US" sz="2000" dirty="0"/>
              <a:t>5. Assume that external systems are insecure</a:t>
            </a:r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37</a:t>
            </a:fld>
            <a:endParaRPr lang="en-A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975641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755503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6. Identify potential trade-offs between reducing risk and increased costs and decrease in other aspects   of operational effectiveness</a:t>
            </a:r>
          </a:p>
          <a:p>
            <a:pPr lvl="1"/>
            <a:r>
              <a:rPr lang="en-US" altLang="en-US" sz="2000" dirty="0"/>
              <a:t>7. Implement layered security (ensure no single point of vulnerability)</a:t>
            </a:r>
          </a:p>
          <a:p>
            <a:pPr lvl="1"/>
            <a:r>
              <a:rPr lang="en-US" altLang="en-US" sz="2000" dirty="0"/>
              <a:t>8. Implement tailored system security measures to meet organizational security goals</a:t>
            </a:r>
          </a:p>
          <a:p>
            <a:pPr lvl="1"/>
            <a:r>
              <a:rPr lang="en-US" altLang="en-US" sz="2000" dirty="0"/>
              <a:t>9. Strive for simplicity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38</a:t>
            </a:fld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85665"/>
            <a:ext cx="10515600" cy="2827511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10. Design and operate an IT system to limit vulnerability and to be resilient in response</a:t>
            </a:r>
          </a:p>
          <a:p>
            <a:pPr lvl="1"/>
            <a:r>
              <a:rPr lang="en-US" altLang="en-US" sz="2000" dirty="0"/>
              <a:t>11. Minimize the system elements to be trusted</a:t>
            </a:r>
          </a:p>
          <a:p>
            <a:pPr lvl="1"/>
            <a:r>
              <a:rPr lang="en-US" altLang="en-US" sz="2000" dirty="0"/>
              <a:t>12. Implement security through a combination of measures distributed physically and logically</a:t>
            </a:r>
          </a:p>
          <a:p>
            <a:pPr lvl="1"/>
            <a:r>
              <a:rPr lang="en-US" altLang="en-US" sz="2000" dirty="0"/>
              <a:t>13. Provide assurance that the system is, and continues to be, resilient in the face of expected threats</a:t>
            </a:r>
          </a:p>
          <a:p>
            <a:pPr lvl="1"/>
            <a:r>
              <a:rPr lang="en-US" altLang="en-US" sz="2000" dirty="0"/>
              <a:t>14. Limit or contain vulnerabilities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39</a:t>
            </a:fld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47649"/>
          </a:xfrm>
        </p:spPr>
        <p:txBody>
          <a:bodyPr/>
          <a:lstStyle/>
          <a:p>
            <a:r>
              <a:rPr lang="en-US" altLang="en-US"/>
              <a:t>Blueprints, Frameworks, and Security Models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15543"/>
          </a:xfrm>
        </p:spPr>
        <p:txBody>
          <a:bodyPr/>
          <a:lstStyle/>
          <a:p>
            <a:r>
              <a:rPr lang="en-US" altLang="en-US" sz="2400" dirty="0"/>
              <a:t>To create or maintain a secure environment</a:t>
            </a:r>
          </a:p>
          <a:p>
            <a:pPr lvl="1"/>
            <a:r>
              <a:rPr lang="en-US" altLang="en-US" sz="2000" dirty="0"/>
              <a:t>Design a working security plan</a:t>
            </a:r>
          </a:p>
          <a:p>
            <a:pPr lvl="1"/>
            <a:r>
              <a:rPr lang="en-US" altLang="en-US" sz="2000" dirty="0"/>
              <a:t>Implement a management model to execute and maintain the plan</a:t>
            </a:r>
          </a:p>
          <a:p>
            <a:r>
              <a:rPr lang="en-US" altLang="en-US" sz="2400" dirty="0"/>
              <a:t>Begin by creating or validating a security framework followed by the development of an information security blueprint.</a:t>
            </a:r>
          </a:p>
          <a:p>
            <a:pPr lvl="1"/>
            <a:r>
              <a:rPr lang="en-US" altLang="en-US" sz="2000" dirty="0"/>
              <a:t>Blueprint: describes existing controls and identifies other necessary security controls.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</a:t>
            </a:fld>
            <a:endParaRPr lang="en-AU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13657"/>
            <a:ext cx="10515600" cy="2539479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15. Formulate security measures to address multiple overlapping information domains</a:t>
            </a:r>
          </a:p>
          <a:p>
            <a:pPr lvl="1"/>
            <a:r>
              <a:rPr lang="en-US" altLang="en-US" sz="2000" dirty="0"/>
              <a:t>16. Isolate public access systems from mission critical resources</a:t>
            </a:r>
          </a:p>
          <a:p>
            <a:pPr lvl="1"/>
            <a:r>
              <a:rPr lang="en-US" altLang="en-US" sz="2000" dirty="0"/>
              <a:t>17. Use boundary mechanisms to separate computing systems and network infrastructures</a:t>
            </a:r>
          </a:p>
          <a:p>
            <a:pPr lvl="1"/>
            <a:r>
              <a:rPr lang="en-US" altLang="en-US" sz="2000" dirty="0"/>
              <a:t>18. Where possible, base security on open standards for portability and interoperability</a:t>
            </a:r>
          </a:p>
          <a:p>
            <a:endParaRPr lang="en-US" altLang="en-US" dirty="0"/>
          </a:p>
          <a:p>
            <a:pPr marL="342900" lvl="1" indent="0"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40</a:t>
            </a:fld>
            <a:endParaRPr lang="en-A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13657"/>
            <a:ext cx="10515600" cy="2467471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19. Use common language in developing security requirements</a:t>
            </a:r>
          </a:p>
          <a:p>
            <a:pPr lvl="1"/>
            <a:r>
              <a:rPr lang="en-US" altLang="en-US" sz="2000" dirty="0"/>
              <a:t>20. Design and implement audit mechanisms to detect unauthorized use and to support incident investigations</a:t>
            </a:r>
          </a:p>
          <a:p>
            <a:pPr lvl="1"/>
            <a:r>
              <a:rPr lang="en-US" altLang="en-US" sz="2000" dirty="0"/>
              <a:t>21. Design security to allow for regular adoption of new technology, including a secure and logical technology upgrade process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41</a:t>
            </a:fld>
            <a:endParaRPr lang="en-AU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7673"/>
            <a:ext cx="10515600" cy="2755503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22. Authenticate users and processes to ensure appropriate access control decisions both within and across domains</a:t>
            </a:r>
          </a:p>
          <a:p>
            <a:pPr lvl="1"/>
            <a:r>
              <a:rPr lang="en-US" altLang="en-US" sz="2000" dirty="0"/>
              <a:t>23. Use unique identities to ensure accountability</a:t>
            </a:r>
          </a:p>
          <a:p>
            <a:pPr lvl="1"/>
            <a:r>
              <a:rPr lang="en-US" altLang="en-US" sz="2000" dirty="0"/>
              <a:t>24. Implement least privilege</a:t>
            </a:r>
          </a:p>
          <a:p>
            <a:pPr lvl="1"/>
            <a:r>
              <a:rPr lang="en-US" altLang="en-US" sz="2000" dirty="0"/>
              <a:t>25. Do not implement unnecessary security mechanisms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42</a:t>
            </a:fld>
            <a:endParaRPr lang="en-AU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85665"/>
            <a:ext cx="10515600" cy="2683495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26. Protect information while being processed, in transit, and in storage</a:t>
            </a:r>
          </a:p>
          <a:p>
            <a:pPr lvl="1"/>
            <a:r>
              <a:rPr lang="en-US" altLang="en-US" sz="2000" dirty="0"/>
              <a:t>27. Strive for operational ease of use</a:t>
            </a:r>
          </a:p>
          <a:p>
            <a:pPr lvl="1"/>
            <a:r>
              <a:rPr lang="en-US" altLang="en-US" sz="2000" dirty="0"/>
              <a:t>28. Develop and exercise contingency or disaster recovery procedures to ensure appropriate availability</a:t>
            </a:r>
          </a:p>
          <a:p>
            <a:pPr lvl="1"/>
            <a:r>
              <a:rPr lang="en-US" altLang="en-US" sz="2000" dirty="0"/>
              <a:t>29. Consider custom products to achieve adequate security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43</a:t>
            </a:fld>
            <a:endParaRPr lang="en-AU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7673"/>
            <a:ext cx="10515600" cy="2251447"/>
          </a:xfrm>
        </p:spPr>
        <p:txBody>
          <a:bodyPr/>
          <a:lstStyle/>
          <a:p>
            <a:r>
              <a:rPr lang="en-US" altLang="en-US" sz="2400" dirty="0"/>
              <a:t>Principles of NIST SP 800-14 (cont’d.)</a:t>
            </a:r>
          </a:p>
          <a:p>
            <a:pPr lvl="1"/>
            <a:r>
              <a:rPr lang="en-US" altLang="en-US" sz="2000" dirty="0"/>
              <a:t>30. Ensure proper security in the shutdown or disposal of a system</a:t>
            </a:r>
          </a:p>
          <a:p>
            <a:pPr lvl="1"/>
            <a:r>
              <a:rPr lang="en-US" altLang="en-US" sz="2000" dirty="0"/>
              <a:t>31. Protect against all likely classes of attacks</a:t>
            </a:r>
          </a:p>
          <a:p>
            <a:pPr lvl="1"/>
            <a:r>
              <a:rPr lang="en-US" altLang="en-US" sz="2000" dirty="0"/>
              <a:t>32. Identify and prevent common errors and vulnerabilities</a:t>
            </a:r>
          </a:p>
          <a:p>
            <a:pPr lvl="1"/>
            <a:r>
              <a:rPr lang="en-US" altLang="en-US" sz="2000" dirty="0"/>
              <a:t>33. Ensure that developers are trained in how to develop secure software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44</a:t>
            </a:fld>
            <a:endParaRPr lang="en-AU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05475" name="Rectangle 5"/>
          <p:cNvSpPr>
            <a:spLocks noGrp="1" noChangeArrowheads="1"/>
          </p:cNvSpPr>
          <p:nvPr>
            <p:ph idx="1"/>
          </p:nvPr>
        </p:nvSpPr>
        <p:spPr>
          <a:xfrm>
            <a:off x="1487488" y="2307704"/>
            <a:ext cx="9217024" cy="2849488"/>
          </a:xfrm>
        </p:spPr>
        <p:txBody>
          <a:bodyPr/>
          <a:lstStyle/>
          <a:p>
            <a:r>
              <a:rPr lang="en-US" altLang="en-US" sz="2400" dirty="0"/>
              <a:t>NIST Special Publication 800-18, Rev. 1: </a:t>
            </a:r>
            <a:r>
              <a:rPr lang="en-US" altLang="en-US" sz="2400" i="1" dirty="0"/>
              <a:t>A Guide for Developing Security Plans for Federal Information Systems</a:t>
            </a:r>
          </a:p>
          <a:p>
            <a:pPr lvl="1"/>
            <a:r>
              <a:rPr lang="en-US" altLang="en-US" sz="2000" dirty="0"/>
              <a:t>Provides detailed methods for assessing, designing, and implementing controls and plans for various sized applications</a:t>
            </a:r>
          </a:p>
          <a:p>
            <a:pPr lvl="1"/>
            <a:r>
              <a:rPr lang="en-US" altLang="en-US" sz="2000" dirty="0"/>
              <a:t>Serves as a guide for the activities described in this chapter, and for the overall information security planning process</a:t>
            </a:r>
          </a:p>
          <a:p>
            <a:pPr lvl="1"/>
            <a:r>
              <a:rPr lang="en-US" altLang="en-US" sz="2000" dirty="0"/>
              <a:t>Includes templates for major application security plans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45</a:t>
            </a:fld>
            <a:endParaRPr lang="en-AU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07523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2401689"/>
            <a:ext cx="10515600" cy="2323455"/>
          </a:xfrm>
        </p:spPr>
        <p:txBody>
          <a:bodyPr/>
          <a:lstStyle/>
          <a:p>
            <a:r>
              <a:rPr lang="en-US" altLang="en-US" sz="2400" dirty="0"/>
              <a:t>NIST Special Publication 800-30:</a:t>
            </a:r>
            <a:br>
              <a:rPr lang="en-US" altLang="en-US" sz="2400" dirty="0"/>
            </a:br>
            <a:r>
              <a:rPr lang="en-US" altLang="en-US" sz="2400" i="1" dirty="0"/>
              <a:t>Risk Management Guide for Information Technology Systems </a:t>
            </a:r>
          </a:p>
          <a:p>
            <a:pPr lvl="1"/>
            <a:r>
              <a:rPr lang="en-US" altLang="en-US" sz="2000" dirty="0"/>
              <a:t>Provides a  foundation for the development of an effective risk management program</a:t>
            </a:r>
          </a:p>
          <a:p>
            <a:pPr lvl="1"/>
            <a:r>
              <a:rPr lang="en-US" altLang="en-US" sz="2000" dirty="0"/>
              <a:t>Contains the definitions and the practical guidance necessary for assessing and mitigating risks identified within IT systems</a:t>
            </a:r>
          </a:p>
          <a:p>
            <a:pPr lvl="1"/>
            <a:r>
              <a:rPr lang="en-US" altLang="en-US" sz="2000" dirty="0"/>
              <a:t>Strives to enable organizations to better manage IT-related risks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46</a:t>
            </a:fld>
            <a:endParaRPr lang="en-AU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7673"/>
            <a:ext cx="10515600" cy="2107431"/>
          </a:xfrm>
        </p:spPr>
        <p:txBody>
          <a:bodyPr/>
          <a:lstStyle/>
          <a:p>
            <a:r>
              <a:rPr lang="en-US" altLang="en-US" sz="2400" dirty="0"/>
              <a:t>Control Objectives for Information and Related Technology (COBIT)</a:t>
            </a:r>
          </a:p>
          <a:p>
            <a:pPr lvl="1"/>
            <a:r>
              <a:rPr lang="en-US" altLang="en-US" sz="2000" dirty="0"/>
              <a:t>Provides advice about the implementation of sound controls and control objectives for InfoSec</a:t>
            </a:r>
          </a:p>
          <a:p>
            <a:pPr lvl="1"/>
            <a:r>
              <a:rPr lang="en-US" altLang="en-US" sz="2000" dirty="0"/>
              <a:t>Created by the Information Systems Audit and Control Association (ISACA) and the IT Governance Institute (ITGI) in 1992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47</a:t>
            </a:fld>
            <a:endParaRPr lang="en-A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47649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7673"/>
            <a:ext cx="10515600" cy="2755503"/>
          </a:xfrm>
        </p:spPr>
        <p:txBody>
          <a:bodyPr/>
          <a:lstStyle/>
          <a:p>
            <a:r>
              <a:rPr lang="en-US" altLang="en-US" sz="2400" dirty="0"/>
              <a:t>COBIT presents 34 high-level objectives that cover 215 control objectives</a:t>
            </a:r>
          </a:p>
          <a:p>
            <a:r>
              <a:rPr lang="en-US" altLang="en-US" sz="2400" dirty="0"/>
              <a:t>Objectives categorized into four domains:</a:t>
            </a:r>
          </a:p>
          <a:p>
            <a:pPr lvl="1"/>
            <a:r>
              <a:rPr lang="en-US" altLang="en-US" sz="2000" dirty="0"/>
              <a:t>Plan and organize</a:t>
            </a:r>
          </a:p>
          <a:p>
            <a:pPr lvl="1"/>
            <a:r>
              <a:rPr lang="en-US" altLang="en-US" sz="2000" dirty="0"/>
              <a:t>Acquire and implement</a:t>
            </a:r>
          </a:p>
          <a:p>
            <a:pPr lvl="1"/>
            <a:r>
              <a:rPr lang="en-US" altLang="en-US" sz="2000" dirty="0"/>
              <a:t>Deliver and support</a:t>
            </a:r>
          </a:p>
          <a:p>
            <a:pPr lvl="1"/>
            <a:r>
              <a:rPr lang="en-US" altLang="en-US" sz="2000" dirty="0"/>
              <a:t>Monitor and evaluate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48</a:t>
            </a:fld>
            <a:endParaRPr lang="en-AU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047649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2090738" y="1834480"/>
            <a:ext cx="7759700" cy="3826768"/>
          </a:xfrm>
        </p:spPr>
        <p:txBody>
          <a:bodyPr/>
          <a:lstStyle/>
          <a:p>
            <a:r>
              <a:rPr lang="en-US" altLang="en-US" sz="2400" dirty="0"/>
              <a:t>Plan and organize</a:t>
            </a:r>
          </a:p>
          <a:p>
            <a:pPr lvl="1"/>
            <a:r>
              <a:rPr lang="en-US" altLang="en-US" sz="2000" dirty="0"/>
              <a:t>Makes recommendations for achieving organizational goals and objectives through the use of IT</a:t>
            </a:r>
          </a:p>
          <a:p>
            <a:pPr lvl="1"/>
            <a:r>
              <a:rPr lang="en-US" altLang="en-US" sz="2000" dirty="0"/>
              <a:t>10 controlling objectives (PO1 – PO10)</a:t>
            </a:r>
          </a:p>
          <a:p>
            <a:r>
              <a:rPr lang="en-US" altLang="en-US" sz="2400" dirty="0"/>
              <a:t>Acquire and implement</a:t>
            </a:r>
          </a:p>
          <a:p>
            <a:pPr lvl="1"/>
            <a:r>
              <a:rPr lang="en-US" altLang="en-US" sz="2000" dirty="0"/>
              <a:t>Focuses on specification of requirements</a:t>
            </a:r>
          </a:p>
          <a:p>
            <a:pPr lvl="1"/>
            <a:r>
              <a:rPr lang="en-US" altLang="en-US" sz="2000" dirty="0"/>
              <a:t>Acquisition of needed components</a:t>
            </a:r>
          </a:p>
          <a:p>
            <a:pPr lvl="1"/>
            <a:r>
              <a:rPr lang="en-US" altLang="en-US" sz="2000" dirty="0"/>
              <a:t>Component integration</a:t>
            </a:r>
          </a:p>
          <a:p>
            <a:pPr lvl="1"/>
            <a:r>
              <a:rPr lang="en-US" altLang="en-US" sz="2000" dirty="0"/>
              <a:t>Examines ongoing maintenance and change requirements</a:t>
            </a:r>
          </a:p>
          <a:p>
            <a:pPr lvl="1"/>
            <a:r>
              <a:rPr lang="en-US" altLang="en-US" sz="2000" dirty="0"/>
              <a:t>7 controlling objectives (AI1 – AI7)</a:t>
            </a: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49</a:t>
            </a:fld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Blueprints, Frameworks, and Security Models (cont’d.)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99519"/>
          </a:xfrm>
        </p:spPr>
        <p:txBody>
          <a:bodyPr/>
          <a:lstStyle/>
          <a:p>
            <a:r>
              <a:rPr lang="en-US" altLang="en-US" sz="2400" dirty="0"/>
              <a:t>Framework</a:t>
            </a:r>
          </a:p>
          <a:p>
            <a:pPr lvl="1"/>
            <a:r>
              <a:rPr lang="en-US" altLang="en-US" sz="2000" dirty="0"/>
              <a:t>The outline of the more thorough blueprint</a:t>
            </a:r>
          </a:p>
          <a:p>
            <a:pPr lvl="2"/>
            <a:r>
              <a:rPr lang="en-US" altLang="en-US" sz="1800" dirty="0"/>
              <a:t>Which is the basis for the design, selection, and implementation of all subsequent security controls</a:t>
            </a:r>
          </a:p>
          <a:p>
            <a:r>
              <a:rPr lang="en-US" altLang="en-US" sz="2400" dirty="0"/>
              <a:t>Most organizations draw from established security models and practices to develop a blueprint or methodology</a:t>
            </a:r>
          </a:p>
          <a:p>
            <a:pPr lvl="1"/>
            <a:r>
              <a:rPr lang="en-US" altLang="en-US" sz="2000" dirty="0"/>
              <a:t>A security model is a generic blueprint offered by a service organization.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5</a:t>
            </a:fld>
            <a:endParaRPr lang="en-AU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365127"/>
            <a:ext cx="10515600" cy="1136647"/>
          </a:xfrm>
        </p:spPr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611487"/>
          </a:xfrm>
        </p:spPr>
        <p:txBody>
          <a:bodyPr/>
          <a:lstStyle/>
          <a:p>
            <a:r>
              <a:rPr lang="en-US" altLang="en-US" sz="2400" dirty="0"/>
              <a:t>Delivery and support</a:t>
            </a:r>
          </a:p>
          <a:p>
            <a:pPr lvl="1"/>
            <a:r>
              <a:rPr lang="en-US" altLang="en-US" sz="2000" dirty="0"/>
              <a:t>Focuses on the functionality of the system and its use to the end user</a:t>
            </a:r>
          </a:p>
          <a:p>
            <a:pPr lvl="1"/>
            <a:r>
              <a:rPr lang="en-US" altLang="en-US" sz="2000" dirty="0"/>
              <a:t>Examines systems applications: including input, processing, and output components</a:t>
            </a:r>
          </a:p>
          <a:p>
            <a:pPr lvl="1" eaLnBrk="1" hangingPunct="1"/>
            <a:r>
              <a:rPr lang="en-US" altLang="en-US" sz="2000" dirty="0"/>
              <a:t>Examines processes for efficiency and effective of operations</a:t>
            </a:r>
          </a:p>
          <a:p>
            <a:pPr lvl="1" eaLnBrk="1" hangingPunct="1"/>
            <a:r>
              <a:rPr lang="en-US" altLang="en-US" sz="2000" dirty="0"/>
              <a:t>13 high-level controlling objectives (DS1 – DS13)</a:t>
            </a:r>
          </a:p>
          <a:p>
            <a:pPr lvl="1"/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50</a:t>
            </a:fld>
            <a:endParaRPr lang="en-AU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NIST Security Models (cont’d.)</a:t>
            </a:r>
          </a:p>
        </p:txBody>
      </p:sp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57673"/>
            <a:ext cx="10515600" cy="2611487"/>
          </a:xfrm>
        </p:spPr>
        <p:txBody>
          <a:bodyPr/>
          <a:lstStyle/>
          <a:p>
            <a:r>
              <a:rPr lang="en-US" altLang="en-US" sz="2400" dirty="0"/>
              <a:t>Monitor and evaluate</a:t>
            </a:r>
          </a:p>
          <a:p>
            <a:pPr lvl="1"/>
            <a:r>
              <a:rPr lang="en-US" altLang="en-US" sz="2000" dirty="0"/>
              <a:t>Seeks to examine the alignment between IT systems usage and organizational strategy</a:t>
            </a:r>
          </a:p>
          <a:p>
            <a:pPr lvl="1"/>
            <a:r>
              <a:rPr lang="en-US" altLang="en-US" sz="2000" dirty="0"/>
              <a:t>Identifies the regulatory requirements for which controls are needed</a:t>
            </a:r>
          </a:p>
          <a:p>
            <a:pPr lvl="1"/>
            <a:r>
              <a:rPr lang="en-US" altLang="en-US" sz="2000" dirty="0"/>
              <a:t>Monitors the effectiveness and efficiency of IT systems against the organizational control processes in the delivery and support domain</a:t>
            </a:r>
          </a:p>
          <a:p>
            <a:pPr lvl="1"/>
            <a:r>
              <a:rPr lang="en-US" altLang="en-US" sz="2000" dirty="0"/>
              <a:t>4 high-level controlling objectives (ME1 – ME4)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51</a:t>
            </a:fld>
            <a:endParaRPr lang="en-AU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2090738" y="476251"/>
            <a:ext cx="6877050" cy="684213"/>
          </a:xfrm>
        </p:spPr>
        <p:txBody>
          <a:bodyPr/>
          <a:lstStyle/>
          <a:p>
            <a:r>
              <a:rPr lang="en-AU" altLang="en-US" sz="3200" dirty="0"/>
              <a:t>Security Management Practices</a:t>
            </a:r>
            <a:endParaRPr lang="en-US" altLang="en-US" dirty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2243138" y="3676650"/>
            <a:ext cx="8101012" cy="2528888"/>
          </a:xfrm>
        </p:spPr>
        <p:txBody>
          <a:bodyPr/>
          <a:lstStyle/>
          <a:p>
            <a:r>
              <a:rPr lang="en-US" altLang="en-US"/>
              <a:t>Executives and supervisory groups want assurance that organizations are working toward the value proposition and measuring the quality of management practices.</a:t>
            </a:r>
          </a:p>
          <a:p>
            <a:r>
              <a:rPr lang="en-US" altLang="en-US"/>
              <a:t>This lecture explores various methods of program comparison including benchmarking and compliance measurement.</a:t>
            </a:r>
          </a:p>
        </p:txBody>
      </p:sp>
      <p:sp>
        <p:nvSpPr>
          <p:cNvPr id="21509" name="Rectangle 5"/>
          <p:cNvSpPr txBox="1">
            <a:spLocks noChangeArrowheads="1"/>
          </p:cNvSpPr>
          <p:nvPr/>
        </p:nvSpPr>
        <p:spPr bwMode="auto">
          <a:xfrm>
            <a:off x="2243138" y="1160464"/>
            <a:ext cx="77597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572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 defTabSz="4572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 defTabSz="4572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Value Proposition</a:t>
            </a:r>
          </a:p>
          <a:p>
            <a:pPr lvl="1"/>
            <a:r>
              <a:rPr lang="en-US" altLang="en-US" sz="2400"/>
              <a:t>Organizations strive to deliver the most value with a given level of investment</a:t>
            </a:r>
          </a:p>
          <a:p>
            <a:pPr lvl="1"/>
            <a:r>
              <a:rPr lang="en-US" altLang="en-US" sz="2400"/>
              <a:t>Developing and using sound and repeatable information security management practices makes accomplishing this more likely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generate a security blueprint </a:t>
            </a:r>
          </a:p>
          <a:p>
            <a:pPr lvl="1"/>
            <a:r>
              <a:rPr lang="en-US" altLang="en-US" dirty="0"/>
              <a:t>Organizations usually draw from established security models and practices</a:t>
            </a:r>
          </a:p>
          <a:p>
            <a:pPr lvl="1"/>
            <a:r>
              <a:rPr lang="en-US" altLang="en-US" dirty="0"/>
              <a:t>Another way is to look at the paths taken by organizations similar to the one for which you are developing the plan </a:t>
            </a:r>
          </a:p>
          <a:p>
            <a:r>
              <a:rPr lang="en-US" altLang="en-US" dirty="0"/>
              <a:t>Benchmarking</a:t>
            </a:r>
          </a:p>
          <a:p>
            <a:pPr lvl="1"/>
            <a:r>
              <a:rPr lang="en-US" altLang="en-US" dirty="0"/>
              <a:t>Following the existing practices of a similar organization, or industry-developed standards</a:t>
            </a:r>
          </a:p>
          <a:p>
            <a:pPr lvl="1"/>
            <a:r>
              <a:rPr lang="en-US" altLang="en-US" dirty="0"/>
              <a:t>Can help to determine which controls should be considered</a:t>
            </a:r>
          </a:p>
          <a:p>
            <a:pPr lvl="1"/>
            <a:r>
              <a:rPr lang="en-US" altLang="en-US" dirty="0"/>
              <a:t>Cannot determine how those controls should be implemented in your organization</a:t>
            </a:r>
          </a:p>
          <a:p>
            <a:pPr marL="3429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Standards of Due Care/Due Diligence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benchmarks</a:t>
            </a:r>
          </a:p>
          <a:p>
            <a:pPr lvl="1" eaLnBrk="1" hangingPunct="1"/>
            <a:r>
              <a:rPr lang="en-US" altLang="en-US"/>
              <a:t>Standards of due care/due diligence</a:t>
            </a:r>
          </a:p>
          <a:p>
            <a:pPr lvl="1" eaLnBrk="1" hangingPunct="1"/>
            <a:r>
              <a:rPr lang="en-US" altLang="en-US"/>
              <a:t>Best practices</a:t>
            </a:r>
          </a:p>
          <a:p>
            <a:pPr eaLnBrk="1" hangingPunct="1"/>
            <a:r>
              <a:rPr lang="en-US" altLang="en-US"/>
              <a:t>Best practices include a sub-category of practices, called the gold standard, that are generally regarded as “the best of the best”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Standards of Due Care/Due Diligence (cont’d.)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763615"/>
          </a:xfrm>
        </p:spPr>
        <p:txBody>
          <a:bodyPr/>
          <a:lstStyle/>
          <a:p>
            <a:r>
              <a:rPr lang="en-US" altLang="en-US" dirty="0"/>
              <a:t>Standard of due care</a:t>
            </a:r>
          </a:p>
          <a:p>
            <a:pPr lvl="1"/>
            <a:r>
              <a:rPr lang="en-US" altLang="en-US" dirty="0"/>
              <a:t>When organizations adopt minimum levels of security for legal defense, they may need to show that they have done what any prudent organization would do in similar circumstances </a:t>
            </a:r>
          </a:p>
          <a:p>
            <a:r>
              <a:rPr lang="en-US" altLang="en-US" dirty="0"/>
              <a:t>Due diligence</a:t>
            </a:r>
          </a:p>
          <a:p>
            <a:pPr lvl="1"/>
            <a:r>
              <a:rPr lang="en-US" altLang="en-US" dirty="0"/>
              <a:t>Implementing controls at this minimum standard</a:t>
            </a:r>
          </a:p>
          <a:p>
            <a:pPr lvl="1"/>
            <a:r>
              <a:rPr lang="en-US" altLang="en-US" dirty="0"/>
              <a:t>Requires that an organization ensure that the implemented standards continue to provide the required level of protection</a:t>
            </a:r>
          </a:p>
          <a:p>
            <a:pPr lvl="1"/>
            <a:r>
              <a:rPr lang="en-US" altLang="en-US" dirty="0"/>
              <a:t>Failure to demonstrate due care or due diligence can expose an organization to legal liability</a:t>
            </a:r>
          </a:p>
          <a:p>
            <a:pPr lvl="2"/>
            <a:r>
              <a:rPr lang="en-US" altLang="en-US" dirty="0"/>
              <a:t>If it can be shown that the organization was negligent in its information protection methods</a:t>
            </a:r>
          </a:p>
          <a:p>
            <a:pPr marL="3429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Recommended Security Practices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Best Practices</a:t>
            </a:r>
          </a:p>
          <a:p>
            <a:pPr lvl="1"/>
            <a:r>
              <a:rPr lang="en-US" altLang="en-US"/>
              <a:t>Security efforts that seek to provide a superior level of performance in the protection of information</a:t>
            </a:r>
          </a:p>
          <a:p>
            <a:pPr lvl="1"/>
            <a:r>
              <a:rPr lang="en-US" altLang="en-US"/>
              <a:t>Considered among the best in the industry</a:t>
            </a:r>
          </a:p>
          <a:p>
            <a:pPr lvl="1"/>
            <a:r>
              <a:rPr lang="en-US" altLang="en-US"/>
              <a:t>Balance the need for information access with the need for adequate protection </a:t>
            </a:r>
          </a:p>
          <a:p>
            <a:pPr lvl="1"/>
            <a:r>
              <a:rPr lang="en-US" altLang="en-US"/>
              <a:t>Demonstrate fiscal responsibility</a:t>
            </a:r>
          </a:p>
          <a:p>
            <a:pPr lvl="1"/>
            <a:r>
              <a:rPr lang="en-US" altLang="en-US"/>
              <a:t>Companies with best practices may not be the best in every area</a:t>
            </a:r>
          </a:p>
          <a:p>
            <a:pPr lvl="1"/>
            <a:r>
              <a:rPr lang="en-US" altLang="en-US"/>
              <a:t>csrc.nist.gov/groups/SMA/fasp/index.html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Recommended Practices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Choosing which recommended practices to implement can pose a challenge for some organizations</a:t>
            </a:r>
          </a:p>
          <a:p>
            <a:pPr lvl="1"/>
            <a:r>
              <a:rPr lang="en-US" altLang="en-US"/>
              <a:t>In industries that are regulated by governmental agencies, government guidelines are often requirements</a:t>
            </a:r>
          </a:p>
          <a:p>
            <a:pPr lvl="1"/>
            <a:r>
              <a:rPr lang="en-US" altLang="en-US"/>
              <a:t>For other organizations, government guidelines are excellent sources of information and can inform their selection of best practices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Selecting Recommended Practices (cont’d.)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Considerations for selecting best practices </a:t>
            </a:r>
          </a:p>
          <a:p>
            <a:pPr lvl="1"/>
            <a:r>
              <a:rPr lang="en-US" altLang="en-US"/>
              <a:t>Does your organization resemble the identified target organization of the best practice?</a:t>
            </a:r>
          </a:p>
          <a:p>
            <a:pPr lvl="1"/>
            <a:r>
              <a:rPr lang="en-US" altLang="en-US"/>
              <a:t>Are you in a similar industry as the target?</a:t>
            </a:r>
          </a:p>
          <a:p>
            <a:pPr lvl="1"/>
            <a:r>
              <a:rPr lang="en-US" altLang="en-US"/>
              <a:t>Do you face similar challenges as the target?</a:t>
            </a:r>
          </a:p>
          <a:p>
            <a:pPr lvl="1"/>
            <a:r>
              <a:rPr lang="en-US" altLang="en-US"/>
              <a:t>Is your organizational structure similar to the target? </a:t>
            </a:r>
          </a:p>
          <a:p>
            <a:pPr lvl="1"/>
            <a:r>
              <a:rPr lang="en-US" altLang="en-US"/>
              <a:t>Are the resources you can expend similar to those called for by the best practice? </a:t>
            </a:r>
          </a:p>
          <a:p>
            <a:pPr lvl="1"/>
            <a:r>
              <a:rPr lang="en-US" altLang="en-US"/>
              <a:t>Are you in a similar threat environment as the one assumed by the best practice?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Limitations to Benchmarking and </a:t>
            </a:r>
            <a:br>
              <a:rPr lang="en-US" altLang="en-US" sz="3200"/>
            </a:br>
            <a:r>
              <a:rPr lang="en-US" altLang="en-US" sz="3200"/>
              <a:t>Recommended Practices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biggest barrier to benchmarking</a:t>
            </a:r>
          </a:p>
          <a:p>
            <a:pPr lvl="1"/>
            <a:r>
              <a:rPr lang="en-US" altLang="en-US"/>
              <a:t>Organizations don’t talk to each other</a:t>
            </a:r>
          </a:p>
          <a:p>
            <a:pPr lvl="2"/>
            <a:r>
              <a:rPr lang="en-US" altLang="en-US"/>
              <a:t>A successful attack is viewed as an organizational failure, and is kept secret, insofar as possible</a:t>
            </a:r>
          </a:p>
          <a:p>
            <a:r>
              <a:rPr lang="en-US" altLang="en-US"/>
              <a:t>More and more security administrators are joining professional associations and societies like ISSA and sharing their stories and lessons learned</a:t>
            </a:r>
          </a:p>
          <a:p>
            <a:pPr lvl="1"/>
            <a:r>
              <a:rPr lang="en-US" altLang="en-US"/>
              <a:t>An alternative to this direct dialogue is the publication of lessons learned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5641"/>
          </a:xfrm>
        </p:spPr>
        <p:txBody>
          <a:bodyPr/>
          <a:lstStyle/>
          <a:p>
            <a:r>
              <a:rPr lang="en-US" altLang="en-US" dirty="0"/>
              <a:t>Access Control Models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3495"/>
          </a:xfrm>
        </p:spPr>
        <p:txBody>
          <a:bodyPr/>
          <a:lstStyle/>
          <a:p>
            <a:r>
              <a:rPr lang="en-US" altLang="en-US" sz="2400" dirty="0"/>
              <a:t>Access controls</a:t>
            </a:r>
          </a:p>
          <a:p>
            <a:pPr lvl="1"/>
            <a:r>
              <a:rPr lang="en-US" altLang="en-US" sz="2000" dirty="0"/>
              <a:t>Regulate the admission of users into trusted areas of the organization </a:t>
            </a:r>
          </a:p>
          <a:p>
            <a:pPr lvl="2"/>
            <a:r>
              <a:rPr lang="en-US" altLang="en-US" sz="1800" dirty="0"/>
              <a:t>Both the logical access to the information systems and the physical access to the organization’s facilities</a:t>
            </a:r>
          </a:p>
          <a:p>
            <a:pPr lvl="1"/>
            <a:r>
              <a:rPr lang="en-US" altLang="en-US" sz="2000" dirty="0"/>
              <a:t>Maintained by means of a collection of policies, programs to carry out those policies, and technologies that enforce policies</a:t>
            </a:r>
          </a:p>
          <a:p>
            <a:pPr lvl="1"/>
            <a:r>
              <a:rPr lang="en-US" altLang="en-US" sz="2000" dirty="0"/>
              <a:t>Applications: identification, authentication, authorization and accountability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6</a:t>
            </a:fld>
            <a:endParaRPr lang="en-AU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2090738" y="533401"/>
            <a:ext cx="6877050" cy="684213"/>
          </a:xfrm>
        </p:spPr>
        <p:txBody>
          <a:bodyPr/>
          <a:lstStyle/>
          <a:p>
            <a:r>
              <a:rPr lang="en-US" altLang="en-US"/>
              <a:t>Baselining</a:t>
            </a:r>
          </a:p>
        </p:txBody>
      </p:sp>
      <p:sp>
        <p:nvSpPr>
          <p:cNvPr id="41987" name="Rectangle 5"/>
          <p:cNvSpPr>
            <a:spLocks noGrp="1" noChangeArrowheads="1"/>
          </p:cNvSpPr>
          <p:nvPr>
            <p:ph idx="1"/>
          </p:nvPr>
        </p:nvSpPr>
        <p:spPr>
          <a:xfrm>
            <a:off x="2074863" y="1341438"/>
            <a:ext cx="7759700" cy="4114800"/>
          </a:xfrm>
        </p:spPr>
        <p:txBody>
          <a:bodyPr/>
          <a:lstStyle/>
          <a:p>
            <a:r>
              <a:rPr lang="en-US" altLang="en-US" dirty="0"/>
              <a:t>A value or profile of a performance metric against which changes in the performance metric can be usefully compared (</a:t>
            </a:r>
            <a:r>
              <a:rPr lang="en-US" altLang="en-US" dirty="0" err="1"/>
              <a:t>e.g</a:t>
            </a:r>
            <a:r>
              <a:rPr lang="en-US" altLang="en-US" dirty="0"/>
              <a:t>, number of attacks per week that an organization experiences)</a:t>
            </a:r>
          </a:p>
          <a:p>
            <a:r>
              <a:rPr lang="en-US" altLang="en-US" dirty="0"/>
              <a:t>Process of measuring against established standards</a:t>
            </a:r>
          </a:p>
          <a:p>
            <a:r>
              <a:rPr lang="en-US" altLang="en-US" dirty="0"/>
              <a:t>Baseline measurements of security activities and events are used to evaluate the organization’s future security performance</a:t>
            </a:r>
          </a:p>
          <a:p>
            <a:r>
              <a:rPr lang="en-US" altLang="en-US" dirty="0"/>
              <a:t>Can provide the foundation for internal benchmarking</a:t>
            </a:r>
          </a:p>
          <a:p>
            <a:pPr lvl="1"/>
            <a:r>
              <a:rPr lang="en-US" altLang="en-US" dirty="0"/>
              <a:t>Information gathered for an organization’s first risk assessment becomes the baseline for future comparisons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for Baselining and Recommended Practices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Self-assessment for recommended security practices: 12 questions into 3 categories: people, processes and technology, which loosely map to the managerial, operational and technical areas of NIST.</a:t>
            </a:r>
          </a:p>
          <a:p>
            <a:pPr lvl="1"/>
            <a:r>
              <a:rPr lang="en-US" altLang="en-US"/>
              <a:t>People:</a:t>
            </a:r>
          </a:p>
          <a:p>
            <a:pPr lvl="2"/>
            <a:r>
              <a:rPr lang="en-US" altLang="en-US"/>
              <a:t>Do you perform background checks on all employees with access to sensitive data, areas, or access points?</a:t>
            </a:r>
          </a:p>
          <a:p>
            <a:pPr lvl="2"/>
            <a:r>
              <a:rPr lang="en-US" altLang="en-US"/>
              <a:t>Would the average employee recognize a security issue?</a:t>
            </a:r>
          </a:p>
          <a:p>
            <a:pPr lvl="2"/>
            <a:r>
              <a:rPr lang="en-US" altLang="en-US"/>
              <a:t>Would they choose to report it?</a:t>
            </a:r>
          </a:p>
          <a:p>
            <a:pPr lvl="2"/>
            <a:r>
              <a:rPr lang="en-US" altLang="en-US"/>
              <a:t>Would they know how to report it to the right people?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Support for Baselining and Recommended Practices (cont’d.)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2090738" y="2541638"/>
            <a:ext cx="7759700" cy="2543546"/>
          </a:xfrm>
        </p:spPr>
        <p:txBody>
          <a:bodyPr/>
          <a:lstStyle/>
          <a:p>
            <a:r>
              <a:rPr lang="en-US" altLang="en-US" dirty="0"/>
              <a:t>Self-assessment for recommended security practices (cont’d.)</a:t>
            </a:r>
          </a:p>
          <a:p>
            <a:pPr lvl="1"/>
            <a:r>
              <a:rPr lang="en-US" altLang="en-US" dirty="0"/>
              <a:t>Processes</a:t>
            </a:r>
          </a:p>
          <a:p>
            <a:pPr lvl="2"/>
            <a:r>
              <a:rPr lang="en-US" altLang="en-US" dirty="0"/>
              <a:t>Are enterprise security policies updated on at least an annual basis, employees educated on changes, and consistently enforced?</a:t>
            </a:r>
          </a:p>
          <a:p>
            <a:pPr lvl="2"/>
            <a:r>
              <a:rPr lang="en-US" altLang="en-US" dirty="0"/>
              <a:t>Does your enterprise follow a patch/update management and evaluation process to prioritize and mediate new security vulnerabilities?</a:t>
            </a:r>
          </a:p>
          <a:p>
            <a:pPr lvl="2"/>
            <a:r>
              <a:rPr lang="en-US" altLang="en-US" dirty="0"/>
              <a:t>Are the user accounts of former employees immediately removed on termination?</a:t>
            </a:r>
          </a:p>
          <a:p>
            <a:pPr lvl="2"/>
            <a:r>
              <a:rPr lang="en-US" altLang="en-US" dirty="0"/>
              <a:t>Are security group representatives involved in all stages of the project life cycle for new projects?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Support for Baselining and Recommended Practices (cont’d.)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Self-assessment for recommended security practices (cont’d.)</a:t>
            </a:r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Is every possible route to the Internet protected by a properly configured firewall?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Is sensitive data on laptops and remote systems encrypted?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Do you regularly scan your systems and networks, using a vulnerability analysis tool, for security exposures?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Are malicious software scanning tools deployed on all workstations and servers?</a:t>
            </a:r>
          </a:p>
          <a:p>
            <a:pPr marL="914400" lvl="2" indent="0"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–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Performance Measures in Information Security Management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Costs, benefits and performance of InfoSec</a:t>
            </a:r>
          </a:p>
          <a:p>
            <a:pPr lvl="1"/>
            <a:r>
              <a:rPr lang="en-US" altLang="en-US"/>
              <a:t>Are measurable, despite the claim of some CISOs that they are not</a:t>
            </a:r>
          </a:p>
          <a:p>
            <a:r>
              <a:rPr lang="en-US" altLang="en-US"/>
              <a:t>Measurement requires the design and ongoing use of an InfoSec performance management program based on effective performance metrics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Performance Management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Information security performance management </a:t>
            </a:r>
          </a:p>
          <a:p>
            <a:pPr lvl="1"/>
            <a:r>
              <a:rPr lang="en-US" altLang="en-US"/>
              <a:t>The process of designing, implementing and managing the use of collected data elements called measures </a:t>
            </a:r>
          </a:p>
          <a:p>
            <a:pPr lvl="2"/>
            <a:r>
              <a:rPr lang="en-US" altLang="en-US"/>
              <a:t>To determine the effectiveness of the overall security program </a:t>
            </a:r>
          </a:p>
          <a:p>
            <a:pPr lvl="1"/>
            <a:r>
              <a:rPr lang="en-US" altLang="en-US"/>
              <a:t>Measures are data points or computed trends that indicate  the effectiveness of security countermeasures or controls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 InfoSec Performance Management (cont’d.)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Organizations use three types of measures</a:t>
            </a:r>
          </a:p>
          <a:p>
            <a:pPr lvl="1"/>
            <a:r>
              <a:rPr lang="en-US" altLang="en-US"/>
              <a:t>Those that determine the effectiveness of the execution of information security policy (ISSPs)</a:t>
            </a:r>
          </a:p>
          <a:p>
            <a:pPr lvl="1"/>
            <a:r>
              <a:rPr lang="en-US" altLang="en-US"/>
              <a:t>Those that determine the effectiveness and/or efficiency of the delivery of information security services</a:t>
            </a:r>
          </a:p>
          <a:p>
            <a:pPr lvl="1"/>
            <a:r>
              <a:rPr lang="en-US" altLang="en-US"/>
              <a:t>Those that assess the impact of an incident or other security event on the organization or its mission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Performance Management (cont’d.)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NIST SP 800-55 R1, </a:t>
            </a:r>
            <a:r>
              <a:rPr lang="en-US" altLang="en-US" i="1"/>
              <a:t>Performance Measures in Information Security</a:t>
            </a:r>
            <a:r>
              <a:rPr lang="en-US" altLang="en-US"/>
              <a:t> suggests</a:t>
            </a:r>
          </a:p>
          <a:p>
            <a:pPr lvl="1"/>
            <a:r>
              <a:rPr lang="en-US" altLang="en-US"/>
              <a:t>Consider the following factors</a:t>
            </a:r>
          </a:p>
          <a:p>
            <a:pPr lvl="2"/>
            <a:r>
              <a:rPr lang="en-US" altLang="en-US"/>
              <a:t>Measures must yield quantifiable information (percentages, averages, and numbers)</a:t>
            </a:r>
          </a:p>
          <a:p>
            <a:pPr lvl="2"/>
            <a:r>
              <a:rPr lang="en-US" altLang="en-US"/>
              <a:t>Data that supports the measures needs to be readily obtainable</a:t>
            </a:r>
          </a:p>
          <a:p>
            <a:pPr lvl="2"/>
            <a:r>
              <a:rPr lang="en-US" altLang="en-US"/>
              <a:t>Only repeatable information security processes should be considered for measurement</a:t>
            </a:r>
          </a:p>
          <a:p>
            <a:pPr lvl="2"/>
            <a:r>
              <a:rPr lang="en-US" altLang="en-US"/>
              <a:t>Measures must be useful for tracking performance and directing resources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Performance Management (cont’d.)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Critical factors for the success of an information security performance program</a:t>
            </a:r>
          </a:p>
          <a:p>
            <a:pPr lvl="1"/>
            <a:r>
              <a:rPr lang="en-US" altLang="en-US"/>
              <a:t>Strong upper level management support</a:t>
            </a:r>
          </a:p>
          <a:p>
            <a:pPr lvl="1"/>
            <a:r>
              <a:rPr lang="en-US" altLang="en-US"/>
              <a:t>Practical information security policies and procedures</a:t>
            </a:r>
          </a:p>
          <a:p>
            <a:pPr lvl="1"/>
            <a:r>
              <a:rPr lang="en-US" altLang="en-US"/>
              <a:t>Quantifiable performance measures</a:t>
            </a:r>
          </a:p>
          <a:p>
            <a:pPr lvl="1"/>
            <a:r>
              <a:rPr lang="en-US" altLang="en-US"/>
              <a:t>Results oriented measures analysis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Metrics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InfoSec metrics</a:t>
            </a:r>
          </a:p>
          <a:p>
            <a:pPr lvl="1"/>
            <a:r>
              <a:rPr lang="en-US" altLang="en-US"/>
              <a:t>Applying statistical and quantitative approaches of mathematical analysis to the process of measuring the activities and outcomes of the InfoSec program</a:t>
            </a:r>
          </a:p>
          <a:p>
            <a:r>
              <a:rPr lang="en-US" altLang="en-US"/>
              <a:t>Metrics means detailed measurements</a:t>
            </a:r>
          </a:p>
          <a:p>
            <a:r>
              <a:rPr lang="en-US" altLang="en-US"/>
              <a:t>Measures refers to aggregate, higher-level results</a:t>
            </a:r>
          </a:p>
          <a:p>
            <a:pPr lvl="1"/>
            <a:r>
              <a:rPr lang="en-US" altLang="en-US"/>
              <a:t>The two terms are used interchangeably in some organizations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83432" y="476251"/>
            <a:ext cx="10081120" cy="792509"/>
          </a:xfrm>
        </p:spPr>
        <p:txBody>
          <a:bodyPr/>
          <a:lstStyle/>
          <a:p>
            <a:r>
              <a:rPr lang="en-US" altLang="en-US" dirty="0"/>
              <a:t>Access Control Models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127448" y="1546448"/>
            <a:ext cx="9865096" cy="4114800"/>
          </a:xfrm>
        </p:spPr>
        <p:txBody>
          <a:bodyPr/>
          <a:lstStyle/>
          <a:p>
            <a:r>
              <a:rPr lang="en-US" altLang="en-US" sz="2400" dirty="0"/>
              <a:t>Key principles of access control </a:t>
            </a:r>
          </a:p>
          <a:p>
            <a:pPr lvl="1"/>
            <a:r>
              <a:rPr lang="en-US" altLang="en-US" sz="2000" b="1" dirty="0"/>
              <a:t>Least privilege</a:t>
            </a:r>
          </a:p>
          <a:p>
            <a:pPr lvl="2"/>
            <a:r>
              <a:rPr lang="en-US" altLang="en-US" sz="2000" dirty="0"/>
              <a:t>The principle by which members of the organization can access the minimum amount of information for the minimum amount of time necessary to perform their required duties  </a:t>
            </a:r>
          </a:p>
          <a:p>
            <a:pPr lvl="1"/>
            <a:r>
              <a:rPr lang="en-US" altLang="en-US" sz="2000" b="1" dirty="0"/>
              <a:t>Need to Know</a:t>
            </a:r>
          </a:p>
          <a:p>
            <a:pPr lvl="2"/>
            <a:r>
              <a:rPr lang="en-US" altLang="en-US" sz="2000" dirty="0"/>
              <a:t>Limits a user’s access to the specific information required to perform the currently assigned task, and not merely to the category of data required for a general work function</a:t>
            </a:r>
          </a:p>
          <a:p>
            <a:pPr lvl="1"/>
            <a:r>
              <a:rPr lang="en-US" altLang="en-US" sz="2000" b="1" dirty="0"/>
              <a:t>Separation of Duties</a:t>
            </a:r>
          </a:p>
          <a:p>
            <a:pPr lvl="2"/>
            <a:r>
              <a:rPr lang="en-US" altLang="en-US" sz="2000" dirty="0"/>
              <a:t>A control requiring that significant tasks be split up in such a way that more than one individual is responsible for their completion </a:t>
            </a:r>
          </a:p>
          <a:p>
            <a:pPr lvl="2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7</a:t>
            </a:fld>
            <a:endParaRPr lang="en-AU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Metrics (cont’d.)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Questions to answer before collecting, designing, and using measures</a:t>
            </a:r>
          </a:p>
          <a:p>
            <a:pPr lvl="1"/>
            <a:r>
              <a:rPr lang="en-US" altLang="en-US"/>
              <a:t>Why should these statistics be collected?</a:t>
            </a:r>
          </a:p>
          <a:p>
            <a:pPr lvl="1"/>
            <a:r>
              <a:rPr lang="en-US" altLang="en-US"/>
              <a:t>What specific statistics will be collected?</a:t>
            </a:r>
          </a:p>
          <a:p>
            <a:pPr lvl="1"/>
            <a:r>
              <a:rPr lang="en-US" altLang="en-US"/>
              <a:t>How will these statistics be collected?</a:t>
            </a:r>
          </a:p>
          <a:p>
            <a:pPr lvl="1"/>
            <a:r>
              <a:rPr lang="en-US" altLang="en-US"/>
              <a:t>When will these statistics be collected?</a:t>
            </a:r>
          </a:p>
          <a:p>
            <a:pPr lvl="1"/>
            <a:r>
              <a:rPr lang="en-US" altLang="en-US"/>
              <a:t>Who will collect these statistics?</a:t>
            </a:r>
          </a:p>
          <a:p>
            <a:pPr lvl="1"/>
            <a:r>
              <a:rPr lang="en-US" altLang="en-US"/>
              <a:t>Where (at what point in the function’s process) will these statistics be collected?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the Performance Measures Program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information security measures program </a:t>
            </a:r>
          </a:p>
          <a:p>
            <a:pPr lvl="1"/>
            <a:r>
              <a:rPr lang="en-US" altLang="en-US"/>
              <a:t>Must be able to demonstrate value to the organization</a:t>
            </a:r>
          </a:p>
          <a:p>
            <a:pPr lvl="2"/>
            <a:r>
              <a:rPr lang="en-US" altLang="en-US"/>
              <a:t>Necessary even with strong management support</a:t>
            </a:r>
          </a:p>
          <a:p>
            <a:r>
              <a:rPr lang="en-US" altLang="en-US"/>
              <a:t>Capability Maturity Model Integrated (CMMI)</a:t>
            </a:r>
          </a:p>
          <a:p>
            <a:pPr lvl="1"/>
            <a:r>
              <a:rPr lang="en-US" altLang="en-US"/>
              <a:t>One of the most popular references that support the development of  process improvement and performance measures</a:t>
            </a:r>
          </a:p>
          <a:p>
            <a:pPr lvl="1"/>
            <a:r>
              <a:rPr lang="en-US" altLang="en-US"/>
              <a:t>Developed by The Software Engineering Institute at Carnegie Mellon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the Performance Measures Program (cont’d.)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Another popular approach </a:t>
            </a:r>
          </a:p>
          <a:p>
            <a:pPr lvl="1"/>
            <a:r>
              <a:rPr lang="en-US" altLang="en-US"/>
              <a:t>NIST SP 800 - 55 R1: </a:t>
            </a:r>
            <a:r>
              <a:rPr lang="en-US" altLang="en-US" i="1"/>
              <a:t>Performance Measurement for Information Security</a:t>
            </a:r>
            <a:endParaRPr lang="en-US" altLang="en-US"/>
          </a:p>
          <a:p>
            <a:pPr lvl="1"/>
            <a:r>
              <a:rPr lang="en-US" altLang="en-US"/>
              <a:t>Major activities</a:t>
            </a:r>
          </a:p>
          <a:p>
            <a:pPr lvl="2"/>
            <a:r>
              <a:rPr lang="en-US" altLang="en-US"/>
              <a:t>The identification and definition of the current information security program</a:t>
            </a:r>
          </a:p>
          <a:p>
            <a:pPr lvl="2"/>
            <a:r>
              <a:rPr lang="en-US" altLang="en-US"/>
              <a:t>Development and selection of specific measures to gauge the implementation, effectiveness, efficiency, and impact of the security controls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1415480" y="548680"/>
            <a:ext cx="7552308" cy="1080120"/>
          </a:xfrm>
        </p:spPr>
        <p:txBody>
          <a:bodyPr>
            <a:normAutofit/>
          </a:bodyPr>
          <a:lstStyle/>
          <a:p>
            <a:r>
              <a:rPr lang="en-US" altLang="en-US" dirty="0"/>
              <a:t>Building the Performance Measures Program (cont’d.)</a:t>
            </a:r>
          </a:p>
        </p:txBody>
      </p:sp>
      <p:sp>
        <p:nvSpPr>
          <p:cNvPr id="68611" name="TextBox 9"/>
          <p:cNvSpPr txBox="1">
            <a:spLocks noChangeArrowheads="1"/>
          </p:cNvSpPr>
          <p:nvPr/>
        </p:nvSpPr>
        <p:spPr bwMode="auto">
          <a:xfrm>
            <a:off x="2286001" y="5943600"/>
            <a:ext cx="59340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Figure 7-1 Information security measures development process</a:t>
            </a:r>
          </a:p>
        </p:txBody>
      </p:sp>
      <p:pic>
        <p:nvPicPr>
          <p:cNvPr id="686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66" y="1700808"/>
            <a:ext cx="7497714" cy="447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Specifying InfoSec Measures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Assess and quantify what will be measured</a:t>
            </a:r>
          </a:p>
          <a:p>
            <a:pPr lvl="1"/>
            <a:r>
              <a:rPr lang="en-US" altLang="en-US"/>
              <a:t>One of the critical tasks </a:t>
            </a:r>
          </a:p>
          <a:p>
            <a:r>
              <a:rPr lang="en-US" altLang="en-US"/>
              <a:t>While InfoSec planning and organizing activities may only require time estimates</a:t>
            </a:r>
          </a:p>
          <a:p>
            <a:pPr lvl="1"/>
            <a:r>
              <a:rPr lang="en-US" altLang="en-US"/>
              <a:t>You must obtain more detailed measurements when assessing the effort spent to complete  production tasks and the time spent completing project tasks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thought must go into the processes used for data collection and record keeping</a:t>
            </a:r>
          </a:p>
          <a:p>
            <a:r>
              <a:rPr lang="en-US" altLang="en-US"/>
              <a:t>Once the question of what to measure is answered</a:t>
            </a:r>
          </a:p>
          <a:p>
            <a:pPr lvl="1"/>
            <a:r>
              <a:rPr lang="en-US" altLang="en-US"/>
              <a:t>The how, when, where, and who questions of metrics collection must be addressed</a:t>
            </a:r>
          </a:p>
          <a:p>
            <a:r>
              <a:rPr lang="en-US" altLang="en-US"/>
              <a:t>Designing the collection process requires consideration of the metric’s intent</a:t>
            </a:r>
          </a:p>
          <a:p>
            <a:pPr lvl="1"/>
            <a:r>
              <a:rPr lang="en-US" altLang="en-US"/>
              <a:t>Along with a thorough knowledge of how production services are delivered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Determine whether the measures used will be macro-focus or micro-focus</a:t>
            </a:r>
          </a:p>
          <a:p>
            <a:pPr lvl="1"/>
            <a:r>
              <a:rPr lang="en-US" altLang="en-US"/>
              <a:t>Macro-focus measures examine the performance of the overall security program</a:t>
            </a:r>
          </a:p>
          <a:p>
            <a:pPr lvl="1"/>
            <a:r>
              <a:rPr lang="en-US" altLang="en-US"/>
              <a:t>Micro-focus measures examine the performance of an individual controller or group of controls within the information security program</a:t>
            </a:r>
          </a:p>
          <a:p>
            <a:r>
              <a:rPr lang="en-US" altLang="en-US"/>
              <a:t>Or use both macro- and micro-focus measures in a limited assessment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Organizations manage what they measure</a:t>
            </a:r>
          </a:p>
          <a:p>
            <a:pPr lvl="1"/>
            <a:r>
              <a:rPr lang="en-US" altLang="en-US"/>
              <a:t>It is important to prioritize individual metrics in the same manner as the performance they measure</a:t>
            </a:r>
          </a:p>
          <a:p>
            <a:r>
              <a:rPr lang="en-US" altLang="en-US"/>
              <a:t>Use a simple low-, medium-, or high-priority ranking system</a:t>
            </a:r>
          </a:p>
          <a:p>
            <a:pPr lvl="1"/>
            <a:r>
              <a:rPr lang="en-US" altLang="en-US"/>
              <a:t>Or a weighted scale approach</a:t>
            </a:r>
          </a:p>
          <a:p>
            <a:pPr lvl="2"/>
            <a:r>
              <a:rPr lang="en-US" altLang="en-US"/>
              <a:t>Involves assigning values to each measure based on its importance in the overall information security program, and on the overall risk mitigation goals and the criticality of the systems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Performance targets </a:t>
            </a:r>
          </a:p>
          <a:p>
            <a:pPr lvl="1"/>
            <a:r>
              <a:rPr lang="en-US" altLang="en-US"/>
              <a:t>Make it possible to define success in the security program</a:t>
            </a:r>
          </a:p>
          <a:p>
            <a:pPr lvl="1"/>
            <a:r>
              <a:rPr lang="en-US" altLang="en-US"/>
              <a:t>Many measures have a 100% target goal </a:t>
            </a:r>
          </a:p>
          <a:p>
            <a:r>
              <a:rPr lang="en-US" altLang="en-US"/>
              <a:t>Other types of performance measures</a:t>
            </a:r>
          </a:p>
          <a:p>
            <a:pPr lvl="1"/>
            <a:r>
              <a:rPr lang="en-US" altLang="en-US"/>
              <a:t>Those that determine relative effectiveness, efficiency, or impact of information security on the organization’s goals</a:t>
            </a:r>
          </a:p>
          <a:p>
            <a:pPr lvl="2"/>
            <a:r>
              <a:rPr lang="en-US" altLang="en-US"/>
              <a:t>Are more subjective and require solid native and subjective reasoning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pic>
        <p:nvPicPr>
          <p:cNvPr id="80900" name="Picture 7" descr="88849_07_T03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20" y="1898104"/>
            <a:ext cx="7620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75641"/>
          </a:xfrm>
        </p:spPr>
        <p:txBody>
          <a:bodyPr/>
          <a:lstStyle/>
          <a:p>
            <a:r>
              <a:rPr lang="en-US" altLang="en-US" dirty="0"/>
              <a:t>Categories of Access Control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11424" y="1557338"/>
            <a:ext cx="10297144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First method depicts controls by their inherent characteristics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AU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Preventative: helps an organization avoid an incident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Deterrent: discourages or deters an incipient incident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Detective: detects or identifies an incident or threat when it occurs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Corrective: remedies a circumstance or mitigates damage done during an incident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Recovery: restores operating conditions back to normal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AU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Compensating: resolves shortcomings</a:t>
            </a: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8</a:t>
            </a:fld>
            <a:endParaRPr lang="en-AU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Box 9"/>
          <p:cNvSpPr txBox="1">
            <a:spLocks noChangeArrowheads="1"/>
          </p:cNvSpPr>
          <p:nvPr/>
        </p:nvSpPr>
        <p:spPr bwMode="auto">
          <a:xfrm>
            <a:off x="2895600" y="5791200"/>
            <a:ext cx="4438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Table 7-3b Measures template and instructions</a:t>
            </a:r>
          </a:p>
        </p:txBody>
      </p:sp>
      <p:pic>
        <p:nvPicPr>
          <p:cNvPr id="82947" name="Picture 5" descr="88849_07_T03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937" y="692696"/>
            <a:ext cx="7560567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pic>
        <p:nvPicPr>
          <p:cNvPr id="84996" name="Picture 11" descr="88849_07_T02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551" y="1772816"/>
            <a:ext cx="7554913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pic>
        <p:nvPicPr>
          <p:cNvPr id="87044" name="Picture 5" descr="88849_07_T02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6" y="1847180"/>
            <a:ext cx="7620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xfrm>
            <a:off x="838200" y="2041649"/>
            <a:ext cx="10515600" cy="3547591"/>
          </a:xfrm>
        </p:spPr>
        <p:txBody>
          <a:bodyPr/>
          <a:lstStyle/>
          <a:p>
            <a:r>
              <a:rPr lang="en-US" altLang="en-US" dirty="0"/>
              <a:t>Candidate Measures</a:t>
            </a:r>
          </a:p>
          <a:p>
            <a:pPr lvl="1"/>
            <a:r>
              <a:rPr lang="en-US" altLang="en-US" dirty="0"/>
              <a:t>Percentage of the organization's information systems budget devoted to information security</a:t>
            </a:r>
          </a:p>
          <a:p>
            <a:pPr lvl="1"/>
            <a:r>
              <a:rPr lang="en-US" altLang="en-US" dirty="0"/>
              <a:t>Percentage of high vulnerabilities mitigated within organizationally defined time periods after discovery</a:t>
            </a:r>
          </a:p>
          <a:p>
            <a:pPr lvl="1"/>
            <a:r>
              <a:rPr lang="en-US" altLang="en-US" dirty="0"/>
              <a:t>Percentage space of remote access points used to gain unauthorized access</a:t>
            </a:r>
          </a:p>
          <a:p>
            <a:pPr lvl="1"/>
            <a:r>
              <a:rPr lang="en-US" altLang="en-US" dirty="0"/>
              <a:t>Percentage of information systems personnel that have received security training</a:t>
            </a:r>
          </a:p>
          <a:p>
            <a:pPr lvl="1"/>
            <a:r>
              <a:rPr lang="en-US" altLang="en-US" dirty="0"/>
              <a:t>Average frequency of audit records review and analysis for inappropriate activity</a:t>
            </a:r>
          </a:p>
          <a:p>
            <a:pPr lvl="1"/>
            <a:r>
              <a:rPr lang="en-US" altLang="en-US" dirty="0"/>
              <a:t>Percentage of new systems that have completed certification and accreditation (C&amp;A) prior to their implementation</a:t>
            </a:r>
          </a:p>
          <a:p>
            <a:pPr lvl="1"/>
            <a:r>
              <a:rPr lang="en-US" altLang="en-US" dirty="0"/>
              <a:t>Percentage approved and implemented configuration changes identified in the latest automated baseline configuration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1055440" y="2163688"/>
            <a:ext cx="10153128" cy="3857600"/>
          </a:xfrm>
        </p:spPr>
        <p:txBody>
          <a:bodyPr>
            <a:normAutofit/>
          </a:bodyPr>
          <a:lstStyle/>
          <a:p>
            <a:r>
              <a:rPr lang="en-US" altLang="en-US" dirty="0"/>
              <a:t>Candidate Measures (cont’d.)</a:t>
            </a:r>
          </a:p>
          <a:p>
            <a:pPr lvl="1"/>
            <a:r>
              <a:rPr lang="en-US" altLang="en-US" dirty="0"/>
              <a:t>Percentage of information systems that have conducted annual contingency plan testing</a:t>
            </a:r>
          </a:p>
          <a:p>
            <a:pPr lvl="1"/>
            <a:r>
              <a:rPr lang="en-US" altLang="en-US" dirty="0"/>
              <a:t>Percentage of users with access to shared accounts</a:t>
            </a:r>
          </a:p>
          <a:p>
            <a:pPr lvl="1"/>
            <a:r>
              <a:rPr lang="en-US" altLang="en-US" dirty="0"/>
              <a:t>Percentage of incidents reported within required time frame per applicable incident category</a:t>
            </a:r>
          </a:p>
          <a:p>
            <a:pPr lvl="1"/>
            <a:r>
              <a:rPr lang="en-US" altLang="en-US" dirty="0"/>
              <a:t>Percentage of system components that undergo maintenance in accordance with formal maintenance schedules</a:t>
            </a:r>
          </a:p>
          <a:p>
            <a:pPr lvl="1"/>
            <a:r>
              <a:rPr lang="en-US" altLang="en-US" dirty="0"/>
              <a:t>Percentage of media that passes sanitization procedures testing</a:t>
            </a:r>
          </a:p>
          <a:p>
            <a:pPr lvl="1"/>
            <a:r>
              <a:rPr lang="en-US" altLang="en-US" dirty="0"/>
              <a:t>Percentage of physical security incidents allowing unauthorized entry into facilities containing information assets</a:t>
            </a:r>
          </a:p>
          <a:p>
            <a:pPr lvl="1"/>
            <a:r>
              <a:rPr lang="en-US" altLang="en-US" dirty="0"/>
              <a:t>Percentage of employees who are authorized access to information systems only after they sign an acknowledgment that they have read and understood the appropriate policies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1415480" y="2307704"/>
            <a:ext cx="8947720" cy="3641576"/>
          </a:xfrm>
        </p:spPr>
        <p:txBody>
          <a:bodyPr>
            <a:normAutofit/>
          </a:bodyPr>
          <a:lstStyle/>
          <a:p>
            <a:r>
              <a:rPr lang="en-US" altLang="en-US" dirty="0"/>
              <a:t>Candidate Measures (cont’d.)</a:t>
            </a:r>
          </a:p>
          <a:p>
            <a:pPr lvl="1"/>
            <a:r>
              <a:rPr lang="en-US" altLang="en-US" dirty="0"/>
              <a:t>Percentage of individuals screened before being granted access to organizational information and information systems</a:t>
            </a:r>
          </a:p>
          <a:p>
            <a:pPr lvl="1"/>
            <a:r>
              <a:rPr lang="en-US" altLang="en-US" dirty="0"/>
              <a:t>Percentage of vulnerabilities remediated within organization-specified time frames</a:t>
            </a:r>
          </a:p>
          <a:p>
            <a:pPr lvl="1"/>
            <a:r>
              <a:rPr lang="en-US" altLang="en-US" dirty="0"/>
              <a:t>Percentage of system and service acquisition contracts that include security requirements and/or specifications</a:t>
            </a:r>
          </a:p>
          <a:p>
            <a:pPr lvl="1"/>
            <a:r>
              <a:rPr lang="en-US" altLang="en-US" dirty="0"/>
              <a:t>Percentage of mobile computers and devices that perform all cryptographic operations using organizationally specified cryptographic modules operating in approved modes of operations</a:t>
            </a:r>
          </a:p>
          <a:p>
            <a:pPr lvl="1"/>
            <a:r>
              <a:rPr lang="en-US" altLang="en-US" dirty="0"/>
              <a:t>Percentage of operating system vulnerabilities for which patches have been applied or that have been otherwise mitigated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InfoSec Performance Measurement Implementation</a:t>
            </a:r>
          </a:p>
        </p:txBody>
      </p:sp>
      <p:sp>
        <p:nvSpPr>
          <p:cNvPr id="1013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Information security performance measures must be implemented and integrated into ongoing information security management operations</a:t>
            </a:r>
          </a:p>
          <a:p>
            <a:r>
              <a:rPr lang="en-US" altLang="en-US"/>
              <a:t>It is insufficient to simply collect these measures once</a:t>
            </a:r>
          </a:p>
          <a:p>
            <a:pPr lvl="1"/>
            <a:r>
              <a:rPr lang="en-US" altLang="en-US"/>
              <a:t>Performance measurement is an ongoing, continuous improvement operation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9"/>
          <p:cNvSpPr txBox="1">
            <a:spLocks noChangeArrowheads="1"/>
          </p:cNvSpPr>
          <p:nvPr/>
        </p:nvSpPr>
        <p:spPr bwMode="auto">
          <a:xfrm>
            <a:off x="2362200" y="5257800"/>
            <a:ext cx="7327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lamauow Book" pitchFamily="50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bg1"/>
                </a:solidFill>
              </a:rPr>
              <a:t>Figure 7-2 Information security measurement program implementation process</a:t>
            </a:r>
          </a:p>
        </p:txBody>
      </p:sp>
      <p:sp>
        <p:nvSpPr>
          <p:cNvPr id="1034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Collecting InfoSec Measures (cont’d.)</a:t>
            </a:r>
          </a:p>
        </p:txBody>
      </p:sp>
      <p:pic>
        <p:nvPicPr>
          <p:cNvPr id="1034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2227263"/>
            <a:ext cx="85820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Reporting InfoSec Performance Measures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Listing the measurements collected does not adequately convey their meaning</a:t>
            </a:r>
          </a:p>
          <a:p>
            <a:r>
              <a:rPr lang="en-US" altLang="en-US"/>
              <a:t>Decisions must be made about how to present correlated metrics</a:t>
            </a:r>
          </a:p>
          <a:p>
            <a:r>
              <a:rPr lang="en-US" altLang="en-US"/>
              <a:t>Consider to whom the results of the performance measures program should be disseminated, and how they should be delivered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995360"/>
          </a:xfrm>
        </p:spPr>
        <p:txBody>
          <a:bodyPr/>
          <a:lstStyle/>
          <a:p>
            <a:r>
              <a:rPr lang="en-US" altLang="en-US"/>
              <a:t>Categories of Access Control (cont’d.)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83432" y="1690688"/>
            <a:ext cx="10370368" cy="33224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NIST access control categories are based on operational impact to the organization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Management: </a:t>
            </a:r>
            <a:r>
              <a:rPr lang="en-AU" sz="2000" dirty="0"/>
              <a:t>Controls that cover security processes that are designed by strategic planners and routinely used to design, implement, and monitor other control systems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Operational (or administrative):  </a:t>
            </a:r>
            <a:r>
              <a:rPr lang="en-AU" sz="2000" dirty="0"/>
              <a:t>Controls that deal with the operational functions of security that have been integrated into the repeatable processes of the organization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Technical: </a:t>
            </a:r>
            <a:r>
              <a:rPr lang="en-AU" sz="2000" dirty="0"/>
              <a:t>Controls that support the tactical portion of a security program and deal with the immediate needs of the organisation.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87BE2-25E9-B34F-943D-3F672C12B67F}" type="slidenum">
              <a:rPr lang="en-AU" altLang="en-US" smtClean="0"/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ec03_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5147</Words>
  <Application>Microsoft Macintosh PowerPoint</Application>
  <PresentationFormat>宽屏</PresentationFormat>
  <Paragraphs>730</Paragraphs>
  <Slides>88</Slides>
  <Notes>85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88</vt:i4>
      </vt:variant>
    </vt:vector>
  </HeadingPairs>
  <TitlesOfParts>
    <vt:vector size="101" baseType="lpstr">
      <vt:lpstr>Flamauow Bold</vt:lpstr>
      <vt:lpstr>Flamauow Book</vt:lpstr>
      <vt:lpstr>Arial</vt:lpstr>
      <vt:lpstr>Calibri</vt:lpstr>
      <vt:lpstr>Calibri Light</vt:lpstr>
      <vt:lpstr>Comic Sans MS</vt:lpstr>
      <vt:lpstr>Courier New</vt:lpstr>
      <vt:lpstr>Lucida Calligraphy</vt:lpstr>
      <vt:lpstr>Wingdings</vt:lpstr>
      <vt:lpstr>1_Custom Design</vt:lpstr>
      <vt:lpstr>2_Custom Design</vt:lpstr>
      <vt:lpstr>Custom Design</vt:lpstr>
      <vt:lpstr>Lec03_1</vt:lpstr>
      <vt:lpstr>CSIT988/CSIT488 Security, Ethics and Professionalism Week 8: Security Management Models &amp; Practices</vt:lpstr>
      <vt:lpstr>PowerPoint 演示文稿</vt:lpstr>
      <vt:lpstr>Introduction</vt:lpstr>
      <vt:lpstr>Blueprints, Frameworks, and Security Models</vt:lpstr>
      <vt:lpstr>Blueprints, Frameworks, and Security Models (cont’d.)</vt:lpstr>
      <vt:lpstr>Access Control Models</vt:lpstr>
      <vt:lpstr>Access Control Models (cont’d.)</vt:lpstr>
      <vt:lpstr>Categories of Access Control</vt:lpstr>
      <vt:lpstr>Categories of Access Control (cont’d.)</vt:lpstr>
      <vt:lpstr>Categories of Access Control (cont’d.)</vt:lpstr>
      <vt:lpstr>Categories of Access Control (cont’d.)</vt:lpstr>
      <vt:lpstr>Categories of Access Control (cont’d.)</vt:lpstr>
      <vt:lpstr>Categories of Access Control (cont’d.)</vt:lpstr>
      <vt:lpstr>Categories of Access Control (cont’d.)</vt:lpstr>
      <vt:lpstr>Categories of Access Control (cont’d.)</vt:lpstr>
      <vt:lpstr>Categories of Access Control (cont’d.)</vt:lpstr>
      <vt:lpstr>Categories of Access Control </vt:lpstr>
      <vt:lpstr>Categories of Access Control (cont’d.)</vt:lpstr>
      <vt:lpstr>Categories of Access Control (cont’d.)</vt:lpstr>
      <vt:lpstr>The ISO 27000 Series </vt:lpstr>
      <vt:lpstr>The ISO 27000 Series (cont’d.) </vt:lpstr>
      <vt:lpstr>The ISO 27000 Series (cont’d.) </vt:lpstr>
      <vt:lpstr>The ISO 27000 Series (cont’d.) </vt:lpstr>
      <vt:lpstr>The ISO 27000 Series (cont’d.) </vt:lpstr>
      <vt:lpstr>The ISO 27000 Series (cont’d.) </vt:lpstr>
      <vt:lpstr>The ISO 27000 Series (cont’d.) </vt:lpstr>
      <vt:lpstr>The ISO 27000 Series (cont’d.) </vt:lpstr>
      <vt:lpstr>The ISO 27000 Series (cont’d.) </vt:lpstr>
      <vt:lpstr>NIST Security Models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NIST Security Models (cont’d.)</vt:lpstr>
      <vt:lpstr>Security Management Practices</vt:lpstr>
      <vt:lpstr>Benchmarking</vt:lpstr>
      <vt:lpstr>Standards of Due Care/Due Diligence</vt:lpstr>
      <vt:lpstr>Standards of Due Care/Due Diligence (cont’d.)</vt:lpstr>
      <vt:lpstr>Recommended Security Practices</vt:lpstr>
      <vt:lpstr>Selecting Recommended Practices</vt:lpstr>
      <vt:lpstr>Selecting Recommended Practices (cont’d.)</vt:lpstr>
      <vt:lpstr>Limitations to Benchmarking and  Recommended Practices</vt:lpstr>
      <vt:lpstr>Baselining</vt:lpstr>
      <vt:lpstr>Support for Baselining and Recommended Practices</vt:lpstr>
      <vt:lpstr>Support for Baselining and Recommended Practices (cont’d.)</vt:lpstr>
      <vt:lpstr>Support for Baselining and Recommended Practices (cont’d.)</vt:lpstr>
      <vt:lpstr>Performance Measures in Information Security Management</vt:lpstr>
      <vt:lpstr>InfoSec Performance Management</vt:lpstr>
      <vt:lpstr> InfoSec Performance Management (cont’d.)</vt:lpstr>
      <vt:lpstr>InfoSec Performance Management (cont’d.)</vt:lpstr>
      <vt:lpstr>InfoSec Performance Management (cont’d.)</vt:lpstr>
      <vt:lpstr>InfoSec Metrics</vt:lpstr>
      <vt:lpstr>InfoSec Metrics (cont’d.)</vt:lpstr>
      <vt:lpstr>Building the Performance Measures Program</vt:lpstr>
      <vt:lpstr>Building the Performance Measures Program (cont’d.)</vt:lpstr>
      <vt:lpstr>Building the Performance Measures Program (cont’d.)</vt:lpstr>
      <vt:lpstr>Specifying InfoSec Measures</vt:lpstr>
      <vt:lpstr>Collecting InfoSec Measures</vt:lpstr>
      <vt:lpstr>Collecting InfoSec Measures (cont’d.)</vt:lpstr>
      <vt:lpstr>Collecting InfoSec Measures (cont’d.)</vt:lpstr>
      <vt:lpstr>Collecting InfoSec Measures (cont’d.)</vt:lpstr>
      <vt:lpstr>Collecting InfoSec Measures (cont’d.)</vt:lpstr>
      <vt:lpstr>PowerPoint 演示文稿</vt:lpstr>
      <vt:lpstr>Collecting InfoSec Measures (cont’d.)</vt:lpstr>
      <vt:lpstr>Collecting InfoSec Measures (cont’d.)</vt:lpstr>
      <vt:lpstr>Collecting InfoSec Measures (cont’d.)</vt:lpstr>
      <vt:lpstr>Collecting InfoSec Measures (cont’d.)</vt:lpstr>
      <vt:lpstr>Collecting InfoSec Measures (cont’d.)</vt:lpstr>
      <vt:lpstr>InfoSec Performance Measurement Implementation</vt:lpstr>
      <vt:lpstr>Collecting InfoSec Measures (cont’d.)</vt:lpstr>
      <vt:lpstr>Reporting InfoSec Performance Measures</vt:lpstr>
    </vt:vector>
  </TitlesOfParts>
  <Company>Faculty of Informatics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ISIT937 Information Technology Security and Risk Management </dc:title>
  <dc:creator>win</dc:creator>
  <cp:lastModifiedBy>Yinqiao Li</cp:lastModifiedBy>
  <cp:revision>421</cp:revision>
  <cp:lastPrinted>2017-04-10T02:01:00Z</cp:lastPrinted>
  <dcterms:created xsi:type="dcterms:W3CDTF">2011-02-07T22:44:00Z</dcterms:created>
  <dcterms:modified xsi:type="dcterms:W3CDTF">2024-05-23T07:38:54Z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07786D8AAF214A8280893F51167CBE48</vt:lpwstr>
  </property>
  <property fmtid="{D5CDD505-2E9C-101B-9397-08002B2CF9AE}" pid="3" name="KSOProductBuildVer">
    <vt:lpwstr>2052-11.1.0.11365</vt:lpwstr>
  </property>
</Properties>
</file>