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60" r:id="rId3"/>
    <p:sldMasterId id="2147484495" r:id="rId4"/>
  </p:sldMasterIdLst>
  <p:notesMasterIdLst>
    <p:notesMasterId r:id="rId55"/>
  </p:notesMasterIdLst>
  <p:handoutMasterIdLst>
    <p:handoutMasterId r:id="rId56"/>
  </p:handoutMasterIdLst>
  <p:sldIdLst>
    <p:sldId id="684" r:id="rId5"/>
    <p:sldId id="451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5" r:id="rId31"/>
    <p:sldId id="397" r:id="rId32"/>
    <p:sldId id="398" r:id="rId33"/>
    <p:sldId id="399" r:id="rId34"/>
    <p:sldId id="400" r:id="rId35"/>
    <p:sldId id="401" r:id="rId36"/>
    <p:sldId id="402" r:id="rId37"/>
    <p:sldId id="404" r:id="rId38"/>
    <p:sldId id="405" r:id="rId39"/>
    <p:sldId id="406" r:id="rId40"/>
    <p:sldId id="407" r:id="rId41"/>
    <p:sldId id="408" r:id="rId42"/>
    <p:sldId id="409" r:id="rId43"/>
    <p:sldId id="421" r:id="rId44"/>
    <p:sldId id="422" r:id="rId45"/>
    <p:sldId id="423" r:id="rId46"/>
    <p:sldId id="410" r:id="rId47"/>
    <p:sldId id="413" r:id="rId48"/>
    <p:sldId id="414" r:id="rId49"/>
    <p:sldId id="415" r:id="rId50"/>
    <p:sldId id="416" r:id="rId51"/>
    <p:sldId id="417" r:id="rId52"/>
    <p:sldId id="418" r:id="rId53"/>
    <p:sldId id="419" r:id="rId54"/>
  </p:sldIdLst>
  <p:sldSz cx="12192000" cy="6858000"/>
  <p:notesSz cx="10234613" cy="70993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4"/>
    <p:restoredTop sz="95736" autoAdjust="0"/>
  </p:normalViewPr>
  <p:slideViewPr>
    <p:cSldViewPr>
      <p:cViewPr varScale="1">
        <p:scale>
          <a:sx n="129" d="100"/>
          <a:sy n="129" d="100"/>
        </p:scale>
        <p:origin x="26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1350" y="-90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B218F18-1661-3649-BD6E-676198BC2D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BF9DD4E-8C22-FE45-BB2D-F2A5B4D9B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4F7B0CD-E76D-2347-B578-9199F9B3FA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59250F93-4269-DD44-A6C2-FC94629778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1D0AE5-BA17-6F4D-B6CB-4928A730B57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F508A4B-55AF-FB4C-886F-2281BA7510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5240558-308E-9C4C-8C13-29F8902F9D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316614B-9700-124F-B676-3C933E0B6B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1138" y="531813"/>
            <a:ext cx="47307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92C65B44-49DE-074D-98CF-8714FB04E6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F6E01AEB-DF43-AE46-A54D-895CFB9A89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3F78EEEB-C8D9-2341-A72A-85BB96FD2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DE7F86A-3635-5D4F-A43C-C0713E9CC33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918B-0590-47EC-BAF1-F11161DD87D4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72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C75EA579-B9E7-0548-AB6E-9A476F3A61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6C89082-3838-8D40-9049-289A42E7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5F5BA7CB-586D-984C-B2FD-3256A1C09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048C17-BBDE-FD42-8866-9BFF45EDE80D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C02BD7F-00A8-B24D-AEA6-90DA30C9CA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0D1AF8-CA2E-9949-AD53-645C7429327B}" type="slidenum">
              <a:rPr lang="en-US" altLang="en-US" sz="1300" smtClean="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FA1FCA2-0E84-534D-97D9-56123B545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2C43044-56F9-4049-B01A-A1EB568A0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27B158E-C317-D241-B1E2-7525B4798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E45A7B-1604-8346-9BDE-76D44FF8649E}" type="slidenum">
              <a:rPr lang="en-US" altLang="en-US" sz="1300" smtClean="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542EDA8-AF37-A246-BD4F-D6414CA9B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7F8BD2D-7F53-D241-8180-2DB3087CD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8E25DE7-FA0C-554B-B1AE-10DF908E02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D8C40A-6514-254E-AC99-ABA0B8020CA6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0C9CDB2-FDBA-2B46-9DC8-4512CD4C26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CD3AD0B-A95A-F24C-BDD3-F04A53D89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E316F07-DCF8-144C-BB2B-A9DAD491D2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7C56CF-F749-1C4D-A8A5-5F1BAA2B573D}" type="slidenum">
              <a:rPr lang="en-US" altLang="en-US" sz="1300" smtClean="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0EC8AFA-E6AC-9141-B845-276AA478E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C7F5F95-F318-F240-B919-9754D19C6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0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AC73738-D822-A144-B029-EDD09D5BB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CEE280-9768-2049-8DE7-3ED5B565C66B}" type="slidenum">
              <a:rPr lang="en-US" altLang="en-US" sz="1300" smtClean="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E57EEE0-9B94-6A4C-AA30-35CF37388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1E204B1-D3B8-234C-AAD2-5335CA52F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C8167B7-B80B-2A45-A8A7-8EBEF278A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67D998-113B-CE44-B136-19B3E9149EB8}" type="slidenum">
              <a:rPr lang="en-US" altLang="en-US" sz="1300" smtClean="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1201CD2-0257-2441-9506-8B56FDFF3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732D257-288F-3148-A3D9-526DA41CD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CB14709-94DA-1E4F-BBD1-6B9E79242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94C314-AA59-8E45-A963-1800530BDCDC}" type="slidenum">
              <a:rPr lang="en-US" altLang="en-US" sz="1300" smtClean="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BB7775F-5E0C-1C43-97DA-18D23AD0B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89A7720-56C1-D94A-8211-4C3D298BC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DBDD7B7-BC56-BA4F-ABC4-72B0856EE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8393DC-C3C8-154B-AAE2-5BE7F17BB4AD}" type="slidenum">
              <a:rPr lang="en-US" altLang="en-US" sz="1300" smtClean="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BD605F7-1AA6-034C-A5E4-8BD1757A6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6FD713B-B6A0-FF4B-A6C8-46863D7D6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D09AB83-A997-B24F-B9D4-21A649129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2C2176-9906-564C-9293-30BBAB3FE64A}" type="slidenum">
              <a:rPr lang="en-US" altLang="en-US" sz="1300" smtClean="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2C76135-3132-3E48-B751-B958A8AEA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3EBEA28-862F-1D47-A18F-E51662A2C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8A64675-2BF6-DF43-990C-1EDD78B8B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136FBA-7F39-B347-A4B9-1ED4E64595D0}" type="slidenum">
              <a:rPr lang="en-US" altLang="en-US" sz="1300" smtClean="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8A65F78-430A-8E40-91A4-E0A4AC588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D9B7E3D-2089-B94A-B3D5-533DEC147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C8F59E3C-1D24-BA49-9441-E10309CC36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62C24775-B71F-B343-81E0-3FB3C113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3F6DBB9E-EF87-7640-8204-146EA4E3A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F25142-7A12-3846-9E1C-024702B565C2}" type="slidenum">
              <a:rPr lang="en-US" altLang="en-US" sz="1300" smtClean="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E60387F-6600-4948-9C20-201C6EDC7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28D301-B86D-CE40-9702-01EC1077817D}" type="slidenum">
              <a:rPr lang="en-US" altLang="en-US" sz="1300" smtClean="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5D17016-5611-0848-803D-D83DAACB3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904EB8C-E53E-3D4E-905C-E76F0A42B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B11FFCDE-35A1-1B47-AA16-E3C72248E1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31874D46-1479-294B-8EA9-DB4A9298A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28F62BFF-87EB-F240-A833-B9B513CD9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4F40EE-A0B1-BC41-91E6-CD838CA72BDE}" type="slidenum">
              <a:rPr lang="en-US" altLang="en-US" sz="1300" smtClean="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34E3A5B5-B089-434D-9386-3DF7C289F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A4E51D-E6C0-5442-87A6-7F859F3DF295}" type="slidenum">
              <a:rPr lang="en-US" altLang="en-US" sz="1300" smtClean="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9F507F1-3168-3E45-9F5B-8BF7379BC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974FA7E-8A9F-4B4B-AF7E-6A18FB2FF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3B7ECB34-891D-F44F-B455-B3BE2A490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9B7FE7-8C67-4C44-9E8A-2C50EF60140C}" type="slidenum">
              <a:rPr lang="en-US" altLang="en-US" sz="1300" smtClean="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881E6C6-29A5-5E45-B03A-5E9074601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FD61791-6D3D-AC4F-AF63-AEA1992D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9DF8684C-EEDB-F24F-B5C0-F599198452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4C83C069-3454-5444-B264-BF0407292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3AA4D2AA-62D4-C742-B7EA-8EEE83805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F28307-F476-A04D-A8B2-84D2A35516D8}" type="slidenum">
              <a:rPr lang="en-US" altLang="en-US" sz="1300" smtClean="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31F8937-F6CE-4842-A72E-398C57620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1320CD-C0DB-384F-89C4-58D99316F01C}" type="slidenum">
              <a:rPr lang="en-US" altLang="en-US" sz="1300" smtClean="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A10772C-FC5E-034F-8E33-F3C6E2F54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A793EAF-C452-3D41-9C5F-B1D5AE204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6C8440DC-C27C-BB43-981D-56D035BB51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0CAAF9B2-5C7D-8A41-BCDF-1EEF8F487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86CDD00B-849B-2E4A-A5EF-4B7A70CE3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912399-D863-5242-BE6F-9975A4466786}" type="slidenum">
              <a:rPr lang="en-US" altLang="en-US" sz="1300" smtClean="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115AC657-B020-2544-9B96-1C7C28438D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4BFD423F-D415-CC4F-AB21-BAC330C7F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C58D3303-1636-EE41-900F-2ABE414E6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5DBAFD-1C50-A748-A157-9E63C5C8E4FC}" type="slidenum">
              <a:rPr lang="en-US" altLang="en-US" sz="1300" smtClean="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E8AFB8DA-EC96-424D-AA56-8BB484FBCA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93315D9C-53AE-E84F-BEA0-C40E5956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AE9565D1-5467-7B42-9BB7-B0311A632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44FFE1-2F98-8D43-AE8E-AEBC8CECF53F}" type="slidenum">
              <a:rPr lang="en-US" altLang="en-US" sz="1300" smtClean="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91F442A-7B07-E341-9EC3-18A8187A51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67BB0B-D125-F54C-A48F-E406A9649790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7022807-15BC-BD40-8821-3FC5654A6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27FCC8F-AB38-9E4E-A4A3-EE79BC313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5D5277C3-7087-654C-A45E-478C9E9E44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03119B91-17B5-AB4B-B247-3E194EB1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9CD0299E-1894-CC48-B811-84E3EDEBD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D7C872-AC9F-C642-BF85-E9DEB561F15B}" type="slidenum">
              <a:rPr lang="en-US" altLang="en-US" sz="1300" smtClean="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FE669B5-26D2-5943-99BA-A6E0E3305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3DBDF9-3D51-914F-822E-F62A927D9A27}" type="slidenum">
              <a:rPr lang="en-US" altLang="en-US" sz="1300" smtClean="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1425D1C9-B4F7-2E45-9BC0-9C18B12FB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8E7A987-D547-D34B-A9B0-BB2AB2077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6631A4FE-AA5A-4045-9454-F1394CA8F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660D03-9E2B-7147-8C03-5B6F6E591C32}" type="slidenum">
              <a:rPr lang="en-US" altLang="en-US" sz="1300" smtClean="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D5C7736-99CE-2F47-9697-DD3716E08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B9CBECD-0D49-B741-AE34-16A3DF748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1FB3258-E3DD-DF47-91C8-FDF06F9523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1F0E56-DC88-D640-8C0A-3D88C2C6AF0F}" type="slidenum">
              <a:rPr lang="en-US" altLang="en-US" sz="1300" smtClean="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D8A4F20-C399-2F4C-9B7E-288338428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EDF5256-9A3D-3346-9E5B-B30E9FFFC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4841E41-FE41-8540-AB0F-E2820D6F1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0C8C8A-C9F0-4C43-8F8A-F211E7CCE91B}" type="slidenum">
              <a:rPr lang="en-US" altLang="en-US" sz="1300" smtClean="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6C678FC-E22F-5046-9FE4-21DF930E49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E835F6C-30C1-3845-B9C4-806FE1936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15C66BDD-CC65-6E49-9A8B-59E521017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CDB5C4-FD1C-6B49-8820-4E6C03F348DD}" type="slidenum">
              <a:rPr lang="en-US" altLang="en-US" sz="1300" smtClean="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08EBA05-58EA-B746-B4AE-C2813B71FD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9AD66B2-300A-AC49-83CE-2CBC3ADAC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F887231E-8327-744B-BCFA-B70D0E5BE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146468-7162-5444-A74D-CA0D9D2279BE}" type="slidenum">
              <a:rPr lang="en-US" altLang="en-US" sz="1300" smtClean="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A9CDD54-2364-C040-8EC2-041663C83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56158DB-2B6C-2447-A595-0BB7F0C9B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28BC524E-C34A-6A48-BEF3-97575E5D3D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B4FF37BD-DFC6-3D4B-9945-CB17C7D93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6D22C52B-C0FC-9C46-A94F-B4149D15A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E92AD6-C05E-914E-99AD-08D8F7C09E1D}" type="slidenum">
              <a:rPr lang="en-US" altLang="en-US" sz="1300" smtClean="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E0689D24-7058-AE40-BAFD-B61AB4DA09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23BC35C3-8C45-AD48-B067-6711B84F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99B13CFE-82BC-E54F-840F-C876D768E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259FCE-0B5E-AF49-8A83-D7EB495D5BA5}" type="slidenum">
              <a:rPr lang="en-US" altLang="en-US" sz="1300" smtClean="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70495A2-8864-E946-8C39-A6E1968B28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649FD6-2EEA-8C40-A42B-8A833F3280A3}" type="slidenum">
              <a:rPr lang="en-US" altLang="en-US" sz="1300" smtClean="0"/>
              <a:pPr>
                <a:spcBef>
                  <a:spcPct val="0"/>
                </a:spcBef>
              </a:pPr>
              <a:t>43</a:t>
            </a:fld>
            <a:endParaRPr lang="en-US" altLang="en-U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9628C24-2F48-C049-8327-C90FDA703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EB8D1FE-3DA9-6447-89FC-A9C55E8FE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B04494E-A400-F34D-B9B2-DBDF2331A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FAEAE5-A581-194B-A626-7AC963D8636A}" type="slidenum">
              <a:rPr lang="en-US" altLang="en-US" sz="1300" smtClean="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6C11F54-AAF7-D347-B817-61D992767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0784902-3D5B-924D-BAB0-F4F1E6094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0AECFCE2-1A3E-324D-A2CB-E4BF554F81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5962237F-8643-4648-BF52-FF857688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70CC0A23-0FEA-8C43-8991-D6966B86F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A932A1-0ED9-D84E-ADB6-0C6A74FAC792}" type="slidenum">
              <a:rPr lang="en-US" altLang="en-US" sz="1300" smtClean="0"/>
              <a:pPr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EE1D33E0-812B-3F46-805B-4993373A93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DC8BBEE1-9E30-BA43-AEC0-861EE08F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00000193-964D-F649-82EA-A1E52F794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ED1C30-3423-1C4F-873D-8DB49A7AC706}" type="slidenum">
              <a:rPr lang="en-US" altLang="en-US" sz="1300" smtClean="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F23B59FD-99F4-7641-9FF1-F8C38C55B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225826-D6AE-934D-9573-DBB981697831}" type="slidenum">
              <a:rPr lang="en-US" altLang="en-US" sz="1300" smtClean="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7A320C1-AA28-014D-BAEA-961DD3597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A11BDE9D-4FCF-8F43-B091-2BDD4EBDA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DDE22583-5C04-7842-9A8A-1457F8D89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661DAA-786F-9040-8F62-D8707860A3E6}" type="slidenum">
              <a:rPr lang="en-US" altLang="en-US" sz="1300" smtClean="0"/>
              <a:pPr>
                <a:spcBef>
                  <a:spcPct val="0"/>
                </a:spcBef>
              </a:pPr>
              <a:t>47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31934FF9-5082-F846-BA21-C4C8F21E4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B800D2C5-F4F1-C44D-9CB2-0477A201C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0DF8C9FB-5CCF-4B41-8B6A-EFDC78A471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CD0FC7FF-5F24-5E4E-B6A4-81FE02C10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8974E9B0-4C14-7445-B6FD-B2A9EFA5F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8020FB-E101-CF42-8C57-4583BDA632A1}" type="slidenum">
              <a:rPr lang="en-US" altLang="en-US" sz="1300" smtClean="0"/>
              <a:pPr>
                <a:spcBef>
                  <a:spcPct val="0"/>
                </a:spcBef>
              </a:pPr>
              <a:t>48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27B4F6F7-23E3-AB42-B680-BCB263637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CD5DE2-41F0-2045-80AE-206530434610}" type="slidenum">
              <a:rPr lang="en-US" altLang="en-US" sz="1300" smtClean="0"/>
              <a:pPr>
                <a:spcBef>
                  <a:spcPct val="0"/>
                </a:spcBef>
              </a:pPr>
              <a:t>49</a:t>
            </a:fld>
            <a:endParaRPr lang="en-US" altLang="en-US" sz="13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CC284A85-E6C1-DD46-A368-842A38281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3AF0BAA-5E60-9740-A19B-CC6207E70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C92C337A-2126-E945-ACE1-BF5404EE0F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87F1BD28-A92E-E649-B525-705D19E0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156DB926-FBFD-1246-A665-0518C6A73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218C82-840D-0F4B-B133-2F31D5ACBD42}" type="slidenum">
              <a:rPr lang="en-US" altLang="en-US" sz="1300" smtClean="0"/>
              <a:pPr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9F95168-7E88-7F48-90E0-2A60A8E849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FDC530-8F92-FA45-82FD-D1B0359AB759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15454B5-6EA3-C443-8EA9-50F8E5E02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E0326D5-F3F7-564D-8C5F-2EB71A271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F631401-2062-784C-9800-D0FBF4EA9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E35C0D-3233-9841-8F09-03A19A552C45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2D993DD-0086-4247-93FA-7FFA8362A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4383A40-D3EF-FB4F-A082-4EC743A9E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DDE5A3C9-8CE9-194F-873A-BB1B440F94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1E872314-29E8-BF41-90C0-94330A4A3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E89A71E-DAE7-0B4B-9C08-55863F0A8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6E6FEE-F6C8-5649-9555-FD083E1B9661}" type="slidenum">
              <a:rPr lang="en-US" altLang="en-US" sz="1300" smtClean="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56BD05F-BAF5-254B-AA21-90185130E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4250B3-A4E4-1C40-82A8-C6DE9F5E3B37}" type="slidenum">
              <a:rPr lang="en-US" altLang="en-US" sz="1300" smtClean="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3218991-4C3C-7040-BBC8-773B1BDED3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485D18D-6E65-D246-9A60-76FFB30B6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4CBF9D4-403D-164B-956F-86BAF5860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1852A8-0482-B643-A742-D85E2281F507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6766E42-14C0-E743-8473-A4C9CED3D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A1602CD-63E5-414F-9521-695FFAF99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9042-7839-E642-AC75-9618738B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EAE1F-C575-B44F-99EA-BFFA2F23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0D4-28C8-3B46-ADA1-FB2AB2A5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ADA70-569A-6D48-8374-2242AB61472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9719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D59A-0A13-2240-9245-249E67E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8142-B0BF-BC40-8426-EEC4C156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122E-5485-A644-A3F5-A6294FD0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E4E8D-9622-B04A-BFF1-B64AB5E2C11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39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E7754-A63B-D748-923B-B904FB58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9E0D-F2BE-F941-8630-14FCDF77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0F7C-5FAC-2A4A-B352-610AF2A9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83B8D-37FB-D341-8EB6-54C575B7432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8972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8DCB-FF28-B841-9D8C-EC332C1E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3EAB-2153-DC48-8A84-47512A84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D1D0-80D2-D049-8F84-7CF6F07E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2D9B4-447E-C64E-94FB-2C979F5C883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7035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DC69C-DC33-4F41-8C0E-B67E8A23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3853-7BAC-9240-97CF-A1CB61ED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C659-0A09-FB44-A288-229BEC43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43F02-A98D-D245-B393-9BDB0431301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62584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EC98-4099-2D44-975D-0A2A4E63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39B6-B1AB-964F-8F65-DFC696B1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D1B8-364E-BA4F-8495-B0F046EB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A47E-76D8-9242-AD8D-684E58C2897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5388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309D7B-56AE-604F-9D60-B3EE0AC1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34BA4F-3FE1-8C49-9442-A3BA4FC1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105778-DA8B-734A-9870-7AA014C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D7D72-2E3A-274A-8D41-350C50F621C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69951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3AFC5DA-AA5E-9A49-8325-68EC827A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2DB78C-B639-F445-A48D-A75AA720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38B29BA-5861-294E-B0B0-90EB9660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46775-5CF4-4045-899D-2851B4955CF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7676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79A0083-1E3C-8E4E-AD1A-C96FF4D4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E87E6B-8C07-3D48-B947-16656639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F155FF-C162-B34D-959D-FC2CA928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98CB9-2805-0445-9B63-185111F04F7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20334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8AF5E66-BFEA-F145-A36A-B7200489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0EE11C7-0874-7D43-BC9E-3BCCC9AF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356020-EBC1-2B47-88E3-D82D5D45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86E7-9BCD-FA47-99A5-91C9A0145E4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51031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C20925-AA04-9042-8DCE-B146756A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189DDB-AA5E-3042-852C-8B78553C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AF10F2-3857-124D-8DF9-50CE246B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00D6-F951-2C4E-94C5-C57F671E219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5677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BFC7-B6DB-8E40-AECE-52CB6495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9E43-9164-964A-8C99-39E63786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F707-1C02-0B4D-94C6-D5115FC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D4E40-F01C-9E44-A4C6-D9783948677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33176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0FC0A8-7744-EA41-8D81-32339265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9BB4AE-C73A-C04D-80D9-39D20307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FA3C9B-F004-C044-9D92-BEC76A0D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3DEDD-F4B1-C047-99A2-7F5A9B8050B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14855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9876-AFBE-9B4C-8BE4-814A6981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04EEF-1D89-4D48-B346-D66CB3F1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05D6-6077-7E49-96FA-8C9E8C98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74391-C8E2-8041-9383-E8F536AC971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793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4516-7160-DA45-BF70-4122F059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181B5-215B-614D-96EA-AEEF3CEC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9083-EAC7-DA4A-B40E-94281E72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FD2C7-495C-0E4C-8CB8-9AC7939DF88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26544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305E-6352-4F4F-85A5-C86CC35C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CDC4-901B-9247-8423-43DE9EC3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F752-C280-BD45-BF1F-2C4DBC61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F7833-C4BA-414C-B746-0163324E954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50683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8619-7522-6A42-8795-61B9B277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DC60-CD93-674C-9F3D-119777D2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C61C-4675-B846-BC31-39A85E92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88849-E267-FC4B-9614-7A3BC80A6F8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91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6616-842D-C24E-BE5F-2E14E891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7A29-8555-F64F-8F7B-1700924E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BCD3-05E2-684A-9474-4D3A186E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D3353-A88B-2F45-973A-0127CA4A1EB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46776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1C3505-B6FB-5149-B7F3-0008A92B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173AC5-0B65-1942-A9ED-181303D0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958885-85B0-D944-A2E4-2AB25DC1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A6844-C7A0-2F48-9245-167DB18E66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00459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FC79D57-293E-C046-A71C-EACA62F2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AE7F8E-C1AB-6846-8699-AD5DFCB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4ABF456-F9E7-1B4F-A769-F0F19C78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67054-0689-294B-9A6D-41FA0DCDA3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79913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5C275B3-5710-3B4F-8852-D5210843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0D5E352-302A-094D-AFB1-A5513AF9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EFB176-8561-0B49-8A23-DD192111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7B8E1-D78B-B14F-A6A2-006DED94576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06009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0568F9E-6210-3748-A47C-07E68E90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2D22E99-4C0E-6F45-9224-C6611178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4951C6-AE7D-9F47-A83B-95F1FA55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2932-929B-5440-81A8-10532671FDC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5272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51EF-2697-3345-B0C1-0B6BF142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BC589-9D68-7B4F-AE11-48756764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D61C-63C1-F046-BAB3-5CFD4295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25436-B0AE-4742-BB64-A0554A9F691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27264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D4E491-9665-1640-B4C9-AF11FF3D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29BD9D-8CA6-A747-8EA5-55F7B604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1AC0B1-6288-4E41-9E34-6C20DE79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88A62-819A-4045-A183-B42C36D97ED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3818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73DCA-8796-4249-AB93-A934E1B7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99E184-A657-284B-BCBA-865394C2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804BAA-8F1E-A144-BEE4-9E0BE95C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7A96-8681-8647-9E13-01947C942C4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78336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C6EA-72EF-A343-B77A-5C7991E4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86A-A4AF-C945-9559-41699322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508E-02ED-7C47-8323-040C4E0B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6962A-E9EF-2C49-96D1-E96AFCE466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33383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EC3D-EC08-294E-9F6E-45CF6DAA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6D07-5BF6-7841-8369-DF3676B7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BEBD-7B8A-BB40-A95E-072AE663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F75DA-E983-B847-ABBE-111E40B1660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8659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ADA70-569A-6D48-8374-2242AB61472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62422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2BD4E40-F01C-9E44-A4C6-D9783948677E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74542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25436-B0AE-4742-BB64-A0554A9F6910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95794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BC06A-DDD1-224E-9F99-7FD2112D4257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279183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751DE-DB91-9740-8B9B-77981AB1A67C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71656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E851D-9427-2F4A-87F7-40C2A5AA259E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004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5A6018-13E3-8F42-88C5-2607D6DB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7E2536-EAE8-E244-B4BA-A89B3F31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2EB9D8-1D23-D94F-B96F-EDCF956D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BC06A-DDD1-224E-9F99-7FD2112D425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075267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10401-CA65-0B44-BDE0-F081FB832B77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261384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89594-0A09-4D45-890B-8E9B4591C0A3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288960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7964F-5EC6-4446-A6BE-6ADC4819EBCA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66177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CE4E8D-9622-B04A-BFF1-B64AB5E2C11B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02139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83B8D-37FB-D341-8EB6-54C575B74323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7818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6F7FAD2-70C8-6F46-A4B9-1E9678BA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91C536-2010-DF47-9ABC-0473A8A0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904FB6-950A-F14B-8341-3E483CAC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751DE-DB91-9740-8B9B-77981AB1A67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614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539A4B0-41E4-7A4E-A761-BCF2561E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089C26-0DC7-5641-A07B-400C005C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B439E4-EC91-F74E-A26E-83C3C3C6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E851D-9427-2F4A-87F7-40C2A5AA259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229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1E7AED-5CBB-2C42-8173-5A9628FD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8CFF323-A6A3-9D4B-A81C-C57DD605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DE28FC-4EE3-8540-8EFF-0F5F663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10401-CA65-0B44-BDE0-F081FB832B7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181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5EAE84-EC66-A049-A68B-0D1A0998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32F1B13-E91B-EF40-9BB1-F3DB669B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EB4879-9703-7F44-9332-C3CE9857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89594-0A09-4D45-890B-8E9B4591C0A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2672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5AA876-3A1E-CD49-8E78-9861D63D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C35D8C-C056-7D4A-BF0D-5DC0AA65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D0170E-6F56-904A-839B-4E31035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7964F-5EC6-4446-A6BE-6ADC4819EBC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5893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23F5292-9919-0A49-9DA7-7ACAE1E5A4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9561C58-FD45-AC4D-B21A-7B1625B4BC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C85B5-4D4E-6F46-BD1D-739B1DBCC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EF21-9E35-5D41-BCBE-BD8EA9C99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6032-3DD5-F441-A2B8-C71B4441D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307F696-D9AB-C642-915A-94FAB28C2A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7EDA86D-5A45-B743-9938-5C8865437C7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D6F0CF0-6809-B140-993C-BB0EB76E7F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4D5B-9E48-8446-A73C-F570729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B2FF-5E87-734D-9E29-BD13830E0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9F61-73A7-3749-8C82-87A27F584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682B5F3-8866-794A-9F6B-1C7B8F8FAD1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D774BBDA-10D7-0D4B-95F2-1F2114251C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FDEBA877-6E8B-014B-8C9E-B709C4A2A9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F153-DE9F-F34C-BB71-077B435FA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7960-858B-B540-8C08-01D1296AA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BAA1C-9959-814E-85ED-AFAAD9947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1B568BD-0F61-BD44-B30E-7EC12C57D7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19759"/>
            <a:ext cx="2502029" cy="8382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07F696-D9AB-C642-915A-94FAB28C2A2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9499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5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744"/>
            <a:ext cx="9144000" cy="1872208"/>
          </a:xfrm>
        </p:spPr>
        <p:txBody>
          <a:bodyPr>
            <a:noAutofit/>
          </a:bodyPr>
          <a:lstStyle/>
          <a:p>
            <a:r>
              <a:rPr lang="en-AU" sz="2500" b="1" dirty="0">
                <a:solidFill>
                  <a:prstClr val="white"/>
                </a:solidFill>
                <a:latin typeface="Calibri"/>
              </a:rPr>
              <a:t>CSIT988/CSIT488</a:t>
            </a:r>
            <a:br>
              <a:rPr lang="en-AU" sz="2500" b="1" dirty="0">
                <a:solidFill>
                  <a:prstClr val="white"/>
                </a:solidFill>
                <a:latin typeface="Calibri"/>
              </a:rPr>
            </a:br>
            <a:r>
              <a:rPr lang="en-AU" sz="2500" b="1" dirty="0">
                <a:solidFill>
                  <a:prstClr val="white"/>
                </a:solidFill>
                <a:latin typeface="Calibri"/>
              </a:rPr>
              <a:t>Security, Ethics and Professionalism</a:t>
            </a:r>
            <a:br>
              <a:rPr lang="en-AU" dirty="0"/>
            </a:br>
            <a:r>
              <a:rPr lang="en-US" altLang="en-US" sz="3600" dirty="0"/>
              <a:t>Week 9: </a:t>
            </a:r>
            <a:r>
              <a:rPr lang="en-AU" altLang="en-US" sz="3600" dirty="0"/>
              <a:t>Risk management: identifying and assessing risk</a:t>
            </a:r>
            <a:endParaRPr lang="en-AU" sz="36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9408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Subject Coordinator: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Lucida Calligraphy" panose="03010101010101010101" pitchFamily="66" charset="0"/>
              </a:rPr>
              <a:t>Guangyou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Lucida Calligraphy" panose="03010101010101010101" pitchFamily="66" charset="0"/>
              </a:rPr>
              <a:t> Zhou</a:t>
            </a:r>
            <a:r>
              <a:rPr lang="en-AU" b="1" dirty="0">
                <a:solidFill>
                  <a:schemeClr val="tx2">
                    <a:lumMod val="75000"/>
                  </a:schemeClr>
                </a:solidFill>
                <a:latin typeface="Lucida Calligraphy" panose="03010101010101010101" pitchFamily="66" charset="0"/>
              </a:rPr>
              <a:t> </a:t>
            </a:r>
          </a:p>
          <a:p>
            <a:r>
              <a:rPr lang="en-AU" b="1" dirty="0">
                <a:solidFill>
                  <a:schemeClr val="tx2">
                    <a:lumMod val="75000"/>
                  </a:schemeClr>
                </a:solidFill>
              </a:rPr>
              <a:t>Central China Normal </a:t>
            </a:r>
            <a:r>
              <a:rPr lang="en-AU" b="1" dirty="0" err="1">
                <a:solidFill>
                  <a:schemeClr val="tx2">
                    <a:lumMod val="75000"/>
                  </a:schemeClr>
                </a:solidFill>
              </a:rPr>
              <a:t>Univeristy</a:t>
            </a:r>
            <a:endParaRPr lang="en-AU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>
                <a:solidFill>
                  <a:schemeClr val="tx2">
                    <a:lumMod val="75000"/>
                  </a:schemeClr>
                </a:solidFill>
              </a:rPr>
              <a:t>Spring 2024</a:t>
            </a:r>
            <a:endParaRPr lang="en-A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B6D9678-24BC-4ECC-ABC4-FE5E3F280C2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154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565B2E7B-A64B-1442-A708-B5CDA30F3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Creating an Inventory of Information Assets</a:t>
            </a:r>
          </a:p>
        </p:txBody>
      </p:sp>
      <p:sp>
        <p:nvSpPr>
          <p:cNvPr id="35843" name="Rectangle 7">
            <a:extLst>
              <a:ext uri="{FF2B5EF4-FFF2-40B4-BE49-F238E27FC236}">
                <a16:creationId xmlns:a16="http://schemas.microsoft.com/office/drawing/2014/main" id="{AE9C3043-2957-3D4F-A75C-44514A68B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 information assets</a:t>
            </a:r>
          </a:p>
          <a:p>
            <a:pPr lvl="1" eaLnBrk="1" hangingPunct="1"/>
            <a:r>
              <a:rPr lang="en-US" altLang="en-US"/>
              <a:t>Includes people, procedures, data and information, software, hardware, and networking elements</a:t>
            </a:r>
          </a:p>
          <a:p>
            <a:pPr lvl="1" eaLnBrk="1" hangingPunct="1"/>
            <a:r>
              <a:rPr lang="en-US" altLang="en-US"/>
              <a:t>This step should be done without pre-judging the value of each asset</a:t>
            </a:r>
          </a:p>
          <a:p>
            <a:pPr lvl="2" eaLnBrk="1" hangingPunct="1"/>
            <a:r>
              <a:rPr lang="en-US" altLang="en-US"/>
              <a:t>Values will be assigned later in the process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6">
            <a:extLst>
              <a:ext uri="{FF2B5EF4-FFF2-40B4-BE49-F238E27FC236}">
                <a16:creationId xmlns:a16="http://schemas.microsoft.com/office/drawing/2014/main" id="{A9649149-A8B4-D747-BC32-32BA40893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4" y="763587"/>
            <a:ext cx="7920880" cy="93345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Model outline showing identified assets which are subcategorized into risk management components</a:t>
            </a:r>
          </a:p>
        </p:txBody>
      </p:sp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53F25BD5-8772-1447-BF7E-74B9A7E4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11315" y="6092826"/>
            <a:ext cx="54451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Table 8.1 Organizational assets used in systems</a:t>
            </a:r>
          </a:p>
        </p:txBody>
      </p:sp>
      <p:sp>
        <p:nvSpPr>
          <p:cNvPr id="37891" name="TextBox 7">
            <a:extLst>
              <a:ext uri="{FF2B5EF4-FFF2-40B4-BE49-F238E27FC236}">
                <a16:creationId xmlns:a16="http://schemas.microsoft.com/office/drawing/2014/main" id="{25C0A808-8AAD-2B4C-BC91-13816F8A0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257800"/>
            <a:ext cx="4586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Table 8-1 Organizational assets used in systems</a:t>
            </a:r>
          </a:p>
        </p:txBody>
      </p:sp>
      <p:pic>
        <p:nvPicPr>
          <p:cNvPr id="37893" name="Picture 6">
            <a:extLst>
              <a:ext uri="{FF2B5EF4-FFF2-40B4-BE49-F238E27FC236}">
                <a16:creationId xmlns:a16="http://schemas.microsoft.com/office/drawing/2014/main" id="{BBF81835-5BBD-F441-8C1D-6AE1A377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82" y="1697039"/>
            <a:ext cx="730726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6">
            <a:extLst>
              <a:ext uri="{FF2B5EF4-FFF2-40B4-BE49-F238E27FC236}">
                <a16:creationId xmlns:a16="http://schemas.microsoft.com/office/drawing/2014/main" id="{EF30F71E-C111-5648-AB34-648467A89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Identifying hardware, software and network assets</a:t>
            </a:r>
          </a:p>
        </p:txBody>
      </p:sp>
      <p:sp>
        <p:nvSpPr>
          <p:cNvPr id="39938" name="Rectangle 7">
            <a:extLst>
              <a:ext uri="{FF2B5EF4-FFF2-40B4-BE49-F238E27FC236}">
                <a16:creationId xmlns:a16="http://schemas.microsoft.com/office/drawing/2014/main" id="{7DD13185-8584-F44D-ABA4-50C7891CB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Organizations use asset inventory systems to keep track of hardware, network and software components</a:t>
            </a:r>
          </a:p>
          <a:p>
            <a:pPr eaLnBrk="1" hangingPunct="1"/>
            <a:r>
              <a:rPr lang="en-US" altLang="en-US" dirty="0"/>
              <a:t>Inventory process requires a certain amount of planning </a:t>
            </a:r>
          </a:p>
          <a:p>
            <a:pPr lvl="1" eaLnBrk="1" hangingPunct="1"/>
            <a:r>
              <a:rPr lang="en-US" altLang="en-US" dirty="0"/>
              <a:t>Whether automated or manual</a:t>
            </a:r>
          </a:p>
          <a:p>
            <a:pPr eaLnBrk="1" hangingPunct="1"/>
            <a:r>
              <a:rPr lang="en-US" altLang="en-US" dirty="0"/>
              <a:t>Determine which attributes of each information asset should be tracked</a:t>
            </a:r>
          </a:p>
          <a:p>
            <a:pPr lvl="1" eaLnBrk="1" hangingPunct="1"/>
            <a:r>
              <a:rPr lang="en-US" altLang="en-US" dirty="0"/>
              <a:t>Depends on the needs of the organization and its risk management efforts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B61D56AC-C5CD-9045-A9BE-21AE8855A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an Inventory of Information Assets (cont’d.)</a:t>
            </a:r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D37A92C2-D33B-CE4A-A4B5-F2BCDD4C4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Potential asset attributes</a:t>
            </a:r>
          </a:p>
          <a:p>
            <a:pPr lvl="1"/>
            <a:r>
              <a:rPr lang="en-US" altLang="en-US"/>
              <a:t>Name, IP address</a:t>
            </a:r>
          </a:p>
          <a:p>
            <a:pPr lvl="1"/>
            <a:r>
              <a:rPr lang="en-US" altLang="en-US"/>
              <a:t>MAC address, asset type</a:t>
            </a:r>
          </a:p>
          <a:p>
            <a:pPr lvl="1"/>
            <a:r>
              <a:rPr lang="en-US" altLang="en-US"/>
              <a:t>Serial number, manufacturer name</a:t>
            </a:r>
          </a:p>
          <a:p>
            <a:pPr lvl="1"/>
            <a:r>
              <a:rPr lang="en-US" altLang="en-US"/>
              <a:t>Manufacturer’s model or part number</a:t>
            </a:r>
          </a:p>
          <a:p>
            <a:pPr lvl="1"/>
            <a:r>
              <a:rPr lang="en-US" altLang="en-US"/>
              <a:t>Software version, update revision or FCO (field change order) number</a:t>
            </a:r>
          </a:p>
          <a:p>
            <a:pPr lvl="1"/>
            <a:r>
              <a:rPr lang="en-US" altLang="en-US"/>
              <a:t>Physical location, logical location</a:t>
            </a:r>
          </a:p>
          <a:p>
            <a:pPr lvl="1"/>
            <a:r>
              <a:rPr lang="en-US" altLang="en-US"/>
              <a:t>Controlling entity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4BFF2AF0-7C23-0A42-B7A0-E3070B773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Identifying people, procedures and data assets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31E3B5B0-F9A4-5742-9B15-D8BADED261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/>
              <a:t>Responsibility for identifying, describing, and evaluating these information assets should be assigned to managers who possess the needed knowledge, experience, and judgment</a:t>
            </a:r>
          </a:p>
          <a:p>
            <a:pPr lvl="1"/>
            <a:r>
              <a:rPr lang="en-US" altLang="en-US"/>
              <a:t>As these assets are identified, they should be recorded using a reliable data-handling process like the one used for hardware and software</a:t>
            </a:r>
          </a:p>
          <a:p>
            <a:pPr lvl="1"/>
            <a:r>
              <a:rPr lang="en-US" altLang="en-US"/>
              <a:t>The record-keeping system should be flexible, allowing to link assets to attributes based on the nature of information asset being tracked.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C23EE26-BB7C-A348-859C-6C0FF693A8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2060377"/>
            <a:ext cx="8280400" cy="3600871"/>
          </a:xfrm>
        </p:spPr>
        <p:txBody>
          <a:bodyPr/>
          <a:lstStyle/>
          <a:p>
            <a:r>
              <a:rPr lang="en-US" altLang="en-US" dirty="0"/>
              <a:t>Attributes for people, procedures, and data assets </a:t>
            </a:r>
          </a:p>
          <a:p>
            <a:pPr lvl="1"/>
            <a:r>
              <a:rPr lang="en-US" altLang="en-US" dirty="0"/>
              <a:t>People</a:t>
            </a:r>
          </a:p>
          <a:p>
            <a:pPr lvl="2"/>
            <a:r>
              <a:rPr lang="en-US" altLang="en-US" dirty="0"/>
              <a:t>Position name/number/ID</a:t>
            </a:r>
          </a:p>
          <a:p>
            <a:pPr lvl="2"/>
            <a:r>
              <a:rPr lang="en-US" altLang="en-US" dirty="0"/>
              <a:t>Supervisor name/number/ID</a:t>
            </a:r>
          </a:p>
          <a:p>
            <a:pPr lvl="2"/>
            <a:r>
              <a:rPr lang="en-US" altLang="en-US" dirty="0"/>
              <a:t>Security clearance level</a:t>
            </a:r>
          </a:p>
          <a:p>
            <a:pPr lvl="2"/>
            <a:r>
              <a:rPr lang="en-US" altLang="en-US" dirty="0"/>
              <a:t>Special skills</a:t>
            </a:r>
          </a:p>
          <a:p>
            <a:pPr lvl="1"/>
            <a:r>
              <a:rPr lang="en-US" altLang="en-US" dirty="0"/>
              <a:t>Procedures</a:t>
            </a:r>
          </a:p>
          <a:p>
            <a:pPr lvl="2"/>
            <a:r>
              <a:rPr lang="en-US" altLang="en-US" dirty="0"/>
              <a:t>Description</a:t>
            </a:r>
          </a:p>
          <a:p>
            <a:pPr lvl="2"/>
            <a:r>
              <a:rPr lang="en-US" altLang="en-US" dirty="0"/>
              <a:t>Intended purpose </a:t>
            </a:r>
          </a:p>
          <a:p>
            <a:pPr lvl="2"/>
            <a:r>
              <a:rPr lang="en-US" altLang="en-US" dirty="0"/>
              <a:t>Software/hardware/networking elements to which it is tied </a:t>
            </a:r>
          </a:p>
          <a:p>
            <a:pPr lvl="2"/>
            <a:r>
              <a:rPr lang="en-US" altLang="en-US" dirty="0"/>
              <a:t>Location where it is stored for reference</a:t>
            </a:r>
          </a:p>
          <a:p>
            <a:pPr lvl="2"/>
            <a:r>
              <a:rPr lang="en-US" altLang="en-US" dirty="0"/>
              <a:t>Location where it is stored for update purposes</a:t>
            </a:r>
          </a:p>
          <a:p>
            <a:pPr lvl="2"/>
            <a:endParaRPr lang="en-US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4F2CF6-101D-2340-84F4-86BA883A3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altLang="en-US"/>
              <a:t>Identifying people, procedures and data assets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6">
            <a:extLst>
              <a:ext uri="{FF2B5EF4-FFF2-40B4-BE49-F238E27FC236}">
                <a16:creationId xmlns:a16="http://schemas.microsoft.com/office/drawing/2014/main" id="{F8951E06-07E9-1F46-9E36-0A01B124D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people, procedures and data assets</a:t>
            </a:r>
          </a:p>
        </p:txBody>
      </p:sp>
      <p:sp>
        <p:nvSpPr>
          <p:cNvPr id="32770" name="Rectangle 7">
            <a:extLst>
              <a:ext uri="{FF2B5EF4-FFF2-40B4-BE49-F238E27FC236}">
                <a16:creationId xmlns:a16="http://schemas.microsoft.com/office/drawing/2014/main" id="{95FF01C6-7450-2F4E-B91A-52BFDA929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6438" y="1773238"/>
            <a:ext cx="8382000" cy="57912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Sample attributes for people, procedures, and data assets (cont’d.)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Data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Classification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Owner/creator/manager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Size of data structure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Data structure used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Online or offline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Location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Backup procedures </a:t>
            </a:r>
          </a:p>
          <a:p>
            <a:pPr marL="914400" lvl="2" indent="0">
              <a:buNone/>
              <a:defRPr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>
            <a:extLst>
              <a:ext uri="{FF2B5EF4-FFF2-40B4-BE49-F238E27FC236}">
                <a16:creationId xmlns:a16="http://schemas.microsoft.com/office/drawing/2014/main" id="{BC2CFB87-29C8-894C-A1AD-3BB4311EC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Classifying and Categorizing Assets </a:t>
            </a:r>
          </a:p>
        </p:txBody>
      </p:sp>
      <p:sp>
        <p:nvSpPr>
          <p:cNvPr id="50179" name="Rectangle 7">
            <a:extLst>
              <a:ext uri="{FF2B5EF4-FFF2-40B4-BE49-F238E27FC236}">
                <a16:creationId xmlns:a16="http://schemas.microsoft.com/office/drawing/2014/main" id="{12073CC3-231E-D043-B4EF-33A39C729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289" y="1773238"/>
            <a:ext cx="8326437" cy="4114800"/>
          </a:xfrm>
        </p:spPr>
        <p:txBody>
          <a:bodyPr/>
          <a:lstStyle/>
          <a:p>
            <a:r>
              <a:rPr lang="en-US" altLang="en-US"/>
              <a:t>Determine whether the asset categories are meaningful</a:t>
            </a:r>
          </a:p>
          <a:p>
            <a:r>
              <a:rPr lang="en-US" altLang="en-US"/>
              <a:t>Inventory should also reflect each asset’s sensitivity and security priority</a:t>
            </a:r>
          </a:p>
          <a:p>
            <a:pPr lvl="1"/>
            <a:r>
              <a:rPr lang="en-US" altLang="en-US"/>
              <a:t>A classification scheme categorizes information assets based on their sensitivity and security needs</a:t>
            </a:r>
          </a:p>
          <a:p>
            <a:pPr lvl="1"/>
            <a:r>
              <a:rPr lang="en-US" altLang="en-US"/>
              <a:t>Each of these categories designates the level of protection needed for a particular information asset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>
            <a:extLst>
              <a:ext uri="{FF2B5EF4-FFF2-40B4-BE49-F238E27FC236}">
                <a16:creationId xmlns:a16="http://schemas.microsoft.com/office/drawing/2014/main" id="{4B1B1AF5-9D26-DA4E-A5C9-35A622A7A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Classifying and Categorizing Assets (cont’d.)</a:t>
            </a:r>
          </a:p>
        </p:txBody>
      </p:sp>
      <p:sp>
        <p:nvSpPr>
          <p:cNvPr id="52227" name="Rectangle 7">
            <a:extLst>
              <a:ext uri="{FF2B5EF4-FFF2-40B4-BE49-F238E27FC236}">
                <a16:creationId xmlns:a16="http://schemas.microsoft.com/office/drawing/2014/main" id="{762E7D76-6628-1C44-9F17-C15C66FCD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asset types, such as personnel, may require an alternative classification scheme that would identify the clearance needed to use the asset type</a:t>
            </a:r>
          </a:p>
          <a:p>
            <a:r>
              <a:rPr lang="en-US" altLang="en-US"/>
              <a:t>Classification categories must be comprehensive and mutually exclusive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>
            <a:extLst>
              <a:ext uri="{FF2B5EF4-FFF2-40B4-BE49-F238E27FC236}">
                <a16:creationId xmlns:a16="http://schemas.microsoft.com/office/drawing/2014/main" id="{8481262F-E8CF-4F4B-BF82-93F5CDE45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Assessing Values for Information Assets</a:t>
            </a:r>
          </a:p>
        </p:txBody>
      </p:sp>
      <p:sp>
        <p:nvSpPr>
          <p:cNvPr id="54275" name="Rectangle 7">
            <a:extLst>
              <a:ext uri="{FF2B5EF4-FFF2-40B4-BE49-F238E27FC236}">
                <a16:creationId xmlns:a16="http://schemas.microsoft.com/office/drawing/2014/main" id="{6C45EBDC-5D4F-3945-B4FE-4DF3F2ED8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8" y="2051298"/>
            <a:ext cx="8253412" cy="2529830"/>
          </a:xfrm>
        </p:spPr>
        <p:txBody>
          <a:bodyPr/>
          <a:lstStyle/>
          <a:p>
            <a:r>
              <a:rPr lang="en-US" altLang="en-US" dirty="0"/>
              <a:t>Assign a relative value:</a:t>
            </a:r>
          </a:p>
          <a:p>
            <a:pPr lvl="1"/>
            <a:r>
              <a:rPr lang="en-US" altLang="en-US" dirty="0"/>
              <a:t>As each information asset is identified, categorized, and classified</a:t>
            </a:r>
          </a:p>
          <a:p>
            <a:pPr lvl="1"/>
            <a:r>
              <a:rPr lang="en-US" altLang="en-US" dirty="0"/>
              <a:t>Comparative judgments made to ensure that the most valuable information assets are given the highest priority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674C3A4C-2B0A-1D4D-AF76-92B898F9E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B5A00C-A041-C84A-AE00-A225A76489B4}" type="slidenum">
              <a:rPr lang="en-AU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AU" altLang="en-US" sz="1400"/>
          </a:p>
        </p:txBody>
      </p:sp>
      <p:graphicFrame>
        <p:nvGraphicFramePr>
          <p:cNvPr id="4" name="Group 373">
            <a:extLst>
              <a:ext uri="{FF2B5EF4-FFF2-40B4-BE49-F238E27FC236}">
                <a16:creationId xmlns:a16="http://schemas.microsoft.com/office/drawing/2014/main" id="{DB9CDE2B-18B1-9543-9D64-E2D2F19734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432091"/>
              </p:ext>
            </p:extLst>
          </p:nvPr>
        </p:nvGraphicFramePr>
        <p:xfrm>
          <a:off x="3387725" y="202260"/>
          <a:ext cx="8548242" cy="6467100"/>
        </p:xfrm>
        <a:graphic>
          <a:graphicData uri="http://schemas.openxmlformats.org/drawingml/2006/table">
            <a:tbl>
              <a:tblPr/>
              <a:tblGrid>
                <a:gridCol w="79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lamauow Book" pitchFamily="50" charset="0"/>
                        </a:rPr>
                        <a:t>Week</a:t>
                      </a:r>
                      <a:endParaRPr kumimoji="0" lang="en-AU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lamauow Book" pitchFamily="50" charset="0"/>
                        </a:rPr>
                        <a:t>Lecture Topics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lamauow Book" pitchFamily="50" charset="0"/>
                        </a:rPr>
                        <a:t>Readings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Introduction and overview of the subject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Chapter 1 /  No Tutorials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Information security management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Planning for security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Planning for contingencies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Information security policy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Developing the security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Security management models &amp; practices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6,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lamauow Book" pitchFamily="50" charset="0"/>
                        </a:rPr>
                        <a:t>Risk management: identifying and accessing risk</a:t>
                      </a:r>
                      <a:endParaRPr kumimoji="0" lang="en-AU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lamauow Book" pitchFamily="50" charset="0"/>
                        </a:rPr>
                        <a:t>Chapter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Risk management: controlling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Protection mechanisms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Personnel and security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Law and Ethics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 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12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52851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>
            <a:extLst>
              <a:ext uri="{FF2B5EF4-FFF2-40B4-BE49-F238E27FC236}">
                <a16:creationId xmlns:a16="http://schemas.microsoft.com/office/drawing/2014/main" id="{68E40001-129D-6541-AEDE-5FE515E03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Assessing Values for Information Assets</a:t>
            </a:r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0450B0E6-EFD0-5B42-8054-18C959D7E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251447"/>
          </a:xfrm>
        </p:spPr>
        <p:txBody>
          <a:bodyPr/>
          <a:lstStyle/>
          <a:p>
            <a:r>
              <a:rPr lang="en-US" altLang="en-US" dirty="0"/>
              <a:t>Relevant questions (cont’d.)</a:t>
            </a:r>
          </a:p>
          <a:p>
            <a:pPr lvl="1"/>
            <a:r>
              <a:rPr lang="en-US" altLang="en-US" dirty="0"/>
              <a:t>Which asset is the most critical to the success of the organization? </a:t>
            </a:r>
          </a:p>
          <a:p>
            <a:pPr lvl="1"/>
            <a:r>
              <a:rPr lang="en-US" altLang="en-US" dirty="0"/>
              <a:t>Which asset generates the most revenue? </a:t>
            </a:r>
          </a:p>
          <a:p>
            <a:pPr lvl="1"/>
            <a:r>
              <a:rPr lang="en-US" altLang="en-US" dirty="0"/>
              <a:t>Which asset generates the highest profitability? </a:t>
            </a:r>
          </a:p>
          <a:p>
            <a:pPr lvl="1"/>
            <a:r>
              <a:rPr lang="en-US" altLang="en-US" dirty="0"/>
              <a:t>Which asset is the most expensive to replace? </a:t>
            </a:r>
          </a:p>
          <a:p>
            <a:pPr lvl="1"/>
            <a:r>
              <a:rPr lang="en-US" altLang="en-US" dirty="0"/>
              <a:t>Which asset is the most expensive to protect? </a:t>
            </a:r>
          </a:p>
          <a:p>
            <a:pPr lvl="1"/>
            <a:r>
              <a:rPr lang="en-US" altLang="en-US" dirty="0"/>
              <a:t>Which asset’s loss or compromise would be the most embarrassing or cause the greatest liability?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>
            <a:extLst>
              <a:ext uri="{FF2B5EF4-FFF2-40B4-BE49-F238E27FC236}">
                <a16:creationId xmlns:a16="http://schemas.microsoft.com/office/drawing/2014/main" id="{7DF66F2A-5E71-3943-9CB2-ED2DCDE9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855914" y="5949951"/>
            <a:ext cx="60213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Figure 8-2 Sample asset classification worksheet</a:t>
            </a:r>
          </a:p>
        </p:txBody>
      </p:sp>
      <p:sp>
        <p:nvSpPr>
          <p:cNvPr id="58371" name="TextBox 7">
            <a:extLst>
              <a:ext uri="{FF2B5EF4-FFF2-40B4-BE49-F238E27FC236}">
                <a16:creationId xmlns:a16="http://schemas.microsoft.com/office/drawing/2014/main" id="{CEDCF707-5A00-BF48-B7A1-78F3C158C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5697539"/>
            <a:ext cx="4629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Figure 8-2 Sample asset classification worksheet</a:t>
            </a:r>
          </a:p>
        </p:txBody>
      </p:sp>
      <p:pic>
        <p:nvPicPr>
          <p:cNvPr id="58372" name="Picture 12" descr="88849_08_F02.jpg">
            <a:extLst>
              <a:ext uri="{FF2B5EF4-FFF2-40B4-BE49-F238E27FC236}">
                <a16:creationId xmlns:a16="http://schemas.microsoft.com/office/drawing/2014/main" id="{A68089D9-43AC-0748-B71A-AFA9764AE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381000"/>
            <a:ext cx="71739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>
            <a:extLst>
              <a:ext uri="{FF2B5EF4-FFF2-40B4-BE49-F238E27FC236}">
                <a16:creationId xmlns:a16="http://schemas.microsoft.com/office/drawing/2014/main" id="{F2C85979-C243-4548-A774-D02444B88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Listing Assets in Order of Importance</a:t>
            </a:r>
          </a:p>
        </p:txBody>
      </p:sp>
      <p:sp>
        <p:nvSpPr>
          <p:cNvPr id="60419" name="Rectangle 7">
            <a:extLst>
              <a:ext uri="{FF2B5EF4-FFF2-40B4-BE49-F238E27FC236}">
                <a16:creationId xmlns:a16="http://schemas.microsoft.com/office/drawing/2014/main" id="{886BB342-CA62-654A-ACEF-B341491FA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final step in the risk identification process is to list the assets in order of importance</a:t>
            </a:r>
          </a:p>
          <a:p>
            <a:pPr eaLnBrk="1" hangingPunct="1"/>
            <a:r>
              <a:rPr lang="en-US" altLang="en-US"/>
              <a:t>This goal can be achieved by using a weighted factor analysis worksheet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6">
            <a:extLst>
              <a:ext uri="{FF2B5EF4-FFF2-40B4-BE49-F238E27FC236}">
                <a16:creationId xmlns:a16="http://schemas.microsoft.com/office/drawing/2014/main" id="{EA6D412E-91F1-1D4F-9871-2FD560B26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Assets in Order of Importance (cont’d.)</a:t>
            </a:r>
          </a:p>
        </p:txBody>
      </p:sp>
      <p:sp>
        <p:nvSpPr>
          <p:cNvPr id="62466" name="Footer Placeholder 4">
            <a:extLst>
              <a:ext uri="{FF2B5EF4-FFF2-40B4-BE49-F238E27FC236}">
                <a16:creationId xmlns:a16="http://schemas.microsoft.com/office/drawing/2014/main" id="{8A85E406-C8A7-DF48-91CE-D9FE04F3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7635" y="5884864"/>
            <a:ext cx="63087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Table 8-2 Example weighted factor analysis worksheet</a:t>
            </a:r>
          </a:p>
        </p:txBody>
      </p:sp>
      <p:sp>
        <p:nvSpPr>
          <p:cNvPr id="62467" name="TextBox 7">
            <a:extLst>
              <a:ext uri="{FF2B5EF4-FFF2-40B4-BE49-F238E27FC236}">
                <a16:creationId xmlns:a16="http://schemas.microsoft.com/office/drawing/2014/main" id="{AB6ED617-2BA2-F54D-B807-6C7EFF4C5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10200"/>
            <a:ext cx="5119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Table 8-2 Example weighted factor analysis worksheet</a:t>
            </a:r>
          </a:p>
        </p:txBody>
      </p:sp>
      <p:pic>
        <p:nvPicPr>
          <p:cNvPr id="62469" name="Picture 6">
            <a:extLst>
              <a:ext uri="{FF2B5EF4-FFF2-40B4-BE49-F238E27FC236}">
                <a16:creationId xmlns:a16="http://schemas.microsoft.com/office/drawing/2014/main" id="{4BF6422F-7F68-B74D-BB5A-1E3D91CB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9" y="1684339"/>
            <a:ext cx="7883525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>
            <a:extLst>
              <a:ext uri="{FF2B5EF4-FFF2-40B4-BE49-F238E27FC236}">
                <a16:creationId xmlns:a16="http://schemas.microsoft.com/office/drawing/2014/main" id="{0FEB4FFD-B6DF-0149-83BD-DFA77C8B1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Threat Identification</a:t>
            </a:r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4BDC10A5-80C5-D144-9A56-0B45981AC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1687513"/>
            <a:ext cx="810895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Any organization typically faces a wide variety of threats</a:t>
            </a:r>
          </a:p>
          <a:p>
            <a:pPr eaLnBrk="1" hangingPunct="1"/>
            <a:r>
              <a:rPr lang="en-US" altLang="en-US" dirty="0"/>
              <a:t>If you assume that every threat can and will attack every information asset</a:t>
            </a:r>
          </a:p>
          <a:p>
            <a:pPr lvl="1" eaLnBrk="1" hangingPunct="1"/>
            <a:r>
              <a:rPr lang="en-US" altLang="en-US" dirty="0"/>
              <a:t>The project scope becomes too complex</a:t>
            </a:r>
          </a:p>
          <a:p>
            <a:pPr eaLnBrk="1" hangingPunct="1"/>
            <a:r>
              <a:rPr lang="en-US" altLang="en-US" dirty="0"/>
              <a:t>To make the process less unwieldy, each step in the threat identification and vulnerability identification processes is managed separately and then coordinated at the end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6">
            <a:extLst>
              <a:ext uri="{FF2B5EF4-FFF2-40B4-BE49-F238E27FC236}">
                <a16:creationId xmlns:a16="http://schemas.microsoft.com/office/drawing/2014/main" id="{D7FC9AE1-FDC4-CF45-9135-D43717B3D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Threat Identification (cont’d.)</a:t>
            </a:r>
          </a:p>
        </p:txBody>
      </p:sp>
      <p:sp>
        <p:nvSpPr>
          <p:cNvPr id="66562" name="Rectangle 7">
            <a:extLst>
              <a:ext uri="{FF2B5EF4-FFF2-40B4-BE49-F238E27FC236}">
                <a16:creationId xmlns:a16="http://schemas.microsoft.com/office/drawing/2014/main" id="{2B0C4577-116F-0C4C-84BB-90D6CA0711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Each threat presents a unique challenge to information security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Must be handled with specific controls that directly address the particular threat and the threat agent’s attack strategy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Before threats can be assessed in the risk identification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threat must be further examined to determine its potential to affect the targeted information asset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This process is a threat assessment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6">
            <a:extLst>
              <a:ext uri="{FF2B5EF4-FFF2-40B4-BE49-F238E27FC236}">
                <a16:creationId xmlns:a16="http://schemas.microsoft.com/office/drawing/2014/main" id="{5909BEDE-20BE-DD49-BD70-DADAF9348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Threat Identification (cont’d.)</a:t>
            </a:r>
          </a:p>
        </p:txBody>
      </p:sp>
      <p:sp>
        <p:nvSpPr>
          <p:cNvPr id="68610" name="Footer Placeholder 4">
            <a:extLst>
              <a:ext uri="{FF2B5EF4-FFF2-40B4-BE49-F238E27FC236}">
                <a16:creationId xmlns:a16="http://schemas.microsoft.com/office/drawing/2014/main" id="{5CE93EBF-34C0-6A4D-A175-FA621321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16275" y="5656163"/>
            <a:ext cx="4967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Table 8-3 Threats to information security</a:t>
            </a:r>
          </a:p>
        </p:txBody>
      </p:sp>
      <p:sp>
        <p:nvSpPr>
          <p:cNvPr id="68611" name="TextBox 7">
            <a:extLst>
              <a:ext uri="{FF2B5EF4-FFF2-40B4-BE49-F238E27FC236}">
                <a16:creationId xmlns:a16="http://schemas.microsoft.com/office/drawing/2014/main" id="{EEABC972-BA63-4644-827F-E945BFD1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10200"/>
            <a:ext cx="3843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Table 8-3 Threats to information security</a:t>
            </a:r>
          </a:p>
        </p:txBody>
      </p:sp>
      <p:pic>
        <p:nvPicPr>
          <p:cNvPr id="68612" name="Picture 9" descr="88849_08_T03.jpg">
            <a:extLst>
              <a:ext uri="{FF2B5EF4-FFF2-40B4-BE49-F238E27FC236}">
                <a16:creationId xmlns:a16="http://schemas.microsoft.com/office/drawing/2014/main" id="{910A7F70-15CE-FF42-9E9E-9A717818E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34232"/>
            <a:ext cx="76200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>
            <a:extLst>
              <a:ext uri="{FF2B5EF4-FFF2-40B4-BE49-F238E27FC236}">
                <a16:creationId xmlns:a16="http://schemas.microsoft.com/office/drawing/2014/main" id="{63E45ED7-C777-5846-8579-7A0C43612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738" y="657226"/>
            <a:ext cx="6877050" cy="684213"/>
          </a:xfrm>
        </p:spPr>
        <p:txBody>
          <a:bodyPr/>
          <a:lstStyle/>
          <a:p>
            <a:r>
              <a:rPr lang="en-US" altLang="en-US" dirty="0"/>
              <a:t>Vulnerability Assessment</a:t>
            </a:r>
          </a:p>
        </p:txBody>
      </p:sp>
      <p:sp>
        <p:nvSpPr>
          <p:cNvPr id="70659" name="Rectangle 7">
            <a:extLst>
              <a:ext uri="{FF2B5EF4-FFF2-40B4-BE49-F238E27FC236}">
                <a16:creationId xmlns:a16="http://schemas.microsoft.com/office/drawing/2014/main" id="{D07D7525-2DCA-514A-A60F-BBCA862A44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4" y="1341438"/>
            <a:ext cx="7964487" cy="4114800"/>
          </a:xfrm>
        </p:spPr>
        <p:txBody>
          <a:bodyPr/>
          <a:lstStyle/>
          <a:p>
            <a:r>
              <a:rPr lang="en-US" altLang="en-US"/>
              <a:t>Begin to review every information asset for each threat</a:t>
            </a:r>
          </a:p>
          <a:p>
            <a:r>
              <a:rPr lang="en-US" altLang="en-US"/>
              <a:t>This review leads to the creation of a list of vulnerabilities that remain potential risks to the organization</a:t>
            </a:r>
          </a:p>
          <a:p>
            <a:pPr lvl="1"/>
            <a:r>
              <a:rPr lang="en-US" altLang="en-US"/>
              <a:t>Vulnerabilities are specific avenues that threat agents can exploit to attack an information asset</a:t>
            </a:r>
          </a:p>
          <a:p>
            <a:r>
              <a:rPr lang="en-US" altLang="en-US"/>
              <a:t>At the end of the risk identification process, a list of assets and their vulnerabilities has been developed</a:t>
            </a:r>
          </a:p>
          <a:p>
            <a:r>
              <a:rPr lang="en-US" altLang="en-US"/>
              <a:t>This list serves as the starting point for the next step in the risk management process - risk assessment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>
            <a:extLst>
              <a:ext uri="{FF2B5EF4-FFF2-40B4-BE49-F238E27FC236}">
                <a16:creationId xmlns:a16="http://schemas.microsoft.com/office/drawing/2014/main" id="{3D61130F-C390-1149-BA8E-DAEDF24C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026370" y="5877272"/>
            <a:ext cx="5949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Table 8-4 Vulnerability assessment of a DMZ router</a:t>
            </a:r>
          </a:p>
        </p:txBody>
      </p:sp>
      <p:pic>
        <p:nvPicPr>
          <p:cNvPr id="72707" name="Picture 6" descr="88849_08_T04.jpg">
            <a:extLst>
              <a:ext uri="{FF2B5EF4-FFF2-40B4-BE49-F238E27FC236}">
                <a16:creationId xmlns:a16="http://schemas.microsoft.com/office/drawing/2014/main" id="{81D22FB2-7BBB-D849-B446-50956D35F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620713"/>
            <a:ext cx="7056438" cy="51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16D1E16-9C99-9945-A001-8EFEDB2D8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TVA Worksheet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C03B5C81-FEF4-9148-A2AF-5EFFD38C11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1" y="1695450"/>
            <a:ext cx="8397875" cy="4114800"/>
          </a:xfrm>
        </p:spPr>
        <p:txBody>
          <a:bodyPr/>
          <a:lstStyle/>
          <a:p>
            <a:r>
              <a:rPr lang="en-US" altLang="en-US" dirty="0"/>
              <a:t>At the end of the risk identification process, a list of assets and their vulnerabilities has been developed</a:t>
            </a:r>
          </a:p>
          <a:p>
            <a:r>
              <a:rPr lang="en-US" altLang="en-US" dirty="0"/>
              <a:t>Another list prioritizes threats facing the organization based on the weighted table discussed earlier</a:t>
            </a:r>
          </a:p>
          <a:p>
            <a:r>
              <a:rPr lang="en-US" altLang="en-US" dirty="0"/>
              <a:t>These lists can be combined into a single Threats-Vulnerabilities-Assets (TVA) worksheet</a:t>
            </a:r>
          </a:p>
          <a:p>
            <a:pPr lvl="1"/>
            <a:r>
              <a:rPr lang="en-AU" altLang="en-US" sz="2000" dirty="0"/>
              <a:t>T1V1A1—Vulnerability 1 that exists between Threat 1 and Asset 1</a:t>
            </a:r>
          </a:p>
          <a:p>
            <a:pPr lvl="1"/>
            <a:r>
              <a:rPr lang="en-AU" altLang="en-US" sz="2000" dirty="0"/>
              <a:t>T1V2A1—Vulnerability 2 that exists between Threat 1 and Asset 1</a:t>
            </a:r>
          </a:p>
          <a:p>
            <a:pPr lvl="1"/>
            <a:r>
              <a:rPr lang="en-AU" altLang="en-US" sz="2000" dirty="0"/>
              <a:t>T2V1A1—Vulnerability 1 that exists between Threat 2 and Asset 1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72F5B825-CF8B-3C4C-B5A6-6B0690C3D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DAB5042B-18A5-8D48-9B07-F31917176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Information security departments are created primarily to manage IT risk</a:t>
            </a:r>
          </a:p>
          <a:p>
            <a:pPr eaLnBrk="1" hangingPunct="1"/>
            <a:r>
              <a:rPr lang="en-US" altLang="en-US" dirty="0"/>
              <a:t>Managing risk is one of the key responsibilities of every manager within the organization</a:t>
            </a:r>
          </a:p>
          <a:p>
            <a:pPr eaLnBrk="1" hangingPunct="1"/>
            <a:r>
              <a:rPr lang="en-US" altLang="en-US" dirty="0"/>
              <a:t>In any well-developed risk management program, two formal processes are at work </a:t>
            </a:r>
          </a:p>
          <a:p>
            <a:pPr lvl="1" eaLnBrk="1" hangingPunct="1"/>
            <a:r>
              <a:rPr lang="en-US" altLang="en-US" dirty="0"/>
              <a:t>Risk identification and assessment (this lecture)</a:t>
            </a:r>
          </a:p>
          <a:p>
            <a:pPr lvl="1" eaLnBrk="1" hangingPunct="1"/>
            <a:r>
              <a:rPr lang="en-US" altLang="en-US" dirty="0"/>
              <a:t>Risk control (next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>
            <a:extLst>
              <a:ext uri="{FF2B5EF4-FFF2-40B4-BE49-F238E27FC236}">
                <a16:creationId xmlns:a16="http://schemas.microsoft.com/office/drawing/2014/main" id="{DD13B61A-8332-A24B-B1C6-EC1190CA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32175" y="6194426"/>
            <a:ext cx="40767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Table 8-5 Sample TVA spreadsheet</a:t>
            </a:r>
          </a:p>
        </p:txBody>
      </p:sp>
      <p:pic>
        <p:nvPicPr>
          <p:cNvPr id="76803" name="Picture 5">
            <a:extLst>
              <a:ext uri="{FF2B5EF4-FFF2-40B4-BE49-F238E27FC236}">
                <a16:creationId xmlns:a16="http://schemas.microsoft.com/office/drawing/2014/main" id="{B8242863-A85C-7348-AF81-F602F1D6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836712"/>
            <a:ext cx="76327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6">
            <a:extLst>
              <a:ext uri="{FF2B5EF4-FFF2-40B4-BE49-F238E27FC236}">
                <a16:creationId xmlns:a16="http://schemas.microsoft.com/office/drawing/2014/main" id="{EEB0CB6E-13A1-9B48-934A-9748141D5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Risk Assessment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F07EB684-3C3D-D948-8F3A-C6806BC3E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288" y="1773238"/>
            <a:ext cx="8382000" cy="1219200"/>
          </a:xfrm>
        </p:spPr>
        <p:txBody>
          <a:bodyPr/>
          <a:lstStyle/>
          <a:p>
            <a:r>
              <a:rPr lang="en-US" altLang="en-US"/>
              <a:t>The goal is to create a method to evaluate  the relative risk of each listed vulnerability</a:t>
            </a:r>
          </a:p>
        </p:txBody>
      </p:sp>
      <p:sp>
        <p:nvSpPr>
          <p:cNvPr id="78850" name="Footer Placeholder 4">
            <a:extLst>
              <a:ext uri="{FF2B5EF4-FFF2-40B4-BE49-F238E27FC236}">
                <a16:creationId xmlns:a16="http://schemas.microsoft.com/office/drawing/2014/main" id="{597FCC59-1771-594F-9F0B-0DBE3405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79776" y="6088064"/>
            <a:ext cx="5661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Figure 8-3 Risk identification estimate factors</a:t>
            </a:r>
          </a:p>
        </p:txBody>
      </p:sp>
      <p:sp>
        <p:nvSpPr>
          <p:cNvPr id="78851" name="TextBox 7">
            <a:extLst>
              <a:ext uri="{FF2B5EF4-FFF2-40B4-BE49-F238E27FC236}">
                <a16:creationId xmlns:a16="http://schemas.microsoft.com/office/drawing/2014/main" id="{F1762F0F-7C64-A74C-81E8-4346D3D3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715000"/>
            <a:ext cx="4278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Figure 8-3 Risk identification estimate factors</a:t>
            </a:r>
          </a:p>
        </p:txBody>
      </p:sp>
      <p:pic>
        <p:nvPicPr>
          <p:cNvPr id="78854" name="Picture 7">
            <a:extLst>
              <a:ext uri="{FF2B5EF4-FFF2-40B4-BE49-F238E27FC236}">
                <a16:creationId xmlns:a16="http://schemas.microsoft.com/office/drawing/2014/main" id="{8C52C014-686C-034B-9492-2B696007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6" y="2655889"/>
            <a:ext cx="62007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>
            <a:extLst>
              <a:ext uri="{FF2B5EF4-FFF2-40B4-BE49-F238E27FC236}">
                <a16:creationId xmlns:a16="http://schemas.microsoft.com/office/drawing/2014/main" id="{BE1E661C-680E-F74C-A225-8DF4E3DDC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Likelihood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6EB07AD5-755E-2340-B03D-76E9A564D2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overall rating of the probability that a specific vulnerability will be exploited</a:t>
            </a:r>
          </a:p>
          <a:p>
            <a:pPr lvl="1" eaLnBrk="1" hangingPunct="1"/>
            <a:r>
              <a:rPr lang="en-US" altLang="en-US"/>
              <a:t>Often using numerical value on a defined scale (such as 0.1 – 1.0) </a:t>
            </a:r>
          </a:p>
          <a:p>
            <a:pPr eaLnBrk="1" hangingPunct="1"/>
            <a:r>
              <a:rPr lang="en-US" altLang="en-US"/>
              <a:t>Using the information documented during the risk identification process, you can assign weighted scores based on the value of each information asset, i.e. 1-100, low-med-high, etc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>
            <a:extLst>
              <a:ext uri="{FF2B5EF4-FFF2-40B4-BE49-F238E27FC236}">
                <a16:creationId xmlns:a16="http://schemas.microsoft.com/office/drawing/2014/main" id="{F5B7596E-3F44-2B4A-A6F6-CA0FE5C1A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Assessing Potential Loss</a:t>
            </a:r>
          </a:p>
        </p:txBody>
      </p:sp>
      <p:sp>
        <p:nvSpPr>
          <p:cNvPr id="82947" name="Rectangle 7">
            <a:extLst>
              <a:ext uri="{FF2B5EF4-FFF2-40B4-BE49-F238E27FC236}">
                <a16:creationId xmlns:a16="http://schemas.microsoft.com/office/drawing/2014/main" id="{AA19F5DB-E309-D446-B97F-9A1F80BF6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8" y="2205534"/>
            <a:ext cx="7759700" cy="2879650"/>
          </a:xfrm>
        </p:spPr>
        <p:txBody>
          <a:bodyPr/>
          <a:lstStyle/>
          <a:p>
            <a:r>
              <a:rPr lang="en-US" altLang="en-US" dirty="0"/>
              <a:t>Questions to ask when assigning likelihood values</a:t>
            </a:r>
          </a:p>
          <a:p>
            <a:pPr lvl="1"/>
            <a:r>
              <a:rPr lang="en-US" altLang="en-US" dirty="0"/>
              <a:t>Which threats present a danger to this organization’s assets in the given environment?</a:t>
            </a:r>
          </a:p>
          <a:p>
            <a:pPr lvl="1"/>
            <a:r>
              <a:rPr lang="en-US" altLang="en-US" dirty="0"/>
              <a:t>Which threats represent the most danger to the organization’s information?</a:t>
            </a:r>
          </a:p>
          <a:p>
            <a:pPr lvl="1"/>
            <a:r>
              <a:rPr lang="en-US" altLang="en-US" dirty="0"/>
              <a:t>How much would it cost to recover from a successful attack?</a:t>
            </a:r>
          </a:p>
          <a:p>
            <a:pPr lvl="1"/>
            <a:r>
              <a:rPr lang="en-US" altLang="en-US" dirty="0"/>
              <a:t>Which threats would require the greatest expenditure to prevent?</a:t>
            </a:r>
          </a:p>
          <a:p>
            <a:pPr lvl="1"/>
            <a:r>
              <a:rPr lang="en-US" altLang="en-US" dirty="0"/>
              <a:t>Which of the aforementioned questions is the most important to the protection of information from threats within this organization?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>
            <a:extLst>
              <a:ext uri="{FF2B5EF4-FFF2-40B4-BE49-F238E27FC236}">
                <a16:creationId xmlns:a16="http://schemas.microsoft.com/office/drawing/2014/main" id="{ED662DCB-A114-D142-8BDE-BC83521BD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Percentage of Risk </a:t>
            </a:r>
            <a:br>
              <a:rPr lang="en-US" altLang="en-US"/>
            </a:br>
            <a:r>
              <a:rPr lang="en-US" altLang="en-US"/>
              <a:t>Mitigated by Current Controls</a:t>
            </a:r>
          </a:p>
        </p:txBody>
      </p:sp>
      <p:sp>
        <p:nvSpPr>
          <p:cNvPr id="84995" name="Rectangle 7">
            <a:extLst>
              <a:ext uri="{FF2B5EF4-FFF2-40B4-BE49-F238E27FC236}">
                <a16:creationId xmlns:a16="http://schemas.microsoft.com/office/drawing/2014/main" id="{8898E8C2-41F2-BF4E-A348-A0771CEC3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a vulnerability is fully managed by an existing control, it can be set aside</a:t>
            </a:r>
          </a:p>
          <a:p>
            <a:r>
              <a:rPr lang="en-US" altLang="en-US"/>
              <a:t>If it is partially controlled, estimate what percentage of the vulnerability has been controlled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>
            <a:extLst>
              <a:ext uri="{FF2B5EF4-FFF2-40B4-BE49-F238E27FC236}">
                <a16:creationId xmlns:a16="http://schemas.microsoft.com/office/drawing/2014/main" id="{CE1A010F-39D1-5C4F-B869-6F52D6892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Uncertainty</a:t>
            </a:r>
          </a:p>
        </p:txBody>
      </p:sp>
      <p:sp>
        <p:nvSpPr>
          <p:cNvPr id="87043" name="Rectangle 7">
            <a:extLst>
              <a:ext uri="{FF2B5EF4-FFF2-40B4-BE49-F238E27FC236}">
                <a16:creationId xmlns:a16="http://schemas.microsoft.com/office/drawing/2014/main" id="{746C673B-9402-1B46-B250-21AA83852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is not possible to know everything about every vulnerability</a:t>
            </a:r>
          </a:p>
          <a:p>
            <a:r>
              <a:rPr lang="en-US" altLang="en-US"/>
              <a:t>The degree to which a current control can reduce risk is also subject to estimation error</a:t>
            </a:r>
          </a:p>
          <a:p>
            <a:r>
              <a:rPr lang="en-US" altLang="en-US"/>
              <a:t>Uncertainty is an estimate made by the manager using judgment and experience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>
            <a:extLst>
              <a:ext uri="{FF2B5EF4-FFF2-40B4-BE49-F238E27FC236}">
                <a16:creationId xmlns:a16="http://schemas.microsoft.com/office/drawing/2014/main" id="{DBEADB31-5AA5-A74F-BEA7-2B8C34329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Risk Determination</a:t>
            </a:r>
          </a:p>
        </p:txBody>
      </p:sp>
      <p:sp>
        <p:nvSpPr>
          <p:cNvPr id="89091" name="Rectangle 7">
            <a:extLst>
              <a:ext uri="{FF2B5EF4-FFF2-40B4-BE49-F238E27FC236}">
                <a16:creationId xmlns:a16="http://schemas.microsoft.com/office/drawing/2014/main" id="{40D76E15-6A64-C64E-9BB2-3967469AC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8" y="2060948"/>
            <a:ext cx="7759700" cy="3240260"/>
          </a:xfrm>
        </p:spPr>
        <p:txBody>
          <a:bodyPr/>
          <a:lstStyle/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Asset A has a value of 50 and has one vulnerability, which has a likelihood of 1.0 with no current controls. Your assumptions and data are 90% accurate</a:t>
            </a:r>
          </a:p>
          <a:p>
            <a:pPr lvl="1"/>
            <a:r>
              <a:rPr lang="en-US" altLang="en-US" dirty="0"/>
              <a:t>Asset B has a value of 100 and has two vulnerabilities: </a:t>
            </a:r>
          </a:p>
          <a:p>
            <a:pPr lvl="2"/>
            <a:r>
              <a:rPr lang="en-US" altLang="en-US" dirty="0"/>
              <a:t>vulnerability #2 has a likelihood of 0.5 with a current control that addresses 50% of its risk; </a:t>
            </a:r>
          </a:p>
          <a:p>
            <a:pPr lvl="2"/>
            <a:r>
              <a:rPr lang="en-US" altLang="en-US" dirty="0"/>
              <a:t>vulnerability # 3 has a likelihood of 0.1 with no current controls. Your assumptions and data are 80% accurate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>
            <a:extLst>
              <a:ext uri="{FF2B5EF4-FFF2-40B4-BE49-F238E27FC236}">
                <a16:creationId xmlns:a16="http://schemas.microsoft.com/office/drawing/2014/main" id="{786FAF90-8FD6-C64F-B2B4-EBD4CD2EB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Risk Determination (cont’d.)</a:t>
            </a:r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36C24290-5032-AB44-8525-FDFC1DAF4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Example (cont’d.)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The resulting ranked list of risk ratings for the three vulnerabilities is as follows: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Asset A: Vulnerability 1 rated as </a:t>
            </a:r>
          </a:p>
          <a:p>
            <a:pPr marL="914400" lvl="2" indent="0">
              <a:buNone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  55 = (50 × 1.0) *(100% – 0% + 10%)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Asset B: Vulnerability 2 rated as</a:t>
            </a:r>
          </a:p>
          <a:p>
            <a:pPr marL="914400" lvl="2" indent="0">
              <a:buNone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  35 = (100 × 0.5) *(100%– 50% + 20%)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Asset B: Vulnerability 3 rated as </a:t>
            </a:r>
          </a:p>
          <a:p>
            <a:pPr marL="914400" lvl="2" indent="0">
              <a:buNone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  12 = (100 × 0.1) *(100% – 0 % + 20%)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9ED4A3FA-7678-8C4E-954E-24100CDF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Likelihood and Consequences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A91651D4-A66E-6E4F-A44B-51D957C1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Likelihood and consequence rating</a:t>
            </a:r>
          </a:p>
          <a:p>
            <a:pPr lvl="1"/>
            <a:r>
              <a:rPr lang="en-US" altLang="en-US" dirty="0"/>
              <a:t>Another approach</a:t>
            </a:r>
          </a:p>
          <a:p>
            <a:pPr lvl="1"/>
            <a:r>
              <a:rPr lang="en-US" altLang="en-US" dirty="0"/>
              <a:t>From the Australian and New Zealand Risk Management Standard 4360</a:t>
            </a:r>
          </a:p>
          <a:p>
            <a:pPr lvl="1"/>
            <a:r>
              <a:rPr lang="en-US" altLang="en-US" dirty="0"/>
              <a:t>Uses qualitative methods of determining risk based on a threat’s probability of occurrence and expected results of a successful attack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FEBDAD08-8C2C-0942-A04D-E5551E5E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62013"/>
            <a:ext cx="81534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Likelihood and Consequences (cont’d)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052AC91D-4C42-6042-A354-CAB74506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738" y="2482081"/>
            <a:ext cx="7759700" cy="2387079"/>
          </a:xfrm>
        </p:spPr>
        <p:txBody>
          <a:bodyPr/>
          <a:lstStyle/>
          <a:p>
            <a:r>
              <a:rPr lang="en-US" altLang="en-US" dirty="0"/>
              <a:t>Likelihood and consequence rating (cont’d.)</a:t>
            </a:r>
          </a:p>
          <a:p>
            <a:pPr lvl="1"/>
            <a:r>
              <a:rPr lang="en-US" altLang="en-US" dirty="0"/>
              <a:t>Consequences (or impact assessment) are evaluated on 5 levels ranging from insignificant (level 1) to catastrophic (level 5), as assessed by the organization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B3C69F88-AE10-744A-A2D0-5CEE063AF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Risk Management</a:t>
            </a:r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2692175D-558A-7F4E-A359-B80B420AF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you know the enemy and know yourself, you need not fear the result of a hundred battles</a:t>
            </a:r>
          </a:p>
          <a:p>
            <a:r>
              <a:rPr lang="en-US" altLang="en-US" dirty="0"/>
              <a:t>If you know yourself but not the enemy, for every victory gained you will also suffer a defeat</a:t>
            </a:r>
          </a:p>
          <a:p>
            <a:r>
              <a:rPr lang="en-US" altLang="en-US" dirty="0"/>
              <a:t>If you know neither the enemy nor yourself, you will succumb in every battle”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en-US" altLang="en-US" dirty="0"/>
              <a:t>-- Sun Tzu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20E8CFB9-464B-F84C-9950-A8046D04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Likelihood and </a:t>
            </a:r>
            <a:br>
              <a:rPr lang="en-US" altLang="en-US" dirty="0"/>
            </a:br>
            <a:r>
              <a:rPr lang="en-US" altLang="en-US" dirty="0"/>
              <a:t>Consequences (cont’d)</a:t>
            </a:r>
            <a:endParaRPr lang="en-AU" altLang="en-US" dirty="0"/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BCAF8910-4CF0-6B45-928B-383EF2630A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4088" y="2349500"/>
            <a:ext cx="7854950" cy="2624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Slide Number Placeholder 3">
            <a:extLst>
              <a:ext uri="{FF2B5EF4-FFF2-40B4-BE49-F238E27FC236}">
                <a16:creationId xmlns:a16="http://schemas.microsoft.com/office/drawing/2014/main" id="{E6FCFA2F-7D31-F848-BC88-456154DE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24113" y="5084764"/>
            <a:ext cx="63817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Table 8-6 Consequence levels for organizational threats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EF7F8579-D774-C84C-9039-556D4820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Likelihood and </a:t>
            </a:r>
            <a:br>
              <a:rPr lang="en-US" altLang="en-US"/>
            </a:br>
            <a:r>
              <a:rPr lang="en-US" altLang="en-US"/>
              <a:t>Consequences (cont’d)</a:t>
            </a:r>
            <a:endParaRPr lang="en-AU" altLang="en-US"/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A943808B-F9FA-054E-B2BC-5857A298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738" y="1835150"/>
            <a:ext cx="7759700" cy="4114800"/>
          </a:xfrm>
        </p:spPr>
        <p:txBody>
          <a:bodyPr/>
          <a:lstStyle/>
          <a:p>
            <a:r>
              <a:rPr lang="en-US" altLang="en-US"/>
              <a:t>Likelihood and consequence rating (cont’d.)</a:t>
            </a:r>
          </a:p>
          <a:p>
            <a:pPr lvl="1"/>
            <a:r>
              <a:rPr lang="en-US" altLang="en-US"/>
              <a:t>Qualitative likelihood assessments levels are represented by values ranging from A (almost certain) to E (rare), as determined by the organization</a:t>
            </a:r>
          </a:p>
          <a:p>
            <a:endParaRPr lang="en-AU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AA489361-1DDC-F649-9C2F-F0C18F8C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05C813-30AD-5746-92A6-FBE230173EA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5A26B8DB-0252-784D-894B-9B4841CE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Likelihood and </a:t>
            </a:r>
            <a:br>
              <a:rPr lang="en-US" altLang="en-US"/>
            </a:br>
            <a:r>
              <a:rPr lang="en-US" altLang="en-US"/>
              <a:t>Consequences (cont’d)</a:t>
            </a:r>
            <a:endParaRPr lang="en-AU" altLang="en-US"/>
          </a:p>
        </p:txBody>
      </p:sp>
      <p:pic>
        <p:nvPicPr>
          <p:cNvPr id="99332" name="Picture 2">
            <a:extLst>
              <a:ext uri="{FF2B5EF4-FFF2-40B4-BE49-F238E27FC236}">
                <a16:creationId xmlns:a16="http://schemas.microsoft.com/office/drawing/2014/main" id="{C992DCE6-0C8C-9C4E-A532-802ACE1CA3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708920"/>
            <a:ext cx="7886700" cy="22117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D099FA2A-0790-5744-9CE1-0F98E8D6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2409826" y="4941889"/>
            <a:ext cx="62388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Table 8-7 Likelihood levels for organizational threats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>
            <a:extLst>
              <a:ext uri="{FF2B5EF4-FFF2-40B4-BE49-F238E27FC236}">
                <a16:creationId xmlns:a16="http://schemas.microsoft.com/office/drawing/2014/main" id="{2CB1BBF8-0FB3-664C-947E-BC63DB491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 Possible Controls</a:t>
            </a:r>
          </a:p>
        </p:txBody>
      </p:sp>
      <p:sp>
        <p:nvSpPr>
          <p:cNvPr id="100355" name="Rectangle 7">
            <a:extLst>
              <a:ext uri="{FF2B5EF4-FFF2-40B4-BE49-F238E27FC236}">
                <a16:creationId xmlns:a16="http://schemas.microsoft.com/office/drawing/2014/main" id="{0ACBD904-FE81-4240-8020-66629395D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8" y="2090093"/>
            <a:ext cx="7759700" cy="357115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For each threat and its associated vulnerabilities that have residual risk, create a preliminary list of control ideas</a:t>
            </a:r>
          </a:p>
          <a:p>
            <a:pPr eaLnBrk="1" hangingPunct="1">
              <a:defRPr/>
            </a:pPr>
            <a:r>
              <a:rPr lang="en-US" altLang="en-US" dirty="0"/>
              <a:t>Purpose of this list: to identify areas of residual risk that may nor may not need to be reduced:</a:t>
            </a:r>
          </a:p>
          <a:p>
            <a:pPr marL="0" indent="0">
              <a:buNone/>
              <a:defRPr/>
            </a:pPr>
            <a:r>
              <a:rPr lang="en-US" altLang="en-US" dirty="0"/>
              <a:t>	- residual risk is the risk that remains even after the existing control has been applied</a:t>
            </a:r>
          </a:p>
          <a:p>
            <a:pPr eaLnBrk="1" hangingPunct="1">
              <a:defRPr/>
            </a:pPr>
            <a:r>
              <a:rPr lang="en-US" altLang="en-US" dirty="0"/>
              <a:t>Three general categories of controls exist:</a:t>
            </a:r>
          </a:p>
          <a:p>
            <a:pPr lvl="1" eaLnBrk="1" hangingPunct="1">
              <a:defRPr/>
            </a:pPr>
            <a:r>
              <a:rPr lang="en-US" altLang="en-US" dirty="0"/>
              <a:t>Policies</a:t>
            </a:r>
          </a:p>
          <a:p>
            <a:pPr lvl="1" eaLnBrk="1" hangingPunct="1">
              <a:defRPr/>
            </a:pPr>
            <a:r>
              <a:rPr lang="en-US" altLang="en-US" dirty="0"/>
              <a:t>Programs</a:t>
            </a:r>
          </a:p>
          <a:p>
            <a:pPr lvl="1" eaLnBrk="1" hangingPunct="1">
              <a:defRPr/>
            </a:pPr>
            <a:r>
              <a:rPr lang="en-US" altLang="en-US" dirty="0"/>
              <a:t>Technical controls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25A1A592-95C7-9E4E-8180-9D50E557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Likelihood and Consequences </a:t>
            </a:r>
            <a:br>
              <a:rPr lang="en-US" altLang="en-US"/>
            </a:br>
            <a:r>
              <a:rPr lang="en-US" altLang="en-US"/>
              <a:t>(cont’d.)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558FCB3B-6C57-AC4C-87E6-B20550DC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Consequences and likelihoods are  combined</a:t>
            </a:r>
          </a:p>
          <a:p>
            <a:pPr lvl="1"/>
            <a:r>
              <a:rPr lang="en-US" altLang="en-US"/>
              <a:t>Enabling the organization to determine which threats represent the greatest danger to the organization’s information assets</a:t>
            </a:r>
          </a:p>
          <a:p>
            <a:r>
              <a:rPr lang="en-US" altLang="en-US"/>
              <a:t>The resulting rankings can then be inserted into the TVA tables for use in risk assessment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EA47D9B3-36F4-DB4A-A37B-034DBCBE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Likelihood and Consequences (cont’d.)</a:t>
            </a:r>
          </a:p>
        </p:txBody>
      </p:sp>
      <p:pic>
        <p:nvPicPr>
          <p:cNvPr id="104452" name="Picture 5">
            <a:extLst>
              <a:ext uri="{FF2B5EF4-FFF2-40B4-BE49-F238E27FC236}">
                <a16:creationId xmlns:a16="http://schemas.microsoft.com/office/drawing/2014/main" id="{00DECDF9-CEF9-614E-972B-8B9E82FB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9" y="1776414"/>
            <a:ext cx="8359775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>
            <a:extLst>
              <a:ext uri="{FF2B5EF4-FFF2-40B4-BE49-F238E27FC236}">
                <a16:creationId xmlns:a16="http://schemas.microsoft.com/office/drawing/2014/main" id="{0D922667-7617-634F-8BAB-304684326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Documenting the Results </a:t>
            </a:r>
            <a:br>
              <a:rPr lang="en-US" altLang="en-US" dirty="0"/>
            </a:br>
            <a:r>
              <a:rPr lang="en-US" altLang="en-US" dirty="0"/>
              <a:t>of Risk Assessment</a:t>
            </a:r>
          </a:p>
        </p:txBody>
      </p:sp>
      <p:sp>
        <p:nvSpPr>
          <p:cNvPr id="106499" name="Rectangle 7">
            <a:extLst>
              <a:ext uri="{FF2B5EF4-FFF2-40B4-BE49-F238E27FC236}">
                <a16:creationId xmlns:a16="http://schemas.microsoft.com/office/drawing/2014/main" id="{75FB7852-08A6-D54F-968B-0600938D8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9" y="2123306"/>
            <a:ext cx="7966075" cy="2817862"/>
          </a:xfrm>
        </p:spPr>
        <p:txBody>
          <a:bodyPr/>
          <a:lstStyle/>
          <a:p>
            <a:r>
              <a:rPr lang="en-US" altLang="en-US" dirty="0"/>
              <a:t>Goals of the risk management process</a:t>
            </a:r>
          </a:p>
          <a:p>
            <a:pPr lvl="1"/>
            <a:r>
              <a:rPr lang="en-US" altLang="en-US" dirty="0"/>
              <a:t>To identify information assets and their vulnerabilities</a:t>
            </a:r>
          </a:p>
          <a:p>
            <a:pPr lvl="1"/>
            <a:r>
              <a:rPr lang="en-US" altLang="en-US" dirty="0"/>
              <a:t>To rank them according to the need for protection</a:t>
            </a:r>
          </a:p>
          <a:p>
            <a:r>
              <a:rPr lang="en-US" altLang="en-US" dirty="0"/>
              <a:t>In preparing this list, a wealth of factual information about the assets and the threats they face is collected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>
            <a:extLst>
              <a:ext uri="{FF2B5EF4-FFF2-40B4-BE49-F238E27FC236}">
                <a16:creationId xmlns:a16="http://schemas.microsoft.com/office/drawing/2014/main" id="{5C3B3A27-3529-0F42-A20C-ED8FEF712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Documenting the Results </a:t>
            </a:r>
            <a:br>
              <a:rPr lang="en-US" altLang="en-US"/>
            </a:br>
            <a:r>
              <a:rPr lang="en-US" altLang="en-US"/>
              <a:t>of Risk Assessment (cont’d.)</a:t>
            </a:r>
          </a:p>
        </p:txBody>
      </p:sp>
      <p:sp>
        <p:nvSpPr>
          <p:cNvPr id="108547" name="Rectangle 7">
            <a:extLst>
              <a:ext uri="{FF2B5EF4-FFF2-40B4-BE49-F238E27FC236}">
                <a16:creationId xmlns:a16="http://schemas.microsoft.com/office/drawing/2014/main" id="{577C73C6-9CAE-DB4C-951C-49DC63948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Information about the controls that are already in place is also collected</a:t>
            </a:r>
          </a:p>
          <a:p>
            <a:r>
              <a:rPr lang="en-US" altLang="en-US"/>
              <a:t>The final summarized document is the ranked vulnerability risk worksheet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>
            <a:extLst>
              <a:ext uri="{FF2B5EF4-FFF2-40B4-BE49-F238E27FC236}">
                <a16:creationId xmlns:a16="http://schemas.microsoft.com/office/drawing/2014/main" id="{1545E6C1-1627-104A-9D8A-E408E6BA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242518" y="6092826"/>
            <a:ext cx="61658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Table 8-9 Ranked vulnerability risk worksheet</a:t>
            </a:r>
          </a:p>
        </p:txBody>
      </p:sp>
      <p:pic>
        <p:nvPicPr>
          <p:cNvPr id="110595" name="Picture 4">
            <a:extLst>
              <a:ext uri="{FF2B5EF4-FFF2-40B4-BE49-F238E27FC236}">
                <a16:creationId xmlns:a16="http://schemas.microsoft.com/office/drawing/2014/main" id="{424677B2-2EF6-D547-8EB4-89773C330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15" y="476672"/>
            <a:ext cx="662463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>
            <a:extLst>
              <a:ext uri="{FF2B5EF4-FFF2-40B4-BE49-F238E27FC236}">
                <a16:creationId xmlns:a16="http://schemas.microsoft.com/office/drawing/2014/main" id="{1FD53FDD-7E0E-EF4F-84D4-4353052FD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Documenting the Results of Risk Assessment (cont’d.)</a:t>
            </a:r>
          </a:p>
        </p:txBody>
      </p:sp>
      <p:sp>
        <p:nvSpPr>
          <p:cNvPr id="112643" name="Rectangle 7">
            <a:extLst>
              <a:ext uri="{FF2B5EF4-FFF2-40B4-BE49-F238E27FC236}">
                <a16:creationId xmlns:a16="http://schemas.microsoft.com/office/drawing/2014/main" id="{5E89F95C-3622-5844-A71B-CBB10D170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should the documentation package look like? </a:t>
            </a:r>
          </a:p>
          <a:p>
            <a:r>
              <a:rPr lang="en-US" altLang="en-US"/>
              <a:t>What are the deliverables from this stage of the risk management project? </a:t>
            </a:r>
          </a:p>
          <a:p>
            <a:r>
              <a:rPr lang="en-US" altLang="en-US"/>
              <a:t>The risk identification process should designate what function the reports serve, who is responsible for preparing them, and who reviews them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2609C1FB-D202-0649-884D-15C6F3DB7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Knowing Yourself</a:t>
            </a:r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44F27437-EC33-ED45-9ECF-CD6FA1C0B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Identifying, examining and understanding the information and how it is processed, stored, and transmitted</a:t>
            </a:r>
          </a:p>
          <a:p>
            <a:r>
              <a:rPr lang="en-US" altLang="en-US" dirty="0"/>
              <a:t>Armed with this knowledge, one can initiate an in-depth risk management program</a:t>
            </a:r>
          </a:p>
          <a:p>
            <a:r>
              <a:rPr lang="en-US" altLang="en-US" dirty="0"/>
              <a:t>Risk management is a process</a:t>
            </a:r>
          </a:p>
          <a:p>
            <a:pPr lvl="1"/>
            <a:r>
              <a:rPr lang="en-US" altLang="en-US" dirty="0"/>
              <a:t>Safeguards and controls that are devised and implemented; are not install-and-forget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6">
            <a:extLst>
              <a:ext uri="{FF2B5EF4-FFF2-40B4-BE49-F238E27FC236}">
                <a16:creationId xmlns:a16="http://schemas.microsoft.com/office/drawing/2014/main" id="{4E54296E-CB72-E548-8D56-1F4EE95B3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Documenting the Results of Risk Assessment (cont’d.)</a:t>
            </a:r>
          </a:p>
        </p:txBody>
      </p:sp>
      <p:sp>
        <p:nvSpPr>
          <p:cNvPr id="114690" name="Footer Placeholder 4">
            <a:extLst>
              <a:ext uri="{FF2B5EF4-FFF2-40B4-BE49-F238E27FC236}">
                <a16:creationId xmlns:a16="http://schemas.microsoft.com/office/drawing/2014/main" id="{94C65760-3317-7548-918D-73C2619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566988" y="5373689"/>
            <a:ext cx="68135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Table 8-10 Risk identification and assessment deliverables</a:t>
            </a:r>
          </a:p>
        </p:txBody>
      </p:sp>
      <p:pic>
        <p:nvPicPr>
          <p:cNvPr id="114692" name="Picture 5">
            <a:extLst>
              <a:ext uri="{FF2B5EF4-FFF2-40B4-BE49-F238E27FC236}">
                <a16:creationId xmlns:a16="http://schemas.microsoft.com/office/drawing/2014/main" id="{5890E935-1F70-A045-B3F5-A822C599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006600"/>
            <a:ext cx="8172450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C2032D9A-AC1F-0F4A-A192-8D3357C37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520701"/>
            <a:ext cx="6877050" cy="684213"/>
          </a:xfrm>
        </p:spPr>
        <p:txBody>
          <a:bodyPr/>
          <a:lstStyle/>
          <a:p>
            <a:r>
              <a:rPr lang="en-US" altLang="en-US" dirty="0"/>
              <a:t>Knowing the Enemy</a:t>
            </a:r>
          </a:p>
        </p:txBody>
      </p:sp>
      <p:sp>
        <p:nvSpPr>
          <p:cNvPr id="27651" name="Rectangle 7">
            <a:extLst>
              <a:ext uri="{FF2B5EF4-FFF2-40B4-BE49-F238E27FC236}">
                <a16:creationId xmlns:a16="http://schemas.microsoft.com/office/drawing/2014/main" id="{C30954B2-BDE4-1D4F-BA4D-1F27F7D165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8" y="1701602"/>
            <a:ext cx="7759700" cy="3167558"/>
          </a:xfrm>
        </p:spPr>
        <p:txBody>
          <a:bodyPr/>
          <a:lstStyle/>
          <a:p>
            <a:r>
              <a:rPr lang="en-US" altLang="en-US" dirty="0"/>
              <a:t>Identifying, examining, and understanding the threats facing the organization’s information assets</a:t>
            </a:r>
          </a:p>
          <a:p>
            <a:pPr lvl="1"/>
            <a:r>
              <a:rPr lang="en-US" altLang="en-US" dirty="0"/>
              <a:t>Must fully identify those threats that pose risks to the organization and the security of its information assets</a:t>
            </a:r>
          </a:p>
          <a:p>
            <a:r>
              <a:rPr lang="en-US" altLang="en-US" dirty="0"/>
              <a:t>Risk management </a:t>
            </a:r>
          </a:p>
          <a:p>
            <a:pPr lvl="1"/>
            <a:r>
              <a:rPr lang="en-US" altLang="en-US" dirty="0"/>
              <a:t>The process of assessing the risks to an organization’s information and determining how those risks can be controlled or mitigated</a:t>
            </a:r>
          </a:p>
          <a:p>
            <a:r>
              <a:rPr lang="en-US" altLang="en-US" dirty="0"/>
              <a:t>Risk analysis</a:t>
            </a:r>
          </a:p>
          <a:p>
            <a:pPr lvl="1"/>
            <a:r>
              <a:rPr lang="en-US" altLang="en-US" dirty="0"/>
              <a:t>Is the identification and assessment of levels of risk in the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F8FB8D77-7FA8-904D-8A27-16F5DD8C4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Accountability for Risk Management</a:t>
            </a:r>
          </a:p>
        </p:txBody>
      </p:sp>
      <p:sp>
        <p:nvSpPr>
          <p:cNvPr id="29699" name="Rectangle 9">
            <a:extLst>
              <a:ext uri="{FF2B5EF4-FFF2-40B4-BE49-F238E27FC236}">
                <a16:creationId xmlns:a16="http://schemas.microsoft.com/office/drawing/2014/main" id="{DAA17AE4-ED27-0248-A85C-0E550A2ACE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8" y="2123306"/>
            <a:ext cx="8253412" cy="3033886"/>
          </a:xfrm>
        </p:spPr>
        <p:txBody>
          <a:bodyPr/>
          <a:lstStyle/>
          <a:p>
            <a:pPr eaLnBrk="1" hangingPunct="1"/>
            <a:r>
              <a:rPr lang="en-US" altLang="en-US" dirty="0"/>
              <a:t>Communities of interest must work together</a:t>
            </a:r>
          </a:p>
          <a:p>
            <a:pPr lvl="1" eaLnBrk="1" hangingPunct="1"/>
            <a:r>
              <a:rPr lang="en-US" altLang="en-US" dirty="0"/>
              <a:t>Evaluating the risk controls</a:t>
            </a:r>
          </a:p>
          <a:p>
            <a:pPr lvl="1" eaLnBrk="1" hangingPunct="1"/>
            <a:r>
              <a:rPr lang="en-US" altLang="en-US" dirty="0"/>
              <a:t>Determining which control options are cost-effective </a:t>
            </a:r>
          </a:p>
          <a:p>
            <a:pPr lvl="1" eaLnBrk="1" hangingPunct="1"/>
            <a:r>
              <a:rPr lang="en-US" altLang="en-US" dirty="0"/>
              <a:t>Acquiring or installing the appropriate controls</a:t>
            </a:r>
          </a:p>
          <a:p>
            <a:pPr lvl="1" eaLnBrk="1" hangingPunct="1"/>
            <a:r>
              <a:rPr lang="en-US" altLang="en-US" dirty="0"/>
              <a:t>Overseeing processes to ensure that the controls remain effective </a:t>
            </a:r>
          </a:p>
          <a:p>
            <a:pPr lvl="1" eaLnBrk="1" hangingPunct="1"/>
            <a:r>
              <a:rPr lang="en-US" altLang="en-US" dirty="0"/>
              <a:t>Identifying risks</a:t>
            </a:r>
          </a:p>
          <a:p>
            <a:pPr lvl="1" eaLnBrk="1" hangingPunct="1"/>
            <a:r>
              <a:rPr lang="en-US" altLang="en-US" dirty="0"/>
              <a:t>Assessing risks</a:t>
            </a:r>
          </a:p>
          <a:p>
            <a:pPr lvl="1" eaLnBrk="1" hangingPunct="1"/>
            <a:r>
              <a:rPr lang="en-US" altLang="en-US" dirty="0"/>
              <a:t>Summarizing the findings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5">
            <a:extLst>
              <a:ext uri="{FF2B5EF4-FFF2-40B4-BE49-F238E27FC236}">
                <a16:creationId xmlns:a16="http://schemas.microsoft.com/office/drawing/2014/main" id="{CC6C83D2-7EE5-9741-A5E8-D550E30F6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Risk Identification</a:t>
            </a:r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id="{13F485E2-D5C9-7D4D-9E2D-F64006A53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78" y="1825327"/>
            <a:ext cx="6608762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45C21BD9-74AF-1A40-9610-FB1D74E01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Risk Identification (cont’d.)</a:t>
            </a:r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99AF3A2B-6A1A-E545-93DB-F65EFB26B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Risk identification begins with the process of self-examination</a:t>
            </a:r>
          </a:p>
          <a:p>
            <a:pPr lvl="1" eaLnBrk="1" hangingPunct="1"/>
            <a:r>
              <a:rPr lang="en-US" altLang="en-US"/>
              <a:t>Managers identify the organization’s information assets</a:t>
            </a:r>
          </a:p>
          <a:p>
            <a:pPr lvl="2" eaLnBrk="1" hangingPunct="1"/>
            <a:r>
              <a:rPr lang="en-US" altLang="en-US"/>
              <a:t>Classify them into useful groups</a:t>
            </a:r>
          </a:p>
          <a:p>
            <a:pPr lvl="2" eaLnBrk="1" hangingPunct="1"/>
            <a:r>
              <a:rPr lang="en-US" altLang="en-US"/>
              <a:t>Prioritize them by their overall importance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ec03_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03" id="{E8B29301-31E6-A848-BCD6-610B6DA4B39E}" vid="{1B9EC679-941E-A94A-BA8A-CCE2BDC3B90E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12850</TotalTime>
  <Words>2279</Words>
  <Application>Microsoft Macintosh PowerPoint</Application>
  <PresentationFormat>宽屏</PresentationFormat>
  <Paragraphs>318</Paragraphs>
  <Slides>50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Flamauow Book</vt:lpstr>
      <vt:lpstr>Arial</vt:lpstr>
      <vt:lpstr>Calibri</vt:lpstr>
      <vt:lpstr>Calibri Light</vt:lpstr>
      <vt:lpstr>Comic Sans MS</vt:lpstr>
      <vt:lpstr>Courier New</vt:lpstr>
      <vt:lpstr>Lucida Calligraphy</vt:lpstr>
      <vt:lpstr>Wingdings</vt:lpstr>
      <vt:lpstr>1_Custom Design</vt:lpstr>
      <vt:lpstr>2_Custom Design</vt:lpstr>
      <vt:lpstr>Custom Design</vt:lpstr>
      <vt:lpstr>Lec03_1</vt:lpstr>
      <vt:lpstr>CSIT988/CSIT488 Security, Ethics and Professionalism Week 9: Risk management: identifying and assessing risk</vt:lpstr>
      <vt:lpstr>PowerPoint 演示文稿</vt:lpstr>
      <vt:lpstr>Introduction</vt:lpstr>
      <vt:lpstr>Risk Management</vt:lpstr>
      <vt:lpstr>Knowing Yourself</vt:lpstr>
      <vt:lpstr>Knowing the Enemy</vt:lpstr>
      <vt:lpstr>Accountability for Risk Management</vt:lpstr>
      <vt:lpstr>Risk Identification</vt:lpstr>
      <vt:lpstr>Risk Identification (cont’d.)</vt:lpstr>
      <vt:lpstr>Creating an Inventory of Information Assets</vt:lpstr>
      <vt:lpstr>Model outline showing identified assets which are subcategorized into risk management components</vt:lpstr>
      <vt:lpstr>Identifying hardware, software and network assets</vt:lpstr>
      <vt:lpstr>Creating an Inventory of Information Assets (cont’d.)</vt:lpstr>
      <vt:lpstr>Identifying people, procedures and data assets</vt:lpstr>
      <vt:lpstr>Identifying people, procedures and data assets</vt:lpstr>
      <vt:lpstr>Identifying people, procedures and data assets</vt:lpstr>
      <vt:lpstr>Classifying and Categorizing Assets </vt:lpstr>
      <vt:lpstr>Classifying and Categorizing Assets (cont’d.)</vt:lpstr>
      <vt:lpstr>Assessing Values for Information Assets</vt:lpstr>
      <vt:lpstr>Assessing Values for Information Assets</vt:lpstr>
      <vt:lpstr>PowerPoint 演示文稿</vt:lpstr>
      <vt:lpstr>Listing Assets in Order of Importance</vt:lpstr>
      <vt:lpstr>Listing Assets in Order of Importance (cont’d.)</vt:lpstr>
      <vt:lpstr>Threat Identification</vt:lpstr>
      <vt:lpstr>Threat Identification (cont’d.)</vt:lpstr>
      <vt:lpstr>Threat Identification (cont’d.)</vt:lpstr>
      <vt:lpstr>Vulnerability Assessment</vt:lpstr>
      <vt:lpstr>PowerPoint 演示文稿</vt:lpstr>
      <vt:lpstr>The TVA Worksheet</vt:lpstr>
      <vt:lpstr>PowerPoint 演示文稿</vt:lpstr>
      <vt:lpstr>Risk Assessment</vt:lpstr>
      <vt:lpstr>Likelihood</vt:lpstr>
      <vt:lpstr>Assessing Potential Loss</vt:lpstr>
      <vt:lpstr>Percentage of Risk  Mitigated by Current Controls</vt:lpstr>
      <vt:lpstr>Uncertainty</vt:lpstr>
      <vt:lpstr>Risk Determination</vt:lpstr>
      <vt:lpstr>Risk Determination (cont’d.)</vt:lpstr>
      <vt:lpstr>Likelihood and Consequences  </vt:lpstr>
      <vt:lpstr>Likelihood and Consequences (cont’d)  </vt:lpstr>
      <vt:lpstr>Likelihood and  Consequences (cont’d)</vt:lpstr>
      <vt:lpstr>Likelihood and  Consequences (cont’d)</vt:lpstr>
      <vt:lpstr>Likelihood and  Consequences (cont’d)</vt:lpstr>
      <vt:lpstr>Identify Possible Controls</vt:lpstr>
      <vt:lpstr>Likelihood and Consequences  (cont’d.)</vt:lpstr>
      <vt:lpstr>Likelihood and Consequences (cont’d.)</vt:lpstr>
      <vt:lpstr>Documenting the Results  of Risk Assessment</vt:lpstr>
      <vt:lpstr>Documenting the Results  of Risk Assessment (cont’d.)</vt:lpstr>
      <vt:lpstr>PowerPoint 演示文稿</vt:lpstr>
      <vt:lpstr>Documenting the Results of Risk Assessment (cont’d.)</vt:lpstr>
      <vt:lpstr>Documenting the Results of Risk Assessment (cont’d.)</vt:lpstr>
    </vt:vector>
  </TitlesOfParts>
  <Company>Faculty of Informatics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ISIT937 Information Technology Security and Risk Management </dc:title>
  <dc:creator>win</dc:creator>
  <cp:lastModifiedBy>Yinqiao Li</cp:lastModifiedBy>
  <cp:revision>1279</cp:revision>
  <cp:lastPrinted>2017-05-08T00:47:20Z</cp:lastPrinted>
  <dcterms:created xsi:type="dcterms:W3CDTF">2011-02-07T22:44:11Z</dcterms:created>
  <dcterms:modified xsi:type="dcterms:W3CDTF">2024-05-31T07:57:33Z</dcterms:modified>
</cp:coreProperties>
</file>