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60" r:id="rId3"/>
    <p:sldMasterId id="2147484495" r:id="rId4"/>
  </p:sldMasterIdLst>
  <p:notesMasterIdLst>
    <p:notesMasterId r:id="rId66"/>
  </p:notesMasterIdLst>
  <p:handoutMasterIdLst>
    <p:handoutMasterId r:id="rId67"/>
  </p:handoutMasterIdLst>
  <p:sldIdLst>
    <p:sldId id="684" r:id="rId5"/>
    <p:sldId id="685" r:id="rId6"/>
    <p:sldId id="369" r:id="rId7"/>
    <p:sldId id="370" r:id="rId8"/>
    <p:sldId id="371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1" r:id="rId17"/>
    <p:sldId id="482" r:id="rId18"/>
    <p:sldId id="385" r:id="rId19"/>
    <p:sldId id="386" r:id="rId20"/>
    <p:sldId id="387" r:id="rId21"/>
    <p:sldId id="483" r:id="rId22"/>
    <p:sldId id="389" r:id="rId23"/>
    <p:sldId id="390" r:id="rId24"/>
    <p:sldId id="484" r:id="rId25"/>
    <p:sldId id="391" r:id="rId26"/>
    <p:sldId id="392" r:id="rId27"/>
    <p:sldId id="393" r:id="rId28"/>
    <p:sldId id="394" r:id="rId29"/>
    <p:sldId id="396" r:id="rId30"/>
    <p:sldId id="399" r:id="rId31"/>
    <p:sldId id="401" r:id="rId32"/>
    <p:sldId id="402" r:id="rId33"/>
    <p:sldId id="404" r:id="rId34"/>
    <p:sldId id="405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29" r:id="rId43"/>
    <p:sldId id="430" r:id="rId44"/>
    <p:sldId id="431" r:id="rId45"/>
    <p:sldId id="432" r:id="rId46"/>
    <p:sldId id="451" r:id="rId47"/>
    <p:sldId id="452" r:id="rId48"/>
    <p:sldId id="453" r:id="rId49"/>
    <p:sldId id="454" r:id="rId50"/>
    <p:sldId id="455" r:id="rId51"/>
    <p:sldId id="456" r:id="rId52"/>
    <p:sldId id="458" r:id="rId53"/>
    <p:sldId id="459" r:id="rId54"/>
    <p:sldId id="460" r:id="rId55"/>
    <p:sldId id="463" r:id="rId56"/>
    <p:sldId id="485" r:id="rId57"/>
    <p:sldId id="468" r:id="rId58"/>
    <p:sldId id="486" r:id="rId59"/>
    <p:sldId id="471" r:id="rId60"/>
    <p:sldId id="472" r:id="rId61"/>
    <p:sldId id="477" r:id="rId62"/>
    <p:sldId id="478" r:id="rId63"/>
    <p:sldId id="479" r:id="rId64"/>
    <p:sldId id="480" r:id="rId65"/>
  </p:sldIdLst>
  <p:sldSz cx="12192000" cy="6858000"/>
  <p:notesSz cx="10234613" cy="70993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>
      <p:cViewPr varScale="1">
        <p:scale>
          <a:sx n="145" d="100"/>
          <a:sy n="145" d="100"/>
        </p:scale>
        <p:origin x="78" y="4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1350" y="-90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C43F991-6AF1-D64A-971E-4C88224D70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6E4A8D0-3774-B64B-B127-5E44CF024E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C04B3FD8-C607-F34B-8312-DBA5BE86E4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F53D2BE4-F268-644D-9DEC-7970031B24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CDF69A-4622-074E-B60B-A3FFE020CD5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127328C-943C-2643-B2E9-075167F06F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7D0C684-AAD9-3B40-85DA-92A947B632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13C04C2-A2E3-814D-B2D0-7FE7E99208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389215E-2911-3F49-819B-CEBA70BE3A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2CAB8227-C2E0-3D49-B884-9A7A0A7BA6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AB60C74C-7537-9648-83FE-22C2784FC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EA65879-5903-0A48-A13D-531F9803696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918B-0590-47EC-BAF1-F11161DD87D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517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31F5690-EF04-7B4F-9E88-82667793E2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FAF938A-5CE5-6A44-A7F7-82BAF9AD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DF2564A-7B47-4044-8133-440331188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55ACBB-93B5-E046-BC5C-20D6FE668129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F6B9FD2-2704-6845-8EA4-1017570D9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9F600-FEB2-5847-8B9E-08C1F933D727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50CC172-E936-9F48-B237-0E97AB565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0C505B0-5F70-3547-8BF8-7728027B3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6B332D7-AAAA-F843-A3F1-06071489A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805E780E-4DF6-C84C-BC2B-795F6AE1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D04701A-F590-354A-AB32-EB43768D2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EB32A-C714-FE48-A45E-6E9DE6ABC75A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5EC9B64-E92A-1E4A-94A9-FC8A78DFF9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7BAB561C-9D96-824C-92F2-65EAC7A2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85499F2E-D493-4E48-9773-24A522557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308C22-94FE-0A4B-9626-FBE14061C81A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F0107EA-6139-CB4A-B573-CF2FB3DE3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4C5622-C35C-D045-A4CD-37B30EB7EE78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CC603C3-808B-854E-A91C-0940E54F2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D09DCBA-2A90-A24D-B1EA-00C353A32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FFCB717-61D3-A947-9F30-C777DF9FE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1899C4-BE27-8C47-9FF2-02091A42B6F0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03A47ED-BBBF-C043-BA1F-7F1F8E3C2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630A0BE-C329-F745-A370-C07EB7243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1107188-799A-4944-975F-54C9DE0B7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9C42D5-B30A-E843-802F-97AC3BDD9866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9F4766A-EA24-3044-91A2-2157F2DDF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DA5A66E-57EB-2347-8BD7-90206152D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D4E8EDD-76EA-664C-8C91-1184431C9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29DF4-9927-1643-B590-49F8A870E9C8}" type="slidenum">
              <a:rPr lang="en-US" altLang="en-US" sz="1300" smtClean="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A8FB905-4578-124C-BB46-B323BB22E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EE9D555-E378-E740-A90B-87FA83D3E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26CD8E4-650B-AE48-B28A-1F7702C7E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732DB6-8F5B-AD4B-A174-55B5E872D54F}" type="slidenum">
              <a:rPr lang="en-US" altLang="en-US" sz="1300" smtClean="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0D0F70E-CE90-8047-B117-925FBB163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42D23BD-8313-7941-B5A8-952FCE66E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8AAD22B-8BE4-7C44-8DA5-7662470EF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0F7C14-1CEC-6345-B423-5CFF894D66A0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5A7A256-E18D-1A4F-BCEF-FC75548AC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FB030E4-C25E-0243-BB33-423EF2D36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926CBE1-127A-A642-8B72-25FC7A94CB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B576DCD0-088D-5942-BF12-28EA431A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28BF535-1048-9844-B1D3-D3A22479E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3B799E-FA51-AF4E-A893-DADB67E93F62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DE2840E-A4F8-AB49-BE44-C6F1161A0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6D4EC3-B8F7-4A45-A743-3589D80440F9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8792B2C-599C-1C42-BF1A-25BD09467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ADC2188-3A04-D44A-A082-5BBB52541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DB91A41-418E-534F-BE49-3F7388067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C1C19A-723E-834B-A8F8-344735E01B21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B7D75FA-B328-2643-A599-8FDCB9F94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4817465-7AD4-3045-8F85-8821CB915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DE0E1B5-B5C3-5647-B8F6-974BF7C54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EB995C-7E8D-A648-BCD0-1E2A6FAD47D8}" type="slidenum">
              <a:rPr lang="en-US" altLang="en-US" sz="1300" smtClean="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81DBBA7-73BE-6C46-93A4-25AA680D5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EB62DE0-28D1-5448-9ED6-7C686149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FEFD00E-C3C7-5348-AC9A-D616507178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6AD3A1-2D4F-F545-8CD6-AB6E0FB7D3FE}" type="slidenum">
              <a:rPr lang="en-US" altLang="en-US" sz="1300" smtClean="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627F15E-B57F-BE40-B4A2-AAFC116A3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6417B74-23FC-5A4E-AD44-AB9B427E3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343669E-B83D-2844-82A7-F6DC34D68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43A50A-CD27-1949-AB65-9B0B4B3B5600}" type="slidenum">
              <a:rPr lang="en-US" altLang="en-US" sz="1300" smtClean="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80EB859-9819-2B43-8E08-A1EBF65FD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AB32779-95CF-EA45-BDD4-4F823471A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C0E7849-AF85-A44F-857C-7894FF2F9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630895-B365-D84F-A1AF-107ACA0BA725}" type="slidenum">
              <a:rPr lang="en-US" altLang="en-US" sz="1300" smtClean="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C280598-2726-8F46-A2E2-86679DCE4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E0AF620-32A7-EB4A-9CB8-F756476D1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4709C2C6-6A7D-D44B-B323-A35E897401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5440B3B1-FBED-A142-8E51-8CA8F56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67421F5-47E2-C546-8287-2E35A4676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A768B-2939-A343-84F7-C5DFE55665CB}" type="slidenum">
              <a:rPr lang="en-US" altLang="en-US" sz="1300" smtClean="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EB9258B-ADF9-CF4B-9527-E71AC25DE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78A312-ACE3-EF46-A0CF-1636C908C5A8}" type="slidenum">
              <a:rPr lang="en-US" altLang="en-US" sz="1300" smtClean="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53D81B1-7A0C-D844-B430-59A3014D0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617B7BB-32A9-814E-91EE-4CA72286B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EAD64357-DC95-F446-9F68-362D5D52E7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98B7CC1B-75F6-D946-B1A5-F80EC82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5F43C6F5-3688-1D46-A67A-B20C4DC1E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A298B2-569E-814F-9007-2319849CE3C6}" type="slidenum">
              <a:rPr lang="en-US" altLang="en-US" sz="1300" smtClean="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DD8C842-C3D5-2143-8E59-B216A40FC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175AA-42BF-A94A-8DD2-B3AF85DA5310}" type="slidenum">
              <a:rPr lang="en-US" altLang="en-US" sz="1300" smtClean="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7C79D84-019B-4941-B91D-DA3FDE9C4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7660E09-DB3A-8E45-9A62-11F3D4D6B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59848778-3720-874E-BA84-79A8A1FD81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0520F836-6D09-4149-B008-2E6987161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63286CF-FBF5-A745-AB85-81C55309B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3982C-CA2F-814E-8791-C42C43033F50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8D707C0A-8081-1F4A-B814-A8B5FADD8D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F6D5D455-0789-4540-BF8E-D9E8A37BE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F68148B5-AF9C-884E-9369-1756D23B2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F3946-6D9E-B84B-9B41-6F299A88ED48}" type="slidenum">
              <a:rPr lang="en-US" altLang="en-US" sz="1300" smtClean="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2EE2BE6-122B-AD40-9171-CE42FE70A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39977D-2D47-F04E-A7AB-660CDF6A67B1}" type="slidenum">
              <a:rPr lang="en-US" altLang="en-US" sz="1300" smtClean="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78640F9-0B27-8E4D-A233-A5F712C12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0523AE7-4FA5-2843-A0B3-706DB068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3D1E9632-5F7A-B64E-A740-BA6C79C673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C0AE3B34-0F44-9844-A972-7D33F978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7D979310-710F-7D47-A75A-44283B7C1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5015AB-F05E-AE49-B07D-E441127C2345}" type="slidenum">
              <a:rPr lang="en-US" altLang="en-US" sz="1300" smtClean="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116D0E55-94F0-4441-8AA3-8125948E14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E1DDA1CE-2128-504C-9920-E2710F40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B3E7AA46-E9A4-DD41-A2A8-6BD91FB98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81CB9D-1453-794A-8570-6F385CBC4775}" type="slidenum">
              <a:rPr lang="en-US" altLang="en-US" sz="1300" smtClean="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D4D370E0-A539-3B48-9924-46F88521F6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8E8DF84B-5056-B34B-9874-ABE776F3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E471BDF0-54D8-4546-B308-1FA15AE2A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56CCA9-F132-1A40-A647-B5DB4353A380}" type="slidenum">
              <a:rPr lang="en-US" altLang="en-US" sz="1300" smtClean="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7C78FFE-9E9C-BF46-9FEB-571AD905F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25E6DF-D43F-4146-BB8E-1DAD42A80DCA}" type="slidenum">
              <a:rPr lang="en-US" altLang="en-US" sz="1300" smtClean="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ED2F08E-B09A-4541-9203-C3899B6D0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1C8267F-3FC2-914E-9BB9-FAD6EE5FE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CCAAA1F-11D4-FA44-AB53-436328EC4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714424-62D2-CE49-A5CC-80C99EE7CAA9}" type="slidenum">
              <a:rPr lang="en-US" altLang="en-US" sz="1300" smtClean="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E03F186-3EB8-BF49-B010-2E0533274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20D428D-2CBB-A64F-9FA7-392E7B2FD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A215206E-53E8-CB41-B2DB-BF52F698D9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4ED76B0C-F2E3-4943-971F-ADDF851C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057D238B-1278-A144-8FD0-BD5B4850F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21013C-6F75-B84F-84F6-5E9C1F1730E3}" type="slidenum">
              <a:rPr lang="en-US" altLang="en-US" sz="1300" smtClean="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8EA4B48-59C1-5B4C-B8F0-D5C98FA6A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B22DEC-835A-C54F-B159-E14B7691C3C9}" type="slidenum">
              <a:rPr lang="en-US" altLang="en-US" sz="1300" smtClean="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5325E45-1300-1F41-B5ED-47ABA8775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9B3EB1F-6A45-B644-B8D2-0D4D752EA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A9255A6-E064-7E43-8307-FE3CB0D66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120415-440D-404E-984E-467ACC8CD5D5}" type="slidenum">
              <a:rPr lang="en-US" altLang="en-US" sz="1300" smtClean="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2ABAEEAC-3E0F-D14F-93A3-4CBCDF3C8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C34054F-FA48-5945-B266-A8CCE22D9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97B43FD-1E18-8141-969C-450D276E6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EB54DB-10A2-8E4D-B26B-33737C867DA9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C2D19AB-8177-0A4E-A1F9-EA296212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D76757F-2418-A340-BDD9-6382179D9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F2AC665-EC60-7948-8CFA-FE9BDAFDB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61D807-4BD7-9049-8172-1C06ECA11BDC}" type="slidenum">
              <a:rPr lang="en-US" altLang="en-US" sz="1300" smtClean="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6AB786F-9C78-BB41-8CF5-838D9844A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C98C15F-805D-F940-81AE-C9B1FFA1A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46DBF76C-15A8-DA4F-8942-74F27FE9D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868121-3E64-A64F-8A8B-BBA63E5149A2}" type="slidenum">
              <a:rPr lang="en-US" altLang="en-US" sz="1300" smtClean="0"/>
              <a:pPr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B2790E0-57B2-5243-97FD-43808561C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0CCB777-4E12-C247-864A-B2EA085C3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3647B43-C57A-B743-B4B4-7A8853CEF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9B4554-28FB-304C-ACAD-081BF796A4AE}" type="slidenum">
              <a:rPr lang="en-US" altLang="en-US" sz="1300" smtClean="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CD088A2-0AC9-C341-AF34-006949E81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0533FD-6C4F-BB4B-B147-40BAAE8FF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5E1791C-CC26-5548-A77E-04B4F4D1D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A74314-63CD-FA47-B245-D24710BAA88E}" type="slidenum">
              <a:rPr lang="en-US" altLang="en-US" sz="1300" smtClean="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116884E-61B7-F346-8466-B2A491A502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33CB41CE-C790-254E-BEC3-CE41F8DCC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A8478D72-AA7D-3E41-9E55-30E2F5740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4AADB00C-83BC-C948-93F2-8091A591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A449456B-44AC-B14A-9DEF-87F6D9BA4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0149B2-6ECC-1A47-8201-8D36464F540E}" type="slidenum">
              <a:rPr lang="en-US" altLang="en-US" sz="1300" smtClean="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D296BF48-7856-6349-9E00-D31689DC6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23B98E86-3C69-1048-96CA-7160E66B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485F2A51-381C-AE42-B7BF-EA291FAC0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1EA98D-D2A1-2B4B-ACF5-71FFEAFFD97F}" type="slidenum">
              <a:rPr lang="en-US" altLang="en-US" sz="1300" smtClean="0"/>
              <a:pPr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64745EB-35A5-174F-A12A-969E9413D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6BD40-8287-554C-891F-7C0B05090777}" type="slidenum">
              <a:rPr lang="en-US" altLang="en-US" sz="1300" smtClean="0"/>
              <a:pPr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609CBDE7-DEE4-9441-8E01-CC415F86A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AF71CA1-BCA6-2D46-B4EB-BF4F66461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BAF6FF8-17CE-1145-83BD-65FBF5C76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82C11F-718E-B04A-8DA8-37D2E7B26BDB}" type="slidenum">
              <a:rPr lang="en-US" altLang="en-US" sz="1300" smtClean="0"/>
              <a:pPr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58D3FEC-B8DD-0246-A6FA-160663EEA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558C590-9483-8C4A-B9F8-32D6E34EA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98A49F16-958D-E645-81D2-E794904ED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0BE171AB-1DC4-4345-B271-3461C4D2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970E39FF-5B78-8840-921B-ABF7625B6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ABB495-A201-3544-B1CE-8C08715CF822}" type="slidenum">
              <a:rPr lang="en-US" altLang="en-US" sz="1300" smtClean="0"/>
              <a:pPr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2CBFF03E-D185-684B-9052-64B64AFCA9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4021A7C2-A4F5-2A47-B106-31D1385D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08666CAF-0F8D-4E42-84E9-6407D476F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19111-290E-9142-928C-97F10641548F}" type="slidenum">
              <a:rPr lang="en-US" altLang="en-US" sz="1300" smtClean="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F111D785-0398-5D4C-A981-DA0EDECEBB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B46BA6C-A15A-9D49-AF2A-BB7EE2E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89A06CB5-D248-C04C-A1F7-6AF7EAAA7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730CB6-B1FA-D94A-9626-D1E64777C7A8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3E54CBF-8822-9644-B76F-65DFE26B1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0EC321-BC59-874F-8678-E48AAFD603E3}" type="slidenum">
              <a:rPr lang="en-US" altLang="en-US" sz="1300" smtClean="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F2612923-8E51-9E4B-A78A-55EE2B3CB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243DA33-002B-4746-B08A-91EC148A1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7FA70B5-001E-F24B-9C9F-53733534D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CF9642-76A1-CD48-9472-9D279B96E6BA}" type="slidenum">
              <a:rPr lang="en-US" altLang="en-US" sz="1300" smtClean="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B373525C-1416-6E42-A014-53A05AD1F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46825B26-2467-1F40-9A07-68A5A3A7B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DA658EF-529B-DF4D-9FD4-97B44DC04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B462E7-C483-6E49-B661-1CC6D1E128C0}" type="slidenum">
              <a:rPr lang="en-US" altLang="en-US" sz="1300" smtClean="0"/>
              <a:pPr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CB228A31-FCAF-4A41-B768-21239825E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6477605-EAF0-2347-88C6-D4163CD44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55BD8CD-00F4-A34E-BF95-F54990CAD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008F51-4799-4149-9134-24A8304B92E5}" type="slidenum">
              <a:rPr lang="en-US" altLang="en-US" sz="1300" smtClean="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C3079002-640E-014C-88C8-15E077BBB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54FFC24E-D48A-F747-B9DA-EBDD760C2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B566C7E-35C0-924C-94EB-66B3B676A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68FAB5-2D56-F54F-A3CF-9A14450F0A1A}" type="slidenum">
              <a:rPr lang="en-US" altLang="en-US" sz="1300" smtClean="0"/>
              <a:pPr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1615093-C83A-2847-8D8B-CCC2B0EA0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31FDB9F-4563-094B-8EA5-7D5F175E1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80E7C34F-9154-D849-97B9-7CD3813379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029DD22D-DD32-EA4C-82EF-55DBB4D4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FA782B19-41E4-3546-AA2E-5AC2D4230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D8F469-3B44-B041-8615-2EA398874B4F}" type="slidenum">
              <a:rPr lang="en-US" altLang="en-US" sz="1300" smtClean="0"/>
              <a:pPr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CD8AB315-C994-7D49-ADB7-AD88320323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322447E7-413C-5649-8F44-EA2BF76B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246CCFAF-AE14-F643-8623-0F2F01403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CA8463-0C21-8243-9991-F519A28A4E77}" type="slidenum">
              <a:rPr lang="en-US" altLang="en-US" sz="1300" smtClean="0"/>
              <a:pPr>
                <a:spcBef>
                  <a:spcPct val="0"/>
                </a:spcBef>
              </a:pPr>
              <a:t>58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62F730F-E518-284F-912C-D41ABA6B9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DC9537-1A01-FD4E-8A33-9D26633E1246}" type="slidenum">
              <a:rPr lang="en-US" altLang="en-US" sz="1300" smtClean="0"/>
              <a:pPr>
                <a:spcBef>
                  <a:spcPct val="0"/>
                </a:spcBef>
              </a:pPr>
              <a:t>59</a:t>
            </a:fld>
            <a:endParaRPr lang="en-US" altLang="en-US" sz="13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00A21D52-348C-B747-9E5C-93CF015DC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625253C0-9366-D64C-A5D2-1DD5AEAF5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A1A579CB-F855-3540-89FA-2EF11DE9E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168027-29F4-ED42-9132-E9D8DA891646}" type="slidenum">
              <a:rPr lang="en-US" altLang="en-US" sz="1300" smtClean="0"/>
              <a:pPr>
                <a:spcBef>
                  <a:spcPct val="0"/>
                </a:spcBef>
              </a:pPr>
              <a:t>60</a:t>
            </a:fld>
            <a:endParaRPr lang="en-US" altLang="en-US" sz="13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FF09C233-1940-C343-AE3B-97DB0ECE5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EAA8C041-93B4-D84E-A032-6D2C5EC0D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8C86934A-9DC8-AE4C-AB32-39F45BAF0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C2B17B7C-887B-9844-986E-9A00F38E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5EC6FC83-620B-E44A-ACEB-4A1ECDAEE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BBDB14-89CC-3A40-903D-72BD36029393}" type="slidenum">
              <a:rPr lang="en-US" altLang="en-US" sz="1300" smtClean="0"/>
              <a:pPr>
                <a:spcBef>
                  <a:spcPct val="0"/>
                </a:spcBef>
              </a:pPr>
              <a:t>61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62C4313-AB41-F443-A65F-5D9294713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860DF9-EE73-BB41-B3A7-3BA4994EB53F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7C8E708-CE79-924E-9ED7-5EB4F4286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8288687-BB5B-A944-B0E7-D20BECAB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A797149-3A32-4A4B-B5FA-579A20502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D7F9ED-3434-F245-A747-240EFC2184FE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6B8DE3-F134-B040-A6E0-D1BC84C5F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8295F02-0762-2A4F-B28E-33ECBC8E4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8B9DB1C-0B02-044B-ABFA-05B559959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D5DAE8-7511-C540-BCA8-9C88979D2826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7AB89D2-1A48-4D4B-95C8-C6B5D44DB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16075D0-DE0F-FD40-9AA8-C3A7B87B0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C84DCA2-13BF-8441-83A6-6F408AA0D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243025-85A9-D146-A474-A58AB037A530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7A5A36F-4DE8-A34F-A7CE-D1B43B793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65F84E9-906B-624E-95B7-F40D5F595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A009-3F57-814E-946C-AA209F6B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8432-1574-964C-85C2-5C0733DE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EA9A9-E355-D941-BD5E-D18D6049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3525C-96B7-9143-AE2E-0BC2CA4BAD1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39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87F8-1792-3B45-BAD6-2F8E7230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1626-5E30-0A43-9324-CD04258B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6C48-1F92-E64D-AD82-C1F8E12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B9BD-106F-0944-9E95-5398642B485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912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8AB-E6E6-BC4F-9B47-1DEF9B0C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073F-3B8F-B04B-B67F-CF6A6962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7F0E-4178-564B-B944-BBFFA9ED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7DDAD-C10A-E443-91A5-2716C1FF8FC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962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A8CC-012E-014C-BD68-46E00429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92F1-721E-704E-AEB0-84869252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828E-64ED-A84B-979E-9AF29FDD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58845-90D8-184A-8404-64591DC437D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479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FB04-3734-D143-8242-638089CF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0D45-D66E-B54F-ACFE-494A2BB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02F0-4A3D-334C-A3F0-C586286C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0EB35-1116-E446-804F-B3F2E24A048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718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DFED-F006-5A4C-8EDA-92A7DE0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C350-F4F8-C345-A6B3-B9C2B82D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955B-E405-774A-8D19-09AE66C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538E2-E581-3A46-BAA7-BDE7ED0C683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4411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C3ED45-C610-E44A-B1EC-5CB0D1A1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E8714B-32DE-E045-B1C0-DDAF6D98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B2AC8F-0543-D64E-B10B-1E4E4810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EFCB-D440-8842-BB8D-212D67DC47B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5108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BF98A4-8C3B-AC4D-843D-15B63C66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7B4292-3147-B942-BC49-2187BF2E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10C06F-5643-3044-A768-6EEBA3E4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5032-BC2C-3C43-9C21-446572803C6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388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BA103BF-6C04-A44E-B681-F52BA9F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B3BDA4-7FDA-804B-B79E-06441EB8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34CFDD-1DED-D64A-BC68-96640523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C36C8-06F3-9440-85E5-15F018A06A6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37291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A4982C-E3BE-FC4A-B19B-5F04FD10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5BAC7D-88C2-B442-AA70-BDFD5859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5230E3-6324-CD48-BBAE-BB1E46F9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E2E2E-CDC3-BE47-A580-A9FF1BBB60D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9705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329997-0F5F-0B47-900E-56334BCA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9AC075-A5E4-5D47-9965-89391C00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D2C57C-7374-DA44-AED9-0EB86480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EAB01-70AA-CF46-9258-F1D6094A5D5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7893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A053-1BA0-4C4B-90C8-5AC38251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A3FA-4E6A-C048-B4FC-C64B8C2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69EB-E33E-A44C-85BB-6F6134D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5FFE9-F86D-DD41-8612-36BE326BBC2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968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7AF951-3A12-C246-B34B-BBAFA282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A21791-5BC9-D54F-9F44-B289F713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F710B5-E12F-4B46-8BCF-3089357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38F3-F856-6346-B4D1-D606CBE260E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3622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1B0C-9399-3346-9307-518E19E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0898-D1C4-924B-BC29-4C28218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0946-AD2B-BB49-95C1-65AEE62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0A03D-7E7D-6442-9A5C-7C40DBCBB7D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6961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59C0-366F-1242-8E0E-4802A91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53DA-F5D6-4447-860E-C2DE5E77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CCFE-A72C-0541-85BC-8ACB56AD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84EC-A844-B742-BB47-6BAC2F92DA3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26115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D328-451C-4F41-BBF4-004BFA8B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B62E-44CF-1743-8398-AEC4E352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A9C1-75E2-8F4A-B3CA-A60C5FB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90CFE-1D47-4349-BEC0-54F3E43CC01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26846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5A41-B4E0-924A-8074-5E83EEE0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25C7-1263-B94A-87EA-A3EAB75C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DBC9-3453-2E4B-9BDD-420C994D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0DAA2-30CA-7040-8EFD-7146656AF49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61790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E12A-8530-B745-845E-39ED35FB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36D6-1DBD-9040-8E81-8F6BCE9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F4B6-7C0A-704B-B21D-F2EA4B7C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FF00-DCF0-CE4C-A435-0F8CDD9FA97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7455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9A8E24-7B19-E24D-BFFD-0EA52209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0D95E1-923E-9A41-9FF9-40F1FF6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83D9B2-D5CA-324F-894F-3E242385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9BCA3-7B46-7B48-93BD-7EB594DFAA8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8282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E8FEB4-BF76-4644-A8AE-379385E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8E10FF-6F1F-7C4A-B751-0BB7F247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79767E-0F8C-AD47-BCAB-8E771CA5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32691-F543-434A-96EC-AAAF1DE04B4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0175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E89BC-C0B8-2D4E-AC6C-AA29C182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E3AD19-9344-A047-B9FA-71A3C421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AC44D8-5CCE-C24F-96DE-42770C92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E178-E9BE-C44C-BEF0-7D103A6445F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05618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79E478-81AA-C54D-9AFB-1ACAC8BF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6B99E6-9D0C-DE4A-AA4C-A6022061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6D5BA6-2E63-F34C-80A8-09EF762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6E5B2-4BCC-7D4E-99E1-27064C74C91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42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5C31-DABC-D344-94C6-E300AF4B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D14A-B759-A04A-8849-42BBAD06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8B88-F429-0742-A996-EE0C722C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37CE7-2168-644E-8898-0DA45EA0468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6633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A1E5B7-8F00-CA4A-8F75-FE394EC7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8D250C-5F7C-1841-BC29-5B982743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4143E2-1781-1D4B-AD80-89938E73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6212B-4098-E845-B850-1831AC2554E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8398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F727C6-AD08-3447-87B4-FC736F71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42AB0E-DA67-6943-8D66-AAF61CC0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55CAFA-56B9-9A4A-8A36-463F064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84A20-8C7C-1D49-9782-D7C492F516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24463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67D2-0BE9-E341-BC84-863790B5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B05D-BA08-A447-834B-AC164C6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7A2A-56E3-9D4A-AECB-71B4DFAD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72E0B-B871-4E47-9817-0E13CA9F0CA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5546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3F15-A1E9-AF4F-BE22-67CBD6A4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D9AF-A30C-7449-A678-76690F68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15DC-4F11-5F47-B2F9-BF96609C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24185-E17A-6C44-AF13-6CAD29C775A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5752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3525C-96B7-9143-AE2E-0BC2CA4BAD1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34811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E985FFE9-F86D-DD41-8612-36BE326BBC2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9291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37CE7-2168-644E-8898-0DA45EA04684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8463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7E6D8-4311-1943-90EA-1098DEA79DB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8025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C8BB8-E1A6-1B48-BA04-90291DCA34C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73339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753F8-0FB7-1340-A73A-566BE6E2467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065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7933D2-AA1E-664C-AEE3-3D6838BC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EB6BDB-B7F3-D644-B3DB-0BA953A6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2B1F0-FD73-8B4C-A29E-7414E37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7E6D8-4311-1943-90EA-1098DEA79DB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038108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8CA7F-763B-F64D-9327-2418EFC42A2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03055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B0648-0EE8-3949-8564-F8093EFB5A6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3500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7CF6C-319C-3843-B755-145FD24E0E4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92934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6B9BD-106F-0944-9E95-5398642B485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279904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7DDAD-C10A-E443-91A5-2716C1FF8FC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719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0BA67AB-9782-1E44-93EE-85F01D4A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9F9B1A-6D25-6C4E-A2F6-D121E0E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4A82912-CAF6-5A41-8101-D2903A5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8BB8-E1A6-1B48-BA04-90291DCA34C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774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84515BA-9921-1148-8EE6-4116724B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97D91B-1421-8149-8EB3-FD4407B3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61BCBF5-7C37-CF47-BF09-32B97147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53F8-0FB7-1340-A73A-566BE6E246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16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24ED28-0D41-9D4B-AD34-65B0C2A1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F15BC2-2D0A-2F46-B552-3568DB3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0C8107-1E1E-9E43-86DB-DD0B3C9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CA7F-763B-F64D-9327-2418EFC42A2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7200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B9C85B-9E07-A944-BBDB-7586DEC0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BFC9A9-8A4B-0540-A252-37AB5F5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C73DD1-80BD-414A-9D04-65E706A6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B0648-0EE8-3949-8564-F8093EFB5A6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07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90B3A8-6315-F040-93E4-358ECED9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33FD3A-573C-4A4B-8FD0-9DDCB0AC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5EFC1A-B500-7741-AE6C-F25537F6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7CF6C-319C-3843-B755-145FD24E0E4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81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F2BAA12-CA94-6448-A063-5F247A24A1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1FCAF1-034E-E046-B8F8-2E03C99B1F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DB32-ED4D-1543-B1A4-F9A1F17BC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3579-077A-C846-8D49-F50C80BA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65FF-4570-D147-BD7E-67370F729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EA09B2-C219-864A-B9EB-034E5DC04AA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32D3D19-5487-484C-BE5C-56769AA140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87D02B3-2D40-3A44-A26B-D9640C7712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6ACD-6154-F64D-83A9-A16FA7817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3DE7-E446-2C41-A282-383AB2B84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3026-E92D-5B49-85FD-61BE99FEF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019FFD-C81E-E845-A85C-0E311ECB918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91412CDB-05B3-A442-BD72-BBCC8007F7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B3D2A57C-2668-D841-BDCD-C51056CBFD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1BCF-388A-5542-9B79-26DC172CD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E31B-0B66-0D46-8BA3-1F57FB85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8E0E-D5D6-5644-A764-B0D9AC35B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22B186-62E5-CD48-8D3F-E132822C57A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19759"/>
            <a:ext cx="2502029" cy="8382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EA09B2-C219-864A-B9EB-034E5DC04AA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9499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2776"/>
            <a:ext cx="9144000" cy="1512168"/>
          </a:xfrm>
        </p:spPr>
        <p:txBody>
          <a:bodyPr>
            <a:noAutofit/>
          </a:bodyPr>
          <a:lstStyle/>
          <a:p>
            <a:r>
              <a:rPr lang="en-AU" sz="2500" b="1" dirty="0">
                <a:solidFill>
                  <a:prstClr val="white"/>
                </a:solidFill>
                <a:latin typeface="Calibri"/>
              </a:rPr>
              <a:t>CSIT988/CSIT488</a:t>
            </a:r>
            <a:br>
              <a:rPr lang="en-AU" sz="2500" b="1" dirty="0">
                <a:solidFill>
                  <a:prstClr val="white"/>
                </a:solidFill>
                <a:latin typeface="Calibri"/>
              </a:rPr>
            </a:br>
            <a:r>
              <a:rPr lang="en-AU" sz="2500" b="1" dirty="0">
                <a:solidFill>
                  <a:prstClr val="white"/>
                </a:solidFill>
                <a:latin typeface="Calibri"/>
              </a:rPr>
              <a:t>Security, Ethics and Professionalism</a:t>
            </a:r>
            <a:br>
              <a:rPr lang="en-AU" dirty="0"/>
            </a:br>
            <a:r>
              <a:rPr lang="en-US" altLang="en-US" sz="3600" dirty="0"/>
              <a:t>Week 11: </a:t>
            </a:r>
            <a:r>
              <a:rPr lang="en-AU" altLang="en-US" sz="3600" dirty="0"/>
              <a:t>Protection mechanisms</a:t>
            </a:r>
            <a:endParaRPr lang="en-AU" sz="36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940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Subject Coordinator: </a:t>
            </a:r>
            <a:r>
              <a:rPr lang="en-AU" b="1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Guangyou Zhou </a:t>
            </a:r>
          </a:p>
          <a:p>
            <a:r>
              <a:rPr lang="en-AU" b="1" dirty="0">
                <a:solidFill>
                  <a:schemeClr val="tx2">
                    <a:lumMod val="75000"/>
                  </a:schemeClr>
                </a:solidFill>
              </a:rPr>
              <a:t>Central China Normal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University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>
                <a:solidFill>
                  <a:schemeClr val="tx2">
                    <a:lumMod val="75000"/>
                  </a:schemeClr>
                </a:solidFill>
              </a:rPr>
              <a:t>Spring 2024</a:t>
            </a:r>
            <a:endParaRPr lang="en-A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B6D9678-24BC-4ECC-ABC4-FE5E3F280C2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8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1852E9FD-6E09-AA47-8D33-70041F0B0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(cont’d.)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9C7D5272-CC19-3F42-817D-E0A19D19E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Something you have</a:t>
            </a:r>
          </a:p>
          <a:p>
            <a:pPr lvl="1"/>
            <a:r>
              <a:rPr lang="en-US" altLang="en-US"/>
              <a:t>Something that the user or system possesses</a:t>
            </a:r>
          </a:p>
          <a:p>
            <a:pPr lvl="1"/>
            <a:r>
              <a:rPr lang="en-US" altLang="en-US"/>
              <a:t>Examples: </a:t>
            </a:r>
          </a:p>
          <a:p>
            <a:pPr lvl="2"/>
            <a:r>
              <a:rPr lang="en-US" altLang="en-US"/>
              <a:t>A card, key, or token</a:t>
            </a:r>
          </a:p>
          <a:p>
            <a:pPr lvl="2"/>
            <a:r>
              <a:rPr lang="en-US" altLang="en-US"/>
              <a:t>A dumb card (such as an ATM card) with magnetic stripes </a:t>
            </a:r>
          </a:p>
          <a:p>
            <a:pPr lvl="2"/>
            <a:r>
              <a:rPr lang="en-US" altLang="en-US"/>
              <a:t>A smart card containing a processor </a:t>
            </a:r>
          </a:p>
          <a:p>
            <a:pPr lvl="2"/>
            <a:r>
              <a:rPr lang="en-US" altLang="en-US"/>
              <a:t>A cryptographic token (a processor in a card that has a display)</a:t>
            </a:r>
          </a:p>
          <a:p>
            <a:pPr lvl="2"/>
            <a:r>
              <a:rPr lang="en-US" altLang="en-US"/>
              <a:t>Tokens may be either synchronous or asynchronous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7B7219FD-2A41-9249-AD83-FEE63595C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(cont’d.)</a:t>
            </a: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AE8E4CB2-3A0D-904A-B506-83D5F12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935413" y="6376243"/>
            <a:ext cx="386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Figure 10-3: Access control tokens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DEACD28E-9266-6B40-81FD-FA6EFE34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/>
          <a:stretch>
            <a:fillRect/>
          </a:stretch>
        </p:blipFill>
        <p:spPr bwMode="auto">
          <a:xfrm>
            <a:off x="3657600" y="1809328"/>
            <a:ext cx="42878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1E25486B-695A-3143-AD98-6DD8EFBA4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(cont’d.)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A1457E10-9226-694F-8790-11419C774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1762472"/>
            <a:ext cx="7759700" cy="4114800"/>
          </a:xfrm>
        </p:spPr>
        <p:txBody>
          <a:bodyPr/>
          <a:lstStyle/>
          <a:p>
            <a:r>
              <a:rPr lang="en-US" altLang="en-US" dirty="0"/>
              <a:t>Something you are</a:t>
            </a:r>
          </a:p>
          <a:p>
            <a:pPr lvl="1"/>
            <a:r>
              <a:rPr lang="en-US" altLang="en-US" dirty="0"/>
              <a:t>Something inherent in the user that is evaluated using biometrics</a:t>
            </a:r>
          </a:p>
          <a:p>
            <a:r>
              <a:rPr lang="en-US" altLang="en-US" dirty="0"/>
              <a:t>Most technologies that scan human characteristics convert the images to obtain minutiae (unique points of reference that are digitized and stored in an encrypted format)</a:t>
            </a:r>
          </a:p>
          <a:p>
            <a:r>
              <a:rPr lang="en-US" altLang="en-US" dirty="0"/>
              <a:t>Something you produce</a:t>
            </a:r>
          </a:p>
          <a:p>
            <a:pPr lvl="1"/>
            <a:r>
              <a:rPr lang="en-US" altLang="en-US" dirty="0"/>
              <a:t>Something the user performs or produces</a:t>
            </a:r>
          </a:p>
          <a:p>
            <a:r>
              <a:rPr lang="en-US" altLang="en-US" dirty="0"/>
              <a:t>Includes technology related to signature recognition and voice recognition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7353B08-2D1A-6E4F-AA12-683196D4D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(cont’d.)</a:t>
            </a: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004F94A0-85B6-B046-B2AF-1D27A595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22" y="1953344"/>
            <a:ext cx="57229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0BC06E2-B96D-B642-A11F-5D563814C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(cont’d.)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19D42C2C-53AD-0D47-A38E-FDF1B50F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985963"/>
            <a:ext cx="8120062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71B3F5CA-A570-7049-B63B-F156AB8A1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Managing Access Controls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C659BD4C-D0F4-F348-86AB-581620499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formal access control policy</a:t>
            </a:r>
          </a:p>
          <a:p>
            <a:pPr lvl="1" eaLnBrk="1" hangingPunct="1"/>
            <a:r>
              <a:rPr lang="en-US" altLang="en-US"/>
              <a:t>Determines how access rights are granted to entities and groups</a:t>
            </a:r>
          </a:p>
          <a:p>
            <a:pPr lvl="1" eaLnBrk="1" hangingPunct="1"/>
            <a:r>
              <a:rPr lang="en-US" altLang="en-US"/>
              <a:t>Includes provisions for periodically reviewing all access rights, granting access rights to new employees, changing access rights when job roles change, and revoking access rights as appropriate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09D49224-99A3-7F43-A4F9-964CC3BEA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Firewalls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09CB1C4C-6AE7-A542-B057-85A4D88172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Any device that prevents a specific type of information from moving between two networks</a:t>
            </a:r>
          </a:p>
          <a:p>
            <a:pPr lvl="1"/>
            <a:r>
              <a:rPr lang="en-US" altLang="en-US"/>
              <a:t>Between the outside (untrusted network: e.g., the Internet), and the inside (trusted network)</a:t>
            </a:r>
          </a:p>
          <a:p>
            <a:r>
              <a:rPr lang="en-US" altLang="en-US"/>
              <a:t>May be a separate computer system</a:t>
            </a:r>
          </a:p>
          <a:p>
            <a:pPr lvl="1"/>
            <a:r>
              <a:rPr lang="en-US" altLang="en-US"/>
              <a:t>Or a service running on an existing router or server</a:t>
            </a:r>
          </a:p>
          <a:p>
            <a:pPr lvl="1"/>
            <a:r>
              <a:rPr lang="en-US" altLang="en-US"/>
              <a:t>Or a separate network with a number of supporting devices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BC84ED2B-A7D4-2D4B-9A56-F066B907E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Firewalls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0ED9F030-F5B6-4541-B6AF-4CA5F6F11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Packet filtering firewalls</a:t>
            </a:r>
          </a:p>
          <a:p>
            <a:pPr lvl="1"/>
            <a:r>
              <a:rPr lang="en-US" altLang="en-US"/>
              <a:t>First generation firewalls</a:t>
            </a:r>
          </a:p>
          <a:p>
            <a:pPr lvl="1"/>
            <a:r>
              <a:rPr lang="en-US" altLang="en-US"/>
              <a:t>Simple networking devices that filter packets by examining every incoming and outgoing packet header</a:t>
            </a:r>
          </a:p>
          <a:p>
            <a:pPr lvl="1"/>
            <a:r>
              <a:rPr lang="en-US" altLang="en-US"/>
              <a:t>Selectively filter packets based on values in the packet header</a:t>
            </a:r>
          </a:p>
          <a:p>
            <a:pPr lvl="1"/>
            <a:r>
              <a:rPr lang="en-US" altLang="en-US"/>
              <a:t>Can be configured to filter based on IP address, type of packet, port request, and/or other elements present in the packet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9C989FA1-7350-8340-9F6F-78A6BC5EE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Firewalls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01ED21B6-0A25-9240-8ED6-BC363C1F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060576"/>
            <a:ext cx="82042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C9F08617-AE15-3B48-8B6D-F918D7ED2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Firewalls</a:t>
            </a:r>
            <a:br>
              <a:rPr lang="en-US" altLang="en-US"/>
            </a:br>
            <a:r>
              <a:rPr lang="en-US" altLang="en-US"/>
              <a:t>(cont’d.)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E0301CE0-62B5-6040-8DF2-3B41CEDCC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Application-level firewalls</a:t>
            </a:r>
          </a:p>
          <a:p>
            <a:pPr lvl="1"/>
            <a:r>
              <a:rPr lang="en-US" altLang="en-US"/>
              <a:t>Second generation firewalls</a:t>
            </a:r>
          </a:p>
          <a:p>
            <a:pPr lvl="1"/>
            <a:r>
              <a:rPr lang="en-US" altLang="en-US"/>
              <a:t>Consists of dedicated computers kept separate from the first filtering router (edge router)</a:t>
            </a:r>
          </a:p>
          <a:p>
            <a:pPr lvl="1"/>
            <a:r>
              <a:rPr lang="en-US" altLang="en-US"/>
              <a:t>Commonly used in conjunction with a second or internal filtering router - or proxy server</a:t>
            </a:r>
          </a:p>
          <a:p>
            <a:pPr lvl="2"/>
            <a:r>
              <a:rPr lang="en-US" altLang="en-US"/>
              <a:t>The proxy server, rather than the Web server, is exposed to the outside world from within a network segment called the demilitarized zone (DMZ), an intermediate area between a trusted network and an untrusted 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674C3A4C-2B0A-1D4D-AF76-92B898F9E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5A00C-A041-C84A-AE00-A225A76489B4}" type="slidenum">
              <a:rPr lang="en-AU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AU" altLang="en-US" sz="1400"/>
          </a:p>
        </p:txBody>
      </p:sp>
      <p:graphicFrame>
        <p:nvGraphicFramePr>
          <p:cNvPr id="4" name="Group 373">
            <a:extLst>
              <a:ext uri="{FF2B5EF4-FFF2-40B4-BE49-F238E27FC236}">
                <a16:creationId xmlns:a16="http://schemas.microsoft.com/office/drawing/2014/main" id="{DB9CDE2B-18B1-9543-9D64-E2D2F1973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514547"/>
              </p:ext>
            </p:extLst>
          </p:nvPr>
        </p:nvGraphicFramePr>
        <p:xfrm>
          <a:off x="3387725" y="202260"/>
          <a:ext cx="8548242" cy="6467100"/>
        </p:xfrm>
        <a:graphic>
          <a:graphicData uri="http://schemas.openxmlformats.org/drawingml/2006/table">
            <a:tbl>
              <a:tblPr/>
              <a:tblGrid>
                <a:gridCol w="79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Week</a:t>
                      </a:r>
                      <a:endParaRPr kumimoji="0" lang="en-A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Lecture Topics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Readings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Introduction and overview of the 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Chapter 1 /  No Tutorials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Information security management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Planning for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Planning for contingencies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Information security 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Developing the security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Security management models &amp; practices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6,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Risk management: identifying and accessing risk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Risk management: controlling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lamauow Book" pitchFamily="50" charset="0"/>
                        </a:rPr>
                        <a:t>Protection mechanisms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lamauow Book" pitchFamily="50" charset="0"/>
                        </a:rPr>
                        <a:t>Chapter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Personnel and security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Law and Ethics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 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482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079D2CD1-8BB8-0340-8197-B0795739E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Firewalls</a:t>
            </a:r>
            <a:br>
              <a:rPr lang="en-US" altLang="en-US"/>
            </a:br>
            <a:r>
              <a:rPr lang="en-US" altLang="en-US"/>
              <a:t>(cont’d.)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04A0247D-5D6F-6D42-9635-441FF3204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Application-level firewalls (cont’d.)</a:t>
            </a:r>
          </a:p>
          <a:p>
            <a:pPr lvl="1"/>
            <a:r>
              <a:rPr lang="en-US" altLang="en-US"/>
              <a:t>Implemented for specific protocols</a:t>
            </a:r>
          </a:p>
          <a:p>
            <a:r>
              <a:rPr lang="en-US" altLang="en-US"/>
              <a:t>Stateful inspection firewalls</a:t>
            </a:r>
          </a:p>
          <a:p>
            <a:pPr lvl="1"/>
            <a:r>
              <a:rPr lang="en-US" altLang="en-US"/>
              <a:t>Third generation firewalls</a:t>
            </a:r>
          </a:p>
          <a:p>
            <a:pPr lvl="1"/>
            <a:r>
              <a:rPr lang="en-US" altLang="en-US"/>
              <a:t>Keeps track of each network connection established between internal and external systems using a state table</a:t>
            </a:r>
          </a:p>
          <a:p>
            <a:pPr lvl="2"/>
            <a:r>
              <a:rPr lang="en-US" altLang="en-US"/>
              <a:t>State tables track the state and context of each packet exchanged by recording which station sent which packet and when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B6BD3E2-6945-254C-8F0F-DE40280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88640"/>
            <a:ext cx="7480300" cy="1044849"/>
          </a:xfrm>
        </p:spPr>
        <p:txBody>
          <a:bodyPr>
            <a:normAutofit/>
          </a:bodyPr>
          <a:lstStyle/>
          <a:p>
            <a:r>
              <a:rPr lang="en-US" altLang="en-US" dirty="0"/>
              <a:t>The Development of Firewalls</a:t>
            </a:r>
            <a:br>
              <a:rPr lang="en-US" altLang="en-US" dirty="0"/>
            </a:br>
            <a:r>
              <a:rPr lang="en-US" altLang="en-US" dirty="0"/>
              <a:t>(cont’d.)</a:t>
            </a:r>
            <a:endParaRPr lang="en-AU" altLang="en-US" dirty="0"/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D8A9705D-DC86-A240-A9EC-612F851CEF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1557338"/>
            <a:ext cx="7512050" cy="4392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638DBE89-45B8-DD4B-BA75-F4146DE5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2AF25-5A75-0948-B6A4-5EC02E6483C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A0B271D2-AA5B-D64E-AE66-C4C48BA8D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Firewalls</a:t>
            </a:r>
            <a:br>
              <a:rPr lang="en-US" altLang="en-US"/>
            </a:br>
            <a:r>
              <a:rPr lang="en-US" altLang="en-US"/>
              <a:t>(cont’d.)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7D9B0D0D-E476-364A-8F06-8D5990830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Stateful inspection firewalls (third generation)</a:t>
            </a:r>
          </a:p>
          <a:p>
            <a:pPr lvl="1"/>
            <a:r>
              <a:rPr lang="en-US" altLang="en-US"/>
              <a:t>Can restrict incoming packets by allowing access only to packets that constitute responses to requests from internal hosts</a:t>
            </a:r>
          </a:p>
          <a:p>
            <a:pPr lvl="1"/>
            <a:r>
              <a:rPr lang="en-US" altLang="en-US"/>
              <a:t>If the stateful inspection firewall receives an incoming packet that it cannot match to its state table</a:t>
            </a:r>
          </a:p>
          <a:p>
            <a:pPr lvl="2"/>
            <a:r>
              <a:rPr lang="en-US" altLang="en-US"/>
              <a:t>It uses ACL rights to determine whether to allow the packet to pass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F1EFC45F-36F1-5440-BE96-D3E122DBD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Development of Firewalls</a:t>
            </a:r>
            <a:br>
              <a:rPr lang="en-US" altLang="en-US"/>
            </a:br>
            <a:r>
              <a:rPr lang="en-US" altLang="en-US"/>
              <a:t>(cont’d.)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9A8C90D6-BD34-D44F-9831-565C4BAF2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Dynamic packet filtering firewall</a:t>
            </a:r>
          </a:p>
          <a:p>
            <a:pPr lvl="1"/>
            <a:r>
              <a:rPr lang="en-US" altLang="en-US"/>
              <a:t>Fourth generation firewall</a:t>
            </a:r>
          </a:p>
          <a:p>
            <a:pPr lvl="1"/>
            <a:r>
              <a:rPr lang="en-US" altLang="en-US"/>
              <a:t>Allows only a particular packet with a specific source, destination, and port address to pass through the firewall</a:t>
            </a:r>
          </a:p>
          <a:p>
            <a:pPr lvl="1"/>
            <a:r>
              <a:rPr lang="en-US" altLang="en-US"/>
              <a:t>Understands how the protocol functions, and opens and closes firewall pathways</a:t>
            </a:r>
          </a:p>
          <a:p>
            <a:pPr lvl="1"/>
            <a:r>
              <a:rPr lang="en-US" altLang="en-US"/>
              <a:t>An intermediate form between traditional static packet filters and application proxies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76883FAE-FB92-694F-A968-B8B89B3F4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 Architectures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928D8BE9-C16D-0243-A91E-3AC6611AE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firewall generation can be implemented in several architectural configurations</a:t>
            </a:r>
          </a:p>
          <a:p>
            <a:r>
              <a:rPr lang="en-US" altLang="en-US"/>
              <a:t>Common architectural implementations</a:t>
            </a:r>
          </a:p>
          <a:p>
            <a:pPr lvl="1"/>
            <a:r>
              <a:rPr lang="en-US" altLang="en-US"/>
              <a:t>Packet filtering routers</a:t>
            </a:r>
          </a:p>
          <a:p>
            <a:pPr lvl="1"/>
            <a:r>
              <a:rPr lang="en-US" altLang="en-US"/>
              <a:t>Screened-host firewalls</a:t>
            </a:r>
          </a:p>
          <a:p>
            <a:pPr lvl="1"/>
            <a:r>
              <a:rPr lang="en-US" altLang="en-US"/>
              <a:t>Dual-homed host firewalls</a:t>
            </a:r>
          </a:p>
          <a:p>
            <a:pPr lvl="1"/>
            <a:r>
              <a:rPr lang="en-US" altLang="en-US"/>
              <a:t>Screened-subnet firewalls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35CDEC9E-71A5-0C49-9D66-8D376EEFD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Firewall Architectures (cont’d.)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0CD13870-043D-C345-B130-6A313386A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Packet filtering routers</a:t>
            </a:r>
          </a:p>
          <a:p>
            <a:pPr lvl="1" eaLnBrk="1" hangingPunct="1"/>
            <a:r>
              <a:rPr lang="en-US" altLang="en-US"/>
              <a:t>Most organizations with an Internet connection use some form of router between their internal networks and the external service provider</a:t>
            </a:r>
          </a:p>
          <a:p>
            <a:pPr lvl="2" eaLnBrk="1" hangingPunct="1"/>
            <a:r>
              <a:rPr lang="en-US" altLang="en-US"/>
              <a:t>Many can be configured to block packets that the organization does not allow into the network</a:t>
            </a:r>
          </a:p>
          <a:p>
            <a:pPr lvl="2" eaLnBrk="1" hangingPunct="1"/>
            <a:r>
              <a:rPr lang="en-US" altLang="en-US"/>
              <a:t>Such an architecture lacks auditing and strong authentication</a:t>
            </a:r>
          </a:p>
          <a:p>
            <a:pPr lvl="2" eaLnBrk="1" hangingPunct="1"/>
            <a:r>
              <a:rPr lang="en-US" altLang="en-US"/>
              <a:t>The complexity of the access control lists used to filter the packets can grow to a point that degrades network performance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>
            <a:extLst>
              <a:ext uri="{FF2B5EF4-FFF2-40B4-BE49-F238E27FC236}">
                <a16:creationId xmlns:a16="http://schemas.microsoft.com/office/drawing/2014/main" id="{1333FB3C-8848-4545-97A0-377372B48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Firewall Architectures (cont’d.)</a:t>
            </a:r>
          </a:p>
        </p:txBody>
      </p:sp>
      <p:sp>
        <p:nvSpPr>
          <p:cNvPr id="67587" name="Rectangle 5">
            <a:extLst>
              <a:ext uri="{FF2B5EF4-FFF2-40B4-BE49-F238E27FC236}">
                <a16:creationId xmlns:a16="http://schemas.microsoft.com/office/drawing/2014/main" id="{4168C532-393A-EF41-B353-EF59AC068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1906488"/>
            <a:ext cx="77597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Screened-host firewall systems</a:t>
            </a:r>
          </a:p>
          <a:p>
            <a:pPr lvl="1" eaLnBrk="1" hangingPunct="1"/>
            <a:r>
              <a:rPr lang="en-US" altLang="en-US" dirty="0"/>
              <a:t>Combine the packet filtering router with a separate, dedicated firewall such as an application proxy server</a:t>
            </a:r>
          </a:p>
          <a:p>
            <a:pPr lvl="1" eaLnBrk="1" hangingPunct="1"/>
            <a:r>
              <a:rPr lang="en-US" altLang="en-US" dirty="0"/>
              <a:t>Allows the router to screen packets</a:t>
            </a:r>
          </a:p>
          <a:p>
            <a:pPr lvl="2" eaLnBrk="1" hangingPunct="1"/>
            <a:r>
              <a:rPr lang="en-US" altLang="en-US" dirty="0"/>
              <a:t>Minimizes network traffic and load on the internal proxy</a:t>
            </a:r>
          </a:p>
          <a:p>
            <a:pPr lvl="1" eaLnBrk="1" hangingPunct="1"/>
            <a:r>
              <a:rPr lang="en-US" altLang="en-US" dirty="0"/>
              <a:t>The application proxy examines an application layer protocol, such as HTTP, and performs the proxy services</a:t>
            </a:r>
          </a:p>
          <a:p>
            <a:pPr lvl="1" eaLnBrk="1" hangingPunct="1"/>
            <a:r>
              <a:rPr lang="en-US" altLang="en-US" dirty="0"/>
              <a:t>Bastion host</a:t>
            </a:r>
          </a:p>
          <a:p>
            <a:pPr lvl="2" eaLnBrk="1" hangingPunct="1"/>
            <a:r>
              <a:rPr lang="en-US" altLang="en-US" dirty="0"/>
              <a:t>A single, rich target for external attacks</a:t>
            </a:r>
          </a:p>
          <a:p>
            <a:pPr lvl="2" eaLnBrk="1" hangingPunct="1"/>
            <a:r>
              <a:rPr lang="en-US" altLang="en-US" dirty="0"/>
              <a:t>Should be very thoroughly secured</a:t>
            </a:r>
          </a:p>
          <a:p>
            <a:pPr lvl="1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C43DA441-FDEE-A740-9FD5-8345AE564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738" y="476251"/>
            <a:ext cx="6877050" cy="684213"/>
          </a:xfrm>
        </p:spPr>
        <p:txBody>
          <a:bodyPr/>
          <a:lstStyle/>
          <a:p>
            <a:pPr eaLnBrk="1" hangingPunct="1"/>
            <a:r>
              <a:rPr lang="en-US" altLang="en-US"/>
              <a:t>Firewall Architectures (cont’d.)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A3DE234B-34E8-7D47-BD7D-621D8A4C2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1330424"/>
            <a:ext cx="77597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Dual-homed host firewalls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bastion host contains two network interfaces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One is connected to the external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One is connected to the internal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Requires all traffic to travel through the firewall to move between the internal and external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Network-address translation (NAT) is often implemented with this architecture, which converts external IP addresses to special ranges of internal IP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Dual-homed host firewalls (cont’d.)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These special, non-routable addresses consist of three different ranges: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10.x.x.x: greater than 16.5 million usable addresses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192.168.x.x: greater than 65,500 addresses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172.16.0.x - 172.16.15.x: greater than 4000 usable addresses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itle 1">
            <a:extLst>
              <a:ext uri="{FF2B5EF4-FFF2-40B4-BE49-F238E27FC236}">
                <a16:creationId xmlns:a16="http://schemas.microsoft.com/office/drawing/2014/main" id="{0199D7F1-05FA-664E-B4E4-1D1442D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Firewall Architectures (cont.)</a:t>
            </a:r>
          </a:p>
        </p:txBody>
      </p:sp>
      <p:pic>
        <p:nvPicPr>
          <p:cNvPr id="71683" name="Picture 6">
            <a:extLst>
              <a:ext uri="{FF2B5EF4-FFF2-40B4-BE49-F238E27FC236}">
                <a16:creationId xmlns:a16="http://schemas.microsoft.com/office/drawing/2014/main" id="{B3264B6C-C745-AE40-86D8-4B79AE54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998563"/>
            <a:ext cx="831056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itle 1">
            <a:extLst>
              <a:ext uri="{FF2B5EF4-FFF2-40B4-BE49-F238E27FC236}">
                <a16:creationId xmlns:a16="http://schemas.microsoft.com/office/drawing/2014/main" id="{3F65614E-D807-3B41-BC28-127BFBB4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Firewall Architectures (cont.)</a:t>
            </a:r>
          </a:p>
        </p:txBody>
      </p:sp>
      <p:sp>
        <p:nvSpPr>
          <p:cNvPr id="50178" name="Rectangle 5">
            <a:extLst>
              <a:ext uri="{FF2B5EF4-FFF2-40B4-BE49-F238E27FC236}">
                <a16:creationId xmlns:a16="http://schemas.microsoft.com/office/drawing/2014/main" id="{A10325CD-85FC-9A4C-A85A-B80DFF68B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762820"/>
            <a:ext cx="8434958" cy="425846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Screened-Subnet Firewalls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Consists of one or more internal bastion hosts located behind a packet filtering router, with each host protecting the trusted network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The first general model uses two filtering routers, with one or more dual-homed bastion hosts between them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The second general model shows connections routed as follows: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Connections from the untrusted network are routed through an external filtering router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Connections from the untrusted network are routed into—and then out of—a routing firewall to the separate network segment known as the DMZ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Second general model (cont’d.)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Connections into the trusted internal network are allowed only from the DMZ bastion host servers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lvl="2"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endParaRPr lang="en-US" alt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72ED78A-F61B-4644-AEF6-72B881A3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B8457A8-3BD6-514C-8140-882E7F9A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Technical controls</a:t>
            </a:r>
          </a:p>
          <a:p>
            <a:pPr lvl="1"/>
            <a:r>
              <a:rPr lang="en-US" altLang="en-US"/>
              <a:t>Usually an essential part of information security programs</a:t>
            </a:r>
          </a:p>
          <a:p>
            <a:pPr lvl="1"/>
            <a:r>
              <a:rPr lang="en-US" altLang="en-US"/>
              <a:t>Insufficient if used alone</a:t>
            </a:r>
          </a:p>
          <a:p>
            <a:pPr lvl="1"/>
            <a:r>
              <a:rPr lang="en-US" altLang="en-US"/>
              <a:t>Must be combined with sound policy and education, training, and awareness efforts </a:t>
            </a:r>
          </a:p>
          <a:p>
            <a:r>
              <a:rPr lang="en-US" altLang="en-US"/>
              <a:t>Examples of technical security mechanisms</a:t>
            </a:r>
          </a:p>
          <a:p>
            <a:pPr lvl="1"/>
            <a:r>
              <a:rPr lang="en-US" altLang="en-US"/>
              <a:t>Access controls, firewalls, dial-up protection, intrusion detection systems, scanning and analysis tools, and encryption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itle 1">
            <a:extLst>
              <a:ext uri="{FF2B5EF4-FFF2-40B4-BE49-F238E27FC236}">
                <a16:creationId xmlns:a16="http://schemas.microsoft.com/office/drawing/2014/main" id="{18F3A010-EAA6-A944-BB01-9CB8CC47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Firewall Architectures (cont.)</a:t>
            </a:r>
          </a:p>
        </p:txBody>
      </p:sp>
      <p:pic>
        <p:nvPicPr>
          <p:cNvPr id="75779" name="Picture 5">
            <a:extLst>
              <a:ext uri="{FF2B5EF4-FFF2-40B4-BE49-F238E27FC236}">
                <a16:creationId xmlns:a16="http://schemas.microsoft.com/office/drawing/2014/main" id="{B79D2C09-18F9-5248-803A-FA90E5AA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52" y="1844824"/>
            <a:ext cx="785534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>
            <a:extLst>
              <a:ext uri="{FF2B5EF4-FFF2-40B4-BE49-F238E27FC236}">
                <a16:creationId xmlns:a16="http://schemas.microsoft.com/office/drawing/2014/main" id="{63780FCA-34DA-AB49-8161-C505E5C13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the Right Firewall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0A988CA9-9933-6A47-B3E9-75515463A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89634" y="1700907"/>
            <a:ext cx="8290942" cy="4680421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Questions to ask when evaluating a firewall: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Firewall technology: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What type offers the right balance between protection and cost for the organization’s needs?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Cost: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What features are included in the base price? At extra cost? Are all cost factors known?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Maintenance: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How easy is it to set up and configure the firewall? 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How accessible are the staff technicians who can competently configure the firewall?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Future growth: 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Can the candidate firewall adapt to the growing network in the target organization?</a:t>
            </a:r>
          </a:p>
          <a:p>
            <a:pPr marL="914400" lvl="2" indent="0">
              <a:buNone/>
              <a:defRPr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Char char="•"/>
              <a:defRPr/>
            </a:pPr>
            <a:endParaRPr lang="en-US" alt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18303456-9A1E-9F4B-909B-E8CF66B6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Intrusion Detection and Prevention Systems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A06248B3-B40B-2F42-A7FC-F2A904EE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term intrusion detection/prevention system (IDPS) can be used to describe current anti-intrusion technologies</a:t>
            </a:r>
          </a:p>
          <a:p>
            <a:r>
              <a:rPr lang="en-US" altLang="en-US"/>
              <a:t>Can detect an intrusion</a:t>
            </a:r>
          </a:p>
          <a:p>
            <a:r>
              <a:rPr lang="en-US" altLang="en-US"/>
              <a:t>Can also prevent that intrusion from successfully attacking the organization by means of an active response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F3BC7D64-3DD7-1346-ADFB-4A8C53D17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Intrusion Detection and Prevention Systems (cont’d.)</a:t>
            </a:r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BBE2D2A2-6486-3B47-A0DE-445B41E9E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IDPSs work like burglar alarms</a:t>
            </a:r>
          </a:p>
          <a:p>
            <a:pPr lvl="1"/>
            <a:r>
              <a:rPr lang="en-US" altLang="en-US"/>
              <a:t>Administrators can choose the alarm level</a:t>
            </a:r>
          </a:p>
          <a:p>
            <a:pPr lvl="1"/>
            <a:r>
              <a:rPr lang="en-US" altLang="en-US"/>
              <a:t>Can be configured to notify administrators via e-mail and numerical or text paging</a:t>
            </a:r>
          </a:p>
          <a:p>
            <a:r>
              <a:rPr lang="en-US" altLang="en-US"/>
              <a:t>Like firewall systems, IDPSs require complex configurations to provide the level of detection and response desired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>
            <a:extLst>
              <a:ext uri="{FF2B5EF4-FFF2-40B4-BE49-F238E27FC236}">
                <a16:creationId xmlns:a16="http://schemas.microsoft.com/office/drawing/2014/main" id="{CF39C749-FA6E-7D43-AA91-50F46BCDE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Intrusion Detection and Prevention Systems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07D5-5DE9-3C43-8696-3F477490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newer IDPS technologies</a:t>
            </a:r>
          </a:p>
          <a:p>
            <a:pPr lvl="1">
              <a:defRPr/>
            </a:pPr>
            <a:r>
              <a:rPr lang="en-US" dirty="0"/>
              <a:t>Different from older IDS technologies</a:t>
            </a:r>
          </a:p>
          <a:p>
            <a:pPr lvl="2">
              <a:defRPr/>
            </a:pPr>
            <a:r>
              <a:rPr lang="en-US" dirty="0"/>
              <a:t>IDPS technologies can respond to a detected threat by attempting to prevent it from succeeding</a:t>
            </a:r>
          </a:p>
          <a:p>
            <a:pPr lvl="1">
              <a:defRPr/>
            </a:pPr>
            <a:r>
              <a:rPr lang="en-US" dirty="0"/>
              <a:t>Types of response techniques: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The IDPS stops the attack itself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The IDPS changes the security environment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The IDPS changes the attack’s content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AA0FD63-ED02-1248-8229-58C70B389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Intrusion Detection and Prevention Systems (cont’d.)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9B8531D9-BDE7-AE49-BAD6-958F4EC3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IDPSs are either network based to protect network information assets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Or host based to protect server or host information assets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IDPS detection methods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Signature based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Statistical anomaly based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>
            <a:extLst>
              <a:ext uri="{FF2B5EF4-FFF2-40B4-BE49-F238E27FC236}">
                <a16:creationId xmlns:a16="http://schemas.microsoft.com/office/drawing/2014/main" id="{8BBB334A-8652-214C-8710-09113453A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Intrusion Detection and Prevention Systems (cont’d.)</a:t>
            </a:r>
          </a:p>
        </p:txBody>
      </p:sp>
      <p:pic>
        <p:nvPicPr>
          <p:cNvPr id="88068" name="Picture 5">
            <a:extLst>
              <a:ext uri="{FF2B5EF4-FFF2-40B4-BE49-F238E27FC236}">
                <a16:creationId xmlns:a16="http://schemas.microsoft.com/office/drawing/2014/main" id="{DA62C9D3-0843-524B-B6A1-F85388AA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04" y="1934865"/>
            <a:ext cx="72009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>
            <a:extLst>
              <a:ext uri="{FF2B5EF4-FFF2-40B4-BE49-F238E27FC236}">
                <a16:creationId xmlns:a16="http://schemas.microsoft.com/office/drawing/2014/main" id="{B78F9CF2-CDA6-1A4B-A396-515E2AC99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Host-Based IDPS </a:t>
            </a:r>
          </a:p>
        </p:txBody>
      </p:sp>
      <p:sp>
        <p:nvSpPr>
          <p:cNvPr id="90115" name="Rectangle 5">
            <a:extLst>
              <a:ext uri="{FF2B5EF4-FFF2-40B4-BE49-F238E27FC236}">
                <a16:creationId xmlns:a16="http://schemas.microsoft.com/office/drawing/2014/main" id="{A380D74A-91E1-1A49-B9D9-CC2121088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Configures and classifies various categories of systems and data files</a:t>
            </a:r>
          </a:p>
          <a:p>
            <a:r>
              <a:rPr lang="en-US" altLang="en-US"/>
              <a:t>IDPSs provide only a few general levels of alert notification</a:t>
            </a:r>
          </a:p>
          <a:p>
            <a:r>
              <a:rPr lang="en-US" altLang="en-US"/>
              <a:t>Unless the IDPS is very precisely configured, benign actions can generate a large volume of false alarms</a:t>
            </a:r>
          </a:p>
          <a:p>
            <a:r>
              <a:rPr lang="en-US" altLang="en-US"/>
              <a:t>Host-based IDPSs can monitor multiple computers simultaneously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>
            <a:extLst>
              <a:ext uri="{FF2B5EF4-FFF2-40B4-BE49-F238E27FC236}">
                <a16:creationId xmlns:a16="http://schemas.microsoft.com/office/drawing/2014/main" id="{9ACB7D75-8117-7246-BB9B-E9193DC92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Network-Based IDPS</a:t>
            </a:r>
          </a:p>
        </p:txBody>
      </p:sp>
      <p:sp>
        <p:nvSpPr>
          <p:cNvPr id="92163" name="Rectangle 5">
            <a:extLst>
              <a:ext uri="{FF2B5EF4-FFF2-40B4-BE49-F238E27FC236}">
                <a16:creationId xmlns:a16="http://schemas.microsoft.com/office/drawing/2014/main" id="{6C3F8748-DC71-6342-A5B9-2E04F7DE66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Monitor network traffic</a:t>
            </a:r>
          </a:p>
          <a:p>
            <a:pPr lvl="1"/>
            <a:r>
              <a:rPr lang="en-US" altLang="en-US"/>
              <a:t>When a predefined condition occurs, notifies the appropriate administrator</a:t>
            </a:r>
          </a:p>
          <a:p>
            <a:r>
              <a:rPr lang="en-US" altLang="en-US"/>
              <a:t>Looks for patterns of network traffic</a:t>
            </a:r>
          </a:p>
          <a:p>
            <a:r>
              <a:rPr lang="en-US" altLang="en-US"/>
              <a:t>Match known and unknown attack strategies against their knowledge base to determine whether an attack has occurred</a:t>
            </a:r>
          </a:p>
          <a:p>
            <a:r>
              <a:rPr lang="en-US" altLang="en-US"/>
              <a:t>Yield many more false-positive readings than host-based IDPSs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6172332A-8C07-6644-8CD3-F79CABD5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Networking Protection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C7639914-82D7-9049-A7E5-AB8F7A84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organizations that make use of wireless networks use an implementation based on the IEEE 802.11 protocol</a:t>
            </a:r>
          </a:p>
          <a:p>
            <a:r>
              <a:rPr lang="en-US" altLang="en-US"/>
              <a:t>The size of a wireless network’s footprint</a:t>
            </a:r>
          </a:p>
          <a:p>
            <a:pPr lvl="1"/>
            <a:r>
              <a:rPr lang="en-US" altLang="en-US"/>
              <a:t>Depends on the amount of power the transmitter/receiver wireless access points (WAP) emit</a:t>
            </a:r>
          </a:p>
          <a:p>
            <a:pPr lvl="1"/>
            <a:r>
              <a:rPr lang="en-US" altLang="en-US"/>
              <a:t>Sufficient power must exist to ensure quality connections within the intended area</a:t>
            </a:r>
          </a:p>
          <a:p>
            <a:pPr lvl="2"/>
            <a:r>
              <a:rPr lang="en-US" altLang="en-US"/>
              <a:t>But not allow those outside the footprint to connect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64CDD417-12DA-AE42-A30B-E1F860FA9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(cont’d.)</a:t>
            </a: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3022EE70-4D88-044F-9147-88294EE9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11266" y="6448251"/>
            <a:ext cx="44370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</a:rPr>
              <a:t>Figure 10-1: Sphere of security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5CAA2D21-0EBF-8F42-A7A9-DA504CE1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195" y="1809328"/>
            <a:ext cx="63992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66E4AE2-1EC4-0442-B942-5B8505A31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Networking Protection (cont’d.)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BA3A5D0-30EB-F043-9245-E43C99949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War driving</a:t>
            </a:r>
          </a:p>
          <a:p>
            <a:pPr lvl="1"/>
            <a:r>
              <a:rPr lang="en-US" altLang="en-US"/>
              <a:t>Moving through a geographic area or building, actively scanning for open or unsecured WAPs</a:t>
            </a:r>
          </a:p>
          <a:p>
            <a:r>
              <a:rPr lang="en-US" altLang="en-US"/>
              <a:t>Common encryption protocols used to secure wireless networks</a:t>
            </a:r>
          </a:p>
          <a:p>
            <a:pPr lvl="1"/>
            <a:r>
              <a:rPr lang="en-US" altLang="en-US"/>
              <a:t>Wired Equivalent Privacy (WEP) </a:t>
            </a:r>
          </a:p>
          <a:p>
            <a:pPr lvl="1"/>
            <a:r>
              <a:rPr lang="en-US" altLang="en-US"/>
              <a:t>Wi-Fi Protected Access (WPA)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A3CB19A-0FDE-BE4C-AEB8-1C19996E3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Wired Equivalent Privacy (WEP)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BF06EAC-FD18-CF4F-9AD6-CCDC76A9C1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Provides a basic level of security to prevent unauthorized access or eavesdropping</a:t>
            </a:r>
          </a:p>
          <a:p>
            <a:pPr eaLnBrk="1" hangingPunct="1"/>
            <a:r>
              <a:rPr lang="en-US" altLang="en-US"/>
              <a:t>Does not protect users from observing each others’ data</a:t>
            </a:r>
          </a:p>
          <a:p>
            <a:pPr eaLnBrk="1" hangingPunct="1"/>
            <a:r>
              <a:rPr lang="en-US" altLang="en-US"/>
              <a:t>Has several fundamental cryptological flaws</a:t>
            </a:r>
          </a:p>
          <a:p>
            <a:pPr lvl="1" eaLnBrk="1" hangingPunct="1"/>
            <a:r>
              <a:rPr lang="en-US" altLang="en-US"/>
              <a:t>Resulting in vulnerabilities that can be exploited, which led to replacement by WPA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A08FF9C-4DD6-0944-9373-D2B03817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Wi-Fi Protected Access (WPA)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38EE349-1100-E843-BF73-F7CCEF653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WPA is an industry standard</a:t>
            </a:r>
          </a:p>
          <a:p>
            <a:pPr lvl="1"/>
            <a:r>
              <a:rPr lang="en-US" altLang="en-US"/>
              <a:t>Created by the Wi-Fi Alliance</a:t>
            </a:r>
          </a:p>
          <a:p>
            <a:r>
              <a:rPr lang="en-US" altLang="en-US"/>
              <a:t>Some compatibility issues with older WAPs</a:t>
            </a:r>
          </a:p>
          <a:p>
            <a:r>
              <a:rPr lang="en-US" altLang="en-US"/>
              <a:t>IEEE 802.11i </a:t>
            </a:r>
          </a:p>
          <a:p>
            <a:pPr lvl="1"/>
            <a:r>
              <a:rPr lang="en-US" altLang="en-US"/>
              <a:t>Has been implemented in products such as WPA2 </a:t>
            </a:r>
          </a:p>
          <a:p>
            <a:pPr lvl="2"/>
            <a:r>
              <a:rPr lang="en-US" altLang="en-US"/>
              <a:t>WPA2 has newer, more robust security protocols based on the Advanced Encryption Standard</a:t>
            </a:r>
          </a:p>
          <a:p>
            <a:pPr lvl="1"/>
            <a:r>
              <a:rPr lang="en-US" altLang="en-US"/>
              <a:t>WPA /WPA 2 provide increased capabilities for authentication, encryption, and throughput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>
            <a:extLst>
              <a:ext uri="{FF2B5EF4-FFF2-40B4-BE49-F238E27FC236}">
                <a16:creationId xmlns:a16="http://schemas.microsoft.com/office/drawing/2014/main" id="{95606A6F-B782-D74C-A212-271035F3A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403" name="Rectangle 5">
            <a:extLst>
              <a:ext uri="{FF2B5EF4-FFF2-40B4-BE49-F238E27FC236}">
                <a16:creationId xmlns:a16="http://schemas.microsoft.com/office/drawing/2014/main" id="{8C49D832-2EF5-4941-9CF1-D0475B7F5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Encryption</a:t>
            </a:r>
          </a:p>
          <a:p>
            <a:pPr lvl="1"/>
            <a:r>
              <a:rPr lang="en-US" altLang="en-US"/>
              <a:t>The process of converting an original message into a form that cannot be understood by unauthorized individuals</a:t>
            </a:r>
          </a:p>
          <a:p>
            <a:r>
              <a:rPr lang="en-US" altLang="en-US"/>
              <a:t>Cryptology</a:t>
            </a:r>
          </a:p>
          <a:p>
            <a:pPr lvl="1"/>
            <a:r>
              <a:rPr lang="en-US" altLang="en-US"/>
              <a:t>The science of encryption</a:t>
            </a:r>
          </a:p>
          <a:p>
            <a:pPr lvl="1"/>
            <a:r>
              <a:rPr lang="en-US" altLang="en-US"/>
              <a:t>Composed of two disciplines: cryptography and cryptanalysis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>
            <a:extLst>
              <a:ext uri="{FF2B5EF4-FFF2-40B4-BE49-F238E27FC236}">
                <a16:creationId xmlns:a16="http://schemas.microsoft.com/office/drawing/2014/main" id="{B17EC5D1-F707-3442-BF2E-FB787F0EE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(cont’d.)</a:t>
            </a:r>
          </a:p>
        </p:txBody>
      </p:sp>
      <p:sp>
        <p:nvSpPr>
          <p:cNvPr id="104451" name="Rectangle 5">
            <a:extLst>
              <a:ext uri="{FF2B5EF4-FFF2-40B4-BE49-F238E27FC236}">
                <a16:creationId xmlns:a16="http://schemas.microsoft.com/office/drawing/2014/main" id="{C9BFF2EA-3302-F24F-A55D-74F8FC4D3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Cryptology (cont’d.)</a:t>
            </a:r>
          </a:p>
          <a:p>
            <a:pPr lvl="1"/>
            <a:r>
              <a:rPr lang="en-US" altLang="en-US"/>
              <a:t>Cryptography</a:t>
            </a:r>
          </a:p>
          <a:p>
            <a:pPr lvl="2"/>
            <a:r>
              <a:rPr lang="en-US" altLang="en-US"/>
              <a:t>Describes the processes involved in encoding and decoding messages so that others cannot understand them</a:t>
            </a:r>
          </a:p>
          <a:p>
            <a:pPr lvl="1"/>
            <a:r>
              <a:rPr lang="en-US" altLang="en-US"/>
              <a:t>Cryptanalysis</a:t>
            </a:r>
          </a:p>
          <a:p>
            <a:pPr lvl="2"/>
            <a:r>
              <a:rPr lang="en-US" altLang="en-US"/>
              <a:t>The process of deciphering the original message (or plaintext) from an encrypted message (or ciphertext), without knowing the algorithms and keys used to perform the encryption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>
            <a:extLst>
              <a:ext uri="{FF2B5EF4-FFF2-40B4-BE49-F238E27FC236}">
                <a16:creationId xmlns:a16="http://schemas.microsoft.com/office/drawing/2014/main" id="{9ACBAF20-B706-0246-AFA0-E4B99F09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(cont’d.)</a:t>
            </a:r>
          </a:p>
        </p:txBody>
      </p:sp>
      <p:sp>
        <p:nvSpPr>
          <p:cNvPr id="106499" name="Rectangle 5">
            <a:extLst>
              <a:ext uri="{FF2B5EF4-FFF2-40B4-BE49-F238E27FC236}">
                <a16:creationId xmlns:a16="http://schemas.microsoft.com/office/drawing/2014/main" id="{BFC53334-A744-1D40-98F6-2A0625452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95264"/>
            <a:ext cx="8382000" cy="4010000"/>
          </a:xfrm>
        </p:spPr>
        <p:txBody>
          <a:bodyPr/>
          <a:lstStyle/>
          <a:p>
            <a:r>
              <a:rPr lang="en-US" altLang="en-US" dirty="0"/>
              <a:t>Algorithm</a:t>
            </a:r>
          </a:p>
          <a:p>
            <a:pPr lvl="1"/>
            <a:r>
              <a:rPr lang="en-US" altLang="en-US" dirty="0"/>
              <a:t>A mathematical formula or method used to convert an unencrypted message into an encrypted message</a:t>
            </a:r>
          </a:p>
          <a:p>
            <a:r>
              <a:rPr lang="en-US" altLang="en-US" dirty="0"/>
              <a:t>Cipher</a:t>
            </a:r>
          </a:p>
          <a:p>
            <a:pPr lvl="1"/>
            <a:r>
              <a:rPr lang="en-US" altLang="en-US" dirty="0"/>
              <a:t>The transformation of the individual components of an unencrypted message into encrypted components</a:t>
            </a:r>
          </a:p>
          <a:p>
            <a:r>
              <a:rPr lang="en-US" altLang="en-US" dirty="0"/>
              <a:t>Ciphertext or cryptogram</a:t>
            </a:r>
          </a:p>
          <a:p>
            <a:pPr lvl="1"/>
            <a:r>
              <a:rPr lang="en-US" altLang="en-US" dirty="0"/>
              <a:t> The unintelligible encrypted or encoded message resulting from an encryption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7CEC52DC-75D7-6B4A-8894-9483947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(cont’d.)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9E841202-4D05-764D-A2D3-FC2122E1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Cryptosystem</a:t>
            </a:r>
          </a:p>
          <a:p>
            <a:pPr lvl="1"/>
            <a:r>
              <a:rPr lang="en-US" altLang="en-US"/>
              <a:t>The set of transformations that convert an unencrypted message into an encrypted message</a:t>
            </a:r>
          </a:p>
          <a:p>
            <a:r>
              <a:rPr lang="en-US" altLang="en-US"/>
              <a:t>Decipher</a:t>
            </a:r>
          </a:p>
          <a:p>
            <a:pPr lvl="1"/>
            <a:r>
              <a:rPr lang="en-US" altLang="en-US"/>
              <a:t>To decrypt or convert ciphertext to plaintext</a:t>
            </a:r>
          </a:p>
          <a:p>
            <a:r>
              <a:rPr lang="en-US" altLang="en-US"/>
              <a:t>Encipher</a:t>
            </a:r>
          </a:p>
          <a:p>
            <a:pPr lvl="1"/>
            <a:r>
              <a:rPr lang="en-US" altLang="en-US"/>
              <a:t>To encrypt or convert plaintext to ciphertext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6D1DD327-90F4-0E45-9E31-DB100D38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(cont’d.)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43DA6C6C-89F4-D344-AB3D-942BA52F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Key</a:t>
            </a:r>
          </a:p>
          <a:p>
            <a:pPr lvl="1"/>
            <a:r>
              <a:rPr lang="en-US" altLang="en-US"/>
              <a:t>The information used in conjunction with the algorithm to create the ciphertext from the plaintext</a:t>
            </a:r>
          </a:p>
          <a:p>
            <a:pPr lvl="1"/>
            <a:r>
              <a:rPr lang="en-US" altLang="en-US"/>
              <a:t>Can be a series of bits used in a mathematical algorithm, or the knowledge of how to manipulate the plaintext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itle 1">
            <a:extLst>
              <a:ext uri="{FF2B5EF4-FFF2-40B4-BE49-F238E27FC236}">
                <a16:creationId xmlns:a16="http://schemas.microsoft.com/office/drawing/2014/main" id="{3D421969-1358-5D42-912D-6991FB63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(cont’d.)</a:t>
            </a:r>
          </a:p>
        </p:txBody>
      </p:sp>
      <p:sp>
        <p:nvSpPr>
          <p:cNvPr id="112642" name="Rectangle 5">
            <a:extLst>
              <a:ext uri="{FF2B5EF4-FFF2-40B4-BE49-F238E27FC236}">
                <a16:creationId xmlns:a16="http://schemas.microsoft.com/office/drawing/2014/main" id="{CC890403-14F0-9A45-9B98-F1BDC05F6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Keyspace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entire range of values that can possibly be used to construct an individual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Plaintext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original unencrypted message that is encrypted and results from successful decryption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Steganography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process of hiding messages, usually within graphic images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>
            <a:extLst>
              <a:ext uri="{FF2B5EF4-FFF2-40B4-BE49-F238E27FC236}">
                <a16:creationId xmlns:a16="http://schemas.microsoft.com/office/drawing/2014/main" id="{D15EC53D-7F42-1447-BD1A-3B73BF16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Encryption Operations</a:t>
            </a:r>
          </a:p>
        </p:txBody>
      </p:sp>
      <p:sp>
        <p:nvSpPr>
          <p:cNvPr id="114691" name="Rectangle 5">
            <a:extLst>
              <a:ext uri="{FF2B5EF4-FFF2-40B4-BE49-F238E27FC236}">
                <a16:creationId xmlns:a16="http://schemas.microsoft.com/office/drawing/2014/main" id="{DCD3F983-4233-BA49-8B18-8DDDCD557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Common ciphers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Most commonly used algorithms include three functions: substitution, transposition, and XOR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substitution cipher, you substitute one value for another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monoalphabetic substitution uses only one alphabet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polyalphabetic substitution uses two or more alphabets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7DED10D3-68A6-6B4F-92BE-0733AE8A6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4550" y="442913"/>
            <a:ext cx="6877050" cy="684212"/>
          </a:xfrm>
        </p:spPr>
        <p:txBody>
          <a:bodyPr/>
          <a:lstStyle/>
          <a:p>
            <a:r>
              <a:rPr lang="en-US" altLang="en-US"/>
              <a:t>Access Controls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B490FDA8-B7C0-5346-9923-F2591B22C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8513" y="1258416"/>
            <a:ext cx="7759700" cy="469086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The four processes of access control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Identification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Obtaining the identity of the person requesting access to a logical or physical area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Authentication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Confirming the identity of the person seeking access to a logical or physical area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Authorization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Determining which actions that a person can perform in that physical or logical area 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Accountability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sz="1800" dirty="0">
                <a:latin typeface="Arial" charset="0"/>
                <a:cs typeface="Arial" charset="0"/>
              </a:rPr>
              <a:t>Documenting the activities of the authorized individual and systems</a:t>
            </a:r>
          </a:p>
          <a:p>
            <a:pPr lvl="1" indent="0">
              <a:buNone/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A successful access control approach always incorporates all four of these elements</a:t>
            </a:r>
          </a:p>
          <a:p>
            <a:pPr lvl="2">
              <a:buFont typeface="Arial" charset="0"/>
              <a:buChar char="•"/>
              <a:defRPr/>
            </a:pPr>
            <a:endParaRPr lang="en-US" altLang="en-US" sz="1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7DB8261C-F314-0041-B456-D58BA677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85451583-7F01-8F49-AFDF-A33774FD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Transposition cipher (or permutation cipher) </a:t>
            </a:r>
          </a:p>
          <a:p>
            <a:pPr lvl="1"/>
            <a:r>
              <a:rPr lang="en-US" altLang="en-US"/>
              <a:t>Simply rearranges the values within a block to create the ciphertext</a:t>
            </a:r>
          </a:p>
          <a:p>
            <a:pPr lvl="1"/>
            <a:r>
              <a:rPr lang="en-US" altLang="en-US"/>
              <a:t>Can be done at the bit level or at the byte (character) level</a:t>
            </a:r>
          </a:p>
          <a:p>
            <a:r>
              <a:rPr lang="en-US" altLang="en-US"/>
              <a:t>XOR cipher conversion</a:t>
            </a:r>
          </a:p>
          <a:p>
            <a:pPr lvl="1"/>
            <a:r>
              <a:rPr lang="en-US" altLang="en-US"/>
              <a:t>The bit stream is subjected to a Boolean XOR function against some other data stream, typically a key stream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BF7802D-8DEC-6140-9426-B49C40AD1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B87D5CAF-3F04-0B4D-A6D7-3B09EEFC7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XOR works as follows:</a:t>
            </a:r>
          </a:p>
          <a:p>
            <a:pPr lvl="1"/>
            <a:r>
              <a:rPr lang="en-US" altLang="en-US"/>
              <a:t>‘0’  XOR’ed  with ‘0’ results in a ‘0’. (0 </a:t>
            </a:r>
            <a:r>
              <a:rPr lang="en-US" altLang="en-US">
                <a:sym typeface="Symbol" pitchFamily="2" charset="2"/>
              </a:rPr>
              <a:t></a:t>
            </a:r>
            <a:r>
              <a:rPr lang="en-US" altLang="en-US"/>
              <a:t> 0 = 0)</a:t>
            </a:r>
          </a:p>
          <a:p>
            <a:pPr lvl="1"/>
            <a:r>
              <a:rPr lang="en-US" altLang="en-US"/>
              <a:t>‘0’  XOR’ed  with ‘1’ results in a ‘1’. (0 </a:t>
            </a:r>
            <a:r>
              <a:rPr lang="en-US" altLang="en-US">
                <a:sym typeface="Symbol" pitchFamily="2" charset="2"/>
              </a:rPr>
              <a:t></a:t>
            </a:r>
            <a:r>
              <a:rPr lang="en-US" altLang="en-US"/>
              <a:t> 1 = 1)</a:t>
            </a:r>
          </a:p>
          <a:p>
            <a:pPr lvl="1"/>
            <a:r>
              <a:rPr lang="en-US" altLang="en-US"/>
              <a:t>‘1’  XOR’ed  with ‘0’ results in a ‘1’. (1 </a:t>
            </a:r>
            <a:r>
              <a:rPr lang="en-US" altLang="en-US">
                <a:sym typeface="Symbol" pitchFamily="2" charset="2"/>
              </a:rPr>
              <a:t></a:t>
            </a:r>
            <a:r>
              <a:rPr lang="en-US" altLang="en-US"/>
              <a:t> 0 = 1)</a:t>
            </a:r>
          </a:p>
          <a:p>
            <a:pPr lvl="1"/>
            <a:r>
              <a:rPr lang="en-US" altLang="en-US"/>
              <a:t>‘1’  XOR’ed  with ‘1’ results in a ‘0’. (1 </a:t>
            </a:r>
            <a:r>
              <a:rPr lang="en-US" altLang="en-US">
                <a:sym typeface="Symbol" pitchFamily="2" charset="2"/>
              </a:rPr>
              <a:t></a:t>
            </a:r>
            <a:r>
              <a:rPr lang="en-US" altLang="en-US"/>
              <a:t> 1 = 0)</a:t>
            </a:r>
          </a:p>
          <a:p>
            <a:pPr lvl="1"/>
            <a:r>
              <a:rPr lang="en-US" altLang="en-US"/>
              <a:t>If the two values are the same, you get “0”; if not, you get “1”</a:t>
            </a:r>
          </a:p>
          <a:p>
            <a:pPr lvl="1"/>
            <a:r>
              <a:rPr lang="en-US" altLang="en-US"/>
              <a:t>Process is reversible; if you XOR the ciphertext with the key stream, you get the plaintext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>
            <a:extLst>
              <a:ext uri="{FF2B5EF4-FFF2-40B4-BE49-F238E27FC236}">
                <a16:creationId xmlns:a16="http://schemas.microsoft.com/office/drawing/2014/main" id="{3678FDB3-3875-DA4D-945A-9B792C3D1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20835" name="Rectangle 5">
            <a:extLst>
              <a:ext uri="{FF2B5EF4-FFF2-40B4-BE49-F238E27FC236}">
                <a16:creationId xmlns:a16="http://schemas.microsoft.com/office/drawing/2014/main" id="{7905BBD7-5F24-1349-9071-26C945897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Symmetric encryption</a:t>
            </a:r>
          </a:p>
          <a:p>
            <a:pPr lvl="1"/>
            <a:r>
              <a:rPr lang="en-US" altLang="en-US"/>
              <a:t>Known as private key encryption, or symmetric encryption</a:t>
            </a:r>
          </a:p>
          <a:p>
            <a:pPr lvl="1"/>
            <a:r>
              <a:rPr lang="en-US" altLang="en-US"/>
              <a:t>The same key (a secret key) is used to encrypt and decrypt the message</a:t>
            </a:r>
          </a:p>
          <a:p>
            <a:r>
              <a:rPr lang="en-US" altLang="en-US"/>
              <a:t>Methods are usually extremely efficient</a:t>
            </a:r>
          </a:p>
          <a:p>
            <a:pPr lvl="1"/>
            <a:r>
              <a:rPr lang="en-US" altLang="en-US"/>
              <a:t>Requiring easily accomplished processing to encrypt or decrypt the message</a:t>
            </a:r>
          </a:p>
          <a:p>
            <a:pPr lvl="1"/>
            <a:r>
              <a:rPr lang="en-US" altLang="en-US"/>
              <a:t>Challenge in symmetric key encryption is getting a copy of the key to the receiver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>
            <a:extLst>
              <a:ext uri="{FF2B5EF4-FFF2-40B4-BE49-F238E27FC236}">
                <a16:creationId xmlns:a16="http://schemas.microsoft.com/office/drawing/2014/main" id="{721ABC37-A15A-5443-A4AB-296B53CA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pic>
        <p:nvPicPr>
          <p:cNvPr id="122884" name="Picture 2">
            <a:extLst>
              <a:ext uri="{FF2B5EF4-FFF2-40B4-BE49-F238E27FC236}">
                <a16:creationId xmlns:a16="http://schemas.microsoft.com/office/drawing/2014/main" id="{F1830F58-F0A2-FD45-A015-E09545CAB8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0688" y="1805706"/>
            <a:ext cx="6335712" cy="4719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4167D992-B337-E140-B0B1-3C7F4E6C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738" y="476251"/>
            <a:ext cx="6877050" cy="684213"/>
          </a:xfrm>
        </p:spPr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24931" name="Rectangle 5">
            <a:extLst>
              <a:ext uri="{FF2B5EF4-FFF2-40B4-BE49-F238E27FC236}">
                <a16:creationId xmlns:a16="http://schemas.microsoft.com/office/drawing/2014/main" id="{F28E38FE-B245-1948-A4C8-A9C887D74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484561"/>
            <a:ext cx="7759700" cy="3528615"/>
          </a:xfrm>
        </p:spPr>
        <p:txBody>
          <a:bodyPr/>
          <a:lstStyle/>
          <a:p>
            <a:r>
              <a:rPr lang="en-US" altLang="en-US" dirty="0"/>
              <a:t>Asymmetric encryption</a:t>
            </a:r>
          </a:p>
          <a:p>
            <a:pPr lvl="1"/>
            <a:r>
              <a:rPr lang="en-US" altLang="en-US" dirty="0"/>
              <a:t>Also known as public key encryption</a:t>
            </a:r>
          </a:p>
          <a:p>
            <a:pPr lvl="1"/>
            <a:r>
              <a:rPr lang="en-US" altLang="en-US" dirty="0"/>
              <a:t>Uses two different, but related keys</a:t>
            </a:r>
          </a:p>
          <a:p>
            <a:pPr lvl="2"/>
            <a:r>
              <a:rPr lang="en-US" altLang="en-US" dirty="0"/>
              <a:t>Either key can be used to encrypt or decrypt the message</a:t>
            </a:r>
          </a:p>
          <a:p>
            <a:pPr lvl="2"/>
            <a:r>
              <a:rPr lang="en-US" altLang="en-US" dirty="0"/>
              <a:t>However, if Key A is used to encrypt the message, then only Key B can decrypt it; conversely, if Key B is used to encrypt a message, then only Key A can decrypt it</a:t>
            </a:r>
          </a:p>
          <a:p>
            <a:pPr lvl="1"/>
            <a:r>
              <a:rPr lang="en-US" altLang="en-US" dirty="0"/>
              <a:t>This technique is most valuable when one of the keys is private and the other is public</a:t>
            </a:r>
          </a:p>
          <a:p>
            <a:pPr lvl="1"/>
            <a:r>
              <a:rPr lang="en-US" altLang="en-US" dirty="0"/>
              <a:t>Problem: it requires four keys to hold a single conversation between two parties, and the number of keys grows geometrically as parties are added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4">
            <a:extLst>
              <a:ext uri="{FF2B5EF4-FFF2-40B4-BE49-F238E27FC236}">
                <a16:creationId xmlns:a16="http://schemas.microsoft.com/office/drawing/2014/main" id="{92CC59B7-09ED-F744-87C5-0603C18D5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pic>
        <p:nvPicPr>
          <p:cNvPr id="126980" name="Picture 2">
            <a:extLst>
              <a:ext uri="{FF2B5EF4-FFF2-40B4-BE49-F238E27FC236}">
                <a16:creationId xmlns:a16="http://schemas.microsoft.com/office/drawing/2014/main" id="{AC03A4BB-23B0-334B-B916-9653D7C36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1554" y="1850727"/>
            <a:ext cx="6192838" cy="474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itle 1">
            <a:extLst>
              <a:ext uri="{FF2B5EF4-FFF2-40B4-BE49-F238E27FC236}">
                <a16:creationId xmlns:a16="http://schemas.microsoft.com/office/drawing/2014/main" id="{3E6C142A-2F14-5446-A428-799F102D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29026" name="Rectangle 5">
            <a:extLst>
              <a:ext uri="{FF2B5EF4-FFF2-40B4-BE49-F238E27FC236}">
                <a16:creationId xmlns:a16="http://schemas.microsoft.com/office/drawing/2014/main" id="{852A07D1-30CF-F44E-AC5E-90B34D993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Digital signatures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Encrypted messages that are independently verified by a central facility (registry) as authentic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When the asymmetric process is reversed, the private key encrypts a message, and the public key decrypts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fact that the message was sent by the organization that owns the private key cannot be refuted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This nonrepudiation is the foundation of digital signatures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itle 1">
            <a:extLst>
              <a:ext uri="{FF2B5EF4-FFF2-40B4-BE49-F238E27FC236}">
                <a16:creationId xmlns:a16="http://schemas.microsoft.com/office/drawing/2014/main" id="{64249B33-7F7B-5943-96F8-645471C4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31074" name="Content Placeholder 2">
            <a:extLst>
              <a:ext uri="{FF2B5EF4-FFF2-40B4-BE49-F238E27FC236}">
                <a16:creationId xmlns:a16="http://schemas.microsoft.com/office/drawing/2014/main" id="{445FF9C8-171A-E946-8168-37CFA5C6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Digital certificate</a:t>
            </a:r>
          </a:p>
          <a:p>
            <a:pPr lvl="1"/>
            <a:r>
              <a:rPr lang="en-US" altLang="en-US"/>
              <a:t>An electronic document, similar to a digital signature, attached to a file certifying that the file is from the organization it claims to be from and has not been modified from the original format</a:t>
            </a:r>
          </a:p>
          <a:p>
            <a:r>
              <a:rPr lang="en-US" altLang="en-US"/>
              <a:t>A certificate authority (CA)</a:t>
            </a:r>
          </a:p>
          <a:p>
            <a:pPr lvl="1"/>
            <a:r>
              <a:rPr lang="en-US" altLang="en-US"/>
              <a:t>An agency that manages the issuance of certificates and serves as the electronic notary public to verify their origin and integrity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itle 1">
            <a:extLst>
              <a:ext uri="{FF2B5EF4-FFF2-40B4-BE49-F238E27FC236}">
                <a16:creationId xmlns:a16="http://schemas.microsoft.com/office/drawing/2014/main" id="{B8608228-7627-0745-B891-ABDA397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pic>
        <p:nvPicPr>
          <p:cNvPr id="133123" name="Picture 5">
            <a:extLst>
              <a:ext uri="{FF2B5EF4-FFF2-40B4-BE49-F238E27FC236}">
                <a16:creationId xmlns:a16="http://schemas.microsoft.com/office/drawing/2014/main" id="{340AE550-0284-4847-933D-56CD1076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56" y="1916832"/>
            <a:ext cx="34671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124" name="Picture 6">
            <a:extLst>
              <a:ext uri="{FF2B5EF4-FFF2-40B4-BE49-F238E27FC236}">
                <a16:creationId xmlns:a16="http://schemas.microsoft.com/office/drawing/2014/main" id="{A135257B-3EF6-6E42-8C5F-DB1D23F1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079" y="1835298"/>
            <a:ext cx="3908425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itle 1">
            <a:extLst>
              <a:ext uri="{FF2B5EF4-FFF2-40B4-BE49-F238E27FC236}">
                <a16:creationId xmlns:a16="http://schemas.microsoft.com/office/drawing/2014/main" id="{1C772687-9E82-ED43-90A6-0B95D9E1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35170" name="Rectangle 5">
            <a:extLst>
              <a:ext uri="{FF2B5EF4-FFF2-40B4-BE49-F238E27FC236}">
                <a16:creationId xmlns:a16="http://schemas.microsoft.com/office/drawing/2014/main" id="{18C1211D-004A-AC47-BCC2-56195134B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Hybrid systems</a:t>
            </a:r>
          </a:p>
          <a:p>
            <a:pPr lvl="1"/>
            <a:r>
              <a:rPr lang="en-US" altLang="en-US"/>
              <a:t>Pure asymmetric key encryption is not widely used except in the area of certificates</a:t>
            </a:r>
          </a:p>
          <a:p>
            <a:pPr lvl="1"/>
            <a:r>
              <a:rPr lang="en-US" altLang="en-US"/>
              <a:t>It is typically employed in conjunction with symmetric key encryption, creating a hybrid system</a:t>
            </a:r>
          </a:p>
          <a:p>
            <a:pPr lvl="1"/>
            <a:r>
              <a:rPr lang="en-US" altLang="en-US"/>
              <a:t>The hybrid process in current use is based on the Diffie-Hellman key exchange method, which provides a way to exchange private keys using public key encryption without exposure to any third parties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62D1609-486E-3C42-8D70-D345DB3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Identification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48FA114-5D3B-DB4A-AC7A-DCCC70FD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mechanism that provides information about a supplicant that requests access</a:t>
            </a:r>
          </a:p>
          <a:p>
            <a:r>
              <a:rPr lang="en-US" altLang="en-US"/>
              <a:t>Identifier (ID)</a:t>
            </a:r>
          </a:p>
          <a:p>
            <a:pPr lvl="1"/>
            <a:r>
              <a:rPr lang="en-US" altLang="en-US"/>
              <a:t>The label applied to the supplicant </a:t>
            </a:r>
          </a:p>
          <a:p>
            <a:pPr lvl="1"/>
            <a:r>
              <a:rPr lang="en-US" altLang="en-US"/>
              <a:t>Must be a unique value that can be mapped to one and only one entity within the security domain</a:t>
            </a:r>
          </a:p>
          <a:p>
            <a:r>
              <a:rPr lang="en-US" altLang="en-US"/>
              <a:t>Examples: name, first initial and surname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itle 1">
            <a:extLst>
              <a:ext uri="{FF2B5EF4-FFF2-40B4-BE49-F238E27FC236}">
                <a16:creationId xmlns:a16="http://schemas.microsoft.com/office/drawing/2014/main" id="{53B91DC1-F55A-C642-BBDB-7FCE4732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sp>
        <p:nvSpPr>
          <p:cNvPr id="137218" name="Rectangle 5">
            <a:extLst>
              <a:ext uri="{FF2B5EF4-FFF2-40B4-BE49-F238E27FC236}">
                <a16:creationId xmlns:a16="http://schemas.microsoft.com/office/drawing/2014/main" id="{B9D988FA-765E-3E48-A6F0-88D32F70D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Hybrid systems (cont’d.)</a:t>
            </a:r>
          </a:p>
          <a:p>
            <a:pPr lvl="1"/>
            <a:r>
              <a:rPr lang="en-US" altLang="en-US"/>
              <a:t>In this method, asymmetric encryption is used to exchange symmetric keys so that two organizations can conduct quick, efficient, secure communications based on symmetric encryption</a:t>
            </a:r>
          </a:p>
          <a:p>
            <a:pPr lvl="1"/>
            <a:r>
              <a:rPr lang="en-US" altLang="en-US"/>
              <a:t>Diffie-Hellman provided the foundation for subsequent developments in public key encryption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itle 1">
            <a:extLst>
              <a:ext uri="{FF2B5EF4-FFF2-40B4-BE49-F238E27FC236}">
                <a16:creationId xmlns:a16="http://schemas.microsoft.com/office/drawing/2014/main" id="{6CCAB719-403E-804F-B5B9-9076B3B3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Operations (cont’d.)</a:t>
            </a:r>
          </a:p>
        </p:txBody>
      </p:sp>
      <p:pic>
        <p:nvPicPr>
          <p:cNvPr id="139268" name="Picture 5">
            <a:extLst>
              <a:ext uri="{FF2B5EF4-FFF2-40B4-BE49-F238E27FC236}">
                <a16:creationId xmlns:a16="http://schemas.microsoft.com/office/drawing/2014/main" id="{81CDCF5C-F50A-5349-9FAE-88193FEF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22" y="1878732"/>
            <a:ext cx="6049962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CC98B2A8-0003-E846-ADF8-646C67C53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549276"/>
            <a:ext cx="6877050" cy="684213"/>
          </a:xfrm>
        </p:spPr>
        <p:txBody>
          <a:bodyPr/>
          <a:lstStyle/>
          <a:p>
            <a:pPr eaLnBrk="1" hangingPunct="1"/>
            <a:r>
              <a:rPr lang="en-US" altLang="en-US"/>
              <a:t>Authentication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25BA6488-7403-E646-A06E-DDA1B33FE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1341438"/>
            <a:ext cx="8108950" cy="4114800"/>
          </a:xfrm>
        </p:spPr>
        <p:txBody>
          <a:bodyPr/>
          <a:lstStyle/>
          <a:p>
            <a:pPr eaLnBrk="1" hangingPunct="1"/>
            <a:r>
              <a:rPr lang="en-US" altLang="en-US"/>
              <a:t>Authentication mechanism types</a:t>
            </a:r>
          </a:p>
          <a:p>
            <a:pPr lvl="1" eaLnBrk="1" hangingPunct="1"/>
            <a:r>
              <a:rPr lang="en-US" altLang="en-US"/>
              <a:t>Something you know: password, passphrase</a:t>
            </a:r>
          </a:p>
          <a:p>
            <a:pPr lvl="1" eaLnBrk="1" hangingPunct="1"/>
            <a:r>
              <a:rPr lang="en-US" altLang="en-US"/>
              <a:t>Something you have: cryptographic token or smart card</a:t>
            </a:r>
          </a:p>
          <a:p>
            <a:pPr lvl="1" eaLnBrk="1" hangingPunct="1"/>
            <a:r>
              <a:rPr lang="en-US" altLang="en-US"/>
              <a:t>Something you are: fingerprints, palm prints </a:t>
            </a:r>
          </a:p>
          <a:p>
            <a:pPr lvl="1" eaLnBrk="1" hangingPunct="1"/>
            <a:r>
              <a:rPr lang="en-US" altLang="en-US"/>
              <a:t>Something you produce: voice, signature</a:t>
            </a:r>
          </a:p>
          <a:p>
            <a:pPr eaLnBrk="1" hangingPunct="1"/>
            <a:r>
              <a:rPr lang="en-US" altLang="en-US"/>
              <a:t>Strong authentication </a:t>
            </a:r>
          </a:p>
          <a:p>
            <a:pPr lvl="1" eaLnBrk="1" hangingPunct="1"/>
            <a:r>
              <a:rPr lang="en-US" altLang="en-US"/>
              <a:t>Uses at least two different authentication mechanism 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88688C89-0AB7-4646-B4BE-6A297DA1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(cont’d.)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A9D47D70-D849-FA4E-8BDF-24BA08EE2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Something you know</a:t>
            </a:r>
          </a:p>
          <a:p>
            <a:pPr lvl="1"/>
            <a:r>
              <a:rPr lang="en-US" altLang="en-US"/>
              <a:t>A password, passphrase, or other unique code</a:t>
            </a:r>
          </a:p>
          <a:p>
            <a:pPr lvl="2"/>
            <a:r>
              <a:rPr lang="en-US" altLang="en-US"/>
              <a:t>A password is a private word or combination of characters that only the user should know</a:t>
            </a:r>
          </a:p>
          <a:p>
            <a:pPr lvl="2"/>
            <a:r>
              <a:rPr lang="en-US" altLang="en-US"/>
              <a:t>A passphrase is a plain-language phrase, typically longer than a password, from which a virtual password is derived</a:t>
            </a:r>
          </a:p>
          <a:p>
            <a:pPr lvl="1"/>
            <a:r>
              <a:rPr lang="en-US" altLang="en-US"/>
              <a:t>Passwords should be at least eight characters long and contain at least one number and one special character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4">
            <a:extLst>
              <a:ext uri="{FF2B5EF4-FFF2-40B4-BE49-F238E27FC236}">
                <a16:creationId xmlns:a16="http://schemas.microsoft.com/office/drawing/2014/main" id="{6984C6C6-07D7-BE4F-8083-F87E95D8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65" y="322263"/>
            <a:ext cx="6933803" cy="620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ec03_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03" id="{E8B29301-31E6-A848-BCD6-610B6DA4B39E}" vid="{1B9EC679-941E-A94A-BA8A-CCE2BDC3B90E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9616</TotalTime>
  <Words>2997</Words>
  <Application>Microsoft Office PowerPoint</Application>
  <PresentationFormat>宽屏</PresentationFormat>
  <Paragraphs>422</Paragraphs>
  <Slides>61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Flamauow Book</vt:lpstr>
      <vt:lpstr>Arial</vt:lpstr>
      <vt:lpstr>Calibri</vt:lpstr>
      <vt:lpstr>Calibri Light</vt:lpstr>
      <vt:lpstr>Comic Sans MS</vt:lpstr>
      <vt:lpstr>Courier New</vt:lpstr>
      <vt:lpstr>Lucida Calligraphy</vt:lpstr>
      <vt:lpstr>Symbol</vt:lpstr>
      <vt:lpstr>Wingdings</vt:lpstr>
      <vt:lpstr>1_Custom Design</vt:lpstr>
      <vt:lpstr>2_Custom Design</vt:lpstr>
      <vt:lpstr>Custom Design</vt:lpstr>
      <vt:lpstr>Lec03_1</vt:lpstr>
      <vt:lpstr>CSIT988/CSIT488 Security, Ethics and Professionalism Week 11: Protection mechanisms</vt:lpstr>
      <vt:lpstr>PowerPoint 演示文稿</vt:lpstr>
      <vt:lpstr>Introduction</vt:lpstr>
      <vt:lpstr>Introduction (cont’d.)</vt:lpstr>
      <vt:lpstr>Access Controls</vt:lpstr>
      <vt:lpstr>Identification</vt:lpstr>
      <vt:lpstr>Authentication</vt:lpstr>
      <vt:lpstr>Authentication (cont’d.)</vt:lpstr>
      <vt:lpstr>PowerPoint 演示文稿</vt:lpstr>
      <vt:lpstr>Authentication (cont’d.)</vt:lpstr>
      <vt:lpstr>Authentication (cont’d.)</vt:lpstr>
      <vt:lpstr>Authentication (cont’d.)</vt:lpstr>
      <vt:lpstr>Authentication (cont’d.)</vt:lpstr>
      <vt:lpstr>Authentication (cont’d.)</vt:lpstr>
      <vt:lpstr>Managing Access Controls</vt:lpstr>
      <vt:lpstr>Firewalls</vt:lpstr>
      <vt:lpstr>The Development of Firewalls</vt:lpstr>
      <vt:lpstr>The Development of Firewalls</vt:lpstr>
      <vt:lpstr>The Development of Firewalls (cont’d.)</vt:lpstr>
      <vt:lpstr>The Development of Firewalls (cont’d.)</vt:lpstr>
      <vt:lpstr>The Development of Firewalls (cont’d.)</vt:lpstr>
      <vt:lpstr>The Development of Firewalls (cont’d.)</vt:lpstr>
      <vt:lpstr>The Development of Firewalls (cont’d.)</vt:lpstr>
      <vt:lpstr>Firewall Architectures</vt:lpstr>
      <vt:lpstr>Firewall Architectures (cont’d.)</vt:lpstr>
      <vt:lpstr>Firewall Architectures (cont’d.)</vt:lpstr>
      <vt:lpstr>Firewall Architectures (cont’d.)</vt:lpstr>
      <vt:lpstr>Firewall Architectures (cont.)</vt:lpstr>
      <vt:lpstr>Firewall Architectures (cont.)</vt:lpstr>
      <vt:lpstr>Firewall Architectures (cont.)</vt:lpstr>
      <vt:lpstr>Selecting the Right Firewall</vt:lpstr>
      <vt:lpstr>Intrusion Detection and Prevention Systems</vt:lpstr>
      <vt:lpstr>Intrusion Detection and Prevention Systems (cont’d.)</vt:lpstr>
      <vt:lpstr>Intrusion Detection and Prevention Systems (cont’d.)</vt:lpstr>
      <vt:lpstr>Intrusion Detection and Prevention Systems (cont’d.)</vt:lpstr>
      <vt:lpstr>Intrusion Detection and Prevention Systems (cont’d.)</vt:lpstr>
      <vt:lpstr>Host-Based IDPS </vt:lpstr>
      <vt:lpstr>Network-Based IDPS</vt:lpstr>
      <vt:lpstr>Wireless Networking Protection</vt:lpstr>
      <vt:lpstr>Wireless Networking Protection (cont’d.)</vt:lpstr>
      <vt:lpstr>Wired Equivalent Privacy (WEP)</vt:lpstr>
      <vt:lpstr>Wi-Fi Protected Access (WPA)</vt:lpstr>
      <vt:lpstr>Cryptography</vt:lpstr>
      <vt:lpstr>Cryptography (cont’d.)</vt:lpstr>
      <vt:lpstr>Cryptography (cont’d.)</vt:lpstr>
      <vt:lpstr>Cryptography (cont’d.)</vt:lpstr>
      <vt:lpstr>Cryptography (cont’d.)</vt:lpstr>
      <vt:lpstr>Cryptography (cont’d.)</vt:lpstr>
      <vt:lpstr>Encryption Operations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  <vt:lpstr>Encryption Operations (cont’d.)</vt:lpstr>
    </vt:vector>
  </TitlesOfParts>
  <Company>Faculty of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ISIT937 Information Technology Security and Risk Management</dc:title>
  <dc:creator>win</dc:creator>
  <cp:lastModifiedBy>guangyou</cp:lastModifiedBy>
  <cp:revision>929</cp:revision>
  <cp:lastPrinted>2017-05-15T01:03:48Z</cp:lastPrinted>
  <dcterms:created xsi:type="dcterms:W3CDTF">2011-02-07T22:44:11Z</dcterms:created>
  <dcterms:modified xsi:type="dcterms:W3CDTF">2024-04-25T06:44:12Z</dcterms:modified>
</cp:coreProperties>
</file>