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88" r:id="rId3"/>
    <p:sldId id="28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2728A0-2823-4898-872A-1BED38EEDB4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rate="90%"&gt;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Title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</p:txBody>
      </p:sp>
      <p:sp>
        <p:nvSpPr>
          <p:cNvPr id="228" name="CustomShape 2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97A2419-3E6F-45CF-B444-D101B1B2C4C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852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B68BCB8-D6C4-43F2-9AC5-08E4A95DA85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A901DEA2-C72F-4DFC-98BE-F3A6724BEE2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206C4D7-52DB-4505-A733-150622B79DC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6C7994D6-89D9-44C1-ACE5-246247DEE19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2A376DC-9906-418C-A2A6-41C2E04068C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363694A-1238-4D72-9931-9CC69D2D65F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BB238FF-DECC-4B4D-976C-60F42976F2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715FA36-8A0A-4140-9521-AAD2B2F3F87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93B41DD-5D6C-4471-888A-477A8E2EF86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A76BB33-361D-46D3-8091-11A28C2CBD1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55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&lt;speak&gt;&lt;prosody rate=”90%"&gt;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A4CBE4C8-CABB-44AB-855D-9403C8E27A8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&lt;speak&gt;&lt;prosody rate=”90%"&gt;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B456C97-19D1-4D87-9A87-29A9D81B3FC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36377D5C-8989-4488-AEC4-8571935CA2A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7A46DA5-D5C7-4966-87F1-ED6F8ABF5BA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3AD3FEF-5FBF-4476-AEDC-92F22D010E7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9F56C4C0-692A-4ACB-8881-13FD13B93FD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&lt;speak&gt;&lt;prosody rate=”80%"&gt;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This is a slide body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&lt;/prosody&gt;</a:t>
            </a:r>
          </a:p>
          <a:p>
            <a:pPr marL="216000" indent="-21492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&lt;/speak&gt;</a:t>
            </a:r>
          </a:p>
          <a:p>
            <a:pPr marL="216000" indent="-214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B18A1DC-3398-4D20-B813-8CEDE5AEB96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4320"/>
            <a:ext cx="9142560" cy="684828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6"/>
          <a:stretch/>
        </p:blipFill>
        <p:spPr>
          <a:xfrm>
            <a:off x="7317720" y="5233320"/>
            <a:ext cx="1423800" cy="1171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5440" cy="24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43">
                <a:solidFill>
                  <a:srgbClr val="FFFFFF"/>
                </a:solidFill>
                <a:latin typeface="Times New Roman"/>
                <a:ea typeface="DejaVu Sans"/>
              </a:rPr>
              <a:t>Database Design </a:t>
            </a:r>
            <a:r>
              <a:rPr lang="en-US" sz="6600" b="0" strike="noStrike" spc="-143" dirty="0">
                <a:solidFill>
                  <a:srgbClr val="FFFFFF"/>
                </a:solidFill>
                <a:latin typeface="Times New Roman"/>
                <a:ea typeface="DejaVu Sans"/>
              </a:rPr>
              <a:t>Problems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936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00086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revealed by an insertion</a:t>
            </a:r>
          </a:p>
        </p:txBody>
      </p:sp>
      <p:sp>
        <p:nvSpPr>
          <p:cNvPr id="121" name="CustomShape 2"/>
          <p:cNvSpPr/>
          <p:nvPr/>
        </p:nvSpPr>
        <p:spPr>
          <a:xfrm>
            <a:off x="574560" y="1305719"/>
            <a:ext cx="7872480" cy="4374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>
              <a:defRPr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supplier number and product name is repeated the same number of time as the number of product's components</a:t>
            </a:r>
          </a:p>
          <a:p>
            <a:pPr>
              <a:defRPr/>
            </a:pPr>
            <a:endParaRPr lang="en-US" altLang="en-US" sz="3200" b="1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some point in time</a:t>
            </a:r>
            <a:r>
              <a:rPr lang="en-AU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supplier supplies no products than </a:t>
            </a:r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symbols must be inserted into a table</a:t>
            </a:r>
            <a:endParaRPr lang="en-AU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AU" altLang="en-US" sz="32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D1206386-8683-47AB-BEC3-C1A830CFA66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20000" y="4845600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5"/>
          <p:cNvSpPr/>
          <p:nvPr/>
        </p:nvSpPr>
        <p:spPr>
          <a:xfrm>
            <a:off x="457200" y="4694760"/>
            <a:ext cx="78724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anomalies</a:t>
            </a:r>
          </a:p>
        </p:txBody>
      </p:sp>
      <p:sp>
        <p:nvSpPr>
          <p:cNvPr id="127" name="CustomShape 3"/>
          <p:cNvSpPr/>
          <p:nvPr/>
        </p:nvSpPr>
        <p:spPr>
          <a:xfrm>
            <a:off x="428400" y="650700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CA331C14-462A-47E8-9C90-D997B414F59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720000" y="3585600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457200" y="3434760"/>
            <a:ext cx="78724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algn="just">
              <a:lnSpc>
                <a:spcPct val="100000"/>
              </a:lnSpc>
              <a:spcBef>
                <a:spcPts val="561"/>
              </a:spcBef>
            </a:pPr>
            <a:r>
              <a:rPr lang="en-US" sz="2000" b="0" strike="noStrike" spc="-1">
                <a:solidFill>
                  <a:srgbClr val="0C234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	</a:t>
            </a:r>
            <a:endParaRPr lang="en-US" sz="20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447800" y="1587500"/>
            <a:ext cx="2438400" cy="2084388"/>
            <a:chOff x="912" y="1056"/>
            <a:chExt cx="1536" cy="1313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12" y="1346"/>
              <a:ext cx="1536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supp#	location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912" y="1056"/>
              <a:ext cx="649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Supplier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912" y="1624"/>
              <a:ext cx="1536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	Paris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912" y="1878"/>
              <a:ext cx="1536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	Rome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2" y="2132"/>
              <a:ext cx="1536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102	Paris    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5181600" y="1584325"/>
            <a:ext cx="2438400" cy="2100263"/>
            <a:chOff x="3264" y="1054"/>
            <a:chExt cx="1536" cy="1323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264" y="1344"/>
              <a:ext cx="1536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cname	location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264" y="1054"/>
              <a:ext cx="722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64" y="1622"/>
              <a:ext cx="1536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ABC	Paris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264" y="1886"/>
              <a:ext cx="1536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ABC	Rome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264" y="2140"/>
              <a:ext cx="1536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XYZ	Rome    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2895600" y="1282700"/>
            <a:ext cx="3733800" cy="762000"/>
            <a:chOff x="1824" y="864"/>
            <a:chExt cx="2352" cy="48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1824" y="864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824" y="864"/>
              <a:ext cx="235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176" y="864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5029200" y="3849688"/>
            <a:ext cx="3657600" cy="2433637"/>
            <a:chOff x="3168" y="2425"/>
            <a:chExt cx="2304" cy="1533"/>
          </a:xfrm>
        </p:grpSpPr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3168" y="3337"/>
              <a:ext cx="2208" cy="621"/>
              <a:chOff x="3168" y="3456"/>
              <a:chExt cx="2208" cy="621"/>
            </a:xfrm>
          </p:grpSpPr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216" y="3840"/>
                <a:ext cx="480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ABC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4752" y="3840"/>
                <a:ext cx="480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23"/>
              <p:cNvSpPr txBox="1">
                <a:spLocks noChangeArrowheads="1"/>
              </p:cNvSpPr>
              <p:nvPr/>
            </p:nvSpPr>
            <p:spPr bwMode="auto">
              <a:xfrm>
                <a:off x="3168" y="3459"/>
                <a:ext cx="62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24"/>
              <p:cNvSpPr txBox="1">
                <a:spLocks noChangeArrowheads="1"/>
              </p:cNvSpPr>
              <p:nvPr/>
            </p:nvSpPr>
            <p:spPr bwMode="auto">
              <a:xfrm>
                <a:off x="3936" y="3456"/>
                <a:ext cx="62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Rome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25"/>
              <p:cNvSpPr txBox="1">
                <a:spLocks noChangeArrowheads="1"/>
              </p:cNvSpPr>
              <p:nvPr/>
            </p:nvSpPr>
            <p:spPr bwMode="auto">
              <a:xfrm>
                <a:off x="4752" y="3456"/>
                <a:ext cx="62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Rome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26"/>
              <p:cNvSpPr>
                <a:spLocks noChangeShapeType="1"/>
              </p:cNvSpPr>
              <p:nvPr/>
            </p:nvSpPr>
            <p:spPr bwMode="auto">
              <a:xfrm flipV="1">
                <a:off x="3408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27"/>
              <p:cNvSpPr>
                <a:spLocks noChangeShapeType="1"/>
              </p:cNvSpPr>
              <p:nvPr/>
            </p:nvSpPr>
            <p:spPr bwMode="auto">
              <a:xfrm flipV="1">
                <a:off x="3408" y="3696"/>
                <a:ext cx="81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28"/>
              <p:cNvSpPr>
                <a:spLocks noChangeShapeType="1"/>
              </p:cNvSpPr>
              <p:nvPr/>
            </p:nvSpPr>
            <p:spPr bwMode="auto">
              <a:xfrm flipV="1">
                <a:off x="4944" y="36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9"/>
            <p:cNvGrpSpPr>
              <a:grpSpLocks/>
            </p:cNvGrpSpPr>
            <p:nvPr/>
          </p:nvGrpSpPr>
          <p:grpSpPr bwMode="auto">
            <a:xfrm>
              <a:off x="3168" y="2425"/>
              <a:ext cx="2304" cy="669"/>
              <a:chOff x="3168" y="2544"/>
              <a:chExt cx="2304" cy="669"/>
            </a:xfrm>
          </p:grpSpPr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3168" y="2544"/>
                <a:ext cx="38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3168" y="2976"/>
                <a:ext cx="62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3936" y="2976"/>
                <a:ext cx="62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Rome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33"/>
              <p:cNvSpPr txBox="1">
                <a:spLocks noChangeArrowheads="1"/>
              </p:cNvSpPr>
              <p:nvPr/>
            </p:nvSpPr>
            <p:spPr bwMode="auto">
              <a:xfrm>
                <a:off x="4752" y="2976"/>
                <a:ext cx="720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Paris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34"/>
              <p:cNvSpPr txBox="1">
                <a:spLocks noChangeArrowheads="1"/>
              </p:cNvSpPr>
              <p:nvPr/>
            </p:nvSpPr>
            <p:spPr bwMode="auto">
              <a:xfrm>
                <a:off x="3936" y="2544"/>
                <a:ext cx="38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35"/>
              <p:cNvSpPr txBox="1">
                <a:spLocks noChangeArrowheads="1"/>
              </p:cNvSpPr>
              <p:nvPr/>
            </p:nvSpPr>
            <p:spPr bwMode="auto">
              <a:xfrm>
                <a:off x="4752" y="2544"/>
                <a:ext cx="384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102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Line 36"/>
              <p:cNvSpPr>
                <a:spLocks noChangeShapeType="1"/>
              </p:cNvSpPr>
              <p:nvPr/>
            </p:nvSpPr>
            <p:spPr bwMode="auto">
              <a:xfrm>
                <a:off x="3360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7"/>
              <p:cNvSpPr>
                <a:spLocks noChangeShapeType="1"/>
              </p:cNvSpPr>
              <p:nvPr/>
            </p:nvSpPr>
            <p:spPr bwMode="auto">
              <a:xfrm>
                <a:off x="4128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4944" y="27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Group 39"/>
            <p:cNvGrpSpPr>
              <a:grpSpLocks/>
            </p:cNvGrpSpPr>
            <p:nvPr/>
          </p:nvGrpSpPr>
          <p:grpSpPr bwMode="auto">
            <a:xfrm>
              <a:off x="4128" y="3097"/>
              <a:ext cx="816" cy="246"/>
              <a:chOff x="4128" y="3216"/>
              <a:chExt cx="816" cy="246"/>
            </a:xfrm>
          </p:grpSpPr>
          <p:sp>
            <p:nvSpPr>
              <p:cNvPr id="28" name="Line 40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41"/>
              <p:cNvSpPr>
                <a:spLocks noChangeShapeType="1"/>
              </p:cNvSpPr>
              <p:nvPr/>
            </p:nvSpPr>
            <p:spPr bwMode="auto">
              <a:xfrm>
                <a:off x="4128" y="3216"/>
                <a:ext cx="816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42"/>
              <p:cNvSpPr txBox="1">
                <a:spLocks noChangeArrowheads="1"/>
              </p:cNvSpPr>
              <p:nvPr/>
            </p:nvSpPr>
            <p:spPr bwMode="auto">
              <a:xfrm>
                <a:off x="4153" y="3231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2E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AU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Group 57"/>
          <p:cNvGrpSpPr>
            <a:grpSpLocks/>
          </p:cNvGrpSpPr>
          <p:nvPr/>
        </p:nvGrpSpPr>
        <p:grpSpPr bwMode="auto">
          <a:xfrm>
            <a:off x="457200" y="4254500"/>
            <a:ext cx="4191000" cy="2014538"/>
            <a:chOff x="288" y="2680"/>
            <a:chExt cx="2640" cy="1269"/>
          </a:xfrm>
        </p:grpSpPr>
        <p:sp>
          <p:nvSpPr>
            <p:cNvPr id="49" name="Text Box 44"/>
            <p:cNvSpPr txBox="1">
              <a:spLocks noChangeArrowheads="1"/>
            </p:cNvSpPr>
            <p:nvPr/>
          </p:nvSpPr>
          <p:spPr bwMode="auto">
            <a:xfrm>
              <a:off x="288" y="2680"/>
              <a:ext cx="2640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supp#	location	    cname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45"/>
            <p:cNvSpPr txBox="1">
              <a:spLocks noChangeArrowheads="1"/>
            </p:cNvSpPr>
            <p:nvPr/>
          </p:nvSpPr>
          <p:spPr bwMode="auto">
            <a:xfrm>
              <a:off x="288" y="2958"/>
              <a:ext cx="2640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	Paris	  ABC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288" y="3205"/>
              <a:ext cx="2640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	Rome	  ABC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288" y="3459"/>
              <a:ext cx="2640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101	Rome	  XYZ    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288" y="3712"/>
              <a:ext cx="2640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102	Paris	  ABC    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88900" y="3724275"/>
            <a:ext cx="3111500" cy="2116138"/>
            <a:chOff x="56" y="2410"/>
            <a:chExt cx="1960" cy="133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36" y="3551"/>
              <a:ext cx="1680" cy="1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56" y="2410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Arial" charset="0"/>
                  <a:ea typeface="ＭＳ Ｐゴシック" charset="0"/>
                </a:rPr>
                <a:t>Spurious row</a:t>
              </a:r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643" y="2639"/>
              <a:ext cx="413" cy="9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revealed by a join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574560" y="1305719"/>
            <a:ext cx="7872480" cy="2826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1640" algn="just"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of relational tables </a:t>
            </a:r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AU" altLang="en-US" sz="32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the spurious rows  that represent wrong information</a:t>
            </a:r>
            <a:endParaRPr lang="en-AU" altLang="en-US" sz="32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394B6AFB-6F0B-4322-A15F-97E35AFFD9DD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20000" y="4845600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5"/>
          <p:cNvSpPr/>
          <p:nvPr/>
        </p:nvSpPr>
        <p:spPr>
          <a:xfrm>
            <a:off x="457200" y="4694760"/>
            <a:ext cx="78724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anomalies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0C210D38-C7A3-4712-8714-0ED6060ADC90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720000" y="4845600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09800" y="4806950"/>
            <a:ext cx="4214813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audio system speakers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09800" y="4406900"/>
            <a:ext cx="4214813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audio system amplifier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09800" y="4010025"/>
            <a:ext cx="4208463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audio system tuner	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09800" y="3606800"/>
            <a:ext cx="4217988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computer     hard disk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09800" y="5207000"/>
            <a:ext cx="4210050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101	NULL         NULL        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209800" y="3209925"/>
            <a:ext cx="4219575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computer     mainboard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09800" y="2811463"/>
            <a:ext cx="42164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computer     processor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209800" y="2365375"/>
            <a:ext cx="4233863" cy="369332"/>
          </a:xfrm>
          <a:prstGeom prst="rect">
            <a:avLst/>
          </a:prstGeom>
          <a:solidFill>
            <a:srgbClr val="E0E2E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supp#	product	            part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09800" y="1905000"/>
            <a:ext cx="1133644" cy="369332"/>
          </a:xfrm>
          <a:prstGeom prst="rect">
            <a:avLst/>
          </a:prstGeom>
          <a:solidFill>
            <a:srgbClr val="E0E2E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Shipment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657600" y="1447800"/>
            <a:ext cx="3657600" cy="3048000"/>
            <a:chOff x="1392" y="1008"/>
            <a:chExt cx="2304" cy="1920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392" y="1008"/>
              <a:ext cx="23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Additional deletions  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208" y="1248"/>
              <a:ext cx="336" cy="1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1872" y="1254"/>
              <a:ext cx="686" cy="9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135313" y="2870200"/>
            <a:ext cx="1258887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>
              <a:defRPr/>
            </a:pPr>
            <a:endParaRPr lang="en-AU" altLang="en-US" b="1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3135313" y="3063875"/>
            <a:ext cx="1928812" cy="882650"/>
            <a:chOff x="1063" y="2026"/>
            <a:chExt cx="1215" cy="556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063" y="2162"/>
              <a:ext cx="793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endParaRPr lang="en-AU" alt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846" y="2026"/>
              <a:ext cx="432" cy="336"/>
            </a:xfrm>
            <a:custGeom>
              <a:avLst/>
              <a:gdLst>
                <a:gd name="T0" fmla="*/ 0 w 432"/>
                <a:gd name="T1" fmla="*/ 0 h 336"/>
                <a:gd name="T2" fmla="*/ 432 w 432"/>
                <a:gd name="T3" fmla="*/ 144 h 336"/>
                <a:gd name="T4" fmla="*/ 0 w 432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336">
                  <a:moveTo>
                    <a:pt x="0" y="0"/>
                  </a:moveTo>
                  <a:cubicBezTo>
                    <a:pt x="216" y="44"/>
                    <a:pt x="432" y="88"/>
                    <a:pt x="432" y="144"/>
                  </a:cubicBezTo>
                  <a:cubicBezTo>
                    <a:pt x="432" y="200"/>
                    <a:pt x="216" y="268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135313" y="4064000"/>
            <a:ext cx="1781175" cy="2857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 algn="ctr">
              <a:defRPr/>
            </a:pPr>
            <a:endParaRPr lang="en-AU" altLang="en-US" b="1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3135313" y="4243388"/>
            <a:ext cx="2446337" cy="909637"/>
            <a:chOff x="1063" y="2790"/>
            <a:chExt cx="1541" cy="573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063" y="2928"/>
              <a:ext cx="1122" cy="4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endParaRPr lang="en-AU" altLang="en-US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172" y="2790"/>
              <a:ext cx="432" cy="336"/>
            </a:xfrm>
            <a:custGeom>
              <a:avLst/>
              <a:gdLst>
                <a:gd name="T0" fmla="*/ 0 w 432"/>
                <a:gd name="T1" fmla="*/ 0 h 336"/>
                <a:gd name="T2" fmla="*/ 432 w 432"/>
                <a:gd name="T3" fmla="*/ 144 h 336"/>
                <a:gd name="T4" fmla="*/ 0 w 432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336">
                  <a:moveTo>
                    <a:pt x="0" y="0"/>
                  </a:moveTo>
                  <a:cubicBezTo>
                    <a:pt x="216" y="44"/>
                    <a:pt x="432" y="88"/>
                    <a:pt x="432" y="144"/>
                  </a:cubicBezTo>
                  <a:cubicBezTo>
                    <a:pt x="432" y="200"/>
                    <a:pt x="216" y="268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2273300" y="2874963"/>
            <a:ext cx="4356100" cy="3286125"/>
            <a:chOff x="520" y="1907"/>
            <a:chExt cx="2744" cy="2070"/>
          </a:xfrm>
        </p:grpSpPr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520" y="1907"/>
              <a:ext cx="344" cy="14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152" y="3744"/>
              <a:ext cx="21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Accidental deletion 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H="1" flipV="1">
              <a:off x="875" y="3363"/>
              <a:ext cx="1429" cy="4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2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revealed by a deletion</a:t>
            </a:r>
          </a:p>
        </p:txBody>
      </p:sp>
      <p:sp>
        <p:nvSpPr>
          <p:cNvPr id="143" name="CustomShape 2"/>
          <p:cNvSpPr/>
          <p:nvPr/>
        </p:nvSpPr>
        <p:spPr>
          <a:xfrm>
            <a:off x="457200" y="1428455"/>
            <a:ext cx="7872480" cy="3477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>
              <a:defRPr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row triggers deletion of the other rows in the same table</a:t>
            </a:r>
          </a:p>
          <a:p>
            <a:pPr>
              <a:defRPr/>
            </a:pPr>
            <a:endParaRPr lang="en-US" altLang="en-US" sz="3200" b="1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a row accidentally deletes other information</a:t>
            </a:r>
            <a:endParaRPr lang="en-AU" altLang="en-US" sz="32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AU" altLang="en-US" sz="32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9A47C7E0-A358-4F1D-AB9E-1949D262C31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20000" y="4759536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anomalies</a:t>
            </a:r>
          </a:p>
        </p:txBody>
      </p:sp>
      <p:sp>
        <p:nvSpPr>
          <p:cNvPr id="150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87BC01C6-DF33-4B42-AFCF-C92BAB34FFC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0" y="2971800"/>
            <a:ext cx="6781800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bolt	25		ABC Ltd.	Station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2517775"/>
            <a:ext cx="6282810" cy="369332"/>
          </a:xfrm>
          <a:prstGeom prst="rect">
            <a:avLst/>
          </a:prstGeom>
          <a:solidFill>
            <a:srgbClr val="E0E2E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part	quantity		warehouse       warehouse-address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0" y="2057400"/>
            <a:ext cx="1159292" cy="369332"/>
          </a:xfrm>
          <a:prstGeom prst="rect">
            <a:avLst/>
          </a:prstGeom>
          <a:solidFill>
            <a:srgbClr val="E0E2E2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2000" y="3363913"/>
            <a:ext cx="67818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nut	50		ABC Ltd.	Station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000" y="3760788"/>
            <a:ext cx="67818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screw	20		ABC Ltd.	Station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55650" y="4164013"/>
            <a:ext cx="678815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	NULL		King Bros.	Compton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3276600" y="1219200"/>
            <a:ext cx="5257800" cy="2892425"/>
            <a:chOff x="2064" y="768"/>
            <a:chExt cx="3312" cy="182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064" y="768"/>
              <a:ext cx="33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Additional modifications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408" y="2170"/>
              <a:ext cx="1046" cy="4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 algn="ctr">
                <a:defRPr/>
              </a:pPr>
              <a:endParaRPr lang="en-AU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736" y="1008"/>
              <a:ext cx="672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736" y="1008"/>
              <a:ext cx="672" cy="15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7010398" y="1773238"/>
            <a:ext cx="1689100" cy="1350962"/>
            <a:chOff x="4416" y="1117"/>
            <a:chExt cx="1064" cy="851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94" y="1117"/>
              <a:ext cx="892" cy="2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Waterloo St.</a:t>
              </a:r>
              <a:endParaRPr lang="en-AU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4416" y="1344"/>
              <a:ext cx="1064" cy="624"/>
            </a:xfrm>
            <a:custGeom>
              <a:avLst/>
              <a:gdLst>
                <a:gd name="T0" fmla="*/ 912 w 1064"/>
                <a:gd name="T1" fmla="*/ 0 h 624"/>
                <a:gd name="T2" fmla="*/ 912 w 1064"/>
                <a:gd name="T3" fmla="*/ 480 h 624"/>
                <a:gd name="T4" fmla="*/ 0 w 1064"/>
                <a:gd name="T5" fmla="*/ 624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64" h="624">
                  <a:moveTo>
                    <a:pt x="912" y="0"/>
                  </a:moveTo>
                  <a:cubicBezTo>
                    <a:pt x="988" y="188"/>
                    <a:pt x="1064" y="376"/>
                    <a:pt x="912" y="480"/>
                  </a:cubicBezTo>
                  <a:cubicBezTo>
                    <a:pt x="760" y="584"/>
                    <a:pt x="380" y="604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AU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revealed by an update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457200" y="1041120"/>
            <a:ext cx="7872480" cy="20449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>
              <a:defRPr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a row triggers modifications of the other rows in the same table</a:t>
            </a:r>
            <a:endParaRPr lang="en-AU" altLang="en-US" sz="32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CDDBD2B-2322-4C41-A017-1229F805AD1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design guidelines</a:t>
            </a:r>
          </a:p>
        </p:txBody>
      </p:sp>
      <p:sp>
        <p:nvSpPr>
          <p:cNvPr id="155" name="CustomShape 2"/>
          <p:cNvSpPr/>
          <p:nvPr/>
        </p:nvSpPr>
        <p:spPr>
          <a:xfrm>
            <a:off x="835560" y="1423080"/>
            <a:ext cx="7872480" cy="483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a relational table such that it is easy to explain its meaning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sz="24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Do not combine unrelated attributes into the same table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 a relational table such that insertion, deletion and update tests do not cause problems</a:t>
            </a:r>
            <a:endParaRPr lang="en-AU" altLang="en-US" sz="24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number of attributes whose values may be null</a:t>
            </a:r>
            <a:endParaRPr lang="en-AU" altLang="en-US" sz="24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relational tables such that they can be joined with equality conditions on attributes that are either primary or foreign keys in a way that no spurious rows are generated</a:t>
            </a:r>
            <a:endParaRPr lang="en-AU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AU" altLang="en-US" sz="24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A8F3259B-7CAB-4799-A97A-9A2FB1DFE894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720000" y="4845600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457200" y="4694760"/>
            <a:ext cx="78724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and the first of all …</a:t>
            </a:r>
          </a:p>
        </p:txBody>
      </p:sp>
      <p:sp>
        <p:nvSpPr>
          <p:cNvPr id="160" name="CustomShape 2"/>
          <p:cNvSpPr/>
          <p:nvPr/>
        </p:nvSpPr>
        <p:spPr>
          <a:xfrm>
            <a:off x="574560" y="1305720"/>
            <a:ext cx="7872480" cy="24661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algn="ctr">
              <a:defRPr/>
            </a:pPr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always start from conceptual </a:t>
            </a:r>
            <a:r>
              <a:rPr lang="en-AU" alt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!!!</a:t>
            </a:r>
            <a:endParaRPr lang="en-AU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44C31B2F-8BC3-4155-A509-6FEE13E999E0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720000" y="4845600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5"/>
          <p:cNvSpPr/>
          <p:nvPr/>
        </p:nvSpPr>
        <p:spPr>
          <a:xfrm>
            <a:off x="457200" y="4694760"/>
            <a:ext cx="78724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65" name="CustomShape 2"/>
          <p:cNvSpPr/>
          <p:nvPr/>
        </p:nvSpPr>
        <p:spPr>
          <a:xfrm>
            <a:off x="457200" y="1514520"/>
            <a:ext cx="7872480" cy="316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Elmasri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R.,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Navathe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S. B., </a:t>
            </a: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Fundamentals of Database Systems</a:t>
            </a:r>
            <a:r>
              <a:rPr lang="en-AU" sz="3200" b="1" dirty="0">
                <a:solidFill>
                  <a:srgbClr val="00206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chapter 10.1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AU" alt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Ramakrishnan</a:t>
            </a:r>
            <a:r>
              <a:rPr lang="en-AU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AU" alt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Gehrke</a:t>
            </a:r>
            <a:r>
              <a:rPr lang="en-AU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  <a:r>
              <a:rPr lang="en-AU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chapter 19.1</a:t>
            </a:r>
            <a:endParaRPr lang="en-AU" altLang="en-US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AU" sz="3200" b="1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77EE86D0-1AFE-4C9D-92BE-C62CF2530D81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Aims of Relational Database Design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Insertion Anomalies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Join Anomalies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Deletion Anomalies</a:t>
            </a:r>
            <a:endParaRPr lang="en-US" sz="2800" b="0" strike="noStrike" spc="-1" dirty="0"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Update Anomalies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C2340"/>
                </a:solidFill>
                <a:latin typeface="Times New Roman"/>
              </a:rPr>
              <a:t>Good Design Patterns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6133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 fontScale="92500"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Aims of relational database design</a:t>
            </a:r>
          </a:p>
          <a:p>
            <a:pPr>
              <a:lnSpc>
                <a:spcPct val="100000"/>
              </a:lnSpc>
            </a:pPr>
            <a:endParaRPr lang="en-US" sz="3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2480" cy="47631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>
              <a:buFont typeface="Arial" panose="020B0604020202020204" pitchFamily="34" charset="0"/>
              <a:buChar char="•"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data redundancy.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/ avoid data modification 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queries or make queries more efficient.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performance.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</a:t>
            </a:fld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Arial" panose="020B0604020202020204" pitchFamily="34" charset="0"/>
              </a:rPr>
              <a:t>Insertion anomalies</a:t>
            </a: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248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63BE5C9-FE73-4A1E-82E7-179CDFCB0B1E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371600" y="3733800"/>
            <a:ext cx="6913563" cy="2133600"/>
            <a:chOff x="864" y="2352"/>
            <a:chExt cx="4355" cy="1344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864" y="3169"/>
              <a:ext cx="4355" cy="527"/>
              <a:chOff x="864" y="3169"/>
              <a:chExt cx="4355" cy="527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864" y="3459"/>
                <a:ext cx="4355" cy="237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	quantity		warehouse	warehouse-address</a:t>
                </a:r>
                <a:endParaRPr lang="en-AU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864" y="3169"/>
                <a:ext cx="730" cy="233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" charset="0"/>
                    <a:ea typeface="MS PGothic" pitchFamily="34" charset="-128"/>
                  </a:defRPr>
                </a:lvl9pPr>
              </a:lstStyle>
              <a:p>
                <a:pPr>
                  <a:defRPr/>
                </a:pPr>
                <a:r>
                  <a:rPr lang="en-AU" alt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Inventory</a:t>
                </a:r>
                <a:endParaRPr lang="en-AU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2592" y="2352"/>
              <a:ext cx="0" cy="6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2438400" y="1651000"/>
            <a:ext cx="3276600" cy="1625600"/>
            <a:chOff x="1536" y="1040"/>
            <a:chExt cx="2064" cy="1024"/>
          </a:xfrm>
        </p:grpSpPr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1536" y="1040"/>
              <a:ext cx="2064" cy="1024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AU" sz="2000" b="1" dirty="0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INVENTORY</a:t>
              </a:r>
            </a:p>
            <a:p>
              <a:pPr>
                <a:defRPr/>
              </a:pPr>
              <a:r>
                <a:rPr lang="en-AU" sz="2000" b="1" dirty="0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part			ID</a:t>
              </a:r>
            </a:p>
            <a:p>
              <a:pPr>
                <a:defRPr/>
              </a:pPr>
              <a:r>
                <a:rPr lang="en-AU" sz="2000" b="1" dirty="0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quantity</a:t>
              </a:r>
            </a:p>
            <a:p>
              <a:pPr>
                <a:defRPr/>
              </a:pPr>
              <a:r>
                <a:rPr lang="en-AU" sz="2000" b="1" dirty="0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warehouse		ID</a:t>
              </a:r>
            </a:p>
            <a:p>
              <a:pPr>
                <a:defRPr/>
              </a:pPr>
              <a:r>
                <a:rPr lang="en-AU" sz="2000" b="1" dirty="0"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warehouse-address</a:t>
              </a: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1537" y="1272"/>
              <a:ext cx="20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anomalies</a:t>
            </a:r>
          </a:p>
        </p:txBody>
      </p:sp>
      <p:sp>
        <p:nvSpPr>
          <p:cNvPr id="10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66585DBB-1EA8-44D1-B612-12D7A096BCF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66800" y="1747838"/>
            <a:ext cx="6283268" cy="830262"/>
            <a:chOff x="480" y="1296"/>
            <a:chExt cx="3889" cy="52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80" y="1586"/>
              <a:ext cx="3889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	quantity		warehouse       warehouse-address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80" y="1296"/>
              <a:ext cx="718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Inventory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066800" y="2662238"/>
            <a:ext cx="67818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bolt	25		ABC Ltd.	Station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66800" y="3068638"/>
            <a:ext cx="67818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nut	50		ABC Ltd.	Station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66800" y="3487738"/>
            <a:ext cx="67818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screw	20		ABC Ltd.	Station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60450" y="3890963"/>
            <a:ext cx="678815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	NULL		King Bros.	Compton St.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3581400" y="1252538"/>
            <a:ext cx="4191000" cy="2552700"/>
            <a:chOff x="2256" y="789"/>
            <a:chExt cx="2640" cy="1608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400" y="1725"/>
              <a:ext cx="2208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256" y="789"/>
              <a:ext cx="26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Repetition of associations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456" y="1027"/>
              <a:ext cx="0" cy="69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111250" y="1519238"/>
            <a:ext cx="3994150" cy="2705100"/>
            <a:chOff x="508" y="1152"/>
            <a:chExt cx="2516" cy="1704"/>
          </a:xfrm>
        </p:grpSpPr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08" y="2688"/>
              <a:ext cx="990" cy="1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344" y="1152"/>
              <a:ext cx="16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NULLs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960" y="1392"/>
              <a:ext cx="960" cy="1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1725613" y="4419600"/>
            <a:ext cx="4716462" cy="1857375"/>
            <a:chOff x="1087" y="2784"/>
            <a:chExt cx="2971" cy="1170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951" y="2793"/>
              <a:ext cx="722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ABC Ltd.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471" y="3433"/>
              <a:ext cx="544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nut  50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807" y="3721"/>
              <a:ext cx="687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screw  20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087" y="3139"/>
              <a:ext cx="577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bolt  25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295" y="2784"/>
              <a:ext cx="763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Station St.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894" y="3027"/>
              <a:ext cx="441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2023" y="3027"/>
              <a:ext cx="312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335" y="3027"/>
              <a:ext cx="102" cy="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2768" y="2900"/>
              <a:ext cx="52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revealed by an insertion</a:t>
            </a:r>
          </a:p>
        </p:txBody>
      </p:sp>
      <p:sp>
        <p:nvSpPr>
          <p:cNvPr id="104" name="CustomShape 2"/>
          <p:cNvSpPr/>
          <p:nvPr/>
        </p:nvSpPr>
        <p:spPr>
          <a:xfrm>
            <a:off x="457200" y="1514519"/>
            <a:ext cx="7872480" cy="39542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>
              <a:defRPr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 a warehouse is repeated as many time as many different parts are stored  in the warehouse</a:t>
            </a:r>
          </a:p>
          <a:p>
            <a:pPr>
              <a:defRPr/>
            </a:pPr>
            <a:endParaRPr lang="en-US" altLang="en-US" sz="2800" b="1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some point in time there are no parts stored in a warehouse then  there may be no rows  to keep a warehouse address or the values of certain attributes must be set  to 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AU" altLang="en-US" sz="28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EAEEF2A9-E59C-4297-AF92-857663FFC9E0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insertion anomalies</a:t>
            </a:r>
          </a:p>
        </p:txBody>
      </p:sp>
      <p:sp>
        <p:nvSpPr>
          <p:cNvPr id="10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D09AD246-0634-4910-8902-9CE405BAD15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2000" y="1687513"/>
            <a:ext cx="3048000" cy="830262"/>
            <a:chOff x="480" y="1296"/>
            <a:chExt cx="1920" cy="523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80" y="1586"/>
              <a:ext cx="1920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emp#	child	   car	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80" y="1296"/>
              <a:ext cx="730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2000" y="2620963"/>
            <a:ext cx="30480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John    Toyota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62000" y="3017838"/>
            <a:ext cx="30480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Mary    Toyota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2000" y="3409950"/>
            <a:ext cx="3048000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John	 Holden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2000" y="3813175"/>
            <a:ext cx="3048000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Mary	 Holden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2000" y="4216400"/>
            <a:ext cx="3048000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Peter	 Holden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2000" y="4616450"/>
            <a:ext cx="3048000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Peter	 Toyota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251451" y="2154238"/>
            <a:ext cx="3376613" cy="1970087"/>
            <a:chOff x="3308" y="1597"/>
            <a:chExt cx="2127" cy="1241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128" y="1597"/>
              <a:ext cx="334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308" y="2029"/>
              <a:ext cx="423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John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504" y="2605"/>
              <a:ext cx="448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Peter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408" y="2317"/>
              <a:ext cx="468" cy="237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Mary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4896" y="2029"/>
              <a:ext cx="539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Toyota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800" y="2317"/>
              <a:ext cx="569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Holden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3772" y="1824"/>
              <a:ext cx="500" cy="3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3878" y="1824"/>
              <a:ext cx="394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983" y="1824"/>
              <a:ext cx="289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368" y="1824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368" y="18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62000" y="2667000"/>
            <a:ext cx="2965450" cy="3313113"/>
            <a:chOff x="480" y="1920"/>
            <a:chExt cx="1868" cy="2087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066" y="2436"/>
              <a:ext cx="508" cy="4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80" y="3774"/>
              <a:ext cx="16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Data explosion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1248" y="2880"/>
              <a:ext cx="48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1248" y="2363"/>
              <a:ext cx="991" cy="14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1248" y="3370"/>
              <a:ext cx="933" cy="4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728" y="1920"/>
              <a:ext cx="620" cy="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728" y="2948"/>
              <a:ext cx="620" cy="4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revealed by an insertion</a:t>
            </a:r>
          </a:p>
        </p:txBody>
      </p:sp>
      <p:sp>
        <p:nvSpPr>
          <p:cNvPr id="110" name="CustomShape 2"/>
          <p:cNvSpPr/>
          <p:nvPr/>
        </p:nvSpPr>
        <p:spPr>
          <a:xfrm>
            <a:off x="457200" y="1514520"/>
            <a:ext cx="7872480" cy="3982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1640" algn="just"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registration number must be repeated with each child name</a:t>
            </a:r>
            <a:endParaRPr lang="en-AU" altLang="en-US" sz="3200" dirty="0">
              <a:solidFill>
                <a:srgbClr val="00279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 algn="just"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AU" sz="3200" b="1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Child name  must be  repeated with each car registration number,</a:t>
            </a:r>
          </a:p>
          <a:p>
            <a:pPr marL="343080" indent="-341640" algn="just"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some point in time</a:t>
            </a:r>
            <a:r>
              <a:rPr lang="en-AU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has no children (or cars) then value of </a:t>
            </a:r>
            <a:r>
              <a:rPr lang="en-A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child  (or car) must be set to </a:t>
            </a:r>
            <a:r>
              <a:rPr lang="en-AU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AU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16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E3023F25-5FDD-48DE-8440-E28DC7556FE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44240" y="411120"/>
            <a:ext cx="7278480" cy="84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r>
              <a:rPr lang="en-AU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another insertion anomalies</a:t>
            </a:r>
          </a:p>
        </p:txBody>
      </p:sp>
      <p:sp>
        <p:nvSpPr>
          <p:cNvPr id="11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 algn="just">
              <a:lnSpc>
                <a:spcPct val="100000"/>
              </a:lnSpc>
            </a:pPr>
            <a:fld id="{6AFF24D2-13C0-4A8D-846F-ABC20300B06C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720000" y="4845600"/>
            <a:ext cx="7775280" cy="14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2735263"/>
            <a:ext cx="421640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computer     processor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3400" y="3133725"/>
            <a:ext cx="4219575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computer     mainboard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3530600"/>
            <a:ext cx="4217988" cy="376238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computer     hard disk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3400" y="3922713"/>
            <a:ext cx="4208463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audio system tuner	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33400" y="4319588"/>
            <a:ext cx="4214813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audio system amplifier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3400" y="4719638"/>
            <a:ext cx="4214813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	audio system speakers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33400" y="5119688"/>
            <a:ext cx="4210050" cy="376237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AU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101	NULL         NULL        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533400" y="1828800"/>
            <a:ext cx="4233863" cy="830263"/>
            <a:chOff x="480" y="1296"/>
            <a:chExt cx="2667" cy="523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80" y="1586"/>
              <a:ext cx="2667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supp#	product	            part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480" y="1296"/>
              <a:ext cx="714" cy="233"/>
            </a:xfrm>
            <a:prstGeom prst="rect">
              <a:avLst/>
            </a:prstGeom>
            <a:solidFill>
              <a:srgbClr val="E0E2E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Shipment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609600" y="1371600"/>
            <a:ext cx="6629400" cy="3717925"/>
            <a:chOff x="528" y="1008"/>
            <a:chExt cx="4176" cy="2342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392" y="1008"/>
              <a:ext cx="33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Repetition of associations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28" y="1910"/>
              <a:ext cx="1344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28" y="2678"/>
              <a:ext cx="1680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1920" y="1248"/>
              <a:ext cx="96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1056" y="1248"/>
              <a:ext cx="1776" cy="6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990600" y="5154615"/>
            <a:ext cx="3124200" cy="1022350"/>
            <a:chOff x="768" y="3449"/>
            <a:chExt cx="1968" cy="644"/>
          </a:xfrm>
        </p:grpSpPr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768" y="3860"/>
              <a:ext cx="15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82562" tIns="46038" rIns="182562" bIns="46038">
              <a:spAutoFit/>
            </a:bodyPr>
            <a:lstStyle/>
            <a:p>
              <a:pPr>
                <a:defRPr/>
              </a:pPr>
              <a:r>
                <a:rPr lang="en-AU" b="1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rPr>
                <a:t>NULL values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084" y="3449"/>
              <a:ext cx="1652" cy="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V="1">
              <a:off x="1488" y="3648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4953000" y="1925638"/>
            <a:ext cx="3644900" cy="3325812"/>
            <a:chOff x="3264" y="1357"/>
            <a:chExt cx="2296" cy="2095"/>
          </a:xfrm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696" y="2304"/>
              <a:ext cx="72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4608" y="2304"/>
              <a:ext cx="38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4128" y="1357"/>
              <a:ext cx="334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3308" y="2080"/>
              <a:ext cx="714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4464" y="2080"/>
              <a:ext cx="920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 system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4768" y="2784"/>
              <a:ext cx="690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amplifier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5104" y="2496"/>
              <a:ext cx="456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tuner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3696" y="158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4272" y="1584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3408" y="2832"/>
              <a:ext cx="803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mainboard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3600" y="3219"/>
              <a:ext cx="710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disk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4576" y="3072"/>
              <a:ext cx="658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speakers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3696" y="23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992" y="2304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992" y="23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696" y="2304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3264" y="2544"/>
              <a:ext cx="711" cy="233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r>
                <a:rPr lang="en-AU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</a:t>
              </a:r>
              <a:endParaRPr lang="en-AU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3189</TotalTime>
  <Words>1239</Words>
  <Application>Microsoft Macintosh PowerPoint</Application>
  <PresentationFormat>On-screen Show (4:3)</PresentationFormat>
  <Paragraphs>289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ＭＳ Ｐゴシック</vt:lpstr>
      <vt:lpstr>ＭＳ Ｐゴシック</vt:lpstr>
      <vt:lpstr>Arial</vt:lpstr>
      <vt:lpstr>DejaVu Sans</vt:lpstr>
      <vt:lpstr>Montserrat</vt:lpstr>
      <vt:lpstr>Symbol</vt:lpstr>
      <vt:lpstr>Times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UOW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13</cp:revision>
  <dcterms:modified xsi:type="dcterms:W3CDTF">2020-09-03T09:40:15Z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2016-01-22T04:47:59Z</dcterms:created>
  <dc:creator/>
  <dc:description/>
  <dc:language>en-AU</dc:language>
  <cp:lastModifiedBy/>
  <cp:lastPrinted>2016-03-29T02:04:58Z</cp:lastPrinted>
  <dcterms:modified xsi:type="dcterms:W3CDTF">2020-07-28T20:44:37Z</dcterms:modified>
  <cp:revision>187</cp:revision>
  <dc:subject/>
  <dc:title>System Analysis Week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