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1" r:id="rId3"/>
    <p:sldId id="262" r:id="rId4"/>
    <p:sldId id="264" r:id="rId5"/>
    <p:sldId id="265" r:id="rId6"/>
    <p:sldId id="272" r:id="rId7"/>
    <p:sldId id="266" r:id="rId8"/>
    <p:sldId id="270" r:id="rId9"/>
    <p:sldId id="271" r:id="rId10"/>
    <p:sldId id="269" r:id="rId11"/>
    <p:sldId id="282" r:id="rId12"/>
    <p:sldId id="268" r:id="rId13"/>
    <p:sldId id="273" r:id="rId14"/>
    <p:sldId id="267" r:id="rId15"/>
    <p:sldId id="274" r:id="rId16"/>
    <p:sldId id="275" r:id="rId17"/>
    <p:sldId id="276" r:id="rId18"/>
    <p:sldId id="277" r:id="rId19"/>
    <p:sldId id="279" r:id="rId20"/>
    <p:sldId id="278" r:id="rId21"/>
    <p:sldId id="281" r:id="rId22"/>
    <p:sldId id="260" r:id="rId23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D"/>
    <a:srgbClr val="4472C4"/>
    <a:srgbClr val="00B0AE"/>
    <a:srgbClr val="006766"/>
    <a:srgbClr val="6E9FC5"/>
    <a:srgbClr val="8FAADC"/>
    <a:srgbClr val="08172A"/>
    <a:srgbClr val="0D2441"/>
    <a:srgbClr val="005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43" autoAdjust="0"/>
    <p:restoredTop sz="78156"/>
  </p:normalViewPr>
  <p:slideViewPr>
    <p:cSldViewPr snapToGrid="0">
      <p:cViewPr>
        <p:scale>
          <a:sx n="81" d="100"/>
          <a:sy n="81" d="100"/>
        </p:scale>
        <p:origin x="1336" y="4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AB57D-623F-4B10-9289-BF7A801BF1EA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F54D4-77D2-40EA-8CA7-6208EE26C4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B7CCD-A818-D54F-A171-F3F3CB05014D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2ABE3-C6CE-4549-B92F-AD7E1C4C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38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dirty="0">
                <a:solidFill>
                  <a:srgbClr val="374151"/>
                </a:solidFill>
                <a:effectLst/>
                <a:latin typeface="Söhne"/>
              </a:rPr>
              <a:t>Good afternoon, everyone. My name is Yinqiao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Li. </a:t>
            </a:r>
            <a:r>
              <a:rPr lang="en-AU" b="0" i="0" dirty="0">
                <a:solidFill>
                  <a:srgbClr val="374151"/>
                </a:solidFill>
                <a:effectLst/>
                <a:latin typeface="Söhne"/>
              </a:rPr>
              <a:t>I'm delighted to welcome you to our team's Mid-term project report.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E2ABE3-C6CE-4549-B92F-AD7E1C4CCA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67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dirty="0">
                <a:solidFill>
                  <a:srgbClr val="374151"/>
                </a:solidFill>
                <a:effectLst/>
                <a:latin typeface="Söhne"/>
              </a:rPr>
              <a:t>We‘ve also established a Gannt chart for our development cycle, to ensure milestones are met.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This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Interim Report </a:t>
            </a:r>
            <a:r>
              <a:rPr lang="en-US" altLang="zh-CN" dirty="0">
                <a:solidFill>
                  <a:srgbClr val="374151"/>
                </a:solidFill>
                <a:latin typeface="Söhne"/>
              </a:rPr>
              <a:t>also plays a role of milestone, and this Gannt chart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really helped us to keep the project moving on schedule.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E2ABE3-C6CE-4549-B92F-AD7E1C4CCA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87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u="none" strike="noStrike" dirty="0">
                <a:solidFill>
                  <a:srgbClr val="374151"/>
                </a:solidFill>
                <a:effectLst/>
                <a:latin typeface="Söhne"/>
              </a:rPr>
              <a:t>Our system features modules for Face Recognition, Attendance Recording, and User Management. NFC and Fingerprint Recognition are in development and pending evaluation for integration.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E2ABE3-C6CE-4549-B92F-AD7E1C4CCA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1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u="none" strike="noStrike" dirty="0">
                <a:solidFill>
                  <a:srgbClr val="374151"/>
                </a:solidFill>
                <a:effectLst/>
                <a:latin typeface="Söhne"/>
              </a:rPr>
              <a:t>For</a:t>
            </a:r>
            <a:r>
              <a:rPr lang="zh-CN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AU" b="0" i="0" u="none" strike="noStrike" dirty="0">
                <a:solidFill>
                  <a:srgbClr val="374151"/>
                </a:solidFill>
                <a:effectLst/>
                <a:latin typeface="Söhne"/>
              </a:rPr>
              <a:t>the Face ID module, we leverage Baidu ID SDK to ensure accurate and reliable identification. This module employs algorithms to differentiate and verify individuals efficiently.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E2ABE3-C6CE-4549-B92F-AD7E1C4CCA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120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u="none" strike="noStrike" dirty="0">
                <a:solidFill>
                  <a:srgbClr val="374151"/>
                </a:solidFill>
                <a:effectLst/>
                <a:latin typeface="Söhne"/>
              </a:rPr>
              <a:t>Turning on to the .,..Here we can track attendance status, with clear indicators for arrivals, departures, and exceptions.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E2ABE3-C6CE-4549-B92F-AD7E1C4CCA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650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here is our user management module page.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E2ABE3-C6CE-4549-B92F-AD7E1C4CCA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669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u="none" strike="noStrike" dirty="0">
                <a:solidFill>
                  <a:srgbClr val="374151"/>
                </a:solidFill>
                <a:effectLst/>
                <a:latin typeface="Söhne"/>
              </a:rPr>
              <a:t>Our project's tech stack includes Vue for a dynamic front end and Java Spring Boot for a solid backend. Erupt Framework manages admin tasks, while Baidu Amis and Bootstrap enhance web interfaces. For face recognition, we use Baidu Cloud API and SDK.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E2ABE3-C6CE-4549-B92F-AD7E1C4CCA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9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u="none" strike="noStrike" dirty="0">
                <a:solidFill>
                  <a:srgbClr val="374151"/>
                </a:solidFill>
                <a:effectLst/>
                <a:latin typeface="Söhne"/>
              </a:rPr>
              <a:t>Our development efforts will focus on implementing notification pushing</a:t>
            </a:r>
            <a:r>
              <a:rPr lang="en-AU" b="0" i="0" u="none" strike="noStrike" dirty="0">
                <a:solidFill>
                  <a:srgbClr val="374151"/>
                </a:solidFill>
                <a:effectLst/>
                <a:latin typeface="Söhne"/>
              </a:rPr>
              <a:t>, and enabling message reception on WeChat. The necessity of the fingerprint recognition feature is under reassessment given the fact</a:t>
            </a:r>
            <a:r>
              <a:rPr lang="zh-CN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CN" b="0" i="0" u="none" strike="noStrike" dirty="0">
                <a:solidFill>
                  <a:srgbClr val="374151"/>
                </a:solidFill>
                <a:effectLst/>
                <a:latin typeface="Söhne"/>
              </a:rPr>
              <a:t>that we already have a </a:t>
            </a:r>
            <a:r>
              <a:rPr lang="en-AU" b="0" i="0" u="none" strike="noStrike" dirty="0">
                <a:solidFill>
                  <a:srgbClr val="374151"/>
                </a:solidFill>
                <a:effectLst/>
                <a:latin typeface="Söhne"/>
              </a:rPr>
              <a:t> facial recognition module. So the integration is pending determinations.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E2ABE3-C6CE-4549-B92F-AD7E1C4CCA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62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dirty="0">
                <a:solidFill>
                  <a:srgbClr val="374151"/>
                </a:solidFill>
                <a:effectLst/>
                <a:latin typeface="Söhne"/>
              </a:rPr>
              <a:t>In the next few minutes, I'll walk you through the core components of our project, including a brief on what we've been working on, the different modules that make it up, the technology stack we've chosen to work with, and the challenges we've encountered along the way.</a:t>
            </a:r>
            <a:endParaRPr lang="en-US" dirty="0"/>
          </a:p>
          <a:p>
            <a:pPr algn="l"/>
            <a:r>
              <a:rPr lang="en-AU" b="0" i="0" dirty="0">
                <a:solidFill>
                  <a:srgbClr val="374151"/>
                </a:solidFill>
                <a:effectLst/>
                <a:latin typeface="Söhne"/>
              </a:rPr>
              <a:t>By the end of this presentation, I hope to provide you a clear picture of our project and a comprehensive understanding of the hard work we have been putting in.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E2ABE3-C6CE-4549-B92F-AD7E1C4CCA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55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0" i="0" dirty="0">
                <a:solidFill>
                  <a:srgbClr val="374151"/>
                </a:solidFill>
                <a:effectLst/>
                <a:latin typeface="Söhne"/>
              </a:rPr>
              <a:t>Our </a:t>
            </a:r>
            <a:r>
              <a:rPr lang="en-AU" b="0" i="0" dirty="0">
                <a:solidFill>
                  <a:srgbClr val="ECECF1"/>
                </a:solidFill>
                <a:effectLst/>
                <a:latin typeface="Söhne"/>
              </a:rPr>
              <a:t>Facial Recognition Attendance System</a:t>
            </a:r>
            <a:r>
              <a:rPr lang="zh-CN" altLang="en-US" b="0" i="0" dirty="0">
                <a:solidFill>
                  <a:srgbClr val="ECECF1"/>
                </a:solidFill>
                <a:effectLst/>
                <a:latin typeface="Söhne"/>
              </a:rPr>
              <a:t> </a:t>
            </a:r>
            <a:r>
              <a:rPr lang="en-AU" altLang="zh-CN" b="0" i="0" dirty="0">
                <a:solidFill>
                  <a:srgbClr val="374151"/>
                </a:solidFill>
                <a:effectLst/>
                <a:latin typeface="Söhne"/>
              </a:rPr>
              <a:t>P</a:t>
            </a:r>
            <a:r>
              <a:rPr lang="en-AU" b="0" i="0" dirty="0">
                <a:solidFill>
                  <a:srgbClr val="374151"/>
                </a:solidFill>
                <a:effectLst/>
                <a:latin typeface="Söhne"/>
              </a:rPr>
              <a:t>roject is a comprehensive solution designed to help attendance management.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E2ABE3-C6CE-4549-B92F-AD7E1C4CCA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63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0" i="0" dirty="0">
                <a:solidFill>
                  <a:srgbClr val="374151"/>
                </a:solidFill>
                <a:effectLst/>
                <a:latin typeface="Söhne"/>
              </a:rPr>
              <a:t>So why we choose this </a:t>
            </a:r>
            <a:r>
              <a:rPr lang="en-AU" dirty="0">
                <a:solidFill>
                  <a:srgbClr val="374151"/>
                </a:solidFill>
                <a:latin typeface="Söhne"/>
              </a:rPr>
              <a:t>program?</a:t>
            </a:r>
          </a:p>
          <a:p>
            <a:r>
              <a:rPr lang="en-AU" b="0" i="0" dirty="0">
                <a:solidFill>
                  <a:srgbClr val="ECECF1"/>
                </a:solidFill>
                <a:effectLst/>
                <a:latin typeface="Söhne"/>
              </a:rPr>
              <a:t>We chose this</a:t>
            </a:r>
            <a:r>
              <a:rPr lang="zh-CN" altLang="en-US" b="0" i="0" dirty="0">
                <a:solidFill>
                  <a:srgbClr val="ECECF1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ECECF1"/>
                </a:solidFill>
                <a:effectLst/>
                <a:latin typeface="Söhne"/>
              </a:rPr>
              <a:t>program </a:t>
            </a:r>
            <a:r>
              <a:rPr lang="en-AU" b="0" i="0" dirty="0">
                <a:solidFill>
                  <a:srgbClr val="ECECF1"/>
                </a:solidFill>
                <a:effectLst/>
                <a:latin typeface="Söhne"/>
              </a:rPr>
              <a:t>for our CSIT883 project because it's right on the way for practical learning. It's a well-known project, not over-complicated, but it's spotting-on gripping with the course content. It's a straightforward choice that really does the job for understanding CSIT883.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E2ABE3-C6CE-4549-B92F-AD7E1C4CCA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40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dirty="0">
                <a:solidFill>
                  <a:srgbClr val="374151"/>
                </a:solidFill>
                <a:effectLst/>
                <a:latin typeface="Söhne"/>
              </a:rPr>
              <a:t>We’ve divided the tasks among our team members, focusing on their strengths to maximize efficiency. Each team member has played a vital role, from the PM, Testing, Documentation specialists, to me, the PRE guy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E2ABE3-C6CE-4549-B92F-AD7E1C4CCA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2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And here is the Role Specification of Each Team Member.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E2ABE3-C6CE-4549-B92F-AD7E1C4CCA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2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 the initial phase, we employed systems analysis and project management techniques to establish a clear structure for our project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,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focused on creating a WBS to organize tasks and ensure accountability.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E2ABE3-C6CE-4549-B92F-AD7E1C4CCA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02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dirty="0">
                <a:solidFill>
                  <a:srgbClr val="374151"/>
                </a:solidFill>
                <a:effectLst/>
                <a:latin typeface="Söhne"/>
              </a:rPr>
              <a:t>Our system requirements, focus on both functional aspects—like Real-time attendance recording and user authentication, and non-functional aspects such as security and performance, ensuring a robust and reliable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E2ABE3-C6CE-4549-B92F-AD7E1C4CCA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99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0" i="0" dirty="0">
                <a:solidFill>
                  <a:srgbClr val="374151"/>
                </a:solidFill>
                <a:effectLst/>
                <a:latin typeface="Söhne"/>
              </a:rPr>
              <a:t>Here‘s our database layout. It’s designed for optimizing data management and system functionality, showing tables like 'user', '</a:t>
            </a:r>
            <a:r>
              <a:rPr lang="en-AU" b="0" i="0" dirty="0" err="1">
                <a:solidFill>
                  <a:srgbClr val="374151"/>
                </a:solidFill>
                <a:effectLst/>
                <a:latin typeface="Söhne"/>
              </a:rPr>
              <a:t>user_feedback</a:t>
            </a:r>
            <a:r>
              <a:rPr lang="en-AU" b="0" i="0" dirty="0">
                <a:solidFill>
                  <a:srgbClr val="374151"/>
                </a:solidFill>
                <a:effectLst/>
                <a:latin typeface="Söhne"/>
              </a:rPr>
              <a:t>', and '</a:t>
            </a:r>
            <a:r>
              <a:rPr lang="en-AU" b="0" i="0" dirty="0" err="1">
                <a:solidFill>
                  <a:srgbClr val="374151"/>
                </a:solidFill>
                <a:effectLst/>
                <a:latin typeface="Söhne"/>
              </a:rPr>
              <a:t>sign_log</a:t>
            </a:r>
            <a:r>
              <a:rPr lang="en-AU" b="0" i="0" dirty="0">
                <a:solidFill>
                  <a:srgbClr val="374151"/>
                </a:solidFill>
                <a:effectLst/>
                <a:latin typeface="Söhne"/>
              </a:rPr>
              <a:t>', and how they interconnect to manage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data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E2ABE3-C6CE-4549-B92F-AD7E1C4CCA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49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14750"/>
            <a:ext cx="9144000" cy="15430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E03B-D729-46F4-81A4-B9943C5C7D5B}" type="datetimeFigureOut">
              <a:rPr lang="zh-CN" altLang="en-US" smtClean="0"/>
              <a:t>2023/11/15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3367-514D-4438-A292-4F23F55228A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524000" y="3509963"/>
            <a:ext cx="9144000" cy="138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ight Triangle 9"/>
          <p:cNvSpPr/>
          <p:nvPr userDrawn="1"/>
        </p:nvSpPr>
        <p:spPr>
          <a:xfrm rot="10800000">
            <a:off x="4328156" y="-6947"/>
            <a:ext cx="7863840" cy="365760"/>
          </a:xfrm>
          <a:prstGeom prst="rtTriangle">
            <a:avLst/>
          </a:prstGeom>
          <a:solidFill>
            <a:srgbClr val="0D24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2" name="图片 11" descr="图片包含 图标&#10;&#10;描述已自动生成">
            <a:extLst>
              <a:ext uri="{FF2B5EF4-FFF2-40B4-BE49-F238E27FC236}">
                <a16:creationId xmlns:a16="http://schemas.microsoft.com/office/drawing/2014/main" id="{9E45D7E8-2ED5-9BFC-9EEE-AE406218AC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97" y="175933"/>
            <a:ext cx="1415133" cy="8574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E03B-D729-46F4-81A4-B9943C5C7D5B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3367-514D-4438-A292-4F23F55228A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70100" y="61633"/>
            <a:ext cx="0" cy="648230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>
            <a:off x="8052947" y="136353"/>
            <a:ext cx="38799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kern="12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2023 International Conference on Intelligent</a:t>
            </a:r>
          </a:p>
          <a:p>
            <a:r>
              <a:rPr lang="en-US" sz="1600" i="1" kern="120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Education and Intelligent Research</a:t>
            </a:r>
            <a:endParaRPr lang="en-US" sz="1600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6"/>
          <p:cNvCxnSpPr/>
          <p:nvPr userDrawn="1"/>
        </p:nvCxnSpPr>
        <p:spPr>
          <a:xfrm>
            <a:off x="251460" y="867891"/>
            <a:ext cx="11681460" cy="17651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图片包含 图标&#10;&#10;描述已自动生成">
            <a:extLst>
              <a:ext uri="{FF2B5EF4-FFF2-40B4-BE49-F238E27FC236}">
                <a16:creationId xmlns:a16="http://schemas.microsoft.com/office/drawing/2014/main" id="{AC268BAD-BF9C-F291-E192-80E8C87FE9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" y="39576"/>
            <a:ext cx="1284513" cy="7783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E03B-D729-46F4-81A4-B9943C5C7D5B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3367-514D-4438-A292-4F23F55228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E03B-D729-46F4-81A4-B9943C5C7D5B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3367-514D-4438-A292-4F23F55228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E03B-D729-46F4-81A4-B9943C5C7D5B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3367-514D-4438-A292-4F23F55228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90226"/>
            <a:ext cx="10515600" cy="800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BE03B-D729-46F4-81A4-B9943C5C7D5B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F3367-514D-4438-A292-4F23F55228A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817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auto">
          <a:xfrm>
            <a:off x="0" y="17430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49410" y="1826713"/>
            <a:ext cx="10293178" cy="1370011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Interim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Report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Group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Project</a:t>
            </a:r>
            <a:endParaRPr lang="zh-CN" altLang="en-US" dirty="0">
              <a:latin typeface="Times New Roman" panose="02020603050405020304" pitchFamily="18" charset="0"/>
              <a:ea typeface="华文中宋" panose="02010600040101010101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47999" y="3876181"/>
            <a:ext cx="6096000" cy="6264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2800" dirty="0">
                <a:latin typeface="Arial" panose="020B0604020202020204" pitchFamily="34" charset="0"/>
                <a:ea typeface="楷体" panose="02010609060101010101" charset="-122"/>
                <a:cs typeface="Arial" panose="020B0604020202020204" pitchFamily="34" charset="0"/>
              </a:rPr>
              <a:t>Presentation: Yinqiao Li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DE13E02-C27C-D63D-2272-B5019F992673}"/>
              </a:ext>
            </a:extLst>
          </p:cNvPr>
          <p:cNvGrpSpPr/>
          <p:nvPr/>
        </p:nvGrpSpPr>
        <p:grpSpPr>
          <a:xfrm>
            <a:off x="1449766" y="5718696"/>
            <a:ext cx="9292465" cy="553035"/>
            <a:chOff x="1391338" y="5681626"/>
            <a:chExt cx="9292465" cy="55303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5256" y="5742553"/>
              <a:ext cx="3538547" cy="492108"/>
            </a:xfrm>
            <a:prstGeom prst="rect">
              <a:avLst/>
            </a:prstGeom>
          </p:spPr>
        </p:pic>
        <p:pic>
          <p:nvPicPr>
            <p:cNvPr id="11" name="图片 10" descr="徽标&#10;&#10;描述已自动生成">
              <a:extLst>
                <a:ext uri="{FF2B5EF4-FFF2-40B4-BE49-F238E27FC236}">
                  <a16:creationId xmlns:a16="http://schemas.microsoft.com/office/drawing/2014/main" id="{33D5B633-278E-81D3-E5EE-5BC832F46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1338" y="5681626"/>
              <a:ext cx="2202607" cy="553035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CDF4E3C7-524E-F75D-1B68-B01BB7CFC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6818" y="5808547"/>
              <a:ext cx="2963826" cy="339469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0E2146D-DFAF-2810-592C-34CC01AC5435}"/>
              </a:ext>
            </a:extLst>
          </p:cNvPr>
          <p:cNvSpPr/>
          <p:nvPr/>
        </p:nvSpPr>
        <p:spPr>
          <a:xfrm>
            <a:off x="202158" y="87704"/>
            <a:ext cx="1586301" cy="105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2BFFE9-014B-CE01-6EEC-1D526FE126A8}"/>
              </a:ext>
            </a:extLst>
          </p:cNvPr>
          <p:cNvSpPr/>
          <p:nvPr/>
        </p:nvSpPr>
        <p:spPr>
          <a:xfrm>
            <a:off x="191998" y="0"/>
            <a:ext cx="1413281" cy="853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B62FD6-B17E-EBE6-7338-8DF928A65959}"/>
              </a:ext>
            </a:extLst>
          </p:cNvPr>
          <p:cNvSpPr/>
          <p:nvPr/>
        </p:nvSpPr>
        <p:spPr>
          <a:xfrm>
            <a:off x="5769838" y="0"/>
            <a:ext cx="6127522" cy="853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152445-F9A1-EE79-9AF4-F5D14EF77FA9}"/>
              </a:ext>
            </a:extLst>
          </p:cNvPr>
          <p:cNvSpPr txBox="1"/>
          <p:nvPr/>
        </p:nvSpPr>
        <p:spPr>
          <a:xfrm>
            <a:off x="376940" y="207109"/>
            <a:ext cx="11327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 Analysis </a:t>
            </a:r>
            <a:endParaRPr lang="en-US" altLang="zh-C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screenshot of a system requirements&#10;&#10;Description automatically generated">
            <a:extLst>
              <a:ext uri="{FF2B5EF4-FFF2-40B4-BE49-F238E27FC236}">
                <a16:creationId xmlns:a16="http://schemas.microsoft.com/office/drawing/2014/main" id="{0BFF44FA-7507-442A-BBC2-866098A350C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564" y="720435"/>
            <a:ext cx="7606745" cy="593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235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2BFFE9-014B-CE01-6EEC-1D526FE126A8}"/>
              </a:ext>
            </a:extLst>
          </p:cNvPr>
          <p:cNvSpPr/>
          <p:nvPr/>
        </p:nvSpPr>
        <p:spPr>
          <a:xfrm>
            <a:off x="191998" y="0"/>
            <a:ext cx="1413281" cy="853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B62FD6-B17E-EBE6-7338-8DF928A65959}"/>
              </a:ext>
            </a:extLst>
          </p:cNvPr>
          <p:cNvSpPr/>
          <p:nvPr/>
        </p:nvSpPr>
        <p:spPr>
          <a:xfrm>
            <a:off x="5769838" y="0"/>
            <a:ext cx="6127522" cy="853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152445-F9A1-EE79-9AF4-F5D14EF77FA9}"/>
              </a:ext>
            </a:extLst>
          </p:cNvPr>
          <p:cNvSpPr txBox="1"/>
          <p:nvPr/>
        </p:nvSpPr>
        <p:spPr>
          <a:xfrm>
            <a:off x="376940" y="207109"/>
            <a:ext cx="10759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Schema Overview</a:t>
            </a: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4AF68C45-6BC8-5FF0-76B6-3D40FD8DA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336" y="1410493"/>
            <a:ext cx="3743416" cy="475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8" name="Picture 6">
            <a:extLst>
              <a:ext uri="{FF2B5EF4-FFF2-40B4-BE49-F238E27FC236}">
                <a16:creationId xmlns:a16="http://schemas.microsoft.com/office/drawing/2014/main" id="{64330DAD-F642-80EC-6B9E-F053CC9E5F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03"/>
          <a:stretch/>
        </p:blipFill>
        <p:spPr bwMode="auto">
          <a:xfrm>
            <a:off x="2636455" y="995771"/>
            <a:ext cx="3265538" cy="358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8BCEB57A-A71C-DED5-475D-57E8C1888F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483"/>
          <a:stretch/>
        </p:blipFill>
        <p:spPr bwMode="auto">
          <a:xfrm>
            <a:off x="376941" y="1060549"/>
            <a:ext cx="2259514" cy="510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4">
            <a:extLst>
              <a:ext uri="{FF2B5EF4-FFF2-40B4-BE49-F238E27FC236}">
                <a16:creationId xmlns:a16="http://schemas.microsoft.com/office/drawing/2014/main" id="{C991224F-F134-255E-0F28-A9A5E03AE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891" y="3882130"/>
            <a:ext cx="3743416" cy="2510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386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A3220A7-D37B-DDA7-5E1D-89A08BEA7F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5" b="2430"/>
          <a:stretch/>
        </p:blipFill>
        <p:spPr>
          <a:xfrm>
            <a:off x="-95732" y="-114894"/>
            <a:ext cx="12287732" cy="708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19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>
              <p:cTn id="2" repeatCount="indefinite" restart="whenNotActive" fill="hold" evtFilter="cancelBubble" nodeType="interactiveSeq">
                <p:stCondLst>
                  <p:cond delay="indefinite"/>
                  <p:cond evt="onBegin" delay="0">
                    <p:tn val="1"/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362 0.17002" pathEditMode="relative" ptsTypes="AA">
                                      <p:cBhvr>
                                        <p:cTn id="6" dur="3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30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08362 0.17002 L 0 0" pathEditMode="relative" ptsTypes="AA">
                                      <p:cBhvr>
                                        <p:cTn id="11" dur="3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accel="50000" decel="5000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Scale>
                                      <p:cBhvr>
                                        <p:cTn id="13" dur="30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00"/>
                            </p:stCondLst>
                            <p:childTnLst>
                              <p:par>
                                <p:cTn id="1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" pathEditMode="relative" ptsTypes="AA">
                                      <p:cBhvr>
                                        <p:cTn id="16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2BFFE9-014B-CE01-6EEC-1D526FE126A8}"/>
              </a:ext>
            </a:extLst>
          </p:cNvPr>
          <p:cNvSpPr/>
          <p:nvPr/>
        </p:nvSpPr>
        <p:spPr>
          <a:xfrm>
            <a:off x="191998" y="0"/>
            <a:ext cx="1413281" cy="853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B62FD6-B17E-EBE6-7338-8DF928A65959}"/>
              </a:ext>
            </a:extLst>
          </p:cNvPr>
          <p:cNvSpPr/>
          <p:nvPr/>
        </p:nvSpPr>
        <p:spPr>
          <a:xfrm>
            <a:off x="5769838" y="0"/>
            <a:ext cx="6127522" cy="853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152445-F9A1-EE79-9AF4-F5D14EF77FA9}"/>
              </a:ext>
            </a:extLst>
          </p:cNvPr>
          <p:cNvSpPr txBox="1"/>
          <p:nvPr/>
        </p:nvSpPr>
        <p:spPr>
          <a:xfrm>
            <a:off x="376941" y="207109"/>
            <a:ext cx="7444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B07E2F-5066-296C-C8D9-B6D6D287788E}"/>
              </a:ext>
            </a:extLst>
          </p:cNvPr>
          <p:cNvSpPr txBox="1"/>
          <p:nvPr/>
        </p:nvSpPr>
        <p:spPr>
          <a:xfrm>
            <a:off x="1009403" y="2828835"/>
            <a:ext cx="10521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modules does it have?</a:t>
            </a:r>
          </a:p>
        </p:txBody>
      </p:sp>
    </p:spTree>
    <p:extLst>
      <p:ext uri="{BB962C8B-B14F-4D97-AF65-F5344CB8AC3E}">
        <p14:creationId xmlns:p14="http://schemas.microsoft.com/office/powerpoint/2010/main" val="3616230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2BFFE9-014B-CE01-6EEC-1D526FE126A8}"/>
              </a:ext>
            </a:extLst>
          </p:cNvPr>
          <p:cNvSpPr/>
          <p:nvPr/>
        </p:nvSpPr>
        <p:spPr>
          <a:xfrm>
            <a:off x="191998" y="0"/>
            <a:ext cx="1413281" cy="853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B62FD6-B17E-EBE6-7338-8DF928A65959}"/>
              </a:ext>
            </a:extLst>
          </p:cNvPr>
          <p:cNvSpPr/>
          <p:nvPr/>
        </p:nvSpPr>
        <p:spPr>
          <a:xfrm>
            <a:off x="5687537" y="0"/>
            <a:ext cx="6127522" cy="853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09DB52-4A6A-7B16-2662-CA8B04E4E2C4}"/>
              </a:ext>
            </a:extLst>
          </p:cNvPr>
          <p:cNvSpPr txBox="1"/>
          <p:nvPr/>
        </p:nvSpPr>
        <p:spPr>
          <a:xfrm>
            <a:off x="376941" y="207109"/>
            <a:ext cx="7444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7E6DF3C-B841-E523-5CDB-B8C1B977BD8A}"/>
              </a:ext>
            </a:extLst>
          </p:cNvPr>
          <p:cNvGrpSpPr/>
          <p:nvPr/>
        </p:nvGrpSpPr>
        <p:grpSpPr>
          <a:xfrm>
            <a:off x="1217311" y="1034371"/>
            <a:ext cx="10747663" cy="5194779"/>
            <a:chOff x="1217311" y="1034371"/>
            <a:chExt cx="10747663" cy="519477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FBF95AD-0178-88C6-1B82-D28BE8B66C4E}"/>
                </a:ext>
              </a:extLst>
            </p:cNvPr>
            <p:cNvGrpSpPr/>
            <p:nvPr/>
          </p:nvGrpSpPr>
          <p:grpSpPr>
            <a:xfrm>
              <a:off x="1217311" y="1034371"/>
              <a:ext cx="10730893" cy="5072854"/>
              <a:chOff x="533022" y="1158216"/>
              <a:chExt cx="10730893" cy="4870145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E4370A24-DC9C-2CE6-2621-50CD167364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r="48413"/>
              <a:stretch/>
            </p:blipFill>
            <p:spPr>
              <a:xfrm>
                <a:off x="2395975" y="1158216"/>
                <a:ext cx="1075473" cy="1042377"/>
              </a:xfrm>
              <a:prstGeom prst="rect">
                <a:avLst/>
              </a:prstGeom>
            </p:spPr>
          </p:pic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72439DDD-B40E-CCCA-AFA8-3B5CFDCC2960}"/>
                  </a:ext>
                </a:extLst>
              </p:cNvPr>
              <p:cNvGrpSpPr/>
              <p:nvPr/>
            </p:nvGrpSpPr>
            <p:grpSpPr>
              <a:xfrm>
                <a:off x="533022" y="1254105"/>
                <a:ext cx="10730893" cy="4774256"/>
                <a:chOff x="533022" y="1254105"/>
                <a:chExt cx="10730893" cy="4774256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8C30C08-04D7-E7CC-1B26-67FD9E5CC23D}"/>
                    </a:ext>
                  </a:extLst>
                </p:cNvPr>
                <p:cNvSpPr txBox="1"/>
                <p:nvPr/>
              </p:nvSpPr>
              <p:spPr>
                <a:xfrm>
                  <a:off x="2815033" y="1861707"/>
                  <a:ext cx="5583219" cy="8237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endParaRPr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 useBgFill="1"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5EA4B43-739C-82B4-AB94-5244608935C5}"/>
                    </a:ext>
                  </a:extLst>
                </p:cNvPr>
                <p:cNvSpPr txBox="1"/>
                <p:nvPr/>
              </p:nvSpPr>
              <p:spPr>
                <a:xfrm>
                  <a:off x="3671130" y="3862289"/>
                  <a:ext cx="5937245" cy="790835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3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User Management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C6F3422-DF8D-D480-676C-BD34714F2078}"/>
                    </a:ext>
                  </a:extLst>
                </p:cNvPr>
                <p:cNvSpPr txBox="1"/>
                <p:nvPr/>
              </p:nvSpPr>
              <p:spPr>
                <a:xfrm>
                  <a:off x="3671130" y="1254105"/>
                  <a:ext cx="7592785" cy="7908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3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Face Recognition</a:t>
                  </a:r>
                  <a:r>
                    <a:rPr lang="zh-CN" altLang="en-US" sz="3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3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&amp;</a:t>
                  </a:r>
                  <a:r>
                    <a:rPr lang="zh-CN" altLang="en-US" sz="3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3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Detection</a:t>
                  </a:r>
                </a:p>
              </p:txBody>
            </p:sp>
            <p:pic>
              <p:nvPicPr>
                <p:cNvPr id="16" name="Picture 4" descr="Attendance icon in SVG, PNG formats">
                  <a:extLst>
                    <a:ext uri="{FF2B5EF4-FFF2-40B4-BE49-F238E27FC236}">
                      <a16:creationId xmlns:a16="http://schemas.microsoft.com/office/drawing/2014/main" id="{FD60D8E3-7BFF-7176-1EEC-F5F87557C47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32635" y="2360477"/>
                  <a:ext cx="989649" cy="104462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DE39CBF-64AE-C3E8-A113-6500B6F538A0}"/>
                    </a:ext>
                  </a:extLst>
                </p:cNvPr>
                <p:cNvSpPr txBox="1"/>
                <p:nvPr/>
              </p:nvSpPr>
              <p:spPr>
                <a:xfrm>
                  <a:off x="3671130" y="2535676"/>
                  <a:ext cx="7101263" cy="7908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3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Attendance Recording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6E7B071-DD5F-D90C-DD09-C656BF041E75}"/>
                    </a:ext>
                  </a:extLst>
                </p:cNvPr>
                <p:cNvSpPr txBox="1"/>
                <p:nvPr/>
              </p:nvSpPr>
              <p:spPr>
                <a:xfrm>
                  <a:off x="1714882" y="5046952"/>
                  <a:ext cx="4924870" cy="7908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36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Notification</a:t>
                  </a:r>
                </a:p>
              </p:txBody>
            </p:sp>
            <p:pic>
              <p:nvPicPr>
                <p:cNvPr id="21" name="Picture 20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D9766C8A-EF88-FB46-1202-0D6B631E5B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26819" y="3753376"/>
                  <a:ext cx="1044629" cy="1044629"/>
                </a:xfrm>
                <a:prstGeom prst="rect">
                  <a:avLst/>
                </a:prstGeom>
              </p:spPr>
            </p:pic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25AB40E9-F595-B2F6-D139-D03969F82C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33022" y="4983732"/>
                  <a:ext cx="1044629" cy="104462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268205C-CDDD-0CEE-5A97-C76D5F58BB20}"/>
                </a:ext>
              </a:extLst>
            </p:cNvPr>
            <p:cNvGrpSpPr/>
            <p:nvPr/>
          </p:nvGrpSpPr>
          <p:grpSpPr>
            <a:xfrm>
              <a:off x="5655914" y="4972955"/>
              <a:ext cx="6309060" cy="1256195"/>
              <a:chOff x="5549685" y="4836272"/>
              <a:chExt cx="6309060" cy="1256195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88BBC441-BCC9-E8F1-1D58-F951024564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49449"/>
              <a:stretch/>
            </p:blipFill>
            <p:spPr>
              <a:xfrm>
                <a:off x="5549685" y="4836272"/>
                <a:ext cx="1270033" cy="1256195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FF15952-0BBE-CF2F-81CA-D87C6B8A2451}"/>
                  </a:ext>
                </a:extLst>
              </p:cNvPr>
              <p:cNvSpPr txBox="1"/>
              <p:nvPr/>
            </p:nvSpPr>
            <p:spPr>
              <a:xfrm>
                <a:off x="6933875" y="4953896"/>
                <a:ext cx="4924870" cy="823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3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Fingerprint</a:t>
                </a:r>
                <a:r>
                  <a:rPr lang="zh-CN" altLang="en-US" sz="3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AU" altLang="zh-CN" sz="3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Recognition</a:t>
                </a:r>
                <a:r>
                  <a:rPr lang="zh-CN" altLang="en-US" sz="3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CN" sz="3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61F3F95-5A3A-DD28-391C-E5EC8B032AF8}"/>
              </a:ext>
            </a:extLst>
          </p:cNvPr>
          <p:cNvCxnSpPr/>
          <p:nvPr/>
        </p:nvCxnSpPr>
        <p:spPr>
          <a:xfrm>
            <a:off x="620486" y="4894236"/>
            <a:ext cx="11194573" cy="45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346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2BFFE9-014B-CE01-6EEC-1D526FE126A8}"/>
              </a:ext>
            </a:extLst>
          </p:cNvPr>
          <p:cNvSpPr/>
          <p:nvPr/>
        </p:nvSpPr>
        <p:spPr>
          <a:xfrm>
            <a:off x="191998" y="0"/>
            <a:ext cx="1413281" cy="853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B62FD6-B17E-EBE6-7338-8DF928A65959}"/>
              </a:ext>
            </a:extLst>
          </p:cNvPr>
          <p:cNvSpPr/>
          <p:nvPr/>
        </p:nvSpPr>
        <p:spPr>
          <a:xfrm>
            <a:off x="5769838" y="0"/>
            <a:ext cx="6127522" cy="853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09DB52-4A6A-7B16-2662-CA8B04E4E2C4}"/>
              </a:ext>
            </a:extLst>
          </p:cNvPr>
          <p:cNvSpPr txBox="1"/>
          <p:nvPr/>
        </p:nvSpPr>
        <p:spPr>
          <a:xfrm>
            <a:off x="376941" y="207109"/>
            <a:ext cx="7444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CB9FA0-C60A-8D13-30AE-483832AA9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94" y="2297167"/>
            <a:ext cx="5240744" cy="3479127"/>
          </a:xfrm>
          <a:prstGeom prst="rect">
            <a:avLst/>
          </a:prstGeom>
          <a:ln w="19050"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294FC0-D5DD-AC1C-2C95-76B841D4AC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48413"/>
          <a:stretch/>
        </p:blipFill>
        <p:spPr>
          <a:xfrm>
            <a:off x="5308372" y="1060549"/>
            <a:ext cx="1075473" cy="10423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AD4D24-C8F5-168C-35FE-4BF05FDD3DB1}"/>
              </a:ext>
            </a:extLst>
          </p:cNvPr>
          <p:cNvSpPr txBox="1"/>
          <p:nvPr/>
        </p:nvSpPr>
        <p:spPr>
          <a:xfrm>
            <a:off x="692959" y="942764"/>
            <a:ext cx="444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Module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9167FE-12FE-53F4-BEAE-C361052DEB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1936" y="2297167"/>
            <a:ext cx="5785424" cy="34791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D5CCEE-F817-A208-5257-A89DEBDF25C7}"/>
              </a:ext>
            </a:extLst>
          </p:cNvPr>
          <p:cNvSpPr txBox="1"/>
          <p:nvPr/>
        </p:nvSpPr>
        <p:spPr>
          <a:xfrm>
            <a:off x="6725943" y="1096838"/>
            <a:ext cx="444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BaiDu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Identity Verification</a:t>
            </a:r>
          </a:p>
        </p:txBody>
      </p:sp>
    </p:spTree>
    <p:extLst>
      <p:ext uri="{BB962C8B-B14F-4D97-AF65-F5344CB8AC3E}">
        <p14:creationId xmlns:p14="http://schemas.microsoft.com/office/powerpoint/2010/main" val="3385716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03DE8AA-41A3-9817-45BF-36E22360B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955" y="1060549"/>
            <a:ext cx="9572216" cy="51211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42BFFE9-014B-CE01-6EEC-1D526FE126A8}"/>
              </a:ext>
            </a:extLst>
          </p:cNvPr>
          <p:cNvSpPr/>
          <p:nvPr/>
        </p:nvSpPr>
        <p:spPr>
          <a:xfrm>
            <a:off x="191998" y="0"/>
            <a:ext cx="1413281" cy="853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B62FD6-B17E-EBE6-7338-8DF928A65959}"/>
              </a:ext>
            </a:extLst>
          </p:cNvPr>
          <p:cNvSpPr/>
          <p:nvPr/>
        </p:nvSpPr>
        <p:spPr>
          <a:xfrm>
            <a:off x="5769838" y="0"/>
            <a:ext cx="6127522" cy="853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09DB52-4A6A-7B16-2662-CA8B04E4E2C4}"/>
              </a:ext>
            </a:extLst>
          </p:cNvPr>
          <p:cNvSpPr txBox="1"/>
          <p:nvPr/>
        </p:nvSpPr>
        <p:spPr>
          <a:xfrm>
            <a:off x="376941" y="207109"/>
            <a:ext cx="106938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Recording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</a:p>
          <a:p>
            <a:endParaRPr lang="en-US" altLang="zh-C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873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2BFFE9-014B-CE01-6EEC-1D526FE126A8}"/>
              </a:ext>
            </a:extLst>
          </p:cNvPr>
          <p:cNvSpPr/>
          <p:nvPr/>
        </p:nvSpPr>
        <p:spPr>
          <a:xfrm>
            <a:off x="191998" y="0"/>
            <a:ext cx="1413281" cy="853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B62FD6-B17E-EBE6-7338-8DF928A65959}"/>
              </a:ext>
            </a:extLst>
          </p:cNvPr>
          <p:cNvSpPr/>
          <p:nvPr/>
        </p:nvSpPr>
        <p:spPr>
          <a:xfrm>
            <a:off x="5769838" y="0"/>
            <a:ext cx="6127522" cy="853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09DB52-4A6A-7B16-2662-CA8B04E4E2C4}"/>
              </a:ext>
            </a:extLst>
          </p:cNvPr>
          <p:cNvSpPr txBox="1"/>
          <p:nvPr/>
        </p:nvSpPr>
        <p:spPr>
          <a:xfrm>
            <a:off x="376941" y="207109"/>
            <a:ext cx="10383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Management Module</a:t>
            </a:r>
          </a:p>
          <a:p>
            <a:endParaRPr lang="en-US" altLang="zh-C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7748F4-1581-0CCC-EED4-FE08AA24E1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05" b="5077"/>
          <a:stretch/>
        </p:blipFill>
        <p:spPr>
          <a:xfrm>
            <a:off x="1052088" y="1064051"/>
            <a:ext cx="10392626" cy="49405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9581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2BFFE9-014B-CE01-6EEC-1D526FE126A8}"/>
              </a:ext>
            </a:extLst>
          </p:cNvPr>
          <p:cNvSpPr/>
          <p:nvPr/>
        </p:nvSpPr>
        <p:spPr>
          <a:xfrm>
            <a:off x="191998" y="0"/>
            <a:ext cx="1413281" cy="853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B62FD6-B17E-EBE6-7338-8DF928A65959}"/>
              </a:ext>
            </a:extLst>
          </p:cNvPr>
          <p:cNvSpPr/>
          <p:nvPr/>
        </p:nvSpPr>
        <p:spPr>
          <a:xfrm>
            <a:off x="5769838" y="0"/>
            <a:ext cx="6127522" cy="853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152445-F9A1-EE79-9AF4-F5D14EF77FA9}"/>
              </a:ext>
            </a:extLst>
          </p:cNvPr>
          <p:cNvSpPr txBox="1"/>
          <p:nvPr/>
        </p:nvSpPr>
        <p:spPr>
          <a:xfrm>
            <a:off x="376941" y="207109"/>
            <a:ext cx="7444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B07E2F-5066-296C-C8D9-B6D6D287788E}"/>
              </a:ext>
            </a:extLst>
          </p:cNvPr>
          <p:cNvSpPr txBox="1"/>
          <p:nvPr/>
        </p:nvSpPr>
        <p:spPr>
          <a:xfrm>
            <a:off x="1328057" y="2274838"/>
            <a:ext cx="9535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altLang="zh-C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zh-CN" alt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stacks do we use?</a:t>
            </a:r>
          </a:p>
        </p:txBody>
      </p:sp>
    </p:spTree>
    <p:extLst>
      <p:ext uri="{BB962C8B-B14F-4D97-AF65-F5344CB8AC3E}">
        <p14:creationId xmlns:p14="http://schemas.microsoft.com/office/powerpoint/2010/main" val="3875495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2BFFE9-014B-CE01-6EEC-1D526FE126A8}"/>
              </a:ext>
            </a:extLst>
          </p:cNvPr>
          <p:cNvSpPr/>
          <p:nvPr/>
        </p:nvSpPr>
        <p:spPr>
          <a:xfrm>
            <a:off x="191998" y="0"/>
            <a:ext cx="1413281" cy="853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B62FD6-B17E-EBE6-7338-8DF928A65959}"/>
              </a:ext>
            </a:extLst>
          </p:cNvPr>
          <p:cNvSpPr/>
          <p:nvPr/>
        </p:nvSpPr>
        <p:spPr>
          <a:xfrm>
            <a:off x="5769838" y="0"/>
            <a:ext cx="6127522" cy="853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152445-F9A1-EE79-9AF4-F5D14EF77FA9}"/>
              </a:ext>
            </a:extLst>
          </p:cNvPr>
          <p:cNvSpPr txBox="1"/>
          <p:nvPr/>
        </p:nvSpPr>
        <p:spPr>
          <a:xfrm>
            <a:off x="376940" y="207109"/>
            <a:ext cx="11520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Stacks: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Stack Technical Architecture</a:t>
            </a:r>
          </a:p>
        </p:txBody>
      </p:sp>
      <p:sp useBgFill="1">
        <p:nvSpPr>
          <p:cNvPr id="4" name="TextBox 3">
            <a:extLst>
              <a:ext uri="{FF2B5EF4-FFF2-40B4-BE49-F238E27FC236}">
                <a16:creationId xmlns:a16="http://schemas.microsoft.com/office/drawing/2014/main" id="{DD0547DD-C468-0F0F-62B5-C56D4B797427}"/>
              </a:ext>
            </a:extLst>
          </p:cNvPr>
          <p:cNvSpPr txBox="1"/>
          <p:nvPr/>
        </p:nvSpPr>
        <p:spPr>
          <a:xfrm>
            <a:off x="1438798" y="2920234"/>
            <a:ext cx="10074329" cy="82375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Management: Erupt Framework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949085-AD17-7287-411B-B31DB158B835}"/>
              </a:ext>
            </a:extLst>
          </p:cNvPr>
          <p:cNvSpPr txBox="1"/>
          <p:nvPr/>
        </p:nvSpPr>
        <p:spPr>
          <a:xfrm>
            <a:off x="1438798" y="1224105"/>
            <a:ext cx="7592785" cy="823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 Vue Framework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A1C7A-1CEB-3C2A-899D-C1B9B9486CAE}"/>
              </a:ext>
            </a:extLst>
          </p:cNvPr>
          <p:cNvSpPr txBox="1"/>
          <p:nvPr/>
        </p:nvSpPr>
        <p:spPr>
          <a:xfrm>
            <a:off x="1438798" y="2096482"/>
            <a:ext cx="7101263" cy="823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 Java 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SpringBoot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 useBgFill="1">
        <p:nvSpPr>
          <p:cNvPr id="11" name="TextBox 10">
            <a:extLst>
              <a:ext uri="{FF2B5EF4-FFF2-40B4-BE49-F238E27FC236}">
                <a16:creationId xmlns:a16="http://schemas.microsoft.com/office/drawing/2014/main" id="{9A5F3EC5-F0E8-68E7-DEF0-7207BCAF2646}"/>
              </a:ext>
            </a:extLst>
          </p:cNvPr>
          <p:cNvSpPr txBox="1"/>
          <p:nvPr/>
        </p:nvSpPr>
        <p:spPr>
          <a:xfrm>
            <a:off x="1438798" y="4973699"/>
            <a:ext cx="9215347" cy="82375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907740-1AEF-CCC6-BBA7-B0D9892BC8B3}"/>
              </a:ext>
            </a:extLst>
          </p:cNvPr>
          <p:cNvSpPr txBox="1"/>
          <p:nvPr/>
        </p:nvSpPr>
        <p:spPr>
          <a:xfrm>
            <a:off x="1438798" y="3792611"/>
            <a:ext cx="8910547" cy="823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Display: Baidu Amis &amp; Bootstrap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8B2274-3706-ED48-1A31-D2B09285621B}"/>
              </a:ext>
            </a:extLst>
          </p:cNvPr>
          <p:cNvSpPr txBox="1"/>
          <p:nvPr/>
        </p:nvSpPr>
        <p:spPr>
          <a:xfrm>
            <a:off x="1438798" y="4561823"/>
            <a:ext cx="8910547" cy="823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Recognition: Baidu Cloud API &amp; SDK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07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2BFFE9-014B-CE01-6EEC-1D526FE126A8}"/>
              </a:ext>
            </a:extLst>
          </p:cNvPr>
          <p:cNvSpPr/>
          <p:nvPr/>
        </p:nvSpPr>
        <p:spPr>
          <a:xfrm>
            <a:off x="191998" y="0"/>
            <a:ext cx="1413281" cy="853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B62FD6-B17E-EBE6-7338-8DF928A65959}"/>
              </a:ext>
            </a:extLst>
          </p:cNvPr>
          <p:cNvSpPr/>
          <p:nvPr/>
        </p:nvSpPr>
        <p:spPr>
          <a:xfrm>
            <a:off x="5769838" y="0"/>
            <a:ext cx="6127522" cy="853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259123-5207-3FFA-F8B2-37BBDCA543E8}"/>
              </a:ext>
            </a:extLst>
          </p:cNvPr>
          <p:cNvSpPr txBox="1"/>
          <p:nvPr/>
        </p:nvSpPr>
        <p:spPr>
          <a:xfrm>
            <a:off x="5769838" y="1412358"/>
            <a:ext cx="6127522" cy="4033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152445-F9A1-EE79-9AF4-F5D14EF77FA9}"/>
              </a:ext>
            </a:extLst>
          </p:cNvPr>
          <p:cNvSpPr txBox="1"/>
          <p:nvPr/>
        </p:nvSpPr>
        <p:spPr>
          <a:xfrm>
            <a:off x="376941" y="207109"/>
            <a:ext cx="1834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2FEC3C-1E23-DD72-86D8-43DB66FBFAD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9213" y="3628611"/>
            <a:ext cx="4632924" cy="2316462"/>
          </a:xfrm>
          <a:prstGeom prst="rect">
            <a:avLst/>
          </a:prstGeom>
        </p:spPr>
      </p:pic>
      <p:pic>
        <p:nvPicPr>
          <p:cNvPr id="1028" name="Picture 4" descr="Attendance icon in SVG, PNG formats">
            <a:extLst>
              <a:ext uri="{FF2B5EF4-FFF2-40B4-BE49-F238E27FC236}">
                <a16:creationId xmlns:a16="http://schemas.microsoft.com/office/drawing/2014/main" id="{9ED44801-27FB-8A60-2256-63FF65A0C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224" y="1205307"/>
            <a:ext cx="2106657" cy="2223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078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2BFFE9-014B-CE01-6EEC-1D526FE126A8}"/>
              </a:ext>
            </a:extLst>
          </p:cNvPr>
          <p:cNvSpPr/>
          <p:nvPr/>
        </p:nvSpPr>
        <p:spPr>
          <a:xfrm>
            <a:off x="191998" y="0"/>
            <a:ext cx="1413281" cy="853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B62FD6-B17E-EBE6-7338-8DF928A65959}"/>
              </a:ext>
            </a:extLst>
          </p:cNvPr>
          <p:cNvSpPr/>
          <p:nvPr/>
        </p:nvSpPr>
        <p:spPr>
          <a:xfrm>
            <a:off x="5769838" y="0"/>
            <a:ext cx="6127522" cy="853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152445-F9A1-EE79-9AF4-F5D14EF77FA9}"/>
              </a:ext>
            </a:extLst>
          </p:cNvPr>
          <p:cNvSpPr txBox="1"/>
          <p:nvPr/>
        </p:nvSpPr>
        <p:spPr>
          <a:xfrm>
            <a:off x="376941" y="207109"/>
            <a:ext cx="7444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and Issues</a:t>
            </a:r>
          </a:p>
          <a:p>
            <a:endParaRPr lang="en-US" altLang="zh-C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B07E2F-5066-296C-C8D9-B6D6D287788E}"/>
              </a:ext>
            </a:extLst>
          </p:cNvPr>
          <p:cNvSpPr txBox="1"/>
          <p:nvPr/>
        </p:nvSpPr>
        <p:spPr>
          <a:xfrm>
            <a:off x="1328057" y="2274838"/>
            <a:ext cx="9535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Challenges, Issues &amp;</a:t>
            </a:r>
          </a:p>
          <a:p>
            <a:pPr algn="ctr"/>
            <a:r>
              <a:rPr lang="en-US" altLang="zh-C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Complement</a:t>
            </a:r>
          </a:p>
        </p:txBody>
      </p:sp>
    </p:spTree>
    <p:extLst>
      <p:ext uri="{BB962C8B-B14F-4D97-AF65-F5344CB8AC3E}">
        <p14:creationId xmlns:p14="http://schemas.microsoft.com/office/powerpoint/2010/main" val="285221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2BFFE9-014B-CE01-6EEC-1D526FE126A8}"/>
              </a:ext>
            </a:extLst>
          </p:cNvPr>
          <p:cNvSpPr/>
          <p:nvPr/>
        </p:nvSpPr>
        <p:spPr>
          <a:xfrm>
            <a:off x="191998" y="0"/>
            <a:ext cx="1413281" cy="853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B62FD6-B17E-EBE6-7338-8DF928A65959}"/>
              </a:ext>
            </a:extLst>
          </p:cNvPr>
          <p:cNvSpPr/>
          <p:nvPr/>
        </p:nvSpPr>
        <p:spPr>
          <a:xfrm>
            <a:off x="5769838" y="0"/>
            <a:ext cx="6127522" cy="853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152445-F9A1-EE79-9AF4-F5D14EF77FA9}"/>
              </a:ext>
            </a:extLst>
          </p:cNvPr>
          <p:cNvSpPr txBox="1"/>
          <p:nvPr/>
        </p:nvSpPr>
        <p:spPr>
          <a:xfrm>
            <a:off x="376941" y="207109"/>
            <a:ext cx="7444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and Issues</a:t>
            </a:r>
          </a:p>
          <a:p>
            <a:endParaRPr lang="en-US" altLang="zh-C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38F2E6-0BF3-DEE4-F59D-1F65EC0FFD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9449"/>
          <a:stretch/>
        </p:blipFill>
        <p:spPr>
          <a:xfrm>
            <a:off x="551616" y="1407438"/>
            <a:ext cx="1750713" cy="17316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2F1796-9762-1A89-D26E-AB49EB4D7ED2}"/>
              </a:ext>
            </a:extLst>
          </p:cNvPr>
          <p:cNvSpPr txBox="1"/>
          <p:nvPr/>
        </p:nvSpPr>
        <p:spPr>
          <a:xfrm>
            <a:off x="2461004" y="1655146"/>
            <a:ext cx="7101263" cy="986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Fingerprint</a:t>
            </a:r>
            <a:r>
              <a:rPr lang="zh-CN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zh-CN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Recognition</a:t>
            </a:r>
            <a:r>
              <a:rPr lang="zh-CN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44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6FFC36-AA3F-0B1C-FA4B-74E223A9552B}"/>
              </a:ext>
            </a:extLst>
          </p:cNvPr>
          <p:cNvSpPr txBox="1"/>
          <p:nvPr/>
        </p:nvSpPr>
        <p:spPr>
          <a:xfrm>
            <a:off x="2461004" y="3875446"/>
            <a:ext cx="7413171" cy="986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Notification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A85960-1F88-386B-1D0B-D06207E89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7141" y="910469"/>
            <a:ext cx="3011391" cy="53372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0B3D82-0565-1B89-554C-F128AAACD3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684" y="3567484"/>
            <a:ext cx="1538197" cy="160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62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8638" y="3028769"/>
            <a:ext cx="10515600" cy="800462"/>
          </a:xfrm>
        </p:spPr>
        <p:txBody>
          <a:bodyPr>
            <a:noAutofit/>
          </a:bodyPr>
          <a:lstStyle/>
          <a:p>
            <a:pPr algn="ctr"/>
            <a:r>
              <a:rPr lang="en" altLang="zh-CN" sz="5400" b="1" dirty="0">
                <a:latin typeface="Arial" panose="020B0604020202020204" pitchFamily="34" charset="0"/>
                <a:ea typeface="华文中宋" panose="02010600040101010101" charset="-122"/>
                <a:cs typeface="Arial" panose="020B0604020202020204" pitchFamily="34" charset="0"/>
              </a:rPr>
              <a:t>Thanks</a:t>
            </a:r>
            <a:endParaRPr lang="zh-CN" altLang="en-US" sz="5400" b="1" dirty="0">
              <a:latin typeface="Arial" panose="020B0604020202020204" pitchFamily="34" charset="0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1BA5C0-9492-C3F2-688A-710F5A18754F}"/>
              </a:ext>
            </a:extLst>
          </p:cNvPr>
          <p:cNvSpPr/>
          <p:nvPr/>
        </p:nvSpPr>
        <p:spPr>
          <a:xfrm>
            <a:off x="177278" y="0"/>
            <a:ext cx="1509281" cy="800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5CD0DC-BB63-FCE2-A9FB-3A1FC152F082}"/>
              </a:ext>
            </a:extLst>
          </p:cNvPr>
          <p:cNvSpPr/>
          <p:nvPr/>
        </p:nvSpPr>
        <p:spPr>
          <a:xfrm>
            <a:off x="191998" y="0"/>
            <a:ext cx="1413281" cy="853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2E4D33-D99F-B04A-484E-A6B38A77AF59}"/>
              </a:ext>
            </a:extLst>
          </p:cNvPr>
          <p:cNvSpPr/>
          <p:nvPr/>
        </p:nvSpPr>
        <p:spPr>
          <a:xfrm>
            <a:off x="5769838" y="0"/>
            <a:ext cx="6127522" cy="853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2BFFE9-014B-CE01-6EEC-1D526FE126A8}"/>
              </a:ext>
            </a:extLst>
          </p:cNvPr>
          <p:cNvSpPr/>
          <p:nvPr/>
        </p:nvSpPr>
        <p:spPr>
          <a:xfrm>
            <a:off x="191998" y="0"/>
            <a:ext cx="1413281" cy="853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B62FD6-B17E-EBE6-7338-8DF928A65959}"/>
              </a:ext>
            </a:extLst>
          </p:cNvPr>
          <p:cNvSpPr/>
          <p:nvPr/>
        </p:nvSpPr>
        <p:spPr>
          <a:xfrm>
            <a:off x="5769838" y="0"/>
            <a:ext cx="6127522" cy="853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152445-F9A1-EE79-9AF4-F5D14EF77FA9}"/>
              </a:ext>
            </a:extLst>
          </p:cNvPr>
          <p:cNvSpPr txBox="1"/>
          <p:nvPr/>
        </p:nvSpPr>
        <p:spPr>
          <a:xfrm>
            <a:off x="376941" y="207109"/>
            <a:ext cx="7444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B07E2F-5066-296C-C8D9-B6D6D287788E}"/>
              </a:ext>
            </a:extLst>
          </p:cNvPr>
          <p:cNvSpPr txBox="1"/>
          <p:nvPr/>
        </p:nvSpPr>
        <p:spPr>
          <a:xfrm>
            <a:off x="2373557" y="2828835"/>
            <a:ext cx="7444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altLang="zh-C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zh-CN" alt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zh-CN" alt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Project?</a:t>
            </a:r>
          </a:p>
        </p:txBody>
      </p:sp>
    </p:spTree>
    <p:extLst>
      <p:ext uri="{BB962C8B-B14F-4D97-AF65-F5344CB8AC3E}">
        <p14:creationId xmlns:p14="http://schemas.microsoft.com/office/powerpoint/2010/main" val="2397457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0753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3907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2BFFE9-014B-CE01-6EEC-1D526FE126A8}"/>
              </a:ext>
            </a:extLst>
          </p:cNvPr>
          <p:cNvSpPr/>
          <p:nvPr/>
        </p:nvSpPr>
        <p:spPr>
          <a:xfrm>
            <a:off x="191998" y="0"/>
            <a:ext cx="1413281" cy="853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B62FD6-B17E-EBE6-7338-8DF928A65959}"/>
              </a:ext>
            </a:extLst>
          </p:cNvPr>
          <p:cNvSpPr/>
          <p:nvPr/>
        </p:nvSpPr>
        <p:spPr>
          <a:xfrm>
            <a:off x="5769838" y="0"/>
            <a:ext cx="6127522" cy="853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152445-F9A1-EE79-9AF4-F5D14EF77FA9}"/>
              </a:ext>
            </a:extLst>
          </p:cNvPr>
          <p:cNvSpPr txBox="1"/>
          <p:nvPr/>
        </p:nvSpPr>
        <p:spPr>
          <a:xfrm>
            <a:off x="376941" y="207109"/>
            <a:ext cx="7444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B07E2F-5066-296C-C8D9-B6D6D287788E}"/>
              </a:ext>
            </a:extLst>
          </p:cNvPr>
          <p:cNvSpPr txBox="1"/>
          <p:nvPr/>
        </p:nvSpPr>
        <p:spPr>
          <a:xfrm>
            <a:off x="1104404" y="2274838"/>
            <a:ext cx="95477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altLang="zh-C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zh-CN" alt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we develop our project?</a:t>
            </a:r>
          </a:p>
        </p:txBody>
      </p:sp>
    </p:spTree>
    <p:extLst>
      <p:ext uri="{BB962C8B-B14F-4D97-AF65-F5344CB8AC3E}">
        <p14:creationId xmlns:p14="http://schemas.microsoft.com/office/powerpoint/2010/main" val="775702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2BFFE9-014B-CE01-6EEC-1D526FE126A8}"/>
              </a:ext>
            </a:extLst>
          </p:cNvPr>
          <p:cNvSpPr/>
          <p:nvPr/>
        </p:nvSpPr>
        <p:spPr>
          <a:xfrm>
            <a:off x="191998" y="0"/>
            <a:ext cx="1413281" cy="853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B62FD6-B17E-EBE6-7338-8DF928A65959}"/>
              </a:ext>
            </a:extLst>
          </p:cNvPr>
          <p:cNvSpPr/>
          <p:nvPr/>
        </p:nvSpPr>
        <p:spPr>
          <a:xfrm>
            <a:off x="5769838" y="0"/>
            <a:ext cx="6127522" cy="853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152445-F9A1-EE79-9AF4-F5D14EF77FA9}"/>
              </a:ext>
            </a:extLst>
          </p:cNvPr>
          <p:cNvSpPr txBox="1"/>
          <p:nvPr/>
        </p:nvSpPr>
        <p:spPr>
          <a:xfrm>
            <a:off x="376940" y="207109"/>
            <a:ext cx="11815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Planned Individual Job Distribution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2106A2-CC95-B3DA-7D3C-226C622A17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44"/>
          <a:stretch/>
        </p:blipFill>
        <p:spPr>
          <a:xfrm>
            <a:off x="675810" y="1060549"/>
            <a:ext cx="10840380" cy="49578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9202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2BFFE9-014B-CE01-6EEC-1D526FE126A8}"/>
              </a:ext>
            </a:extLst>
          </p:cNvPr>
          <p:cNvSpPr/>
          <p:nvPr/>
        </p:nvSpPr>
        <p:spPr>
          <a:xfrm>
            <a:off x="191998" y="0"/>
            <a:ext cx="1413281" cy="853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B62FD6-B17E-EBE6-7338-8DF928A65959}"/>
              </a:ext>
            </a:extLst>
          </p:cNvPr>
          <p:cNvSpPr/>
          <p:nvPr/>
        </p:nvSpPr>
        <p:spPr>
          <a:xfrm>
            <a:off x="5769838" y="0"/>
            <a:ext cx="6127522" cy="853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152445-F9A1-EE79-9AF4-F5D14EF77FA9}"/>
              </a:ext>
            </a:extLst>
          </p:cNvPr>
          <p:cNvSpPr txBox="1"/>
          <p:nvPr/>
        </p:nvSpPr>
        <p:spPr>
          <a:xfrm>
            <a:off x="376940" y="207109"/>
            <a:ext cx="10529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 </a:t>
            </a:r>
            <a:r>
              <a:rPr lang="en-AU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</a:t>
            </a:r>
          </a:p>
          <a:p>
            <a:endParaRPr lang="en-US" altLang="zh-C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3A7E10-53CF-80BD-61C3-BB52AE89B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638" y="1060549"/>
            <a:ext cx="7772400" cy="51914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7468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2BFFE9-014B-CE01-6EEC-1D526FE126A8}"/>
              </a:ext>
            </a:extLst>
          </p:cNvPr>
          <p:cNvSpPr/>
          <p:nvPr/>
        </p:nvSpPr>
        <p:spPr>
          <a:xfrm>
            <a:off x="191998" y="0"/>
            <a:ext cx="1413281" cy="853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B62FD6-B17E-EBE6-7338-8DF928A65959}"/>
              </a:ext>
            </a:extLst>
          </p:cNvPr>
          <p:cNvSpPr/>
          <p:nvPr/>
        </p:nvSpPr>
        <p:spPr>
          <a:xfrm>
            <a:off x="5769838" y="0"/>
            <a:ext cx="6127522" cy="853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152445-F9A1-EE79-9AF4-F5D14EF77FA9}"/>
              </a:ext>
            </a:extLst>
          </p:cNvPr>
          <p:cNvSpPr txBox="1"/>
          <p:nvPr/>
        </p:nvSpPr>
        <p:spPr>
          <a:xfrm>
            <a:off x="376940" y="207109"/>
            <a:ext cx="11327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WBS(Work Breakdown Structure)</a:t>
            </a:r>
            <a:endParaRPr lang="en-US" altLang="zh-C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2163DDB-B1FD-A78E-A77E-5EDEE2FF6F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49"/>
          <a:stretch/>
        </p:blipFill>
        <p:spPr>
          <a:xfrm>
            <a:off x="127330" y="1060549"/>
            <a:ext cx="9226467" cy="27470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F56A07B-AEA1-A7FB-7599-64B5805D2D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26" t="-259" r="1"/>
          <a:stretch/>
        </p:blipFill>
        <p:spPr>
          <a:xfrm>
            <a:off x="2921331" y="3645235"/>
            <a:ext cx="9353796" cy="268572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DE316A9-32B6-D14F-37FF-6E6EE6879648}"/>
              </a:ext>
            </a:extLst>
          </p:cNvPr>
          <p:cNvSpPr txBox="1"/>
          <p:nvPr/>
        </p:nvSpPr>
        <p:spPr>
          <a:xfrm>
            <a:off x="9434946" y="1752728"/>
            <a:ext cx="2293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BF4879-5E38-8C41-F2C3-DF982078A601}"/>
              </a:ext>
            </a:extLst>
          </p:cNvPr>
          <p:cNvSpPr txBox="1"/>
          <p:nvPr/>
        </p:nvSpPr>
        <p:spPr>
          <a:xfrm>
            <a:off x="191998" y="4469122"/>
            <a:ext cx="25934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II</a:t>
            </a:r>
          </a:p>
        </p:txBody>
      </p:sp>
    </p:spTree>
    <p:extLst>
      <p:ext uri="{BB962C8B-B14F-4D97-AF65-F5344CB8AC3E}">
        <p14:creationId xmlns:p14="http://schemas.microsoft.com/office/powerpoint/2010/main" val="22194612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TQ2ZTA5ZjU4NTIzNDMwZTg4YWNmNzA3OWFjYTY3NDc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757</Words>
  <Application>Microsoft Macintosh PowerPoint</Application>
  <PresentationFormat>Widescreen</PresentationFormat>
  <Paragraphs>81</Paragraphs>
  <Slides>22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等线</vt:lpstr>
      <vt:lpstr>微软雅黑</vt:lpstr>
      <vt:lpstr>Söhne</vt:lpstr>
      <vt:lpstr>Arial</vt:lpstr>
      <vt:lpstr>Calibri</vt:lpstr>
      <vt:lpstr>Times New Roman</vt:lpstr>
      <vt:lpstr>Office Theme</vt:lpstr>
      <vt:lpstr>Interim Report of Group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Helin Wu</dc:creator>
  <cp:lastModifiedBy>Yinqiao Li</cp:lastModifiedBy>
  <cp:revision>75</cp:revision>
  <cp:lastPrinted>2023-11-06T02:33:07Z</cp:lastPrinted>
  <dcterms:created xsi:type="dcterms:W3CDTF">2017-02-17T01:59:00Z</dcterms:created>
  <dcterms:modified xsi:type="dcterms:W3CDTF">2023-11-15T08:54:06Z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67382E5B9EA54DCA83086A011A2D0BB5_12</vt:lpwstr>
  </property>
  <property fmtid="{D5CDD505-2E9C-101B-9397-08002B2CF9AE}" pid="3" name="KSOProductBuildVer">
    <vt:lpwstr>2052-12.1.0.15374</vt:lpwstr>
  </property>
</Properties>
</file>