
<file path=[Content_Types].xml><?xml version="1.0" encoding="utf-8"?>
<Types xmlns="http://schemas.openxmlformats.org/package/2006/content-types">
  <Default Extension="emf" ContentType="image/x-emf"/>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89" r:id="rId17"/>
    <p:sldId id="288" r:id="rId18"/>
    <p:sldId id="269" r:id="rId19"/>
    <p:sldId id="287" r:id="rId20"/>
  </p:sldIdLst>
  <p:sldSz cx="9144000" cy="6858000" type="screen4x3"/>
  <p:notesSz cx="7099300"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569"/>
  </p:normalViewPr>
  <p:slideViewPr>
    <p:cSldViewPr snapToGrid="0" snapToObjects="1">
      <p:cViewPr varScale="1">
        <p:scale>
          <a:sx n="90" d="100"/>
          <a:sy n="90" d="100"/>
        </p:scale>
        <p:origin x="2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90204"/>
              </a:rPr>
              <a:t>单击编辑备注格式</a:t>
            </a:r>
            <a:endParaRPr lang="en-US" sz="2000" b="0" strike="noStrike" spc="-1">
              <a:latin typeface="Arial" panose="020B0604020202090204"/>
            </a:endParaRP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622728A0-2823-4898-872A-1BED38EEDB4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709920" y="4861440"/>
            <a:ext cx="5677920" cy="4604040"/>
          </a:xfrm>
          <a:prstGeom prst="rect">
            <a:avLst/>
          </a:prstGeom>
        </p:spPr>
        <p:txBody>
          <a:bodyPr lIns="95040" tIns="47520" rIns="95040" bIns="47520"/>
          <a:lstStyle/>
          <a:p>
            <a:r>
              <a:rPr lang="en-AU" sz="2000" b="0" i="0" kern="1200" dirty="0">
                <a:solidFill>
                  <a:schemeClr val="tx1"/>
                </a:solidFill>
                <a:effectLst/>
                <a:latin typeface="+mn-lt"/>
                <a:ea typeface="+mn-ea"/>
                <a:cs typeface="+mn-cs"/>
              </a:rPr>
              <a:t>&lt;!-- Neural, Brian, Male, British English. --&gt;</a:t>
            </a:r>
            <a:endParaRPr lang="en-AU" sz="2000" b="0" i="0" kern="1200" dirty="0">
              <a:solidFill>
                <a:schemeClr val="tx1"/>
              </a:solidFill>
              <a:effectLst/>
              <a:latin typeface="+mn-lt"/>
              <a:ea typeface="+mn-ea"/>
              <a:cs typeface="+mn-cs"/>
            </a:endParaRPr>
          </a:p>
          <a:p>
            <a:r>
              <a:rPr lang="en-AU" sz="2000" b="0" i="0" kern="1200" dirty="0">
                <a:solidFill>
                  <a:schemeClr val="tx1"/>
                </a:solidFill>
                <a:effectLst/>
                <a:latin typeface="+mn-lt"/>
                <a:ea typeface="+mn-ea"/>
                <a:cs typeface="+mn-cs"/>
              </a:rPr>
              <a:t>&lt;speak&gt;</a:t>
            </a:r>
            <a:endParaRPr lang="en-AU" sz="2000" b="0" i="0" kern="1200" dirty="0">
              <a:solidFill>
                <a:schemeClr val="tx1"/>
              </a:solidFill>
              <a:effectLst/>
              <a:latin typeface="+mn-lt"/>
              <a:ea typeface="+mn-ea"/>
              <a:cs typeface="+mn-cs"/>
            </a:endParaRPr>
          </a:p>
          <a:p>
            <a:r>
              <a:rPr lang="en-AU" sz="2000" b="0" i="0" kern="1200" dirty="0">
                <a:solidFill>
                  <a:schemeClr val="tx1"/>
                </a:solidFill>
                <a:effectLst/>
                <a:latin typeface="+mn-lt"/>
                <a:ea typeface="+mn-ea"/>
                <a:cs typeface="+mn-cs"/>
              </a:rPr>
              <a:t>&lt;break time="0.5s"/&gt;</a:t>
            </a:r>
            <a:endParaRPr lang="en-AU" sz="2000" b="0" i="0" kern="1200" dirty="0">
              <a:solidFill>
                <a:schemeClr val="tx1"/>
              </a:solidFill>
              <a:effectLst/>
              <a:latin typeface="+mn-lt"/>
              <a:ea typeface="+mn-ea"/>
              <a:cs typeface="+mn-cs"/>
            </a:endParaRPr>
          </a:p>
          <a:p>
            <a:r>
              <a:rPr lang="en-AU" sz="2000" b="0" i="0" kern="1200" dirty="0">
                <a:solidFill>
                  <a:schemeClr val="tx1"/>
                </a:solidFill>
                <a:effectLst/>
                <a:latin typeface="+mn-lt"/>
                <a:ea typeface="+mn-ea"/>
                <a:cs typeface="+mn-cs"/>
              </a:rPr>
              <a:t>&lt;prosody rate="90%"&gt;</a:t>
            </a:r>
            <a:endParaRPr lang="en-AU" sz="2000" b="0" i="0" kern="1200" dirty="0">
              <a:solidFill>
                <a:schemeClr val="tx1"/>
              </a:solidFill>
              <a:effectLst/>
              <a:latin typeface="+mn-lt"/>
              <a:ea typeface="+mn-ea"/>
              <a:cs typeface="+mn-cs"/>
            </a:endParaRPr>
          </a:p>
          <a:p>
            <a:r>
              <a:rPr lang="en-AU" sz="2000" b="0" i="0" kern="1200" dirty="0">
                <a:solidFill>
                  <a:schemeClr val="tx1"/>
                </a:solidFill>
                <a:effectLst/>
                <a:latin typeface="+mn-lt"/>
                <a:ea typeface="+mn-ea"/>
                <a:cs typeface="+mn-cs"/>
              </a:rPr>
              <a:t>Introduction.</a:t>
            </a:r>
            <a:endParaRPr lang="en-AU" sz="2000" b="0" i="0" kern="1200" dirty="0">
              <a:solidFill>
                <a:schemeClr val="tx1"/>
              </a:solidFill>
              <a:effectLst/>
              <a:latin typeface="+mn-lt"/>
              <a:ea typeface="+mn-ea"/>
              <a:cs typeface="+mn-cs"/>
            </a:endParaRPr>
          </a:p>
          <a:p>
            <a:r>
              <a:rPr lang="en-AU" sz="2000" b="0" i="0" kern="1200" dirty="0">
                <a:solidFill>
                  <a:schemeClr val="tx1"/>
                </a:solidFill>
                <a:effectLst/>
                <a:latin typeface="+mn-lt"/>
                <a:ea typeface="+mn-ea"/>
                <a:cs typeface="+mn-cs"/>
              </a:rPr>
              <a:t>This presentation introduces the basic concepts used in data management, and it also overviews electronic and persistent storage devices.</a:t>
            </a:r>
            <a:endParaRPr lang="en-AU" sz="2000" b="0" i="0" kern="1200" dirty="0">
              <a:solidFill>
                <a:schemeClr val="tx1"/>
              </a:solidFill>
              <a:effectLst/>
              <a:latin typeface="+mn-lt"/>
              <a:ea typeface="+mn-ea"/>
              <a:cs typeface="+mn-cs"/>
            </a:endParaRPr>
          </a:p>
          <a:p>
            <a:r>
              <a:rPr lang="en-AU" sz="2000" b="0" i="0" kern="1200" dirty="0">
                <a:solidFill>
                  <a:schemeClr val="tx1"/>
                </a:solidFill>
                <a:effectLst/>
                <a:latin typeface="+mn-lt"/>
                <a:ea typeface="+mn-ea"/>
                <a:cs typeface="+mn-cs"/>
              </a:rPr>
              <a:t>&lt;/prosody&gt;</a:t>
            </a:r>
            <a:endParaRPr lang="en-AU" sz="2000" b="0" i="0" kern="1200" dirty="0">
              <a:solidFill>
                <a:schemeClr val="tx1"/>
              </a:solidFill>
              <a:effectLst/>
              <a:latin typeface="+mn-lt"/>
              <a:ea typeface="+mn-ea"/>
              <a:cs typeface="+mn-cs"/>
            </a:endParaRPr>
          </a:p>
          <a:p>
            <a:r>
              <a:rPr lang="en-AU" sz="2000" b="0" i="0" kern="1200" dirty="0">
                <a:solidFill>
                  <a:schemeClr val="tx1"/>
                </a:solidFill>
                <a:effectLst/>
                <a:latin typeface="+mn-lt"/>
                <a:ea typeface="+mn-ea"/>
                <a:cs typeface="+mn-cs"/>
              </a:rPr>
              <a:t>&lt;/speak&gt;</a:t>
            </a:r>
            <a:endParaRPr lang="en-US" sz="2000" b="0" strike="noStrike" spc="-1" dirty="0">
              <a:latin typeface="Arial" panose="020B0604020202090204"/>
            </a:endParaRPr>
          </a:p>
        </p:txBody>
      </p:sp>
      <p:sp>
        <p:nvSpPr>
          <p:cNvPr id="228" name="CustomShape 2"/>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97A2419-3E6F-45CF-B444-D101B1B2C4C4}" type="slidenum">
              <a:rPr lang="en-US" sz="1200" b="0" strike="noStrike" spc="-1">
                <a:solidFill>
                  <a:srgbClr val="000000"/>
                </a:solidFill>
                <a:latin typeface="+mn-lt"/>
                <a:ea typeface="+mn-ea"/>
              </a:rPr>
            </a:fld>
            <a:endParaRPr lang="en-US" sz="1200" b="0" strike="noStrike" spc="-1">
              <a:latin typeface="Arial" panose="020B0604020202090204"/>
            </a:endParaRPr>
          </a:p>
        </p:txBody>
      </p:sp>
      <p:sp>
        <p:nvSpPr>
          <p:cNvPr id="229" name="CustomShape 3"/>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rate="95%"&gt;</a:t>
            </a:r>
            <a:endParaRPr lang="en-US" sz="2000" b="0" strike="noStrike" spc="-1" dirty="0">
              <a:latin typeface="+mn-lt"/>
            </a:endParaRPr>
          </a:p>
          <a:p>
            <a:pPr marL="215900" indent="-214630">
              <a:lnSpc>
                <a:spcPct val="100000"/>
              </a:lnSpc>
            </a:pPr>
            <a:r>
              <a:rPr lang="en-US" sz="2000" b="0" strike="noStrike" spc="-1" dirty="0">
                <a:latin typeface="+mn-lt"/>
              </a:rPr>
              <a:t>The physical parameters of a hard disk drive are the following.</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Seek time is a period of time needed to move disk arm to a given cylinder position, it takes approximately from 15 to 2 </a:t>
            </a:r>
            <a:r>
              <a:rPr lang="en-US" sz="2000" b="0" strike="noStrike" spc="-1" dirty="0" err="1">
                <a:latin typeface="+mn-lt"/>
              </a:rPr>
              <a:t>miliseconds</a:t>
            </a:r>
            <a:r>
              <a:rPr lang="en-US" sz="2000" b="0" strike="noStrike" spc="-1" dirty="0">
                <a:latin typeface="+mn-lt"/>
              </a:rPr>
              <a: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Rotational latency is a period of time needed to rotate a platter to a given position, it takes approximately 4 </a:t>
            </a:r>
            <a:r>
              <a:rPr lang="en-US" sz="2000" b="0" strike="noStrike" spc="-1" dirty="0" err="1">
                <a:latin typeface="+mn-lt"/>
              </a:rPr>
              <a:t>miliseconds</a:t>
            </a:r>
            <a:r>
              <a:rPr lang="en-US" sz="2000" b="0" strike="noStrike" spc="-1" dirty="0">
                <a:latin typeface="+mn-lt"/>
              </a:rPr>
              <a: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Transfer time is the period of time needed to read write data from to a platter, approximately 13 megabytes can be read or written per second.</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Average disk access time is an average period of time needed to transfer a block of  data, it takes approximately 10 </a:t>
            </a:r>
            <a:r>
              <a:rPr lang="en-US" sz="2000" b="0" strike="noStrike" spc="-1" dirty="0" err="1">
                <a:latin typeface="+mn-lt"/>
              </a:rPr>
              <a:t>miliseconds</a:t>
            </a:r>
            <a:r>
              <a:rPr lang="en-US" sz="2000" b="0" strike="noStrike" spc="-1" dirty="0">
                <a:latin typeface="+mn-lt"/>
              </a:rPr>
              <a: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In comparison, the main memory access time, time needed to read 1 byte from ram takes approximately 10 nanoseconds, it is approximately a million times faster.</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elementary operations performed by a hard disk drive include:  read sector, write sector, and move disk head operations.</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55"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56"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B68BCB8-D6C4-43F2-9AC5-08E4A95DA850}"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rate="95%"&gt;</a:t>
            </a:r>
            <a:endParaRPr lang="en-US" sz="2000" b="0" strike="noStrike" spc="-1" dirty="0">
              <a:latin typeface="+mn-lt"/>
            </a:endParaRPr>
          </a:p>
          <a:p>
            <a:pPr marL="215900" indent="-214630">
              <a:lnSpc>
                <a:spcPct val="100000"/>
              </a:lnSpc>
            </a:pPr>
            <a:r>
              <a:rPr lang="en-US" sz="2000" b="0" strike="noStrike" spc="-1" dirty="0">
                <a:latin typeface="+mn-lt"/>
              </a:rPr>
              <a:t>Solid State Drive, SSD, uses nonvolatile memory like </a:t>
            </a:r>
            <a:r>
              <a:rPr lang="en-US" sz="2000" b="0" strike="noStrike" spc="-1" dirty="0" err="1">
                <a:latin typeface="+mn-lt"/>
              </a:rPr>
              <a:t>nand</a:t>
            </a:r>
            <a:r>
              <a:rPr lang="en-US" sz="2000" b="0" strike="noStrike" spc="-1" dirty="0">
                <a:latin typeface="+mn-lt"/>
              </a:rPr>
              <a:t> flash as its storage media.</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Solid state drive has no moving parts and it only uses silicon as its media, this is why it is called "solid-state".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Solid state drives are common today in mobile devices such as smartphones and digital cameras. For example SD and CF memory cards are smaller and less complex versions of a solid state drive.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Both hard disk drives and solid state drives belong to a class of storage devices called block devices.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Block devices use logical addressing to access data and abstract the physical media, using small, fixed, contiguous segments of bytes as an addressable unit.</a:t>
            </a:r>
            <a:endParaRPr lang="en-US" sz="2000" b="0" strike="noStrike" spc="-1" dirty="0">
              <a:latin typeface="+mn-lt"/>
            </a:endParaRPr>
          </a:p>
          <a:p>
            <a:pPr marL="215900" indent="-214630">
              <a:lnSpc>
                <a:spcPct val="100000"/>
              </a:lnSpc>
            </a:pPr>
            <a:r>
              <a:rPr lang="en-US" sz="2000" b="0" strike="noStrike" spc="-1" dirty="0">
                <a:latin typeface="+mn-lt"/>
              </a:rPr>
              <a:t>Such segment of bytes is commonly called a data block.</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58"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59"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901DEA2-C72F-4DFC-98BE-F3A6724BEE21}"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rate="95%"&gt;</a:t>
            </a:r>
            <a:endParaRPr lang="en-US" sz="2000" b="0" strike="noStrike" spc="-1" dirty="0">
              <a:latin typeface="+mn-lt"/>
            </a:endParaRPr>
          </a:p>
          <a:p>
            <a:pPr marL="215900" indent="-214630">
              <a:lnSpc>
                <a:spcPct val="100000"/>
              </a:lnSpc>
            </a:pPr>
            <a:r>
              <a:rPr lang="en-US" sz="2000" b="0" strike="noStrike" spc="-1" dirty="0">
                <a:latin typeface="+mn-lt"/>
              </a:rPr>
              <a:t>The physical parameters of solid state drive are the following.</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Random access time is a period of time needed to retrieve data from various locations in memory, it is approximately under 0.1 </a:t>
            </a:r>
            <a:r>
              <a:rPr lang="en-US" sz="2000" b="0" strike="noStrike" spc="-1" dirty="0" err="1">
                <a:latin typeface="+mn-lt"/>
              </a:rPr>
              <a:t>milisecond</a:t>
            </a:r>
            <a:r>
              <a:rPr lang="en-US" sz="2000" b="0" strike="noStrike" spc="-1" dirty="0">
                <a:latin typeface="+mn-lt"/>
              </a:rPr>
              <a:t>.</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Transfer speed is approximately 400 megabyte per second, when reading, and from 10 to 20 megabytes when writing. Writing is slower because all bits must be set to zero before setting to one. Transfer is also slower when a lot of small individual data blocks are accessed instead of a single large data block. </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Capacity is 16 gigabytes per chip, a solid state drive consists of from 8 to 226 chips.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For a comparison, the main memory access time, time needed to read 1 byte from ram is approximately 10 nanoseconds.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elementary operations performed by solid state drive include: read a sequence of bytes and write a sequence of bytes.</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6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6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206C4D7-52DB-4505-A733-150622B79DC5}"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rate="95%"&gt;</a:t>
            </a:r>
            <a:endParaRPr lang="en-US" sz="2000" b="0" strike="noStrike" spc="-1" dirty="0">
              <a:latin typeface="+mn-lt"/>
            </a:endParaRPr>
          </a:p>
          <a:p>
            <a:pPr marL="215900" indent="-214630">
              <a:lnSpc>
                <a:spcPct val="100000"/>
              </a:lnSpc>
            </a:pPr>
            <a:r>
              <a:rPr lang="en-US" sz="2000" b="0" strike="noStrike" spc="-1" dirty="0">
                <a:latin typeface="+mn-lt"/>
              </a:rPr>
              <a:t>Non-Volatile Memory (NVM) is a name for a group of new technologies such as Phase-Change ram, Magnetic ram  and Resistive ram that enable memory chips that are non-volatile (persistent), require low energy, and have density and latency closer to current Dram chips</a:t>
            </a:r>
            <a:endParaRPr lang="en-US" sz="2000" b="0" strike="noStrike" spc="-1" dirty="0">
              <a:latin typeface="+mn-lt"/>
            </a:endParaRPr>
          </a:p>
          <a:p>
            <a:pPr marL="215900" indent="-214630">
              <a:lnSpc>
                <a:spcPct val="100000"/>
              </a:lnSpc>
            </a:pPr>
            <a:r>
              <a:rPr lang="en-US" sz="2000" b="0" strike="noStrike" spc="-1" dirty="0">
                <a:latin typeface="+mn-lt"/>
              </a:rPr>
              <a:t>A commercial implementation of non-volatile memory is the Intel </a:t>
            </a:r>
            <a:r>
              <a:rPr lang="en-US" sz="2000" b="0" strike="noStrike" spc="-1" dirty="0" err="1">
                <a:latin typeface="+mn-lt"/>
              </a:rPr>
              <a:t>Optane</a:t>
            </a:r>
            <a:r>
              <a:rPr lang="en-US" sz="2000" b="0" strike="noStrike" spc="-1" dirty="0">
                <a:latin typeface="+mn-lt"/>
              </a:rPr>
              <a:t>  Persistent Memory Module, simply called as </a:t>
            </a:r>
            <a:r>
              <a:rPr lang="en-US" sz="2000" b="0" strike="noStrike" spc="-1" dirty="0" err="1">
                <a:latin typeface="+mn-lt"/>
              </a:rPr>
              <a:t>Optane</a:t>
            </a:r>
            <a:r>
              <a:rPr lang="en-US" sz="2000" b="0" strike="noStrike" spc="-1" dirty="0">
                <a:latin typeface="+mn-lt"/>
              </a:rPr>
              <a:t> Memory, available from 2019.</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Non-volatile memory has 4 times faster input output operations per second than solid state drive and the seek time for data is ten times faster than solid state drive.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Non-volatile memory supports byte-addressable accesses and stores with a lower latency than solid state drives.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Important properties of Non-Volatile Memory include,</a:t>
            </a:r>
            <a:endParaRPr lang="en-US" sz="2000" b="0" strike="noStrike" spc="-1" dirty="0">
              <a:latin typeface="+mn-lt"/>
            </a:endParaRPr>
          </a:p>
          <a:p>
            <a:pPr marL="215900" indent="-214630">
              <a:lnSpc>
                <a:spcPct val="100000"/>
              </a:lnSpc>
            </a:pPr>
            <a:r>
              <a:rPr lang="en-US" sz="2000" b="0" strike="noStrike" spc="-1" dirty="0">
                <a:latin typeface="+mn-lt"/>
              </a:rPr>
              <a:t>byte-addressability, it means that non-volatile memory supports byte-addressable loads and stores and there is no need to transfer data in blocks,</a:t>
            </a:r>
            <a:endParaRPr lang="en-US" sz="2000" b="0" strike="noStrike" spc="-1" dirty="0">
              <a:latin typeface="+mn-lt"/>
            </a:endParaRPr>
          </a:p>
          <a:p>
            <a:pPr marL="215900" indent="-214630">
              <a:lnSpc>
                <a:spcPct val="100000"/>
              </a:lnSpc>
            </a:pPr>
            <a:r>
              <a:rPr lang="en-US" sz="2000" b="0" strike="noStrike" spc="-1" dirty="0">
                <a:latin typeface="+mn-lt"/>
              </a:rPr>
              <a:t>high write throughput, it means that non-volatile memory delivers more than an order of magnitude higher write throughput compared to solid state drive, read-write asymmetry, it means that in certain non-volatile memory technologies, write take longer to complete when compared to read, and excessive writes to a single memory cell can destroy it.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6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6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206C4D7-52DB-4505-A733-150622B79DC5}"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rate="95%"&gt;</a:t>
            </a:r>
            <a:endParaRPr lang="en-US" sz="2000" b="0" strike="noStrike" spc="-1" dirty="0">
              <a:latin typeface="+mn-lt"/>
            </a:endParaRPr>
          </a:p>
          <a:p>
            <a:pPr marL="215900" indent="-214630">
              <a:lnSpc>
                <a:spcPct val="100000"/>
              </a:lnSpc>
            </a:pPr>
            <a:r>
              <a:rPr lang="en-US" sz="2000" b="0" strike="noStrike" spc="-1" dirty="0">
                <a:latin typeface="+mn-lt"/>
              </a:rPr>
              <a:t>Optical Disk Drive (ODD) is a disk drive that uses laser light, or electromagnetic waves within or near the visible light spectrum, as  part of the process of reading or writing data to or from optical discs.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Compact discs, DVDs, and Blu-ray discs are common types of optical media which can be read and recorded by such drives.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DVD writer drive is the most common for desktop PCs and laptops.</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64"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65"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C7994D6-89D9-44C1-ACE5-246247DEE196}"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rate="95%"&gt;</a:t>
            </a:r>
            <a:endParaRPr lang="en-US" sz="2000" b="0" strike="noStrike" spc="-1" dirty="0">
              <a:latin typeface="+mn-lt"/>
            </a:endParaRPr>
          </a:p>
          <a:p>
            <a:pPr marL="215900" indent="-214630">
              <a:lnSpc>
                <a:spcPct val="100000"/>
              </a:lnSpc>
            </a:pPr>
            <a:r>
              <a:rPr lang="en-US" sz="2000" b="0" strike="noStrike" spc="-1" dirty="0">
                <a:latin typeface="+mn-lt"/>
              </a:rPr>
              <a:t>A logical model of persistent storage is the following.</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Persistent storage is visible to the users as a sequence of fixed size data blocks.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data block is a contiguous sequence of 2 or 4 or 8 or 16  or 32 kilobytes.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data block is identified by a data block address.</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A software maps a sequence of data blocks into  sectors, tracks, and cylinders of hard drive.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When  a hard disk drive is used,  software implements the operations on data blocks as sequences of operations on sectors, tracks, and cylinders. A mapping of sectors, tracks, and cylinders of a hard disk drive in to a sequence of data blocks is </a:t>
            </a:r>
            <a:r>
              <a:rPr lang="en-US" sz="2000" b="0" strike="noStrike" spc="-1" dirty="0" err="1">
                <a:latin typeface="+mn-lt"/>
              </a:rPr>
              <a:t>visualised</a:t>
            </a:r>
            <a:r>
              <a:rPr lang="en-US" sz="2000" b="0" strike="noStrike" spc="-1" dirty="0">
                <a:latin typeface="+mn-lt"/>
              </a:rPr>
              <a:t> on a picture above.</a:t>
            </a:r>
            <a:endParaRPr lang="en-US" sz="2000" b="0" strike="noStrike" spc="-1" dirty="0">
              <a:latin typeface="+mn-lt"/>
            </a:endParaRPr>
          </a:p>
          <a:p>
            <a:pPr marL="215900" indent="-214630">
              <a:lnSpc>
                <a:spcPct val="100000"/>
              </a:lnSpc>
            </a:pPr>
            <a:r>
              <a:rPr lang="en-US" sz="2000" b="0" strike="noStrike" spc="-1" dirty="0">
                <a:latin typeface="+mn-lt"/>
              </a:rPr>
              <a:t>&lt;break time="0.3s"/&gt;</a:t>
            </a:r>
            <a:endParaRPr lang="en-US" sz="2000" b="0" strike="noStrike" spc="-1" dirty="0">
              <a:latin typeface="+mn-lt"/>
            </a:endParaRPr>
          </a:p>
          <a:p>
            <a:pPr marL="215900" indent="-214630">
              <a:lnSpc>
                <a:spcPct val="100000"/>
              </a:lnSpc>
            </a:pPr>
            <a:r>
              <a:rPr lang="en-US" sz="2000" b="0" strike="noStrike" spc="-1" dirty="0">
                <a:latin typeface="+mn-lt"/>
              </a:rPr>
              <a:t>The operations on data blocks include sequential read and write data block operations, and random read an write data block operations.</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67"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68"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2A376DC-9906-418C-A2A6-41C2E04068C1}"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rate="95%"&gt;</a:t>
            </a:r>
            <a:endParaRPr lang="en-US" sz="2000" b="0" strike="noStrike" spc="-1" dirty="0">
              <a:latin typeface="+mn-lt"/>
            </a:endParaRPr>
          </a:p>
          <a:p>
            <a:pPr marL="215900" indent="-214630">
              <a:lnSpc>
                <a:spcPct val="100000"/>
              </a:lnSpc>
            </a:pPr>
            <a:r>
              <a:rPr lang="en-US" sz="2000" b="0" strike="noStrike" spc="-1" dirty="0">
                <a:latin typeface="+mn-lt"/>
              </a:rPr>
              <a:t>References.</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32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32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72464C9-FAA6-4B49-B16A-A6BE4CC34CCC}"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09920" y="4861440"/>
            <a:ext cx="5677920" cy="4604040"/>
          </a:xfrm>
          <a:prstGeom prst="rect">
            <a:avLst/>
          </a:prstGeom>
        </p:spPr>
        <p:txBody>
          <a:bodyPr lIns="95040" tIns="47520" rIns="95040" bIns="47520"/>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b="0" i="0" kern="1200" dirty="0">
                <a:solidFill>
                  <a:schemeClr val="tx1"/>
                </a:solidFill>
                <a:effectLst/>
                <a:latin typeface="+mn-lt"/>
                <a:ea typeface="+mn-ea"/>
                <a:cs typeface="+mn-cs"/>
              </a:rPr>
              <a:t>Brian</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Male,</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British</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English.</a:t>
            </a:r>
            <a:endParaRPr lang="en-US" altLang="zh-CN" sz="2000" dirty="0"/>
          </a:p>
          <a:p>
            <a:r>
              <a:rPr lang="en-US" altLang="zh-CN" sz="2000" dirty="0"/>
              <a:t>&lt;speak&gt;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Data ? What is it ?</a:t>
            </a:r>
            <a:endParaRPr lang="en-US" sz="2000" b="0" strike="noStrike" spc="-1" dirty="0">
              <a:latin typeface="+mn-lt"/>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time="0.5s"/&gt;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endParaRPr lang="en-US" sz="2000" b="0" strike="noStrike" spc="-1" dirty="0">
              <a:latin typeface="Arial" panose="020B0604020202090204"/>
            </a:endParaRPr>
          </a:p>
        </p:txBody>
      </p:sp>
      <p:sp>
        <p:nvSpPr>
          <p:cNvPr id="231"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32"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4CBE4C8-CABB-44AB-855D-9403C8E27A83}"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709920" y="4861440"/>
            <a:ext cx="5677920" cy="4604040"/>
          </a:xfrm>
          <a:prstGeom prst="rect">
            <a:avLst/>
          </a:prstGeom>
        </p:spPr>
        <p:txBody>
          <a:bodyPr lIns="95040" tIns="47520" rIns="95040" bIns="47520"/>
          <a:lstStyle/>
          <a:p>
            <a:pPr marL="0" marR="0" lvl="0" indent="0" algn="l" defTabSz="914400" rtl="0" eaLnBrk="1" fontAlgn="auto" latinLnBrk="0" hangingPunct="1">
              <a:lnSpc>
                <a:spcPct val="100000"/>
              </a:lnSpc>
              <a:spcBef>
                <a:spcPts val="0"/>
              </a:spcBef>
              <a:spcAft>
                <a:spcPts val="0"/>
              </a:spcAft>
              <a:buClrTx/>
              <a:buSzTx/>
              <a:buFontTx/>
              <a:buNone/>
              <a:defRPr/>
            </a:pPr>
            <a:r>
              <a:rPr lang="en-AU" altLang="zh-CN" sz="2000" b="0" i="0" kern="1200" dirty="0">
                <a:solidFill>
                  <a:schemeClr val="tx1"/>
                </a:solidFill>
                <a:effectLst/>
                <a:latin typeface="+mn-lt"/>
                <a:ea typeface="+mn-ea"/>
                <a:cs typeface="+mn-cs"/>
              </a:rPr>
              <a:t>&lt;!-- Brian</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Male,</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British</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English. --&gt;</a:t>
            </a:r>
            <a:endParaRPr lang="en-US" altLang="zh-CN" sz="2000" dirty="0"/>
          </a:p>
          <a:p>
            <a:r>
              <a:rPr lang="en-US" altLang="zh-CN" sz="2000" dirty="0"/>
              <a:t>&lt;speak&gt;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We start with a few simple definitions of the basic concepts.</a:t>
            </a:r>
            <a:endParaRPr lang="en-US" sz="2000" b="0" strike="noStrike" spc="-1" dirty="0">
              <a:latin typeface="+mn-lt"/>
            </a:endParaRPr>
          </a:p>
          <a:p>
            <a:pPr marL="215900" indent="-214630">
              <a:lnSpc>
                <a:spcPct val="100000"/>
              </a:lnSpc>
            </a:pPr>
            <a:r>
              <a:rPr lang="en-US" sz="2000" b="0" strike="noStrike" spc="-1" dirty="0">
                <a:solidFill>
                  <a:srgbClr val="0C2340"/>
                </a:solidFill>
                <a:latin typeface="Times New Roman" panose="02020603050405020304"/>
                <a:ea typeface="+mn-ea"/>
              </a:rPr>
              <a:t>Accordingly to Wikipedia, data is a set of values of qualitative or quantitative variables; restated, pieces of data are individual pieces of information</a:t>
            </a:r>
            <a:endParaRPr lang="en-US" sz="2000" b="0" strike="noStrike" spc="-1" dirty="0">
              <a:solidFill>
                <a:srgbClr val="0C234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sz="2000" b="0" strike="noStrike" spc="-1" dirty="0">
              <a:latin typeface="+mn-lt"/>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sz="2000" b="0" strike="noStrike" spc="-1" dirty="0">
                <a:solidFill>
                  <a:srgbClr val="0C2340"/>
                </a:solidFill>
                <a:latin typeface="Times New Roman" panose="02020603050405020304"/>
                <a:ea typeface="+mn-ea"/>
              </a:rPr>
              <a:t>Data can be measured, collected and reported, and </a:t>
            </a:r>
            <a:r>
              <a:rPr lang="en-US" sz="2000" b="0" strike="noStrike" spc="-1" dirty="0" err="1">
                <a:solidFill>
                  <a:srgbClr val="0C2340"/>
                </a:solidFill>
                <a:latin typeface="Times New Roman" panose="02020603050405020304"/>
                <a:ea typeface="+mn-ea"/>
              </a:rPr>
              <a:t>analysed</a:t>
            </a:r>
            <a:r>
              <a:rPr lang="en-US" sz="2000" b="0" strike="noStrike" spc="-1" dirty="0">
                <a:solidFill>
                  <a:srgbClr val="0C2340"/>
                </a:solidFill>
                <a:latin typeface="Times New Roman" panose="02020603050405020304"/>
                <a:ea typeface="+mn-ea"/>
              </a:rPr>
              <a:t>, whereupon it can be </a:t>
            </a:r>
            <a:r>
              <a:rPr lang="en-US" sz="2000" b="0" strike="noStrike" spc="-1" dirty="0" err="1">
                <a:solidFill>
                  <a:srgbClr val="0C2340"/>
                </a:solidFill>
                <a:latin typeface="Times New Roman" panose="02020603050405020304"/>
                <a:ea typeface="+mn-ea"/>
              </a:rPr>
              <a:t>visualised</a:t>
            </a:r>
            <a:r>
              <a:rPr lang="en-US" sz="2000" b="0" strike="noStrike" spc="-1" dirty="0">
                <a:solidFill>
                  <a:srgbClr val="0C2340"/>
                </a:solidFill>
                <a:latin typeface="Times New Roman" panose="02020603050405020304"/>
                <a:ea typeface="+mn-ea"/>
              </a:rPr>
              <a:t> using graphs or images</a:t>
            </a:r>
            <a:endParaRPr lang="en-US" sz="2000" b="0" strike="noStrike" spc="-1" dirty="0">
              <a:solidFill>
                <a:srgbClr val="0C234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sz="2000" b="0" strike="noStrike" spc="-1" dirty="0">
              <a:solidFill>
                <a:srgbClr val="0C234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sz="2000" b="0" strike="noStrike" spc="-1" dirty="0">
                <a:solidFill>
                  <a:srgbClr val="0C2340"/>
                </a:solidFill>
                <a:latin typeface="Times New Roman" panose="02020603050405020304"/>
                <a:ea typeface="+mn-ea"/>
              </a:rPr>
              <a:t>Data as a general concept refers to the fact that some existing information or knowledge is represented or coded in some form suitable for better use or processing</a:t>
            </a:r>
            <a:endParaRPr lang="en-US" sz="2000" b="0" strike="noStrike" spc="-1" dirty="0">
              <a:latin typeface="+mn-lt"/>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sz="2000" b="0" strike="noStrike" spc="-1" dirty="0">
              <a:solidFill>
                <a:srgbClr val="0C234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sz="2000" b="0" strike="noStrike" spc="-1" dirty="0">
                <a:solidFill>
                  <a:srgbClr val="0C2340"/>
                </a:solidFill>
                <a:latin typeface="Times New Roman" panose="02020603050405020304"/>
                <a:ea typeface="+mn-ea"/>
              </a:rPr>
              <a:t>A </a:t>
            </a:r>
            <a:r>
              <a:rPr lang="en-US" sz="2000" b="0" strike="noStrike" spc="-1" dirty="0">
                <a:solidFill>
                  <a:srgbClr val="FF0000"/>
                </a:solidFill>
                <a:latin typeface="Times New Roman" panose="02020603050405020304"/>
                <a:ea typeface="+mn-ea"/>
              </a:rPr>
              <a:t>bit</a:t>
            </a:r>
            <a:r>
              <a:rPr lang="en-US" sz="2000" b="0" strike="noStrike" spc="-1" dirty="0">
                <a:solidFill>
                  <a:srgbClr val="0C2340"/>
                </a:solidFill>
                <a:latin typeface="Times New Roman" panose="02020603050405020304"/>
                <a:ea typeface="+mn-ea"/>
              </a:rPr>
              <a:t> is the smallest unit of </a:t>
            </a:r>
            <a:r>
              <a:rPr lang="en-US" sz="2000" b="0" strike="noStrike" spc="-1" dirty="0">
                <a:solidFill>
                  <a:srgbClr val="FF0000"/>
                </a:solidFill>
                <a:latin typeface="Times New Roman" panose="02020603050405020304"/>
                <a:ea typeface="+mn-ea"/>
              </a:rPr>
              <a:t>data</a:t>
            </a:r>
            <a:endParaRPr lang="en-US" sz="2000" b="0" strike="noStrike" spc="-1" dirty="0">
              <a:solidFill>
                <a:srgbClr val="0C234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sz="2000" b="0" strike="noStrike" spc="-1" dirty="0">
                <a:solidFill>
                  <a:srgbClr val="0C2340"/>
                </a:solidFill>
                <a:latin typeface="Times New Roman" panose="02020603050405020304"/>
                <a:ea typeface="+mn-ea"/>
              </a:rPr>
              <a:t>Accordingly to Wikipedia, a </a:t>
            </a:r>
            <a:r>
              <a:rPr lang="en-US" sz="2000" b="0" strike="noStrike" spc="-1" dirty="0">
                <a:solidFill>
                  <a:srgbClr val="FF0000"/>
                </a:solidFill>
                <a:latin typeface="Times New Roman" panose="02020603050405020304"/>
                <a:ea typeface="+mn-ea"/>
              </a:rPr>
              <a:t>bit</a:t>
            </a:r>
            <a:r>
              <a:rPr lang="en-US" sz="2000" b="0" strike="noStrike" spc="-1" dirty="0">
                <a:solidFill>
                  <a:srgbClr val="0C2340"/>
                </a:solidFill>
                <a:latin typeface="Times New Roman" panose="02020603050405020304"/>
                <a:ea typeface="+mn-ea"/>
              </a:rPr>
              <a:t> is the basic unit of information in computing and digital communications, </a:t>
            </a:r>
            <a:endParaRPr lang="en-US" sz="2000" b="0" strike="noStrike" spc="-1" dirty="0">
              <a:solidFill>
                <a:srgbClr val="0C234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sz="2000" b="0" strike="noStrike" spc="-1" dirty="0">
              <a:solidFill>
                <a:srgbClr val="0C234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sz="2000" b="0" strike="noStrike" spc="-1" dirty="0">
                <a:solidFill>
                  <a:srgbClr val="0C2340"/>
                </a:solidFill>
                <a:latin typeface="Times New Roman" panose="02020603050405020304"/>
                <a:ea typeface="+mn-ea"/>
              </a:rPr>
              <a:t>A </a:t>
            </a:r>
            <a:r>
              <a:rPr lang="en-US" sz="2000" b="0" strike="noStrike" spc="-1" dirty="0">
                <a:solidFill>
                  <a:srgbClr val="FF0000"/>
                </a:solidFill>
                <a:latin typeface="Times New Roman" panose="02020603050405020304"/>
                <a:ea typeface="+mn-ea"/>
              </a:rPr>
              <a:t>bit</a:t>
            </a:r>
            <a:r>
              <a:rPr lang="en-US" sz="2000" b="0" strike="noStrike" spc="-1" dirty="0">
                <a:solidFill>
                  <a:srgbClr val="0C2340"/>
                </a:solidFill>
                <a:latin typeface="Times New Roman" panose="02020603050405020304"/>
                <a:ea typeface="+mn-ea"/>
              </a:rPr>
              <a:t> can have only one of two values, and may therefore be physically implemented with a two-state device</a:t>
            </a:r>
            <a:endParaRPr lang="en-US" sz="2000" b="0" strike="noStrike" spc="-1" dirty="0">
              <a:solidFill>
                <a:srgbClr val="0C234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sz="2000" b="0" strike="noStrike" spc="-1" dirty="0">
                <a:solidFill>
                  <a:srgbClr val="0C2340"/>
                </a:solidFill>
                <a:latin typeface="Times New Roman" panose="02020603050405020304"/>
                <a:ea typeface="+mn-ea"/>
              </a:rPr>
              <a:t>These values are most commonly represented as either a 0 or 1</a:t>
            </a:r>
            <a:endParaRPr lang="en-US" sz="2000" b="0" strike="noStrike" spc="-1" dirty="0">
              <a:solidFill>
                <a:srgbClr val="0C234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sz="2000" b="0" strike="noStrike" spc="-1" dirty="0">
                <a:solidFill>
                  <a:srgbClr val="0C2340"/>
                </a:solidFill>
                <a:latin typeface="Times New Roman" panose="02020603050405020304"/>
                <a:ea typeface="+mn-ea"/>
              </a:rPr>
              <a:t>A </a:t>
            </a:r>
            <a:r>
              <a:rPr lang="en-US" sz="2000" b="0" strike="noStrike" spc="-1" dirty="0">
                <a:solidFill>
                  <a:srgbClr val="FF0000"/>
                </a:solidFill>
                <a:latin typeface="Times New Roman" panose="02020603050405020304"/>
                <a:ea typeface="+mn-ea"/>
              </a:rPr>
              <a:t>byte</a:t>
            </a:r>
            <a:r>
              <a:rPr lang="en-US" sz="2000" b="0" strike="noStrike" spc="-1" dirty="0">
                <a:solidFill>
                  <a:srgbClr val="0C2340"/>
                </a:solidFill>
                <a:latin typeface="Times New Roman" panose="02020603050405020304"/>
                <a:ea typeface="+mn-ea"/>
              </a:rPr>
              <a:t> is a sequence of 8 </a:t>
            </a:r>
            <a:r>
              <a:rPr lang="en-US" sz="2000" b="0" strike="noStrike" spc="-1" dirty="0">
                <a:solidFill>
                  <a:srgbClr val="FF0000"/>
                </a:solidFill>
                <a:latin typeface="Times New Roman" panose="02020603050405020304"/>
                <a:ea typeface="+mn-ea"/>
              </a:rPr>
              <a:t>bits</a:t>
            </a:r>
            <a:endParaRPr lang="en-US" sz="2000" b="0" strike="noStrike" spc="-1" dirty="0">
              <a:solidFill>
                <a:srgbClr val="0C2340"/>
              </a:solidFill>
              <a:latin typeface="Times New Roman" panose="02020603050405020304"/>
              <a:ea typeface="+mn-ea"/>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endParaRPr lang="en-US" sz="2000" b="0" strike="noStrike" spc="-1" dirty="0">
              <a:latin typeface="Arial" panose="020B0604020202090204"/>
            </a:endParaRPr>
          </a:p>
        </p:txBody>
      </p:sp>
      <p:sp>
        <p:nvSpPr>
          <p:cNvPr id="234"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35"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B456C97-19D1-4D87-9A87-29A9D81B3FCD}"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709920" y="4861440"/>
            <a:ext cx="5677920" cy="4604040"/>
          </a:xfrm>
          <a:prstGeom prst="rect">
            <a:avLst/>
          </a:prstGeom>
        </p:spPr>
        <p:txBody>
          <a:bodyPr lIns="95040" tIns="47520" rIns="95040" bIns="47520"/>
          <a:lstStyle/>
          <a:p>
            <a:pPr marL="0" marR="0" lvl="0" indent="0" algn="l" defTabSz="914400" rtl="0" eaLnBrk="1" fontAlgn="auto" latinLnBrk="0" hangingPunct="1">
              <a:lnSpc>
                <a:spcPct val="100000"/>
              </a:lnSpc>
              <a:spcBef>
                <a:spcPts val="0"/>
              </a:spcBef>
              <a:spcAft>
                <a:spcPts val="0"/>
              </a:spcAft>
              <a:buClrTx/>
              <a:buSzTx/>
              <a:buFontTx/>
              <a:buNone/>
              <a:defRPr/>
            </a:pPr>
            <a:r>
              <a:rPr lang="en-AU" altLang="zh-CN" sz="2000" b="0" i="0" kern="1200" dirty="0">
                <a:solidFill>
                  <a:schemeClr val="tx1"/>
                </a:solidFill>
                <a:effectLst/>
                <a:latin typeface="+mn-lt"/>
                <a:ea typeface="+mn-ea"/>
                <a:cs typeface="+mn-cs"/>
              </a:rPr>
              <a:t>Brian</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Male,</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British</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English.</a:t>
            </a:r>
            <a:endParaRPr lang="en-US" altLang="zh-CN" sz="2000" dirty="0"/>
          </a:p>
          <a:p>
            <a:r>
              <a:rPr lang="en-US" altLang="zh-CN" sz="2000" dirty="0"/>
              <a:t>&lt;speak&gt;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Electronic Storage Devices</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endParaRPr lang="en-US" sz="2000" b="0" strike="noStrike" spc="-1" dirty="0">
              <a:latin typeface="Arial" panose="020B0604020202090204"/>
            </a:endParaRPr>
          </a:p>
        </p:txBody>
      </p:sp>
      <p:sp>
        <p:nvSpPr>
          <p:cNvPr id="237"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38"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658AA90-444A-49FC-B18F-E217E89E83DB}"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709920" y="4861440"/>
            <a:ext cx="5677920" cy="4604040"/>
          </a:xfrm>
          <a:prstGeom prst="rect">
            <a:avLst/>
          </a:prstGeom>
        </p:spPr>
        <p:txBody>
          <a:bodyPr lIns="95040" tIns="47520" rIns="95040" bIns="47520"/>
          <a:lstStyle/>
          <a:p>
            <a:pPr marL="0" marR="0" lvl="0" indent="0" algn="l" defTabSz="914400" rtl="0" eaLnBrk="1" fontAlgn="auto" latinLnBrk="0" hangingPunct="1">
              <a:lnSpc>
                <a:spcPct val="100000"/>
              </a:lnSpc>
              <a:spcBef>
                <a:spcPts val="0"/>
              </a:spcBef>
              <a:spcAft>
                <a:spcPts val="0"/>
              </a:spcAft>
              <a:buClrTx/>
              <a:buSzTx/>
              <a:buFontTx/>
              <a:buNone/>
              <a:defRPr/>
            </a:pPr>
            <a:r>
              <a:rPr lang="en-AU" altLang="zh-CN" sz="2000" b="0" i="0" kern="1200" dirty="0">
                <a:solidFill>
                  <a:schemeClr val="tx1"/>
                </a:solidFill>
                <a:effectLst/>
                <a:latin typeface="+mn-lt"/>
                <a:ea typeface="+mn-ea"/>
                <a:cs typeface="+mn-cs"/>
              </a:rPr>
              <a:t>&lt;!-- Brian</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Male,</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British</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English. --&gt;</a:t>
            </a:r>
            <a:endParaRPr lang="en-US" altLang="zh-CN" sz="2000" dirty="0"/>
          </a:p>
          <a:p>
            <a:r>
              <a:rPr lang="en-US" altLang="zh-CN" sz="2000" dirty="0"/>
              <a:t>&lt;speak&gt;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solidFill>
                  <a:srgbClr val="0C2340"/>
                </a:solidFill>
                <a:latin typeface="Times New Roman" panose="02020603050405020304"/>
                <a:ea typeface="+mn-ea"/>
              </a:rPr>
              <a:t>Electronic storage devices provide read and or write access to the sequences of </a:t>
            </a:r>
            <a:r>
              <a:rPr lang="en-US" sz="2000" b="0" strike="noStrike" spc="-1" dirty="0">
                <a:solidFill>
                  <a:srgbClr val="FF0000"/>
                </a:solidFill>
                <a:latin typeface="Times New Roman" panose="02020603050405020304"/>
                <a:ea typeface="+mn-ea"/>
              </a:rPr>
              <a:t>bytes.</a:t>
            </a:r>
            <a:endParaRPr lang="en-US" sz="2000" b="0" strike="noStrike" spc="-1" dirty="0">
              <a:solidFill>
                <a:srgbClr val="FF0000"/>
              </a:solidFill>
              <a:latin typeface="Times New Roman" panose="02020603050405020304"/>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altLang="zh-CN" sz="2000" b="0" strike="noStrike" spc="-1" dirty="0">
              <a:solidFill>
                <a:schemeClr val="tx1"/>
              </a:solidFill>
              <a:latin typeface="+mn-lt"/>
              <a:ea typeface="+mn-ea"/>
            </a:endParaRPr>
          </a:p>
          <a:p>
            <a:pPr marL="215900" indent="-214630">
              <a:lnSpc>
                <a:spcPct val="100000"/>
              </a:lnSpc>
            </a:pPr>
            <a:r>
              <a:rPr lang="en-US" sz="2000" b="0" strike="noStrike" spc="-1" dirty="0">
                <a:latin typeface="+mn-lt"/>
              </a:rPr>
              <a:t>Transient, also called a volatile storage devices are computer memory that requires power to maintain the stored information; it retains its contents while powered on but when the power is interrupted the stored data is lost very rapidly or immediately.</a:t>
            </a:r>
            <a:endParaRPr lang="en-US" sz="2000" b="0" strike="noStrike" spc="-1" dirty="0">
              <a:latin typeface="+mn-lt"/>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sz="2000" b="0" strike="noStrike" spc="-1" dirty="0">
                <a:solidFill>
                  <a:srgbClr val="FF0000"/>
                </a:solidFill>
                <a:latin typeface="Times New Roman" panose="02020603050405020304"/>
                <a:ea typeface="+mn-ea"/>
              </a:rPr>
              <a:t>Random-access memory, also called as </a:t>
            </a:r>
            <a:r>
              <a:rPr lang="en-US" sz="2000" b="0" strike="noStrike" spc="-1" dirty="0">
                <a:solidFill>
                  <a:srgbClr val="0C2340"/>
                </a:solidFill>
                <a:latin typeface="Times New Roman" panose="02020603050405020304"/>
                <a:ea typeface="+mn-ea"/>
              </a:rPr>
              <a:t>ram, device, visible on a picture below,  allows data items to be accessed (read or written) in almost the same amount of time irrespective of the physical location of data inside the memory.</a:t>
            </a:r>
            <a:endParaRPr lang="en-US" altLang="zh-CN" sz="2000" b="0" strike="noStrike" spc="-1" dirty="0">
              <a:solidFill>
                <a:schemeClr val="tx1"/>
              </a:solidFill>
              <a:latin typeface="+mn-lt"/>
              <a:ea typeface="+mn-ea"/>
            </a:endParaRPr>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time="0.8s"/&gt;</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endParaRPr lang="en-US" sz="2000" b="0" strike="noStrike" spc="-1" dirty="0">
              <a:latin typeface="Arial" panose="020B0604020202090204"/>
            </a:endParaRPr>
          </a:p>
        </p:txBody>
      </p:sp>
      <p:sp>
        <p:nvSpPr>
          <p:cNvPr id="240"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41"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6377D5C-8989-4488-AEC4-8571935CA2A8}"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7920" cy="4604040"/>
          </a:xfrm>
          <a:prstGeom prst="rect">
            <a:avLst/>
          </a:prstGeom>
        </p:spPr>
        <p:txBody>
          <a:bodyPr lIns="95040" tIns="47520" rIns="95040" bIns="47520"/>
          <a:lstStyle/>
          <a:p>
            <a:pPr marL="0" marR="0" lvl="0" indent="0" algn="l" defTabSz="914400" rtl="0" eaLnBrk="1" fontAlgn="auto" latinLnBrk="0" hangingPunct="1">
              <a:lnSpc>
                <a:spcPct val="100000"/>
              </a:lnSpc>
              <a:spcBef>
                <a:spcPts val="0"/>
              </a:spcBef>
              <a:spcAft>
                <a:spcPts val="0"/>
              </a:spcAft>
              <a:buClrTx/>
              <a:buSzTx/>
              <a:buFontTx/>
              <a:buNone/>
              <a:defRPr/>
            </a:pPr>
            <a:r>
              <a:rPr lang="en-AU" altLang="zh-CN" sz="2000" b="0" i="0" kern="1200" dirty="0">
                <a:solidFill>
                  <a:schemeClr val="tx1"/>
                </a:solidFill>
                <a:effectLst/>
                <a:latin typeface="+mn-lt"/>
                <a:ea typeface="+mn-ea"/>
                <a:cs typeface="+mn-cs"/>
                <a:sym typeface="Wingdings" panose="05000000000000000000" pitchFamily="2" charset="2"/>
              </a:rPr>
              <a:t>&lt;-- </a:t>
            </a:r>
            <a:r>
              <a:rPr lang="en-AU" altLang="zh-CN" sz="2000" b="0" i="0" kern="1200" dirty="0">
                <a:solidFill>
                  <a:schemeClr val="tx1"/>
                </a:solidFill>
                <a:effectLst/>
                <a:latin typeface="+mn-lt"/>
                <a:ea typeface="+mn-ea"/>
                <a:cs typeface="+mn-cs"/>
              </a:rPr>
              <a:t>Brian</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Male,</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British</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English. --&gt;</a:t>
            </a:r>
            <a:endParaRPr lang="en-US" altLang="zh-CN" sz="2000" dirty="0"/>
          </a:p>
          <a:p>
            <a:r>
              <a:rPr lang="en-US" altLang="zh-CN" sz="2000" dirty="0"/>
              <a:t>&lt;speak&gt;</a:t>
            </a:r>
            <a:endParaRPr lang="en-US" altLang="zh-CN" sz="2000" dirty="0"/>
          </a:p>
          <a:p>
            <a:r>
              <a:rPr lang="en-US" altLang="zh-CN" sz="2000" dirty="0"/>
              <a:t>&lt;break time="0.5s"/&gt;</a:t>
            </a:r>
            <a:endParaRPr lang="en-US" altLang="zh-CN" sz="2000" dirty="0"/>
          </a:p>
          <a:p>
            <a:r>
              <a:rPr lang="en-US" altLang="zh-CN" sz="2000" dirty="0"/>
              <a:t>&lt;prosody rate="90%"&gt;</a:t>
            </a:r>
            <a:endParaRPr lang="en-US" altLang="zh-CN" sz="2000" dirty="0"/>
          </a:p>
          <a:p>
            <a:r>
              <a:rPr lang="en-US" altLang="zh-CN" sz="2000" dirty="0"/>
              <a:t>Persistent storage, also called a nonvolatile device, is any method or apparatus used for efficiently storing data structures such that, it can be accessed using memory instructions or memory application programming interfaces even after the end of the process that created or last modified them.</a:t>
            </a:r>
            <a:endParaRPr lang="en-US" altLang="zh-CN" sz="2000" dirty="0"/>
          </a:p>
          <a:p>
            <a:r>
              <a:rPr lang="en-US" altLang="zh-CN" sz="2000" dirty="0"/>
              <a:t>&lt;break time="0.8s"/&gt;</a:t>
            </a:r>
            <a:endParaRPr lang="en-US" altLang="zh-CN" sz="2000" dirty="0"/>
          </a:p>
          <a:p>
            <a:r>
              <a:rPr lang="en-US" altLang="zh-CN" sz="2000" dirty="0"/>
              <a:t>Persistent storage devices include:</a:t>
            </a:r>
            <a:endParaRPr lang="en-US" altLang="zh-CN" sz="2000" dirty="0"/>
          </a:p>
          <a:p>
            <a:r>
              <a:rPr lang="en-US" altLang="zh-CN" sz="2000" dirty="0"/>
              <a:t>&lt;break time="0.3s"/&gt;</a:t>
            </a:r>
            <a:endParaRPr lang="en-US" altLang="zh-CN" sz="2000" dirty="0"/>
          </a:p>
          <a:p>
            <a:r>
              <a:rPr lang="en-US" altLang="zh-CN" sz="2000" dirty="0"/>
              <a:t>Solid State Drives (SSD)</a:t>
            </a:r>
            <a:endParaRPr lang="en-US" altLang="zh-CN" sz="2000" dirty="0"/>
          </a:p>
          <a:p>
            <a:r>
              <a:rPr lang="en-US" altLang="zh-CN" sz="2000" dirty="0"/>
              <a:t>&lt;break time="0.3s"/&gt;</a:t>
            </a:r>
            <a:endParaRPr lang="en-US" altLang="zh-CN" sz="2000" dirty="0"/>
          </a:p>
          <a:p>
            <a:r>
              <a:rPr lang="en-US" altLang="zh-CN" sz="2000" dirty="0"/>
              <a:t>Hard Disk Drives (HDD)</a:t>
            </a:r>
            <a:endParaRPr lang="en-US" altLang="zh-CN" sz="2000" dirty="0"/>
          </a:p>
          <a:p>
            <a:r>
              <a:rPr lang="en-US" altLang="zh-CN" sz="2000" dirty="0"/>
              <a:t>&lt;break time="0.3s"/&gt;</a:t>
            </a:r>
            <a:endParaRPr lang="en-US" altLang="zh-CN" sz="2000" dirty="0"/>
          </a:p>
          <a:p>
            <a:r>
              <a:rPr lang="en-US" altLang="zh-CN" sz="2000" dirty="0"/>
              <a:t>Optical Disk Drives (ODD) and</a:t>
            </a:r>
            <a:endParaRPr lang="en-US" altLang="zh-CN" sz="2000" dirty="0"/>
          </a:p>
          <a:p>
            <a:r>
              <a:rPr lang="en-US" altLang="zh-CN" sz="2000" dirty="0"/>
              <a:t>recently developed non-volatile memory (NVM)</a:t>
            </a:r>
            <a:endParaRPr lang="en-US" altLang="zh-CN" sz="2000" dirty="0"/>
          </a:p>
          <a:p>
            <a:r>
              <a:rPr lang="en-US" altLang="zh-CN" sz="2000" dirty="0"/>
              <a:t>&lt;break time="0.8s"/&gt;</a:t>
            </a:r>
            <a:endParaRPr lang="en-US" altLang="zh-CN" sz="2000" dirty="0"/>
          </a:p>
          <a:p>
            <a:r>
              <a:rPr lang="en-US" altLang="zh-CN" sz="2000" dirty="0"/>
              <a:t>In the future we shall concentrate on the different types of persistent storage devices.</a:t>
            </a:r>
            <a:endParaRPr lang="en-US" altLang="zh-CN" sz="2000" dirty="0"/>
          </a:p>
          <a:p>
            <a:r>
              <a:rPr lang="en-US" altLang="zh-CN" sz="2000" dirty="0"/>
              <a:t>&lt;/prosody&gt;</a:t>
            </a:r>
            <a:endParaRPr lang="en-US" altLang="zh-CN" sz="2000" dirty="0"/>
          </a:p>
          <a:p>
            <a:r>
              <a:rPr lang="en-US" altLang="zh-CN" sz="2000" dirty="0"/>
              <a:t>&lt;/speak&gt;</a:t>
            </a:r>
            <a:endParaRPr lang="en-US" sz="2000" b="0" strike="noStrike" spc="-1" dirty="0">
              <a:latin typeface="Arial" panose="020B0604020202090204"/>
            </a:endParaRPr>
          </a:p>
        </p:txBody>
      </p:sp>
      <p:sp>
        <p:nvSpPr>
          <p:cNvPr id="243"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44"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7A46DA5-D5C7-4966-87F1-ED6F8ABF5BA3}"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709920" y="4861440"/>
            <a:ext cx="5677920" cy="4604040"/>
          </a:xfrm>
          <a:prstGeom prst="rect">
            <a:avLst/>
          </a:prstGeom>
        </p:spPr>
        <p:txBody>
          <a:bodyPr lIns="95040" tIns="47520" rIns="95040" bIns="47520"/>
          <a:lstStyle/>
          <a:p>
            <a:pPr marL="0" marR="0" lvl="0" indent="0" algn="l" defTabSz="914400" rtl="0" eaLnBrk="1" fontAlgn="auto" latinLnBrk="0" hangingPunct="1">
              <a:lnSpc>
                <a:spcPct val="100000"/>
              </a:lnSpc>
              <a:spcBef>
                <a:spcPts val="0"/>
              </a:spcBef>
              <a:spcAft>
                <a:spcPts val="0"/>
              </a:spcAft>
              <a:buClrTx/>
              <a:buSzTx/>
              <a:buFontTx/>
              <a:buNone/>
              <a:defRPr/>
            </a:pPr>
            <a:r>
              <a:rPr lang="en-AU" altLang="zh-CN" sz="2000" b="0" i="0" kern="1200" dirty="0">
                <a:solidFill>
                  <a:schemeClr val="tx1"/>
                </a:solidFill>
                <a:effectLst/>
                <a:latin typeface="+mn-lt"/>
                <a:ea typeface="+mn-ea"/>
                <a:cs typeface="+mn-cs"/>
              </a:rPr>
              <a:t>Brian</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Male,</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British</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English.</a:t>
            </a:r>
            <a:endParaRPr lang="en-US" altLang="zh-CN" sz="2000" dirty="0"/>
          </a:p>
          <a:p>
            <a:r>
              <a:rPr lang="en-US" altLang="zh-CN" sz="2000" dirty="0"/>
              <a:t>&lt;speak&gt;</a:t>
            </a:r>
            <a:endParaRPr lang="en-US" altLang="zh-CN" sz="2000" dirty="0"/>
          </a:p>
          <a:p>
            <a:pPr marL="215900" marR="0" lvl="0" indent="-214630" algn="l" defTabSz="914400" rtl="0" eaLnBrk="1" fontAlgn="auto" latinLnBrk="0" hangingPunct="1">
              <a:lnSpc>
                <a:spcPct val="100000"/>
              </a:lnSpc>
              <a:spcBef>
                <a:spcPts val="0"/>
              </a:spcBef>
              <a:spcAft>
                <a:spcPts val="0"/>
              </a:spcAft>
              <a:buClrTx/>
              <a:buSzTx/>
              <a:buFontTx/>
              <a:buNone/>
              <a:defRPr/>
            </a:pPr>
            <a:r>
              <a:rPr lang="en-US" altLang="zh-CN" sz="2000" dirty="0"/>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rate="90%"&gt;</a:t>
            </a:r>
            <a:endParaRPr lang="en-US" sz="2000" b="0" strike="noStrike" spc="-1" dirty="0">
              <a:latin typeface="+mn-lt"/>
            </a:endParaRPr>
          </a:p>
          <a:p>
            <a:pPr marL="215900" indent="-214630">
              <a:lnSpc>
                <a:spcPct val="100000"/>
              </a:lnSpc>
            </a:pPr>
            <a:r>
              <a:rPr lang="en-US" sz="2000" b="0" strike="noStrike" spc="-1" dirty="0">
                <a:latin typeface="+mn-lt"/>
              </a:rPr>
              <a:t>Persistent Storage Devices</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46"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47"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3AD3FEF-5FBF-4476-AEDC-92F22D010E7E}"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709920" y="4861440"/>
            <a:ext cx="5677920" cy="4604040"/>
          </a:xfrm>
          <a:prstGeom prst="rect">
            <a:avLst/>
          </a:prstGeom>
        </p:spPr>
        <p:txBody>
          <a:bodyPr lIns="95040" tIns="47520" rIns="95040" bIns="47520"/>
          <a:lstStyle/>
          <a:p>
            <a:pPr marL="0" marR="0" lvl="0" indent="0" algn="l" defTabSz="914400" rtl="0" eaLnBrk="1" fontAlgn="auto" latinLnBrk="0" hangingPunct="1">
              <a:lnSpc>
                <a:spcPct val="100000"/>
              </a:lnSpc>
              <a:spcBef>
                <a:spcPts val="0"/>
              </a:spcBef>
              <a:spcAft>
                <a:spcPts val="0"/>
              </a:spcAft>
              <a:buClrTx/>
              <a:buSzTx/>
              <a:buFontTx/>
              <a:buNone/>
              <a:defRPr/>
            </a:pPr>
            <a:r>
              <a:rPr lang="en-AU" altLang="zh-CN" sz="2000" b="0" i="0" kern="1200" dirty="0">
                <a:solidFill>
                  <a:schemeClr val="tx1"/>
                </a:solidFill>
                <a:effectLst/>
                <a:latin typeface="+mn-lt"/>
                <a:ea typeface="+mn-ea"/>
                <a:cs typeface="+mn-cs"/>
              </a:rPr>
              <a:t>&lt;!-- Brian</a:t>
            </a:r>
            <a:r>
              <a:rPr lang="en-US" altLang="zh-CN" sz="2000" b="0" i="0" kern="1200" dirty="0">
                <a:solidFill>
                  <a:schemeClr val="tx1"/>
                </a:solidFill>
                <a:effectLst/>
                <a:latin typeface="+mn-lt"/>
                <a:ea typeface="+mn-ea"/>
                <a:cs typeface="+mn-cs"/>
              </a:rPr>
              <a:t>,</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Male,</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British</a:t>
            </a:r>
            <a:r>
              <a:rPr lang="zh-CN" altLang="en-US" sz="2000" b="0" i="0" kern="1200" dirty="0">
                <a:solidFill>
                  <a:schemeClr val="tx1"/>
                </a:solidFill>
                <a:effectLst/>
                <a:latin typeface="+mn-lt"/>
                <a:ea typeface="+mn-ea"/>
                <a:cs typeface="+mn-cs"/>
              </a:rPr>
              <a:t> </a:t>
            </a:r>
            <a:r>
              <a:rPr lang="en-US" altLang="zh-CN" sz="2000" b="0" i="0" kern="1200" dirty="0">
                <a:solidFill>
                  <a:schemeClr val="tx1"/>
                </a:solidFill>
                <a:effectLst/>
                <a:latin typeface="+mn-lt"/>
                <a:ea typeface="+mn-ea"/>
                <a:cs typeface="+mn-cs"/>
              </a:rPr>
              <a:t>English --&gt;</a:t>
            </a:r>
            <a:endParaRPr lang="en-US" altLang="zh-CN" sz="2000" dirty="0"/>
          </a:p>
          <a:p>
            <a:r>
              <a:rPr lang="en-US" altLang="zh-CN" sz="2000" dirty="0"/>
              <a:t>&lt;speak&gt;</a:t>
            </a:r>
            <a:endParaRPr lang="en-US" altLang="zh-CN" sz="2000" dirty="0"/>
          </a:p>
          <a:p>
            <a:r>
              <a:rPr lang="en-US" altLang="zh-CN" sz="2000" dirty="0"/>
              <a:t>&lt;break time="0.5s"/&gt;</a:t>
            </a:r>
            <a:endParaRPr lang="en-US" altLang="zh-CN" sz="2000" dirty="0"/>
          </a:p>
          <a:p>
            <a:r>
              <a:rPr lang="en-US" altLang="zh-CN" sz="2000" dirty="0"/>
              <a:t>&lt;prosody rate="90%"&gt;</a:t>
            </a:r>
            <a:endParaRPr lang="en-US" altLang="zh-CN" sz="2000" dirty="0"/>
          </a:p>
          <a:p>
            <a:r>
              <a:rPr lang="en-US" sz="2000" b="0" strike="noStrike" spc="-1" dirty="0">
                <a:solidFill>
                  <a:srgbClr val="FF0000"/>
                </a:solidFill>
                <a:latin typeface="Times New Roman" panose="02020603050405020304"/>
                <a:ea typeface="+mn-ea"/>
              </a:rPr>
              <a:t>A hard disk drive</a:t>
            </a:r>
            <a:r>
              <a:rPr lang="en-US" sz="2000" b="0" strike="noStrike" spc="-1" dirty="0">
                <a:solidFill>
                  <a:srgbClr val="0C2340"/>
                </a:solidFill>
                <a:latin typeface="Times New Roman" panose="02020603050405020304"/>
                <a:ea typeface="+mn-ea"/>
              </a:rPr>
              <a:t>, commonly abbreviated as HDD and also known as a hard disk or  a hard drive is an electro-mechanical </a:t>
            </a:r>
            <a:r>
              <a:rPr lang="en-US" sz="2000" spc="-1" dirty="0">
                <a:solidFill>
                  <a:srgbClr val="0C2340"/>
                </a:solidFill>
                <a:latin typeface="Times New Roman" panose="02020603050405020304"/>
                <a:ea typeface="+mn-ea"/>
              </a:rPr>
              <a:t>persistent </a:t>
            </a:r>
            <a:r>
              <a:rPr lang="en-US" sz="2000" b="0" strike="noStrike" spc="-1" dirty="0">
                <a:solidFill>
                  <a:srgbClr val="0C2340"/>
                </a:solidFill>
                <a:latin typeface="Times New Roman" panose="02020603050405020304"/>
                <a:ea typeface="+mn-ea"/>
              </a:rPr>
              <a:t>storage device used for storing and retrieving digital information. </a:t>
            </a:r>
            <a:endParaRPr lang="en-US" sz="2000" b="0" strike="noStrike" spc="-1" dirty="0">
              <a:solidFill>
                <a:srgbClr val="0C2340"/>
              </a:solidFill>
              <a:latin typeface="Times New Roman" panose="02020603050405020304"/>
              <a:ea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&lt;break time="0.3s"/&gt;</a:t>
            </a:r>
            <a:endParaRPr lang="en-US" altLang="zh-CN" sz="2000" dirty="0"/>
          </a:p>
          <a:p>
            <a:r>
              <a:rPr lang="en-US" sz="2000" b="0" strike="noStrike" spc="-1" dirty="0">
                <a:solidFill>
                  <a:srgbClr val="0C2340"/>
                </a:solidFill>
                <a:latin typeface="Times New Roman" panose="02020603050405020304"/>
                <a:ea typeface="+mn-ea"/>
              </a:rPr>
              <a:t>A hard disk drive consists of one or more rapidly rotating disks covered with magnetic material and one or more disk heads located on the movable arms.</a:t>
            </a:r>
            <a:endParaRPr lang="en-US" sz="2000" b="0" strike="noStrike" spc="-1" dirty="0">
              <a:solidFill>
                <a:srgbClr val="0C2340"/>
              </a:solidFill>
              <a:latin typeface="Times New Roman" panose="02020603050405020304"/>
              <a:ea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dirty="0"/>
              <a:t>&lt;break time="0.3s"/&gt;</a:t>
            </a:r>
            <a:endParaRPr lang="en-US" altLang="zh-CN" sz="2000" dirty="0"/>
          </a:p>
          <a:p>
            <a:r>
              <a:rPr lang="en-US" altLang="zh-CN" sz="2000" dirty="0"/>
              <a:t>An opened box of a hard drive is displayed below. The disk heads used to read read data are visible just above disk platters.</a:t>
            </a:r>
            <a:endParaRPr lang="en-US" altLang="zh-CN" sz="2000" dirty="0"/>
          </a:p>
          <a:p>
            <a:r>
              <a:rPr lang="en-US" altLang="zh-CN" sz="2000" dirty="0"/>
              <a:t>&lt;/prosody&gt;</a:t>
            </a:r>
            <a:endParaRPr lang="en-US" altLang="zh-CN" sz="2000" dirty="0"/>
          </a:p>
          <a:p>
            <a:r>
              <a:rPr lang="en-US" altLang="zh-CN" sz="2000" dirty="0"/>
              <a:t>&lt;/speak&gt;</a:t>
            </a:r>
            <a:endParaRPr lang="en-US" sz="2000" b="0" strike="noStrike" spc="-1" dirty="0">
              <a:latin typeface="Arial" panose="020B0604020202090204"/>
            </a:endParaRPr>
          </a:p>
        </p:txBody>
      </p:sp>
      <p:sp>
        <p:nvSpPr>
          <p:cNvPr id="249"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50"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F56C4C0-692A-4ACB-8881-13FD13B93FD3}"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09920" y="4861440"/>
            <a:ext cx="5677920" cy="4604040"/>
          </a:xfrm>
          <a:prstGeom prst="rect">
            <a:avLst/>
          </a:prstGeom>
        </p:spPr>
        <p:txBody>
          <a:bodyPr lIns="95040" tIns="47520" rIns="95040" bIns="47520"/>
          <a:lstStyle/>
          <a:p>
            <a:pPr marL="215900" indent="-214630">
              <a:lnSpc>
                <a:spcPct val="100000"/>
              </a:lnSpc>
            </a:pPr>
            <a:r>
              <a:rPr lang="en-US" sz="2000" b="0" strike="noStrike" spc="-1" dirty="0">
                <a:latin typeface="+mn-lt"/>
              </a:rPr>
              <a:t>&lt;!-- Brian, Male, British English --&gt;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&lt;prosody rate="95%"&gt;</a:t>
            </a:r>
            <a:endParaRPr lang="en-US" sz="2000" b="0" strike="noStrike" spc="-1" dirty="0">
              <a:latin typeface="+mn-lt"/>
            </a:endParaRPr>
          </a:p>
          <a:p>
            <a:pPr marL="215900" indent="-214630">
              <a:lnSpc>
                <a:spcPct val="100000"/>
              </a:lnSpc>
            </a:pPr>
            <a:r>
              <a:rPr lang="en-US" sz="2000" b="0" strike="noStrike" spc="-1" dirty="0">
                <a:latin typeface="+mn-lt"/>
              </a:rPr>
              <a:t>A simple model of hard disk drive consists of a number of vertically stacked  disk platters and read write disk heads that can change positions over the platters. Please see a picture below.</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A disk platter consists of a number of tracks and each track consists of a sequence of sectors.</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All tracks are located on different platters and equally distant from a center of platters form a cylinder.</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The disk platters rotate and the disk heads move forward and backward to read and write sequences of sectors from the tracks.</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All tracks located on the same cylinder can be accessed in the same moment in time.</a:t>
            </a:r>
            <a:endParaRPr lang="en-US" sz="2000" b="0" strike="noStrike" spc="-1" dirty="0">
              <a:latin typeface="+mn-lt"/>
            </a:endParaRPr>
          </a:p>
          <a:p>
            <a:pPr marL="215900" indent="-214630">
              <a:lnSpc>
                <a:spcPct val="100000"/>
              </a:lnSpc>
            </a:pPr>
            <a:r>
              <a:rPr lang="en-US" sz="2000" b="0" strike="noStrike" spc="-1" dirty="0">
                <a:latin typeface="+mn-lt"/>
              </a:rPr>
              <a:t>&lt;break time="0.5s"/&gt;</a:t>
            </a:r>
            <a:endParaRPr lang="en-US" sz="2000" b="0" strike="noStrike" spc="-1" dirty="0">
              <a:latin typeface="+mn-lt"/>
            </a:endParaRPr>
          </a:p>
          <a:p>
            <a:pPr marL="215900" indent="-214630">
              <a:lnSpc>
                <a:spcPct val="100000"/>
              </a:lnSpc>
            </a:pPr>
            <a:r>
              <a:rPr lang="en-US" sz="2000" b="0" strike="noStrike" spc="-1" dirty="0">
                <a:latin typeface="+mn-lt"/>
              </a:rPr>
              <a:t>A concept of cylinder can be considered as a logical model of data at the lowest level of abstraction.</a:t>
            </a:r>
            <a:endParaRPr lang="en-US" sz="2000" b="0" strike="noStrike" spc="-1" dirty="0">
              <a:latin typeface="+mn-lt"/>
            </a:endParaRPr>
          </a:p>
          <a:p>
            <a:pPr marL="215900" indent="-214630">
              <a:lnSpc>
                <a:spcPct val="100000"/>
              </a:lnSpc>
            </a:pPr>
            <a:r>
              <a:rPr lang="en-US" sz="2000" b="0" strike="noStrike" spc="-1" dirty="0">
                <a:latin typeface="+mn-lt"/>
              </a:rPr>
              <a:t>&lt;/prosody&gt;</a:t>
            </a:r>
            <a:endParaRPr lang="en-US" sz="2000" b="0" strike="noStrike" spc="-1" dirty="0">
              <a:latin typeface="+mn-lt"/>
            </a:endParaRPr>
          </a:p>
          <a:p>
            <a:pPr marL="215900" indent="-214630">
              <a:lnSpc>
                <a:spcPct val="100000"/>
              </a:lnSpc>
            </a:pPr>
            <a:r>
              <a:rPr lang="en-US" sz="2000" b="0" strike="noStrike" spc="-1" dirty="0">
                <a:latin typeface="+mn-lt"/>
              </a:rPr>
              <a:t>&lt;/speak&gt;</a:t>
            </a:r>
            <a:endParaRPr lang="en-US" sz="2000" b="0" strike="noStrike" spc="-1" dirty="0">
              <a:latin typeface="Arial" panose="020B0604020202090204"/>
            </a:endParaRPr>
          </a:p>
        </p:txBody>
      </p:sp>
      <p:sp>
        <p:nvSpPr>
          <p:cNvPr id="252" name="CustomShape 2"/>
          <p:cNvSpPr/>
          <p:nvPr/>
        </p:nvSpPr>
        <p:spPr>
          <a:xfrm>
            <a:off x="0" y="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53" name="CustomShape 3"/>
          <p:cNvSpPr/>
          <p:nvPr/>
        </p:nvSpPr>
        <p:spPr>
          <a:xfrm>
            <a:off x="4020840" y="9721080"/>
            <a:ext cx="3075480" cy="5101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B18A1DC-3398-4D20-B813-8CEDE5AEB961}"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em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emf"/><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3"/>
          <a:stretch>
            <a:fillRect/>
          </a:stretch>
        </p:blipFill>
        <p:spPr>
          <a:xfrm>
            <a:off x="8114040" y="6079320"/>
            <a:ext cx="648720" cy="552600"/>
          </a:xfrm>
          <a:prstGeom prst="rect">
            <a:avLst/>
          </a:prstGeom>
          <a:ln>
            <a:noFill/>
          </a:ln>
        </p:spPr>
      </p:pic>
      <p:pic>
        <p:nvPicPr>
          <p:cNvPr id="2" name="Picture 3"/>
          <p:cNvPicPr/>
          <p:nvPr/>
        </p:nvPicPr>
        <p:blipFill>
          <a:blip r:embed="rId14"/>
          <a:stretch>
            <a:fillRect/>
          </a:stretch>
        </p:blipFill>
        <p:spPr>
          <a:xfrm>
            <a:off x="0" y="4320"/>
            <a:ext cx="9142560" cy="6848280"/>
          </a:xfrm>
          <a:prstGeom prst="rect">
            <a:avLst/>
          </a:prstGeom>
          <a:ln>
            <a:noFill/>
          </a:ln>
        </p:spPr>
      </p:pic>
      <p:pic>
        <p:nvPicPr>
          <p:cNvPr id="3" name="Picture 5"/>
          <p:cNvPicPr/>
          <p:nvPr/>
        </p:nvPicPr>
        <p:blipFill>
          <a:blip r:embed="rId15"/>
          <a:stretch>
            <a:fillRect/>
          </a:stretch>
        </p:blipFill>
        <p:spPr>
          <a:xfrm>
            <a:off x="7317720" y="5233320"/>
            <a:ext cx="1423800" cy="11714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endParaRPr lang="en-US" sz="4400" b="0" strike="noStrike" spc="-1">
              <a:latin typeface="Arial" panose="020B0604020202090204"/>
            </a:endParaRP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90204"/>
              </a:rPr>
              <a:t>单击鼠标编辑大纲文字格式</a:t>
            </a:r>
            <a:endParaRPr lang="en-US" sz="3200" b="0" strike="noStrike" spc="-1">
              <a:latin typeface="Arial" panose="020B0604020202090204"/>
            </a:endParaRPr>
          </a:p>
          <a:p>
            <a:pPr marL="864235" lvl="1" indent="-323850">
              <a:spcBef>
                <a:spcPts val="1135"/>
              </a:spcBef>
              <a:buClr>
                <a:srgbClr val="FFFFFF"/>
              </a:buClr>
              <a:buSzPct val="75000"/>
              <a:buFont typeface="Symbol" charset="2"/>
              <a:buChar char=""/>
            </a:pPr>
            <a:r>
              <a:rPr lang="en-US" sz="2800" b="0" strike="noStrike" spc="-1">
                <a:latin typeface="Arial" panose="020B0604020202090204"/>
              </a:rPr>
              <a:t>第二个大纲级</a:t>
            </a:r>
            <a:endParaRPr lang="en-US" sz="2800" b="0" strike="noStrike" spc="-1">
              <a:latin typeface="Arial" panose="020B060402020209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90204"/>
              </a:rPr>
              <a:t>第三大纲级别</a:t>
            </a:r>
            <a:endParaRPr lang="en-US" sz="2400" b="0" strike="noStrike" spc="-1">
              <a:latin typeface="Arial" panose="020B0604020202090204"/>
            </a:endParaRPr>
          </a:p>
          <a:p>
            <a:pPr marL="1727835" lvl="3" indent="-215900">
              <a:spcBef>
                <a:spcPts val="565"/>
              </a:spcBef>
              <a:buClr>
                <a:srgbClr val="FFFFFF"/>
              </a:buClr>
              <a:buSzPct val="75000"/>
              <a:buFont typeface="Symbol" charset="2"/>
              <a:buChar char=""/>
            </a:pPr>
            <a:r>
              <a:rPr lang="en-US" sz="2000" b="0" strike="noStrike" spc="-1">
                <a:latin typeface="Arial" panose="020B0604020202090204"/>
              </a:rPr>
              <a:t>第四大纲级别</a:t>
            </a:r>
            <a:endParaRPr lang="en-US" sz="2000" b="0" strike="noStrike" spc="-1">
              <a:latin typeface="Arial" panose="020B060402020209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第五大纲级别</a:t>
            </a:r>
            <a:endParaRPr lang="en-US" sz="2000" b="0" strike="noStrike" spc="-1">
              <a:latin typeface="Arial" panose="020B060402020209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第六大纲级别</a:t>
            </a:r>
            <a:endParaRPr lang="en-US" sz="2000" b="0" strike="noStrike" spc="-1">
              <a:latin typeface="Arial" panose="020B060402020209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第七大纲级别</a:t>
            </a:r>
            <a:endParaRPr lang="en-US"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3"/>
          <a:stretch>
            <a:fillRect/>
          </a:stretch>
        </p:blipFill>
        <p:spPr>
          <a:xfrm>
            <a:off x="8114040" y="6079320"/>
            <a:ext cx="648720" cy="5526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endParaRPr lang="en-US" sz="4400" b="0" strike="noStrike" spc="-1">
              <a:latin typeface="Arial" panose="020B0604020202090204"/>
            </a:endParaRP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单击鼠标编辑大纲文字格式</a:t>
            </a:r>
            <a:endParaRPr lang="en-US" sz="3200" b="0" strike="noStrike" spc="-1">
              <a:latin typeface="Arial" panose="020B0604020202090204"/>
            </a:endParaRPr>
          </a:p>
          <a:p>
            <a:pPr marL="864235" lvl="1" indent="-323850">
              <a:spcBef>
                <a:spcPts val="1135"/>
              </a:spcBef>
              <a:buClr>
                <a:srgbClr val="000000"/>
              </a:buClr>
              <a:buSzPct val="75000"/>
              <a:buFont typeface="Symbol" charset="2"/>
              <a:buChar char=""/>
            </a:pPr>
            <a:r>
              <a:rPr lang="en-US" sz="2800" b="0" strike="noStrike" spc="-1">
                <a:latin typeface="Arial" panose="020B0604020202090204"/>
              </a:rPr>
              <a:t>第二个大纲级</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第三大纲级别</a:t>
            </a:r>
            <a:endParaRPr lang="en-US" sz="2400" b="0" strike="noStrike" spc="-1">
              <a:latin typeface="Arial" panose="020B0604020202090204"/>
            </a:endParaRPr>
          </a:p>
          <a:p>
            <a:pPr marL="1727835" lvl="3" indent="-215900">
              <a:spcBef>
                <a:spcPts val="565"/>
              </a:spcBef>
              <a:buClr>
                <a:srgbClr val="000000"/>
              </a:buClr>
              <a:buSzPct val="75000"/>
              <a:buFont typeface="Symbol" charset="2"/>
              <a:buChar char=""/>
            </a:pPr>
            <a:r>
              <a:rPr lang="en-US" sz="2000" b="0" strike="noStrike" spc="-1">
                <a:latin typeface="Arial" panose="020B0604020202090204"/>
              </a:rPr>
              <a:t>第四大纲级别</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第五大纲级别</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第六大纲级别</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第七大纲级别</a:t>
            </a:r>
            <a:endParaRPr lang="en-US"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png"/><Relationship Id="rId2" Type="http://schemas.microsoft.com/office/2007/relationships/media" Target="../media/media1.mp3"/><Relationship Id="rId1" Type="http://schemas.openxmlformats.org/officeDocument/2006/relationships/audio" Target="../media/media1.mp3"/></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5440" cy="24854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43">
                <a:solidFill>
                  <a:srgbClr val="FFFFFF"/>
                </a:solidFill>
                <a:latin typeface="Times New Roman" panose="02020603050405020304"/>
                <a:ea typeface="DejaVu Sans"/>
              </a:rPr>
              <a:t>Introduction</a:t>
            </a:r>
            <a:endParaRPr lang="en-US" sz="6600" b="0" strike="noStrike" spc="-1">
              <a:latin typeface="Arial" panose="020B0604020202090204"/>
            </a:endParaRPr>
          </a:p>
        </p:txBody>
      </p:sp>
      <p:sp>
        <p:nvSpPr>
          <p:cNvPr id="88" name="CustomShape 2"/>
          <p:cNvSpPr/>
          <p:nvPr/>
        </p:nvSpPr>
        <p:spPr>
          <a:xfrm>
            <a:off x="303120" y="5513040"/>
            <a:ext cx="6399360" cy="1064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panose="020B0604020202090204"/>
            </a:endParaRPr>
          </a:p>
        </p:txBody>
      </p:sp>
      <p:sp>
        <p:nvSpPr>
          <p:cNvPr id="89" name="CustomShape 3"/>
          <p:cNvSpPr/>
          <p:nvPr/>
        </p:nvSpPr>
        <p:spPr>
          <a:xfrm>
            <a:off x="198720" y="993960"/>
            <a:ext cx="183240" cy="367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4750" advClick="0" advTm="5000"/>
    </mc:Choice>
    <mc:Fallback>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Persistent Storage Devices</a:t>
            </a:r>
            <a:endParaRPr lang="en-US" sz="3600" b="0" strike="noStrike" spc="-1">
              <a:latin typeface="Arial" panose="020B0604020202090204"/>
            </a:endParaRPr>
          </a:p>
        </p:txBody>
      </p:sp>
      <p:sp>
        <p:nvSpPr>
          <p:cNvPr id="121" name="CustomShape 2"/>
          <p:cNvSpPr/>
          <p:nvPr/>
        </p:nvSpPr>
        <p:spPr>
          <a:xfrm>
            <a:off x="574675" y="1305560"/>
            <a:ext cx="7872095" cy="4795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Physical parameters of HDD:</a:t>
            </a:r>
            <a:endParaRPr lang="en-US" sz="2000" b="0" strike="noStrike" spc="-1" dirty="0">
              <a:latin typeface="Arial" panose="020B0604020202090204"/>
            </a:endParaRPr>
          </a:p>
          <a:p>
            <a:pPr marL="714375" indent="-352425" algn="just">
              <a:lnSpc>
                <a:spcPct val="100000"/>
              </a:lnSpc>
              <a:spcBef>
                <a:spcPts val="560"/>
              </a:spcBef>
            </a:pPr>
            <a:r>
              <a:rPr lang="en-US" sz="2000" b="0" strike="noStrike" spc="-1" dirty="0">
                <a:solidFill>
                  <a:srgbClr val="0C2340"/>
                </a:solidFill>
                <a:latin typeface="Times New Roman" panose="02020603050405020304"/>
                <a:ea typeface="DejaVu Sans"/>
              </a:rPr>
              <a:t>-	Seek time: time needed to move the disk arm to a given cylinder position (from ~15 to ~2 </a:t>
            </a:r>
            <a:r>
              <a:rPr lang="en-US" sz="2000" b="0" strike="noStrike" spc="-1" dirty="0" err="1">
                <a:solidFill>
                  <a:srgbClr val="0C2340"/>
                </a:solidFill>
                <a:latin typeface="Times New Roman" panose="02020603050405020304"/>
                <a:ea typeface="DejaVu Sans"/>
              </a:rPr>
              <a:t>msec</a:t>
            </a:r>
            <a:r>
              <a:rPr lang="en-US" sz="2000" b="0" strike="noStrike" spc="-1" dirty="0">
                <a:solidFill>
                  <a:srgbClr val="0C2340"/>
                </a:solidFill>
                <a:latin typeface="Times New Roman" panose="02020603050405020304"/>
                <a:ea typeface="DejaVu Sans"/>
              </a:rPr>
              <a:t>)</a:t>
            </a:r>
            <a:endParaRPr lang="en-US" sz="2000" b="0" strike="noStrike" spc="-1" dirty="0">
              <a:latin typeface="Arial" panose="020B0604020202090204"/>
            </a:endParaRPr>
          </a:p>
          <a:p>
            <a:pPr marL="714375" indent="-352425" algn="just">
              <a:lnSpc>
                <a:spcPct val="100000"/>
              </a:lnSpc>
              <a:spcBef>
                <a:spcPts val="560"/>
              </a:spcBef>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Rotational latency: time needed to rotate a platter to a given position (~ 4 </a:t>
            </a:r>
            <a:r>
              <a:rPr lang="en-US" sz="2000" b="0" strike="noStrike" spc="-1" dirty="0" err="1">
                <a:solidFill>
                  <a:srgbClr val="0C2340"/>
                </a:solidFill>
                <a:latin typeface="Times New Roman" panose="02020603050405020304"/>
                <a:ea typeface="DejaVu Sans"/>
              </a:rPr>
              <a:t>msec</a:t>
            </a:r>
            <a:r>
              <a:rPr lang="en-US" sz="2000" b="0" strike="noStrike" spc="-1" dirty="0">
                <a:solidFill>
                  <a:srgbClr val="0C2340"/>
                </a:solidFill>
                <a:latin typeface="Times New Roman" panose="02020603050405020304"/>
                <a:ea typeface="DejaVu Sans"/>
              </a:rPr>
              <a:t>)</a:t>
            </a:r>
            <a:endParaRPr lang="en-US" sz="2000" b="0" strike="noStrike" spc="-1" dirty="0">
              <a:latin typeface="Arial" panose="020B0604020202090204"/>
            </a:endParaRPr>
          </a:p>
          <a:p>
            <a:pPr marL="714375" indent="-352425" algn="just">
              <a:lnSpc>
                <a:spcPct val="100000"/>
              </a:lnSpc>
              <a:spcBef>
                <a:spcPts val="560"/>
              </a:spcBef>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Transfer time: time needed to read/write data from or to a platter (~13 Mbytes per sec)</a:t>
            </a:r>
            <a:endParaRPr lang="en-US" sz="2000" b="0" strike="noStrike" spc="-1" dirty="0">
              <a:latin typeface="Arial" panose="020B0604020202090204"/>
            </a:endParaRPr>
          </a:p>
          <a:p>
            <a:pPr marL="714375" indent="-352425" algn="just">
              <a:lnSpc>
                <a:spcPct val="100000"/>
              </a:lnSpc>
              <a:spcBef>
                <a:spcPts val="560"/>
              </a:spcBef>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Average disk access time: an average time that is needed to transfer a block of  data (~10msec = 0.001 sec)</a:t>
            </a:r>
            <a:endParaRPr lang="en-US" sz="2000" b="0" strike="noStrike" spc="-1" dirty="0">
              <a:latin typeface="Arial" panose="020B0604020202090204"/>
            </a:endParaRPr>
          </a:p>
          <a:p>
            <a:pPr marL="714375" indent="-352425" algn="just">
              <a:lnSpc>
                <a:spcPct val="100000"/>
              </a:lnSpc>
              <a:spcBef>
                <a:spcPts val="560"/>
              </a:spcBef>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In comparison, the main memory access time, time needed to read 1 byte from RAM (~10nanosec = 0.000000001 sec) [ˈnænoʊsekənd] </a:t>
            </a:r>
            <a:endParaRPr lang="en-US" sz="2000" b="0" strike="noStrike" spc="-1" dirty="0">
              <a:solidFill>
                <a:srgbClr val="0C2340"/>
              </a:solidFill>
              <a:latin typeface="Times New Roman" panose="02020603050405020304"/>
              <a:ea typeface="DejaVu Sans"/>
            </a:endParaRPr>
          </a:p>
          <a:p>
            <a:pPr marL="714375" indent="-352425" algn="just">
              <a:lnSpc>
                <a:spcPct val="100000"/>
              </a:lnSpc>
              <a:spcBef>
                <a:spcPts val="560"/>
              </a:spcBef>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Operations: read the sector, write the sector and move disk head</a:t>
            </a:r>
            <a:endParaRPr lang="en-US" sz="2000" b="0" strike="noStrike" spc="-1" dirty="0">
              <a:latin typeface="Arial" panose="020B0604020202090204"/>
            </a:endParaRPr>
          </a:p>
        </p:txBody>
      </p:sp>
      <p:sp>
        <p:nvSpPr>
          <p:cNvPr id="122"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D1206386-8683-47AB-BEC3-C1A830CFA662}"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24" name="CustomShape 5"/>
          <p:cNvSpPr/>
          <p:nvPr/>
        </p:nvSpPr>
        <p:spPr>
          <a:xfrm>
            <a:off x="457200" y="4694760"/>
            <a:ext cx="7872480" cy="445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Persistent Storage Devices</a:t>
            </a:r>
            <a:endParaRPr lang="en-US" sz="3600" b="0" strike="noStrike" spc="-1">
              <a:latin typeface="Arial" panose="020B0604020202090204"/>
            </a:endParaRPr>
          </a:p>
        </p:txBody>
      </p:sp>
      <p:sp>
        <p:nvSpPr>
          <p:cNvPr id="126"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Solid State Drive </a:t>
            </a:r>
            <a:r>
              <a:rPr lang="en-US" sz="2000" b="0" strike="noStrike" spc="-1" dirty="0">
                <a:solidFill>
                  <a:srgbClr val="0C2340"/>
                </a:solidFill>
                <a:latin typeface="Times New Roman" panose="02020603050405020304"/>
                <a:ea typeface="DejaVu Sans"/>
              </a:rPr>
              <a:t>(</a:t>
            </a:r>
            <a:r>
              <a:rPr lang="en-US" sz="2000" b="0" strike="noStrike" spc="-1" dirty="0">
                <a:solidFill>
                  <a:srgbClr val="FF0000"/>
                </a:solidFill>
                <a:latin typeface="Times New Roman" panose="02020603050405020304"/>
                <a:ea typeface="DejaVu Sans"/>
              </a:rPr>
              <a:t>SSD</a:t>
            </a:r>
            <a:r>
              <a:rPr lang="en-US" sz="2000" b="0" strike="noStrike" spc="-1" dirty="0">
                <a:solidFill>
                  <a:srgbClr val="0C2340"/>
                </a:solidFill>
                <a:latin typeface="Times New Roman" panose="02020603050405020304"/>
                <a:ea typeface="DejaVu Sans"/>
              </a:rPr>
              <a:t>) uses nonvolatile memory, i.e., NAND flash is used as its storage media</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SSD has no moving parts and it only uses silicon  [ˈsɪlɪkən] as its media (it is "solid-state")</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SSDs are common today in mobile devices such as smartphones and digital cameras; SD (Secure Digital) and CF (CompactFlash) memory cards are smaller and less complex versions of an SSD</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Both HDD and SSD are part of a class of storage called block devices</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Block devices use logical addressing to access data and abstract the physical media, using small, fixed, contiguous [kənˈtɪɡjuəs]  segments of bytes as the addressable unit</a:t>
            </a:r>
            <a:endParaRPr lang="en-US" sz="2000" b="0" strike="noStrike" spc="-1" dirty="0">
              <a:latin typeface="Arial" panose="020B0604020202090204"/>
            </a:endParaRPr>
          </a:p>
        </p:txBody>
      </p:sp>
      <p:sp>
        <p:nvSpPr>
          <p:cNvPr id="127" name="CustomShape 3"/>
          <p:cNvSpPr/>
          <p:nvPr/>
        </p:nvSpPr>
        <p:spPr>
          <a:xfrm>
            <a:off x="428400" y="650700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CA331C14-462A-47E8-9C90-D997B414F599}"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28" name="CustomShape 4"/>
          <p:cNvSpPr/>
          <p:nvPr/>
        </p:nvSpPr>
        <p:spPr>
          <a:xfrm>
            <a:off x="720000" y="358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29" name="CustomShape 5"/>
          <p:cNvSpPr/>
          <p:nvPr/>
        </p:nvSpPr>
        <p:spPr>
          <a:xfrm>
            <a:off x="457200" y="3289300"/>
            <a:ext cx="7872730" cy="3298825"/>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algn="just">
              <a:lnSpc>
                <a:spcPct val="100000"/>
              </a:lnSpc>
              <a:spcBef>
                <a:spcPts val="560"/>
              </a:spcBef>
            </a:pPr>
            <a:r>
              <a:rPr lang="en-US" sz="2000" b="0" strike="noStrike" spc="-1">
                <a:solidFill>
                  <a:srgbClr val="0C2340"/>
                </a:solidFill>
                <a:latin typeface="Times New Roman" panose="02020603050405020304"/>
                <a:ea typeface="DejaVu Sans"/>
              </a:rPr>
              <a:t>	</a:t>
            </a:r>
            <a:endParaRPr lang="en-US" sz="2000" b="0" strike="noStrike" spc="-1">
              <a:latin typeface="Arial" panose="020B0604020202090204"/>
            </a:endParaRPr>
          </a:p>
        </p:txBody>
      </p:sp>
      <p:pic>
        <p:nvPicPr>
          <p:cNvPr id="130" name="Picture 129"/>
          <p:cNvPicPr/>
          <p:nvPr/>
        </p:nvPicPr>
        <p:blipFill>
          <a:blip r:embed="rId1"/>
          <a:stretch>
            <a:fillRect/>
          </a:stretch>
        </p:blipFill>
        <p:spPr>
          <a:xfrm>
            <a:off x="3371760" y="1954260"/>
            <a:ext cx="2471760" cy="133524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Persistent Storage Devices</a:t>
            </a:r>
            <a:endParaRPr lang="en-US" sz="3600" b="0" strike="noStrike" spc="-1">
              <a:latin typeface="Arial" panose="020B0604020202090204"/>
            </a:endParaRPr>
          </a:p>
        </p:txBody>
      </p:sp>
      <p:sp>
        <p:nvSpPr>
          <p:cNvPr id="132" name="CustomShape 2"/>
          <p:cNvSpPr/>
          <p:nvPr/>
        </p:nvSpPr>
        <p:spPr>
          <a:xfrm>
            <a:off x="574675" y="1305560"/>
            <a:ext cx="7872095" cy="4407535"/>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Physical parameters of SSD:</a:t>
            </a:r>
            <a:endParaRPr lang="en-US" sz="2000" b="0" strike="noStrike" spc="-1" dirty="0">
              <a:latin typeface="Arial" panose="020B0604020202090204"/>
            </a:endParaRPr>
          </a:p>
          <a:p>
            <a:pPr marL="714375" lvl="1" indent="-309880"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Random access time: time needed to retrieve data from various locations in the memory (under 0.1 </a:t>
            </a:r>
            <a:r>
              <a:rPr lang="en-US" sz="2000" b="0" strike="noStrike" spc="-1" dirty="0" err="1">
                <a:solidFill>
                  <a:srgbClr val="0C2340"/>
                </a:solidFill>
                <a:latin typeface="Times New Roman" panose="02020603050405020304"/>
                <a:ea typeface="DejaVu Sans"/>
              </a:rPr>
              <a:t>msec</a:t>
            </a:r>
            <a:r>
              <a:rPr lang="en-US" sz="2000" b="0" strike="noStrike" spc="-1" dirty="0">
                <a:solidFill>
                  <a:srgbClr val="0C2340"/>
                </a:solidFill>
                <a:latin typeface="Times New Roman" panose="02020603050405020304"/>
                <a:ea typeface="DejaVu Sans"/>
              </a:rPr>
              <a:t>)</a:t>
            </a:r>
            <a:endParaRPr lang="en-US" sz="2000" b="0" strike="noStrike" spc="-1" dirty="0">
              <a:latin typeface="Arial" panose="020B0604020202090204"/>
            </a:endParaRPr>
          </a:p>
          <a:p>
            <a:pPr marL="714375" lvl="1" indent="-309880"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Transfer </a:t>
            </a:r>
            <a:r>
              <a:rPr lang="en-US" sz="2000" spc="-1" dirty="0">
                <a:solidFill>
                  <a:srgbClr val="0C2340"/>
                </a:solidFill>
                <a:latin typeface="Times New Roman" panose="02020603050405020304"/>
                <a:ea typeface="DejaVu Sans"/>
              </a:rPr>
              <a:t>speed:</a:t>
            </a:r>
            <a:r>
              <a:rPr lang="en-US" sz="2000" b="0" strike="noStrike" spc="-1" dirty="0">
                <a:solidFill>
                  <a:srgbClr val="0C2340"/>
                </a:solidFill>
                <a:latin typeface="Times New Roman" panose="02020603050405020304"/>
                <a:ea typeface="DejaVu Sans"/>
              </a:rPr>
              <a:t> reading up to 400 Mb/sec, writing at only 10-20 Mb/sec because all bits must be set to 0 before setting to 1, transfer is slower when a lot of individual blocks are accessed</a:t>
            </a:r>
            <a:endParaRPr lang="en-US" sz="2000" b="0" strike="noStrike" spc="-1" dirty="0">
              <a:latin typeface="Arial" panose="020B0604020202090204"/>
            </a:endParaRPr>
          </a:p>
          <a:p>
            <a:pPr marL="714375" lvl="1" indent="-309880"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Capacity: 16Gb per chip, SSD consists of 8 to 226 chips</a:t>
            </a:r>
            <a:endParaRPr lang="en-US" sz="2000" b="0" strike="noStrike" spc="-1" dirty="0">
              <a:latin typeface="Arial" panose="020B0604020202090204"/>
            </a:endParaRPr>
          </a:p>
          <a:p>
            <a:pPr marL="714375" lvl="1" indent="-309880"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For a comparison the main memory access time, time needed to read 1 byte from RAM (~10nanosec = 0.000000001 sec)</a:t>
            </a:r>
            <a:endParaRPr lang="en-US" sz="2000" b="0" strike="noStrike" spc="-1" dirty="0">
              <a:latin typeface="Arial" panose="020B0604020202090204"/>
            </a:endParaRPr>
          </a:p>
          <a:p>
            <a:pPr marL="714375" lvl="1" indent="-309880" algn="just">
              <a:lnSpc>
                <a:spcPct val="100000"/>
              </a:lnSpc>
              <a:spcBef>
                <a:spcPts val="560"/>
              </a:spcBef>
              <a:buClr>
                <a:srgbClr val="000000"/>
              </a:buClr>
              <a:buSzPct val="45000"/>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Operations: </a:t>
            </a:r>
            <a:r>
              <a:rPr lang="en-US" sz="2000" b="1" strike="noStrike" spc="-1" dirty="0">
                <a:solidFill>
                  <a:srgbClr val="FF0000"/>
                </a:solidFill>
                <a:latin typeface="Times New Roman Bold" panose="02020603050405020304" charset="0"/>
                <a:ea typeface="DejaVu Sans"/>
                <a:cs typeface="Times New Roman Bold" panose="02020603050405020304" charset="0"/>
              </a:rPr>
              <a:t>read a sequence of bytes</a:t>
            </a:r>
            <a:r>
              <a:rPr lang="en-US" sz="2000" b="1" spc="-1" dirty="0">
                <a:solidFill>
                  <a:srgbClr val="FF0000"/>
                </a:solidFill>
                <a:latin typeface="Times New Roman Bold" panose="02020603050405020304" charset="0"/>
                <a:ea typeface="DejaVu Sans"/>
                <a:cs typeface="Times New Roman Bold" panose="02020603050405020304" charset="0"/>
              </a:rPr>
              <a:t> and </a:t>
            </a:r>
            <a:r>
              <a:rPr lang="en-US" sz="2000" b="1" strike="noStrike" spc="-1" dirty="0">
                <a:solidFill>
                  <a:srgbClr val="FF0000"/>
                </a:solidFill>
                <a:latin typeface="Times New Roman Bold" panose="02020603050405020304" charset="0"/>
                <a:ea typeface="DejaVu Sans"/>
                <a:cs typeface="Times New Roman Bold" panose="02020603050405020304" charset="0"/>
              </a:rPr>
              <a:t>write a sequence of bytes</a:t>
            </a:r>
            <a:endParaRPr lang="en-US" sz="2000" b="1" strike="noStrike" spc="-1" dirty="0">
              <a:solidFill>
                <a:srgbClr val="FF0000"/>
              </a:solidFill>
              <a:latin typeface="Times New Roman Bold" panose="02020603050405020304" charset="0"/>
              <a:ea typeface="DejaVu Sans"/>
              <a:cs typeface="Times New Roman Bold" panose="02020603050405020304" charset="0"/>
            </a:endParaRPr>
          </a:p>
        </p:txBody>
      </p:sp>
      <p:sp>
        <p:nvSpPr>
          <p:cNvPr id="133"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394B6AFB-6F0B-4322-A15F-97E35AFFD9DD}"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Persistent Storage Devices</a:t>
            </a:r>
            <a:endParaRPr lang="en-US" sz="3600" b="0" strike="noStrike" spc="-1">
              <a:latin typeface="Arial" panose="020B0604020202090204"/>
            </a:endParaRPr>
          </a:p>
        </p:txBody>
      </p:sp>
      <p:sp>
        <p:nvSpPr>
          <p:cNvPr id="132" name="CustomShape 2"/>
          <p:cNvSpPr/>
          <p:nvPr/>
        </p:nvSpPr>
        <p:spPr>
          <a:xfrm>
            <a:off x="443865" y="1305560"/>
            <a:ext cx="8002905" cy="49555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spc="-1" dirty="0">
                <a:solidFill>
                  <a:srgbClr val="FF0000"/>
                </a:solidFill>
                <a:latin typeface="Times New Roman" panose="02020603050405020304"/>
              </a:rPr>
              <a:t>Non-Volatile Memory </a:t>
            </a:r>
            <a:r>
              <a:rPr lang="en-US" sz="2000" spc="-1" dirty="0">
                <a:solidFill>
                  <a:srgbClr val="0C2340"/>
                </a:solidFill>
                <a:latin typeface="Times New Roman" panose="02020603050405020304"/>
              </a:rPr>
              <a:t>(</a:t>
            </a:r>
            <a:r>
              <a:rPr lang="en-US" sz="2000" spc="-1" dirty="0">
                <a:solidFill>
                  <a:srgbClr val="FF0000"/>
                </a:solidFill>
                <a:latin typeface="Times New Roman" panose="02020603050405020304"/>
              </a:rPr>
              <a:t>NVM</a:t>
            </a:r>
            <a:r>
              <a:rPr lang="en-US" sz="2000" spc="-1" dirty="0">
                <a:solidFill>
                  <a:srgbClr val="0C2340"/>
                </a:solidFill>
                <a:latin typeface="Times New Roman" panose="02020603050405020304"/>
              </a:rPr>
              <a:t>) is the name for a group of new technologies such as Phase-Change RAM, Magnetic RAM  and Resistive RAM that enable non-volatile (persistent), memory chips  that require low energy, and have density and latency closer to current DRAM chips</a:t>
            </a:r>
            <a:endParaRPr lang="en-US" sz="2000" spc="-1" dirty="0">
              <a:solidFill>
                <a:srgbClr val="0C2340"/>
              </a:solidFill>
              <a:latin typeface="Times New Roman" panose="02020603050405020304"/>
            </a:endParaRPr>
          </a:p>
          <a:p>
            <a:pPr marL="342900" indent="-341630" algn="just">
              <a:lnSpc>
                <a:spcPct val="100000"/>
              </a:lnSpc>
              <a:spcBef>
                <a:spcPts val="560"/>
              </a:spcBef>
              <a:buClr>
                <a:srgbClr val="0C2340"/>
              </a:buClr>
              <a:buFont typeface="Arial" panose="020B0604020202090204"/>
              <a:buChar char="•"/>
            </a:pPr>
            <a:r>
              <a:rPr lang="en-US" sz="2000" spc="-1" dirty="0">
                <a:latin typeface="Times New Roman" panose="02020603050405020304" pitchFamily="18" charset="0"/>
                <a:cs typeface="Times New Roman" panose="02020603050405020304" pitchFamily="18" charset="0"/>
              </a:rPr>
              <a:t>NVM has 4 times faster input/output operations per second than SSD and seek time for data and is ten times faster than SSD</a:t>
            </a:r>
            <a:endParaRPr lang="en-US" sz="2000" spc="-1" dirty="0">
              <a:latin typeface="Times New Roman" panose="02020603050405020304" pitchFamily="18" charset="0"/>
              <a:cs typeface="Times New Roman" panose="02020603050405020304" pitchFamily="18" charset="0"/>
            </a:endParaRPr>
          </a:p>
          <a:p>
            <a:pPr marL="342900" indent="-341630" algn="just">
              <a:lnSpc>
                <a:spcPct val="100000"/>
              </a:lnSpc>
              <a:spcBef>
                <a:spcPts val="560"/>
              </a:spcBef>
              <a:buClr>
                <a:srgbClr val="0C2340"/>
              </a:buClr>
              <a:buFont typeface="Arial" panose="020B0604020202090204"/>
              <a:buChar char="•"/>
            </a:pPr>
            <a:r>
              <a:rPr lang="en-US" sz="2000" spc="-1" dirty="0">
                <a:latin typeface="Times New Roman" panose="02020603050405020304" pitchFamily="18" charset="0"/>
                <a:cs typeface="Times New Roman" panose="02020603050405020304" pitchFamily="18" charset="0"/>
              </a:rPr>
              <a:t>NVM supports </a:t>
            </a:r>
            <a:r>
              <a:rPr lang="en-US" sz="2000" spc="-1" dirty="0">
                <a:solidFill>
                  <a:srgbClr val="FF0000"/>
                </a:solidFill>
                <a:latin typeface="Times New Roman" panose="02020603050405020304" pitchFamily="18" charset="0"/>
                <a:cs typeface="Times New Roman" panose="02020603050405020304" pitchFamily="18" charset="0"/>
              </a:rPr>
              <a:t>byte-addressable</a:t>
            </a:r>
            <a:r>
              <a:rPr lang="en-US" sz="2000" spc="-1" dirty="0">
                <a:latin typeface="Times New Roman" panose="02020603050405020304" pitchFamily="18" charset="0"/>
                <a:cs typeface="Times New Roman" panose="02020603050405020304" pitchFamily="18" charset="0"/>
              </a:rPr>
              <a:t> accesses and stores with a lower latency than SSD</a:t>
            </a:r>
            <a:endParaRPr lang="en-US" sz="2000" spc="-1" dirty="0">
              <a:latin typeface="Times New Roman" panose="02020603050405020304" pitchFamily="18" charset="0"/>
              <a:cs typeface="Times New Roman" panose="02020603050405020304" pitchFamily="18" charset="0"/>
            </a:endParaRPr>
          </a:p>
          <a:p>
            <a:pPr marL="342900" indent="-341630" algn="just">
              <a:lnSpc>
                <a:spcPct val="100000"/>
              </a:lnSpc>
              <a:spcBef>
                <a:spcPts val="560"/>
              </a:spcBef>
              <a:buClr>
                <a:srgbClr val="0C2340"/>
              </a:buClr>
              <a:buFont typeface="Arial" panose="020B0604020202090204"/>
              <a:buChar char="•"/>
            </a:pPr>
            <a:r>
              <a:rPr lang="en-US" sz="2000" spc="-1" dirty="0">
                <a:latin typeface="Times New Roman" panose="02020603050405020304" pitchFamily="18" charset="0"/>
                <a:cs typeface="Times New Roman" panose="02020603050405020304" pitchFamily="18" charset="0"/>
              </a:rPr>
              <a:t>Important properties of NVM include</a:t>
            </a:r>
            <a:endParaRPr lang="en-US" sz="2000" spc="-1" dirty="0">
              <a:latin typeface="Times New Roman" panose="02020603050405020304" pitchFamily="18" charset="0"/>
              <a:cs typeface="Times New Roman" panose="02020603050405020304" pitchFamily="18" charset="0"/>
            </a:endParaRPr>
          </a:p>
          <a:p>
            <a:pPr marL="711200" indent="-390525" algn="just">
              <a:lnSpc>
                <a:spcPct val="100000"/>
              </a:lnSpc>
              <a:spcBef>
                <a:spcPts val="560"/>
              </a:spcBef>
              <a:buClr>
                <a:srgbClr val="0C2340"/>
              </a:buClr>
            </a:pPr>
            <a:r>
              <a:rPr lang="en-US" sz="1600" spc="-1" dirty="0">
                <a:latin typeface="Times New Roman" panose="02020603050405020304" pitchFamily="18" charset="0"/>
                <a:cs typeface="Times New Roman" panose="02020603050405020304" pitchFamily="18" charset="0"/>
              </a:rPr>
              <a:t>-	</a:t>
            </a:r>
            <a:r>
              <a:rPr lang="en-US" sz="1600" i="1" spc="-1" dirty="0">
                <a:latin typeface="Times New Roman" panose="02020603050405020304" pitchFamily="18" charset="0"/>
                <a:cs typeface="Times New Roman" panose="02020603050405020304" pitchFamily="18" charset="0"/>
              </a:rPr>
              <a:t>byte-addressability</a:t>
            </a:r>
            <a:r>
              <a:rPr lang="en-US" sz="1600" spc="-1" dirty="0">
                <a:latin typeface="Times New Roman" panose="02020603050405020304" pitchFamily="18" charset="0"/>
                <a:cs typeface="Times New Roman" panose="02020603050405020304" pitchFamily="18" charset="0"/>
              </a:rPr>
              <a:t>: supports byte-addressable loads and stores, no need to transfer data in blocks</a:t>
            </a:r>
            <a:endParaRPr lang="en-US" sz="1600" spc="-1" dirty="0">
              <a:latin typeface="Times New Roman" panose="02020603050405020304" pitchFamily="18" charset="0"/>
              <a:cs typeface="Times New Roman" panose="02020603050405020304" pitchFamily="18" charset="0"/>
            </a:endParaRPr>
          </a:p>
          <a:p>
            <a:pPr marL="711200" indent="-349250" algn="just">
              <a:lnSpc>
                <a:spcPct val="100000"/>
              </a:lnSpc>
              <a:spcBef>
                <a:spcPts val="560"/>
              </a:spcBef>
              <a:buClr>
                <a:srgbClr val="0C2340"/>
              </a:buClr>
              <a:buFontTx/>
              <a:buChar char="-"/>
            </a:pPr>
            <a:r>
              <a:rPr lang="en-US" sz="1600" i="1" spc="-1" dirty="0">
                <a:latin typeface="Times New Roman" panose="02020603050405020304" pitchFamily="18" charset="0"/>
                <a:cs typeface="Times New Roman" panose="02020603050405020304" pitchFamily="18" charset="0"/>
              </a:rPr>
              <a:t>high write throughput</a:t>
            </a:r>
            <a:r>
              <a:rPr lang="en-US" sz="1600" spc="-1" dirty="0">
                <a:latin typeface="Times New Roman" panose="02020603050405020304" pitchFamily="18" charset="0"/>
                <a:cs typeface="Times New Roman" panose="02020603050405020304" pitchFamily="18" charset="0"/>
              </a:rPr>
              <a:t>: NVM delivers more than an order of magnitude[ˈmæɡnɪtuːd]  higher write throughput compared to SSD</a:t>
            </a:r>
            <a:endParaRPr lang="en-US" sz="1600" spc="-1" dirty="0">
              <a:latin typeface="Times New Roman" panose="02020603050405020304" pitchFamily="18" charset="0"/>
              <a:cs typeface="Times New Roman" panose="02020603050405020304" pitchFamily="18" charset="0"/>
            </a:endParaRPr>
          </a:p>
          <a:p>
            <a:pPr marL="711200" indent="-349250" algn="just">
              <a:lnSpc>
                <a:spcPct val="100000"/>
              </a:lnSpc>
              <a:spcBef>
                <a:spcPts val="560"/>
              </a:spcBef>
              <a:buClr>
                <a:srgbClr val="0C2340"/>
              </a:buClr>
              <a:buFontTx/>
              <a:buChar char="-"/>
            </a:pPr>
            <a:r>
              <a:rPr lang="en-US" sz="1600" spc="-1" dirty="0">
                <a:latin typeface="Times New Roman" panose="02020603050405020304" pitchFamily="18" charset="0"/>
                <a:cs typeface="Times New Roman" panose="02020603050405020304" pitchFamily="18" charset="0"/>
              </a:rPr>
              <a:t> </a:t>
            </a:r>
            <a:r>
              <a:rPr lang="en-US" sz="1600" i="1" spc="-1" dirty="0">
                <a:latin typeface="Times New Roman" panose="02020603050405020304" pitchFamily="18" charset="0"/>
                <a:cs typeface="Times New Roman" panose="02020603050405020304" pitchFamily="18" charset="0"/>
              </a:rPr>
              <a:t>read-write asymmetry [ˌeɪˈsɪmətri] : </a:t>
            </a:r>
            <a:r>
              <a:rPr lang="en-US" sz="1600" spc="-1" dirty="0">
                <a:latin typeface="Times New Roman" panose="02020603050405020304" pitchFamily="18" charset="0"/>
                <a:cs typeface="Times New Roman" panose="02020603050405020304" pitchFamily="18" charset="0"/>
              </a:rPr>
              <a:t>in certain NVM technologies, write take longer to complete when compared to read and excessive writes to a single memory cell can destroy it</a:t>
            </a:r>
            <a:endParaRPr lang="en-US" sz="2000" b="0" strike="noStrike" spc="-1" dirty="0">
              <a:latin typeface="Times New Roman" panose="02020603050405020304" pitchFamily="18" charset="0"/>
              <a:cs typeface="Times New Roman" panose="02020603050405020304" pitchFamily="18" charset="0"/>
            </a:endParaRPr>
          </a:p>
        </p:txBody>
      </p:sp>
      <p:sp>
        <p:nvSpPr>
          <p:cNvPr id="133"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394B6AFB-6F0B-4322-A15F-97E35AFFD9DD}"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34" name="CustomShape 4"/>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35" name="CustomShape 5"/>
          <p:cNvSpPr/>
          <p:nvPr/>
        </p:nvSpPr>
        <p:spPr>
          <a:xfrm>
            <a:off x="457200" y="4694760"/>
            <a:ext cx="7872480" cy="4453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Persistent Storage Devices</a:t>
            </a:r>
            <a:endParaRPr lang="en-US" sz="3600" b="0" strike="noStrike" spc="-1">
              <a:latin typeface="Arial" panose="020B0604020202090204"/>
            </a:endParaRPr>
          </a:p>
        </p:txBody>
      </p:sp>
      <p:sp>
        <p:nvSpPr>
          <p:cNvPr id="137" name="CustomShape 2"/>
          <p:cNvSpPr/>
          <p:nvPr/>
        </p:nvSpPr>
        <p:spPr>
          <a:xfrm>
            <a:off x="457200" y="1514475"/>
            <a:ext cx="7872730" cy="4582795"/>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Optical Disk Drive </a:t>
            </a:r>
            <a:r>
              <a:rPr lang="en-US" sz="2000" b="0" strike="noStrike" spc="-1" dirty="0">
                <a:solidFill>
                  <a:srgbClr val="0C2340"/>
                </a:solidFill>
                <a:latin typeface="Times New Roman" panose="02020603050405020304"/>
                <a:ea typeface="DejaVu Sans"/>
              </a:rPr>
              <a:t>(</a:t>
            </a:r>
            <a:r>
              <a:rPr lang="en-US" sz="2000" b="0" strike="noStrike" spc="-1" dirty="0">
                <a:solidFill>
                  <a:srgbClr val="FF0000"/>
                </a:solidFill>
                <a:latin typeface="Times New Roman" panose="02020603050405020304"/>
                <a:ea typeface="DejaVu Sans"/>
              </a:rPr>
              <a:t>ODD</a:t>
            </a:r>
            <a:r>
              <a:rPr lang="en-US" sz="2000" b="0" strike="noStrike" spc="-1" dirty="0">
                <a:solidFill>
                  <a:srgbClr val="0C2340"/>
                </a:solidFill>
                <a:latin typeface="Times New Roman" panose="02020603050405020304"/>
                <a:ea typeface="DejaVu Sans"/>
              </a:rPr>
              <a:t>) is a disk drive that uses laser light or electromagnetic waves within or near the visible light spectrum  [ˈspektrəm] as part of the process of reading or writing data to or from optical discs.</a:t>
            </a:r>
            <a:endParaRPr lang="en-US" sz="2000" b="0" strike="noStrike" spc="-1" dirty="0">
              <a:latin typeface="Arial" panose="020B0604020202090204"/>
            </a:endParaRPr>
          </a:p>
        </p:txBody>
      </p:sp>
      <p:sp>
        <p:nvSpPr>
          <p:cNvPr id="138"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0C210D38-C7A3-4712-8714-0ED6060ADC90}"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39" name="CustomShape 4"/>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40" name="CustomShape 5"/>
          <p:cNvSpPr/>
          <p:nvPr/>
        </p:nvSpPr>
        <p:spPr>
          <a:xfrm>
            <a:off x="457200" y="469476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Compact discs, DVDs, and Blu-ray discs are common types of optical media which can be read and recorded by such drives</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DVD writer drive is the most common for desktop PCs and laptops</a:t>
            </a: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p:txBody>
      </p:sp>
      <p:pic>
        <p:nvPicPr>
          <p:cNvPr id="141" name="Picture 140"/>
          <p:cNvPicPr/>
          <p:nvPr/>
        </p:nvPicPr>
        <p:blipFill>
          <a:blip r:embed="rId1"/>
          <a:stretch>
            <a:fillRect/>
          </a:stretch>
        </p:blipFill>
        <p:spPr>
          <a:xfrm>
            <a:off x="2953440" y="2456280"/>
            <a:ext cx="2716560" cy="18403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a:solidFill>
                  <a:srgbClr val="0C2340"/>
                </a:solidFill>
                <a:latin typeface="Times New Roman" panose="02020603050405020304"/>
                <a:ea typeface="DejaVu Sans"/>
              </a:rPr>
              <a:t>Persistent Storage Devices</a:t>
            </a:r>
            <a:endParaRPr lang="en-US" sz="3600" b="0" strike="noStrike" spc="-1">
              <a:latin typeface="Arial" panose="020B0604020202090204"/>
            </a:endParaRPr>
          </a:p>
        </p:txBody>
      </p:sp>
      <p:sp>
        <p:nvSpPr>
          <p:cNvPr id="143" name="CustomShape 2"/>
          <p:cNvSpPr/>
          <p:nvPr/>
        </p:nvSpPr>
        <p:spPr>
          <a:xfrm>
            <a:off x="457200" y="1428456"/>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Logical model of persistent storage:</a:t>
            </a:r>
            <a:endParaRPr lang="en-US" sz="2000" b="0" strike="noStrike" spc="-1" dirty="0">
              <a:latin typeface="Arial" panose="020B0604020202090204"/>
            </a:endParaRPr>
          </a:p>
          <a:p>
            <a:pPr algn="just">
              <a:lnSpc>
                <a:spcPct val="100000"/>
              </a:lnSpc>
              <a:spcBef>
                <a:spcPts val="560"/>
              </a:spcBef>
            </a:pPr>
            <a:r>
              <a:rPr lang="en-US" sz="2000" b="0" strike="noStrike" spc="-1" dirty="0">
                <a:solidFill>
                  <a:srgbClr val="0C2340"/>
                </a:solidFill>
                <a:latin typeface="Times New Roman" panose="02020603050405020304"/>
                <a:ea typeface="DejaVu Sans"/>
              </a:rPr>
              <a:t>	Persistent storage is a sequence of fixed size data blocks</a:t>
            </a:r>
            <a:endParaRPr lang="en-US" sz="2000" b="0" strike="noStrike" spc="-1" dirty="0">
              <a:latin typeface="Arial" panose="020B0604020202090204"/>
            </a:endParaRPr>
          </a:p>
        </p:txBody>
      </p:sp>
      <p:sp>
        <p:nvSpPr>
          <p:cNvPr id="144"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9A47C7E0-A358-4F1D-AB9E-1949D262C313}"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45" name="CustomShape 4"/>
          <p:cNvSpPr/>
          <p:nvPr/>
        </p:nvSpPr>
        <p:spPr>
          <a:xfrm>
            <a:off x="720000" y="4759536"/>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46" name="CustomShape 5"/>
          <p:cNvSpPr/>
          <p:nvPr/>
        </p:nvSpPr>
        <p:spPr>
          <a:xfrm>
            <a:off x="457200" y="5184696"/>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data block is a contiguous sequence of 2 Kbytes, or 4 Kbytes, or 8 Kbytes, or 16 Kbytes, or 32 Kbytes</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data block is identified by a block address</a:t>
            </a: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p:txBody>
      </p:sp>
      <p:pic>
        <p:nvPicPr>
          <p:cNvPr id="147" name="Picture 146"/>
          <p:cNvPicPr/>
          <p:nvPr/>
        </p:nvPicPr>
        <p:blipFill>
          <a:blip r:embed="rId1"/>
          <a:stretch>
            <a:fillRect/>
          </a:stretch>
        </p:blipFill>
        <p:spPr>
          <a:xfrm>
            <a:off x="1882588" y="2377436"/>
            <a:ext cx="5363809" cy="2754844"/>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References</a:t>
            </a:r>
            <a:endParaRPr lang="en-US" sz="3600" b="0" strike="noStrike" spc="-1">
              <a:latin typeface="Arial" panose="020B0604020202090204"/>
            </a:endParaRPr>
          </a:p>
        </p:txBody>
      </p:sp>
      <p:sp>
        <p:nvSpPr>
          <p:cNvPr id="225" name="CustomShape 2"/>
          <p:cNvSpPr/>
          <p:nvPr/>
        </p:nvSpPr>
        <p:spPr>
          <a:xfrm>
            <a:off x="457200" y="14011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000" b="0" strike="noStrike" spc="-1">
                <a:solidFill>
                  <a:srgbClr val="0C2340"/>
                </a:solidFill>
                <a:latin typeface="Times New Roman" panose="02020603050405020304"/>
                <a:ea typeface="DejaVu Sans"/>
              </a:rPr>
              <a:t>C. Coronel, S. Morris, A. Basta, M. Zgola, Data Management and Security, Chapter 1, Cengage Compose eBook, 2018, eBook: Data Management and Security, 1st Edition</a:t>
            </a:r>
            <a:endParaRPr lang="en-US" sz="2000" b="0" strike="noStrike" spc="-1">
              <a:latin typeface="Arial" panose="020B0604020202090204"/>
            </a:endParaRPr>
          </a:p>
          <a:p>
            <a:pPr marL="342900" indent="-341630">
              <a:lnSpc>
                <a:spcPct val="100000"/>
              </a:lnSpc>
              <a:spcBef>
                <a:spcPts val="560"/>
              </a:spcBef>
              <a:buClr>
                <a:srgbClr val="0C2340"/>
              </a:buClr>
              <a:buFont typeface="Arial" panose="020B0604020202090204"/>
              <a:buChar char="•"/>
            </a:pPr>
            <a:r>
              <a:rPr lang="en-US" sz="2000" b="0" strike="noStrike" spc="-1">
                <a:solidFill>
                  <a:srgbClr val="0C2340"/>
                </a:solidFill>
                <a:latin typeface="Times New Roman" panose="02020603050405020304"/>
                <a:ea typeface="DejaVu Sans"/>
              </a:rPr>
              <a:t>T. Connoly, C. Begg, Database Systems, A Practical Approach to Design, Implementation, and Management, Chapter 1 Introduction to Databases, Pearson Education Ltd, 2015</a:t>
            </a:r>
            <a:endParaRPr lang="en-US" sz="2000" b="0" strike="noStrike" spc="-1">
              <a:latin typeface="Arial" panose="020B0604020202090204"/>
            </a:endParaRPr>
          </a:p>
        </p:txBody>
      </p:sp>
      <p:sp>
        <p:nvSpPr>
          <p:cNvPr id="22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11E46F0-BD06-4379-9BA4-F4E3F87B0C37}"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1"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Data ? What is it ?</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Electronic Storage Devices</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Persistent Storage Devices</a:t>
            </a:r>
            <a:endParaRPr lang="en-US" sz="2800" b="0" strike="noStrike" spc="-1" dirty="0">
              <a:latin typeface="Arial" panose="020B0604020202090204"/>
            </a:endParaRPr>
          </a:p>
        </p:txBody>
      </p:sp>
      <p:sp>
        <p:nvSpPr>
          <p:cNvPr id="92"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CF22CA-CFB7-4D77-86B1-84B11DA05CE8}"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7000"/>
    </mc:Choice>
    <mc:Fallback>
      <p:transition spd="slow" advClick="0" advTm="7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Data ? What is it ?</a:t>
            </a:r>
            <a:endParaRPr lang="en-US" sz="3600" b="0" strike="noStrike" spc="-1">
              <a:latin typeface="Arial" panose="020B0604020202090204"/>
            </a:endParaRPr>
          </a:p>
        </p:txBody>
      </p:sp>
      <p:sp>
        <p:nvSpPr>
          <p:cNvPr id="94" name="CustomShape 2"/>
          <p:cNvSpPr/>
          <p:nvPr/>
        </p:nvSpPr>
        <p:spPr>
          <a:xfrm>
            <a:off x="457200" y="10411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Data </a:t>
            </a:r>
            <a:r>
              <a:rPr lang="en-US" sz="2000" b="0" strike="noStrike" spc="-1" dirty="0">
                <a:solidFill>
                  <a:srgbClr val="0C2340"/>
                </a:solidFill>
                <a:latin typeface="Times New Roman" panose="02020603050405020304"/>
                <a:ea typeface="DejaVu Sans"/>
              </a:rPr>
              <a:t>is a set of values of qualitative or quantitative variables[ˈvɛriəbəlz]; restated, pieces of data are individual pieces of information, </a:t>
            </a:r>
            <a:r>
              <a:rPr lang="en-US" sz="2000" b="0" strike="noStrike" spc="-1" dirty="0">
                <a:solidFill>
                  <a:srgbClr val="0C2340"/>
                </a:solidFill>
                <a:latin typeface="Courier New" panose="02070609020205090404"/>
                <a:ea typeface="DejaVu Sans"/>
              </a:rPr>
              <a:t>https://</a:t>
            </a:r>
            <a:r>
              <a:rPr lang="en-US" sz="2000" b="0" strike="noStrike" spc="-1" dirty="0" err="1">
                <a:solidFill>
                  <a:srgbClr val="0C2340"/>
                </a:solidFill>
                <a:latin typeface="Courier New" panose="02070609020205090404"/>
                <a:ea typeface="DejaVu Sans"/>
              </a:rPr>
              <a:t>en.wikipedia.org</a:t>
            </a:r>
            <a:r>
              <a:rPr lang="en-US" sz="2000" b="0" strike="noStrike" spc="-1" dirty="0">
                <a:solidFill>
                  <a:srgbClr val="0C2340"/>
                </a:solidFill>
                <a:latin typeface="Courier New" panose="02070609020205090404"/>
                <a:ea typeface="DejaVu Sans"/>
              </a:rPr>
              <a:t>/wiki/Data</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Data</a:t>
            </a:r>
            <a:r>
              <a:rPr lang="en-US" sz="2000" b="0" strike="noStrike" spc="-1" dirty="0">
                <a:solidFill>
                  <a:srgbClr val="0C2340"/>
                </a:solidFill>
                <a:latin typeface="Times New Roman" panose="02020603050405020304"/>
                <a:ea typeface="DejaVu Sans"/>
              </a:rPr>
              <a:t> can be measured, collected and reported, and </a:t>
            </a:r>
            <a:r>
              <a:rPr lang="en-US" sz="2000" b="0" strike="noStrike" spc="-1" dirty="0" err="1">
                <a:solidFill>
                  <a:srgbClr val="0C2340"/>
                </a:solidFill>
                <a:latin typeface="Times New Roman" panose="02020603050405020304"/>
                <a:ea typeface="DejaVu Sans"/>
              </a:rPr>
              <a:t>analysed[ˈænəlaɪzd]</a:t>
            </a:r>
            <a:r>
              <a:rPr lang="en-US" sz="2000" b="0" strike="noStrike" spc="-1" dirty="0">
                <a:solidFill>
                  <a:srgbClr val="0C2340"/>
                </a:solidFill>
                <a:latin typeface="Times New Roman" panose="02020603050405020304"/>
                <a:ea typeface="DejaVu Sans"/>
              </a:rPr>
              <a:t>, whereupon it can be </a:t>
            </a:r>
            <a:r>
              <a:rPr lang="en-US" sz="2000" b="0" strike="noStrike" spc="-1" dirty="0" err="1">
                <a:solidFill>
                  <a:srgbClr val="0C2340"/>
                </a:solidFill>
                <a:latin typeface="Times New Roman" panose="02020603050405020304"/>
                <a:ea typeface="DejaVu Sans"/>
              </a:rPr>
              <a:t>visualised</a:t>
            </a:r>
            <a:r>
              <a:rPr lang="en-US" sz="2000" b="0" strike="noStrike" spc="-1" dirty="0">
                <a:solidFill>
                  <a:srgbClr val="0C2340"/>
                </a:solidFill>
                <a:latin typeface="Times New Roman" panose="02020603050405020304"/>
                <a:ea typeface="DejaVu Sans"/>
              </a:rPr>
              <a:t> using graphs or images</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Data</a:t>
            </a:r>
            <a:r>
              <a:rPr lang="en-US" sz="2000" b="0" strike="noStrike" spc="-1" dirty="0">
                <a:solidFill>
                  <a:srgbClr val="0C2340"/>
                </a:solidFill>
                <a:latin typeface="Times New Roman" panose="02020603050405020304"/>
                <a:ea typeface="DejaVu Sans"/>
              </a:rPr>
              <a:t> as a general concept refers to the fact that some existing information or knowledge is represented or coded in some form suitable for better usage or processing</a:t>
            </a:r>
            <a:endParaRPr lang="en-US" sz="20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bit</a:t>
            </a:r>
            <a:r>
              <a:rPr lang="en-US" sz="2000" b="0" strike="noStrike" spc="-1" dirty="0">
                <a:solidFill>
                  <a:srgbClr val="0C2340"/>
                </a:solidFill>
                <a:latin typeface="Times New Roman" panose="02020603050405020304"/>
                <a:ea typeface="DejaVu Sans"/>
              </a:rPr>
              <a:t> is the smallest unit of </a:t>
            </a:r>
            <a:r>
              <a:rPr lang="en-US" sz="2000" b="0" strike="noStrike" spc="-1" dirty="0">
                <a:solidFill>
                  <a:srgbClr val="FF0000"/>
                </a:solidFill>
                <a:latin typeface="Times New Roman" panose="02020603050405020304"/>
                <a:ea typeface="DejaVu Sans"/>
              </a:rPr>
              <a:t>data</a:t>
            </a:r>
            <a:endParaRPr lang="en-US" sz="2000" b="0" strike="noStrike" spc="-1" dirty="0">
              <a:solidFill>
                <a:srgbClr val="FF0000"/>
              </a:solidFill>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bit</a:t>
            </a:r>
            <a:r>
              <a:rPr lang="en-US" sz="2000" b="0" strike="noStrike" spc="-1" dirty="0">
                <a:solidFill>
                  <a:srgbClr val="0C2340"/>
                </a:solidFill>
                <a:latin typeface="Times New Roman" panose="02020603050405020304"/>
                <a:ea typeface="DejaVu Sans"/>
              </a:rPr>
              <a:t> is the basic unit of information in computing and digital communications, </a:t>
            </a:r>
            <a:r>
              <a:rPr lang="en-US" sz="2000" b="0" strike="noStrike" spc="-1" dirty="0">
                <a:solidFill>
                  <a:srgbClr val="0C2340"/>
                </a:solidFill>
                <a:latin typeface="Courier New" panose="02070609020205090404"/>
                <a:ea typeface="DejaVu Sans"/>
              </a:rPr>
              <a:t>https://</a:t>
            </a:r>
            <a:r>
              <a:rPr lang="en-US" sz="2000" b="0" strike="noStrike" spc="-1" dirty="0" err="1">
                <a:solidFill>
                  <a:srgbClr val="0C2340"/>
                </a:solidFill>
                <a:latin typeface="Courier New" panose="02070609020205090404"/>
                <a:ea typeface="DejaVu Sans"/>
              </a:rPr>
              <a:t>en.wikipedia.org</a:t>
            </a:r>
            <a:r>
              <a:rPr lang="en-US" sz="2000" b="0" strike="noStrike" spc="-1" dirty="0">
                <a:solidFill>
                  <a:srgbClr val="0C2340"/>
                </a:solidFill>
                <a:latin typeface="Courier New" panose="02070609020205090404"/>
                <a:ea typeface="DejaVu Sans"/>
              </a:rPr>
              <a:t>/wiki/Bit</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bit</a:t>
            </a:r>
            <a:r>
              <a:rPr lang="en-US" sz="2000" b="0" strike="noStrike" spc="-1" dirty="0">
                <a:solidFill>
                  <a:srgbClr val="0C2340"/>
                </a:solidFill>
                <a:latin typeface="Times New Roman" panose="02020603050405020304"/>
                <a:ea typeface="DejaVu Sans"/>
              </a:rPr>
              <a:t> can have only one of two values, and may therefore be physically implemented with a two-state device</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These values are most commonly represented as either a 0 or 1</a:t>
            </a:r>
            <a:endParaRPr lang="en-US" sz="20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a:t>
            </a:r>
            <a:r>
              <a:rPr lang="en-US" sz="2000" b="0" strike="noStrike" spc="-1" dirty="0">
                <a:solidFill>
                  <a:srgbClr val="FF0000"/>
                </a:solidFill>
                <a:latin typeface="Times New Roman" panose="02020603050405020304"/>
                <a:ea typeface="DejaVu Sans"/>
              </a:rPr>
              <a:t>byte</a:t>
            </a:r>
            <a:r>
              <a:rPr lang="en-US" sz="2000" b="0" strike="noStrike" spc="-1" dirty="0">
                <a:solidFill>
                  <a:srgbClr val="0C2340"/>
                </a:solidFill>
                <a:latin typeface="Times New Roman" panose="02020603050405020304"/>
                <a:ea typeface="DejaVu Sans"/>
              </a:rPr>
              <a:t> is a sequence of 8 </a:t>
            </a:r>
            <a:r>
              <a:rPr lang="en-US" sz="2000" b="0" strike="noStrike" spc="-1" dirty="0">
                <a:solidFill>
                  <a:srgbClr val="FF0000"/>
                </a:solidFill>
                <a:latin typeface="Times New Roman" panose="02020603050405020304"/>
                <a:ea typeface="DejaVu Sans"/>
              </a:rPr>
              <a:t>bits</a:t>
            </a:r>
            <a:endParaRPr lang="en-US" sz="2000" b="0" strike="noStrike" spc="-1" dirty="0">
              <a:solidFill>
                <a:srgbClr val="FF0000"/>
              </a:solidFill>
              <a:latin typeface="Arial" panose="020B0604020202090204"/>
            </a:endParaRPr>
          </a:p>
        </p:txBody>
      </p:sp>
      <p:sp>
        <p:nvSpPr>
          <p:cNvPr id="9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63BE5C9-FE73-4A1E-82E7-179CDFCB0B1E}"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pic>
        <p:nvPicPr>
          <p:cNvPr id="2" name="slide-01-03.mp3">
            <a:hlinkClick r:id="" action="ppaction://media"/>
          </p:cNvPr>
          <p:cNvPicPr>
            <a:picLocks noChangeAspect="1"/>
          </p:cNvPicPr>
          <p:nvPr>
            <a:audioFile r:link="rId1"/>
            <p:extLst>
              <p:ext uri="{DAA4B4D4-6D71-4841-9C94-3DE7FCFB9230}">
                <p14:media xmlns:p14="http://schemas.microsoft.com/office/powerpoint/2010/main" r:embed="rId2"/>
              </p:ext>
            </p:extLst>
          </p:nvPr>
        </p:nvPicPr>
        <p:blipFill>
          <a:blip r:embed="rId3"/>
          <a:stretch>
            <a:fillRect/>
          </a:stretch>
        </p:blipFill>
        <p:spPr>
          <a:xfrm>
            <a:off x="7208838" y="5741180"/>
            <a:ext cx="812800" cy="812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70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7"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800" b="0" strike="noStrike" spc="-1" dirty="0">
                <a:solidFill>
                  <a:srgbClr val="002060"/>
                </a:solidFill>
                <a:latin typeface="Times New Roman" panose="02020603050405020304"/>
                <a:ea typeface="DejaVu Sans"/>
              </a:rPr>
              <a:t>Data ? What is it ?</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Electronic Storage Devices</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Persistent Storage Devices</a:t>
            </a:r>
            <a:endParaRPr lang="en-US" sz="2800" b="0" strike="noStrike" spc="-1" dirty="0">
              <a:latin typeface="Arial" panose="020B0604020202090204"/>
            </a:endParaRPr>
          </a:p>
        </p:txBody>
      </p:sp>
      <p:sp>
        <p:nvSpPr>
          <p:cNvPr id="98"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A2D8670-EDAB-4C9E-9DC8-BC1FEDC95E75}"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Electronic storage devices</a:t>
            </a:r>
            <a:endParaRPr lang="en-US" sz="3600" b="0" strike="noStrike" spc="-1">
              <a:latin typeface="Arial" panose="020B0604020202090204"/>
            </a:endParaRPr>
          </a:p>
        </p:txBody>
      </p:sp>
      <p:sp>
        <p:nvSpPr>
          <p:cNvPr id="100" name="CustomShape 2"/>
          <p:cNvSpPr/>
          <p:nvPr/>
        </p:nvSpPr>
        <p:spPr>
          <a:xfrm>
            <a:off x="614045" y="1159510"/>
            <a:ext cx="7872095" cy="5097145"/>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Electronic storage devices provide read/write access to the sequences of </a:t>
            </a:r>
            <a:r>
              <a:rPr lang="en-US" sz="2000" b="0" strike="noStrike" spc="-1" dirty="0">
                <a:solidFill>
                  <a:srgbClr val="FF0000"/>
                </a:solidFill>
                <a:latin typeface="Times New Roman" panose="02020603050405020304"/>
                <a:ea typeface="DejaVu Sans"/>
              </a:rPr>
              <a:t>bytes [baɪts] </a:t>
            </a:r>
            <a:endParaRPr lang="en-US" sz="2000" b="0" strike="noStrike" spc="-1" dirty="0">
              <a:solidFill>
                <a:srgbClr val="FF0000"/>
              </a:solidFill>
              <a:latin typeface="Times New Roman" panose="02020603050405020304"/>
              <a:ea typeface="DejaVu Sans"/>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Transient</a:t>
            </a:r>
            <a:r>
              <a:rPr lang="en-US" sz="2000" b="0" strike="noStrike" spc="-1" dirty="0">
                <a:solidFill>
                  <a:srgbClr val="0C2340"/>
                </a:solidFill>
                <a:latin typeface="Times New Roman" panose="02020603050405020304"/>
                <a:ea typeface="DejaVu Sans"/>
              </a:rPr>
              <a:t> [ˈtrænʃnt] (</a:t>
            </a:r>
            <a:r>
              <a:rPr lang="en-US" sz="2000" b="0" strike="noStrike" spc="-1" dirty="0">
                <a:solidFill>
                  <a:srgbClr val="FF0000"/>
                </a:solidFill>
                <a:latin typeface="Times New Roman" panose="02020603050405020304"/>
                <a:ea typeface="DejaVu Sans"/>
              </a:rPr>
              <a:t>volatile [ˈvɑːlətl] </a:t>
            </a:r>
            <a:r>
              <a:rPr lang="en-US" sz="2000" b="0" strike="noStrike" spc="-1" dirty="0">
                <a:solidFill>
                  <a:srgbClr val="0C2340"/>
                </a:solidFill>
                <a:latin typeface="Times New Roman" panose="02020603050405020304"/>
                <a:ea typeface="DejaVu Sans"/>
              </a:rPr>
              <a:t>) </a:t>
            </a:r>
            <a:r>
              <a:rPr lang="en-US" sz="2000" b="0" strike="noStrike" spc="-1" dirty="0">
                <a:solidFill>
                  <a:srgbClr val="FF0000"/>
                </a:solidFill>
                <a:latin typeface="Times New Roman" panose="02020603050405020304"/>
                <a:ea typeface="DejaVu Sans"/>
              </a:rPr>
              <a:t>storage devices </a:t>
            </a:r>
            <a:r>
              <a:rPr lang="en-US" sz="2000" spc="-1" dirty="0">
                <a:solidFill>
                  <a:srgbClr val="0C2340"/>
                </a:solidFill>
                <a:latin typeface="Times New Roman" panose="02020603050405020304"/>
                <a:ea typeface="DejaVu Sans"/>
              </a:rPr>
              <a:t>are</a:t>
            </a:r>
            <a:r>
              <a:rPr lang="en-US" sz="2000" b="0" strike="noStrike" spc="-1" dirty="0">
                <a:solidFill>
                  <a:srgbClr val="0C2340"/>
                </a:solidFill>
                <a:latin typeface="Times New Roman" panose="02020603050405020304"/>
                <a:ea typeface="DejaVu Sans"/>
              </a:rPr>
              <a:t> computer memory that requires power to maintain the stored information; It retains its contents while powered on but when the power is interrupted the stored data is lost very rapidly or immediately</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Random-access memory </a:t>
            </a:r>
            <a:r>
              <a:rPr lang="en-US" sz="2000" b="0" strike="noStrike" spc="-1" dirty="0">
                <a:solidFill>
                  <a:srgbClr val="0C2340"/>
                </a:solidFill>
                <a:latin typeface="Times New Roman" panose="02020603050405020304"/>
                <a:ea typeface="DejaVu Sans"/>
              </a:rPr>
              <a:t>(RAM) device allows data items to be accessed (read or written) in almost the same amount of time, irrespective of the physical location of data inside the memory</a:t>
            </a:r>
            <a:endParaRPr lang="en-US" sz="2000" b="0" strike="noStrike" spc="-1" dirty="0">
              <a:latin typeface="Arial" panose="020B0604020202090204"/>
            </a:endParaRPr>
          </a:p>
        </p:txBody>
      </p:sp>
      <p:sp>
        <p:nvSpPr>
          <p:cNvPr id="101"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6585DBB-1EA8-44D1-B612-12D7A096BCF3}"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pic>
        <p:nvPicPr>
          <p:cNvPr id="102" name="Picture 2"/>
          <p:cNvPicPr/>
          <p:nvPr/>
        </p:nvPicPr>
        <p:blipFill>
          <a:blip r:embed="rId1"/>
          <a:stretch>
            <a:fillRect/>
          </a:stretch>
        </p:blipFill>
        <p:spPr>
          <a:xfrm>
            <a:off x="2302200" y="4302228"/>
            <a:ext cx="3862800" cy="178560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Electronic storage devices</a:t>
            </a:r>
            <a:endParaRPr lang="en-US" sz="3600" b="0" strike="noStrike" spc="-1">
              <a:latin typeface="Arial" panose="020B0604020202090204"/>
            </a:endParaRPr>
          </a:p>
        </p:txBody>
      </p:sp>
      <p:sp>
        <p:nvSpPr>
          <p:cNvPr id="104" name="CustomShape 2"/>
          <p:cNvSpPr/>
          <p:nvPr/>
        </p:nvSpPr>
        <p:spPr>
          <a:xfrm>
            <a:off x="457200" y="1514475"/>
            <a:ext cx="7872730" cy="4105275"/>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Persistent storage </a:t>
            </a:r>
            <a:r>
              <a:rPr lang="en-US" sz="2000" b="0" strike="noStrike" spc="-1" dirty="0">
                <a:solidFill>
                  <a:srgbClr val="0C2340"/>
                </a:solidFill>
                <a:latin typeface="Times New Roman" panose="02020603050405020304"/>
                <a:ea typeface="DejaVu Sans"/>
              </a:rPr>
              <a:t>(</a:t>
            </a:r>
            <a:r>
              <a:rPr lang="en-US" sz="2000" b="0" strike="noStrike" spc="-1" dirty="0">
                <a:solidFill>
                  <a:srgbClr val="FF0000"/>
                </a:solidFill>
                <a:latin typeface="Times New Roman" panose="02020603050405020304"/>
                <a:ea typeface="DejaVu Sans"/>
              </a:rPr>
              <a:t>nonvolatile[nɑnˈvɑlətəl] </a:t>
            </a:r>
            <a:r>
              <a:rPr lang="en-US" sz="2000" b="0" strike="noStrike" spc="-1" dirty="0">
                <a:solidFill>
                  <a:srgbClr val="0C2340"/>
                </a:solidFill>
                <a:latin typeface="Times New Roman" panose="02020603050405020304"/>
                <a:ea typeface="DejaVu Sans"/>
              </a:rPr>
              <a:t>) </a:t>
            </a:r>
            <a:r>
              <a:rPr lang="en-US" sz="2000" b="0" strike="noStrike" spc="-1" dirty="0">
                <a:solidFill>
                  <a:srgbClr val="FF0000"/>
                </a:solidFill>
                <a:latin typeface="Times New Roman" panose="02020603050405020304"/>
                <a:ea typeface="DejaVu Sans"/>
              </a:rPr>
              <a:t>devices</a:t>
            </a:r>
            <a:r>
              <a:rPr lang="en-US" sz="2000" b="0" strike="noStrike" spc="-1" dirty="0">
                <a:solidFill>
                  <a:srgbClr val="0C2340"/>
                </a:solidFill>
                <a:latin typeface="Times New Roman" panose="02020603050405020304"/>
                <a:ea typeface="DejaVu Sans"/>
              </a:rPr>
              <a:t> are any method or apparatus  [ˌæpəˈrætəs] used for efficiently storing data structures such that it can be accessed using memory instructions or memory APIs even after the end of the process that created or last modified them</a:t>
            </a:r>
            <a:endParaRPr lang="en-US" sz="20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Persistent storage </a:t>
            </a:r>
            <a:r>
              <a:rPr lang="en-US" sz="2000" b="0" strike="noStrike" spc="-1" dirty="0">
                <a:solidFill>
                  <a:srgbClr val="0C2340"/>
                </a:solidFill>
                <a:latin typeface="Times New Roman" panose="02020603050405020304"/>
                <a:ea typeface="DejaVu Sans"/>
              </a:rPr>
              <a:t>(</a:t>
            </a:r>
            <a:r>
              <a:rPr lang="en-US" sz="2000" b="0" strike="noStrike" spc="-1" dirty="0">
                <a:solidFill>
                  <a:srgbClr val="FF0000"/>
                </a:solidFill>
                <a:latin typeface="Times New Roman" panose="02020603050405020304"/>
                <a:ea typeface="DejaVu Sans"/>
              </a:rPr>
              <a:t>nonvolatile</a:t>
            </a:r>
            <a:r>
              <a:rPr lang="en-US" sz="2000" b="0" strike="noStrike" spc="-1" dirty="0">
                <a:solidFill>
                  <a:srgbClr val="0C2340"/>
                </a:solidFill>
                <a:latin typeface="Times New Roman" panose="02020603050405020304"/>
                <a:ea typeface="DejaVu Sans"/>
              </a:rPr>
              <a:t>) devices include:</a:t>
            </a:r>
            <a:endParaRPr lang="en-US" sz="2000" spc="-1" dirty="0">
              <a:latin typeface="Arial" panose="020B0604020202090204"/>
            </a:endParaRPr>
          </a:p>
          <a:p>
            <a:pPr marL="714375" indent="-352425">
              <a:spcBef>
                <a:spcPts val="560"/>
              </a:spcBef>
              <a:buClr>
                <a:srgbClr val="0C2340"/>
              </a:buClr>
            </a:pPr>
            <a:r>
              <a:rPr lang="en-US" sz="2000" spc="-1" dirty="0">
                <a:solidFill>
                  <a:srgbClr val="0C2340"/>
                </a:solidFill>
                <a:latin typeface="Arial" panose="020B0604020202090204"/>
                <a:ea typeface="DejaVu Sans"/>
              </a:rPr>
              <a:t>-	</a:t>
            </a:r>
            <a:r>
              <a:rPr lang="en-US" sz="2000" spc="-1" dirty="0">
                <a:solidFill>
                  <a:srgbClr val="0C2340"/>
                </a:solidFill>
                <a:latin typeface="Times New Roman" panose="02020603050405020304"/>
              </a:rPr>
              <a:t>Solid State Drives (SSD)</a:t>
            </a:r>
            <a:endParaRPr lang="en-US" sz="2000" spc="-1" dirty="0"/>
          </a:p>
          <a:p>
            <a:pPr marL="714375" indent="-352425">
              <a:lnSpc>
                <a:spcPct val="100000"/>
              </a:lnSpc>
              <a:spcBef>
                <a:spcPts val="560"/>
              </a:spcBef>
              <a:buClr>
                <a:srgbClr val="0C2340"/>
              </a:buClr>
            </a:pPr>
            <a:r>
              <a:rPr lang="en-US" sz="2000" b="0" strike="noStrike" spc="-1" dirty="0">
                <a:solidFill>
                  <a:srgbClr val="0C2340"/>
                </a:solidFill>
                <a:latin typeface="Times New Roman" panose="02020603050405020304"/>
                <a:ea typeface="DejaVu Sans"/>
              </a:rPr>
              <a:t>-	Hard Disk Drives (HDD)</a:t>
            </a:r>
            <a:endParaRPr lang="en-US" sz="2000" b="0" strike="noStrike" spc="-1" dirty="0">
              <a:latin typeface="Arial" panose="020B0604020202090204"/>
            </a:endParaRPr>
          </a:p>
          <a:p>
            <a:pPr marL="714375" indent="-352425">
              <a:lnSpc>
                <a:spcPct val="100000"/>
              </a:lnSpc>
              <a:spcBef>
                <a:spcPts val="560"/>
              </a:spcBef>
            </a:pPr>
            <a:r>
              <a:rPr lang="en-US" sz="2000" spc="-1" dirty="0">
                <a:solidFill>
                  <a:srgbClr val="0C2340"/>
                </a:solidFill>
                <a:latin typeface="Times New Roman" panose="02020603050405020304"/>
                <a:ea typeface="DejaVu Sans"/>
              </a:rPr>
              <a:t>-	</a:t>
            </a:r>
            <a:r>
              <a:rPr lang="en-US" sz="2000" b="0" strike="noStrike" spc="-1" dirty="0">
                <a:solidFill>
                  <a:srgbClr val="0C2340"/>
                </a:solidFill>
                <a:latin typeface="Times New Roman" panose="02020603050405020304"/>
                <a:ea typeface="DejaVu Sans"/>
              </a:rPr>
              <a:t>Optical Disk Drives (ODD)</a:t>
            </a:r>
            <a:endParaRPr lang="en-US" sz="2000" b="0" strike="noStrike" spc="-1" dirty="0">
              <a:solidFill>
                <a:srgbClr val="0C2340"/>
              </a:solidFill>
              <a:latin typeface="Times New Roman" panose="02020603050405020304"/>
              <a:ea typeface="DejaVu Sans"/>
            </a:endParaRPr>
          </a:p>
          <a:p>
            <a:pPr marL="714375" indent="-352425">
              <a:lnSpc>
                <a:spcPct val="100000"/>
              </a:lnSpc>
              <a:spcBef>
                <a:spcPts val="560"/>
              </a:spcBef>
              <a:buFontTx/>
              <a:buChar char="-"/>
            </a:pPr>
            <a:r>
              <a:rPr lang="en-US" sz="2000" spc="-1" dirty="0">
                <a:solidFill>
                  <a:srgbClr val="0C2340"/>
                </a:solidFill>
                <a:latin typeface="Times New Roman" panose="02020603050405020304"/>
              </a:rPr>
              <a:t>Non-Volatile Memory (NVM)</a:t>
            </a:r>
            <a:endParaRPr lang="en-US" sz="2000" b="0" strike="noStrike" spc="-1" dirty="0">
              <a:latin typeface="Arial" panose="020B0604020202090204"/>
            </a:endParaRPr>
          </a:p>
        </p:txBody>
      </p:sp>
      <p:sp>
        <p:nvSpPr>
          <p:cNvPr id="105"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AEEF2A9-E59C-4297-AF92-857663FFC9E0}"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07" name="CustomShape 2"/>
          <p:cNvSpPr/>
          <p:nvPr/>
        </p:nvSpPr>
        <p:spPr>
          <a:xfrm>
            <a:off x="457200" y="1514520"/>
            <a:ext cx="7872480" cy="31640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Data ? What is it ?</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0C2340"/>
                </a:solidFill>
                <a:latin typeface="Times New Roman" panose="02020603050405020304"/>
                <a:ea typeface="DejaVu Sans"/>
              </a:rPr>
              <a:t>Electronic Storage Devices</a:t>
            </a:r>
            <a:endParaRPr lang="en-US" sz="2800" b="0" strike="noStrike" spc="-1" dirty="0">
              <a:latin typeface="Arial" panose="020B0604020202090204"/>
            </a:endParaRPr>
          </a:p>
          <a:p>
            <a:pPr marL="342900" indent="-341630">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Persistent </a:t>
            </a:r>
            <a:r>
              <a:rPr lang="en-US" sz="2800" b="0" strike="noStrike" spc="-1">
                <a:solidFill>
                  <a:srgbClr val="FF0000"/>
                </a:solidFill>
                <a:latin typeface="Times New Roman" panose="02020603050405020304"/>
                <a:ea typeface="DejaVu Sans"/>
              </a:rPr>
              <a:t>Storage Devices</a:t>
            </a:r>
            <a:endParaRPr lang="en-US" sz="2800" b="0" strike="noStrike" spc="-1" dirty="0">
              <a:latin typeface="Arial" panose="020B0604020202090204"/>
            </a:endParaRPr>
          </a:p>
        </p:txBody>
      </p:sp>
      <p:sp>
        <p:nvSpPr>
          <p:cNvPr id="108"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09AD246-0634-4910-8902-9CE405BAD15A}"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Persistent Storage Devices</a:t>
            </a:r>
            <a:endParaRPr lang="en-US" sz="3600" b="0" strike="noStrike" spc="-1">
              <a:latin typeface="Arial" panose="020B0604020202090204"/>
            </a:endParaRPr>
          </a:p>
        </p:txBody>
      </p:sp>
      <p:sp>
        <p:nvSpPr>
          <p:cNvPr id="110" name="CustomShape 2"/>
          <p:cNvSpPr/>
          <p:nvPr/>
        </p:nvSpPr>
        <p:spPr>
          <a:xfrm>
            <a:off x="45720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FF0000"/>
                </a:solidFill>
                <a:latin typeface="Times New Roman" panose="02020603050405020304"/>
                <a:ea typeface="DejaVu Sans"/>
              </a:rPr>
              <a:t>Hard Disk Drive </a:t>
            </a:r>
            <a:r>
              <a:rPr lang="en-US" sz="2000" b="0" strike="noStrike" spc="-1" dirty="0">
                <a:solidFill>
                  <a:srgbClr val="0C2340"/>
                </a:solidFill>
                <a:latin typeface="Times New Roman" panose="02020603050405020304"/>
                <a:ea typeface="DejaVu Sans"/>
              </a:rPr>
              <a:t>(</a:t>
            </a:r>
            <a:r>
              <a:rPr lang="en-US" sz="2000" b="0" strike="noStrike" spc="-1" dirty="0">
                <a:solidFill>
                  <a:srgbClr val="FF0000"/>
                </a:solidFill>
                <a:latin typeface="Times New Roman" panose="02020603050405020304"/>
                <a:ea typeface="DejaVu Sans"/>
              </a:rPr>
              <a:t>HDD</a:t>
            </a:r>
            <a:r>
              <a:rPr lang="en-US" sz="2000" b="0" strike="noStrike" spc="-1" dirty="0">
                <a:solidFill>
                  <a:srgbClr val="0C2340"/>
                </a:solidFill>
                <a:latin typeface="Times New Roman" panose="02020603050405020304"/>
                <a:ea typeface="DejaVu Sans"/>
              </a:rPr>
              <a:t>), hard disk, hard drives are an electro-mechanical </a:t>
            </a:r>
            <a:r>
              <a:rPr lang="en-US" sz="2000" spc="-1" dirty="0">
                <a:solidFill>
                  <a:srgbClr val="0C2340"/>
                </a:solidFill>
                <a:latin typeface="Times New Roman" panose="02020603050405020304"/>
                <a:ea typeface="DejaVu Sans"/>
              </a:rPr>
              <a:t>persistent </a:t>
            </a:r>
            <a:r>
              <a:rPr lang="en-US" sz="2000" b="0" strike="noStrike" spc="-1" dirty="0">
                <a:solidFill>
                  <a:srgbClr val="0C2340"/>
                </a:solidFill>
                <a:latin typeface="Times New Roman" panose="02020603050405020304"/>
                <a:ea typeface="DejaVu Sans"/>
              </a:rPr>
              <a:t>storage devices used for storing and retrieving digital information</a:t>
            </a:r>
            <a:endParaRPr lang="en-US" sz="2000" b="0" strike="noStrike" spc="-1" dirty="0">
              <a:solidFill>
                <a:srgbClr val="0C2340"/>
              </a:solidFill>
              <a:latin typeface="Times New Roman" panose="02020603050405020304"/>
              <a:ea typeface="DejaVu Sans"/>
            </a:endParaRPr>
          </a:p>
          <a:p>
            <a:pPr marL="342900" indent="-342900" algn="just">
              <a:buFont typeface="Arial" panose="020B0604020202090204" pitchFamily="34" charset="0"/>
              <a:buChar char="•"/>
            </a:pPr>
            <a:r>
              <a:rPr lang="en-US" sz="2000" spc="-1" dirty="0">
                <a:solidFill>
                  <a:srgbClr val="0C2340"/>
                </a:solidFill>
                <a:latin typeface="Times New Roman" panose="02020603050405020304"/>
              </a:rPr>
              <a:t>Hard disk drives consist of one or more rapidly rotating disks covered with magnetic material and one or more disk heads located on the movable arms </a:t>
            </a:r>
            <a:endParaRPr lang="en-US" sz="2000" spc="-1" dirty="0">
              <a:solidFill>
                <a:srgbClr val="0C2340"/>
              </a:solidFill>
              <a:latin typeface="Times New Roman" panose="02020603050405020304"/>
            </a:endParaRPr>
          </a:p>
          <a:p>
            <a:pPr marL="342900" indent="-342900" algn="just">
              <a:buFont typeface="Arial" panose="020B0604020202090204" pitchFamily="34" charset="0"/>
              <a:buChar char="•"/>
            </a:pPr>
            <a:r>
              <a:rPr lang="en-US" sz="2000" spc="-1" dirty="0">
                <a:solidFill>
                  <a:srgbClr val="0C2340"/>
                </a:solidFill>
                <a:latin typeface="Times New Roman" panose="02020603050405020304"/>
              </a:rPr>
              <a:t>A moveable arm with the disk heads is visible below just above disk platters</a:t>
            </a:r>
            <a:endParaRPr lang="en-US" sz="2000" spc="-1" dirty="0">
              <a:solidFill>
                <a:srgbClr val="0C2340"/>
              </a:solidFill>
              <a:latin typeface="Times New Roman" panose="02020603050405020304"/>
            </a:endParaRPr>
          </a:p>
          <a:p>
            <a:pPr marL="342900" indent="-342900">
              <a:buFont typeface="Arial" panose="020B0604020202090204" pitchFamily="34" charset="0"/>
              <a:buChar char="•"/>
            </a:pPr>
            <a:endParaRPr lang="en-US" sz="2000" spc="-1" dirty="0">
              <a:solidFill>
                <a:srgbClr val="0C2340"/>
              </a:solidFill>
              <a:latin typeface="Times New Roman" panose="02020603050405020304"/>
            </a:endParaRPr>
          </a:p>
          <a:p>
            <a:endParaRPr lang="en-US" sz="2000" b="0" strike="noStrike" spc="-1" dirty="0">
              <a:latin typeface="Arial" panose="020B0604020202090204"/>
            </a:endParaRPr>
          </a:p>
        </p:txBody>
      </p:sp>
      <p:sp>
        <p:nvSpPr>
          <p:cNvPr id="111"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3023F25-5FDD-48DE-8440-E28DC7556FE2}"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pic>
        <p:nvPicPr>
          <p:cNvPr id="112" name="Picture 111"/>
          <p:cNvPicPr/>
          <p:nvPr/>
        </p:nvPicPr>
        <p:blipFill>
          <a:blip r:embed="rId1"/>
          <a:stretch>
            <a:fillRect/>
          </a:stretch>
        </p:blipFill>
        <p:spPr>
          <a:xfrm>
            <a:off x="2662200" y="4036763"/>
            <a:ext cx="2868480" cy="213192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44240" y="411120"/>
            <a:ext cx="7278480" cy="845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gn="just">
              <a:lnSpc>
                <a:spcPct val="100000"/>
              </a:lnSpc>
            </a:pPr>
            <a:r>
              <a:rPr lang="en-US" sz="3600" b="0" strike="noStrike" spc="-1" dirty="0">
                <a:solidFill>
                  <a:srgbClr val="0C2340"/>
                </a:solidFill>
                <a:latin typeface="Times New Roman" panose="02020603050405020304"/>
                <a:ea typeface="DejaVu Sans"/>
              </a:rPr>
              <a:t>Persistent Storage Devices</a:t>
            </a:r>
            <a:endParaRPr lang="en-US" sz="3600" b="0" strike="noStrike" spc="-1" dirty="0">
              <a:latin typeface="Arial" panose="020B0604020202090204"/>
            </a:endParaRPr>
          </a:p>
        </p:txBody>
      </p:sp>
      <p:sp>
        <p:nvSpPr>
          <p:cNvPr id="115" name="CustomShape 2"/>
          <p:cNvSpPr/>
          <p:nvPr/>
        </p:nvSpPr>
        <p:spPr>
          <a:xfrm>
            <a:off x="444240" y="1514520"/>
            <a:ext cx="7872480" cy="4453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 simple model of HDD consists of a number of disk platters and read/write disk heads that can change positions over the platters</a:t>
            </a:r>
            <a:endParaRPr lang="en-US" sz="2000" b="0" strike="noStrike" spc="-1" dirty="0">
              <a:latin typeface="Arial" panose="020B0604020202090204"/>
            </a:endParaRPr>
          </a:p>
        </p:txBody>
      </p:sp>
      <p:sp>
        <p:nvSpPr>
          <p:cNvPr id="116" name="CustomShape 3"/>
          <p:cNvSpPr/>
          <p:nvPr/>
        </p:nvSpPr>
        <p:spPr>
          <a:xfrm>
            <a:off x="457200" y="6459480"/>
            <a:ext cx="363600" cy="189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gn="just">
              <a:lnSpc>
                <a:spcPct val="100000"/>
              </a:lnSpc>
            </a:pPr>
            <a:fld id="{6AFF24D2-13C0-4A8D-846F-ABC20300B06C}"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
        <p:nvSpPr>
          <p:cNvPr id="117" name="CustomShape 4"/>
          <p:cNvSpPr/>
          <p:nvPr/>
        </p:nvSpPr>
        <p:spPr>
          <a:xfrm>
            <a:off x="1898335" y="2110680"/>
            <a:ext cx="4755683" cy="1911406"/>
          </a:xfrm>
          <a:prstGeom prst="rect">
            <a:avLst/>
          </a:prstGeom>
          <a:blipFill>
            <a:blip r:embed="rId1"/>
            <a:stretch>
              <a:fillRect/>
            </a:stretch>
          </a:blip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endParaRPr lang="en-US" sz="1800" b="0" strike="noStrike" spc="-1">
              <a:latin typeface="Arial" panose="020B0604020202090204"/>
            </a:endParaRPr>
          </a:p>
          <a:p>
            <a:pPr algn="just">
              <a:lnSpc>
                <a:spcPct val="100000"/>
              </a:lnSpc>
            </a:pPr>
            <a:endParaRPr lang="en-US" sz="1800" b="0" strike="noStrike" spc="-1">
              <a:latin typeface="Arial" panose="020B0604020202090204"/>
            </a:endParaRPr>
          </a:p>
        </p:txBody>
      </p:sp>
      <p:sp>
        <p:nvSpPr>
          <p:cNvPr id="118" name="CustomShape 5"/>
          <p:cNvSpPr/>
          <p:nvPr/>
        </p:nvSpPr>
        <p:spPr>
          <a:xfrm>
            <a:off x="720000" y="4845600"/>
            <a:ext cx="7775280" cy="1415160"/>
          </a:xfrm>
          <a:prstGeom prst="rect">
            <a:avLst/>
          </a:prstGeom>
          <a:noFill/>
          <a:ln>
            <a:noFill/>
          </a:ln>
        </p:spPr>
        <p:style>
          <a:lnRef idx="0">
            <a:scrgbClr r="0" g="0" b="0"/>
          </a:lnRef>
          <a:fillRef idx="0">
            <a:scrgbClr r="0" g="0" b="0"/>
          </a:fillRef>
          <a:effectRef idx="0">
            <a:scrgbClr r="0" g="0" b="0"/>
          </a:effectRef>
          <a:fontRef idx="minor"/>
        </p:style>
      </p:sp>
      <p:sp>
        <p:nvSpPr>
          <p:cNvPr id="119" name="CustomShape 6"/>
          <p:cNvSpPr/>
          <p:nvPr/>
        </p:nvSpPr>
        <p:spPr>
          <a:xfrm>
            <a:off x="457200" y="4061460"/>
            <a:ext cx="7872730" cy="21996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287020" indent="-285750" algn="just">
              <a:lnSpc>
                <a:spcPct val="100000"/>
              </a:lnSpc>
              <a:spcBef>
                <a:spcPts val="560"/>
              </a:spcBef>
              <a:buClr>
                <a:srgbClr val="0C2340"/>
              </a:buClr>
              <a:buFont typeface="Arial" panose="020B0604020202090204" pitchFamily="34" charset="0"/>
              <a:buChar char="•"/>
            </a:pPr>
            <a:r>
              <a:rPr lang="en-US" sz="2000" b="0" strike="noStrike" spc="-1" dirty="0">
                <a:solidFill>
                  <a:srgbClr val="0C2340"/>
                </a:solidFill>
                <a:latin typeface="Times New Roman" panose="02020603050405020304"/>
                <a:ea typeface="DejaVu Sans"/>
              </a:rPr>
              <a:t>A disk platter consists of a number of tracks and each track consists of a sequence of sectors</a:t>
            </a:r>
            <a:endParaRPr lang="en-US" sz="2000" b="0" strike="noStrike" spc="-1" dirty="0">
              <a:latin typeface="Arial" panose="020B0604020202090204"/>
            </a:endParaRPr>
          </a:p>
          <a:p>
            <a:pPr marL="342900" indent="-341630" algn="just">
              <a:lnSpc>
                <a:spcPct val="100000"/>
              </a:lnSpc>
              <a:spcBef>
                <a:spcPts val="560"/>
              </a:spcBef>
              <a:buClr>
                <a:srgbClr val="0C2340"/>
              </a:buClr>
              <a:buFont typeface="Arial" panose="020B0604020202090204"/>
              <a:buChar char="•"/>
            </a:pPr>
            <a:r>
              <a:rPr lang="en-US" sz="2000" b="0" strike="noStrike" spc="-1" dirty="0">
                <a:solidFill>
                  <a:srgbClr val="0C2340"/>
                </a:solidFill>
                <a:latin typeface="Times New Roman" panose="02020603050405020304"/>
                <a:ea typeface="DejaVu Sans"/>
              </a:rPr>
              <a:t>All tracks located on different platters and equally distant from a center of platters </a:t>
            </a:r>
            <a:r>
              <a:rPr lang="en-US" sz="2000" spc="-1" dirty="0">
                <a:solidFill>
                  <a:srgbClr val="0C2340"/>
                </a:solidFill>
                <a:latin typeface="Times New Roman" panose="02020603050405020304"/>
                <a:ea typeface="DejaVu Sans"/>
              </a:rPr>
              <a:t>are</a:t>
            </a:r>
            <a:r>
              <a:rPr lang="en-US" sz="2000" b="0" strike="noStrike" spc="-1" dirty="0">
                <a:solidFill>
                  <a:srgbClr val="0C2340"/>
                </a:solidFill>
                <a:latin typeface="Times New Roman" panose="02020603050405020304"/>
                <a:ea typeface="DejaVu Sans"/>
              </a:rPr>
              <a:t> called as a cylinder</a:t>
            </a:r>
            <a:endParaRPr lang="en-US" sz="2000" b="0" strike="noStrike" spc="-1" dirty="0">
              <a:solidFill>
                <a:srgbClr val="0C2340"/>
              </a:solidFill>
              <a:latin typeface="Times New Roman" panose="02020603050405020304"/>
              <a:ea typeface="DejaVu Sans"/>
            </a:endParaRPr>
          </a:p>
          <a:p>
            <a:pPr marL="342900" indent="-341630" algn="just">
              <a:spcBef>
                <a:spcPts val="560"/>
              </a:spcBef>
              <a:buClr>
                <a:srgbClr val="0C2340"/>
              </a:buClr>
              <a:buFont typeface="Arial" panose="020B0604020202090204"/>
              <a:buChar char="•"/>
            </a:pPr>
            <a:r>
              <a:rPr lang="en-US" sz="2000" spc="-1" dirty="0">
                <a:solidFill>
                  <a:srgbClr val="0C2340"/>
                </a:solidFill>
                <a:latin typeface="Times New Roman" panose="02020603050405020304"/>
              </a:rPr>
              <a:t>A concept of cylinders can be considered as a logical model of data at the lowest level of abstraction</a:t>
            </a:r>
            <a:endParaRPr lang="en-US" sz="2000" spc="-1" dirty="0"/>
          </a:p>
          <a:p>
            <a:pPr marL="342900" indent="-341630" algn="just">
              <a:lnSpc>
                <a:spcPct val="100000"/>
              </a:lnSpc>
              <a:spcBef>
                <a:spcPts val="560"/>
              </a:spcBef>
              <a:buClr>
                <a:srgbClr val="0C2340"/>
              </a:buClr>
              <a:buFont typeface="Arial" panose="020B0604020202090204"/>
              <a:buChar char="•"/>
            </a:pPr>
            <a:endParaRPr lang="en-US" sz="2000" b="0" strike="noStrike" spc="-1" dirty="0">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6806</Words>
  <Application>WPS 表格</Application>
  <PresentationFormat>On-screen Show (4:3)</PresentationFormat>
  <Paragraphs>161</Paragraphs>
  <Slides>16</Slides>
  <Notes>16</Notes>
  <HiddenSlides>0</HiddenSlides>
  <MMClips>1</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16</vt:i4>
      </vt:variant>
    </vt:vector>
  </HeadingPairs>
  <TitlesOfParts>
    <vt:vector size="36" baseType="lpstr">
      <vt:lpstr>Arial</vt:lpstr>
      <vt:lpstr>方正书宋_GBK</vt:lpstr>
      <vt:lpstr>Wingdings</vt:lpstr>
      <vt:lpstr>Arial</vt:lpstr>
      <vt:lpstr>Symbol</vt:lpstr>
      <vt:lpstr>Kingsoft Sign</vt:lpstr>
      <vt:lpstr>Times New Roman</vt:lpstr>
      <vt:lpstr>DejaVu Sans</vt:lpstr>
      <vt:lpstr>Thonburi</vt:lpstr>
      <vt:lpstr>Montserrat</vt:lpstr>
      <vt:lpstr>Courier New</vt:lpstr>
      <vt:lpstr>Times New Roman</vt:lpstr>
      <vt:lpstr>微软雅黑</vt:lpstr>
      <vt:lpstr>汉仪旗黑</vt:lpstr>
      <vt:lpstr>宋体</vt:lpstr>
      <vt:lpstr>Arial Unicode MS</vt:lpstr>
      <vt:lpstr>汉仪书宋二KW</vt:lpstr>
      <vt:lpstr>Times New Roman Bold</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liubin</cp:lastModifiedBy>
  <cp:revision>89</cp:revision>
  <cp:lastPrinted>2022-09-14T07:24:03Z</cp:lastPrinted>
  <dcterms:created xsi:type="dcterms:W3CDTF">2022-09-14T07:24:03Z</dcterms:created>
  <dcterms:modified xsi:type="dcterms:W3CDTF">2022-09-14T07:24:03Z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5</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5</vt:i4>
  </property>
  <property fmtid="{D5CDD505-2E9C-101B-9397-08002B2CF9AE}" pid="13" name="KSOProductBuildVer">
    <vt:lpwstr>2052-3.9.2.6301</vt:lpwstr>
  </property>
</Properties>
</file>