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70" r:id="rId6"/>
    <p:sldId id="271" r:id="rId7"/>
    <p:sldId id="272" r:id="rId8"/>
    <p:sldId id="273" r:id="rId9"/>
    <p:sldId id="274" r:id="rId10"/>
    <p:sldId id="275" r:id="rId11"/>
    <p:sldId id="288"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9144000" cy="6858000" type="screen4x3"/>
  <p:notesSz cx="7099300"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69840"/>
  </p:normalViewPr>
  <p:slideViewPr>
    <p:cSldViewPr snapToGrid="0" snapToObjects="1">
      <p:cViewPr varScale="1">
        <p:scale>
          <a:sx n="85" d="100"/>
          <a:sy n="85" d="100"/>
        </p:scale>
        <p:origin x="25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90204"/>
              </a:rPr>
              <a:t>单击编辑备注格式</a:t>
            </a:r>
            <a:endParaRPr lang="en-US" sz="2000" b="0" strike="noStrike" spc="-1">
              <a:latin typeface="Arial" panose="020B0604020202090204"/>
            </a:endParaRP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622728A0-2823-4898-872A-1BED38EEDB4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7920" cy="4604040"/>
          </a:xfrm>
          <a:prstGeom prst="rect">
            <a:avLst/>
          </a:prstGeom>
        </p:spPr>
        <p:txBody>
          <a:bodyPr lIns="95040" tIns="47520" rIns="95040" bIns="47520"/>
          <a:lstStyle/>
          <a:p>
            <a:r>
              <a:rPr lang="en-AU" sz="2000" b="0" i="0" kern="1200" dirty="0">
                <a:solidFill>
                  <a:schemeClr val="tx1"/>
                </a:solidFill>
                <a:effectLst/>
                <a:latin typeface="+mn-lt"/>
                <a:ea typeface="+mn-ea"/>
                <a:cs typeface="+mn-cs"/>
              </a:rPr>
              <a:t>&lt;!-- Neural</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Brian,</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 --&gt;</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and database management systems.</a:t>
            </a:r>
            <a:endParaRPr lang="en-US" sz="2000" b="0" strike="noStrike" spc="-1" dirty="0">
              <a:latin typeface="+mn-lt"/>
            </a:endParaRPr>
          </a:p>
          <a:p>
            <a:pPr marL="215900" indent="-214630">
              <a:lnSpc>
                <a:spcPct val="100000"/>
              </a:lnSpc>
            </a:pPr>
            <a:r>
              <a:rPr lang="en-US" sz="2000" b="0" strike="noStrike" spc="-1" dirty="0">
                <a:latin typeface="+mn-lt"/>
              </a:rPr>
              <a:t>This presentation explains the concepts of file systems, database systems, and database management systems.</a:t>
            </a:r>
            <a:endParaRPr lang="en-US" sz="2000" b="0" strike="noStrike" spc="-1" dirty="0">
              <a:latin typeface="+mn-lt"/>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28" name="CustomShape 2"/>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97A2419-3E6F-45CF-B444-D101B1B2C4C4}" type="slidenum">
              <a:rPr lang="en-US" sz="1200" b="0" strike="noStrike" spc="-1">
                <a:solidFill>
                  <a:srgbClr val="000000"/>
                </a:solidFill>
                <a:latin typeface="+mn-lt"/>
                <a:ea typeface="+mn-ea"/>
              </a:rPr>
            </a:fld>
            <a:endParaRPr lang="en-US" sz="1200" b="0" strike="noStrike" spc="-1">
              <a:latin typeface="Arial" panose="020B0604020202090204"/>
            </a:endParaRPr>
          </a:p>
        </p:txBody>
      </p:sp>
      <p:sp>
        <p:nvSpPr>
          <p:cNvPr id="229" name="CustomShape 3"/>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At a conceptual level, a database, that contains information about parts and suppliers consists of instances of objects and links between the objects.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For example, a diagram below visualizes four suppliers, and four parts, and the links between parts and suppliers.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One of the suppliers does not supply any parts at the moment, two suppliers supply two parts, and one supplier supplies only one part.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One of the parts is not supplied by any supplier.</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One part has one supplier, and the remaining two parts have two suppliers.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diagram that visualizes the contents of a database at a conceptual level is called as, an instance diagram.</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Arial" panose="020B0604020202090204"/>
            </a:endParaRPr>
          </a:p>
        </p:txBody>
      </p:sp>
      <p:sp>
        <p:nvSpPr>
          <p:cNvPr id="29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9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4A7F2F-96B4-4577-A085-2872D88280AE}"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One of the most frequently used logical views of a database is, a tabular view.</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tabular view of a database, that contains information about suppliers, parts, and shipments of parts by supplier consists of three tables.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One of the tables contains information about suppliers.</a:t>
            </a:r>
            <a:endParaRPr lang="en-US" sz="2000" b="0" strike="noStrike" spc="-1" dirty="0">
              <a:latin typeface="+mn-lt"/>
            </a:endParaRPr>
          </a:p>
          <a:p>
            <a:pPr marL="215900" indent="-214630">
              <a:lnSpc>
                <a:spcPct val="100000"/>
              </a:lnSpc>
            </a:pPr>
            <a:r>
              <a:rPr lang="en-US" sz="2000" b="0" strike="noStrike" spc="-1" dirty="0">
                <a:latin typeface="+mn-lt"/>
              </a:rPr>
              <a:t>A row in such table contains the values of attributes describing one supplier.</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other table contains information about the parts supplied by suppliers.</a:t>
            </a:r>
            <a:endParaRPr lang="en-US" sz="2000" b="0" strike="noStrike" spc="-1" dirty="0">
              <a:latin typeface="+mn-lt"/>
            </a:endParaRPr>
          </a:p>
          <a:p>
            <a:pPr marL="215900" indent="-214630">
              <a:lnSpc>
                <a:spcPct val="100000"/>
              </a:lnSpc>
            </a:pPr>
            <a:r>
              <a:rPr lang="en-US" sz="2000" b="0" strike="noStrike" spc="-1" dirty="0">
                <a:latin typeface="+mn-lt"/>
              </a:rPr>
              <a:t>Like in the previous case, a row in part table contains the values of attributes describing one part.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third table contains information about the links between parts and suppliers.</a:t>
            </a:r>
            <a:endParaRPr lang="en-US" sz="2000" b="0" strike="noStrike" spc="-1" dirty="0">
              <a:latin typeface="+mn-lt"/>
            </a:endParaRPr>
          </a:p>
          <a:p>
            <a:pPr marL="215900" indent="-214630">
              <a:lnSpc>
                <a:spcPct val="100000"/>
              </a:lnSpc>
            </a:pPr>
            <a:r>
              <a:rPr lang="en-US" sz="2000" b="0" strike="noStrike" spc="-1" dirty="0">
                <a:latin typeface="+mn-lt"/>
              </a:rPr>
              <a:t>A row in such table implements a single link, that at conceptual level represents a fact that a supplier supplies a part.</a:t>
            </a:r>
            <a:endParaRPr lang="en-US" sz="2000" b="0" strike="noStrike" spc="-1" dirty="0">
              <a:latin typeface="+mn-lt"/>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94"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95"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8B2BE59-FB0F-4EE1-B005-55E04174A6F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Another logical view of database contents, is a hierarchical view.</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When a hierarchical data model is used, the contents of a database is visible to the users as a collection of hierarchies of records.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For example, the records representing shipment information, could be the roots of hierarchies over supplier and part records, as it is visualized on a picture below.</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Unfortunately, a hierarchical model of data alone is not sufficient to represent any conceptual  view of data.</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Using only a hierarchical view leads to the redundancies when the representation of many-to-many associations is required by a conceptual view.</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For example, if the same supplier supplies many parts then a description of such supplier is repeated with each shipment performed.</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To eliminate the redundancies we need the links between the hierarchies, and it leads to another logical view view of the database contents.</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a:p>
            <a:pPr marL="215900" indent="-214630">
              <a:lnSpc>
                <a:spcPct val="100000"/>
              </a:lnSpc>
            </a:pPr>
            <a:endParaRPr lang="en-US" sz="2000" b="0" strike="noStrike" spc="-1" dirty="0">
              <a:latin typeface="Arial" panose="020B0604020202090204"/>
            </a:endParaRPr>
          </a:p>
        </p:txBody>
      </p:sp>
      <p:sp>
        <p:nvSpPr>
          <p:cNvPr id="297"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98"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EDE516C-2B04-4E53-8A73-233FA3DEE3FE}"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Yet another logical view of the database contents is a network view.</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In a network view a database consists of records linked with pointers. </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All records that contain information about the objects from the same class, for example, suppliers, are linked into a circular linked list.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links between the records from different circular linked lists represent the links between the objects that belong to different classes.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For example, a link between a record describing suppliers, and a record describing shipment, represents a fact, that a supplier performed a shipment.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00"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01"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6533827-D6EF-40A3-B41F-FEB454FBA3CA}"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Now it is a good time for a short summary of different views of the database contents we presented so far.</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contents of a database can be viewed at a number of different abstraction levels.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At a hardware level (the lowest level of abstraction) the contents of a database is a sequence of bits, grouped into bytes, sectors, tracks and cylinders. </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At a physical level, a software used to operate the hardware devices provide the users with a view of a database as a sequence fixed size data blocks each one consisting of a sequence of bytes.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Another layer of software, provides a view of a database as a collection files that consist of records.</a:t>
            </a:r>
            <a:endParaRPr lang="en-US" sz="2000" b="0" strike="noStrike" spc="-1" dirty="0">
              <a:latin typeface="+mn-lt"/>
            </a:endParaRPr>
          </a:p>
          <a:p>
            <a:pPr marL="215900" indent="-214630">
              <a:lnSpc>
                <a:spcPct val="100000"/>
              </a:lnSpc>
            </a:pPr>
            <a:r>
              <a:rPr lang="en-US" sz="2000" b="0" strike="noStrike" spc="-1" dirty="0">
                <a:latin typeface="+mn-lt"/>
              </a:rPr>
              <a:t>The records consist of fields with data.</a:t>
            </a:r>
            <a:endParaRPr lang="en-US" sz="2000" b="0" strike="noStrike" spc="-1" dirty="0">
              <a:latin typeface="+mn-lt"/>
            </a:endParaRPr>
          </a:p>
          <a:p>
            <a:pPr marL="215900" indent="-214630">
              <a:lnSpc>
                <a:spcPct val="100000"/>
              </a:lnSpc>
            </a:pPr>
            <a:r>
              <a:rPr lang="en-US" sz="2000" b="0" strike="noStrike" spc="-1" dirty="0">
                <a:latin typeface="+mn-lt"/>
              </a:rPr>
              <a:t>It is a file view of a database and it is commonly available in many of the procedural programming languages.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Yet another layer of software, creates the logical views of a database, that consists of the tables with rows filled with the sequences of values, or hierarchies or networks of records linked with pointers.</a:t>
            </a:r>
            <a:endParaRPr lang="en-US" sz="2000" b="0" strike="noStrike" spc="-1" dirty="0">
              <a:latin typeface="+mn-lt"/>
            </a:endParaRPr>
          </a:p>
          <a:p>
            <a:pPr marL="215900" indent="-214630">
              <a:lnSpc>
                <a:spcPct val="100000"/>
              </a:lnSpc>
            </a:pPr>
            <a:r>
              <a:rPr lang="en-US" sz="2000" b="0" strike="noStrike" spc="-1" dirty="0">
                <a:latin typeface="+mn-lt"/>
              </a:rPr>
              <a:t>These are so called, tabular, hierarchical, and network data models.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At the highest level of abstraction (conceptual level) the contents of a database are visible as the collections of homogeneous objects, called as classes of objects, described by the attributes (properties) and linked with associations.</a:t>
            </a:r>
            <a:endParaRPr lang="en-US" sz="2000" b="0" strike="noStrike" spc="-1" dirty="0">
              <a:latin typeface="+mn-lt"/>
            </a:endParaRPr>
          </a:p>
          <a:p>
            <a:pPr marL="215900" indent="-214630">
              <a:lnSpc>
                <a:spcPct val="100000"/>
              </a:lnSpc>
            </a:pPr>
            <a:r>
              <a:rPr lang="en-US" sz="2000" b="0" strike="noStrike" spc="-1" dirty="0">
                <a:latin typeface="+mn-lt"/>
              </a:rPr>
              <a:t>This level is usually implemented in object-oriented programming languages as an object-oriented view of data on a top of one of the logical views.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In the future, we shall use a view of a database at a conceptual level and we shall implement it at a logical level as a tabular view of data.</a:t>
            </a:r>
            <a:endParaRPr lang="en-US" sz="2000" b="0" strike="noStrike" spc="-1" dirty="0">
              <a:latin typeface="+mn-lt"/>
            </a:endParaRPr>
          </a:p>
          <a:p>
            <a:pPr marL="215900" indent="-214630">
              <a:lnSpc>
                <a:spcPct val="100000"/>
              </a:lnSpc>
            </a:pPr>
            <a:r>
              <a:rPr lang="en-US" sz="2000" b="0" strike="noStrike" spc="-1" dirty="0">
                <a:latin typeface="+mn-lt"/>
              </a:rPr>
              <a:t>Such approach makes a design of a database independent on a particular logical data model, and it brings a view of the database contents closer to the reality. </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endParaRPr lang="en-US" sz="2000" b="0" strike="noStrike" spc="-1" dirty="0">
              <a:latin typeface="Arial" panose="020B0604020202090204"/>
            </a:endParaRPr>
          </a:p>
        </p:txBody>
      </p:sp>
      <p:sp>
        <p:nvSpPr>
          <p:cNvPr id="30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0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B8755BD-8FC1-4D87-84F4-FAEFFF96DD24}"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management systems.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06"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07"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25461C3-AEF0-49CC-9F3D-0124D3A06D9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Management System, commonly abbreviated as DBMS, is a software system that allows its users to define, to create, to maintain, and to control access to a database.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Management System implements the following languages: data definition language,(DDL), data manipulation language,(DML) query language, access control language, and database administration language.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 definition language allows the users to formally determine the database structures at a logical level.</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 manipulation language allows the users to insert, modify, delete the contents of a database.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Query language allows the users to search the contents of a database.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Access control language allows the users to determine many different levels of access to data at a logical level.</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administration language allows the users to administer database at either logical or physical levels.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09"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0"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6E5425C-4C52-44FA-A5EB-2635B41CB81F}"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management systems are a one of the most complex software systems implemented over the many years.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complexity of a database management systems, and its efficient applications requires involvement of the various and highly skilled computing and information technology experts.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database management system needs highly qualified system analysts and database designers to find the appropriate applications of a system in an enterprise, and to correctly design the conceptual, logical, and physical structures of a database.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Implementation of database applications needs highly skilled application developers and database programmers.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Smooth and seamless applications of a database management systems at production stages, requires well qualified database and data security administrators.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At the moment, database systems are used almost everywhere, and because of that all of us also belong to a group of so called "database people" as the end users of database systems.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endParaRPr lang="en-US" sz="2000" b="0" strike="noStrike" spc="-1" dirty="0">
              <a:latin typeface="Arial" panose="020B0604020202090204"/>
            </a:endParaRPr>
          </a:p>
        </p:txBody>
      </p:sp>
      <p:sp>
        <p:nvSpPr>
          <p:cNvPr id="312"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3"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D96E036-048A-4740-B330-B2668604648E}"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management systems have a lot of advantages over traditional file systems.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appropriate database design techniques, supported by database software, allow for  elimination of </a:t>
            </a:r>
            <a:r>
              <a:rPr lang="en-US" sz="2000" b="0" strike="noStrike" spc="-1" dirty="0" err="1">
                <a:latin typeface="+mn-lt"/>
              </a:rPr>
              <a:t>redundancie,s</a:t>
            </a:r>
            <a:r>
              <a:rPr lang="en-US" sz="2000" b="0" strike="noStrike" spc="-1" dirty="0">
                <a:latin typeface="+mn-lt"/>
              </a:rPr>
              <a:t> and automatic control of data consistency and integrity.</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Sophisticated concurrency control and transaction processing subsystems, incorporated into database management systems, support correct and concurrent sharing of data by many users.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central management of data at a logical level, allows for significantly improved data security.</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a:t>
            </a:r>
            <a:r>
              <a:rPr lang="en-US" sz="2000" b="0" strike="noStrike" spc="-1" dirty="0" err="1">
                <a:latin typeface="+mn-lt"/>
              </a:rPr>
              <a:t>standarized</a:t>
            </a:r>
            <a:r>
              <a:rPr lang="en-US" sz="2000" b="0" strike="noStrike" spc="-1" dirty="0">
                <a:latin typeface="+mn-lt"/>
              </a:rPr>
              <a:t> data definition, data manipulation and query languages allow for fast implementation of efficient database applications.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Various tools available within a database management systems, like data loaders, data cleaning tools, data compression tools, data application generators, and the others, significantly increase productivity, in the environments where storing accessing and using data is of prime importance. </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15"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6"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568183D-3DDC-4BB7-AEC4-9D740BF5BAB7}"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management systems have some disadvantages that limits a scope of their applications.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In the past we called a database management system as a complex software system, and its complexity is one of the main disadvantages.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database management system is too complicated too large to be applied for implementation of simple applications that process small amounts of data.</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Complexity of a database system also contributes to the high running and maintenance costs.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Implementation of a logical view of data, requires implementation of additional software on top of operating system files.</a:t>
            </a:r>
            <a:endParaRPr lang="en-US" sz="2000" b="0" strike="noStrike" spc="-1" dirty="0">
              <a:latin typeface="+mn-lt"/>
            </a:endParaRPr>
          </a:p>
          <a:p>
            <a:pPr marL="215900" indent="-214630">
              <a:lnSpc>
                <a:spcPct val="100000"/>
              </a:lnSpc>
            </a:pPr>
            <a:r>
              <a:rPr lang="en-US" sz="2000" b="0" strike="noStrike" spc="-1" dirty="0">
                <a:latin typeface="+mn-lt"/>
              </a:rPr>
              <a:t>It increases a data transfer path from physical storage, through operating system buffers, to data buffer caches of a database system.</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As a consequence, it decreases performance of the system.</a:t>
            </a:r>
            <a:endParaRPr lang="en-US" sz="2000" b="0" strike="noStrike" spc="-1" dirty="0">
              <a:latin typeface="+mn-lt"/>
            </a:endParaRPr>
          </a:p>
          <a:p>
            <a:pPr marL="215900" indent="-214630">
              <a:lnSpc>
                <a:spcPct val="100000"/>
              </a:lnSpc>
            </a:pPr>
            <a:r>
              <a:rPr lang="en-US" sz="2000" b="0" strike="noStrike" spc="-1" dirty="0">
                <a:latin typeface="+mn-lt"/>
              </a:rPr>
              <a:t>For example, a direct implementation of database system, on top of physical persistent storage devices and bypassing operating system can increase performance by approximately 20 percent.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failure of the system due a hardware or software fault, may require a quite long period of time to undo the outcomes of incomplete transactions, redo complete and not permanently recorded outcomes of completed transactions and recover a database to a consistent state.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a:p>
            <a:pPr marL="215900" indent="-214630">
              <a:lnSpc>
                <a:spcPct val="100000"/>
              </a:lnSpc>
            </a:pPr>
            <a:endParaRPr lang="en-US" sz="2000" b="0" strike="noStrike" spc="-1" dirty="0">
              <a:latin typeface="Arial" panose="020B0604020202090204"/>
            </a:endParaRPr>
          </a:p>
        </p:txBody>
      </p:sp>
      <p:sp>
        <p:nvSpPr>
          <p:cNvPr id="318"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9"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28F2EBC-6BC5-4655-AE3A-B782859512E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709920" y="4861440"/>
            <a:ext cx="5677920" cy="4604040"/>
          </a:xfrm>
          <a:prstGeom prst="rect">
            <a:avLst/>
          </a:prstGeom>
        </p:spPr>
        <p:txBody>
          <a:bodyPr lIns="95040" tIns="47520" rIns="95040" bIns="47520"/>
          <a:lstStyle/>
          <a:p>
            <a:r>
              <a:rPr lang="en-AU" sz="2000" b="0" i="0" kern="1200" dirty="0">
                <a:solidFill>
                  <a:schemeClr val="tx1"/>
                </a:solidFill>
                <a:effectLst/>
                <a:latin typeface="+mn-lt"/>
                <a:ea typeface="+mn-ea"/>
                <a:cs typeface="+mn-cs"/>
              </a:rPr>
              <a:t>&lt;!-- Neural</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Brian,</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 --&gt;</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File systems.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70"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71"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363694A-1238-4D72-9931-9CC69D2D65F7}"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endParaRPr lang="en-US" sz="2000" b="0" strike="noStrike" spc="-1" dirty="0">
              <a:latin typeface="Arial" panose="020B0604020202090204"/>
            </a:endParaRPr>
          </a:p>
        </p:txBody>
      </p:sp>
      <p:sp>
        <p:nvSpPr>
          <p:cNvPr id="32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2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72464C9-FAA6-4B49-B16A-A6BE4CC34CC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709920" y="4861440"/>
            <a:ext cx="5677920" cy="4604040"/>
          </a:xfrm>
          <a:prstGeom prst="rect">
            <a:avLst/>
          </a:prstGeom>
        </p:spPr>
        <p:txBody>
          <a:bodyPr lIns="95040" tIns="47520" rIns="95040" bIns="47520"/>
          <a:lstStyle/>
          <a:p>
            <a:r>
              <a:rPr lang="en-US" sz="2000" b="0" strike="noStrike" spc="-1" dirty="0">
                <a:latin typeface="+mn-lt"/>
              </a:rPr>
              <a:t>&lt;!-- Neural, Brian, Male, British English. --&gt;</a:t>
            </a:r>
            <a:endParaRPr lang="en-US" sz="2000" b="0" strike="noStrike" spc="-1" dirty="0">
              <a:latin typeface="+mn-lt"/>
            </a:endParaRPr>
          </a:p>
          <a:p>
            <a:r>
              <a:rPr lang="en-US" sz="2000" b="0" strike="noStrike" spc="-1" dirty="0">
                <a:latin typeface="+mn-lt"/>
              </a:rPr>
              <a:t>&lt;speak&gt;</a:t>
            </a:r>
            <a:endParaRPr lang="en-US" sz="2000" b="0" strike="noStrike" spc="-1" dirty="0">
              <a:latin typeface="+mn-lt"/>
            </a:endParaRPr>
          </a:p>
          <a:p>
            <a:r>
              <a:rPr lang="en-US" sz="2000" b="0" strike="noStrike" spc="-1" dirty="0">
                <a:latin typeface="+mn-lt"/>
              </a:rPr>
              <a:t>&lt;break time="0.5s"/&gt;</a:t>
            </a:r>
            <a:endParaRPr lang="en-US" sz="2000" b="0" strike="noStrike" spc="-1" dirty="0">
              <a:latin typeface="+mn-lt"/>
            </a:endParaRPr>
          </a:p>
          <a:p>
            <a:r>
              <a:rPr lang="en-US" sz="2000" b="0" strike="noStrike" spc="-1" dirty="0">
                <a:latin typeface="+mn-lt"/>
              </a:rPr>
              <a:t>&lt;prosody rate="90%"&gt;</a:t>
            </a:r>
            <a:endParaRPr lang="en-US" sz="2000" b="0" strike="noStrike" spc="-1" dirty="0">
              <a:latin typeface="+mn-lt"/>
            </a:endParaRPr>
          </a:p>
          <a:p>
            <a:r>
              <a:rPr lang="en-US" sz="2000" b="0" strike="noStrike" spc="-1" dirty="0">
                <a:latin typeface="+mn-lt"/>
              </a:rPr>
              <a:t>An access to the individual data blocks using the random read and write data block operations, is the fastest way how data can be saved to and retrieved from persistent storage.</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However, a logical model of persistent storage as a sequence of data blocks introduced in the previous video clip is too simplistic for more advanced data processing applications.</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Typically, a sequence of data blocks is partitioned into variable sub-sequences of data blocks called as files, and the names associated with the files uniquely identify each file.</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A file is a collection of records.</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A record can be stored in one or more data blocks and a data block can contain several of records</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A record is a sequence of fields.</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A field is a pair: [address, value] where value is implemented as sequences of bytes located in a data block and address consists of file name, block number, offset within a block</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A file definition determines the names of fields and length of each field</a:t>
            </a:r>
            <a:endParaRPr lang="en-US" sz="2000" b="0" strike="noStrike" spc="-1" dirty="0">
              <a:latin typeface="+mn-lt"/>
            </a:endParaRPr>
          </a:p>
          <a:p>
            <a:r>
              <a:rPr lang="en-US" sz="2000" b="0" strike="noStrike" spc="-1" dirty="0">
                <a:latin typeface="+mn-lt"/>
              </a:rPr>
              <a:t>&lt;break time="0.3s"/&gt;</a:t>
            </a:r>
            <a:endParaRPr lang="en-US" sz="2000" b="0" strike="noStrike" spc="-1" dirty="0">
              <a:latin typeface="+mn-lt"/>
            </a:endParaRPr>
          </a:p>
          <a:p>
            <a:r>
              <a:rPr lang="en-US" sz="2000" b="0" strike="noStrike" spc="-1" dirty="0">
                <a:latin typeface="+mn-lt"/>
              </a:rPr>
              <a:t>&lt;/prosody&gt;</a:t>
            </a:r>
            <a:endParaRPr lang="en-US" sz="2000" b="0" strike="noStrike" spc="-1" dirty="0">
              <a:latin typeface="+mn-lt"/>
            </a:endParaRPr>
          </a:p>
          <a:p>
            <a:r>
              <a:rPr lang="en-US" sz="2000" b="0" strike="noStrike" spc="-1" dirty="0">
                <a:latin typeface="+mn-lt"/>
              </a:rPr>
              <a:t>&lt;/speak&gt;</a:t>
            </a:r>
            <a:endParaRPr lang="en-US" sz="2000" b="0" strike="noStrike" spc="-1" dirty="0">
              <a:latin typeface="Arial" panose="020B0604020202090204"/>
            </a:endParaRPr>
          </a:p>
        </p:txBody>
      </p:sp>
      <p:sp>
        <p:nvSpPr>
          <p:cNvPr id="27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7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BB238FF-DECC-4B4D-976C-60F42976F2F2}"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A typical procedural programming language like Java, C++, Python, and the others, provides implementation of the following operations on the files.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programmer can open a file and close a file when processing is no longer needed.</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programmer can read write a record at a given record address.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programmer can read write a record at the current record address and move the current record address to the next record.</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Information about the students, subjects and enrolments of the subjects by the students can be stored in the following files.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student file contains the records with information about the students.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student record consists of student number, first name, last name, date of birth and a degree enrolled by a student.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subject file contains the records with information about the subject available for enrolment.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subject record consists of subject code, title of subject and the total number of credits as subject is worth of.</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An enrolment file contains the records with information about the enrolments performed by the students.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An enrolment record consists of student number, code of  subject enrolled by a student, enrolment date, and a status of enrolment.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76"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77"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715FA36-8A0A-4140-9521-AAD2B2F3F87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File systems have a number of limitations.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File systems separate and isolate data.</a:t>
            </a:r>
            <a:endParaRPr lang="en-US" sz="2000" b="0" strike="noStrike" spc="-1" dirty="0">
              <a:latin typeface="+mn-lt"/>
            </a:endParaRPr>
          </a:p>
          <a:p>
            <a:pPr marL="215900" indent="-214630">
              <a:lnSpc>
                <a:spcPct val="100000"/>
              </a:lnSpc>
            </a:pPr>
            <a:r>
              <a:rPr lang="en-US" sz="2000" b="0" strike="noStrike" spc="-1" dirty="0">
                <a:latin typeface="+mn-lt"/>
              </a:rPr>
              <a:t>It means, that data is not associated in the files with its interpretation.</a:t>
            </a:r>
            <a:endParaRPr lang="en-US" sz="2000" b="0" strike="noStrike" spc="-1" dirty="0">
              <a:latin typeface="+mn-lt"/>
            </a:endParaRPr>
          </a:p>
          <a:p>
            <a:pPr marL="215900" indent="-214630">
              <a:lnSpc>
                <a:spcPct val="100000"/>
              </a:lnSpc>
            </a:pPr>
            <a:r>
              <a:rPr lang="en-US" sz="2000" b="0" strike="noStrike" spc="-1" dirty="0">
                <a:latin typeface="+mn-lt"/>
              </a:rPr>
              <a:t>For example, interpretation of a sequence of four bytes stored in a file depends on software that processes a file.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File system are usually redundant.</a:t>
            </a:r>
            <a:endParaRPr lang="en-US" sz="2000" b="0" strike="noStrike" spc="-1" dirty="0">
              <a:latin typeface="+mn-lt"/>
            </a:endParaRPr>
          </a:p>
          <a:p>
            <a:pPr marL="215900" indent="-214630">
              <a:lnSpc>
                <a:spcPct val="100000"/>
              </a:lnSpc>
            </a:pPr>
            <a:r>
              <a:rPr lang="en-US" sz="2000" b="0" strike="noStrike" spc="-1" dirty="0">
                <a:latin typeface="+mn-lt"/>
              </a:rPr>
              <a:t>It is possible that the same information is replicated in many files and there are no mechanisms that can detect and eliminate the redundancies.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File systems may have incompatible formats of data.</a:t>
            </a:r>
            <a:endParaRPr lang="en-US" sz="2000" b="0" strike="noStrike" spc="-1" dirty="0">
              <a:latin typeface="+mn-lt"/>
            </a:endParaRPr>
          </a:p>
          <a:p>
            <a:pPr marL="215900" indent="-214630">
              <a:lnSpc>
                <a:spcPct val="100000"/>
              </a:lnSpc>
            </a:pPr>
            <a:r>
              <a:rPr lang="en-US" sz="2000" b="0" strike="noStrike" spc="-1" dirty="0">
                <a:latin typeface="+mn-lt"/>
              </a:rPr>
              <a:t>In one file an integer number can be represented as a sequence of four bytes while in another file an integer can be represented as a sequence of eight bytes.</a:t>
            </a:r>
            <a:endParaRPr lang="en-US" sz="2000" b="0" strike="noStrike" spc="-1" dirty="0">
              <a:latin typeface="+mn-lt"/>
            </a:endParaRPr>
          </a:p>
          <a:p>
            <a:pPr marL="215900" indent="-214630">
              <a:lnSpc>
                <a:spcPct val="100000"/>
              </a:lnSpc>
            </a:pPr>
            <a:r>
              <a:rPr lang="en-US" sz="2000" b="0" strike="noStrike" spc="-1" dirty="0">
                <a:latin typeface="+mn-lt"/>
              </a:rPr>
              <a:t>Incompatible formats of data lead to incompatible formats of files.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next problems is fixed queries proliferation of application programs.</a:t>
            </a:r>
            <a:endParaRPr lang="en-US" sz="2000" b="0" strike="noStrike" spc="-1" dirty="0">
              <a:latin typeface="+mn-lt"/>
            </a:endParaRPr>
          </a:p>
          <a:p>
            <a:pPr marL="215900" indent="-214630">
              <a:lnSpc>
                <a:spcPct val="100000"/>
              </a:lnSpc>
            </a:pPr>
            <a:r>
              <a:rPr lang="en-US" sz="2000" b="0" strike="noStrike" spc="-1" dirty="0">
                <a:latin typeface="+mn-lt"/>
              </a:rPr>
              <a:t>It means, that file systems do not have a universal query language that can be used to create any query operating in the same way on different files.</a:t>
            </a:r>
            <a:endParaRPr lang="en-US" sz="2000" b="0" strike="noStrike" spc="-1" dirty="0">
              <a:latin typeface="+mn-lt"/>
            </a:endParaRPr>
          </a:p>
          <a:p>
            <a:pPr marL="215900" indent="-214630">
              <a:lnSpc>
                <a:spcPct val="100000"/>
              </a:lnSpc>
            </a:pPr>
            <a:r>
              <a:rPr lang="en-US" sz="2000" b="0" strike="noStrike" spc="-1" dirty="0">
                <a:latin typeface="+mn-lt"/>
              </a:rPr>
              <a:t>Each new query needs implementation of a new piece of software.</a:t>
            </a:r>
            <a:endParaRPr lang="en-US" sz="2000" b="0" strike="noStrike" spc="-1" dirty="0">
              <a:latin typeface="+mn-lt"/>
            </a:endParaRPr>
          </a:p>
          <a:p>
            <a:pPr marL="215900" indent="-214630">
              <a:lnSpc>
                <a:spcPct val="100000"/>
              </a:lnSpc>
            </a:pPr>
            <a:r>
              <a:rPr lang="en-US" sz="2000" b="0" strike="noStrike" spc="-1" dirty="0">
                <a:latin typeface="+mn-lt"/>
              </a:rPr>
              <a:t>There are no mechanisms for quick creation of ad-hoc queries.</a:t>
            </a:r>
            <a:endParaRPr lang="en-US" sz="2000" b="0" strike="noStrike" spc="-1" dirty="0">
              <a:latin typeface="+mn-lt"/>
            </a:endParaRPr>
          </a:p>
          <a:p>
            <a:pPr marL="215900" indent="-214630">
              <a:lnSpc>
                <a:spcPct val="100000"/>
              </a:lnSpc>
            </a:pPr>
            <a:r>
              <a:rPr lang="en-US" sz="2000" b="0" strike="noStrike" spc="-1" dirty="0">
                <a:latin typeface="+mn-lt"/>
              </a:rPr>
              <a:t>The users must wait for some time while a request to access data is implemented by an application programmer.</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File systems have pretty simplistic model for security and no mechanisms to enforce data integrity.</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File systems do not have any mechanism to recover data after hardware or software failures.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File system do not control concurrent access to data shared by many users in more or less the same period of time.</a:t>
            </a:r>
            <a:endParaRPr lang="en-US" sz="2000" b="0" strike="noStrike" spc="-1" dirty="0">
              <a:latin typeface="+mn-lt"/>
            </a:endParaRPr>
          </a:p>
          <a:p>
            <a:pPr marL="215900" indent="-214630">
              <a:lnSpc>
                <a:spcPct val="100000"/>
              </a:lnSpc>
            </a:pPr>
            <a:r>
              <a:rPr lang="en-US" sz="2000" b="0" strike="noStrike" spc="-1" dirty="0">
                <a:latin typeface="+mn-lt"/>
              </a:rPr>
              <a:t>Apart from locking of entire file there are no more sophisticated mechanisms for concurrent access control.</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p:txBody>
      </p:sp>
      <p:sp>
        <p:nvSpPr>
          <p:cNvPr id="279"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0"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93B41DD-5D6C-4471-888A-477A8E2EF865}"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systems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82"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3"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A76BB33-361D-46D3-8091-11A28C2CBD1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Database systems eliminate a number of important limitations of file systems: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systems store the definitions of data stored together with data.</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systems provide a universal query language that can be used for quick implementation of ad-hoc access to data.</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systems implement a standard and unified collection of different types of data, like for example, integer, float, string, date, and the others.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systems provide the mechanism to enforce security and integrity of data.</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systems implement the mechanisms, that automatically restore data after hardware or software failures.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Database systems implement the mechanisms, that allow for concurrent and shared access to data by many different users.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85"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6"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2C2CC3F-3FC6-4047-856A-AD0AA061C51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A database, is a shared collection of logically related data designed to meet the information needs of an organization.</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We can also say that at a higher level of abstraction a database is a description of selected fragment of the reality.</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database, may have different views at a conceptual (abstract) level, and at a logical level.</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Usually, at a conceptual level (abstract level) a database, is a collection of objects (entities) described by the values of properties (attributes) and related to each other through associations (relationships).</a:t>
            </a:r>
            <a:endParaRPr lang="en-US" sz="2000" b="0" strike="noStrike" spc="-1" dirty="0">
              <a:latin typeface="+mn-lt"/>
            </a:endParaRPr>
          </a:p>
          <a:p>
            <a:pPr marL="215900" indent="-214630">
              <a:lnSpc>
                <a:spcPct val="100000"/>
              </a:lnSpc>
            </a:pPr>
            <a:r>
              <a:rPr lang="en-US" sz="2000" b="0" strike="noStrike" spc="-1" dirty="0">
                <a:latin typeface="+mn-lt"/>
              </a:rPr>
              <a:t>For example, see a diagram below that represent “suppliers” and “parts” (objects) and an association “supplies” that links “suppliers” and “parts”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Arial" panose="020B0604020202090204"/>
            </a:endParaRPr>
          </a:p>
        </p:txBody>
      </p:sp>
      <p:sp>
        <p:nvSpPr>
          <p:cNvPr id="285"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6"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2C2CC3F-3FC6-4047-856A-AD0AA061C51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Usually, at a logical level, a database is visible to the users as a collection of tables, where a table consist of a header with the attribute names, and the rows with the respective values of attributes.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It is also possible that at a logical level, a database is visible to the users as a collection of records linked with pointers, or as a collection of hierarchical structures.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For example, consider a conceptual view a database from the previous slide, where a database contains information about suppliers involved in shipments of parts.</a:t>
            </a:r>
            <a:endParaRPr lang="en-US" sz="2000" b="0" strike="noStrike" spc="-1" dirty="0">
              <a:latin typeface="+mn-lt"/>
            </a:endParaRPr>
          </a:p>
          <a:p>
            <a:pPr marL="215900" indent="-214630">
              <a:lnSpc>
                <a:spcPct val="100000"/>
              </a:lnSpc>
            </a:pPr>
            <a:r>
              <a:rPr lang="en-US" sz="2000" b="0" strike="noStrike" spc="-1" dirty="0">
                <a:latin typeface="+mn-lt"/>
              </a:rPr>
              <a:t>At a conceptual level a supplier is described by a name, address, that consists of city name, street name, building number, and by an email address and phone number.</a:t>
            </a:r>
            <a:endParaRPr lang="en-US" sz="2000" b="0" strike="noStrike" spc="-1" dirty="0">
              <a:latin typeface="+mn-lt"/>
            </a:endParaRPr>
          </a:p>
          <a:p>
            <a:pPr marL="215900" indent="-214630">
              <a:lnSpc>
                <a:spcPct val="100000"/>
              </a:lnSpc>
            </a:pPr>
            <a:r>
              <a:rPr lang="en-US" sz="2000" b="0" strike="noStrike" spc="-1" dirty="0">
                <a:latin typeface="+mn-lt"/>
              </a:rPr>
              <a:t>A part is described by a number, name, </a:t>
            </a:r>
            <a:r>
              <a:rPr lang="en-US" sz="2000" b="0" strike="noStrike" spc="-1" dirty="0" err="1">
                <a:latin typeface="+mn-lt"/>
              </a:rPr>
              <a:t>colour</a:t>
            </a:r>
            <a:r>
              <a:rPr lang="en-US" sz="2000" b="0" strike="noStrike" spc="-1" dirty="0">
                <a:latin typeface="+mn-lt"/>
              </a:rPr>
              <a:t>, and price,</a:t>
            </a:r>
            <a:endParaRPr lang="en-US" sz="2000" b="0" strike="noStrike" spc="-1" dirty="0">
              <a:latin typeface="+mn-lt"/>
            </a:endParaRPr>
          </a:p>
          <a:p>
            <a:pPr marL="215900" indent="-214630">
              <a:lnSpc>
                <a:spcPct val="100000"/>
              </a:lnSpc>
            </a:pPr>
            <a:r>
              <a:rPr lang="en-US" sz="2000" b="0" strike="noStrike" spc="-1" dirty="0">
                <a:latin typeface="+mn-lt"/>
              </a:rPr>
              <a:t>An association "supplies", links the suppliers and parts supplied by suppliers.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88"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9"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619A3B7-00AD-4D5F-B777-21816EAD9F8A}"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emf"/><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3"/>
          <a:stretch>
            <a:fillRect/>
          </a:stretch>
        </p:blipFill>
        <p:spPr>
          <a:xfrm>
            <a:off x="8114040" y="6079320"/>
            <a:ext cx="648720" cy="552600"/>
          </a:xfrm>
          <a:prstGeom prst="rect">
            <a:avLst/>
          </a:prstGeom>
          <a:ln>
            <a:noFill/>
          </a:ln>
        </p:spPr>
      </p:pic>
      <p:pic>
        <p:nvPicPr>
          <p:cNvPr id="2" name="Picture 3"/>
          <p:cNvPicPr/>
          <p:nvPr/>
        </p:nvPicPr>
        <p:blipFill>
          <a:blip r:embed="rId14"/>
          <a:stretch>
            <a:fillRect/>
          </a:stretch>
        </p:blipFill>
        <p:spPr>
          <a:xfrm>
            <a:off x="0" y="4320"/>
            <a:ext cx="9142560" cy="6848280"/>
          </a:xfrm>
          <a:prstGeom prst="rect">
            <a:avLst/>
          </a:prstGeom>
          <a:ln>
            <a:noFill/>
          </a:ln>
        </p:spPr>
      </p:pic>
      <p:pic>
        <p:nvPicPr>
          <p:cNvPr id="3" name="Picture 5"/>
          <p:cNvPicPr/>
          <p:nvPr/>
        </p:nvPicPr>
        <p:blipFill>
          <a:blip r:embed="rId15"/>
          <a:stretch>
            <a:fillRect/>
          </a:stretch>
        </p:blipFill>
        <p:spPr>
          <a:xfrm>
            <a:off x="7317720" y="5233320"/>
            <a:ext cx="1423800" cy="11714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endParaRPr lang="en-US" sz="4400" b="0" strike="noStrike" spc="-1">
              <a:latin typeface="Arial" panose="020B0604020202090204"/>
            </a:endParaRP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90204"/>
              </a:rPr>
              <a:t>单击鼠标编辑大纲文字格式</a:t>
            </a:r>
            <a:endParaRPr lang="en-US" sz="3200" b="0" strike="noStrike" spc="-1">
              <a:latin typeface="Arial" panose="020B0604020202090204"/>
            </a:endParaRPr>
          </a:p>
          <a:p>
            <a:pPr marL="864235" lvl="1" indent="-323850">
              <a:spcBef>
                <a:spcPts val="1135"/>
              </a:spcBef>
              <a:buClr>
                <a:srgbClr val="FFFFFF"/>
              </a:buClr>
              <a:buSzPct val="75000"/>
              <a:buFont typeface="Symbol" charset="2"/>
              <a:buChar char=""/>
            </a:pPr>
            <a:r>
              <a:rPr lang="en-US" sz="2800" b="0" strike="noStrike" spc="-1">
                <a:latin typeface="Arial" panose="020B0604020202090204"/>
              </a:rPr>
              <a:t>第二个大纲级</a:t>
            </a:r>
            <a:endParaRPr lang="en-US" sz="2800" b="0" strike="noStrike" spc="-1">
              <a:latin typeface="Arial" panose="020B060402020209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90204"/>
              </a:rPr>
              <a:t>第三大纲级别</a:t>
            </a:r>
            <a:endParaRPr lang="en-US" sz="2400" b="0" strike="noStrike" spc="-1">
              <a:latin typeface="Arial" panose="020B0604020202090204"/>
            </a:endParaRPr>
          </a:p>
          <a:p>
            <a:pPr marL="1727835" lvl="3" indent="-215900">
              <a:spcBef>
                <a:spcPts val="565"/>
              </a:spcBef>
              <a:buClr>
                <a:srgbClr val="FFFFFF"/>
              </a:buClr>
              <a:buSzPct val="75000"/>
              <a:buFont typeface="Symbol" charset="2"/>
              <a:buChar char=""/>
            </a:pPr>
            <a:r>
              <a:rPr lang="en-US" sz="2000" b="0" strike="noStrike" spc="-1">
                <a:latin typeface="Arial" panose="020B0604020202090204"/>
              </a:rPr>
              <a:t>第四大纲级别</a:t>
            </a:r>
            <a:endParaRPr lang="en-US" sz="2000" b="0" strike="noStrike" spc="-1">
              <a:latin typeface="Arial" panose="020B060402020209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第五大纲级别</a:t>
            </a:r>
            <a:endParaRPr lang="en-US" sz="2000" b="0" strike="noStrike" spc="-1">
              <a:latin typeface="Arial" panose="020B060402020209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第六大纲级别</a:t>
            </a:r>
            <a:endParaRPr lang="en-US" sz="2000" b="0" strike="noStrike" spc="-1">
              <a:latin typeface="Arial" panose="020B060402020209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第七大纲级别</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3"/>
          <a:stretch>
            <a:fillRect/>
          </a:stretch>
        </p:blipFill>
        <p:spPr>
          <a:xfrm>
            <a:off x="8114040" y="6079320"/>
            <a:ext cx="648720" cy="5526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endParaRPr lang="en-US" sz="4400" b="0" strike="noStrike" spc="-1">
              <a:latin typeface="Arial" panose="020B0604020202090204"/>
            </a:endParaRP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单击鼠标编辑大纲文字格式</a:t>
            </a:r>
            <a:endParaRPr lang="en-US" sz="3200" b="0" strike="noStrike" spc="-1">
              <a:latin typeface="Arial" panose="020B0604020202090204"/>
            </a:endParaRPr>
          </a:p>
          <a:p>
            <a:pPr marL="864235" lvl="1" indent="-323850">
              <a:spcBef>
                <a:spcPts val="1135"/>
              </a:spcBef>
              <a:buClr>
                <a:srgbClr val="000000"/>
              </a:buClr>
              <a:buSzPct val="75000"/>
              <a:buFont typeface="Symbol" charset="2"/>
              <a:buChar char=""/>
            </a:pPr>
            <a:r>
              <a:rPr lang="en-US" sz="2800" b="0" strike="noStrike" spc="-1">
                <a:latin typeface="Arial" panose="020B0604020202090204"/>
              </a:rPr>
              <a:t>第二个大纲级</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第三大纲级别</a:t>
            </a:r>
            <a:endParaRPr lang="en-US" sz="2400" b="0" strike="noStrike" spc="-1">
              <a:latin typeface="Arial" panose="020B0604020202090204"/>
            </a:endParaRPr>
          </a:p>
          <a:p>
            <a:pPr marL="1727835" lvl="3" indent="-215900">
              <a:spcBef>
                <a:spcPts val="565"/>
              </a:spcBef>
              <a:buClr>
                <a:srgbClr val="000000"/>
              </a:buClr>
              <a:buSzPct val="75000"/>
              <a:buFont typeface="Symbol" charset="2"/>
              <a:buChar char=""/>
            </a:pPr>
            <a:r>
              <a:rPr lang="en-US" sz="2000" b="0" strike="noStrike" spc="-1">
                <a:latin typeface="Arial" panose="020B0604020202090204"/>
              </a:rPr>
              <a:t>第四大纲级别</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第五大纲级别</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第六大纲级别</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第七大纲级别</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8004240" cy="24854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43" dirty="0">
                <a:solidFill>
                  <a:srgbClr val="FFFFFF"/>
                </a:solidFill>
                <a:latin typeface="Times New Roman" panose="02020603050405020304"/>
                <a:ea typeface="DejaVu Sans"/>
              </a:rPr>
              <a:t>File Systems, Database and Database Management Systems</a:t>
            </a:r>
            <a:endParaRPr lang="en-US" sz="6600" b="0" strike="noStrike" spc="-1" dirty="0">
              <a:latin typeface="Arial" panose="020B0604020202090204"/>
            </a:endParaRPr>
          </a:p>
        </p:txBody>
      </p:sp>
      <p:sp>
        <p:nvSpPr>
          <p:cNvPr id="88" name="CustomShape 2"/>
          <p:cNvSpPr/>
          <p:nvPr/>
        </p:nvSpPr>
        <p:spPr>
          <a:xfrm>
            <a:off x="303120" y="5513040"/>
            <a:ext cx="6399360" cy="1064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panose="020B0604020202090204"/>
            </a:endParaRPr>
          </a:p>
        </p:txBody>
      </p:sp>
      <p:sp>
        <p:nvSpPr>
          <p:cNvPr id="89" name="CustomShape 3"/>
          <p:cNvSpPr/>
          <p:nvPr/>
        </p:nvSpPr>
        <p:spPr>
          <a:xfrm>
            <a:off x="198720" y="993960"/>
            <a:ext cx="1832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77"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Sample </a:t>
            </a:r>
            <a:r>
              <a:rPr lang="en-US" sz="2000" b="0" strike="noStrike" spc="-1" dirty="0">
                <a:solidFill>
                  <a:srgbClr val="FF0000"/>
                </a:solidFill>
                <a:latin typeface="Times New Roman" panose="02020603050405020304"/>
                <a:ea typeface="DejaVu Sans"/>
              </a:rPr>
              <a:t>conceptual view </a:t>
            </a:r>
            <a:r>
              <a:rPr lang="en-US" sz="2000" b="0" strike="noStrike" spc="-1" dirty="0">
                <a:solidFill>
                  <a:srgbClr val="0C2340"/>
                </a:solidFill>
                <a:latin typeface="Times New Roman" panose="02020603050405020304"/>
                <a:ea typeface="DejaVu Sans"/>
              </a:rPr>
              <a:t>of a database:</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contains information about suppliers, parts, and shipments 	of parts done by suppliers</a:t>
            </a:r>
            <a:endParaRPr lang="en-US" sz="2000" spc="-1" dirty="0">
              <a:latin typeface="Arial" panose="020B0604020202090204"/>
            </a:endParaRPr>
          </a:p>
          <a:p>
            <a:pPr marL="714375" lvl="1" indent="-352425">
              <a:lnSpc>
                <a:spcPct val="100000"/>
              </a:lnSpc>
              <a:spcBef>
                <a:spcPts val="560"/>
              </a:spcBef>
              <a:buClr>
                <a:srgbClr val="000000"/>
              </a:buClr>
              <a:buSzPct val="45000"/>
            </a:pPr>
            <a:r>
              <a:rPr lang="en-US" sz="2000" b="0" strike="noStrike" spc="-1" dirty="0">
                <a:solidFill>
                  <a:srgbClr val="0C2340"/>
                </a:solidFill>
                <a:latin typeface="Arial" panose="020B0604020202090204"/>
                <a:ea typeface="DejaVu Sans"/>
              </a:rPr>
              <a:t>-	</a:t>
            </a:r>
            <a:r>
              <a:rPr lang="en-US" sz="2000" b="0" strike="noStrike" spc="-1" dirty="0">
                <a:solidFill>
                  <a:srgbClr val="0C2340"/>
                </a:solidFill>
                <a:latin typeface="Times New Roman" panose="02020603050405020304"/>
                <a:ea typeface="DejaVu Sans"/>
              </a:rPr>
              <a:t>An instance diagram:</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p:txBody>
      </p:sp>
      <p:sp>
        <p:nvSpPr>
          <p:cNvPr id="17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B8602227-7479-4462-898D-E3D591EF30E1}"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79" name="CustomShape 4"/>
          <p:cNvSpPr/>
          <p:nvPr/>
        </p:nvSpPr>
        <p:spPr>
          <a:xfrm>
            <a:off x="-503640" y="43200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80"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endParaRPr lang="en-US" sz="1800" b="0" strike="noStrike" spc="-1">
              <a:latin typeface="Arial" panose="020B0604020202090204"/>
            </a:endParaRPr>
          </a:p>
          <a:p>
            <a:pPr algn="just">
              <a:lnSpc>
                <a:spcPct val="100000"/>
              </a:lnSpc>
              <a:spcBef>
                <a:spcPts val="560"/>
              </a:spcBef>
            </a:pPr>
            <a:endParaRPr lang="en-US" sz="1800" b="0" strike="noStrike" spc="-1">
              <a:latin typeface="Arial" panose="020B0604020202090204"/>
            </a:endParaRPr>
          </a:p>
        </p:txBody>
      </p:sp>
      <p:pic>
        <p:nvPicPr>
          <p:cNvPr id="181" name="Picture 180"/>
          <p:cNvPicPr/>
          <p:nvPr/>
        </p:nvPicPr>
        <p:blipFill>
          <a:blip r:embed="rId1"/>
          <a:stretch>
            <a:fillRect/>
          </a:stretch>
        </p:blipFill>
        <p:spPr>
          <a:xfrm>
            <a:off x="1188000" y="3096000"/>
            <a:ext cx="5895360" cy="2971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83" name="CustomShape 2"/>
          <p:cNvSpPr/>
          <p:nvPr/>
        </p:nvSpPr>
        <p:spPr>
          <a:xfrm>
            <a:off x="457200" y="1442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Example of a logical view of a database:</a:t>
            </a:r>
            <a:endParaRPr lang="en-US" sz="2000" b="0" strike="noStrike" spc="-1" dirty="0">
              <a:latin typeface="Arial" panose="020B0604020202090204"/>
            </a:endParaRPr>
          </a:p>
          <a:p>
            <a:pPr marL="714375" indent="-352425" algn="just">
              <a:lnSpc>
                <a:spcPct val="100000"/>
              </a:lnSpc>
              <a:spcBef>
                <a:spcPts val="560"/>
              </a:spcBef>
            </a:pPr>
            <a:r>
              <a:rPr lang="en-US" sz="2000" b="0" strike="noStrike" spc="-1" dirty="0">
                <a:solidFill>
                  <a:srgbClr val="0C2340"/>
                </a:solidFill>
                <a:latin typeface="Times New Roman" panose="02020603050405020304"/>
                <a:ea typeface="DejaVu Sans"/>
              </a:rPr>
              <a:t>-	A database contains information about suppliers, parts, and shipments 	of parts done by suppliers</a:t>
            </a:r>
            <a:endParaRPr lang="en-US" sz="2000" b="0" strike="noStrike" spc="-1" dirty="0">
              <a:latin typeface="Arial" panose="020B0604020202090204"/>
            </a:endParaRPr>
          </a:p>
        </p:txBody>
      </p:sp>
      <p:sp>
        <p:nvSpPr>
          <p:cNvPr id="184"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F36B3F0C-3224-4747-B984-D4A3DD767436}"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85"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86" name="CustomShape 5"/>
          <p:cNvSpPr/>
          <p:nvPr/>
        </p:nvSpPr>
        <p:spPr>
          <a:xfrm>
            <a:off x="457200" y="5594985"/>
            <a:ext cx="7872730" cy="863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endParaRPr lang="en-US" sz="1800" b="0" strike="noStrike" spc="-1" dirty="0">
              <a:latin typeface="Arial" panose="020B0604020202090204"/>
            </a:endParaRPr>
          </a:p>
          <a:p>
            <a:pPr marL="431800" lvl="1" indent="-215900" algn="just">
              <a:lnSpc>
                <a:spcPct val="100000"/>
              </a:lnSpc>
              <a:spcBef>
                <a:spcPts val="560"/>
              </a:spcBef>
              <a:buClr>
                <a:srgbClr val="000000"/>
              </a:buClr>
              <a:buSzPct val="45000"/>
              <a:buFont typeface="Wingdings" panose="05000000000000000000" pitchFamily="2" charset="2"/>
              <a:buChar char=""/>
            </a:pPr>
            <a:r>
              <a:rPr lang="en-US" sz="2000" b="0" strike="noStrike" spc="-1" dirty="0">
                <a:solidFill>
                  <a:srgbClr val="0C2340"/>
                </a:solidFill>
                <a:latin typeface="Times New Roman" panose="02020603050405020304"/>
                <a:ea typeface="DejaVu Sans"/>
              </a:rPr>
              <a:t>A logical view above is also called as a </a:t>
            </a:r>
            <a:r>
              <a:rPr lang="en-US" sz="2000" b="0" strike="noStrike" spc="-1" dirty="0">
                <a:solidFill>
                  <a:srgbClr val="FF0000"/>
                </a:solidFill>
                <a:latin typeface="Times New Roman" panose="02020603050405020304"/>
                <a:ea typeface="DejaVu Sans"/>
              </a:rPr>
              <a:t>tabular  [ˈtæbjələr] view </a:t>
            </a:r>
            <a:r>
              <a:rPr lang="en-US" sz="2000" b="0" strike="noStrike" spc="-1" dirty="0">
                <a:solidFill>
                  <a:srgbClr val="0C2340"/>
                </a:solidFill>
                <a:latin typeface="Times New Roman" panose="02020603050405020304"/>
                <a:ea typeface="DejaVu Sans"/>
              </a:rPr>
              <a:t>of data</a:t>
            </a:r>
            <a:endParaRPr lang="en-US" sz="2000" b="0" strike="noStrike" spc="-1" dirty="0">
              <a:latin typeface="Arial" panose="020B0604020202090204"/>
            </a:endParaRPr>
          </a:p>
        </p:txBody>
      </p:sp>
      <p:pic>
        <p:nvPicPr>
          <p:cNvPr id="187" name="Picture 186"/>
          <p:cNvPicPr/>
          <p:nvPr/>
        </p:nvPicPr>
        <p:blipFill>
          <a:blip r:embed="rId1"/>
          <a:stretch>
            <a:fillRect/>
          </a:stretch>
        </p:blipFill>
        <p:spPr>
          <a:xfrm>
            <a:off x="908280" y="2507040"/>
            <a:ext cx="6831360" cy="34686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89" name="CustomShape 2"/>
          <p:cNvSpPr/>
          <p:nvPr/>
        </p:nvSpPr>
        <p:spPr>
          <a:xfrm>
            <a:off x="457200" y="1442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Another example of a logical view of a database:</a:t>
            </a:r>
            <a:r>
              <a:rPr lang="en-US" sz="2000" spc="-1" dirty="0">
                <a:latin typeface="Arial" panose="020B0604020202090204"/>
              </a:rPr>
              <a:t>	</a:t>
            </a:r>
            <a:endParaRPr lang="en-US" sz="2000" spc="-1" dirty="0">
              <a:latin typeface="Arial" panose="020B0604020202090204"/>
            </a:endParaRPr>
          </a:p>
          <a:p>
            <a:pPr marL="714375" indent="-352425" algn="just">
              <a:lnSpc>
                <a:spcPct val="100000"/>
              </a:lnSpc>
              <a:spcBef>
                <a:spcPts val="560"/>
              </a:spcBef>
              <a:buClr>
                <a:srgbClr val="0C2340"/>
              </a:buClr>
            </a:pPr>
            <a:r>
              <a:rPr lang="en-US" sz="2000" b="0" strike="noStrike" spc="-1" dirty="0">
                <a:solidFill>
                  <a:srgbClr val="0C2340"/>
                </a:solidFill>
                <a:latin typeface="Arial" panose="020B0604020202090204"/>
                <a:ea typeface="DejaVu Sans"/>
              </a:rPr>
              <a:t>-	</a:t>
            </a:r>
            <a:r>
              <a:rPr lang="en-US" sz="2000" b="0" strike="noStrike" spc="-1" dirty="0">
                <a:solidFill>
                  <a:srgbClr val="0C2340"/>
                </a:solidFill>
                <a:latin typeface="Times New Roman" panose="02020603050405020304"/>
                <a:ea typeface="DejaVu Sans"/>
              </a:rPr>
              <a:t>A database contains information about suppliers, parts , and shipments 	of parts done by suppliers</a:t>
            </a:r>
            <a:endParaRPr lang="en-US" sz="2000" b="0" strike="noStrike" spc="-1" dirty="0">
              <a:latin typeface="Arial" panose="020B0604020202090204"/>
            </a:endParaRPr>
          </a:p>
        </p:txBody>
      </p:sp>
      <p:sp>
        <p:nvSpPr>
          <p:cNvPr id="19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FAF46B24-BDDC-4E71-893B-CC983503D4C5}"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91"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92" name="CustomShape 5"/>
          <p:cNvSpPr/>
          <p:nvPr/>
        </p:nvSpPr>
        <p:spPr>
          <a:xfrm>
            <a:off x="407160" y="570744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endParaRPr lang="en-US" sz="1800" b="0" strike="noStrike" spc="-1" dirty="0">
              <a:latin typeface="Arial" panose="020B0604020202090204"/>
            </a:endParaRPr>
          </a:p>
          <a:p>
            <a:pPr marL="431800" lvl="1" indent="-215900" algn="just">
              <a:lnSpc>
                <a:spcPct val="100000"/>
              </a:lnSpc>
              <a:spcBef>
                <a:spcPts val="560"/>
              </a:spcBef>
              <a:buClr>
                <a:srgbClr val="000000"/>
              </a:buClr>
              <a:buSzPct val="45000"/>
              <a:buFont typeface="Wingdings" panose="05000000000000000000" pitchFamily="2" charset="2"/>
              <a:buChar char=""/>
            </a:pPr>
            <a:r>
              <a:rPr lang="en-US" sz="2000" b="0" strike="noStrike" spc="-1" dirty="0">
                <a:solidFill>
                  <a:srgbClr val="0C2340"/>
                </a:solidFill>
                <a:latin typeface="Times New Roman" panose="02020603050405020304"/>
                <a:ea typeface="DejaVu Sans"/>
              </a:rPr>
              <a:t>A logical view above is also called as a </a:t>
            </a:r>
            <a:r>
              <a:rPr lang="en-US" sz="2000" b="0" strike="noStrike" spc="-1" dirty="0">
                <a:solidFill>
                  <a:srgbClr val="FF0000"/>
                </a:solidFill>
                <a:latin typeface="Times New Roman" panose="02020603050405020304"/>
                <a:ea typeface="DejaVu Sans"/>
              </a:rPr>
              <a:t>hierarchical view </a:t>
            </a:r>
            <a:r>
              <a:rPr lang="en-US" sz="2000" b="0" strike="noStrike" spc="-1" dirty="0">
                <a:solidFill>
                  <a:srgbClr val="0C2340"/>
                </a:solidFill>
                <a:latin typeface="Times New Roman" panose="02020603050405020304"/>
                <a:ea typeface="DejaVu Sans"/>
              </a:rPr>
              <a:t>of data</a:t>
            </a:r>
            <a:endParaRPr lang="en-US" sz="2000" b="0" strike="noStrike" spc="-1" dirty="0">
              <a:latin typeface="Arial" panose="020B0604020202090204"/>
            </a:endParaRPr>
          </a:p>
        </p:txBody>
      </p:sp>
      <p:pic>
        <p:nvPicPr>
          <p:cNvPr id="193" name="Picture 192"/>
          <p:cNvPicPr/>
          <p:nvPr/>
        </p:nvPicPr>
        <p:blipFill>
          <a:blip r:embed="rId1"/>
          <a:stretch>
            <a:fillRect/>
          </a:stretch>
        </p:blipFill>
        <p:spPr>
          <a:xfrm>
            <a:off x="965880" y="2337120"/>
            <a:ext cx="6521760" cy="3702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95" name="CustomShape 2"/>
          <p:cNvSpPr/>
          <p:nvPr/>
        </p:nvSpPr>
        <p:spPr>
          <a:xfrm>
            <a:off x="457200" y="1442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Yet another example of a logical view of a database:</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A database contains information about suppliers, parts, and shipments 	of parts done by suppliers</a:t>
            </a:r>
            <a:endParaRPr lang="en-US" sz="2000" b="0" strike="noStrike" spc="-1" dirty="0">
              <a:latin typeface="Arial" panose="020B0604020202090204"/>
            </a:endParaRPr>
          </a:p>
        </p:txBody>
      </p:sp>
      <p:sp>
        <p:nvSpPr>
          <p:cNvPr id="19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AD05DC4C-A4E7-4DC0-BB8B-E2E0519356C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97"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98" name="CustomShape 5"/>
          <p:cNvSpPr/>
          <p:nvPr/>
        </p:nvSpPr>
        <p:spPr>
          <a:xfrm>
            <a:off x="407160" y="570744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endParaRPr lang="en-US" sz="1800" b="0" strike="noStrike" spc="-1" dirty="0">
              <a:latin typeface="Arial" panose="020B0604020202090204"/>
            </a:endParaRPr>
          </a:p>
          <a:p>
            <a:pPr marL="647700" lvl="2" indent="-215900" algn="just">
              <a:lnSpc>
                <a:spcPct val="100000"/>
              </a:lnSpc>
              <a:spcBef>
                <a:spcPts val="560"/>
              </a:spcBef>
              <a:buClr>
                <a:srgbClr val="000000"/>
              </a:buClr>
              <a:buSzPct val="45000"/>
              <a:buFont typeface="Wingdings" panose="05000000000000000000" pitchFamily="2" charset="2"/>
              <a:buChar char=""/>
            </a:pPr>
            <a:r>
              <a:rPr lang="en-US" sz="2000" b="0" strike="noStrike" spc="-1" dirty="0">
                <a:solidFill>
                  <a:srgbClr val="0C2340"/>
                </a:solidFill>
                <a:latin typeface="Times New Roman" panose="02020603050405020304"/>
                <a:ea typeface="DejaVu Sans"/>
              </a:rPr>
              <a:t>A logical view above is also called as a </a:t>
            </a:r>
            <a:r>
              <a:rPr lang="en-US" sz="2000" b="0" strike="noStrike" spc="-1" dirty="0">
                <a:solidFill>
                  <a:srgbClr val="FF0000"/>
                </a:solidFill>
                <a:latin typeface="Times New Roman" panose="02020603050405020304"/>
                <a:ea typeface="DejaVu Sans"/>
              </a:rPr>
              <a:t>network view </a:t>
            </a:r>
            <a:r>
              <a:rPr lang="en-US" sz="2000" b="0" strike="noStrike" spc="-1" dirty="0">
                <a:solidFill>
                  <a:srgbClr val="0C2340"/>
                </a:solidFill>
                <a:latin typeface="Times New Roman" panose="02020603050405020304"/>
                <a:ea typeface="DejaVu Sans"/>
              </a:rPr>
              <a:t>of data</a:t>
            </a:r>
            <a:endParaRPr lang="en-US" sz="2000" b="0" strike="noStrike" spc="-1" dirty="0">
              <a:latin typeface="Arial" panose="020B0604020202090204"/>
            </a:endParaRPr>
          </a:p>
        </p:txBody>
      </p:sp>
      <p:pic>
        <p:nvPicPr>
          <p:cNvPr id="199" name="Picture 198"/>
          <p:cNvPicPr/>
          <p:nvPr/>
        </p:nvPicPr>
        <p:blipFill>
          <a:blip r:embed="rId1"/>
          <a:stretch>
            <a:fillRect/>
          </a:stretch>
        </p:blipFill>
        <p:spPr>
          <a:xfrm>
            <a:off x="1613880" y="2232720"/>
            <a:ext cx="5081760" cy="3922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201" name="CustomShape 2"/>
          <p:cNvSpPr/>
          <p:nvPr/>
        </p:nvSpPr>
        <p:spPr>
          <a:xfrm>
            <a:off x="457200" y="1442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Abstraction levels:</a:t>
            </a:r>
            <a:endParaRPr lang="en-US" sz="2000" b="0" strike="noStrike" spc="-1" dirty="0">
              <a:latin typeface="Arial" panose="020B0604020202090204"/>
            </a:endParaRPr>
          </a:p>
          <a:p>
            <a:pPr marL="1270" algn="ctr">
              <a:lnSpc>
                <a:spcPct val="100000"/>
              </a:lnSpc>
              <a:spcBef>
                <a:spcPts val="560"/>
              </a:spcBef>
              <a:buClr>
                <a:srgbClr val="0C2340"/>
              </a:buClr>
            </a:pPr>
            <a:r>
              <a:rPr lang="en-US" sz="2000" b="0" strike="noStrike" spc="-1" dirty="0">
                <a:solidFill>
                  <a:srgbClr val="0C2340"/>
                </a:solidFill>
                <a:latin typeface="Times New Roman" panose="02020603050405020304"/>
                <a:ea typeface="DejaVu Sans"/>
              </a:rPr>
              <a:t>	Hardware level: bit, byte, sector, track, cylinder</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marL="216535" lvl="1" algn="ctr">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Physical level: byte, data block, sequence of data blocks</a:t>
            </a:r>
            <a:endParaRPr lang="en-US" sz="2000" b="0" strike="noStrike" spc="-1" dirty="0">
              <a:latin typeface="Arial" panose="020B0604020202090204"/>
            </a:endParaRPr>
          </a:p>
          <a:p>
            <a:pPr>
              <a:lnSpc>
                <a:spcPct val="100000"/>
              </a:lnSpc>
              <a:spcBef>
                <a:spcPts val="560"/>
              </a:spcBef>
            </a:pPr>
            <a:endParaRPr lang="en-US" sz="2000" b="0" strike="noStrike" spc="-1" dirty="0">
              <a:latin typeface="Arial" panose="020B0604020202090204"/>
            </a:endParaRPr>
          </a:p>
          <a:p>
            <a:pPr algn="ctr">
              <a:lnSpc>
                <a:spcPct val="100000"/>
              </a:lnSpc>
              <a:spcBef>
                <a:spcPts val="560"/>
              </a:spcBef>
            </a:pPr>
            <a:r>
              <a:rPr lang="en-US" sz="2000" b="0" strike="noStrike" spc="-1" dirty="0">
                <a:solidFill>
                  <a:srgbClr val="0C2340"/>
                </a:solidFill>
                <a:latin typeface="Times New Roman" panose="02020603050405020304"/>
                <a:ea typeface="DejaVu Sans"/>
              </a:rPr>
              <a:t>	File level: field, address of field, record, file</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marL="216535" lvl="1" algn="ctr">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Logical level: attribute, value, row, column, link, table, hierarchy, network</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marL="216535" lvl="1" algn="ctr">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Conceptual level: object, property, value, link, class of objects, association</a:t>
            </a:r>
            <a:endParaRPr lang="en-US" sz="2000" b="0" strike="noStrike" spc="-1" dirty="0">
              <a:latin typeface="Arial" panose="020B0604020202090204"/>
            </a:endParaRPr>
          </a:p>
        </p:txBody>
      </p:sp>
      <p:sp>
        <p:nvSpPr>
          <p:cNvPr id="20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4521343D-CC56-4D48-B5DB-63AC2C5609B4}"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203"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204" name="CustomShape 5"/>
          <p:cNvSpPr/>
          <p:nvPr/>
        </p:nvSpPr>
        <p:spPr>
          <a:xfrm>
            <a:off x="407160" y="570744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endParaRPr lang="en-US" sz="1800" b="0" strike="noStrike" spc="-1">
              <a:latin typeface="Arial" panose="020B0604020202090204"/>
            </a:endParaRPr>
          </a:p>
          <a:p>
            <a:pPr algn="just">
              <a:lnSpc>
                <a:spcPct val="100000"/>
              </a:lnSpc>
              <a:spcBef>
                <a:spcPts val="560"/>
              </a:spcBef>
            </a:pPr>
            <a:endParaRPr lang="en-US" sz="1800" b="0" strike="noStrike" spc="-1">
              <a:latin typeface="Arial" panose="020B0604020202090204"/>
            </a:endParaRPr>
          </a:p>
        </p:txBody>
      </p:sp>
      <p:pic>
        <p:nvPicPr>
          <p:cNvPr id="205" name="Picture 204"/>
          <p:cNvPicPr/>
          <p:nvPr/>
        </p:nvPicPr>
        <p:blipFill>
          <a:blip r:embed="rId1"/>
          <a:stretch>
            <a:fillRect/>
          </a:stretch>
        </p:blipFill>
        <p:spPr>
          <a:xfrm>
            <a:off x="4214520" y="2143440"/>
            <a:ext cx="558000" cy="519840"/>
          </a:xfrm>
          <a:prstGeom prst="rect">
            <a:avLst/>
          </a:prstGeom>
          <a:ln>
            <a:noFill/>
          </a:ln>
        </p:spPr>
      </p:pic>
      <p:pic>
        <p:nvPicPr>
          <p:cNvPr id="206" name="Picture 205"/>
          <p:cNvPicPr/>
          <p:nvPr/>
        </p:nvPicPr>
        <p:blipFill>
          <a:blip r:embed="rId1"/>
          <a:stretch>
            <a:fillRect/>
          </a:stretch>
        </p:blipFill>
        <p:spPr>
          <a:xfrm>
            <a:off x="4229640" y="2880000"/>
            <a:ext cx="558000" cy="519840"/>
          </a:xfrm>
          <a:prstGeom prst="rect">
            <a:avLst/>
          </a:prstGeom>
          <a:ln>
            <a:noFill/>
          </a:ln>
        </p:spPr>
      </p:pic>
      <p:pic>
        <p:nvPicPr>
          <p:cNvPr id="207" name="Picture 206"/>
          <p:cNvPicPr/>
          <p:nvPr/>
        </p:nvPicPr>
        <p:blipFill>
          <a:blip r:embed="rId1"/>
          <a:stretch>
            <a:fillRect/>
          </a:stretch>
        </p:blipFill>
        <p:spPr>
          <a:xfrm>
            <a:off x="4230000" y="3600360"/>
            <a:ext cx="558000" cy="519840"/>
          </a:xfrm>
          <a:prstGeom prst="rect">
            <a:avLst/>
          </a:prstGeom>
          <a:ln>
            <a:noFill/>
          </a:ln>
        </p:spPr>
      </p:pic>
      <p:pic>
        <p:nvPicPr>
          <p:cNvPr id="208" name="Picture 207"/>
          <p:cNvPicPr/>
          <p:nvPr/>
        </p:nvPicPr>
        <p:blipFill>
          <a:blip r:embed="rId1"/>
          <a:stretch>
            <a:fillRect/>
          </a:stretch>
        </p:blipFill>
        <p:spPr>
          <a:xfrm>
            <a:off x="4230360" y="4680720"/>
            <a:ext cx="558000" cy="519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210"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800" b="0" strike="noStrike" spc="-1">
                <a:solidFill>
                  <a:srgbClr val="000000"/>
                </a:solidFill>
                <a:latin typeface="Times New Roman" panose="02020603050405020304"/>
                <a:ea typeface="DejaVu Sans"/>
              </a:rPr>
              <a:t>File </a:t>
            </a:r>
            <a:r>
              <a:rPr lang="en-US" sz="2800" b="0" strike="noStrike" spc="-1" dirty="0">
                <a:solidFill>
                  <a:srgbClr val="000000"/>
                </a:solidFill>
                <a:latin typeface="Times New Roman" panose="02020603050405020304"/>
                <a:ea typeface="DejaVu Sans"/>
              </a:rPr>
              <a:t>Systems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Database Systems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Database Management System</a:t>
            </a:r>
            <a:endParaRPr lang="en-US" sz="2800" b="0" strike="noStrike" spc="-1" dirty="0">
              <a:latin typeface="Arial" panose="020B0604020202090204"/>
            </a:endParaRPr>
          </a:p>
        </p:txBody>
      </p:sp>
      <p:sp>
        <p:nvSpPr>
          <p:cNvPr id="211"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77AC3D4-68D1-4B18-8A96-DFFBDC7741A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panose="02020603050405020304"/>
                <a:ea typeface="DejaVu Sans"/>
              </a:rPr>
              <a:t>Database Management System</a:t>
            </a:r>
            <a:endParaRPr lang="en-US" sz="3600" b="0" strike="noStrike" spc="-1" dirty="0">
              <a:latin typeface="Arial" panose="020B0604020202090204"/>
            </a:endParaRPr>
          </a:p>
        </p:txBody>
      </p:sp>
      <p:sp>
        <p:nvSpPr>
          <p:cNvPr id="213" name="CustomShape 2"/>
          <p:cNvSpPr/>
          <p:nvPr/>
        </p:nvSpPr>
        <p:spPr>
          <a:xfrm>
            <a:off x="457200" y="140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Database Management System </a:t>
            </a:r>
            <a:r>
              <a:rPr lang="en-US" sz="2000" b="0" strike="noStrike" spc="-1" dirty="0">
                <a:solidFill>
                  <a:srgbClr val="0C2340"/>
                </a:solidFill>
                <a:latin typeface="Times New Roman" panose="02020603050405020304"/>
                <a:ea typeface="DejaVu Sans"/>
              </a:rPr>
              <a:t>(</a:t>
            </a:r>
            <a:r>
              <a:rPr lang="en-US" sz="2000" b="0" strike="noStrike" spc="-1" dirty="0">
                <a:solidFill>
                  <a:srgbClr val="FF0000"/>
                </a:solidFill>
                <a:latin typeface="Times New Roman" panose="02020603050405020304"/>
                <a:ea typeface="DejaVu Sans"/>
              </a:rPr>
              <a:t>DBMS</a:t>
            </a:r>
            <a:r>
              <a:rPr lang="en-US" sz="2000" b="0" strike="noStrike" spc="-1" dirty="0">
                <a:solidFill>
                  <a:srgbClr val="0C2340"/>
                </a:solidFill>
                <a:latin typeface="Times New Roman" panose="02020603050405020304"/>
                <a:ea typeface="DejaVu Sans"/>
              </a:rPr>
              <a:t>) is a software system that allows its users to define, to create, to maintain, and to control access to a database</a:t>
            </a:r>
            <a:endParaRPr lang="en-US" sz="20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DBMS</a:t>
            </a:r>
            <a:r>
              <a:rPr lang="en-US" sz="2000" b="0" strike="noStrike" spc="-1" dirty="0">
                <a:solidFill>
                  <a:srgbClr val="0C2340"/>
                </a:solidFill>
                <a:latin typeface="Times New Roman" panose="02020603050405020304"/>
                <a:ea typeface="DejaVu Sans"/>
              </a:rPr>
              <a:t> implements the following languages:</a:t>
            </a:r>
            <a:endParaRPr lang="en-US" sz="2000" b="0" strike="noStrike" spc="-1" dirty="0">
              <a:latin typeface="Arial" panose="020B0604020202090204"/>
            </a:endParaRPr>
          </a:p>
          <a:p>
            <a:pPr marL="714375" lvl="1" indent="-39560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Data Definition Language (</a:t>
            </a:r>
            <a:r>
              <a:rPr lang="en-US" sz="2000" b="0" strike="noStrike" spc="-1" dirty="0">
                <a:solidFill>
                  <a:srgbClr val="FF0000"/>
                </a:solidFill>
                <a:latin typeface="Times New Roman" panose="02020603050405020304"/>
                <a:ea typeface="DejaVu Sans"/>
              </a:rPr>
              <a:t>DDL</a:t>
            </a:r>
            <a:r>
              <a:rPr lang="en-US" sz="2000" b="0" strike="noStrike" spc="-1" dirty="0">
                <a:solidFill>
                  <a:srgbClr val="0C2340"/>
                </a:solidFill>
                <a:latin typeface="Times New Roman" panose="02020603050405020304"/>
                <a:ea typeface="DejaVu Sans"/>
              </a:rPr>
              <a:t>) allows the users to specify database 	structures at either conceptual or logical levels</a:t>
            </a:r>
            <a:endParaRPr lang="en-US" sz="2000" b="0" strike="noStrike" spc="-1" dirty="0">
              <a:latin typeface="Arial" panose="020B0604020202090204"/>
            </a:endParaRPr>
          </a:p>
          <a:p>
            <a:pPr marL="714375" lvl="1" indent="-39560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Data Manipulation Language (</a:t>
            </a:r>
            <a:r>
              <a:rPr lang="en-US" sz="2000" b="0" strike="noStrike" spc="-1" dirty="0">
                <a:solidFill>
                  <a:srgbClr val="FF0000"/>
                </a:solidFill>
                <a:latin typeface="Times New Roman" panose="02020603050405020304"/>
                <a:ea typeface="DejaVu Sans"/>
              </a:rPr>
              <a:t>DML</a:t>
            </a:r>
            <a:r>
              <a:rPr lang="en-US" sz="2000" b="0" strike="noStrike" spc="-1" dirty="0">
                <a:solidFill>
                  <a:srgbClr val="0C2340"/>
                </a:solidFill>
                <a:latin typeface="Times New Roman" panose="02020603050405020304"/>
                <a:ea typeface="DejaVu Sans"/>
              </a:rPr>
              <a:t>) allows the users to insert, modify, 	delete the contents of a database at either conceptual or logical levels</a:t>
            </a:r>
            <a:endParaRPr lang="en-US" sz="2000" b="0" strike="noStrike" spc="-1" dirty="0">
              <a:latin typeface="Arial" panose="020B0604020202090204"/>
            </a:endParaRPr>
          </a:p>
          <a:p>
            <a:pPr marL="714375" lvl="1" indent="-39560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Query Language (</a:t>
            </a:r>
            <a:r>
              <a:rPr lang="en-US" sz="2000" b="0" strike="noStrike" spc="-1" dirty="0">
                <a:solidFill>
                  <a:srgbClr val="FF0000"/>
                </a:solidFill>
                <a:latin typeface="Times New Roman" panose="02020603050405020304"/>
                <a:ea typeface="DejaVu Sans"/>
              </a:rPr>
              <a:t>QL</a:t>
            </a:r>
            <a:r>
              <a:rPr lang="en-US" sz="2000" b="0" strike="noStrike" spc="-1" dirty="0">
                <a:solidFill>
                  <a:srgbClr val="0C2340"/>
                </a:solidFill>
                <a:latin typeface="Times New Roman" panose="02020603050405020304"/>
                <a:ea typeface="DejaVu Sans"/>
              </a:rPr>
              <a:t>) allows the users to retrieve the contents of a database at either conceptual or logical levels</a:t>
            </a:r>
            <a:endParaRPr lang="en-US" sz="2000" b="0" strike="noStrike" spc="-1" dirty="0">
              <a:latin typeface="Arial" panose="020B0604020202090204"/>
            </a:endParaRPr>
          </a:p>
          <a:p>
            <a:pPr marL="714375" lvl="1" indent="-39560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Access Control Language (</a:t>
            </a:r>
            <a:r>
              <a:rPr lang="en-US" sz="2000" b="0" strike="noStrike" spc="-1" dirty="0">
                <a:solidFill>
                  <a:srgbClr val="FF0000"/>
                </a:solidFill>
                <a:latin typeface="Times New Roman" panose="02020603050405020304"/>
                <a:ea typeface="DejaVu Sans"/>
              </a:rPr>
              <a:t>ACL</a:t>
            </a:r>
            <a:r>
              <a:rPr lang="en-US" sz="2000" b="0" strike="noStrike" spc="-1" dirty="0">
                <a:solidFill>
                  <a:srgbClr val="0C2340"/>
                </a:solidFill>
                <a:latin typeface="Times New Roman" panose="02020603050405020304"/>
                <a:ea typeface="DejaVu Sans"/>
              </a:rPr>
              <a:t>) allows the users to determine many different levels of access to data at either conceptual or logical levels</a:t>
            </a:r>
            <a:endParaRPr lang="en-US" sz="2000" b="0" strike="noStrike" spc="-1" dirty="0">
              <a:latin typeface="Arial" panose="020B0604020202090204"/>
            </a:endParaRPr>
          </a:p>
          <a:p>
            <a:pPr marL="714375" lvl="1" indent="-39560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Database Administration Language (</a:t>
            </a:r>
            <a:r>
              <a:rPr lang="en-US" sz="2000" b="0" strike="noStrike" spc="-1" dirty="0">
                <a:solidFill>
                  <a:srgbClr val="FF0000"/>
                </a:solidFill>
                <a:latin typeface="Times New Roman" panose="02020603050405020304"/>
                <a:ea typeface="DejaVu Sans"/>
              </a:rPr>
              <a:t>DAL</a:t>
            </a:r>
            <a:r>
              <a:rPr lang="en-US" sz="2000" b="0" strike="noStrike" spc="-1" dirty="0">
                <a:solidFill>
                  <a:srgbClr val="0C2340"/>
                </a:solidFill>
                <a:latin typeface="Times New Roman" panose="02020603050405020304"/>
                <a:ea typeface="DejaVu Sans"/>
              </a:rPr>
              <a:t>) allows the users to administer database at either logical or physical levels</a:t>
            </a:r>
            <a:endParaRPr lang="en-US" sz="2000" b="0" strike="noStrike" spc="-1" dirty="0">
              <a:latin typeface="Arial" panose="020B0604020202090204"/>
            </a:endParaRPr>
          </a:p>
        </p:txBody>
      </p:sp>
      <p:sp>
        <p:nvSpPr>
          <p:cNvPr id="214"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D3FED59-92CD-4539-B19A-F1F2F7C9D527}"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panose="02020603050405020304"/>
                <a:ea typeface="DejaVu Sans"/>
              </a:rPr>
              <a:t>Database Management System</a:t>
            </a:r>
            <a:endParaRPr lang="en-US" sz="3600" b="0" strike="noStrike" spc="-1" dirty="0">
              <a:latin typeface="Arial" panose="020B0604020202090204"/>
            </a:endParaRPr>
          </a:p>
        </p:txBody>
      </p:sp>
      <p:sp>
        <p:nvSpPr>
          <p:cNvPr id="216" name="CustomShape 2"/>
          <p:cNvSpPr/>
          <p:nvPr/>
        </p:nvSpPr>
        <p:spPr>
          <a:xfrm>
            <a:off x="457200" y="1400810"/>
            <a:ext cx="7872730" cy="286321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a:solidFill>
                  <a:srgbClr val="0C2340"/>
                </a:solidFill>
                <a:latin typeface="Times New Roman" panose="02020603050405020304"/>
                <a:ea typeface="DejaVu Sans"/>
              </a:rPr>
              <a:t>“All </a:t>
            </a:r>
            <a:r>
              <a:rPr lang="en-US" sz="2000" b="0" strike="noStrike" spc="-1" dirty="0">
                <a:solidFill>
                  <a:srgbClr val="0C2340"/>
                </a:solidFill>
                <a:latin typeface="Times New Roman" panose="02020603050405020304"/>
                <a:ea typeface="DejaVu Sans"/>
              </a:rPr>
              <a:t>people of Database </a:t>
            </a:r>
            <a:r>
              <a:rPr lang="en-US" sz="2000" b="0" strike="noStrike" spc="-1">
                <a:solidFill>
                  <a:srgbClr val="0C2340"/>
                </a:solidFill>
                <a:latin typeface="Times New Roman" panose="02020603050405020304"/>
                <a:ea typeface="DejaVu Sans"/>
              </a:rPr>
              <a:t>Management Systems”</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System analyst [ˈænəlɪst] </a:t>
            </a:r>
            <a:endParaRPr lang="en-US" sz="2000" b="0" strike="noStrike" spc="-1" dirty="0">
              <a:solidFill>
                <a:srgbClr val="0C2340"/>
              </a:solidFill>
              <a:latin typeface="Times New Roman" panose="02020603050405020304"/>
              <a:ea typeface="DejaVu Sans"/>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Database designer</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Application developer</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Database administrator</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Security administrator</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End-user</a:t>
            </a:r>
            <a:endParaRPr lang="en-US" sz="2000" b="0" strike="noStrike" spc="-1" dirty="0">
              <a:latin typeface="Arial" panose="020B0604020202090204"/>
            </a:endParaRPr>
          </a:p>
        </p:txBody>
      </p:sp>
      <p:sp>
        <p:nvSpPr>
          <p:cNvPr id="217"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B0A9C5B-EC94-4EB5-9B1D-C580A6B211F7}"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panose="02020603050405020304"/>
                <a:ea typeface="DejaVu Sans"/>
              </a:rPr>
              <a:t>Database Management System</a:t>
            </a:r>
            <a:endParaRPr lang="en-US" sz="3600" b="0" strike="noStrike" spc="-1" dirty="0">
              <a:latin typeface="Arial" panose="020B0604020202090204"/>
            </a:endParaRPr>
          </a:p>
        </p:txBody>
      </p:sp>
      <p:sp>
        <p:nvSpPr>
          <p:cNvPr id="219" name="CustomShape 2"/>
          <p:cNvSpPr/>
          <p:nvPr/>
        </p:nvSpPr>
        <p:spPr>
          <a:xfrm>
            <a:off x="457200" y="1400810"/>
            <a:ext cx="7872730" cy="396049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Advantages of Database Management Systems</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FF0000"/>
                </a:solidFill>
                <a:latin typeface="Times New Roman" panose="02020603050405020304"/>
                <a:ea typeface="DejaVu Sans"/>
              </a:rPr>
              <a:t>Control of data redundancy</a:t>
            </a:r>
            <a:endParaRPr lang="en-US" sz="2000" b="0" strike="noStrike" spc="-1" dirty="0">
              <a:solidFill>
                <a:srgbClr val="FF0000"/>
              </a:solidFill>
              <a:latin typeface="Arial" panose="020B0604020202090204"/>
            </a:endParaRPr>
          </a:p>
          <a:p>
            <a:pPr marL="714375" lvl="1" indent="-352425">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Control of data consistency</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Sharing of data</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Improved security</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Improved performance (not always)</a:t>
            </a:r>
            <a:endParaRPr lang="en-US" sz="2000" b="0" strike="noStrike" spc="-1" dirty="0">
              <a:latin typeface="Arial" panose="020B0604020202090204"/>
            </a:endParaRPr>
          </a:p>
          <a:p>
            <a:pPr marL="714375" lvl="1" indent="-352425">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Increased productivity</a:t>
            </a:r>
            <a:endParaRPr lang="en-US" sz="2000" b="0" strike="noStrike" spc="-1" dirty="0">
              <a:latin typeface="Arial" panose="020B0604020202090204"/>
            </a:endParaRPr>
          </a:p>
        </p:txBody>
      </p:sp>
      <p:sp>
        <p:nvSpPr>
          <p:cNvPr id="22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D3C96E8-F3B8-4995-AD01-16BAABAC854B}"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panose="02020603050405020304"/>
                <a:ea typeface="DejaVu Sans"/>
              </a:rPr>
              <a:t>Database Management System</a:t>
            </a:r>
            <a:endParaRPr lang="en-US" sz="3600" b="0" strike="noStrike" spc="-1" dirty="0">
              <a:latin typeface="Arial" panose="020B0604020202090204"/>
            </a:endParaRPr>
          </a:p>
        </p:txBody>
      </p:sp>
      <p:sp>
        <p:nvSpPr>
          <p:cNvPr id="222" name="CustomShape 2"/>
          <p:cNvSpPr/>
          <p:nvPr/>
        </p:nvSpPr>
        <p:spPr>
          <a:xfrm>
            <a:off x="457200" y="140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Disadvantages of Database Management Systems</a:t>
            </a:r>
            <a:endParaRPr lang="en-US" sz="2000" b="0" strike="noStrike" spc="-1" dirty="0">
              <a:latin typeface="Arial" panose="020B0604020202090204"/>
            </a:endParaRPr>
          </a:p>
          <a:p>
            <a:pPr marL="711200" lvl="1" indent="-355600">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Complexity</a:t>
            </a:r>
            <a:endParaRPr lang="en-US" sz="2000" b="0" strike="noStrike" spc="-1" dirty="0">
              <a:latin typeface="Arial" panose="020B0604020202090204"/>
            </a:endParaRPr>
          </a:p>
          <a:p>
            <a:pPr marL="711200" lvl="1" indent="-355600">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Size</a:t>
            </a:r>
            <a:endParaRPr lang="en-US" sz="2000" b="0" strike="noStrike" spc="-1" dirty="0">
              <a:latin typeface="Arial" panose="020B0604020202090204"/>
            </a:endParaRPr>
          </a:p>
          <a:p>
            <a:pPr marL="711200" lvl="2" indent="-355600">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Running and maintenance costs</a:t>
            </a:r>
            <a:endParaRPr lang="en-US" sz="2000" b="0" strike="noStrike" spc="-1" dirty="0">
              <a:latin typeface="Arial" panose="020B0604020202090204"/>
            </a:endParaRPr>
          </a:p>
          <a:p>
            <a:pPr marL="711200" lvl="1" indent="-355600">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Performance</a:t>
            </a:r>
            <a:endParaRPr lang="en-US" sz="2000" b="0" strike="noStrike" spc="-1" dirty="0">
              <a:latin typeface="Arial" panose="020B0604020202090204"/>
            </a:endParaRPr>
          </a:p>
          <a:p>
            <a:pPr marL="711200" lvl="1" indent="-355600">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Incompatibilities between different systems</a:t>
            </a:r>
            <a:endParaRPr lang="en-US" sz="2000" b="0" strike="noStrike" spc="-1" dirty="0">
              <a:latin typeface="Arial" panose="020B0604020202090204"/>
            </a:endParaRPr>
          </a:p>
          <a:p>
            <a:pPr marL="711200" lvl="1" indent="-355600">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High cost of failure</a:t>
            </a:r>
            <a:endParaRPr lang="en-US" sz="2000" b="0" strike="noStrike" spc="-1" dirty="0">
              <a:latin typeface="Arial" panose="020B0604020202090204"/>
            </a:endParaRPr>
          </a:p>
          <a:p>
            <a:pPr>
              <a:lnSpc>
                <a:spcPct val="100000"/>
              </a:lnSpc>
              <a:spcBef>
                <a:spcPts val="560"/>
              </a:spcBef>
            </a:pPr>
            <a:endParaRPr lang="en-US" sz="2000" b="0" strike="noStrike" spc="-1" dirty="0">
              <a:latin typeface="Arial" panose="020B0604020202090204"/>
            </a:endParaRPr>
          </a:p>
        </p:txBody>
      </p:sp>
      <p:sp>
        <p:nvSpPr>
          <p:cNvPr id="223"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B2964C3-65A9-441B-B355-614B039FC44A}"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49"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File Systems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Database Systems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Database Management System</a:t>
            </a:r>
            <a:endParaRPr lang="en-US" sz="2800" b="0" strike="noStrike" spc="-1" dirty="0">
              <a:latin typeface="Arial" panose="020B0604020202090204"/>
            </a:endParaRPr>
          </a:p>
        </p:txBody>
      </p:sp>
      <p:sp>
        <p:nvSpPr>
          <p:cNvPr id="15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7BC01C6-DF33-4B42-AFCF-C92BAB34FFC3}"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References</a:t>
            </a:r>
            <a:endParaRPr lang="en-US" sz="3600" b="0" strike="noStrike" spc="-1">
              <a:latin typeface="Arial" panose="020B0604020202090204"/>
            </a:endParaRPr>
          </a:p>
        </p:txBody>
      </p:sp>
      <p:sp>
        <p:nvSpPr>
          <p:cNvPr id="225" name="CustomShape 2"/>
          <p:cNvSpPr/>
          <p:nvPr/>
        </p:nvSpPr>
        <p:spPr>
          <a:xfrm>
            <a:off x="457200" y="140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a:solidFill>
                  <a:srgbClr val="0C2340"/>
                </a:solidFill>
                <a:latin typeface="Times New Roman" panose="02020603050405020304"/>
                <a:ea typeface="DejaVu Sans"/>
              </a:rPr>
              <a:t>C. Coronel, S. Morris, A. Basta, M. Zgola, Data Management and Security, Chapter 1, Cengage Compose eBook, 2018, eBook: Data Management and Security, 1st Edition</a:t>
            </a:r>
            <a:endParaRPr lang="en-US" sz="2000" b="0" strike="noStrike" spc="-1">
              <a:latin typeface="Arial" panose="020B0604020202090204"/>
            </a:endParaRPr>
          </a:p>
          <a:p>
            <a:pPr marL="342900" indent="-341630">
              <a:lnSpc>
                <a:spcPct val="100000"/>
              </a:lnSpc>
              <a:spcBef>
                <a:spcPts val="560"/>
              </a:spcBef>
              <a:buClr>
                <a:srgbClr val="0C2340"/>
              </a:buClr>
              <a:buFont typeface="Arial" panose="020B0604020202090204"/>
              <a:buChar char="•"/>
            </a:pPr>
            <a:r>
              <a:rPr lang="en-US" sz="2000" b="0" strike="noStrike" spc="-1">
                <a:solidFill>
                  <a:srgbClr val="0C2340"/>
                </a:solidFill>
                <a:latin typeface="Times New Roman" panose="02020603050405020304"/>
                <a:ea typeface="DejaVu Sans"/>
              </a:rPr>
              <a:t>T. Connoly, C. Begg, Database Systems, A Practical Approach to Design, Implementation, and Management, Chapter 1 Introduction to Databases, Pearson Education Ltd, 2015</a:t>
            </a:r>
            <a:endParaRPr lang="en-US" sz="2000" b="0" strike="noStrike" spc="-1">
              <a:latin typeface="Arial" panose="020B0604020202090204"/>
            </a:endParaRPr>
          </a:p>
        </p:txBody>
      </p:sp>
      <p:sp>
        <p:nvSpPr>
          <p:cNvPr id="22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11E46F0-BD06-4379-9BA4-F4E3F87B0C37}"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File systems</a:t>
            </a:r>
            <a:endParaRPr lang="en-US" sz="3600" b="0" strike="noStrike" spc="-1">
              <a:latin typeface="Arial" panose="020B0604020202090204"/>
            </a:endParaRPr>
          </a:p>
        </p:txBody>
      </p:sp>
      <p:sp>
        <p:nvSpPr>
          <p:cNvPr id="152" name="CustomShape 2"/>
          <p:cNvSpPr/>
          <p:nvPr/>
        </p:nvSpPr>
        <p:spPr>
          <a:xfrm>
            <a:off x="457200" y="1041400"/>
            <a:ext cx="7872730" cy="482028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data block-based </a:t>
            </a:r>
            <a:r>
              <a:rPr lang="en-US" sz="2000" b="0" strike="noStrike" spc="-1" dirty="0">
                <a:solidFill>
                  <a:srgbClr val="0C2340"/>
                </a:solidFill>
                <a:latin typeface="Times New Roman" panose="02020603050405020304"/>
                <a:ea typeface="DejaVu Sans"/>
              </a:rPr>
              <a:t>logical model of persistent storage is too simplistic for more advanced data processing applications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sequence of data blocks is partitioned into the variable  [ˈveriəbl] subsequence of data blocks called as </a:t>
            </a:r>
            <a:r>
              <a:rPr lang="en-US" sz="2000" b="0" strike="noStrike" spc="-1" dirty="0">
                <a:solidFill>
                  <a:srgbClr val="FF0000"/>
                </a:solidFill>
                <a:latin typeface="Times New Roman" panose="02020603050405020304"/>
                <a:ea typeface="DejaVu Sans"/>
              </a:rPr>
              <a:t>files</a:t>
            </a:r>
            <a:r>
              <a:rPr lang="en-US" sz="2000" b="0" strike="noStrike" spc="-1" dirty="0">
                <a:solidFill>
                  <a:srgbClr val="0C2340"/>
                </a:solidFill>
                <a:latin typeface="Times New Roman" panose="02020603050405020304"/>
                <a:ea typeface="DejaVu Sans"/>
              </a:rPr>
              <a:t> and the names associated with the </a:t>
            </a:r>
            <a:r>
              <a:rPr lang="en-US" sz="2000" b="0" strike="noStrike" spc="-1" dirty="0">
                <a:solidFill>
                  <a:srgbClr val="FF0000"/>
                </a:solidFill>
                <a:latin typeface="Times New Roman" panose="02020603050405020304"/>
                <a:ea typeface="DejaVu Sans"/>
              </a:rPr>
              <a:t>files</a:t>
            </a:r>
            <a:r>
              <a:rPr lang="en-US" sz="2000" b="0" strike="noStrike" spc="-1" dirty="0">
                <a:solidFill>
                  <a:srgbClr val="0C2340"/>
                </a:solidFill>
                <a:latin typeface="Times New Roman" panose="02020603050405020304"/>
                <a:ea typeface="DejaVu Sans"/>
              </a:rPr>
              <a:t> uniquely identify </a:t>
            </a:r>
            <a:r>
              <a:rPr lang="en-US" sz="2000" spc="-1" dirty="0">
                <a:solidFill>
                  <a:srgbClr val="0C2340"/>
                </a:solidFill>
                <a:latin typeface="Times New Roman" panose="02020603050405020304"/>
                <a:ea typeface="DejaVu Sans"/>
              </a:rPr>
              <a:t>each </a:t>
            </a:r>
            <a:r>
              <a:rPr lang="en-US" sz="2000" spc="-1" dirty="0">
                <a:solidFill>
                  <a:srgbClr val="FF0000"/>
                </a:solidFill>
                <a:latin typeface="Times New Roman" panose="02020603050405020304"/>
                <a:ea typeface="DejaVu Sans"/>
              </a:rPr>
              <a:t>file</a:t>
            </a:r>
            <a:endParaRPr lang="en-US" sz="2000" b="0" strike="noStrike" spc="-1" dirty="0">
              <a:solidFill>
                <a:srgbClr val="FF0000"/>
              </a:solidFill>
              <a:latin typeface="Arial" panose="020B0604020202090204"/>
            </a:endParaRPr>
          </a:p>
          <a:p>
            <a:pPr marL="342900" indent="-341630" algn="just">
              <a:spcBef>
                <a:spcPts val="560"/>
              </a:spcBef>
              <a:buClr>
                <a:srgbClr val="0C2340"/>
              </a:buClr>
              <a:buFont typeface="Arial" panose="020B0604020202090204"/>
              <a:buChar char="•"/>
            </a:pPr>
            <a:r>
              <a:rPr lang="en-US" sz="2000" spc="-1" dirty="0">
                <a:solidFill>
                  <a:srgbClr val="0C2340"/>
                </a:solidFill>
                <a:latin typeface="Times New Roman" panose="02020603050405020304"/>
              </a:rPr>
              <a:t>A </a:t>
            </a:r>
            <a:r>
              <a:rPr lang="en-US" sz="2000" spc="-1" dirty="0">
                <a:solidFill>
                  <a:srgbClr val="FF0000"/>
                </a:solidFill>
                <a:latin typeface="Times New Roman" panose="02020603050405020304"/>
              </a:rPr>
              <a:t>file</a:t>
            </a:r>
            <a:r>
              <a:rPr lang="en-US" sz="2000" spc="-1" dirty="0">
                <a:solidFill>
                  <a:srgbClr val="0C2340"/>
                </a:solidFill>
                <a:latin typeface="Times New Roman" panose="02020603050405020304"/>
              </a:rPr>
              <a:t> is a collection of </a:t>
            </a:r>
            <a:r>
              <a:rPr lang="en-US" sz="2000" spc="-1" dirty="0">
                <a:solidFill>
                  <a:srgbClr val="FF0000"/>
                </a:solidFill>
                <a:latin typeface="Times New Roman" panose="02020603050405020304"/>
              </a:rPr>
              <a:t>records</a:t>
            </a:r>
            <a:endParaRPr lang="en-US" sz="2000" spc="-1" dirty="0">
              <a:solidFill>
                <a:srgbClr val="FF0000"/>
              </a:solidFill>
              <a:latin typeface="Times New Roman" panose="02020603050405020304"/>
            </a:endParaRPr>
          </a:p>
          <a:p>
            <a:pPr marL="342900" indent="-341630" algn="just">
              <a:spcBef>
                <a:spcPts val="560"/>
              </a:spcBef>
              <a:buClr>
                <a:srgbClr val="0C2340"/>
              </a:buClr>
              <a:buFont typeface="Arial" panose="020B0604020202090204"/>
              <a:buChar char="•"/>
            </a:pPr>
            <a:r>
              <a:rPr lang="en-US" sz="2000" spc="-1" dirty="0">
                <a:solidFill>
                  <a:srgbClr val="0C2340"/>
                </a:solidFill>
                <a:latin typeface="Times New Roman" panose="02020603050405020304"/>
              </a:rPr>
              <a:t>A </a:t>
            </a:r>
            <a:r>
              <a:rPr lang="en-US" sz="2000" spc="-1" dirty="0">
                <a:solidFill>
                  <a:srgbClr val="FF0000"/>
                </a:solidFill>
                <a:latin typeface="Times New Roman" panose="02020603050405020304"/>
              </a:rPr>
              <a:t>record</a:t>
            </a:r>
            <a:r>
              <a:rPr lang="en-US" sz="2000" spc="-1" dirty="0">
                <a:solidFill>
                  <a:srgbClr val="0C2340"/>
                </a:solidFill>
                <a:latin typeface="Times New Roman" panose="02020603050405020304"/>
              </a:rPr>
              <a:t> can be stored in one or more data blocks and data block can contain a number of </a:t>
            </a:r>
            <a:r>
              <a:rPr lang="en-US" sz="2000" spc="-1" dirty="0">
                <a:solidFill>
                  <a:srgbClr val="FF0000"/>
                </a:solidFill>
                <a:latin typeface="Times New Roman" panose="02020603050405020304"/>
              </a:rPr>
              <a:t>records</a:t>
            </a:r>
            <a:endParaRPr lang="en-US" sz="2000" spc="-1" dirty="0">
              <a:solidFill>
                <a:srgbClr val="FF0000"/>
              </a:solidFill>
            </a:endParaRPr>
          </a:p>
          <a:p>
            <a:pPr marL="342900" indent="-341630" algn="just">
              <a:spcBef>
                <a:spcPts val="560"/>
              </a:spcBef>
              <a:buClr>
                <a:srgbClr val="0C2340"/>
              </a:buClr>
              <a:buFont typeface="Arial" panose="020B0604020202090204"/>
              <a:buChar char="•"/>
            </a:pPr>
            <a:r>
              <a:rPr lang="en-US" sz="2000" spc="-1" dirty="0">
                <a:solidFill>
                  <a:srgbClr val="0C2340"/>
                </a:solidFill>
                <a:latin typeface="Times New Roman" panose="02020603050405020304"/>
              </a:rPr>
              <a:t>A </a:t>
            </a:r>
            <a:r>
              <a:rPr lang="en-US" sz="2000" spc="-1" dirty="0">
                <a:solidFill>
                  <a:srgbClr val="FF0000"/>
                </a:solidFill>
                <a:latin typeface="Times New Roman" panose="02020603050405020304"/>
              </a:rPr>
              <a:t>record</a:t>
            </a:r>
            <a:r>
              <a:rPr lang="en-US" sz="2000" spc="-1" dirty="0">
                <a:solidFill>
                  <a:srgbClr val="0C2340"/>
                </a:solidFill>
                <a:latin typeface="Times New Roman" panose="02020603050405020304"/>
              </a:rPr>
              <a:t> is a sequence of </a:t>
            </a:r>
            <a:r>
              <a:rPr lang="en-US" sz="2000" spc="-1" dirty="0">
                <a:solidFill>
                  <a:srgbClr val="FF0000"/>
                </a:solidFill>
                <a:latin typeface="Times New Roman" panose="02020603050405020304"/>
              </a:rPr>
              <a:t>fields</a:t>
            </a:r>
            <a:endParaRPr lang="en-US" sz="2000" spc="-1" dirty="0">
              <a:solidFill>
                <a:srgbClr val="FF0000"/>
              </a:solidFill>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field</a:t>
            </a:r>
            <a:r>
              <a:rPr lang="en-US" sz="2000" b="0" strike="noStrike" spc="-1" dirty="0">
                <a:solidFill>
                  <a:srgbClr val="0C2340"/>
                </a:solidFill>
                <a:latin typeface="Times New Roman" panose="02020603050405020304"/>
                <a:ea typeface="DejaVu Sans"/>
              </a:rPr>
              <a:t> is a pair </a:t>
            </a:r>
            <a:r>
              <a:rPr lang="en-US" sz="2000" b="0" strike="noStrike" spc="-1" dirty="0">
                <a:solidFill>
                  <a:srgbClr val="FF0000"/>
                </a:solidFill>
                <a:latin typeface="Times New Roman" panose="02020603050405020304"/>
                <a:ea typeface="DejaVu Sans"/>
              </a:rPr>
              <a:t>[address, value] </a:t>
            </a:r>
            <a:r>
              <a:rPr lang="en-US" sz="2000" b="0" strike="noStrike" spc="-1" dirty="0">
                <a:solidFill>
                  <a:srgbClr val="0C2340"/>
                </a:solidFill>
                <a:latin typeface="Times New Roman" panose="02020603050405020304"/>
                <a:ea typeface="DejaVu Sans"/>
              </a:rPr>
              <a:t>where a </a:t>
            </a:r>
            <a:r>
              <a:rPr lang="en-US" sz="2000" b="0" strike="noStrike" spc="-1" dirty="0">
                <a:solidFill>
                  <a:srgbClr val="FF0000"/>
                </a:solidFill>
                <a:latin typeface="Times New Roman" panose="02020603050405020304"/>
                <a:ea typeface="DejaVu Sans"/>
              </a:rPr>
              <a:t>value</a:t>
            </a:r>
            <a:r>
              <a:rPr lang="en-US" sz="2000" b="0" strike="noStrike" spc="-1" dirty="0">
                <a:solidFill>
                  <a:srgbClr val="0C2340"/>
                </a:solidFill>
                <a:latin typeface="Times New Roman" panose="02020603050405020304"/>
                <a:ea typeface="DejaVu Sans"/>
              </a:rPr>
              <a:t> is implemented as sequences of bytes located in a data block and </a:t>
            </a:r>
            <a:r>
              <a:rPr lang="en-US" sz="2000" b="0" strike="noStrike" spc="-1" dirty="0">
                <a:solidFill>
                  <a:srgbClr val="FF0000"/>
                </a:solidFill>
                <a:latin typeface="Times New Roman" panose="02020603050405020304"/>
                <a:ea typeface="DejaVu Sans"/>
              </a:rPr>
              <a:t>address</a:t>
            </a:r>
            <a:r>
              <a:rPr lang="en-US" sz="2000" b="0" strike="noStrike" spc="-1" dirty="0">
                <a:solidFill>
                  <a:srgbClr val="0C2340"/>
                </a:solidFill>
                <a:latin typeface="Times New Roman" panose="02020603050405020304"/>
                <a:ea typeface="DejaVu Sans"/>
              </a:rPr>
              <a:t> consists of </a:t>
            </a:r>
            <a:r>
              <a:rPr lang="en-US" sz="2000" b="0" strike="noStrike" spc="-1" dirty="0">
                <a:solidFill>
                  <a:srgbClr val="FF0000"/>
                </a:solidFill>
                <a:latin typeface="Times New Roman" panose="02020603050405020304"/>
                <a:ea typeface="DejaVu Sans"/>
              </a:rPr>
              <a:t>file name</a:t>
            </a:r>
            <a:r>
              <a:rPr lang="en-US" sz="2000" b="0" strike="noStrike" spc="-1" dirty="0">
                <a:solidFill>
                  <a:srgbClr val="0C2340"/>
                </a:solidFill>
                <a:latin typeface="Times New Roman" panose="02020603050405020304"/>
                <a:ea typeface="DejaVu Sans"/>
              </a:rPr>
              <a:t>, </a:t>
            </a:r>
            <a:r>
              <a:rPr lang="en-US" sz="2000" b="0" strike="noStrike" spc="-1" dirty="0">
                <a:solidFill>
                  <a:srgbClr val="FF0000"/>
                </a:solidFill>
                <a:latin typeface="Times New Roman" panose="02020603050405020304"/>
                <a:ea typeface="DejaVu Sans"/>
              </a:rPr>
              <a:t>block number</a:t>
            </a:r>
            <a:r>
              <a:rPr lang="en-US" sz="2000" b="0" strike="noStrike" spc="-1" dirty="0">
                <a:solidFill>
                  <a:srgbClr val="0C2340"/>
                </a:solidFill>
                <a:latin typeface="Times New Roman" panose="02020603050405020304"/>
                <a:ea typeface="DejaVu Sans"/>
              </a:rPr>
              <a:t>, and </a:t>
            </a:r>
            <a:r>
              <a:rPr lang="en-US" sz="2000" b="0" strike="noStrike" spc="-1" dirty="0">
                <a:solidFill>
                  <a:srgbClr val="FF0000"/>
                </a:solidFill>
                <a:latin typeface="Times New Roman" panose="02020603050405020304"/>
                <a:ea typeface="DejaVu Sans"/>
              </a:rPr>
              <a:t>offset within a block</a:t>
            </a:r>
            <a:endParaRPr lang="en-US" sz="2000" b="0" strike="noStrike" spc="-1" dirty="0">
              <a:solidFill>
                <a:srgbClr val="FF0000"/>
              </a:solidFill>
              <a:latin typeface="Arial" panose="020B0604020202090204"/>
            </a:endParaRPr>
          </a:p>
          <a:p>
            <a:pPr marL="344170" indent="-342900" algn="just">
              <a:lnSpc>
                <a:spcPct val="100000"/>
              </a:lnSpc>
              <a:spcBef>
                <a:spcPts val="560"/>
              </a:spcBef>
              <a:buClr>
                <a:srgbClr val="0C2340"/>
              </a:buClr>
              <a:buFont typeface="Arial" panose="020B0604020202090204" pitchFamily="34" charset="0"/>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file definition </a:t>
            </a:r>
            <a:r>
              <a:rPr lang="en-US" sz="2000" b="0" strike="noStrike" spc="-1" dirty="0">
                <a:solidFill>
                  <a:srgbClr val="0C2340"/>
                </a:solidFill>
                <a:latin typeface="Times New Roman" panose="02020603050405020304"/>
                <a:ea typeface="DejaVu Sans"/>
              </a:rPr>
              <a:t>determines the names of fields and length of each field</a:t>
            </a:r>
            <a:endParaRPr lang="en-US" sz="2000" b="0" strike="noStrike" spc="-1" dirty="0">
              <a:latin typeface="Arial" panose="020B0604020202090204"/>
            </a:endParaRPr>
          </a:p>
          <a:p>
            <a:pPr>
              <a:lnSpc>
                <a:spcPct val="100000"/>
              </a:lnSpc>
              <a:spcBef>
                <a:spcPts val="560"/>
              </a:spcBef>
            </a:pPr>
            <a:endParaRPr lang="en-US" sz="2000" b="0" strike="noStrike" spc="-1" dirty="0">
              <a:latin typeface="Arial" panose="020B0604020202090204"/>
            </a:endParaRPr>
          </a:p>
        </p:txBody>
      </p:sp>
      <p:sp>
        <p:nvSpPr>
          <p:cNvPr id="153"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CDDBD2B-2322-4C41-A017-1229F805AD1A}"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File systems</a:t>
            </a:r>
            <a:endParaRPr lang="en-US" sz="3600" b="0" strike="noStrike" spc="-1">
              <a:latin typeface="Arial" panose="020B0604020202090204"/>
            </a:endParaRPr>
          </a:p>
        </p:txBody>
      </p:sp>
      <p:sp>
        <p:nvSpPr>
          <p:cNvPr id="155" name="CustomShape 2"/>
          <p:cNvSpPr/>
          <p:nvPr/>
        </p:nvSpPr>
        <p:spPr>
          <a:xfrm>
            <a:off x="835560" y="142308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Operations on files:</a:t>
            </a:r>
            <a:endParaRPr lang="en-US" sz="2000" b="0" strike="noStrike" spc="-1" dirty="0">
              <a:latin typeface="Arial" panose="020B0604020202090204"/>
            </a:endParaRPr>
          </a:p>
          <a:p>
            <a:pPr marL="722630" lvl="1" indent="-354330" algn="just">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open file</a:t>
            </a:r>
            <a:endParaRPr lang="en-US" sz="2000" b="0" strike="noStrike" spc="-1" dirty="0">
              <a:latin typeface="Arial" panose="020B0604020202090204"/>
            </a:endParaRPr>
          </a:p>
          <a:p>
            <a:pPr marL="722630" lvl="1" indent="-35433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close file</a:t>
            </a:r>
            <a:endParaRPr lang="en-US" sz="2000" b="0" strike="noStrike" spc="-1" dirty="0">
              <a:latin typeface="Arial" panose="020B0604020202090204"/>
            </a:endParaRPr>
          </a:p>
          <a:p>
            <a:pPr marL="722630" lvl="1" indent="-35433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read/write a record at a given address</a:t>
            </a:r>
            <a:endParaRPr lang="en-US" sz="2000" b="0" strike="noStrike" spc="-1" dirty="0">
              <a:latin typeface="Arial" panose="020B0604020202090204"/>
            </a:endParaRPr>
          </a:p>
          <a:p>
            <a:pPr marL="722630" lvl="1" indent="-35433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read/write the next record</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Example of a simple </a:t>
            </a:r>
            <a:r>
              <a:rPr lang="en-US" sz="2000" b="0" strike="noStrike" spc="-1" dirty="0">
                <a:solidFill>
                  <a:srgbClr val="0C2340"/>
                </a:solidFill>
                <a:latin typeface="Courier New" panose="02070609020205090404"/>
                <a:ea typeface="DejaVu Sans"/>
              </a:rPr>
              <a:t>ENROLMENTS </a:t>
            </a:r>
            <a:r>
              <a:rPr lang="en-US" sz="2000" b="0" strike="noStrike" spc="-1" dirty="0">
                <a:solidFill>
                  <a:srgbClr val="0C2340"/>
                </a:solidFill>
                <a:latin typeface="Times New Roman" panose="02020603050405020304"/>
                <a:ea typeface="DejaVu Sans"/>
              </a:rPr>
              <a:t>file system</a:t>
            </a:r>
            <a:endParaRPr lang="en-US" sz="2000" b="0" strike="noStrike" spc="-1" dirty="0">
              <a:latin typeface="Arial" panose="020B0604020202090204"/>
            </a:endParaRPr>
          </a:p>
          <a:p>
            <a:pPr marL="361950" algn="just">
              <a:lnSpc>
                <a:spcPct val="100000"/>
              </a:lnSpc>
              <a:spcBef>
                <a:spcPts val="560"/>
              </a:spcBef>
            </a:pPr>
            <a:r>
              <a:rPr lang="en-US" sz="1800" b="0" u="sng" strike="noStrike" spc="-1" dirty="0">
                <a:solidFill>
                  <a:srgbClr val="0C2340"/>
                </a:solidFill>
                <a:latin typeface="Courier New" panose="02070609020205090404"/>
                <a:ea typeface="DejaVu Sans"/>
              </a:rPr>
              <a:t>STUDENT </a:t>
            </a:r>
            <a:r>
              <a:rPr lang="en-US" sz="1800" b="0" u="sng" strike="noStrike" spc="-1" dirty="0">
                <a:solidFill>
                  <a:srgbClr val="0C2340"/>
                </a:solidFill>
                <a:latin typeface="Times New Roman" panose="02020603050405020304" pitchFamily="18" charset="0"/>
                <a:ea typeface="DejaVu Sans"/>
                <a:cs typeface="Times New Roman" panose="02020603050405020304" pitchFamily="18" charset="0"/>
              </a:rPr>
              <a:t>file</a:t>
            </a:r>
            <a:endParaRPr lang="en-US" sz="1800" b="0" u="sng" strike="noStrike" spc="-1" dirty="0">
              <a:latin typeface="Times New Roman" panose="02020603050405020304" pitchFamily="18" charset="0"/>
              <a:cs typeface="Times New Roman" panose="02020603050405020304" pitchFamily="18" charset="0"/>
            </a:endParaRPr>
          </a:p>
          <a:p>
            <a:pPr marL="361950" algn="just">
              <a:lnSpc>
                <a:spcPct val="100000"/>
              </a:lnSpc>
              <a:spcBef>
                <a:spcPts val="560"/>
              </a:spcBef>
            </a:pPr>
            <a:r>
              <a:rPr lang="en-US" sz="1500" b="0" strike="noStrike" spc="-1" dirty="0">
                <a:solidFill>
                  <a:srgbClr val="0C2340"/>
                </a:solidFill>
                <a:latin typeface="Courier New" panose="02070609020205090404"/>
                <a:ea typeface="DejaVu Sans"/>
              </a:rPr>
              <a:t>STUDENT(number, first-name, last-name, date-of-birth, degree)</a:t>
            </a:r>
            <a:endParaRPr lang="en-US" sz="1500" b="0" strike="noStrike" spc="-1" dirty="0">
              <a:solidFill>
                <a:srgbClr val="0C2340"/>
              </a:solidFill>
              <a:latin typeface="Courier New" panose="02070609020205090404"/>
              <a:ea typeface="DejaVu Sans"/>
            </a:endParaRPr>
          </a:p>
          <a:p>
            <a:pPr marL="361950" algn="just">
              <a:lnSpc>
                <a:spcPct val="100000"/>
              </a:lnSpc>
              <a:spcBef>
                <a:spcPts val="560"/>
              </a:spcBef>
            </a:pPr>
            <a:endParaRPr lang="en-US" sz="800" b="0" strike="noStrike" spc="-1" dirty="0">
              <a:latin typeface="Arial" panose="020B0604020202090204"/>
            </a:endParaRPr>
          </a:p>
          <a:p>
            <a:pPr marL="361950" algn="just">
              <a:lnSpc>
                <a:spcPct val="100000"/>
              </a:lnSpc>
              <a:spcBef>
                <a:spcPts val="560"/>
              </a:spcBef>
            </a:pPr>
            <a:r>
              <a:rPr lang="en-US" sz="1800" b="0" u="sng" strike="noStrike" spc="-1" dirty="0">
                <a:solidFill>
                  <a:srgbClr val="0C2340"/>
                </a:solidFill>
                <a:latin typeface="Courier New" panose="02070609020205090404"/>
                <a:ea typeface="DejaVu Sans"/>
              </a:rPr>
              <a:t>SUBJECT </a:t>
            </a:r>
            <a:r>
              <a:rPr lang="en-US" sz="1800" b="0" u="sng" strike="noStrike" spc="-1" dirty="0">
                <a:solidFill>
                  <a:srgbClr val="0C2340"/>
                </a:solidFill>
                <a:latin typeface="Times New Roman" panose="02020603050405020304" pitchFamily="18" charset="0"/>
                <a:ea typeface="DejaVu Sans"/>
                <a:cs typeface="Times New Roman" panose="02020603050405020304" pitchFamily="18" charset="0"/>
              </a:rPr>
              <a:t>file</a:t>
            </a:r>
            <a:endParaRPr lang="en-US" sz="1800" b="0" u="sng" strike="noStrike" spc="-1" dirty="0">
              <a:latin typeface="Times New Roman" panose="02020603050405020304" pitchFamily="18" charset="0"/>
              <a:cs typeface="Times New Roman" panose="02020603050405020304" pitchFamily="18" charset="0"/>
            </a:endParaRPr>
          </a:p>
          <a:p>
            <a:pPr marL="361950" algn="just">
              <a:lnSpc>
                <a:spcPct val="100000"/>
              </a:lnSpc>
              <a:spcBef>
                <a:spcPts val="560"/>
              </a:spcBef>
            </a:pPr>
            <a:r>
              <a:rPr lang="en-US" sz="1500" b="0" strike="noStrike" spc="-1" dirty="0">
                <a:solidFill>
                  <a:srgbClr val="0C2340"/>
                </a:solidFill>
                <a:latin typeface="Courier New" panose="02070609020205090404"/>
                <a:ea typeface="DejaVu Sans"/>
              </a:rPr>
              <a:t>SUBJECT(code, title, credits)</a:t>
            </a:r>
            <a:endParaRPr lang="en-US" sz="1500" b="0" strike="noStrike" spc="-1" dirty="0">
              <a:solidFill>
                <a:srgbClr val="0C2340"/>
              </a:solidFill>
              <a:latin typeface="Courier New" panose="02070609020205090404"/>
              <a:ea typeface="DejaVu Sans"/>
            </a:endParaRPr>
          </a:p>
          <a:p>
            <a:pPr marL="361950" algn="just">
              <a:lnSpc>
                <a:spcPct val="100000"/>
              </a:lnSpc>
              <a:spcBef>
                <a:spcPts val="560"/>
              </a:spcBef>
            </a:pPr>
            <a:endParaRPr lang="en-US" sz="800" b="0" strike="noStrike" spc="-1" dirty="0">
              <a:latin typeface="Arial" panose="020B0604020202090204"/>
            </a:endParaRPr>
          </a:p>
          <a:p>
            <a:pPr marL="361950" algn="just">
              <a:lnSpc>
                <a:spcPct val="100000"/>
              </a:lnSpc>
              <a:spcBef>
                <a:spcPts val="560"/>
              </a:spcBef>
            </a:pPr>
            <a:r>
              <a:rPr lang="en-US" sz="1800" b="0" u="sng" strike="noStrike" spc="-1" dirty="0">
                <a:solidFill>
                  <a:srgbClr val="0C2340"/>
                </a:solidFill>
                <a:latin typeface="Courier New" panose="02070609020205090404"/>
                <a:ea typeface="DejaVu Sans"/>
              </a:rPr>
              <a:t>ENROLMENT </a:t>
            </a:r>
            <a:r>
              <a:rPr lang="en-US" sz="1800" b="0" u="sng" strike="noStrike" spc="-1" dirty="0">
                <a:solidFill>
                  <a:srgbClr val="0C2340"/>
                </a:solidFill>
                <a:latin typeface="Times New Roman" panose="02020603050405020304" pitchFamily="18" charset="0"/>
                <a:ea typeface="DejaVu Sans"/>
                <a:cs typeface="Times New Roman" panose="02020603050405020304" pitchFamily="18" charset="0"/>
              </a:rPr>
              <a:t>file</a:t>
            </a:r>
            <a:endParaRPr lang="en-US" sz="1800" b="0" u="sng" strike="noStrike" spc="-1" dirty="0">
              <a:latin typeface="Times New Roman" panose="02020603050405020304" pitchFamily="18" charset="0"/>
              <a:cs typeface="Times New Roman" panose="02020603050405020304" pitchFamily="18" charset="0"/>
            </a:endParaRPr>
          </a:p>
          <a:p>
            <a:pPr marL="361950" algn="just">
              <a:lnSpc>
                <a:spcPct val="100000"/>
              </a:lnSpc>
              <a:spcBef>
                <a:spcPts val="560"/>
              </a:spcBef>
            </a:pPr>
            <a:r>
              <a:rPr lang="en-US" sz="1500" b="0" strike="noStrike" spc="-1" dirty="0">
                <a:solidFill>
                  <a:srgbClr val="0C2340"/>
                </a:solidFill>
                <a:latin typeface="Courier New" panose="02070609020205090404"/>
                <a:ea typeface="DejaVu Sans"/>
              </a:rPr>
              <a:t>ENROLMENT(student-number, subject-code, enrolment-date, status)</a:t>
            </a:r>
            <a:endParaRPr lang="en-US" sz="1500" b="0" strike="noStrike" spc="-1" dirty="0">
              <a:latin typeface="Arial" panose="020B0604020202090204"/>
            </a:endParaRPr>
          </a:p>
          <a:p>
            <a:pPr algn="just">
              <a:lnSpc>
                <a:spcPct val="100000"/>
              </a:lnSpc>
              <a:spcBef>
                <a:spcPts val="560"/>
              </a:spcBef>
            </a:pPr>
            <a:endParaRPr lang="en-US" sz="1600" b="0" strike="noStrike" spc="-1" dirty="0">
              <a:latin typeface="Arial" panose="020B0604020202090204"/>
            </a:endParaRPr>
          </a:p>
        </p:txBody>
      </p:sp>
      <p:sp>
        <p:nvSpPr>
          <p:cNvPr id="15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A8F3259B-7CAB-4799-A97A-9A2FB1DFE894}"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57"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58"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File systems</a:t>
            </a:r>
            <a:endParaRPr lang="en-US" sz="3600" b="0" strike="noStrike" spc="-1">
              <a:latin typeface="Arial" panose="020B0604020202090204"/>
            </a:endParaRPr>
          </a:p>
        </p:txBody>
      </p:sp>
      <p:sp>
        <p:nvSpPr>
          <p:cNvPr id="160" name="CustomShape 2"/>
          <p:cNvSpPr/>
          <p:nvPr/>
        </p:nvSpPr>
        <p:spPr>
          <a:xfrm>
            <a:off x="574675" y="1305560"/>
            <a:ext cx="7872095" cy="371983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Limitations of file systems</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Separation and isolation of data:The meaning of the data is defined in the application software. (Nonlogical independance)</a:t>
            </a:r>
            <a:endParaRPr lang="en-US" sz="2000" b="0" strike="noStrike" spc="-1" dirty="0">
              <a:solidFill>
                <a:srgbClr val="0C2340"/>
              </a:solidFill>
              <a:latin typeface="Times New Roman" panose="02020603050405020304"/>
              <a:ea typeface="DejaVu Sans"/>
            </a:endParaRPr>
          </a:p>
          <a:p>
            <a:pPr marL="714375" lvl="1" indent="-352425" algn="just">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Data redundancy</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Incompatible formats of files</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Fixed queries/proliferation  [prəˌlɪfəˈreɪʃn] of application programs</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No provision for security or integrity</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No recovery from hardware or software failures</a:t>
            </a:r>
            <a:endParaRPr lang="en-US" sz="2000" b="0" strike="noStrike" spc="-1" dirty="0">
              <a:latin typeface="Arial" panose="020B0604020202090204"/>
            </a:endParaRPr>
          </a:p>
          <a:p>
            <a:pPr marL="714375" lvl="1" indent="-352425" algn="just">
              <a:lnSpc>
                <a:spcPct val="100000"/>
              </a:lnSpc>
              <a:spcBef>
                <a:spcPts val="560"/>
              </a:spcBef>
              <a:buClr>
                <a:srgbClr val="000000"/>
              </a:buClr>
              <a:buSzPct val="45000"/>
            </a:pPr>
            <a:r>
              <a:rPr lang="en-US" sz="2000" b="0" strike="noStrike" spc="-1" dirty="0">
                <a:solidFill>
                  <a:srgbClr val="0C2340"/>
                </a:solidFill>
                <a:latin typeface="Times New Roman" panose="02020603050405020304"/>
                <a:ea typeface="DejaVu Sans"/>
              </a:rPr>
              <a:t>-	No provision for shared access</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p:txBody>
      </p:sp>
      <p:sp>
        <p:nvSpPr>
          <p:cNvPr id="161"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44C31B2F-8BC3-4155-A509-6FEE13E999E0}"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62"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63"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65"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File Systems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Database Systems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Database Management System</a:t>
            </a:r>
            <a:endParaRPr lang="en-US" sz="2800" b="0" strike="noStrike" spc="-1" dirty="0">
              <a:latin typeface="Arial" panose="020B0604020202090204"/>
            </a:endParaRPr>
          </a:p>
        </p:txBody>
      </p:sp>
      <p:sp>
        <p:nvSpPr>
          <p:cNvPr id="16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7EE86D0-1AFE-4C9D-92BE-C62CF2530D81}"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68" name="CustomShape 2"/>
          <p:cNvSpPr/>
          <p:nvPr/>
        </p:nvSpPr>
        <p:spPr>
          <a:xfrm>
            <a:off x="457200" y="104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Database systems </a:t>
            </a:r>
            <a:r>
              <a:rPr lang="en-US" sz="2000" b="0" strike="noStrike" spc="-1" dirty="0">
                <a:solidFill>
                  <a:srgbClr val="0C2340"/>
                </a:solidFill>
                <a:latin typeface="Times New Roman" panose="02020603050405020304"/>
                <a:ea typeface="DejaVu Sans"/>
              </a:rPr>
              <a:t>eliminate a number of important limitations of file systems:</a:t>
            </a:r>
            <a:endParaRPr lang="en-US" sz="2000" spc="-1" dirty="0">
              <a:latin typeface="Arial" panose="020B0604020202090204"/>
            </a:endParaRPr>
          </a:p>
          <a:p>
            <a:pPr marL="716280" indent="-403225" algn="just">
              <a:lnSpc>
                <a:spcPct val="100000"/>
              </a:lnSpc>
              <a:spcBef>
                <a:spcPts val="560"/>
              </a:spcBef>
              <a:buClr>
                <a:srgbClr val="0C2340"/>
              </a:buClr>
            </a:pPr>
            <a:r>
              <a:rPr lang="en-US" sz="2000" b="0" strike="noStrike" spc="-1" dirty="0">
                <a:solidFill>
                  <a:srgbClr val="0C2340"/>
                </a:solidFill>
                <a:latin typeface="Times New Roman" panose="02020603050405020304"/>
                <a:ea typeface="DejaVu Sans"/>
              </a:rPr>
              <a:t>-	Database systems store the definitions of data </a:t>
            </a:r>
            <a:r>
              <a:rPr lang="en-US" sz="2000" spc="-1" dirty="0">
                <a:solidFill>
                  <a:srgbClr val="0C2340"/>
                </a:solidFill>
                <a:latin typeface="Times New Roman" panose="02020603050405020304"/>
                <a:ea typeface="DejaVu Sans"/>
              </a:rPr>
              <a:t>stored together with data</a:t>
            </a:r>
            <a:endParaRPr lang="en-US" sz="2000" spc="-1" dirty="0">
              <a:latin typeface="Arial" panose="020B0604020202090204"/>
            </a:endParaRPr>
          </a:p>
          <a:p>
            <a:pPr marL="716280" indent="-403225" algn="just">
              <a:lnSpc>
                <a:spcPct val="100000"/>
              </a:lnSpc>
              <a:spcBef>
                <a:spcPts val="560"/>
              </a:spcBef>
              <a:buClr>
                <a:srgbClr val="0C2340"/>
              </a:buClr>
              <a:buFontTx/>
              <a:buChar char="-"/>
            </a:pPr>
            <a:r>
              <a:rPr lang="en-US" sz="2000" spc="-1" dirty="0">
                <a:solidFill>
                  <a:srgbClr val="0C2340"/>
                </a:solidFill>
                <a:latin typeface="Times New Roman" panose="02020603050405020304"/>
              </a:rPr>
              <a:t>Database systems provide a universal query language that can used for quick implementation of ad-hoc access to data</a:t>
            </a:r>
            <a:endParaRPr lang="en-US" sz="2000" spc="-1" dirty="0">
              <a:solidFill>
                <a:srgbClr val="0C2340"/>
              </a:solidFill>
              <a:latin typeface="Times New Roman" panose="02020603050405020304"/>
            </a:endParaRPr>
          </a:p>
          <a:p>
            <a:pPr marL="716280" indent="-403225" algn="just">
              <a:lnSpc>
                <a:spcPct val="100000"/>
              </a:lnSpc>
              <a:spcBef>
                <a:spcPts val="560"/>
              </a:spcBef>
              <a:buClr>
                <a:srgbClr val="0C2340"/>
              </a:buClr>
              <a:buFontTx/>
              <a:buChar char="-"/>
            </a:pPr>
            <a:r>
              <a:rPr lang="en-US" sz="2000" spc="-1" dirty="0">
                <a:solidFill>
                  <a:srgbClr val="0C2340"/>
                </a:solidFill>
                <a:latin typeface="Times New Roman" panose="02020603050405020304"/>
              </a:rPr>
              <a:t>Database systems implement a standard and unified collection of different types of data, like for example, integer, float, string, date, and the others</a:t>
            </a:r>
            <a:endParaRPr lang="en-US" sz="2000" spc="-1" dirty="0">
              <a:solidFill>
                <a:srgbClr val="0C2340"/>
              </a:solidFill>
              <a:latin typeface="Times New Roman" panose="02020603050405020304"/>
            </a:endParaRPr>
          </a:p>
          <a:p>
            <a:pPr marL="716280" indent="-403225" algn="just">
              <a:lnSpc>
                <a:spcPct val="100000"/>
              </a:lnSpc>
              <a:spcBef>
                <a:spcPts val="560"/>
              </a:spcBef>
              <a:buClr>
                <a:srgbClr val="0C2340"/>
              </a:buClr>
              <a:buFontTx/>
              <a:buChar char="-"/>
            </a:pPr>
            <a:r>
              <a:rPr lang="en-US" sz="2000" spc="-1" dirty="0">
                <a:solidFill>
                  <a:srgbClr val="0C2340"/>
                </a:solidFill>
                <a:latin typeface="Times New Roman" panose="02020603050405020304"/>
              </a:rPr>
              <a:t>Database systems provide the mechanism to enforce security and integrity of data</a:t>
            </a:r>
            <a:endParaRPr lang="en-US" sz="2000" spc="-1" dirty="0">
              <a:solidFill>
                <a:srgbClr val="0C2340"/>
              </a:solidFill>
              <a:latin typeface="Times New Roman" panose="02020603050405020304"/>
            </a:endParaRPr>
          </a:p>
          <a:p>
            <a:pPr marL="716280" indent="-403225" algn="just">
              <a:lnSpc>
                <a:spcPct val="100000"/>
              </a:lnSpc>
              <a:spcBef>
                <a:spcPts val="560"/>
              </a:spcBef>
              <a:buClr>
                <a:srgbClr val="0C2340"/>
              </a:buClr>
              <a:buFontTx/>
              <a:buChar char="-"/>
            </a:pPr>
            <a:r>
              <a:rPr lang="en-US" sz="2000" spc="-1" dirty="0">
                <a:solidFill>
                  <a:srgbClr val="0C2340"/>
                </a:solidFill>
                <a:latin typeface="Times New Roman" panose="02020603050405020304"/>
              </a:rPr>
              <a:t>Database systems implement the mechanism to automatically restore data after hardware or software failures</a:t>
            </a:r>
            <a:endParaRPr lang="en-US" sz="2000" spc="-1" dirty="0">
              <a:solidFill>
                <a:srgbClr val="0C2340"/>
              </a:solidFill>
              <a:latin typeface="Times New Roman" panose="02020603050405020304"/>
            </a:endParaRPr>
          </a:p>
          <a:p>
            <a:pPr marL="716280" indent="-403225" algn="just">
              <a:lnSpc>
                <a:spcPct val="100000"/>
              </a:lnSpc>
              <a:spcBef>
                <a:spcPts val="560"/>
              </a:spcBef>
              <a:buClr>
                <a:srgbClr val="0C2340"/>
              </a:buClr>
              <a:buFontTx/>
              <a:buChar char="-"/>
            </a:pPr>
            <a:r>
              <a:rPr lang="en-US" sz="2000" spc="-1" dirty="0">
                <a:solidFill>
                  <a:srgbClr val="0C2340"/>
                </a:solidFill>
                <a:latin typeface="Times New Roman" panose="02020603050405020304"/>
              </a:rPr>
              <a:t>Database systems implement the mechanism for shared and concurrent  access to data by many different users</a:t>
            </a:r>
            <a:endParaRPr lang="en-US" sz="2000" spc="-1" dirty="0">
              <a:latin typeface="Arial" panose="020B0604020202090204"/>
            </a:endParaRPr>
          </a:p>
        </p:txBody>
      </p:sp>
      <p:sp>
        <p:nvSpPr>
          <p:cNvPr id="169"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2D18330-FF2A-41DE-B079-33ECF6443124}"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68" name="CustomShape 2"/>
          <p:cNvSpPr/>
          <p:nvPr/>
        </p:nvSpPr>
        <p:spPr>
          <a:xfrm>
            <a:off x="457200" y="104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7505" indent="-342900" algn="just">
              <a:lnSpc>
                <a:spcPct val="100000"/>
              </a:lnSpc>
              <a:spcBef>
                <a:spcPts val="560"/>
              </a:spcBef>
              <a:buClr>
                <a:srgbClr val="0C2340"/>
              </a:buClr>
              <a:buFont typeface="Arial" panose="020B0604020202090204" pitchFamily="34" charset="0"/>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is a shared collection of logically related data designed to meet the information needs of an organization</a:t>
            </a:r>
            <a:endParaRPr lang="en-US" sz="2000" spc="-1" dirty="0">
              <a:latin typeface="Arial" panose="020B0604020202090204"/>
            </a:endParaRPr>
          </a:p>
          <a:p>
            <a:pPr marL="357505" indent="-342900" algn="just">
              <a:lnSpc>
                <a:spcPct val="100000"/>
              </a:lnSpc>
              <a:spcBef>
                <a:spcPts val="560"/>
              </a:spcBef>
              <a:buClr>
                <a:srgbClr val="0C2340"/>
              </a:buClr>
              <a:buFont typeface="Arial" panose="020B0604020202090204" pitchFamily="34" charset="0"/>
              <a:buChar char="•"/>
            </a:pPr>
            <a:r>
              <a:rPr lang="en-US" sz="2000" b="0" strike="noStrike" spc="-1" dirty="0">
                <a:solidFill>
                  <a:srgbClr val="0C2340"/>
                </a:solidFill>
                <a:latin typeface="Times New Roman" panose="02020603050405020304"/>
                <a:ea typeface="DejaVu Sans"/>
              </a:rPr>
              <a:t>We can also say that at a higher level of abstraction 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is a description of selected fragment of the reality</a:t>
            </a:r>
            <a:endParaRPr lang="en-US" sz="2000" spc="-1" dirty="0">
              <a:latin typeface="Arial" panose="020B0604020202090204"/>
            </a:endParaRPr>
          </a:p>
          <a:p>
            <a:pPr marL="357505" indent="-342900" algn="just">
              <a:lnSpc>
                <a:spcPct val="100000"/>
              </a:lnSpc>
              <a:spcBef>
                <a:spcPts val="560"/>
              </a:spcBef>
              <a:buClr>
                <a:srgbClr val="0C2340"/>
              </a:buClr>
              <a:buFont typeface="Arial" panose="020B0604020202090204" pitchFamily="34" charset="0"/>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may have different views at a conceptual (abstract) level and at a logical level</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Usually, at a conceptual level (abstract level) a </a:t>
            </a:r>
            <a:r>
              <a:rPr lang="en-US" sz="2000" b="0" strike="noStrike" spc="-1" dirty="0">
                <a:solidFill>
                  <a:srgbClr val="FF0000"/>
                </a:solidFill>
                <a:latin typeface="Times New Roman" panose="02020603050405020304"/>
                <a:ea typeface="DejaVu Sans"/>
              </a:rPr>
              <a:t>database </a:t>
            </a:r>
            <a:r>
              <a:rPr lang="en-US" sz="2000" b="0" strike="noStrike" spc="-1" dirty="0">
                <a:solidFill>
                  <a:srgbClr val="0C2340"/>
                </a:solidFill>
                <a:latin typeface="Times New Roman" panose="02020603050405020304"/>
                <a:ea typeface="DejaVu Sans"/>
              </a:rPr>
              <a:t>is a collection of objects (entities) described by the values of properties (attributes) and related to each other through associations (relationships), for example, see a diagram below that represent “suppliers” and “parts” (objects) and an association “supplies” that links “suppliers” and “parts”</a:t>
            </a:r>
            <a:endParaRPr lang="en-US" sz="2000" b="0" strike="noStrike" spc="-1" dirty="0">
              <a:latin typeface="Arial" panose="020B0604020202090204"/>
            </a:endParaRPr>
          </a:p>
        </p:txBody>
      </p:sp>
      <p:sp>
        <p:nvSpPr>
          <p:cNvPr id="169"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2D18330-FF2A-41DE-B079-33ECF6443124}"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94813" y="4797473"/>
            <a:ext cx="5328067" cy="16084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Database systems</a:t>
            </a:r>
            <a:endParaRPr lang="en-US" sz="3600" b="0" strike="noStrike" spc="-1">
              <a:latin typeface="Arial" panose="020B0604020202090204"/>
            </a:endParaRPr>
          </a:p>
        </p:txBody>
      </p:sp>
      <p:sp>
        <p:nvSpPr>
          <p:cNvPr id="171"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Usually, at a logical level, 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a:t>
            </a:r>
            <a:r>
              <a:rPr lang="en-US" sz="2000" spc="-1" dirty="0">
                <a:solidFill>
                  <a:srgbClr val="0C2340"/>
                </a:solidFill>
                <a:latin typeface="Times New Roman" panose="02020603050405020304"/>
              </a:rPr>
              <a:t>is visible to the users as a collection of tables, where a table consist of a header with attribute names, and the rows with the respective values of attributes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It is also possible, that at a logical level 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is visible to the users as a collection of records linked with pointers or as a collection of hierarchical structures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Example of a conceptual view of 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a:t>
            </a:r>
            <a:endParaRPr lang="en-US" sz="2000" b="0" strike="noStrike" spc="-1" dirty="0">
              <a:latin typeface="Arial" panose="020B0604020202090204"/>
            </a:endParaRPr>
          </a:p>
          <a:p>
            <a:pPr marL="714375" indent="-352425" algn="just">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database</a:t>
            </a:r>
            <a:r>
              <a:rPr lang="en-US" sz="2000" b="0" strike="noStrike" spc="-1" dirty="0">
                <a:solidFill>
                  <a:srgbClr val="0C2340"/>
                </a:solidFill>
                <a:latin typeface="Times New Roman" panose="02020603050405020304"/>
                <a:ea typeface="DejaVu Sans"/>
              </a:rPr>
              <a:t> contains information about suppliers, parts, and shipments  of parts done by suppliers</a:t>
            </a:r>
            <a:endParaRPr lang="en-US" sz="2000" b="0" strike="noStrike" spc="-1" dirty="0">
              <a:latin typeface="Arial" panose="020B0604020202090204"/>
            </a:endParaRPr>
          </a:p>
          <a:p>
            <a:pPr marL="714375" indent="-352425" algn="just">
              <a:lnSpc>
                <a:spcPct val="100000"/>
              </a:lnSpc>
              <a:spcBef>
                <a:spcPts val="560"/>
              </a:spcBef>
            </a:pPr>
            <a:r>
              <a:rPr lang="en-US" sz="2000" b="0" strike="noStrike" spc="-1" dirty="0">
                <a:solidFill>
                  <a:srgbClr val="0C2340"/>
                </a:solidFill>
                <a:latin typeface="Times New Roman" panose="02020603050405020304"/>
                <a:ea typeface="DejaVu Sans"/>
              </a:rPr>
              <a:t>-	A </a:t>
            </a:r>
            <a:r>
              <a:rPr lang="en-US" sz="2000" b="0" strike="noStrike" spc="-1" dirty="0">
                <a:solidFill>
                  <a:srgbClr val="FF0000"/>
                </a:solidFill>
                <a:latin typeface="Times New Roman" panose="02020603050405020304"/>
                <a:ea typeface="DejaVu Sans"/>
              </a:rPr>
              <a:t>conceptual schema</a:t>
            </a:r>
            <a:r>
              <a:rPr lang="en-US" sz="2000" b="0" strike="noStrike" spc="-1" dirty="0">
                <a:solidFill>
                  <a:srgbClr val="0C2340"/>
                </a:solidFill>
                <a:latin typeface="Times New Roman" panose="02020603050405020304"/>
                <a:ea typeface="DejaVu Sans"/>
              </a:rPr>
              <a:t>:</a:t>
            </a:r>
            <a:endParaRPr lang="en-US" sz="2000" b="0" strike="noStrike" spc="-1" dirty="0">
              <a:latin typeface="Arial" panose="020B0604020202090204"/>
            </a:endParaRPr>
          </a:p>
        </p:txBody>
      </p:sp>
      <p:sp>
        <p:nvSpPr>
          <p:cNvPr id="17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112E3E04-96DB-4AE9-AE7A-1D5CD7B19E40}"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73"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74"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endParaRPr lang="en-US" sz="1800" b="0" strike="noStrike" spc="-1">
              <a:latin typeface="Arial" panose="020B0604020202090204"/>
            </a:endParaRPr>
          </a:p>
          <a:p>
            <a:pPr algn="just">
              <a:lnSpc>
                <a:spcPct val="100000"/>
              </a:lnSpc>
              <a:spcBef>
                <a:spcPts val="560"/>
              </a:spcBef>
            </a:pPr>
            <a:endParaRPr lang="en-US" sz="1800" b="0" strike="noStrike" spc="-1">
              <a:latin typeface="Arial" panose="020B0604020202090204"/>
            </a:endParaRPr>
          </a:p>
        </p:txBody>
      </p:sp>
      <p:pic>
        <p:nvPicPr>
          <p:cNvPr id="175" name="Picture 174"/>
          <p:cNvPicPr/>
          <p:nvPr/>
        </p:nvPicPr>
        <p:blipFill>
          <a:blip r:embed="rId1"/>
          <a:stretch>
            <a:fillRect/>
          </a:stretch>
        </p:blipFill>
        <p:spPr>
          <a:xfrm>
            <a:off x="2383436" y="4888440"/>
            <a:ext cx="4747984" cy="1372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6775</Words>
  <Application>WPS 文字</Application>
  <PresentationFormat>On-screen Show (4:3)</PresentationFormat>
  <Paragraphs>220</Paragraphs>
  <Slides>20</Slides>
  <Notes>20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20</vt:i4>
      </vt:variant>
    </vt:vector>
  </HeadingPairs>
  <TitlesOfParts>
    <vt:vector size="39" baseType="lpstr">
      <vt:lpstr>Arial</vt:lpstr>
      <vt:lpstr>方正书宋_GBK</vt:lpstr>
      <vt:lpstr>Wingdings</vt:lpstr>
      <vt:lpstr>Arial</vt:lpstr>
      <vt:lpstr>Symbol</vt:lpstr>
      <vt:lpstr>Kingsoft Sign</vt:lpstr>
      <vt:lpstr>Times New Roman</vt:lpstr>
      <vt:lpstr>DejaVu Sans</vt:lpstr>
      <vt:lpstr>Thonburi</vt:lpstr>
      <vt:lpstr>Montserrat</vt:lpstr>
      <vt:lpstr>Courier New</vt:lpstr>
      <vt:lpstr>Times New Roman</vt:lpstr>
      <vt:lpstr>微软雅黑</vt:lpstr>
      <vt:lpstr>汉仪旗黑</vt:lpstr>
      <vt:lpstr>宋体</vt:lpstr>
      <vt:lpstr>Arial Unicode MS</vt:lpstr>
      <vt:lpstr>汉仪书宋二KW</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liubin</cp:lastModifiedBy>
  <cp:revision>82</cp:revision>
  <cp:lastPrinted>2022-09-13T09:48:44Z</cp:lastPrinted>
  <dcterms:created xsi:type="dcterms:W3CDTF">2022-09-13T09:48:44Z</dcterms:created>
  <dcterms:modified xsi:type="dcterms:W3CDTF">2022-09-13T09:48:44Z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y fmtid="{D5CDD505-2E9C-101B-9397-08002B2CF9AE}" pid="13" name="KSOProductBuildVer">
    <vt:lpwstr>2052-3.9.2.6301</vt:lpwstr>
  </property>
</Properties>
</file>