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023"/>
    <p:restoredTop sz="96512"/>
  </p:normalViewPr>
  <p:slideViewPr>
    <p:cSldViewPr snapToGrid="0" snapToObjects="1">
      <p:cViewPr>
        <p:scale>
          <a:sx n="93" d="100"/>
          <a:sy n="93" d="100"/>
        </p:scale>
        <p:origin x="360" y="8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1" d="100"/>
          <a:sy n="91" d="100"/>
        </p:scale>
        <p:origin x="403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D89E9581-720F-46A2-99C6-5DE8E962FC4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Database Design.</a:t>
            </a:r>
          </a:p>
          <a:p>
            <a:pPr marL="216000" indent="-213120">
              <a:lnSpc>
                <a:spcPct val="100000"/>
              </a:lnSpc>
            </a:pPr>
            <a:r>
              <a:rPr lang="en-US" sz="2000" b="0" strike="noStrike" spc="-1" dirty="0">
                <a:latin typeface="+mn-lt"/>
              </a:rPr>
              <a:t>This presentation provides a birds eye view of a database design process, and it also explains the concepts of database domain, database schema, and object modeling&lt;/prosody&gt;</a:t>
            </a:r>
          </a:p>
          <a:p>
            <a:pPr marL="216000" marR="0" lvl="0" indent="-213120" algn="l" defTabSz="914400" rtl="0" eaLnBrk="1" fontAlgn="auto" latinLnBrk="0" hangingPunct="1">
              <a:lnSpc>
                <a:spcPct val="100000"/>
              </a:lnSpc>
              <a:spcBef>
                <a:spcPts val="0"/>
              </a:spcBef>
              <a:spcAft>
                <a:spcPts val="0"/>
              </a:spcAft>
              <a:buClrTx/>
              <a:buSzTx/>
              <a:buFontTx/>
              <a:buNone/>
              <a:tabLst/>
              <a:defRPr/>
            </a:pPr>
            <a:r>
              <a:rPr lang="en-US" sz="2000" b="0" strike="noStrike" spc="-1" dirty="0">
                <a:latin typeface="+mn-lt"/>
              </a:rPr>
              <a:t>&lt;break time="0.5s"/&gt;</a:t>
            </a:r>
          </a:p>
          <a:p>
            <a:pPr marL="216000" indent="-213120">
              <a:lnSpc>
                <a:spcPct val="100000"/>
              </a:lnSpc>
            </a:pPr>
            <a:r>
              <a:rPr lang="en-US" sz="2000" b="0" strike="noStrike" spc="-1" dirty="0">
                <a:latin typeface="+mn-lt"/>
              </a:rPr>
              <a:t>&lt;/speak&gt;</a:t>
            </a:r>
          </a:p>
          <a:p>
            <a:pPr marL="216000" indent="-213120">
              <a:lnSpc>
                <a:spcPct val="100000"/>
              </a:lnSpc>
            </a:pPr>
            <a:endParaRPr lang="en-US" sz="2000" b="0" strike="noStrike" spc="-1" dirty="0">
              <a:latin typeface="Arial"/>
            </a:endParaRPr>
          </a:p>
        </p:txBody>
      </p:sp>
      <p:sp>
        <p:nvSpPr>
          <p:cNvPr id="139" name="CustomShape 2"/>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4E5103D-9A4A-4206-AD64-CC36B63DCF47}" type="slidenum">
              <a:rPr lang="en-US" sz="1200" b="0" strike="noStrike" spc="-1">
                <a:solidFill>
                  <a:srgbClr val="000000"/>
                </a:solidFill>
                <a:latin typeface="+mn-lt"/>
                <a:ea typeface="+mn-ea"/>
              </a:rPr>
              <a:t>1</a:t>
            </a:fld>
            <a:endParaRPr lang="en-US" sz="1200" b="0" strike="noStrike" spc="-1">
              <a:latin typeface="Arial"/>
            </a:endParaRPr>
          </a:p>
        </p:txBody>
      </p:sp>
      <p:sp>
        <p:nvSpPr>
          <p:cNvPr id="140" name="CustomShape 3"/>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Here are few examples of the concepts introduced on the previous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student is an object, a lecturer is an object, a lecture hall is an object, a shipment is an object, an accident is an object and so on.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student is described by the attributes like student number, first name, last name, date of birth and the others.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student is identified by a student number, a lecture hall is identified by a pair of attributes, building number and room number, a shipment is identified by a triple of attributes, supplier name, date and time.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group of students forms a class of objects STUDENT, a group of lecturers forms a class of objects LECTURER, a group of shipments forms a class of objects SHIPMENT.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endParaRPr lang="en-US" sz="2000" b="0" strike="noStrike" spc="-1" dirty="0">
              <a:latin typeface="Arial"/>
            </a:endParaRPr>
          </a:p>
        </p:txBody>
      </p:sp>
      <p:sp>
        <p:nvSpPr>
          <p:cNvPr id="16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56DE796-15EB-417C-BD79-9CD9E211C383}" type="slidenum">
              <a:rPr lang="en-US" sz="1200" b="0" strike="noStrike" spc="-1">
                <a:solidFill>
                  <a:srgbClr val="000000"/>
                </a:solidFill>
                <a:latin typeface="Times New Roman"/>
                <a:ea typeface="+mn-ea"/>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Now we define a few more object modeling concepts.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link is a conceptual connection between two or more objects.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association represents a group of homogeneous links with a common structure, common attributes, common semantics and common identifiers.</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Few examples of links.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James talks to </a:t>
            </a:r>
            <a:r>
              <a:rPr lang="en-US" sz="2000" b="0" strike="noStrike" spc="-1" dirty="0" err="1">
                <a:latin typeface="+mn-lt"/>
              </a:rPr>
              <a:t>Janusz</a:t>
            </a:r>
            <a:endParaRPr lang="en-US" sz="2000" b="0" strike="noStrike" spc="-1" dirty="0">
              <a:latin typeface="+mn-lt"/>
            </a:endParaRP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Lecture 1 on Database Systems is in Building 3, Room 2.</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Peter supplies bolts to James</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Few, examples of associations.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STUDENT Talks-to LECTURER.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LECTURE Is in BUILDING.</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SUPPLIER Supplies PART to MANUFACTURER.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endParaRPr lang="en-US" sz="2000" b="0" strike="noStrike" spc="-1" dirty="0">
              <a:latin typeface="Arial"/>
            </a:endParaRPr>
          </a:p>
        </p:txBody>
      </p:sp>
      <p:sp>
        <p:nvSpPr>
          <p:cNvPr id="16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FE68058-9D71-4452-9100-136FF861A70B}" type="slidenum">
              <a:rPr lang="en-US" sz="1200" b="0" strike="noStrike" spc="-1">
                <a:solidFill>
                  <a:srgbClr val="000000"/>
                </a:solidFill>
                <a:latin typeface="Times New Roman"/>
                <a:ea typeface="+mn-ea"/>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The following diagram </a:t>
            </a:r>
            <a:r>
              <a:rPr lang="en-US" sz="2000" b="0" strike="noStrike" spc="-1" dirty="0" err="1">
                <a:latin typeface="+mn-lt"/>
              </a:rPr>
              <a:t>visualises</a:t>
            </a:r>
            <a:r>
              <a:rPr lang="en-US" sz="2000" b="0" strike="noStrike" spc="-1" dirty="0">
                <a:latin typeface="+mn-lt"/>
              </a:rPr>
              <a:t> the concepts of objects, links, classes of objects and associations.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class of objects STUDENT consists of 6 objects (students).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object in a class STUDENT is a student.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class SUBJECT consists of four subjects C S I T 1 1 5, C S I T 1 1 3, C S I T 1 1 9, and C S I T 1 1 1.</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links connect students and subjects.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link between a student and a subject represents a fact, that a student enrolled that or other subject.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collection of all links between the students and the subjects forms an association </a:t>
            </a:r>
            <a:r>
              <a:rPr lang="en-US" sz="2000" b="0" strike="noStrike" spc="-1" dirty="0" err="1">
                <a:latin typeface="+mn-lt"/>
              </a:rPr>
              <a:t>Enrols</a:t>
            </a:r>
            <a:r>
              <a:rPr lang="en-US" sz="2000" b="0" strike="noStrike" spc="-1" dirty="0">
                <a:latin typeface="+mn-lt"/>
              </a:rPr>
              <a: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diagram </a:t>
            </a:r>
            <a:r>
              <a:rPr lang="en-US" sz="2000" b="0" strike="noStrike" spc="-1" dirty="0" err="1">
                <a:latin typeface="+mn-lt"/>
              </a:rPr>
              <a:t>visualises</a:t>
            </a:r>
            <a:r>
              <a:rPr lang="en-US" sz="2000" b="0" strike="noStrike" spc="-1" dirty="0">
                <a:latin typeface="+mn-lt"/>
              </a:rPr>
              <a:t> a database domain where the students </a:t>
            </a:r>
            <a:r>
              <a:rPr lang="en-US" sz="2000" b="0" strike="noStrike" spc="-1" dirty="0" err="1">
                <a:latin typeface="+mn-lt"/>
              </a:rPr>
              <a:t>enrol</a:t>
            </a:r>
            <a:r>
              <a:rPr lang="en-US" sz="2000" b="0" strike="noStrike" spc="-1" dirty="0">
                <a:latin typeface="+mn-lt"/>
              </a:rPr>
              <a:t> in the subjects.</a:t>
            </a:r>
          </a:p>
          <a:p>
            <a:pPr marL="216000" marR="0" lvl="0" indent="-213120" algn="l" defTabSz="914400" rtl="0" eaLnBrk="1" fontAlgn="auto" latinLnBrk="0" hangingPunct="1">
              <a:lnSpc>
                <a:spcPct val="100000"/>
              </a:lnSpc>
              <a:spcBef>
                <a:spcPts val="0"/>
              </a:spcBef>
              <a:spcAft>
                <a:spcPts val="0"/>
              </a:spcAft>
              <a:buClrTx/>
              <a:buSzTx/>
              <a:buFontTx/>
              <a:buNone/>
              <a:tabLst/>
              <a:defRPr/>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endParaRPr lang="en-US" sz="2000" b="0" strike="noStrike" spc="-1" dirty="0">
              <a:latin typeface="Arial"/>
            </a:endParaRPr>
          </a:p>
        </p:txBody>
      </p:sp>
      <p:sp>
        <p:nvSpPr>
          <p:cNvPr id="17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D2435AB-F3F3-4992-8AB7-191FA29E5A09}" type="slidenum">
              <a:rPr lang="en-US" sz="1200" b="0" strike="noStrike" spc="-1">
                <a:solidFill>
                  <a:srgbClr val="000000"/>
                </a:solidFill>
                <a:latin typeface="Times New Roman"/>
                <a:ea typeface="+mn-ea"/>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Now, we again define a few more object modeling concepts.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a:t>
            </a:r>
            <a:r>
              <a:rPr lang="en-US" sz="2000" b="0" strike="noStrike" spc="-1" dirty="0" err="1">
                <a:latin typeface="+mn-lt"/>
              </a:rPr>
              <a:t>generalisation</a:t>
            </a:r>
            <a:r>
              <a:rPr lang="en-US" sz="2000" b="0" strike="noStrike" spc="-1" dirty="0">
                <a:latin typeface="+mn-lt"/>
              </a:rPr>
              <a:t> hierarchy represents Is-a-subset relation between the classes of objects.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set of all objects in a class X is a subset of a set of all a objects in a class Y, then class Y is a generalization of class X.</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 other words, if class Y is a </a:t>
            </a:r>
            <a:r>
              <a:rPr lang="en-US" sz="2000" b="0" strike="noStrike" spc="-1" dirty="0" err="1">
                <a:latin typeface="+mn-lt"/>
              </a:rPr>
              <a:t>generalisation</a:t>
            </a:r>
            <a:r>
              <a:rPr lang="en-US" sz="2000" b="0" strike="noStrike" spc="-1" dirty="0">
                <a:latin typeface="+mn-lt"/>
              </a:rPr>
              <a:t> of class X, then a set of all objects in Y includes a set of all objects in X.</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Here are a few examples of </a:t>
            </a:r>
            <a:r>
              <a:rPr lang="en-US" sz="2000" b="0" strike="noStrike" spc="-1" dirty="0" err="1">
                <a:latin typeface="+mn-lt"/>
              </a:rPr>
              <a:t>generalisation</a:t>
            </a:r>
            <a:r>
              <a:rPr lang="en-US" sz="2000" b="0" strike="noStrike" spc="-1" dirty="0">
                <a:latin typeface="+mn-lt"/>
              </a:rPr>
              <a: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class STUDENT is a generalization of classes UNDERGRADUATE STUDENT and POSTGRADUATE STUDENT.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This is because, a set of all undergraduate students is a subset of a set of all students, and a set of all postgraduate students is a subset of a set of all students.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 the other words, a set of all students includes a set of all postgraduate students, and it also includes a set of all undergraduate students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endParaRPr lang="en-US" sz="2000" b="0" strike="noStrike" spc="-1" dirty="0">
              <a:latin typeface="Arial"/>
            </a:endParaRPr>
          </a:p>
        </p:txBody>
      </p:sp>
      <p:sp>
        <p:nvSpPr>
          <p:cNvPr id="17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17F90FA-2905-4A7D-B677-842C1403AD8B}" type="slidenum">
              <a:rPr lang="en-US" sz="1200" b="0" strike="noStrike" spc="-1">
                <a:solidFill>
                  <a:srgbClr val="000000"/>
                </a:solidFill>
                <a:latin typeface="Times New Roman"/>
                <a:ea typeface="+mn-ea"/>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The following diagram </a:t>
            </a:r>
            <a:r>
              <a:rPr lang="en-US" sz="2000" b="0" strike="noStrike" spc="-1" dirty="0" err="1">
                <a:latin typeface="+mn-lt"/>
              </a:rPr>
              <a:t>visualises</a:t>
            </a:r>
            <a:r>
              <a:rPr lang="en-US" sz="2000" b="0" strike="noStrike" spc="-1" dirty="0">
                <a:latin typeface="+mn-lt"/>
              </a:rPr>
              <a:t> the concepts of classes of objects and generalization of classes of objects.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class student is a generalization of the classes of undergraduate and postgraduate students.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This is because every undergraduate student is a student, and every postgraduate student is a student as well.</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As it is visible on the diagram a class of undergraduate students is a subset of a class of students, and a class of postgraduate students is also a subset of a class of students.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a:p>
            <a:pPr marL="216000" indent="-213120">
              <a:lnSpc>
                <a:spcPct val="100000"/>
              </a:lnSpc>
            </a:pPr>
            <a:endParaRPr lang="en-US" sz="2000" b="0" strike="noStrike" spc="-1" dirty="0">
              <a:latin typeface="+mn-lt"/>
            </a:endParaRPr>
          </a:p>
          <a:p>
            <a:pPr marL="216000" indent="-213120">
              <a:lnSpc>
                <a:spcPct val="100000"/>
              </a:lnSpc>
            </a:pPr>
            <a:endParaRPr lang="en-US" sz="2000" b="0" strike="noStrike" spc="-1" dirty="0">
              <a:latin typeface="Arial"/>
            </a:endParaRPr>
          </a:p>
        </p:txBody>
      </p:sp>
      <p:sp>
        <p:nvSpPr>
          <p:cNvPr id="17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484E3DD-0672-4963-BF42-9A16DA0C6872}" type="slidenum">
              <a:rPr lang="en-US" sz="1200" b="0" strike="noStrike" spc="-1">
                <a:solidFill>
                  <a:srgbClr val="000000"/>
                </a:solidFill>
                <a:latin typeface="Times New Roman"/>
                <a:ea typeface="+mn-ea"/>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A few more examples of </a:t>
            </a:r>
            <a:r>
              <a:rPr lang="en-US" sz="2000" b="0" strike="noStrike" spc="-1" dirty="0" err="1">
                <a:latin typeface="+mn-lt"/>
              </a:rPr>
              <a:t>generalisation</a:t>
            </a:r>
            <a:r>
              <a:rPr lang="en-US" sz="2000" b="0" strike="noStrike" spc="-1" dirty="0">
                <a:latin typeface="+mn-lt"/>
              </a:rPr>
              <a: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class HUMAN is a generalization of classes STUDENT and LECTURER.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This is so because a set of all students is a subset of a set of all humans, and a set of all lecturers is a subset of a set of all humans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 other words, a set of all humans includes a set of all students, and it also includes a set of all lecturers (what some students do not believe that it is possible).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Yet another (and it is my favorite) example of generalization.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class BAT is a generalization of classes GREY-BAT, VAMPIRE-BAT, and BATMAN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This is so because a set of all grey bats is a subset of a set of all bats, and a set of all vampire bats is a subset of a set of all bats,</a:t>
            </a:r>
          </a:p>
          <a:p>
            <a:pPr marL="216000" indent="-213120">
              <a:lnSpc>
                <a:spcPct val="100000"/>
              </a:lnSpc>
            </a:pPr>
            <a:r>
              <a:rPr lang="en-US" sz="2000" b="0" strike="noStrike" spc="-1" dirty="0">
                <a:latin typeface="+mn-lt"/>
              </a:rPr>
              <a:t>and a set of all batmen is a subset of a set of all bats.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a:p>
            <a:pPr marL="216000" indent="-213120">
              <a:lnSpc>
                <a:spcPct val="100000"/>
              </a:lnSpc>
            </a:pPr>
            <a:endParaRPr lang="en-US" sz="2000" b="0" strike="noStrike" spc="-1" dirty="0">
              <a:latin typeface="+mn-lt"/>
            </a:endParaRPr>
          </a:p>
          <a:p>
            <a:pPr marL="216000" indent="-213120">
              <a:lnSpc>
                <a:spcPct val="100000"/>
              </a:lnSpc>
            </a:pPr>
            <a:endParaRPr lang="en-US" sz="2000" b="0" strike="noStrike" spc="-1" dirty="0">
              <a:latin typeface="+mn-lt"/>
            </a:endParaRPr>
          </a:p>
          <a:p>
            <a:pPr marL="216000" indent="-213120">
              <a:lnSpc>
                <a:spcPct val="100000"/>
              </a:lnSpc>
            </a:pPr>
            <a:endParaRPr lang="en-US" sz="2000" b="0" strike="noStrike" spc="-1" dirty="0">
              <a:latin typeface="Arial"/>
            </a:endParaRPr>
          </a:p>
        </p:txBody>
      </p:sp>
      <p:sp>
        <p:nvSpPr>
          <p:cNvPr id="18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83A45D3-DC22-4195-9F1F-9D967BD278B4}" type="slidenum">
              <a:rPr lang="en-US" sz="1200" b="0" strike="noStrike" spc="-1">
                <a:solidFill>
                  <a:srgbClr val="000000"/>
                </a:solidFill>
                <a:latin typeface="Times New Roman"/>
                <a:ea typeface="+mn-ea"/>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References.</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a:p>
            <a:pPr marL="216000" indent="-213120">
              <a:lnSpc>
                <a:spcPct val="100000"/>
              </a:lnSpc>
            </a:pPr>
            <a:endParaRPr lang="en-US" sz="2000" b="0" strike="noStrike" spc="-1" dirty="0">
              <a:latin typeface="Arial"/>
            </a:endParaRPr>
          </a:p>
        </p:txBody>
      </p:sp>
      <p:sp>
        <p:nvSpPr>
          <p:cNvPr id="18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A0A4AD9-6641-4BB0-AE00-4E23B670C757}" type="slidenum">
              <a:rPr lang="en-US" sz="1200" b="0" strike="noStrike" spc="-1">
                <a:solidFill>
                  <a:srgbClr val="000000"/>
                </a:solidFill>
                <a:latin typeface="Times New Roman"/>
                <a:ea typeface="+mn-ea"/>
              </a:rPr>
              <a:t>16</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Database Design Process.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endParaRPr lang="en-US" sz="2000" b="0" strike="noStrike" spc="-1" dirty="0">
              <a:latin typeface="Arial"/>
            </a:endParaRPr>
          </a:p>
        </p:txBody>
      </p:sp>
      <p:sp>
        <p:nvSpPr>
          <p:cNvPr id="14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4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9064B86-E0ED-4AF0-8CD5-D09EFC9F4994}"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A simplified process of database design used in this subject, consists of the following stages: &lt;break time="0.3s"/&gt; conceptual modelling, logical design, and physical design.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stage of conceptual modelling, transforms a specification of database domain into a conceptual schema.</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a stage of logical design, transforms a conceptual schema into a logical schema.</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tabular data model is used as a logical view of a database, a conceptual schema is transformed into a set of so called relational schemas.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relational schema consists of  sequence of attributes located at a header of table with data.</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Finally, a stage of physical design determines the implementation details, like for example, location of the tables with data on the persistent storage devices.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picture at the bottom of the slide visualizes a process of database design.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real estate agency would like to have a database with information about the real estate properties available for sale.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database domain contains information about real estate properties, owners of the properties, and the specific features of the properties, like for example, a fact that a property is located among the trees.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 the first stage of a design, a database domain is more formally represented by a conceptual schema.</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conceptual schema is usually a diagram, that consists of the rectangular boxes representing classes of objects, labelled lines representing associations between the objects, and the attributes (properties) describing the classes of objects.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At a stage of logical design the classes of objects, association and attributes are transformed into the relational tables, that contain the rows with information about people (owners), houses, and locations of houses.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Finally, a stage of physical design determines the locations of tables on persistent storage devices, and the additional persistent storage structures like for example indexes or materialized views.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endParaRPr lang="en-US" sz="2000" b="0" strike="noStrike" spc="-1" dirty="0">
              <a:latin typeface="Arial"/>
            </a:endParaRPr>
          </a:p>
        </p:txBody>
      </p:sp>
      <p:sp>
        <p:nvSpPr>
          <p:cNvPr id="14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4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3A39788-5C0E-40AE-8F7E-28E33BE7B8C2}"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Database Design Process.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endParaRPr lang="en-US" sz="2000" b="0" strike="noStrike" spc="-1" dirty="0">
              <a:latin typeface="Arial"/>
            </a:endParaRPr>
          </a:p>
        </p:txBody>
      </p:sp>
      <p:sp>
        <p:nvSpPr>
          <p:cNvPr id="14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4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9064B86-E0ED-4AF0-8CD5-D09EFC9F4994}"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382068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A database domain is a selected fragment of the real world, to be described by the contents of a database.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For example, a typical simple business domain can be described in the following short story.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company would like to store and to maintain information about its suppliers and about the parts shipped by the suppliers.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supplier is described by a supplier name, date of birth, salary and city he or she lives in.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part is described by a part number, part name, </a:t>
            </a:r>
            <a:r>
              <a:rPr lang="en-US" sz="2000" b="0" strike="noStrike" spc="-1" dirty="0" err="1">
                <a:latin typeface="+mn-lt"/>
              </a:rPr>
              <a:t>colour</a:t>
            </a:r>
            <a:r>
              <a:rPr lang="en-US" sz="2000" b="0" strike="noStrike" spc="-1" dirty="0">
                <a:latin typeface="+mn-lt"/>
              </a:rPr>
              <a:t> and price.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shipment is described by a supplier number, part name and quantity ordered.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supplier is identified by its supplier number and a part is identified by its part number.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a:p>
            <a:pPr marL="216000" indent="-213120">
              <a:lnSpc>
                <a:spcPct val="100000"/>
              </a:lnSpc>
            </a:pPr>
            <a:endParaRPr lang="en-US" sz="2000" b="0" strike="noStrike" spc="-1" dirty="0">
              <a:latin typeface="Arial"/>
            </a:endParaRPr>
          </a:p>
        </p:txBody>
      </p:sp>
      <p:sp>
        <p:nvSpPr>
          <p:cNvPr id="15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5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EDDAB4A-DA50-402C-842E-3960EF548E13}" type="slidenum">
              <a:rPr lang="en-US" sz="1200" b="0" strike="noStrike" spc="-1">
                <a:solidFill>
                  <a:srgbClr val="000000"/>
                </a:solidFill>
                <a:latin typeface="Times New Roman"/>
                <a:ea typeface="+mn-ea"/>
              </a:rPr>
              <a:t>5</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Database Schema.</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a:p>
            <a:pPr marL="216000" indent="-213120">
              <a:lnSpc>
                <a:spcPct val="100000"/>
              </a:lnSpc>
            </a:pPr>
            <a:endParaRPr lang="en-US" sz="2000" b="0" strike="noStrike" spc="-1" dirty="0">
              <a:latin typeface="Arial"/>
            </a:endParaRPr>
          </a:p>
        </p:txBody>
      </p:sp>
      <p:sp>
        <p:nvSpPr>
          <p:cNvPr id="15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5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5BA476-C0BD-4A9D-A11D-BFA4764EC096}" type="slidenum">
              <a:rPr lang="en-US" sz="1200" b="0" strike="noStrike" spc="-1">
                <a:solidFill>
                  <a:srgbClr val="000000"/>
                </a:solidFill>
                <a:latin typeface="Times New Roman"/>
                <a:ea typeface="+mn-ea"/>
              </a:rPr>
              <a:t>6</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A database schema is a description of stored data expressed in the terms of a particular data abstraction level.</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For example, at the highest level of abstraction, the data structures are described by a conceptual schema.</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conceptual schema is a description of stored data expressed in the terms of classes objects, properties of objects, identifiers of classes of objects, associations between the classes of objects and the others.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At the middle level, the data structures are described by a logical schema.</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logical schema is a description of stored data expressed in the terms of attributes, values of attributes, rows, columns, headers and tables.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At the lowest level, the data structures are described by a physical schema.</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physical schema is a description of stored data expressed in the terms of files, indexes, clusters, data blocks, and the others.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endParaRPr lang="en-US" sz="2000" b="0" strike="noStrike" spc="-1" dirty="0">
              <a:latin typeface="Arial"/>
            </a:endParaRPr>
          </a:p>
        </p:txBody>
      </p:sp>
      <p:sp>
        <p:nvSpPr>
          <p:cNvPr id="157"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58"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C1CB89B-AFFF-4062-836D-9BD758B39E69}" type="slidenum">
              <a:rPr lang="en-US" sz="1200" b="0" strike="noStrike" spc="-1">
                <a:solidFill>
                  <a:srgbClr val="000000"/>
                </a:solidFill>
                <a:latin typeface="Times New Roman"/>
                <a:ea typeface="+mn-ea"/>
              </a:rPr>
              <a:t>7</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Object Modeling.</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a:p>
            <a:pPr marL="216000" indent="-213120">
              <a:lnSpc>
                <a:spcPct val="100000"/>
              </a:lnSpc>
            </a:pPr>
            <a:endParaRPr lang="en-US" sz="2000" b="0" strike="noStrike" spc="-1" dirty="0">
              <a:latin typeface="Arial"/>
            </a:endParaRPr>
          </a:p>
        </p:txBody>
      </p:sp>
      <p:sp>
        <p:nvSpPr>
          <p:cNvPr id="16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D5790A1-B41C-4C22-93FC-50D7FF7577EA}" type="slidenum">
              <a:rPr lang="en-US" sz="1200" b="0" strike="noStrike" spc="-1">
                <a:solidFill>
                  <a:srgbClr val="000000"/>
                </a:solidFill>
                <a:latin typeface="Times New Roman"/>
                <a:ea typeface="+mn-ea"/>
              </a:rPr>
              <a:t>8</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The object modeling is a special kind of conceptual modeling, where a specification of database domain is transformed into a simplified class diagram (conceptual schema).</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principles of Object Modeling are the following:</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Contents of a database is </a:t>
            </a:r>
            <a:r>
              <a:rPr lang="en-US" sz="2000" b="0" strike="noStrike" spc="-1" dirty="0" err="1">
                <a:latin typeface="+mn-lt"/>
              </a:rPr>
              <a:t>quantised</a:t>
            </a:r>
            <a:r>
              <a:rPr lang="en-US" sz="2000" b="0" strike="noStrike" spc="-1" dirty="0">
                <a:latin typeface="+mn-lt"/>
              </a:rPr>
              <a:t> into discrete objects.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Objects are described by the attributes (properties) and the operations (methods).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There is no need to represent the operations on objects and attributes.</a:t>
            </a:r>
          </a:p>
          <a:p>
            <a:pPr marL="216000" indent="-213120">
              <a:lnSpc>
                <a:spcPct val="100000"/>
              </a:lnSpc>
            </a:pPr>
            <a:r>
              <a:rPr lang="en-US" sz="2000" b="0" strike="noStrike" spc="-1" dirty="0">
                <a:latin typeface="+mn-lt"/>
              </a:rPr>
              <a:t>&lt;break time="0.3s"/&gt;	</a:t>
            </a:r>
          </a:p>
          <a:p>
            <a:pPr marL="216000" indent="-213120">
              <a:lnSpc>
                <a:spcPct val="100000"/>
              </a:lnSpc>
            </a:pPr>
            <a:r>
              <a:rPr lang="en-US" sz="2000" b="0" strike="noStrike" spc="-1" dirty="0">
                <a:latin typeface="+mn-lt"/>
              </a:rPr>
              <a:t>Objects are identified by the values of selected attributes.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class of objects is a group of homogeneous objects with common properties, common semantics and common identifiers.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endParaRPr lang="en-US" sz="2000" b="0" strike="noStrike" spc="-1" dirty="0">
              <a:latin typeface="Arial"/>
            </a:endParaRPr>
          </a:p>
          <a:p>
            <a:pPr marL="216000" indent="-213120">
              <a:lnSpc>
                <a:spcPct val="100000"/>
              </a:lnSpc>
            </a:pPr>
            <a:endParaRPr lang="en-US" sz="2000" b="0" strike="noStrike" spc="-1" dirty="0">
              <a:latin typeface="Arial"/>
            </a:endParaRPr>
          </a:p>
        </p:txBody>
      </p:sp>
      <p:sp>
        <p:nvSpPr>
          <p:cNvPr id="16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011C585-4FE2-4137-ADAC-AF9F77B0EBD7}" type="slidenum">
              <a:rPr lang="en-US" sz="1200" b="0" strike="noStrike" spc="-1">
                <a:solidFill>
                  <a:srgbClr val="000000"/>
                </a:solidFill>
                <a:latin typeface="Times New Roman"/>
                <a:ea typeface="+mn-ea"/>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6920" cy="550800"/>
          </a:xfrm>
          <a:prstGeom prst="rect">
            <a:avLst/>
          </a:prstGeom>
          <a:ln>
            <a:noFill/>
          </a:ln>
        </p:spPr>
      </p:pic>
      <p:pic>
        <p:nvPicPr>
          <p:cNvPr id="2" name="Picture 3"/>
          <p:cNvPicPr/>
          <p:nvPr/>
        </p:nvPicPr>
        <p:blipFill>
          <a:blip r:embed="rId15"/>
          <a:stretch/>
        </p:blipFill>
        <p:spPr>
          <a:xfrm>
            <a:off x="0" y="4320"/>
            <a:ext cx="9140760" cy="6846480"/>
          </a:xfrm>
          <a:prstGeom prst="rect">
            <a:avLst/>
          </a:prstGeom>
          <a:ln>
            <a:noFill/>
          </a:ln>
        </p:spPr>
      </p:pic>
      <p:pic>
        <p:nvPicPr>
          <p:cNvPr id="3" name="Picture 5"/>
          <p:cNvPicPr/>
          <p:nvPr/>
        </p:nvPicPr>
        <p:blipFill>
          <a:blip r:embed="rId16"/>
          <a:stretch/>
        </p:blipFill>
        <p:spPr>
          <a:xfrm>
            <a:off x="7317720" y="5233320"/>
            <a:ext cx="1422000" cy="11696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6920" cy="5508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640" cy="24836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1" dirty="0">
                <a:solidFill>
                  <a:srgbClr val="FFFFFF"/>
                </a:solidFill>
                <a:latin typeface="Times New Roman"/>
                <a:ea typeface="DejaVu Sans"/>
              </a:rPr>
              <a:t>Database Design</a:t>
            </a:r>
            <a:endParaRPr lang="en-US" sz="6600" b="0" strike="noStrike" spc="-1" dirty="0">
              <a:latin typeface="Arial"/>
            </a:endParaRPr>
          </a:p>
        </p:txBody>
      </p:sp>
      <p:sp>
        <p:nvSpPr>
          <p:cNvPr id="88" name="CustomShape 2"/>
          <p:cNvSpPr/>
          <p:nvPr/>
        </p:nvSpPr>
        <p:spPr>
          <a:xfrm>
            <a:off x="303120" y="5513040"/>
            <a:ext cx="6397560" cy="10623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440" cy="36612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 advClick="0" advTm="16000"/>
    </mc:Choice>
    <mc:Fallback xmlns="">
      <p:transition advClick="0" advTm="16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Object Modeling</a:t>
            </a:r>
            <a:endParaRPr lang="en-US" sz="3600" b="0" strike="noStrike" spc="-1">
              <a:latin typeface="Arial"/>
            </a:endParaRPr>
          </a:p>
        </p:txBody>
      </p:sp>
      <p:sp>
        <p:nvSpPr>
          <p:cNvPr id="11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2400" b="0" strike="noStrike" spc="-1" dirty="0">
                <a:solidFill>
                  <a:srgbClr val="0C2340"/>
                </a:solidFill>
                <a:latin typeface="Times New Roman"/>
                <a:ea typeface="DejaVu Sans"/>
              </a:rPr>
              <a:t>Examples:</a:t>
            </a:r>
            <a:endParaRPr lang="en-US" sz="2400" b="0" strike="noStrike" spc="-1" dirty="0">
              <a:latin typeface="Arial"/>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a:t>
            </a:r>
            <a:r>
              <a:rPr lang="en-US" sz="2400" b="0" strike="noStrike" spc="-1" dirty="0">
                <a:solidFill>
                  <a:srgbClr val="0C2340"/>
                </a:solidFill>
                <a:latin typeface="Times New Roman"/>
                <a:ea typeface="DejaVu Sans"/>
              </a:rPr>
              <a:t>	A student is an </a:t>
            </a:r>
            <a:r>
              <a:rPr lang="en-US" sz="2400" b="0" strike="noStrike" spc="-1" dirty="0">
                <a:solidFill>
                  <a:srgbClr val="FF0000"/>
                </a:solidFill>
                <a:latin typeface="Times New Roman"/>
                <a:ea typeface="DejaVu Sans"/>
              </a:rPr>
              <a:t>object</a:t>
            </a:r>
            <a:r>
              <a:rPr lang="en-US" sz="2400" b="0" strike="noStrike" spc="-1" dirty="0">
                <a:solidFill>
                  <a:srgbClr val="0C2340"/>
                </a:solidFill>
                <a:latin typeface="Times New Roman"/>
                <a:ea typeface="DejaVu Sans"/>
              </a:rPr>
              <a:t>, a lecturer is an </a:t>
            </a:r>
            <a:r>
              <a:rPr lang="en-US" sz="2400" b="0" strike="noStrike" spc="-1" dirty="0">
                <a:solidFill>
                  <a:srgbClr val="FF0000"/>
                </a:solidFill>
                <a:latin typeface="Times New Roman"/>
                <a:ea typeface="DejaVu Sans"/>
              </a:rPr>
              <a:t>object</a:t>
            </a:r>
            <a:r>
              <a:rPr lang="en-US" sz="2400" b="0" strike="noStrike" spc="-1" dirty="0">
                <a:solidFill>
                  <a:srgbClr val="0C2340"/>
                </a:solidFill>
                <a:latin typeface="Times New Roman"/>
                <a:ea typeface="DejaVu Sans"/>
              </a:rPr>
              <a:t>, a lecture hall is an </a:t>
            </a:r>
            <a:r>
              <a:rPr lang="en-US" sz="2400" b="0" strike="noStrike" spc="-1" dirty="0">
                <a:solidFill>
                  <a:srgbClr val="FF0000"/>
                </a:solidFill>
                <a:latin typeface="Times New Roman"/>
                <a:ea typeface="DejaVu Sans"/>
              </a:rPr>
              <a:t>object</a:t>
            </a:r>
            <a:r>
              <a:rPr lang="en-US" sz="2400" b="0" strike="noStrike" spc="-1" dirty="0">
                <a:solidFill>
                  <a:srgbClr val="0C2340"/>
                </a:solidFill>
                <a:latin typeface="Times New Roman"/>
                <a:ea typeface="DejaVu Sans"/>
              </a:rPr>
              <a:t>, a shipment is an </a:t>
            </a:r>
            <a:r>
              <a:rPr lang="en-US" sz="2400" b="0" strike="noStrike" spc="-1" dirty="0">
                <a:solidFill>
                  <a:srgbClr val="FF0000"/>
                </a:solidFill>
                <a:latin typeface="Times New Roman"/>
                <a:ea typeface="DejaVu Sans"/>
              </a:rPr>
              <a:t>object</a:t>
            </a:r>
            <a:r>
              <a:rPr lang="en-US" sz="2400" b="0" strike="noStrike" spc="-1" dirty="0">
                <a:solidFill>
                  <a:srgbClr val="0C2340"/>
                </a:solidFill>
                <a:latin typeface="Times New Roman"/>
                <a:ea typeface="DejaVu Sans"/>
              </a:rPr>
              <a:t>, an accident is an </a:t>
            </a:r>
            <a:r>
              <a:rPr lang="en-US" sz="2400" b="0" strike="noStrike" spc="-1" dirty="0">
                <a:solidFill>
                  <a:srgbClr val="FF0000"/>
                </a:solidFill>
                <a:latin typeface="Times New Roman"/>
                <a:ea typeface="DejaVu Sans"/>
              </a:rPr>
              <a:t>object</a:t>
            </a:r>
            <a:r>
              <a:rPr lang="en-US" sz="2400" b="0" strike="noStrike" spc="-1" dirty="0">
                <a:solidFill>
                  <a:srgbClr val="0C2340"/>
                </a:solidFill>
                <a:latin typeface="Times New Roman"/>
                <a:ea typeface="DejaVu Sans"/>
              </a:rPr>
              <a:t> a</a:t>
            </a:r>
            <a:r>
              <a:rPr lang="en-US" sz="2400" spc="-1" dirty="0">
                <a:solidFill>
                  <a:srgbClr val="0C2340"/>
                </a:solidFill>
                <a:latin typeface="Times New Roman"/>
                <a:ea typeface="DejaVu Sans"/>
              </a:rPr>
              <a:t>nd so on</a:t>
            </a:r>
            <a:endParaRPr lang="en-US" sz="2400" b="0" strike="noStrike" spc="-1" dirty="0">
              <a:latin typeface="Arial"/>
            </a:endParaRPr>
          </a:p>
          <a:p>
            <a:pPr marL="714375" lvl="1" indent="-352425" algn="just">
              <a:lnSpc>
                <a:spcPct val="100000"/>
              </a:lnSpc>
              <a:spcBef>
                <a:spcPts val="561"/>
              </a:spcBef>
              <a:buClr>
                <a:srgbClr val="000000"/>
              </a:buClr>
              <a:buSzPct val="45000"/>
            </a:pPr>
            <a:r>
              <a:rPr lang="en-US" sz="2400" b="0" strike="noStrike" spc="-1" dirty="0">
                <a:solidFill>
                  <a:srgbClr val="0C2340"/>
                </a:solidFill>
                <a:latin typeface="Times New Roman"/>
                <a:ea typeface="DejaVu Sans"/>
              </a:rPr>
              <a:t>-	A student is described by the </a:t>
            </a:r>
            <a:r>
              <a:rPr lang="en-US" sz="2400" b="0" strike="noStrike" spc="-1" dirty="0">
                <a:solidFill>
                  <a:srgbClr val="FF0000"/>
                </a:solidFill>
                <a:latin typeface="Times New Roman"/>
                <a:ea typeface="DejaVu Sans"/>
              </a:rPr>
              <a:t>attributes</a:t>
            </a:r>
            <a:r>
              <a:rPr lang="en-US" sz="2400" b="0" strike="noStrike" spc="-1" dirty="0">
                <a:solidFill>
                  <a:srgbClr val="0C2340"/>
                </a:solidFill>
                <a:latin typeface="Times New Roman"/>
                <a:ea typeface="DejaVu Sans"/>
              </a:rPr>
              <a:t> student number, first name, last name, date of birth </a:t>
            </a:r>
            <a:r>
              <a:rPr lang="en-US" sz="2400" spc="-1" dirty="0">
                <a:solidFill>
                  <a:srgbClr val="0C2340"/>
                </a:solidFill>
                <a:latin typeface="Times New Roman"/>
                <a:ea typeface="DejaVu Sans"/>
              </a:rPr>
              <a:t>and the others</a:t>
            </a:r>
            <a:endParaRPr lang="en-US" sz="2400" b="0" strike="noStrike" spc="-1" dirty="0">
              <a:latin typeface="Arial"/>
            </a:endParaRPr>
          </a:p>
          <a:p>
            <a:pPr marL="720725" lvl="1" indent="-360363" algn="just">
              <a:lnSpc>
                <a:spcPct val="100000"/>
              </a:lnSpc>
              <a:spcBef>
                <a:spcPts val="561"/>
              </a:spcBef>
              <a:buClr>
                <a:srgbClr val="000000"/>
              </a:buClr>
              <a:buSzPct val="45000"/>
            </a:pPr>
            <a:r>
              <a:rPr lang="en-US" sz="2400" b="0" strike="noStrike" spc="-1" dirty="0">
                <a:solidFill>
                  <a:srgbClr val="0C2340"/>
                </a:solidFill>
                <a:latin typeface="Times New Roman"/>
                <a:ea typeface="DejaVu Sans"/>
              </a:rPr>
              <a:t>-	A student is </a:t>
            </a:r>
            <a:r>
              <a:rPr lang="en-US" sz="2400" b="0" strike="noStrike" spc="-1" dirty="0">
                <a:solidFill>
                  <a:srgbClr val="FF0000"/>
                </a:solidFill>
                <a:latin typeface="Times New Roman"/>
                <a:ea typeface="DejaVu Sans"/>
              </a:rPr>
              <a:t>identified by </a:t>
            </a:r>
            <a:r>
              <a:rPr lang="en-US" sz="2400" b="0" strike="noStrike" spc="-1" dirty="0">
                <a:solidFill>
                  <a:srgbClr val="0C2340"/>
                </a:solidFill>
                <a:latin typeface="Times New Roman"/>
                <a:ea typeface="DejaVu Sans"/>
              </a:rPr>
              <a:t>a student number, a lecture hall is </a:t>
            </a:r>
            <a:r>
              <a:rPr lang="en-US" sz="2400" b="0" strike="noStrike" spc="-1" dirty="0">
                <a:solidFill>
                  <a:srgbClr val="FF0000"/>
                </a:solidFill>
                <a:latin typeface="Times New Roman"/>
                <a:ea typeface="DejaVu Sans"/>
              </a:rPr>
              <a:t>identified by</a:t>
            </a:r>
            <a:r>
              <a:rPr lang="en-US" sz="2400" b="0" strike="noStrike" spc="-1" dirty="0">
                <a:solidFill>
                  <a:srgbClr val="0C2340"/>
                </a:solidFill>
                <a:latin typeface="Times New Roman"/>
                <a:ea typeface="DejaVu Sans"/>
              </a:rPr>
              <a:t> a pair of </a:t>
            </a:r>
            <a:r>
              <a:rPr lang="en-US" sz="2400" spc="-1" dirty="0">
                <a:solidFill>
                  <a:srgbClr val="FF0000"/>
                </a:solidFill>
                <a:latin typeface="Times New Roman"/>
              </a:rPr>
              <a:t>attributes </a:t>
            </a:r>
            <a:r>
              <a:rPr lang="en-US" sz="2400" spc="-1" dirty="0">
                <a:solidFill>
                  <a:srgbClr val="0C2340"/>
                </a:solidFill>
                <a:latin typeface="Times New Roman"/>
              </a:rPr>
              <a:t>(building number, </a:t>
            </a:r>
            <a:r>
              <a:rPr lang="en-US" sz="2400" b="0" strike="noStrike" spc="-1" dirty="0">
                <a:solidFill>
                  <a:srgbClr val="0C2340"/>
                </a:solidFill>
                <a:latin typeface="Times New Roman"/>
                <a:ea typeface="DejaVu Sans"/>
              </a:rPr>
              <a:t>room number), a shipment is </a:t>
            </a:r>
            <a:r>
              <a:rPr lang="en-US" sz="2400" b="0" strike="noStrike" spc="-1" dirty="0">
                <a:solidFill>
                  <a:srgbClr val="FF0000"/>
                </a:solidFill>
                <a:latin typeface="Times New Roman"/>
                <a:ea typeface="DejaVu Sans"/>
              </a:rPr>
              <a:t>identified by </a:t>
            </a:r>
            <a:r>
              <a:rPr lang="en-US" sz="2400" b="0" strike="noStrike" spc="-1" dirty="0">
                <a:solidFill>
                  <a:srgbClr val="0C2340"/>
                </a:solidFill>
                <a:latin typeface="Times New Roman"/>
                <a:ea typeface="DejaVu Sans"/>
              </a:rPr>
              <a:t>a triple of </a:t>
            </a:r>
            <a:r>
              <a:rPr lang="en-US" sz="2400" b="0" strike="noStrike" spc="-1" dirty="0">
                <a:solidFill>
                  <a:srgbClr val="FF0000"/>
                </a:solidFill>
                <a:latin typeface="Times New Roman"/>
                <a:ea typeface="DejaVu Sans"/>
              </a:rPr>
              <a:t>attributes</a:t>
            </a:r>
            <a:r>
              <a:rPr lang="en-US" sz="2400" b="0" strike="noStrike" spc="-1" dirty="0">
                <a:solidFill>
                  <a:srgbClr val="0C2340"/>
                </a:solidFill>
                <a:latin typeface="Times New Roman"/>
                <a:ea typeface="DejaVu Sans"/>
              </a:rPr>
              <a:t> (supplier name, date, time)</a:t>
            </a:r>
            <a:endParaRPr lang="en-US" sz="2400" b="0" strike="noStrike" spc="-1" dirty="0">
              <a:latin typeface="Arial"/>
            </a:endParaRPr>
          </a:p>
          <a:p>
            <a:pPr marL="714375" lvl="1" indent="-352425" algn="just">
              <a:lnSpc>
                <a:spcPct val="100000"/>
              </a:lnSpc>
              <a:spcBef>
                <a:spcPts val="561"/>
              </a:spcBef>
              <a:buClr>
                <a:srgbClr val="000000"/>
              </a:buClr>
              <a:buSzPct val="45000"/>
            </a:pPr>
            <a:r>
              <a:rPr lang="en-US" sz="2400" b="0" strike="noStrike" spc="-1" dirty="0">
                <a:solidFill>
                  <a:srgbClr val="0C2340"/>
                </a:solidFill>
                <a:latin typeface="Times New Roman"/>
                <a:ea typeface="DejaVu Sans"/>
              </a:rPr>
              <a:t>-	A group of students forms a </a:t>
            </a:r>
            <a:r>
              <a:rPr lang="en-US" sz="2400" b="0" strike="noStrike" spc="-1" dirty="0">
                <a:solidFill>
                  <a:srgbClr val="FF0000"/>
                </a:solidFill>
                <a:latin typeface="Times New Roman"/>
                <a:ea typeface="DejaVu Sans"/>
              </a:rPr>
              <a:t>class of objects </a:t>
            </a:r>
            <a:r>
              <a:rPr lang="en-US" sz="2400" b="0" strike="noStrike" spc="-1" dirty="0">
                <a:solidFill>
                  <a:srgbClr val="0C2340"/>
                </a:solidFill>
                <a:latin typeface="Courier New" panose="02070309020205020404" pitchFamily="49" charset="0"/>
                <a:ea typeface="DejaVu Sans"/>
                <a:cs typeface="Courier New" panose="02070309020205020404" pitchFamily="49" charset="0"/>
              </a:rPr>
              <a:t>STUDENT</a:t>
            </a:r>
            <a:r>
              <a:rPr lang="en-US" sz="2400" b="0" strike="noStrike" spc="-1" dirty="0">
                <a:solidFill>
                  <a:srgbClr val="0C2340"/>
                </a:solidFill>
                <a:latin typeface="Times New Roman"/>
                <a:ea typeface="DejaVu Sans"/>
              </a:rPr>
              <a:t>, a group of lecturers forms a </a:t>
            </a:r>
            <a:r>
              <a:rPr lang="en-US" sz="2400" b="0" strike="noStrike" spc="-1" dirty="0">
                <a:solidFill>
                  <a:srgbClr val="FF0000"/>
                </a:solidFill>
                <a:latin typeface="Times New Roman"/>
                <a:ea typeface="DejaVu Sans"/>
              </a:rPr>
              <a:t>class of objects </a:t>
            </a:r>
            <a:r>
              <a:rPr lang="en-US" sz="2400" b="0" strike="noStrike" spc="-1" dirty="0">
                <a:solidFill>
                  <a:srgbClr val="0C2340"/>
                </a:solidFill>
                <a:latin typeface="Courier New" panose="02070309020205020404" pitchFamily="49" charset="0"/>
                <a:ea typeface="DejaVu Sans"/>
                <a:cs typeface="Courier New" panose="02070309020205020404" pitchFamily="49" charset="0"/>
              </a:rPr>
              <a:t>LECTURER</a:t>
            </a:r>
            <a:r>
              <a:rPr lang="en-US" sz="2400" b="0" strike="noStrike" spc="-1" dirty="0">
                <a:solidFill>
                  <a:srgbClr val="0C2340"/>
                </a:solidFill>
                <a:latin typeface="Times New Roman"/>
                <a:ea typeface="DejaVu Sans"/>
              </a:rPr>
              <a:t>, a group of shipments forms a </a:t>
            </a:r>
            <a:r>
              <a:rPr lang="en-US" sz="2400" b="0" strike="noStrike" spc="-1" dirty="0">
                <a:solidFill>
                  <a:srgbClr val="FF0000"/>
                </a:solidFill>
                <a:latin typeface="Times New Roman"/>
                <a:ea typeface="DejaVu Sans"/>
              </a:rPr>
              <a:t>class of objects </a:t>
            </a:r>
            <a:r>
              <a:rPr lang="en-US" sz="2400" b="0" strike="noStrike" spc="-1" dirty="0">
                <a:solidFill>
                  <a:srgbClr val="0C2340"/>
                </a:solidFill>
                <a:latin typeface="Courier New" panose="02070309020205020404" pitchFamily="49" charset="0"/>
                <a:ea typeface="DejaVu Sans"/>
                <a:cs typeface="Courier New" panose="02070309020205020404" pitchFamily="49" charset="0"/>
              </a:rPr>
              <a:t>SHIPMENT</a:t>
            </a:r>
            <a:endParaRPr lang="en-US" sz="2400" b="0" strike="noStrike" spc="-1" dirty="0">
              <a:latin typeface="Arial"/>
            </a:endParaRPr>
          </a:p>
        </p:txBody>
      </p:sp>
      <p:sp>
        <p:nvSpPr>
          <p:cNvPr id="11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2A8F31A8-4F73-4EB7-8306-D8916F9B7E1A}" type="slidenum">
              <a:rPr lang="en-US" sz="1400" b="0" strike="noStrike" spc="-1">
                <a:solidFill>
                  <a:srgbClr val="8B8B8B"/>
                </a:solidFill>
                <a:latin typeface="Montserrat"/>
                <a:ea typeface="DejaVu Sans"/>
              </a:rPr>
              <a:t>10</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Object Modeling</a:t>
            </a:r>
            <a:endParaRPr lang="en-US" sz="3600" b="0" strike="noStrike" spc="-1">
              <a:latin typeface="Arial"/>
            </a:endParaRPr>
          </a:p>
        </p:txBody>
      </p:sp>
      <p:sp>
        <p:nvSpPr>
          <p:cNvPr id="119"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More </a:t>
            </a:r>
            <a:r>
              <a:rPr lang="en-US" sz="2000" b="0" strike="noStrike" spc="-1" dirty="0">
                <a:solidFill>
                  <a:srgbClr val="FF0000"/>
                </a:solidFill>
                <a:latin typeface="Times New Roman"/>
                <a:ea typeface="DejaVu Sans"/>
              </a:rPr>
              <a:t>object modeling </a:t>
            </a:r>
            <a:r>
              <a:rPr lang="en-US" sz="2000" spc="-1" dirty="0">
                <a:solidFill>
                  <a:srgbClr val="0C2340"/>
                </a:solidFill>
                <a:latin typeface="Times New Roman"/>
                <a:ea typeface="DejaVu Sans"/>
              </a:rPr>
              <a:t>concepts</a:t>
            </a:r>
            <a:r>
              <a:rPr lang="en-US" sz="2000" b="0" strike="noStrike" spc="-1" dirty="0">
                <a:solidFill>
                  <a:srgbClr val="0C2340"/>
                </a:solidFill>
                <a:latin typeface="Times New Roman"/>
                <a:ea typeface="DejaVu Sans"/>
              </a:rPr>
              <a:t>:</a:t>
            </a:r>
            <a:endParaRPr lang="en-US" sz="2000" b="0" strike="noStrike" spc="-1" dirty="0">
              <a:latin typeface="Arial"/>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 </a:t>
            </a:r>
            <a:r>
              <a:rPr lang="en-US" sz="2000" b="0" strike="noStrike" spc="-1" dirty="0">
                <a:solidFill>
                  <a:srgbClr val="FF0000"/>
                </a:solidFill>
                <a:latin typeface="Times New Roman"/>
                <a:ea typeface="DejaVu Sans"/>
              </a:rPr>
              <a:t>link</a:t>
            </a:r>
            <a:r>
              <a:rPr lang="en-US" sz="2000" b="0" strike="noStrike" spc="-1" dirty="0">
                <a:solidFill>
                  <a:srgbClr val="0C2340"/>
                </a:solidFill>
                <a:latin typeface="Times New Roman"/>
                <a:ea typeface="DejaVu Sans"/>
              </a:rPr>
              <a:t> is a conceptual connection between two or more </a:t>
            </a:r>
            <a:r>
              <a:rPr lang="en-US" sz="2000" b="0" strike="noStrike" spc="-1" dirty="0">
                <a:solidFill>
                  <a:srgbClr val="FF0000"/>
                </a:solidFill>
                <a:latin typeface="Times New Roman"/>
                <a:ea typeface="DejaVu Sans"/>
              </a:rPr>
              <a:t>objects</a:t>
            </a:r>
            <a:endParaRPr lang="en-US" sz="2000" b="0" strike="noStrike" spc="-1" dirty="0">
              <a:solidFill>
                <a:srgbClr val="FF0000"/>
              </a:solidFill>
              <a:latin typeface="Arial"/>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An </a:t>
            </a:r>
            <a:r>
              <a:rPr lang="en-US" sz="2000" b="0" strike="noStrike" spc="-1" dirty="0">
                <a:solidFill>
                  <a:srgbClr val="FF0000"/>
                </a:solidFill>
                <a:latin typeface="Times New Roman"/>
                <a:ea typeface="DejaVu Sans"/>
              </a:rPr>
              <a:t>association</a:t>
            </a:r>
            <a:r>
              <a:rPr lang="en-US" sz="2000" b="0" strike="noStrike" spc="-1" dirty="0">
                <a:solidFill>
                  <a:srgbClr val="0C2340"/>
                </a:solidFill>
                <a:latin typeface="Times New Roman"/>
                <a:ea typeface="DejaVu Sans"/>
              </a:rPr>
              <a:t> represents a group of </a:t>
            </a:r>
            <a:r>
              <a:rPr lang="en-US" sz="2000" b="0" strike="noStrike" spc="-1" dirty="0">
                <a:solidFill>
                  <a:srgbClr val="FF0000"/>
                </a:solidFill>
                <a:latin typeface="Times New Roman"/>
                <a:ea typeface="DejaVu Sans"/>
              </a:rPr>
              <a:t>homogeneous links </a:t>
            </a:r>
            <a:r>
              <a:rPr lang="en-US" sz="2000" b="0" strike="noStrike" spc="-1" dirty="0">
                <a:solidFill>
                  <a:srgbClr val="0C2340"/>
                </a:solidFill>
                <a:latin typeface="Times New Roman"/>
                <a:ea typeface="DejaVu Sans"/>
              </a:rPr>
              <a:t>with a common structure, common attributes, common semantics and common identifiers</a:t>
            </a:r>
            <a:endParaRPr lang="en-US" sz="2000" b="0" strike="noStrike" spc="-1" dirty="0">
              <a:latin typeface="Arial"/>
            </a:endParaRPr>
          </a:p>
          <a:p>
            <a:pPr marL="343080" indent="-3398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Examples of </a:t>
            </a:r>
            <a:r>
              <a:rPr lang="en-US" sz="2000" b="0" strike="noStrike" spc="-1" dirty="0">
                <a:solidFill>
                  <a:srgbClr val="FF0000"/>
                </a:solidFill>
                <a:latin typeface="Times New Roman"/>
                <a:ea typeface="DejaVu Sans"/>
              </a:rPr>
              <a:t>links</a:t>
            </a:r>
            <a:r>
              <a:rPr lang="en-US" sz="2000" b="0" strike="noStrike" spc="-1" dirty="0">
                <a:solidFill>
                  <a:srgbClr val="0C2340"/>
                </a:solidFill>
                <a:latin typeface="Times New Roman"/>
                <a:ea typeface="DejaVu Sans"/>
              </a:rPr>
              <a:t>:</a:t>
            </a:r>
            <a:endParaRPr lang="en-US" sz="2000" b="0" strike="noStrike" spc="-1" dirty="0">
              <a:latin typeface="Arial"/>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James</a:t>
            </a:r>
            <a:r>
              <a:rPr lang="en-US" sz="2000" b="0" strike="noStrike" spc="-1" dirty="0">
                <a:solidFill>
                  <a:srgbClr val="0C2340"/>
                </a:solidFill>
                <a:latin typeface="Times New Roman"/>
                <a:ea typeface="DejaVu Sans"/>
              </a:rPr>
              <a:t> talks to </a:t>
            </a:r>
            <a:r>
              <a:rPr lang="en-US" sz="2000" b="0" strike="noStrike" spc="-1" dirty="0" err="1">
                <a:solidFill>
                  <a:srgbClr val="0C2340"/>
                </a:solidFill>
                <a:latin typeface="Courier New" panose="02070309020205020404" pitchFamily="49" charset="0"/>
                <a:ea typeface="DejaVu Sans"/>
                <a:cs typeface="Courier New" panose="02070309020205020404" pitchFamily="49" charset="0"/>
              </a:rPr>
              <a:t>Janusz</a:t>
            </a:r>
            <a:endParaRPr lang="en-US" sz="2000" b="0" strike="noStrike" spc="-1" dirty="0">
              <a:latin typeface="Courier New" panose="02070309020205020404" pitchFamily="49" charset="0"/>
              <a:cs typeface="Courier New" panose="02070309020205020404" pitchFamily="49" charset="0"/>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Lecture 1 </a:t>
            </a:r>
            <a:r>
              <a:rPr lang="en-US" sz="2000" b="0" strike="noStrike" spc="-1" dirty="0">
                <a:solidFill>
                  <a:srgbClr val="0C2340"/>
                </a:solidFill>
                <a:latin typeface="Times New Roman"/>
                <a:ea typeface="DejaVu Sans"/>
              </a:rPr>
              <a:t>in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Database Systems </a:t>
            </a:r>
            <a:r>
              <a:rPr lang="en-US" sz="2000" b="0" strike="noStrike" spc="-1" dirty="0">
                <a:solidFill>
                  <a:srgbClr val="0C2340"/>
                </a:solidFill>
                <a:latin typeface="Times New Roman"/>
                <a:ea typeface="DejaVu Sans"/>
              </a:rPr>
              <a:t>is in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building 3 room 2</a:t>
            </a:r>
            <a:endParaRPr lang="en-US" sz="2000" b="0" strike="noStrike" spc="-1" dirty="0">
              <a:latin typeface="Courier New" panose="02070309020205020404" pitchFamily="49" charset="0"/>
              <a:cs typeface="Courier New" panose="02070309020205020404" pitchFamily="49" charset="0"/>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Peter</a:t>
            </a:r>
            <a:r>
              <a:rPr lang="en-US" sz="2000" b="0" strike="noStrike" spc="-1" dirty="0">
                <a:solidFill>
                  <a:srgbClr val="0C2340"/>
                </a:solidFill>
                <a:latin typeface="Times New Roman"/>
                <a:ea typeface="DejaVu Sans"/>
              </a:rPr>
              <a:t> supplies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bolts</a:t>
            </a:r>
            <a:r>
              <a:rPr lang="en-US" sz="2000" b="0" strike="noStrike" spc="-1" dirty="0">
                <a:solidFill>
                  <a:srgbClr val="0C2340"/>
                </a:solidFill>
                <a:latin typeface="Times New Roman"/>
                <a:ea typeface="DejaVu Sans"/>
              </a:rPr>
              <a:t> to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James</a:t>
            </a:r>
            <a:endParaRPr lang="en-US" sz="2000" b="0" strike="noStrike" spc="-1" dirty="0">
              <a:latin typeface="Courier New" panose="02070309020205020404" pitchFamily="49" charset="0"/>
              <a:cs typeface="Courier New" panose="02070309020205020404" pitchFamily="49" charset="0"/>
            </a:endParaRPr>
          </a:p>
          <a:p>
            <a:pPr marL="343080" indent="-3398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Examples of</a:t>
            </a:r>
            <a:r>
              <a:rPr lang="en-US" sz="2000" b="0" strike="noStrike" spc="-1" dirty="0">
                <a:solidFill>
                  <a:srgbClr val="FF0000"/>
                </a:solidFill>
                <a:latin typeface="Times New Roman"/>
                <a:ea typeface="DejaVu Sans"/>
              </a:rPr>
              <a:t> associations</a:t>
            </a:r>
            <a:r>
              <a:rPr lang="en-US" sz="2000" b="0" strike="noStrike" spc="-1" dirty="0">
                <a:solidFill>
                  <a:srgbClr val="0C2340"/>
                </a:solidFill>
                <a:latin typeface="Times New Roman"/>
                <a:ea typeface="DejaVu Sans"/>
              </a:rPr>
              <a:t>:</a:t>
            </a:r>
            <a:endParaRPr lang="en-US" sz="2000" b="0" strike="noStrike" spc="-1" dirty="0">
              <a:latin typeface="Arial"/>
            </a:endParaRPr>
          </a:p>
          <a:p>
            <a:pPr marL="714375" lvl="1" indent="-395288" algn="just">
              <a:lnSpc>
                <a:spcPct val="100000"/>
              </a:lnSpc>
              <a:spcBef>
                <a:spcPts val="561"/>
              </a:spcBef>
              <a:buClr>
                <a:srgbClr val="000000"/>
              </a:buClr>
              <a:buSzPct val="45000"/>
            </a:pPr>
            <a:r>
              <a:rPr lang="en-US" sz="2000" b="0" strike="noStrike" spc="-1" dirty="0">
                <a:solidFill>
                  <a:srgbClr val="0C2340"/>
                </a:solidFill>
                <a:latin typeface="Courier New" panose="02070309020205020404" pitchFamily="49" charset="0"/>
                <a:ea typeface="DejaVu Sans"/>
                <a:cs typeface="Courier New" panose="02070309020205020404" pitchFamily="49" charset="0"/>
              </a:rPr>
              <a:t>-	STUDENT</a:t>
            </a:r>
            <a:r>
              <a:rPr lang="en-US" sz="2000" b="0" strike="noStrike" spc="-1" dirty="0">
                <a:solidFill>
                  <a:srgbClr val="0C2340"/>
                </a:solidFill>
                <a:latin typeface="Times New Roman"/>
                <a:ea typeface="DejaVu Sans"/>
              </a:rPr>
              <a:t> Talks-to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LECTURER</a:t>
            </a:r>
            <a:endParaRPr lang="en-US" sz="2000" b="0" strike="noStrike" spc="-1" dirty="0">
              <a:latin typeface="Courier New" panose="02070309020205020404" pitchFamily="49" charset="0"/>
              <a:cs typeface="Courier New" panose="02070309020205020404" pitchFamily="49" charset="0"/>
            </a:endParaRPr>
          </a:p>
          <a:p>
            <a:pPr marL="714375" lvl="1" indent="-395288" algn="just">
              <a:lnSpc>
                <a:spcPct val="100000"/>
              </a:lnSpc>
              <a:spcBef>
                <a:spcPts val="561"/>
              </a:spcBef>
              <a:buClr>
                <a:srgbClr val="000000"/>
              </a:buClr>
              <a:buSzPct val="45000"/>
            </a:pPr>
            <a:r>
              <a:rPr lang="en-US" sz="2000" b="0" strike="noStrike" spc="-1" dirty="0">
                <a:solidFill>
                  <a:srgbClr val="0C2340"/>
                </a:solidFill>
                <a:latin typeface="Courier New" panose="02070309020205020404" pitchFamily="49" charset="0"/>
                <a:ea typeface="DejaVu Sans"/>
                <a:cs typeface="Courier New" panose="02070309020205020404" pitchFamily="49" charset="0"/>
              </a:rPr>
              <a:t>-	LECTURE</a:t>
            </a:r>
            <a:r>
              <a:rPr lang="en-US" sz="2000" b="0" strike="noStrike" spc="-1" dirty="0">
                <a:solidFill>
                  <a:srgbClr val="0C2340"/>
                </a:solidFill>
                <a:latin typeface="Times New Roman"/>
                <a:ea typeface="DejaVu Sans"/>
              </a:rPr>
              <a:t> Is-in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BUILDING</a:t>
            </a:r>
            <a:endParaRPr lang="en-US" sz="2000" b="0" strike="noStrike" spc="-1" dirty="0">
              <a:latin typeface="Courier New" panose="02070309020205020404" pitchFamily="49" charset="0"/>
              <a:cs typeface="Courier New" panose="02070309020205020404" pitchFamily="49" charset="0"/>
            </a:endParaRPr>
          </a:p>
          <a:p>
            <a:pPr marL="714375" lvl="1" indent="-395288" algn="just">
              <a:lnSpc>
                <a:spcPct val="100000"/>
              </a:lnSpc>
              <a:spcBef>
                <a:spcPts val="561"/>
              </a:spcBef>
              <a:buClr>
                <a:srgbClr val="000000"/>
              </a:buClr>
              <a:buSzPct val="45000"/>
            </a:pPr>
            <a:r>
              <a:rPr lang="en-US" sz="2000" b="0" strike="noStrike" spc="-1" dirty="0">
                <a:solidFill>
                  <a:srgbClr val="0C2340"/>
                </a:solidFill>
                <a:latin typeface="Courier New" panose="02070309020205020404" pitchFamily="49" charset="0"/>
                <a:ea typeface="DejaVu Sans"/>
                <a:cs typeface="Courier New" panose="02070309020205020404" pitchFamily="49" charset="0"/>
              </a:rPr>
              <a:t>-	SUPPLIER</a:t>
            </a:r>
            <a:r>
              <a:rPr lang="en-US" sz="2000" b="0" strike="noStrike" spc="-1" dirty="0">
                <a:solidFill>
                  <a:srgbClr val="0C2340"/>
                </a:solidFill>
                <a:latin typeface="Times New Roman"/>
                <a:ea typeface="DejaVu Sans"/>
              </a:rPr>
              <a:t> Supplies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PART</a:t>
            </a:r>
            <a:r>
              <a:rPr lang="en-US" sz="2000" b="0" strike="noStrike" spc="-1" dirty="0">
                <a:solidFill>
                  <a:srgbClr val="0C2340"/>
                </a:solidFill>
                <a:latin typeface="Times New Roman"/>
                <a:ea typeface="DejaVu Sans"/>
              </a:rPr>
              <a:t> to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MANUFACTURER</a:t>
            </a:r>
            <a:endParaRPr lang="en-US" sz="2000" b="0" strike="noStrike" spc="-1" dirty="0">
              <a:latin typeface="Courier New" panose="02070309020205020404" pitchFamily="49" charset="0"/>
              <a:cs typeface="Courier New" panose="02070309020205020404" pitchFamily="49" charset="0"/>
            </a:endParaRPr>
          </a:p>
          <a:p>
            <a:pPr algn="just">
              <a:lnSpc>
                <a:spcPct val="100000"/>
              </a:lnSpc>
              <a:spcBef>
                <a:spcPts val="561"/>
              </a:spcBef>
            </a:pPr>
            <a:endParaRPr lang="en-US" sz="2000" b="0" strike="noStrike" spc="-1" dirty="0">
              <a:latin typeface="Arial"/>
            </a:endParaRPr>
          </a:p>
        </p:txBody>
      </p:sp>
      <p:sp>
        <p:nvSpPr>
          <p:cNvPr id="12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0529536-C72C-465D-862F-6BC6165A792A}" type="slidenum">
              <a:rPr lang="en-US" sz="1400" b="0" strike="noStrike" spc="-1">
                <a:solidFill>
                  <a:srgbClr val="8B8B8B"/>
                </a:solidFill>
                <a:latin typeface="Montserrat"/>
                <a:ea typeface="DejaVu Sans"/>
              </a:rPr>
              <a:t>11</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Object Modeling</a:t>
            </a:r>
            <a:endParaRPr lang="en-US" sz="3600" b="0" strike="noStrike" spc="-1">
              <a:latin typeface="Arial"/>
            </a:endParaRPr>
          </a:p>
        </p:txBody>
      </p:sp>
      <p:sp>
        <p:nvSpPr>
          <p:cNvPr id="122"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2000" b="0" strike="noStrike" spc="-1">
                <a:solidFill>
                  <a:srgbClr val="0C2340"/>
                </a:solidFill>
                <a:latin typeface="Times New Roman"/>
                <a:ea typeface="DejaVu Sans"/>
              </a:rPr>
              <a:t>Visualizations of objects, links, classes, and associations</a:t>
            </a:r>
            <a:endParaRPr lang="en-US" sz="2000" b="0" strike="noStrike" spc="-1">
              <a:latin typeface="Arial"/>
            </a:endParaRPr>
          </a:p>
          <a:p>
            <a:pPr algn="just">
              <a:lnSpc>
                <a:spcPct val="100000"/>
              </a:lnSpc>
              <a:spcBef>
                <a:spcPts val="561"/>
              </a:spcBef>
            </a:pPr>
            <a:endParaRPr lang="en-US" sz="2000" b="0" strike="noStrike" spc="-1">
              <a:latin typeface="Arial"/>
            </a:endParaRPr>
          </a:p>
          <a:p>
            <a:pPr algn="just">
              <a:lnSpc>
                <a:spcPct val="100000"/>
              </a:lnSpc>
              <a:spcBef>
                <a:spcPts val="561"/>
              </a:spcBef>
            </a:pPr>
            <a:endParaRPr lang="en-US" sz="2000" b="0" strike="noStrike" spc="-1">
              <a:latin typeface="Arial"/>
            </a:endParaRPr>
          </a:p>
        </p:txBody>
      </p:sp>
      <p:sp>
        <p:nvSpPr>
          <p:cNvPr id="12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6B8EEC3-7333-4705-900D-DC25B9202AB0}" type="slidenum">
              <a:rPr lang="en-US" sz="1400" b="0" strike="noStrike" spc="-1">
                <a:solidFill>
                  <a:srgbClr val="8B8B8B"/>
                </a:solidFill>
                <a:latin typeface="Montserrat"/>
                <a:ea typeface="DejaVu Sans"/>
              </a:rPr>
              <a:t>12</a:t>
            </a:fld>
            <a:endParaRPr lang="en-US" sz="1400" b="0" strike="noStrike" spc="-1">
              <a:latin typeface="Arial"/>
            </a:endParaRPr>
          </a:p>
        </p:txBody>
      </p:sp>
      <p:pic>
        <p:nvPicPr>
          <p:cNvPr id="124" name="Picture 123"/>
          <p:cNvPicPr/>
          <p:nvPr/>
        </p:nvPicPr>
        <p:blipFill>
          <a:blip r:embed="rId3"/>
          <a:stretch/>
        </p:blipFill>
        <p:spPr>
          <a:xfrm>
            <a:off x="504720" y="1603080"/>
            <a:ext cx="8227080" cy="3655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Object Modeling</a:t>
            </a:r>
            <a:endParaRPr lang="en-US" sz="3600" b="0" strike="noStrike" spc="-1">
              <a:latin typeface="Arial"/>
            </a:endParaRPr>
          </a:p>
        </p:txBody>
      </p:sp>
      <p:sp>
        <p:nvSpPr>
          <p:cNvPr id="126" name="CustomShape 2"/>
          <p:cNvSpPr/>
          <p:nvPr/>
        </p:nvSpPr>
        <p:spPr>
          <a:xfrm>
            <a:off x="0" y="1041120"/>
            <a:ext cx="9144000" cy="5605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1600" b="0" strike="noStrike" spc="-1" dirty="0">
                <a:solidFill>
                  <a:srgbClr val="0C2340"/>
                </a:solidFill>
                <a:latin typeface="Times New Roman"/>
                <a:ea typeface="DejaVu Sans"/>
              </a:rPr>
              <a:t>More </a:t>
            </a:r>
            <a:r>
              <a:rPr lang="en-US" sz="1600" b="0" strike="noStrike" spc="-1" dirty="0">
                <a:solidFill>
                  <a:srgbClr val="FF0000"/>
                </a:solidFill>
                <a:latin typeface="Times New Roman"/>
                <a:ea typeface="DejaVu Sans"/>
              </a:rPr>
              <a:t>object modeling </a:t>
            </a:r>
            <a:r>
              <a:rPr lang="en-US" sz="1600" spc="-1" dirty="0">
                <a:solidFill>
                  <a:srgbClr val="0C2340"/>
                </a:solidFill>
                <a:latin typeface="Times New Roman"/>
                <a:ea typeface="DejaVu Sans"/>
              </a:rPr>
              <a:t>concepts</a:t>
            </a:r>
            <a:r>
              <a:rPr lang="en-US" sz="1600" b="0" strike="noStrike" spc="-1" dirty="0">
                <a:solidFill>
                  <a:srgbClr val="0C2340"/>
                </a:solidFill>
                <a:latin typeface="Times New Roman"/>
                <a:ea typeface="DejaVu Sans"/>
              </a:rPr>
              <a:t>:</a:t>
            </a:r>
            <a:endParaRPr lang="en-US" sz="1600" b="0" strike="noStrike" spc="-1" dirty="0">
              <a:latin typeface="Arial"/>
            </a:endParaRPr>
          </a:p>
          <a:p>
            <a:pPr marL="714375" lvl="1" indent="-395288" algn="just">
              <a:lnSpc>
                <a:spcPct val="100000"/>
              </a:lnSpc>
              <a:spcBef>
                <a:spcPts val="561"/>
              </a:spcBef>
              <a:buClr>
                <a:srgbClr val="000000"/>
              </a:buClr>
              <a:buSzPct val="45000"/>
            </a:pPr>
            <a:r>
              <a:rPr lang="en-US" sz="1600" b="0" strike="noStrike" spc="-1" dirty="0">
                <a:solidFill>
                  <a:srgbClr val="0C2340"/>
                </a:solidFill>
                <a:latin typeface="Times New Roman"/>
                <a:ea typeface="DejaVu Sans"/>
              </a:rPr>
              <a:t>-	A </a:t>
            </a:r>
            <a:r>
              <a:rPr lang="en-US" sz="1600" b="0" strike="noStrike" spc="-1" dirty="0" err="1">
                <a:solidFill>
                  <a:srgbClr val="FF0000"/>
                </a:solidFill>
                <a:latin typeface="Times New Roman"/>
                <a:ea typeface="DejaVu Sans"/>
              </a:rPr>
              <a:t>generalisation</a:t>
            </a:r>
            <a:r>
              <a:rPr lang="en-US" sz="1600" b="0" strike="noStrike" spc="-1" dirty="0">
                <a:solidFill>
                  <a:srgbClr val="FF0000"/>
                </a:solidFill>
                <a:latin typeface="Times New Roman"/>
                <a:ea typeface="DejaVu Sans"/>
              </a:rPr>
              <a:t> hierarchy </a:t>
            </a:r>
            <a:r>
              <a:rPr lang="en-US" sz="1600" b="0" strike="noStrike" spc="-1" dirty="0">
                <a:solidFill>
                  <a:srgbClr val="0C2340"/>
                </a:solidFill>
                <a:latin typeface="Times New Roman"/>
                <a:ea typeface="DejaVu Sans"/>
              </a:rPr>
              <a:t>represents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Is-a-subset</a:t>
            </a:r>
            <a:r>
              <a:rPr lang="en-US" sz="1600" b="0" strike="noStrike" spc="-1" dirty="0">
                <a:solidFill>
                  <a:srgbClr val="0C2340"/>
                </a:solidFill>
                <a:latin typeface="Times New Roman"/>
                <a:ea typeface="DejaVu Sans"/>
              </a:rPr>
              <a:t> relation between the </a:t>
            </a:r>
            <a:r>
              <a:rPr lang="en-US" sz="1600" b="0" strike="noStrike" spc="-1" dirty="0">
                <a:solidFill>
                  <a:srgbClr val="FF0000"/>
                </a:solidFill>
                <a:latin typeface="Times New Roman"/>
                <a:ea typeface="DejaVu Sans"/>
              </a:rPr>
              <a:t>classes of objects</a:t>
            </a:r>
            <a:endParaRPr lang="en-US" sz="1600" b="0" strike="noStrike" spc="-1" dirty="0">
              <a:solidFill>
                <a:srgbClr val="FF0000"/>
              </a:solidFill>
              <a:latin typeface="Arial"/>
            </a:endParaRPr>
          </a:p>
          <a:p>
            <a:pPr marL="714375" lvl="1" indent="-395288" algn="just">
              <a:lnSpc>
                <a:spcPct val="100000"/>
              </a:lnSpc>
              <a:spcBef>
                <a:spcPts val="561"/>
              </a:spcBef>
              <a:buClr>
                <a:srgbClr val="000000"/>
              </a:buClr>
              <a:buSzPct val="45000"/>
            </a:pPr>
            <a:r>
              <a:rPr lang="en-US" sz="1600" spc="-1" dirty="0">
                <a:solidFill>
                  <a:srgbClr val="0C2340"/>
                </a:solidFill>
                <a:latin typeface="Times New Roman"/>
                <a:ea typeface="DejaVu Sans"/>
              </a:rPr>
              <a:t>-	</a:t>
            </a:r>
            <a:r>
              <a:rPr lang="en-US" sz="1600" b="0" strike="noStrike" spc="-1" dirty="0">
                <a:solidFill>
                  <a:srgbClr val="0C2340"/>
                </a:solidFill>
                <a:latin typeface="Times New Roman"/>
                <a:ea typeface="DejaVu Sans"/>
              </a:rPr>
              <a:t>If a set of all </a:t>
            </a:r>
            <a:r>
              <a:rPr lang="en-US" sz="1600" b="0" strike="noStrike" spc="-1" dirty="0">
                <a:solidFill>
                  <a:srgbClr val="FF0000"/>
                </a:solidFill>
                <a:latin typeface="Times New Roman"/>
                <a:ea typeface="DejaVu Sans"/>
              </a:rPr>
              <a:t>objects</a:t>
            </a:r>
            <a:r>
              <a:rPr lang="en-US" sz="1600" b="0" strike="noStrike" spc="-1" dirty="0">
                <a:solidFill>
                  <a:srgbClr val="0C2340"/>
                </a:solidFill>
                <a:latin typeface="Times New Roman"/>
                <a:ea typeface="DejaVu Sans"/>
              </a:rPr>
              <a:t> in a class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X</a:t>
            </a:r>
            <a:r>
              <a:rPr lang="en-US" sz="1600" b="0" strike="noStrike" spc="-1" dirty="0">
                <a:solidFill>
                  <a:srgbClr val="0C2340"/>
                </a:solidFill>
                <a:latin typeface="Times New Roman"/>
                <a:ea typeface="DejaVu Sans"/>
              </a:rPr>
              <a:t> is a subset of a set of all </a:t>
            </a:r>
            <a:r>
              <a:rPr lang="en-US" sz="1600" b="0" strike="noStrike" spc="-1" dirty="0">
                <a:solidFill>
                  <a:srgbClr val="FF0000"/>
                </a:solidFill>
                <a:latin typeface="Times New Roman"/>
                <a:ea typeface="DejaVu Sans"/>
              </a:rPr>
              <a:t>objects</a:t>
            </a:r>
            <a:r>
              <a:rPr lang="en-US" sz="1600" b="0" strike="noStrike" spc="-1" dirty="0">
                <a:solidFill>
                  <a:srgbClr val="0C2340"/>
                </a:solidFill>
                <a:latin typeface="Times New Roman"/>
                <a:ea typeface="DejaVu Sans"/>
              </a:rPr>
              <a:t> in a class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Y</a:t>
            </a:r>
            <a:r>
              <a:rPr lang="en-US" sz="1600" b="0" strike="noStrike" spc="-1" dirty="0">
                <a:solidFill>
                  <a:srgbClr val="0C2340"/>
                </a:solidFill>
                <a:latin typeface="Times New Roman"/>
                <a:ea typeface="DejaVu Sans"/>
              </a:rPr>
              <a:t> then class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Y</a:t>
            </a:r>
            <a:r>
              <a:rPr lang="en-US" sz="1600" b="0" strike="noStrike" spc="-1" dirty="0">
                <a:solidFill>
                  <a:srgbClr val="0C2340"/>
                </a:solidFill>
                <a:latin typeface="Times New Roman"/>
                <a:ea typeface="DejaVu Sans"/>
              </a:rPr>
              <a:t> is a </a:t>
            </a:r>
            <a:r>
              <a:rPr lang="en-US" sz="1600" b="0" strike="noStrike" spc="-1" dirty="0">
                <a:solidFill>
                  <a:srgbClr val="FF0000"/>
                </a:solidFill>
                <a:latin typeface="Times New Roman"/>
                <a:ea typeface="DejaVu Sans"/>
              </a:rPr>
              <a:t>generalization of class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X</a:t>
            </a:r>
            <a:endParaRPr lang="en-US" sz="1600" b="0" strike="noStrike" spc="-1" dirty="0">
              <a:latin typeface="Courier New" panose="02070309020205020404" pitchFamily="49" charset="0"/>
              <a:cs typeface="Courier New" panose="02070309020205020404" pitchFamily="49" charset="0"/>
            </a:endParaRPr>
          </a:p>
          <a:p>
            <a:pPr marL="714375" lvl="1" indent="-395288" algn="just">
              <a:lnSpc>
                <a:spcPct val="100000"/>
              </a:lnSpc>
              <a:spcBef>
                <a:spcPts val="561"/>
              </a:spcBef>
              <a:buClr>
                <a:srgbClr val="000000"/>
              </a:buClr>
              <a:buSzPct val="45000"/>
            </a:pPr>
            <a:r>
              <a:rPr lang="en-US" sz="1600" b="0" strike="noStrike" spc="-1" dirty="0">
                <a:solidFill>
                  <a:srgbClr val="0C2340"/>
                </a:solidFill>
                <a:latin typeface="Times New Roman"/>
                <a:ea typeface="DejaVu Sans"/>
              </a:rPr>
              <a:t>-	In the other words, if a </a:t>
            </a:r>
            <a:r>
              <a:rPr lang="en-US" sz="1600" b="0" strike="noStrike" spc="-1" dirty="0">
                <a:solidFill>
                  <a:srgbClr val="FF0000"/>
                </a:solidFill>
                <a:latin typeface="Times New Roman"/>
                <a:ea typeface="DejaVu Sans"/>
              </a:rPr>
              <a:t>class</a:t>
            </a:r>
            <a:r>
              <a:rPr lang="en-US" sz="1600" b="0" strike="noStrike" spc="-1" dirty="0">
                <a:solidFill>
                  <a:srgbClr val="0C2340"/>
                </a:solidFill>
                <a:latin typeface="Times New Roman"/>
                <a:ea typeface="DejaVu Sans"/>
              </a:rPr>
              <a:t>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Y</a:t>
            </a:r>
            <a:r>
              <a:rPr lang="en-US" sz="1600" b="0" strike="noStrike" spc="-1" dirty="0">
                <a:solidFill>
                  <a:srgbClr val="0C2340"/>
                </a:solidFill>
                <a:latin typeface="Times New Roman"/>
                <a:ea typeface="DejaVu Sans"/>
              </a:rPr>
              <a:t> is a generalization of </a:t>
            </a:r>
            <a:r>
              <a:rPr lang="en-US" sz="1600" b="0" strike="noStrike" spc="-1" dirty="0">
                <a:solidFill>
                  <a:srgbClr val="FF0000"/>
                </a:solidFill>
                <a:latin typeface="Times New Roman"/>
                <a:ea typeface="DejaVu Sans"/>
              </a:rPr>
              <a:t>class</a:t>
            </a:r>
            <a:r>
              <a:rPr lang="en-US" sz="1600" b="0" strike="noStrike" spc="-1" dirty="0">
                <a:solidFill>
                  <a:srgbClr val="0C2340"/>
                </a:solidFill>
                <a:latin typeface="Times New Roman"/>
                <a:ea typeface="DejaVu Sans"/>
              </a:rPr>
              <a:t>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X</a:t>
            </a:r>
            <a:r>
              <a:rPr lang="en-US" sz="1600" b="0" strike="noStrike" spc="-1" dirty="0">
                <a:solidFill>
                  <a:srgbClr val="0C2340"/>
                </a:solidFill>
                <a:latin typeface="Times New Roman"/>
                <a:ea typeface="DejaVu Sans"/>
              </a:rPr>
              <a:t> then a set of all objects in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Y</a:t>
            </a:r>
            <a:r>
              <a:rPr lang="en-US" sz="1600" b="0" strike="noStrike" spc="-1" dirty="0">
                <a:solidFill>
                  <a:srgbClr val="0C2340"/>
                </a:solidFill>
                <a:latin typeface="Times New Roman"/>
                <a:ea typeface="DejaVu Sans"/>
              </a:rPr>
              <a:t> includes a set of all objects in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X</a:t>
            </a:r>
            <a:endParaRPr lang="en-US" sz="1600" b="0" strike="noStrike" spc="-1" dirty="0">
              <a:latin typeface="Courier New" panose="02070309020205020404" pitchFamily="49" charset="0"/>
              <a:cs typeface="Courier New" panose="02070309020205020404" pitchFamily="49" charset="0"/>
            </a:endParaRPr>
          </a:p>
          <a:p>
            <a:pPr marL="343080" indent="-339840" algn="just">
              <a:lnSpc>
                <a:spcPct val="100000"/>
              </a:lnSpc>
              <a:spcBef>
                <a:spcPts val="561"/>
              </a:spcBef>
              <a:buClr>
                <a:srgbClr val="0C2340"/>
              </a:buClr>
              <a:buFont typeface="Arial"/>
              <a:buChar char="•"/>
            </a:pPr>
            <a:r>
              <a:rPr lang="en-US" sz="1600" b="0" strike="noStrike" spc="-1" dirty="0">
                <a:solidFill>
                  <a:srgbClr val="0C2340"/>
                </a:solidFill>
                <a:latin typeface="Times New Roman"/>
                <a:ea typeface="DejaVu Sans"/>
              </a:rPr>
              <a:t>Example of </a:t>
            </a:r>
            <a:r>
              <a:rPr lang="en-US" sz="1600" b="0" strike="noStrike" spc="-1" dirty="0" err="1">
                <a:solidFill>
                  <a:srgbClr val="FF0000"/>
                </a:solidFill>
                <a:latin typeface="Times New Roman"/>
                <a:ea typeface="DejaVu Sans"/>
              </a:rPr>
              <a:t>generalisation</a:t>
            </a:r>
            <a:r>
              <a:rPr lang="en-US" sz="1600" b="0" strike="noStrike" spc="-1" dirty="0">
                <a:solidFill>
                  <a:srgbClr val="0C2340"/>
                </a:solidFill>
                <a:latin typeface="Times New Roman"/>
                <a:ea typeface="DejaVu Sans"/>
              </a:rPr>
              <a:t>:</a:t>
            </a:r>
            <a:endParaRPr lang="en-US" sz="1600" b="0" strike="noStrike" spc="-1" dirty="0">
              <a:latin typeface="Arial"/>
            </a:endParaRPr>
          </a:p>
          <a:p>
            <a:pPr marL="714375" lvl="1" indent="-352425" algn="just">
              <a:lnSpc>
                <a:spcPct val="100000"/>
              </a:lnSpc>
              <a:spcBef>
                <a:spcPts val="561"/>
              </a:spcBef>
              <a:buClr>
                <a:srgbClr val="000000"/>
              </a:buClr>
              <a:buSzPct val="45000"/>
            </a:pPr>
            <a:r>
              <a:rPr lang="en-US" sz="1600" b="0" strike="noStrike" spc="-1" dirty="0">
                <a:solidFill>
                  <a:srgbClr val="0C2340"/>
                </a:solidFill>
                <a:latin typeface="Times New Roman"/>
                <a:ea typeface="DejaVu Sans"/>
              </a:rPr>
              <a:t>-	A </a:t>
            </a:r>
            <a:r>
              <a:rPr lang="en-US" sz="1600" b="0" strike="noStrike" spc="-1" dirty="0">
                <a:solidFill>
                  <a:srgbClr val="FF0000"/>
                </a:solidFill>
                <a:latin typeface="Times New Roman"/>
                <a:ea typeface="DejaVu Sans"/>
              </a:rPr>
              <a:t>class</a:t>
            </a:r>
            <a:r>
              <a:rPr lang="en-US" sz="1600" b="0" strike="noStrike" spc="-1" dirty="0">
                <a:solidFill>
                  <a:srgbClr val="0C2340"/>
                </a:solidFill>
                <a:latin typeface="Times New Roman"/>
                <a:ea typeface="DejaVu Sans"/>
              </a:rPr>
              <a:t>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STUDENT</a:t>
            </a:r>
            <a:r>
              <a:rPr lang="en-US" sz="1600" b="0" strike="noStrike" spc="-1" dirty="0">
                <a:solidFill>
                  <a:srgbClr val="0C2340"/>
                </a:solidFill>
                <a:latin typeface="Times New Roman"/>
                <a:ea typeface="DejaVu Sans"/>
              </a:rPr>
              <a:t> is a </a:t>
            </a:r>
            <a:r>
              <a:rPr lang="en-US" sz="1600" b="0" strike="noStrike" spc="-1" dirty="0">
                <a:solidFill>
                  <a:srgbClr val="FF0000"/>
                </a:solidFill>
                <a:latin typeface="Times New Roman"/>
                <a:ea typeface="DejaVu Sans"/>
              </a:rPr>
              <a:t>generalization of classes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UNDERGRADUATE STUDENT </a:t>
            </a:r>
            <a:r>
              <a:rPr lang="en-US" sz="1600" b="0" strike="noStrike" spc="-1" dirty="0">
                <a:solidFill>
                  <a:srgbClr val="0C2340"/>
                </a:solidFill>
                <a:latin typeface="Times New Roman"/>
                <a:ea typeface="DejaVu Sans"/>
              </a:rPr>
              <a:t>and </a:t>
            </a:r>
            <a:r>
              <a:rPr lang="en-US" sz="1600" b="0" strike="noStrike" spc="-1" dirty="0">
                <a:solidFill>
                  <a:srgbClr val="0C2340"/>
                </a:solidFill>
                <a:latin typeface="Courier New" panose="02070309020205020404" pitchFamily="49" charset="0"/>
                <a:ea typeface="DejaVu Sans"/>
                <a:cs typeface="Courier New" panose="02070309020205020404" pitchFamily="49" charset="0"/>
              </a:rPr>
              <a:t>POSTGRADUATE STUDENT</a:t>
            </a:r>
            <a:endParaRPr lang="en-US" sz="1600" b="0" strike="noStrike" spc="-1" dirty="0">
              <a:latin typeface="Courier New" panose="02070309020205020404" pitchFamily="49" charset="0"/>
              <a:cs typeface="Courier New" panose="02070309020205020404" pitchFamily="49" charset="0"/>
            </a:endParaRPr>
          </a:p>
          <a:p>
            <a:pPr marL="714375" lvl="1" indent="-352425" algn="just">
              <a:lnSpc>
                <a:spcPct val="100000"/>
              </a:lnSpc>
              <a:spcBef>
                <a:spcPts val="561"/>
              </a:spcBef>
              <a:buClr>
                <a:srgbClr val="000000"/>
              </a:buClr>
              <a:buSzPct val="45000"/>
            </a:pPr>
            <a:r>
              <a:rPr lang="en-US" sz="1600" b="0" strike="noStrike" spc="-1" dirty="0">
                <a:solidFill>
                  <a:srgbClr val="0C2340"/>
                </a:solidFill>
                <a:latin typeface="Times New Roman"/>
                <a:ea typeface="DejaVu Sans"/>
              </a:rPr>
              <a:t>-	</a:t>
            </a:r>
            <a:r>
              <a:rPr lang="en-US" sz="1600" spc="-1" dirty="0">
                <a:solidFill>
                  <a:srgbClr val="0C2340"/>
                </a:solidFill>
                <a:latin typeface="Times New Roman"/>
                <a:ea typeface="DejaVu Sans"/>
              </a:rPr>
              <a:t>This</a:t>
            </a:r>
            <a:r>
              <a:rPr lang="en-US" sz="1600" b="0" strike="noStrike" spc="-1" dirty="0">
                <a:solidFill>
                  <a:srgbClr val="0C2340"/>
                </a:solidFill>
                <a:latin typeface="Times New Roman"/>
                <a:ea typeface="DejaVu Sans"/>
              </a:rPr>
              <a:t> is so because a set of all undergraduate students is a subset of a set of all students and a set of all postgraduate students is a subset of a set of all students</a:t>
            </a:r>
            <a:endParaRPr lang="en-US" sz="1600" b="0" strike="noStrike" spc="-1" dirty="0">
              <a:latin typeface="Arial"/>
            </a:endParaRPr>
          </a:p>
          <a:p>
            <a:pPr marL="714375" lvl="1" indent="-352425" algn="just">
              <a:lnSpc>
                <a:spcPct val="100000"/>
              </a:lnSpc>
              <a:spcBef>
                <a:spcPts val="561"/>
              </a:spcBef>
              <a:buClr>
                <a:srgbClr val="000000"/>
              </a:buClr>
              <a:buSzPct val="45000"/>
            </a:pPr>
            <a:r>
              <a:rPr lang="en-US" sz="1600" spc="-1" dirty="0">
                <a:solidFill>
                  <a:srgbClr val="0C2340"/>
                </a:solidFill>
                <a:latin typeface="Times New Roman"/>
                <a:ea typeface="DejaVu Sans"/>
              </a:rPr>
              <a:t>-	</a:t>
            </a:r>
            <a:r>
              <a:rPr lang="en-US" sz="1600" b="0" strike="noStrike" spc="-1" dirty="0">
                <a:solidFill>
                  <a:srgbClr val="0C2340"/>
                </a:solidFill>
                <a:latin typeface="Times New Roman"/>
                <a:ea typeface="DejaVu Sans"/>
              </a:rPr>
              <a:t>In the other words, a set of all students includes a set of all postgraduate students and it also includes a set of all undergraduate students</a:t>
            </a:r>
          </a:p>
          <a:p>
            <a:pPr marL="714375" lvl="1" indent="-352425" algn="just">
              <a:lnSpc>
                <a:spcPct val="100000"/>
              </a:lnSpc>
              <a:spcBef>
                <a:spcPts val="561"/>
              </a:spcBef>
              <a:buClr>
                <a:srgbClr val="000000"/>
              </a:buClr>
              <a:buSzPct val="45000"/>
            </a:pPr>
            <a:r>
              <a:rPr lang="zh-CN" altLang="en-US" sz="1600" spc="-1" dirty="0"/>
              <a:t>概括举例</a:t>
            </a:r>
            <a:r>
              <a:rPr lang="en-US" altLang="zh-CN" sz="1600" spc="-1" dirty="0"/>
              <a:t>- </a:t>
            </a:r>
            <a:r>
              <a:rPr lang="zh-CN" altLang="en-US" sz="1600" spc="-1" dirty="0"/>
              <a:t>类</a:t>
            </a:r>
            <a:r>
              <a:rPr lang="en-US" sz="1600" spc="-1" dirty="0"/>
              <a:t>STUDENT</a:t>
            </a:r>
            <a:r>
              <a:rPr lang="zh-CN" altLang="en-US" sz="1600" spc="-1" dirty="0"/>
              <a:t>是类</a:t>
            </a:r>
            <a:r>
              <a:rPr lang="en-US" altLang="zh-CN" sz="1600" spc="-1" dirty="0"/>
              <a:t>,</a:t>
            </a:r>
          </a:p>
          <a:p>
            <a:pPr marL="714375" lvl="1" indent="-352425" algn="just">
              <a:lnSpc>
                <a:spcPct val="100000"/>
              </a:lnSpc>
              <a:spcBef>
                <a:spcPts val="561"/>
              </a:spcBef>
              <a:buClr>
                <a:srgbClr val="000000"/>
              </a:buClr>
              <a:buSzPct val="45000"/>
            </a:pPr>
            <a:r>
              <a:rPr lang="en-US" sz="1600" spc="-1" dirty="0"/>
              <a:t>UNDERGRADUATE STUDENT </a:t>
            </a:r>
            <a:r>
              <a:rPr lang="zh-CN" altLang="en-US" sz="1600" spc="-1" dirty="0"/>
              <a:t>和 </a:t>
            </a:r>
            <a:r>
              <a:rPr lang="en-US" sz="1600" spc="-1" dirty="0"/>
              <a:t>POSTGRADUATE STUDENT </a:t>
            </a:r>
            <a:r>
              <a:rPr lang="zh-CN" altLang="en-US" sz="1600" spc="-1" dirty="0"/>
              <a:t>的泛化</a:t>
            </a:r>
            <a:endParaRPr lang="en-US" altLang="zh-CN" sz="1600" spc="-1" dirty="0"/>
          </a:p>
          <a:p>
            <a:pPr marL="714375" lvl="1" indent="-352425" algn="just">
              <a:lnSpc>
                <a:spcPct val="100000"/>
              </a:lnSpc>
              <a:spcBef>
                <a:spcPts val="561"/>
              </a:spcBef>
              <a:buClr>
                <a:srgbClr val="000000"/>
              </a:buClr>
              <a:buSzPct val="45000"/>
            </a:pPr>
            <a:r>
              <a:rPr lang="zh-CN" altLang="en-US" sz="1600" spc="-1" dirty="0"/>
              <a:t>之所以如此，是因为所有本科生的集合是所有学生集合的子集，所有研究生的集合是所有学生集合的子集</a:t>
            </a:r>
            <a:r>
              <a:rPr lang="en-US" altLang="zh-CN" sz="1600" spc="-1" dirty="0"/>
              <a:t>- </a:t>
            </a:r>
            <a:r>
              <a:rPr lang="zh-CN" altLang="en-US" sz="1600" spc="-1" dirty="0"/>
              <a:t>换句话说，所有学生的集合包括所有研究生的集合，也包括所有本科生的集合</a:t>
            </a:r>
            <a:endParaRPr lang="en-US" sz="1600" b="0" strike="noStrike" spc="-1" dirty="0">
              <a:latin typeface="Arial"/>
            </a:endParaRPr>
          </a:p>
        </p:txBody>
      </p:sp>
      <p:sp>
        <p:nvSpPr>
          <p:cNvPr id="12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084E774-2BEE-4D83-B972-ECB6BCA23DA7}" type="slidenum">
              <a:rPr lang="en-US" sz="1400" b="0" strike="noStrike" spc="-1">
                <a:solidFill>
                  <a:srgbClr val="8B8B8B"/>
                </a:solidFill>
                <a:latin typeface="Montserrat"/>
                <a:ea typeface="DejaVu Sans"/>
              </a:rPr>
              <a:t>13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Object Modeling</a:t>
            </a:r>
            <a:endParaRPr lang="en-US" sz="3600" b="0" strike="noStrike" spc="-1">
              <a:latin typeface="Arial"/>
            </a:endParaRPr>
          </a:p>
        </p:txBody>
      </p:sp>
      <p:sp>
        <p:nvSpPr>
          <p:cNvPr id="129"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Visualizations of generalizations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UNDERGRADUATE STUDENT ISA</a:t>
            </a:r>
            <a:r>
              <a:rPr lang="en-US" sz="2000" b="0" strike="noStrike" spc="-1" dirty="0">
                <a:solidFill>
                  <a:srgbClr val="0C2340"/>
                </a:solidFill>
                <a:latin typeface="Times New Roman"/>
                <a:ea typeface="DejaVu Sans"/>
              </a:rPr>
              <a:t>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STUDENT</a:t>
            </a:r>
            <a:r>
              <a:rPr lang="en-US" sz="2000" b="0" strike="noStrike" spc="-1" dirty="0">
                <a:solidFill>
                  <a:srgbClr val="0C2340"/>
                </a:solidFill>
                <a:latin typeface="Times New Roman"/>
                <a:ea typeface="DejaVu Sans"/>
              </a:rPr>
              <a:t> and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POSTGRADUATE STUDENT ISA STUDENT</a:t>
            </a:r>
            <a:endParaRPr lang="en-US" sz="2000" b="0" strike="noStrike" spc="-1" dirty="0">
              <a:latin typeface="Courier New" panose="02070309020205020404" pitchFamily="49" charset="0"/>
              <a:cs typeface="Courier New" panose="02070309020205020404" pitchFamily="49" charset="0"/>
            </a:endParaRPr>
          </a:p>
          <a:p>
            <a:pPr algn="just">
              <a:lnSpc>
                <a:spcPct val="100000"/>
              </a:lnSpc>
              <a:spcBef>
                <a:spcPts val="561"/>
              </a:spcBef>
            </a:pPr>
            <a:endParaRPr lang="en-US" sz="2000" b="0" strike="noStrike" spc="-1" dirty="0">
              <a:latin typeface="Arial"/>
            </a:endParaRPr>
          </a:p>
          <a:p>
            <a:pPr algn="just">
              <a:lnSpc>
                <a:spcPct val="100000"/>
              </a:lnSpc>
              <a:spcBef>
                <a:spcPts val="561"/>
              </a:spcBef>
            </a:pPr>
            <a:endParaRPr lang="en-US" sz="2000" b="0" strike="noStrike" spc="-1" dirty="0">
              <a:latin typeface="Arial"/>
            </a:endParaRPr>
          </a:p>
        </p:txBody>
      </p:sp>
      <p:sp>
        <p:nvSpPr>
          <p:cNvPr id="13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DA36C5A-57EA-468F-90E5-C6C8DD654E36}" type="slidenum">
              <a:rPr lang="en-US" sz="1400" b="0" strike="noStrike" spc="-1">
                <a:solidFill>
                  <a:srgbClr val="8B8B8B"/>
                </a:solidFill>
                <a:latin typeface="Montserrat"/>
                <a:ea typeface="DejaVu Sans"/>
              </a:rPr>
              <a:t>14</a:t>
            </a:fld>
            <a:endParaRPr lang="en-US" sz="1400" b="0" strike="noStrike" spc="-1">
              <a:latin typeface="Arial"/>
            </a:endParaRPr>
          </a:p>
        </p:txBody>
      </p:sp>
      <p:pic>
        <p:nvPicPr>
          <p:cNvPr id="131" name="Picture 130"/>
          <p:cNvPicPr/>
          <p:nvPr/>
        </p:nvPicPr>
        <p:blipFill>
          <a:blip r:embed="rId3"/>
          <a:stretch/>
        </p:blipFill>
        <p:spPr>
          <a:xfrm>
            <a:off x="1875960" y="2060280"/>
            <a:ext cx="5484240" cy="2741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Object Modeling</a:t>
            </a:r>
            <a:endParaRPr lang="en-US" sz="3600" b="0" strike="noStrike" spc="-1">
              <a:latin typeface="Arial"/>
            </a:endParaRPr>
          </a:p>
        </p:txBody>
      </p:sp>
      <p:sp>
        <p:nvSpPr>
          <p:cNvPr id="133"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Another example of </a:t>
            </a:r>
            <a:r>
              <a:rPr lang="en-US" sz="2000" b="0" strike="noStrike" spc="-1" dirty="0" err="1">
                <a:solidFill>
                  <a:srgbClr val="FF0000"/>
                </a:solidFill>
                <a:latin typeface="Times New Roman"/>
                <a:ea typeface="DejaVu Sans"/>
              </a:rPr>
              <a:t>generalisation</a:t>
            </a:r>
            <a:r>
              <a:rPr lang="en-US" sz="2000" b="0" strike="noStrike" spc="-1" dirty="0" err="1">
                <a:solidFill>
                  <a:srgbClr val="0C2340"/>
                </a:solidFill>
                <a:latin typeface="Times New Roman"/>
                <a:ea typeface="DejaVu Sans"/>
              </a:rPr>
              <a:t>:大的是小的的泛化</a:t>
            </a:r>
            <a:endParaRPr lang="en-US" sz="2000" b="0" strike="noStrike" spc="-1" dirty="0">
              <a:latin typeface="Arial"/>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 class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HUMAN</a:t>
            </a:r>
            <a:r>
              <a:rPr lang="en-US" sz="2000" b="0" strike="noStrike" spc="-1" dirty="0">
                <a:solidFill>
                  <a:srgbClr val="0C2340"/>
                </a:solidFill>
                <a:latin typeface="Times New Roman"/>
                <a:ea typeface="DejaVu Sans"/>
              </a:rPr>
              <a:t> is a </a:t>
            </a:r>
            <a:r>
              <a:rPr lang="en-US" sz="2000" b="0" strike="noStrike" spc="-1" dirty="0" err="1">
                <a:solidFill>
                  <a:srgbClr val="FF0000"/>
                </a:solidFill>
                <a:latin typeface="Times New Roman"/>
                <a:ea typeface="DejaVu Sans"/>
              </a:rPr>
              <a:t>generalisation</a:t>
            </a:r>
            <a:r>
              <a:rPr lang="en-US" sz="2000" b="0" strike="noStrike" spc="-1" dirty="0">
                <a:solidFill>
                  <a:srgbClr val="0C2340"/>
                </a:solidFill>
                <a:latin typeface="Times New Roman"/>
                <a:ea typeface="DejaVu Sans"/>
              </a:rPr>
              <a:t> of classes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STUDENT</a:t>
            </a:r>
            <a:r>
              <a:rPr lang="en-US" sz="2000" b="0" strike="noStrike" spc="-1" dirty="0">
                <a:solidFill>
                  <a:srgbClr val="0C2340"/>
                </a:solidFill>
                <a:latin typeface="Times New Roman"/>
                <a:ea typeface="DejaVu Sans"/>
              </a:rPr>
              <a:t> and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LECTURER</a:t>
            </a:r>
            <a:endParaRPr lang="en-US" sz="2000" b="0" strike="noStrike" spc="-1" dirty="0">
              <a:latin typeface="Courier New" panose="02070309020205020404" pitchFamily="49" charset="0"/>
              <a:cs typeface="Courier New" panose="02070309020205020404" pitchFamily="49" charset="0"/>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t>
            </a:r>
            <a:r>
              <a:rPr lang="en-US" sz="2000" spc="-1" dirty="0">
                <a:solidFill>
                  <a:srgbClr val="0C2340"/>
                </a:solidFill>
                <a:latin typeface="Times New Roman"/>
                <a:ea typeface="DejaVu Sans"/>
              </a:rPr>
              <a:t>This</a:t>
            </a:r>
            <a:r>
              <a:rPr lang="en-US" sz="2000" b="0" strike="noStrike" spc="-1" dirty="0">
                <a:solidFill>
                  <a:srgbClr val="0C2340"/>
                </a:solidFill>
                <a:latin typeface="Times New Roman"/>
                <a:ea typeface="DejaVu Sans"/>
              </a:rPr>
              <a:t> is so because a set of all students is a subset of a set of all humans and a set of all lecturers is a subset of a set of all humans</a:t>
            </a:r>
            <a:endParaRPr lang="en-US" sz="2000" b="0" strike="noStrike" spc="-1" dirty="0">
              <a:latin typeface="Arial"/>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In other words, a set of all humans includes a set of all students and it also includes a set of all lecturers</a:t>
            </a:r>
            <a:endParaRPr lang="en-US" sz="2000" b="0" strike="noStrike" spc="-1" dirty="0">
              <a:latin typeface="Arial"/>
            </a:endParaRPr>
          </a:p>
          <a:p>
            <a:pPr marL="400050" indent="-38735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Yet another (and it is my favorite) example of </a:t>
            </a:r>
            <a:r>
              <a:rPr lang="en-US" sz="2000" b="0" strike="noStrike" spc="-1" dirty="0">
                <a:solidFill>
                  <a:srgbClr val="FF0000"/>
                </a:solidFill>
                <a:latin typeface="Times New Roman"/>
                <a:ea typeface="DejaVu Sans"/>
              </a:rPr>
              <a:t>generalization</a:t>
            </a:r>
            <a:r>
              <a:rPr lang="en-US" sz="2000" b="0" strike="noStrike" spc="-1" dirty="0">
                <a:solidFill>
                  <a:srgbClr val="0C2340"/>
                </a:solidFill>
                <a:latin typeface="Times New Roman"/>
                <a:ea typeface="DejaVu Sans"/>
              </a:rPr>
              <a:t>:</a:t>
            </a:r>
            <a:endParaRPr lang="en-US" sz="2000" b="0" strike="noStrike" spc="-1" dirty="0">
              <a:latin typeface="Arial"/>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 class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BAT</a:t>
            </a:r>
            <a:r>
              <a:rPr lang="en-US" sz="2000" b="0" strike="noStrike" spc="-1" dirty="0">
                <a:solidFill>
                  <a:srgbClr val="0C2340"/>
                </a:solidFill>
                <a:latin typeface="Times New Roman"/>
                <a:ea typeface="DejaVu Sans"/>
              </a:rPr>
              <a:t> is a generalization of classes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GREY-BAT</a:t>
            </a:r>
            <a:r>
              <a:rPr lang="en-US" sz="2000" b="0" strike="noStrike" spc="-1" dirty="0">
                <a:solidFill>
                  <a:srgbClr val="0C2340"/>
                </a:solidFill>
                <a:latin typeface="Times New Roman"/>
                <a:ea typeface="DejaVu Sans"/>
              </a:rPr>
              <a:t>,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VAMPIRE-BAT</a:t>
            </a:r>
            <a:r>
              <a:rPr lang="en-US" sz="2000" b="0" strike="noStrike" spc="-1" dirty="0">
                <a:solidFill>
                  <a:srgbClr val="0C2340"/>
                </a:solidFill>
                <a:latin typeface="Times New Roman"/>
                <a:ea typeface="DejaVu Sans"/>
              </a:rPr>
              <a:t> and </a:t>
            </a:r>
            <a:r>
              <a:rPr lang="en-US" sz="2000" b="0" strike="noStrike" spc="-1" dirty="0">
                <a:solidFill>
                  <a:srgbClr val="0C2340"/>
                </a:solidFill>
                <a:latin typeface="Courier New" panose="02070309020205020404" pitchFamily="49" charset="0"/>
                <a:ea typeface="DejaVu Sans"/>
                <a:cs typeface="Courier New" panose="02070309020205020404" pitchFamily="49" charset="0"/>
              </a:rPr>
              <a:t>BATMAN</a:t>
            </a:r>
            <a:endParaRPr lang="en-US" sz="2000" b="0" strike="noStrike" spc="-1" dirty="0">
              <a:latin typeface="Courier New" panose="02070309020205020404" pitchFamily="49" charset="0"/>
              <a:cs typeface="Courier New" panose="02070309020205020404" pitchFamily="49" charset="0"/>
            </a:endParaRPr>
          </a:p>
          <a:p>
            <a:pPr marL="714375" lvl="1" indent="-352425"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This is so because a set of all grey bats is a subset of a set of all bats and a set of all vampire bats is a subset of a set of all bats and a set of all batmen is a subset of a set of all bats</a:t>
            </a:r>
            <a:endParaRPr lang="en-US" sz="2000" b="0" strike="noStrike" spc="-1" dirty="0">
              <a:latin typeface="Arial"/>
            </a:endParaRPr>
          </a:p>
          <a:p>
            <a:pPr algn="just">
              <a:lnSpc>
                <a:spcPct val="100000"/>
              </a:lnSpc>
              <a:spcBef>
                <a:spcPts val="561"/>
              </a:spcBef>
            </a:pPr>
            <a:endParaRPr lang="en-US" sz="2000" b="0" strike="noStrike" spc="-1" dirty="0">
              <a:latin typeface="Arial"/>
            </a:endParaRPr>
          </a:p>
          <a:p>
            <a:pPr algn="just">
              <a:lnSpc>
                <a:spcPct val="100000"/>
              </a:lnSpc>
              <a:spcBef>
                <a:spcPts val="561"/>
              </a:spcBef>
            </a:pPr>
            <a:endParaRPr lang="en-US" sz="2000" b="0" strike="noStrike" spc="-1" dirty="0">
              <a:latin typeface="Arial"/>
            </a:endParaRPr>
          </a:p>
        </p:txBody>
      </p:sp>
      <p:sp>
        <p:nvSpPr>
          <p:cNvPr id="134"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7732A93-ECE6-4DFF-8FE1-3EB4E9CFD518}" type="slidenum">
              <a:rPr lang="en-US" sz="1400" b="0" strike="noStrike" spc="-1">
                <a:solidFill>
                  <a:srgbClr val="8B8B8B"/>
                </a:solidFill>
                <a:latin typeface="Montserrat"/>
                <a:ea typeface="DejaVu Sans"/>
              </a:rPr>
              <a:t>15</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3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2000" b="0" strike="noStrike" spc="-1">
                <a:solidFill>
                  <a:srgbClr val="0C2340"/>
                </a:solidFill>
                <a:latin typeface="Times New Roman"/>
                <a:ea typeface="DejaVu Sans"/>
              </a:rPr>
              <a:t>C. Coronel, S. Morris, A. Basta, M. Zgola, Data Management and Security, Chapter 2, Cengage Compose eBook, 2018, eBook: Data Management and Security, 1st Edition</a:t>
            </a:r>
            <a:endParaRPr lang="en-US" sz="2000" b="0" strike="noStrike" spc="-1">
              <a:latin typeface="Arial"/>
            </a:endParaRPr>
          </a:p>
          <a:p>
            <a:pPr marL="343080" indent="-339840" algn="just">
              <a:lnSpc>
                <a:spcPct val="100000"/>
              </a:lnSpc>
              <a:spcBef>
                <a:spcPts val="561"/>
              </a:spcBef>
              <a:buClr>
                <a:srgbClr val="0C2340"/>
              </a:buClr>
              <a:buFont typeface="Arial"/>
              <a:buChar char="•"/>
            </a:pPr>
            <a:r>
              <a:rPr lang="en-US" sz="2000" b="0" strike="noStrike" spc="-1">
                <a:solidFill>
                  <a:srgbClr val="0C2340"/>
                </a:solidFill>
                <a:latin typeface="Times New Roman"/>
                <a:ea typeface="DejaVu Sans"/>
              </a:rPr>
              <a:t>T. Connoly, C. Begg, Database Systems, A Practical Approach to Design, Implementation, and Management, Chapter 10 Database System Development Cycle, Pearson Education Ltd, 2015</a:t>
            </a:r>
            <a:endParaRPr lang="en-US" sz="2000" b="0" strike="noStrike" spc="-1">
              <a:latin typeface="Arial"/>
            </a:endParaRPr>
          </a:p>
          <a:p>
            <a:pPr algn="just">
              <a:lnSpc>
                <a:spcPct val="100000"/>
              </a:lnSpc>
              <a:spcBef>
                <a:spcPts val="561"/>
              </a:spcBef>
            </a:pPr>
            <a:endParaRPr lang="en-US" sz="2000" b="0" strike="noStrike" spc="-1">
              <a:latin typeface="Arial"/>
            </a:endParaRPr>
          </a:p>
        </p:txBody>
      </p:sp>
      <p:sp>
        <p:nvSpPr>
          <p:cNvPr id="13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FD5BD3E-8A36-4787-A1C1-8497CEDA5994}" type="slidenum">
              <a:rPr lang="en-US" sz="1400" b="0" strike="noStrike" spc="-1">
                <a:solidFill>
                  <a:srgbClr val="8B8B8B"/>
                </a:solidFill>
                <a:latin typeface="Montserrat"/>
                <a:ea typeface="DejaVu Sans"/>
              </a:rPr>
              <a:t>16</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Database Design Process</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D213F"/>
                </a:solidFill>
                <a:latin typeface="Times New Roman"/>
                <a:ea typeface="DejaVu Sans"/>
              </a:rPr>
              <a:t>Database Domain</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D213F"/>
                </a:solidFill>
                <a:latin typeface="Times New Roman"/>
                <a:ea typeface="DejaVu Sans"/>
              </a:rPr>
              <a:t>Database Schema</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D213F"/>
                </a:solidFill>
                <a:latin typeface="Times New Roman"/>
                <a:ea typeface="DejaVu Sans"/>
              </a:rPr>
              <a:t>Object Modeling</a:t>
            </a:r>
            <a:endParaRPr lang="en-US" sz="2800" b="0" strike="noStrike" spc="-1">
              <a:latin typeface="Arial"/>
            </a:endParaRPr>
          </a:p>
        </p:txBody>
      </p:sp>
      <p:sp>
        <p:nvSpPr>
          <p:cNvPr id="9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5207D60-2B76-4BC7-B77F-63AB520DDF92}"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Database Design Process</a:t>
            </a:r>
            <a:endParaRPr lang="en-US" sz="3600" b="0" strike="noStrike" spc="-1">
              <a:latin typeface="Arial"/>
            </a:endParaRPr>
          </a:p>
        </p:txBody>
      </p:sp>
      <p:sp>
        <p:nvSpPr>
          <p:cNvPr id="94" name="CustomShape 2"/>
          <p:cNvSpPr/>
          <p:nvPr/>
        </p:nvSpPr>
        <p:spPr>
          <a:xfrm>
            <a:off x="457200" y="1041119"/>
            <a:ext cx="7870680" cy="3928445"/>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A simplified process of database design consists of the following stages:</a:t>
            </a:r>
            <a:endParaRPr lang="en-US" sz="2000" b="0" strike="noStrike" spc="-1" dirty="0">
              <a:latin typeface="Arial"/>
            </a:endParaRPr>
          </a:p>
          <a:p>
            <a:pPr marL="714375" indent="-352425" algn="just">
              <a:lnSpc>
                <a:spcPct val="100000"/>
              </a:lnSpc>
              <a:spcBef>
                <a:spcPts val="561"/>
              </a:spcBef>
            </a:pPr>
            <a:r>
              <a:rPr lang="en-US" sz="2000" spc="-1" dirty="0">
                <a:solidFill>
                  <a:srgbClr val="0C2340"/>
                </a:solidFill>
                <a:latin typeface="Times New Roman"/>
                <a:ea typeface="DejaVu Sans"/>
              </a:rPr>
              <a:t>-	</a:t>
            </a:r>
            <a:r>
              <a:rPr lang="en-US" sz="2000" b="0" strike="noStrike" spc="-1" dirty="0">
                <a:solidFill>
                  <a:srgbClr val="FF0000"/>
                </a:solidFill>
                <a:latin typeface="Times New Roman"/>
                <a:ea typeface="DejaVu Sans"/>
              </a:rPr>
              <a:t>Conceptual modeling</a:t>
            </a:r>
            <a:endParaRPr lang="en-US" sz="2000" b="0" strike="noStrike" spc="-1" dirty="0">
              <a:solidFill>
                <a:srgbClr val="FF0000"/>
              </a:solidFill>
              <a:latin typeface="Arial"/>
            </a:endParaRPr>
          </a:p>
          <a:p>
            <a:pPr marL="895350" indent="-533400" algn="just">
              <a:lnSpc>
                <a:spcPct val="100000"/>
              </a:lnSpc>
              <a:spcBef>
                <a:spcPts val="561"/>
              </a:spcBef>
            </a:pPr>
            <a:r>
              <a:rPr lang="en-US" sz="2000" b="0" strike="noStrike" spc="-1" dirty="0">
                <a:solidFill>
                  <a:srgbClr val="0C2340"/>
                </a:solidFill>
                <a:latin typeface="Times New Roman"/>
                <a:ea typeface="DejaVu Sans"/>
              </a:rPr>
              <a:t>	</a:t>
            </a:r>
            <a:r>
              <a:rPr lang="en-US" sz="1800" b="0" strike="noStrike" spc="-1" dirty="0">
                <a:solidFill>
                  <a:srgbClr val="FF0000"/>
                </a:solidFill>
                <a:latin typeface="Times New Roman"/>
                <a:ea typeface="DejaVu Sans"/>
              </a:rPr>
              <a:t>Conceptual modeling </a:t>
            </a:r>
            <a:r>
              <a:rPr lang="en-US" sz="1800" b="0" strike="noStrike" spc="-1" dirty="0">
                <a:solidFill>
                  <a:srgbClr val="0C2340"/>
                </a:solidFill>
                <a:latin typeface="Times New Roman"/>
                <a:ea typeface="DejaVu Sans"/>
              </a:rPr>
              <a:t>transforms a specification of a database domain into a conceptual schema</a:t>
            </a:r>
            <a:r>
              <a:rPr lang="zh-CN" altLang="en-US" sz="1800" b="0" strike="noStrike" spc="-1" dirty="0">
                <a:solidFill>
                  <a:srgbClr val="0C2340"/>
                </a:solidFill>
                <a:latin typeface="Times New Roman"/>
                <a:ea typeface="DejaVu Sans"/>
              </a:rPr>
              <a:t> </a:t>
            </a:r>
            <a:r>
              <a:rPr lang="zh-CN" altLang="en-US" sz="1800" b="1" strike="noStrike" spc="-1" dirty="0">
                <a:solidFill>
                  <a:srgbClr val="0C2340"/>
                </a:solidFill>
                <a:latin typeface="Times New Roman"/>
                <a:ea typeface="DejaVu Sans"/>
              </a:rPr>
              <a:t>将语言描述转为概念模式</a:t>
            </a:r>
            <a:endParaRPr lang="en-US" sz="1800" b="1" strike="noStrike" spc="-1" dirty="0">
              <a:latin typeface="Arial"/>
            </a:endParaRPr>
          </a:p>
          <a:p>
            <a:pPr marL="714375" indent="-352425" algn="just">
              <a:lnSpc>
                <a:spcPct val="100000"/>
              </a:lnSpc>
              <a:spcBef>
                <a:spcPts val="561"/>
              </a:spcBef>
            </a:pPr>
            <a:r>
              <a:rPr lang="en-US" sz="2000" b="0" strike="noStrike" spc="-1" dirty="0">
                <a:solidFill>
                  <a:srgbClr val="0C2340"/>
                </a:solidFill>
                <a:latin typeface="Times New Roman"/>
                <a:ea typeface="DejaVu Sans"/>
              </a:rPr>
              <a:t>-	</a:t>
            </a:r>
            <a:r>
              <a:rPr lang="en-US" sz="2000" b="0" strike="noStrike" spc="-1" dirty="0">
                <a:solidFill>
                  <a:srgbClr val="FF0000"/>
                </a:solidFill>
                <a:latin typeface="Times New Roman"/>
                <a:ea typeface="DejaVu Sans"/>
              </a:rPr>
              <a:t>Logical design</a:t>
            </a:r>
            <a:endParaRPr lang="en-US" sz="2000" b="0" strike="noStrike" spc="-1" dirty="0">
              <a:solidFill>
                <a:srgbClr val="FF0000"/>
              </a:solidFill>
              <a:latin typeface="Arial"/>
            </a:endParaRPr>
          </a:p>
          <a:p>
            <a:pPr marL="895350" indent="-533400" algn="just">
              <a:lnSpc>
                <a:spcPct val="100000"/>
              </a:lnSpc>
              <a:spcBef>
                <a:spcPts val="561"/>
              </a:spcBef>
            </a:pPr>
            <a:r>
              <a:rPr lang="en-US" sz="2000" b="0" strike="noStrike" spc="-1" dirty="0">
                <a:solidFill>
                  <a:srgbClr val="0C2340"/>
                </a:solidFill>
                <a:latin typeface="Times New Roman"/>
                <a:ea typeface="DejaVu Sans"/>
              </a:rPr>
              <a:t>	</a:t>
            </a:r>
            <a:r>
              <a:rPr lang="en-US" sz="1800" b="0" strike="noStrike" spc="-1" dirty="0">
                <a:solidFill>
                  <a:srgbClr val="FF0000"/>
                </a:solidFill>
                <a:latin typeface="Times New Roman"/>
                <a:ea typeface="DejaVu Sans"/>
              </a:rPr>
              <a:t>Logical design </a:t>
            </a:r>
            <a:r>
              <a:rPr lang="en-US" sz="1800" b="0" strike="noStrike" spc="-1" dirty="0">
                <a:solidFill>
                  <a:srgbClr val="0C2340"/>
                </a:solidFill>
                <a:latin typeface="Times New Roman"/>
                <a:ea typeface="DejaVu Sans"/>
              </a:rPr>
              <a:t>transforms a conceptual schema into a logical schema, </a:t>
            </a:r>
            <a:endParaRPr lang="en-US" sz="1800" b="0" strike="noStrike" spc="-1" dirty="0">
              <a:latin typeface="Arial"/>
            </a:endParaRPr>
          </a:p>
          <a:p>
            <a:pPr marL="895350" indent="-533400" algn="just">
              <a:lnSpc>
                <a:spcPct val="100000"/>
              </a:lnSpc>
              <a:spcBef>
                <a:spcPts val="561"/>
              </a:spcBef>
            </a:pPr>
            <a:r>
              <a:rPr lang="en-US" sz="1800" b="0" strike="noStrike" spc="-1" dirty="0">
                <a:solidFill>
                  <a:srgbClr val="0C2340"/>
                </a:solidFill>
                <a:latin typeface="Times New Roman"/>
                <a:ea typeface="DejaVu Sans"/>
              </a:rPr>
              <a:t>	e.g. headers of relational tables</a:t>
            </a:r>
            <a:r>
              <a:rPr lang="zh-CN" altLang="en-US" sz="1800" b="0" strike="noStrike" spc="-1" dirty="0">
                <a:solidFill>
                  <a:srgbClr val="0C2340"/>
                </a:solidFill>
                <a:latin typeface="Times New Roman"/>
                <a:ea typeface="DejaVu Sans"/>
              </a:rPr>
              <a:t> </a:t>
            </a:r>
            <a:r>
              <a:rPr lang="en-US" sz="1800" b="1" strike="noStrike" spc="-1" dirty="0" err="1">
                <a:solidFill>
                  <a:srgbClr val="0C2340"/>
                </a:solidFill>
                <a:latin typeface="Times New Roman"/>
                <a:ea typeface="DejaVu Sans"/>
              </a:rPr>
              <a:t>将概念模式转为逻辑模式</a:t>
            </a:r>
            <a:endParaRPr lang="en-US" sz="1800" b="1" strike="noStrike" spc="-1" dirty="0">
              <a:latin typeface="Arial"/>
            </a:endParaRPr>
          </a:p>
          <a:p>
            <a:pPr marL="714375" indent="-352425" algn="just">
              <a:lnSpc>
                <a:spcPct val="100000"/>
              </a:lnSpc>
              <a:spcBef>
                <a:spcPts val="561"/>
              </a:spcBef>
            </a:pPr>
            <a:r>
              <a:rPr lang="en-US" sz="2000" spc="-1" dirty="0">
                <a:solidFill>
                  <a:srgbClr val="0C2340"/>
                </a:solidFill>
                <a:latin typeface="Times New Roman"/>
                <a:ea typeface="DejaVu Sans"/>
              </a:rPr>
              <a:t>-	</a:t>
            </a:r>
            <a:r>
              <a:rPr lang="en-US" sz="2000" b="0" strike="noStrike" spc="-1" dirty="0">
                <a:solidFill>
                  <a:srgbClr val="FF0000"/>
                </a:solidFill>
                <a:latin typeface="Times New Roman"/>
                <a:ea typeface="DejaVu Sans"/>
              </a:rPr>
              <a:t>Physical </a:t>
            </a:r>
            <a:r>
              <a:rPr lang="en-US" sz="2000" b="0" strike="noStrike" spc="-1" dirty="0" err="1">
                <a:solidFill>
                  <a:srgbClr val="FF0000"/>
                </a:solidFill>
                <a:latin typeface="Times New Roman"/>
                <a:ea typeface="DejaVu Sans"/>
              </a:rPr>
              <a:t>design</a:t>
            </a:r>
            <a:r>
              <a:rPr lang="en-US" sz="2000" b="1" strike="noStrike" spc="-1" dirty="0" err="1">
                <a:latin typeface="Times New Roman"/>
                <a:ea typeface="DejaVu Sans"/>
              </a:rPr>
              <a:t>物理设计</a:t>
            </a:r>
            <a:endParaRPr lang="en-US" sz="2000" b="1" strike="noStrike" spc="-1" dirty="0">
              <a:latin typeface="Arial"/>
            </a:endParaRPr>
          </a:p>
          <a:p>
            <a:pPr marL="895350" indent="-533400" algn="just">
              <a:lnSpc>
                <a:spcPct val="100000"/>
              </a:lnSpc>
              <a:spcBef>
                <a:spcPts val="561"/>
              </a:spcBef>
            </a:pPr>
            <a:r>
              <a:rPr lang="en-US" sz="1800" b="0" strike="noStrike" spc="-1" dirty="0">
                <a:solidFill>
                  <a:srgbClr val="0C2340"/>
                </a:solidFill>
                <a:latin typeface="Times New Roman"/>
                <a:ea typeface="DejaVu Sans"/>
              </a:rPr>
              <a:t>	</a:t>
            </a:r>
            <a:r>
              <a:rPr lang="en-US" sz="1800" b="0" strike="noStrike" spc="-1" dirty="0">
                <a:solidFill>
                  <a:srgbClr val="FF0000"/>
                </a:solidFill>
                <a:latin typeface="Times New Roman"/>
                <a:ea typeface="DejaVu Sans"/>
              </a:rPr>
              <a:t>Physical design </a:t>
            </a:r>
            <a:r>
              <a:rPr lang="en-US" sz="1800" b="0" strike="noStrike" spc="-1" dirty="0">
                <a:solidFill>
                  <a:srgbClr val="0C2340"/>
                </a:solidFill>
                <a:latin typeface="Times New Roman"/>
                <a:ea typeface="DejaVu Sans"/>
              </a:rPr>
              <a:t>determines the implementation details and adds to a logical schema persistent storage structures that improve performance, </a:t>
            </a:r>
            <a:endParaRPr lang="en-US" sz="1800" b="0" strike="noStrike" spc="-1" dirty="0">
              <a:latin typeface="Arial"/>
            </a:endParaRPr>
          </a:p>
          <a:p>
            <a:pPr marL="895350" indent="-533400" algn="just">
              <a:lnSpc>
                <a:spcPct val="100000"/>
              </a:lnSpc>
              <a:spcBef>
                <a:spcPts val="561"/>
              </a:spcBef>
            </a:pPr>
            <a:r>
              <a:rPr lang="en-US" sz="1800" b="0" strike="noStrike" spc="-1" dirty="0">
                <a:solidFill>
                  <a:srgbClr val="0C2340"/>
                </a:solidFill>
                <a:latin typeface="Times New Roman"/>
                <a:ea typeface="DejaVu Sans"/>
              </a:rPr>
              <a:t>	e.g. indexes, clusters, partitions, materialized views, </a:t>
            </a:r>
            <a:r>
              <a:rPr lang="en-US" sz="1800" b="0" strike="noStrike" spc="-1" dirty="0" err="1">
                <a:solidFill>
                  <a:srgbClr val="0C2340"/>
                </a:solidFill>
                <a:latin typeface="Times New Roman"/>
                <a:ea typeface="DejaVu Sans"/>
              </a:rPr>
              <a:t>etc</a:t>
            </a:r>
            <a:r>
              <a:rPr lang="en-US" sz="1800" b="0" strike="noStrike" spc="-1" dirty="0">
                <a:solidFill>
                  <a:srgbClr val="0C2340"/>
                </a:solidFill>
                <a:latin typeface="Times New Roman"/>
                <a:ea typeface="DejaVu Sans"/>
              </a:rPr>
              <a:t> </a:t>
            </a:r>
            <a:endParaRPr lang="en-US" sz="1800" b="0" strike="noStrike" spc="-1" dirty="0">
              <a:latin typeface="Arial"/>
            </a:endParaRPr>
          </a:p>
        </p:txBody>
      </p:sp>
      <p:sp>
        <p:nvSpPr>
          <p:cNvPr id="9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E87DDB4-B5DC-4F2C-A919-582E6D7D4688}" type="slidenum">
              <a:rPr lang="en-US" sz="1400" b="0" strike="noStrike" spc="-1">
                <a:solidFill>
                  <a:srgbClr val="8B8B8B"/>
                </a:solidFill>
                <a:latin typeface="Montserrat"/>
                <a:ea typeface="DejaVu Sans"/>
              </a:rPr>
              <a:t>3</a:t>
            </a:fld>
            <a:endParaRPr lang="en-US" sz="1400" b="0" strike="noStrike" spc="-1">
              <a:latin typeface="Arial"/>
            </a:endParaRPr>
          </a:p>
        </p:txBody>
      </p:sp>
      <p:pic>
        <p:nvPicPr>
          <p:cNvPr id="96" name="Picture 2"/>
          <p:cNvPicPr/>
          <p:nvPr/>
        </p:nvPicPr>
        <p:blipFill>
          <a:blip r:embed="rId3"/>
          <a:stretch/>
        </p:blipFill>
        <p:spPr>
          <a:xfrm>
            <a:off x="1008000" y="4896000"/>
            <a:ext cx="6940080" cy="1457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dirty="0">
                <a:solidFill>
                  <a:srgbClr val="002060"/>
                </a:solidFill>
                <a:latin typeface="Times New Roman"/>
                <a:ea typeface="DejaVu Sans"/>
              </a:rPr>
              <a:t>Database Design Process</a:t>
            </a:r>
            <a:endParaRPr lang="en-US" sz="2800" b="0" strike="noStrike" spc="-1" dirty="0">
              <a:solidFill>
                <a:srgbClr val="00206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Database Domain</a:t>
            </a:r>
            <a:endParaRPr lang="en-US" sz="2800" b="0" strike="noStrike" spc="-1" dirty="0">
              <a:solidFill>
                <a:srgbClr val="FF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D213F"/>
                </a:solidFill>
                <a:latin typeface="Times New Roman"/>
                <a:ea typeface="DejaVu Sans"/>
              </a:rPr>
              <a:t>Database Schema</a:t>
            </a:r>
            <a:endParaRPr lang="en-US" sz="2800" b="0" strike="noStrike" spc="-1" dirty="0">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D213F"/>
                </a:solidFill>
                <a:latin typeface="Times New Roman"/>
                <a:ea typeface="DejaVu Sans"/>
              </a:rPr>
              <a:t>Object Modeling</a:t>
            </a:r>
            <a:endParaRPr lang="en-US" sz="2800" b="0" strike="noStrike" spc="-1" dirty="0">
              <a:latin typeface="Arial"/>
            </a:endParaRPr>
          </a:p>
        </p:txBody>
      </p:sp>
      <p:sp>
        <p:nvSpPr>
          <p:cNvPr id="9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5207D60-2B76-4BC7-B77F-63AB520DDF92}" type="slidenum">
              <a:rPr lang="en-US" sz="1400" b="0" strike="noStrike" spc="-1">
                <a:solidFill>
                  <a:srgbClr val="8B8B8B"/>
                </a:solidFill>
                <a:latin typeface="Montserrat"/>
                <a:ea typeface="DejaVu Sans"/>
              </a:rPr>
              <a:t>4</a:t>
            </a:fld>
            <a:endParaRPr lang="en-US" sz="1400" b="0" strike="noStrike" spc="-1">
              <a:latin typeface="Arial"/>
            </a:endParaRPr>
          </a:p>
        </p:txBody>
      </p:sp>
    </p:spTree>
    <p:extLst>
      <p:ext uri="{BB962C8B-B14F-4D97-AF65-F5344CB8AC3E}">
        <p14:creationId xmlns:p14="http://schemas.microsoft.com/office/powerpoint/2010/main" val="407328390"/>
      </p:ext>
    </p:extLst>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Database Domain </a:t>
            </a:r>
            <a:r>
              <a:rPr lang="en-US" sz="3600" b="1" strike="noStrike" spc="-1" dirty="0" err="1">
                <a:solidFill>
                  <a:srgbClr val="0C2340"/>
                </a:solidFill>
                <a:latin typeface="Times New Roman"/>
                <a:ea typeface="DejaVu Sans"/>
              </a:rPr>
              <a:t>数据库域</a:t>
            </a:r>
            <a:endParaRPr lang="en-US" sz="3600" b="1" strike="noStrike" spc="-1" dirty="0">
              <a:latin typeface="Arial"/>
            </a:endParaRPr>
          </a:p>
        </p:txBody>
      </p:sp>
      <p:sp>
        <p:nvSpPr>
          <p:cNvPr id="101" name="CustomShape 2"/>
          <p:cNvSpPr/>
          <p:nvPr/>
        </p:nvSpPr>
        <p:spPr>
          <a:xfrm>
            <a:off x="457200" y="1041120"/>
            <a:ext cx="7870680" cy="4743454"/>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A </a:t>
            </a:r>
            <a:r>
              <a:rPr lang="en-US" sz="2000" b="0" strike="noStrike" spc="-1" dirty="0">
                <a:solidFill>
                  <a:srgbClr val="FF0000"/>
                </a:solidFill>
                <a:latin typeface="Times New Roman"/>
                <a:ea typeface="DejaVu Sans"/>
              </a:rPr>
              <a:t>database domain </a:t>
            </a:r>
            <a:r>
              <a:rPr lang="en-US" sz="2000" b="0" strike="noStrike" spc="-1" dirty="0">
                <a:solidFill>
                  <a:srgbClr val="0C2340"/>
                </a:solidFill>
                <a:latin typeface="Times New Roman"/>
                <a:ea typeface="DejaVu Sans"/>
              </a:rPr>
              <a:t>is a selected fragment of the real world to be described by the contents of a </a:t>
            </a:r>
            <a:r>
              <a:rPr lang="en-US" sz="2000" b="1" strike="noStrike" spc="-1" dirty="0">
                <a:solidFill>
                  <a:srgbClr val="0C2340"/>
                </a:solidFill>
                <a:latin typeface="Times New Roman"/>
                <a:ea typeface="DejaVu Sans"/>
              </a:rPr>
              <a:t>database</a:t>
            </a:r>
            <a:r>
              <a:rPr lang="zh-CN" altLang="en-US" sz="2000" b="1" strike="noStrike" spc="-1" dirty="0">
                <a:solidFill>
                  <a:srgbClr val="0C2340"/>
                </a:solidFill>
                <a:latin typeface="Times New Roman"/>
                <a:ea typeface="DejaVu Sans"/>
              </a:rPr>
              <a:t> </a:t>
            </a:r>
            <a:endParaRPr lang="en-AU" altLang="zh-CN" sz="2000" b="1" strike="noStrike" spc="-1" dirty="0">
              <a:solidFill>
                <a:srgbClr val="0C2340"/>
              </a:solidFill>
              <a:latin typeface="Times New Roman"/>
              <a:ea typeface="DejaVu Sans"/>
            </a:endParaRPr>
          </a:p>
          <a:p>
            <a:pPr marL="343080" indent="-339840" algn="just">
              <a:lnSpc>
                <a:spcPct val="100000"/>
              </a:lnSpc>
              <a:spcBef>
                <a:spcPts val="561"/>
              </a:spcBef>
              <a:buClr>
                <a:srgbClr val="0C2340"/>
              </a:buClr>
              <a:buFont typeface="Arial"/>
              <a:buChar char="•"/>
            </a:pPr>
            <a:r>
              <a:rPr lang="zh-CN" altLang="en-US" sz="2000" b="1" spc="-1" dirty="0">
                <a:solidFill>
                  <a:srgbClr val="0C2340"/>
                </a:solidFill>
                <a:latin typeface="Times New Roman"/>
              </a:rPr>
              <a:t>数据库域是由数据库内容描述的现实世界的选定片段</a:t>
            </a:r>
            <a:endParaRPr lang="en-US" sz="2000" b="1" strike="noStrike" spc="-1" dirty="0">
              <a:latin typeface="Arial"/>
            </a:endParaRPr>
          </a:p>
          <a:p>
            <a:pPr marL="343080" indent="-339840" algn="just">
              <a:lnSpc>
                <a:spcPct val="100000"/>
              </a:lnSpc>
              <a:spcBef>
                <a:spcPts val="561"/>
              </a:spcBef>
              <a:buClr>
                <a:srgbClr val="0C2340"/>
              </a:buClr>
              <a:buFont typeface="Arial"/>
              <a:buChar char="•"/>
            </a:pPr>
            <a:r>
              <a:rPr lang="en-US" sz="2000" b="0" strike="noStrike" spc="-1" dirty="0">
                <a:solidFill>
                  <a:srgbClr val="0C2340"/>
                </a:solidFill>
                <a:latin typeface="Times New Roman"/>
                <a:ea typeface="DejaVu Sans"/>
              </a:rPr>
              <a:t>For example, a typical simple </a:t>
            </a:r>
            <a:r>
              <a:rPr lang="en-US" sz="2000" b="1" strike="noStrike" spc="-1" dirty="0">
                <a:solidFill>
                  <a:srgbClr val="FF0000"/>
                </a:solidFill>
                <a:latin typeface="Times New Roman"/>
                <a:ea typeface="DejaVu Sans"/>
              </a:rPr>
              <a:t>business domain </a:t>
            </a:r>
            <a:r>
              <a:rPr lang="en-US" sz="2000" b="0" strike="noStrike" spc="-1" dirty="0">
                <a:solidFill>
                  <a:srgbClr val="0C2340"/>
                </a:solidFill>
                <a:latin typeface="Times New Roman"/>
                <a:ea typeface="DejaVu Sans"/>
              </a:rPr>
              <a:t>can be described as a sequence of statements:</a:t>
            </a:r>
            <a:endParaRPr lang="en-US" sz="2000" b="0" strike="noStrike" spc="-1" dirty="0">
              <a:latin typeface="Arial"/>
            </a:endParaRPr>
          </a:p>
          <a:p>
            <a:pPr marL="720725" lvl="1" indent="-360363"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 company would like to store and to maintain information about its suppliers and the parts shipped by the suppliers</a:t>
            </a:r>
            <a:endParaRPr lang="en-US" sz="2000" b="0" strike="noStrike" spc="-1" dirty="0">
              <a:latin typeface="Arial"/>
            </a:endParaRPr>
          </a:p>
          <a:p>
            <a:pPr marL="720725" lvl="1" indent="-360363"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 supplier is described by a supplier name, date of birth, salary, and city he/she lives in</a:t>
            </a:r>
            <a:endParaRPr lang="en-US" sz="2000" b="0" strike="noStrike" spc="-1" dirty="0">
              <a:latin typeface="Arial"/>
            </a:endParaRPr>
          </a:p>
          <a:p>
            <a:pPr marL="720725" lvl="1" indent="-360363"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 part is described by a part number, part name, </a:t>
            </a:r>
            <a:r>
              <a:rPr lang="en-US" sz="2000" b="0" strike="noStrike" spc="-1" dirty="0" err="1">
                <a:solidFill>
                  <a:srgbClr val="0C2340"/>
                </a:solidFill>
                <a:latin typeface="Times New Roman"/>
                <a:ea typeface="DejaVu Sans"/>
              </a:rPr>
              <a:t>colour</a:t>
            </a:r>
            <a:r>
              <a:rPr lang="en-US" sz="2000" b="0" strike="noStrike" spc="-1" dirty="0">
                <a:solidFill>
                  <a:srgbClr val="0C2340"/>
                </a:solidFill>
                <a:latin typeface="Times New Roman"/>
                <a:ea typeface="DejaVu Sans"/>
              </a:rPr>
              <a:t> and price</a:t>
            </a:r>
            <a:endParaRPr lang="en-US" sz="2000" b="0" strike="noStrike" spc="-1" dirty="0">
              <a:latin typeface="Arial"/>
            </a:endParaRPr>
          </a:p>
          <a:p>
            <a:pPr marL="720725" lvl="1" indent="-360363"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 shipment is described by a supplier number, part name and quantity ordered</a:t>
            </a:r>
            <a:endParaRPr lang="en-US" sz="2000" b="0" strike="noStrike" spc="-1" dirty="0">
              <a:latin typeface="Arial"/>
            </a:endParaRPr>
          </a:p>
          <a:p>
            <a:pPr marL="720725" lvl="1" indent="-360363" algn="just">
              <a:lnSpc>
                <a:spcPct val="100000"/>
              </a:lnSpc>
              <a:spcBef>
                <a:spcPts val="561"/>
              </a:spcBef>
              <a:buClr>
                <a:srgbClr val="000000"/>
              </a:buClr>
              <a:buSzPct val="45000"/>
            </a:pPr>
            <a:r>
              <a:rPr lang="en-US" sz="2000" b="0" strike="noStrike" spc="-1" dirty="0">
                <a:solidFill>
                  <a:srgbClr val="0C2340"/>
                </a:solidFill>
                <a:latin typeface="Times New Roman"/>
                <a:ea typeface="DejaVu Sans"/>
              </a:rPr>
              <a:t>-	A supplier is identified by  its supplier number and a part is identified by its part number</a:t>
            </a:r>
            <a:endParaRPr lang="en-US" sz="2000" b="0" strike="noStrike" spc="-1" dirty="0">
              <a:latin typeface="Arial"/>
            </a:endParaRPr>
          </a:p>
        </p:txBody>
      </p:sp>
      <p:sp>
        <p:nvSpPr>
          <p:cNvPr id="10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23B57F8-A5A3-4AAD-B412-6AB1B64C08E4}" type="slidenum">
              <a:rPr lang="en-US" sz="1400" b="0" strike="noStrike" spc="-1">
                <a:solidFill>
                  <a:srgbClr val="8B8B8B"/>
                </a:solidFill>
                <a:latin typeface="Montserrat"/>
                <a:ea typeface="DejaVu Sans"/>
              </a:rPr>
              <a:t>5</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04"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D213F"/>
                </a:solidFill>
                <a:latin typeface="Times New Roman"/>
                <a:ea typeface="DejaVu Sans"/>
              </a:rPr>
              <a:t>Database Design Process</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C2340"/>
                </a:solidFill>
                <a:latin typeface="Times New Roman"/>
                <a:ea typeface="DejaVu Sans"/>
              </a:rPr>
              <a:t>Database Domain</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Database Schema</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D213F"/>
                </a:solidFill>
                <a:latin typeface="Times New Roman"/>
                <a:ea typeface="DejaVu Sans"/>
              </a:rPr>
              <a:t>Object Modeling</a:t>
            </a:r>
            <a:endParaRPr lang="en-US" sz="2800" b="0" strike="noStrike" spc="-1">
              <a:latin typeface="Arial"/>
            </a:endParaRPr>
          </a:p>
        </p:txBody>
      </p:sp>
      <p:sp>
        <p:nvSpPr>
          <p:cNvPr id="10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F49F098-C5C6-4DE8-B10F-B09BC1BD0326}" type="slidenum">
              <a:rPr lang="en-US" sz="1400" b="0" strike="noStrike" spc="-1">
                <a:solidFill>
                  <a:srgbClr val="8B8B8B"/>
                </a:solidFill>
                <a:latin typeface="Montserrat"/>
                <a:ea typeface="DejaVu Sans"/>
              </a:rPr>
              <a:t>6</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Database Schema</a:t>
            </a:r>
            <a:endParaRPr lang="en-US" sz="3600" b="0" strike="noStrike" spc="-1" dirty="0">
              <a:latin typeface="Arial"/>
            </a:endParaRPr>
          </a:p>
        </p:txBody>
      </p:sp>
      <p:sp>
        <p:nvSpPr>
          <p:cNvPr id="107" name="CustomShape 2"/>
          <p:cNvSpPr/>
          <p:nvPr/>
        </p:nvSpPr>
        <p:spPr>
          <a:xfrm>
            <a:off x="457200" y="1041120"/>
            <a:ext cx="7870680" cy="4230968"/>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b="0" strike="noStrike" spc="-1" dirty="0">
                <a:solidFill>
                  <a:srgbClr val="0C2340"/>
                </a:solidFill>
                <a:latin typeface="Times New Roman"/>
                <a:ea typeface="DejaVu Sans"/>
              </a:rPr>
              <a:t>A </a:t>
            </a:r>
            <a:r>
              <a:rPr lang="en-US" b="0" strike="noStrike" spc="-1" dirty="0">
                <a:solidFill>
                  <a:srgbClr val="FF0000"/>
                </a:solidFill>
                <a:latin typeface="Times New Roman"/>
                <a:ea typeface="DejaVu Sans"/>
              </a:rPr>
              <a:t>database schema </a:t>
            </a:r>
            <a:r>
              <a:rPr lang="en-US" b="0" strike="noStrike" spc="-1" dirty="0">
                <a:solidFill>
                  <a:srgbClr val="0C2340"/>
                </a:solidFill>
                <a:latin typeface="Times New Roman"/>
                <a:ea typeface="DejaVu Sans"/>
              </a:rPr>
              <a:t>is a description of stored data expressed in the terms of a particular data abstraction level</a:t>
            </a:r>
            <a:endParaRPr lang="en-US" b="0" strike="noStrike" spc="-1" dirty="0">
              <a:latin typeface="Arial"/>
            </a:endParaRPr>
          </a:p>
          <a:p>
            <a:pPr marL="400050" lvl="1" indent="-400050" algn="just">
              <a:lnSpc>
                <a:spcPct val="100000"/>
              </a:lnSpc>
              <a:spcBef>
                <a:spcPts val="561"/>
              </a:spcBef>
              <a:buClr>
                <a:srgbClr val="000000"/>
              </a:buClr>
              <a:buSzPct val="45000"/>
              <a:buFont typeface="Wingdings" charset="2"/>
              <a:buChar char=""/>
            </a:pPr>
            <a:r>
              <a:rPr lang="en-US" b="0" strike="noStrike" spc="-1" dirty="0">
                <a:solidFill>
                  <a:srgbClr val="0C2340"/>
                </a:solidFill>
                <a:latin typeface="Times New Roman"/>
                <a:ea typeface="DejaVu Sans"/>
              </a:rPr>
              <a:t>A </a:t>
            </a:r>
            <a:r>
              <a:rPr lang="en-US" b="0" strike="noStrike" spc="-1" dirty="0">
                <a:solidFill>
                  <a:srgbClr val="FF0000"/>
                </a:solidFill>
                <a:latin typeface="Times New Roman"/>
                <a:ea typeface="DejaVu Sans"/>
              </a:rPr>
              <a:t>conceptual schema </a:t>
            </a:r>
            <a:r>
              <a:rPr lang="en-US" b="0" strike="noStrike" spc="-1" dirty="0">
                <a:solidFill>
                  <a:srgbClr val="0C2340"/>
                </a:solidFill>
                <a:latin typeface="Times New Roman"/>
                <a:ea typeface="DejaVu Sans"/>
              </a:rPr>
              <a:t>is a description of stored data expressed in the terms of classes objects, properties of objects, identifiers of classes of objects, associations between the classes of objects </a:t>
            </a:r>
            <a:r>
              <a:rPr lang="en-US" spc="-1" dirty="0">
                <a:solidFill>
                  <a:srgbClr val="0C2340"/>
                </a:solidFill>
                <a:latin typeface="Times New Roman"/>
                <a:ea typeface="DejaVu Sans"/>
              </a:rPr>
              <a:t>and the others</a:t>
            </a:r>
            <a:endParaRPr lang="en-US" b="0" strike="noStrike" spc="-1" dirty="0">
              <a:latin typeface="Arial"/>
            </a:endParaRPr>
          </a:p>
          <a:p>
            <a:pPr marL="400050" lvl="1" indent="-400050" algn="just">
              <a:lnSpc>
                <a:spcPct val="100000"/>
              </a:lnSpc>
              <a:spcBef>
                <a:spcPts val="561"/>
              </a:spcBef>
              <a:buClr>
                <a:srgbClr val="000000"/>
              </a:buClr>
              <a:buSzPct val="45000"/>
              <a:buFont typeface="Wingdings" charset="2"/>
              <a:buChar char=""/>
            </a:pPr>
            <a:r>
              <a:rPr lang="en-US" b="0" strike="noStrike" spc="-1" dirty="0">
                <a:solidFill>
                  <a:srgbClr val="0C2340"/>
                </a:solidFill>
                <a:latin typeface="Times New Roman"/>
                <a:ea typeface="DejaVu Sans"/>
              </a:rPr>
              <a:t>A </a:t>
            </a:r>
            <a:r>
              <a:rPr lang="en-US" b="0" strike="noStrike" spc="-1" dirty="0">
                <a:solidFill>
                  <a:srgbClr val="FF0000"/>
                </a:solidFill>
                <a:latin typeface="Times New Roman"/>
                <a:ea typeface="DejaVu Sans"/>
              </a:rPr>
              <a:t>logical schema </a:t>
            </a:r>
            <a:r>
              <a:rPr lang="en-US" b="0" strike="noStrike" spc="-1" dirty="0">
                <a:solidFill>
                  <a:srgbClr val="0C2340"/>
                </a:solidFill>
                <a:latin typeface="Times New Roman"/>
                <a:ea typeface="DejaVu Sans"/>
              </a:rPr>
              <a:t>is a description of stored data expressed in the terms of attributes, values of attributes, rows, columns, headers and tables</a:t>
            </a:r>
            <a:endParaRPr lang="en-US" b="0" strike="noStrike" spc="-1" dirty="0">
              <a:latin typeface="Arial"/>
            </a:endParaRPr>
          </a:p>
          <a:p>
            <a:pPr marL="400050" lvl="1" indent="-400050" algn="just">
              <a:lnSpc>
                <a:spcPct val="100000"/>
              </a:lnSpc>
              <a:spcBef>
                <a:spcPts val="561"/>
              </a:spcBef>
              <a:buClr>
                <a:srgbClr val="000000"/>
              </a:buClr>
              <a:buSzPct val="45000"/>
              <a:buFont typeface="Wingdings" charset="2"/>
              <a:buChar char=""/>
            </a:pPr>
            <a:r>
              <a:rPr lang="en-US" b="0" strike="noStrike" spc="-1" dirty="0">
                <a:solidFill>
                  <a:srgbClr val="0C2340"/>
                </a:solidFill>
                <a:latin typeface="Times New Roman"/>
                <a:ea typeface="DejaVu Sans"/>
              </a:rPr>
              <a:t>A </a:t>
            </a:r>
            <a:r>
              <a:rPr lang="en-US" b="0" strike="noStrike" spc="-1" dirty="0">
                <a:solidFill>
                  <a:srgbClr val="FF0000"/>
                </a:solidFill>
                <a:latin typeface="Times New Roman"/>
                <a:ea typeface="DejaVu Sans"/>
              </a:rPr>
              <a:t>physical schema </a:t>
            </a:r>
            <a:r>
              <a:rPr lang="en-US" b="0" strike="noStrike" spc="-1" dirty="0">
                <a:solidFill>
                  <a:srgbClr val="0C2340"/>
                </a:solidFill>
                <a:latin typeface="Times New Roman"/>
                <a:ea typeface="DejaVu Sans"/>
              </a:rPr>
              <a:t>is a description of stored data expressed in the terms of files, indexes, clusters, data blocks </a:t>
            </a:r>
            <a:r>
              <a:rPr lang="en-US" spc="-1" dirty="0">
                <a:solidFill>
                  <a:srgbClr val="0C2340"/>
                </a:solidFill>
                <a:latin typeface="Times New Roman"/>
                <a:ea typeface="DejaVu Sans"/>
              </a:rPr>
              <a:t>and the others</a:t>
            </a:r>
          </a:p>
          <a:p>
            <a:pPr marL="400050" lvl="1" indent="-400050" algn="just">
              <a:lnSpc>
                <a:spcPct val="100000"/>
              </a:lnSpc>
              <a:spcBef>
                <a:spcPts val="561"/>
              </a:spcBef>
              <a:buClr>
                <a:srgbClr val="000000"/>
              </a:buClr>
              <a:buSzPct val="45000"/>
              <a:buFont typeface="Wingdings" charset="2"/>
              <a:buChar char=""/>
            </a:pPr>
            <a:endParaRPr lang="en-US" b="0" strike="noStrike" spc="-1" dirty="0">
              <a:solidFill>
                <a:srgbClr val="0C2340"/>
              </a:solidFill>
              <a:latin typeface="Times New Roman"/>
            </a:endParaRPr>
          </a:p>
          <a:p>
            <a:pPr marL="400050" lvl="1" indent="-400050" algn="just">
              <a:lnSpc>
                <a:spcPct val="100000"/>
              </a:lnSpc>
              <a:spcBef>
                <a:spcPts val="561"/>
              </a:spcBef>
              <a:buClr>
                <a:srgbClr val="000000"/>
              </a:buClr>
              <a:buSzPct val="45000"/>
              <a:buFont typeface="Wingdings" charset="2"/>
              <a:buChar char=""/>
            </a:pPr>
            <a:r>
              <a:rPr lang="zh-CN" altLang="en-US" spc="-1" dirty="0"/>
              <a:t>数据库模式是以特定数据抽象层次表达的存储数据描述</a:t>
            </a:r>
          </a:p>
          <a:p>
            <a:pPr marL="400050" lvl="1" indent="-400050" algn="just">
              <a:lnSpc>
                <a:spcPct val="100000"/>
              </a:lnSpc>
              <a:spcBef>
                <a:spcPts val="561"/>
              </a:spcBef>
              <a:buClr>
                <a:srgbClr val="000000"/>
              </a:buClr>
              <a:buSzPct val="45000"/>
              <a:buFont typeface="Wingdings" charset="2"/>
              <a:buChar char=""/>
            </a:pPr>
            <a:r>
              <a:rPr lang="zh-CN" altLang="en-US" spc="-1" dirty="0"/>
              <a:t>概念模式是对存储数据的描述，用类对象、对象属性、类对象标识符、类对象与其他对象之间的关联来表示</a:t>
            </a:r>
          </a:p>
          <a:p>
            <a:pPr marL="400050" lvl="1" indent="-400050" algn="just">
              <a:lnSpc>
                <a:spcPct val="100000"/>
              </a:lnSpc>
              <a:spcBef>
                <a:spcPts val="561"/>
              </a:spcBef>
              <a:buClr>
                <a:srgbClr val="000000"/>
              </a:buClr>
              <a:buSzPct val="45000"/>
              <a:buFont typeface="Wingdings" charset="2"/>
              <a:buChar char=""/>
            </a:pPr>
            <a:r>
              <a:rPr lang="zh-CN" altLang="en-US" spc="-1" dirty="0"/>
              <a:t>逻辑模式是对存储数据的描述，用属性、属性值、行、列、页眉和表格表示</a:t>
            </a:r>
          </a:p>
          <a:p>
            <a:pPr marL="400050" lvl="1" indent="-400050" algn="just">
              <a:lnSpc>
                <a:spcPct val="100000"/>
              </a:lnSpc>
              <a:spcBef>
                <a:spcPts val="561"/>
              </a:spcBef>
              <a:buClr>
                <a:srgbClr val="000000"/>
              </a:buClr>
              <a:buSzPct val="45000"/>
              <a:buFont typeface="Wingdings" charset="2"/>
              <a:buChar char=""/>
            </a:pPr>
            <a:r>
              <a:rPr lang="zh-CN" altLang="en-US" spc="-1" dirty="0"/>
              <a:t>物理模式是对存储数据的描述，用文件、索引、群组、数据块等术语表示</a:t>
            </a:r>
            <a:endParaRPr lang="en-US" b="0" strike="noStrike" spc="-1" dirty="0">
              <a:latin typeface="Arial"/>
            </a:endParaRPr>
          </a:p>
        </p:txBody>
      </p:sp>
      <p:sp>
        <p:nvSpPr>
          <p:cNvPr id="108"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B30D42C-569C-40A7-B188-92EFF1A20292}" type="slidenum">
              <a:rPr lang="en-US" sz="1400" b="0" strike="noStrike" spc="-1">
                <a:solidFill>
                  <a:srgbClr val="8B8B8B"/>
                </a:solidFill>
                <a:latin typeface="Montserrat"/>
                <a:ea typeface="DejaVu Sans"/>
              </a:rPr>
              <a:t>7</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10"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D213F"/>
                </a:solidFill>
                <a:latin typeface="Times New Roman"/>
                <a:ea typeface="DejaVu Sans"/>
              </a:rPr>
              <a:t>Database Design Process</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C2340"/>
                </a:solidFill>
                <a:latin typeface="Times New Roman"/>
                <a:ea typeface="DejaVu Sans"/>
              </a:rPr>
              <a:t>Database Domain</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Database Schema</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Object Modeling</a:t>
            </a:r>
            <a:endParaRPr lang="en-US" sz="2800" b="0" strike="noStrike" spc="-1">
              <a:latin typeface="Arial"/>
            </a:endParaRPr>
          </a:p>
        </p:txBody>
      </p:sp>
      <p:sp>
        <p:nvSpPr>
          <p:cNvPr id="11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3051611-CEAD-47EB-891A-CEB639E52B5B}" type="slidenum">
              <a:rPr lang="en-US" sz="1400" b="0" strike="noStrike" spc="-1">
                <a:solidFill>
                  <a:srgbClr val="8B8B8B"/>
                </a:solidFill>
                <a:latin typeface="Montserrat"/>
                <a:ea typeface="DejaVu Sans"/>
              </a:rPr>
              <a:t>8</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dirty="0">
                <a:solidFill>
                  <a:srgbClr val="0C2340"/>
                </a:solidFill>
                <a:latin typeface="Times New Roman"/>
                <a:ea typeface="DejaVu Sans"/>
              </a:rPr>
              <a:t>Object </a:t>
            </a:r>
            <a:r>
              <a:rPr lang="en-US" sz="3600" b="0" strike="noStrike" spc="-1" dirty="0" err="1">
                <a:solidFill>
                  <a:srgbClr val="0C2340"/>
                </a:solidFill>
                <a:latin typeface="Times New Roman"/>
                <a:ea typeface="DejaVu Sans"/>
              </a:rPr>
              <a:t>Modeling对象建模</a:t>
            </a:r>
            <a:endParaRPr lang="en-US" sz="3600" b="0" strike="noStrike" spc="-1" dirty="0">
              <a:latin typeface="Arial"/>
            </a:endParaRPr>
          </a:p>
        </p:txBody>
      </p:sp>
      <p:sp>
        <p:nvSpPr>
          <p:cNvPr id="113" name="CustomShape 2"/>
          <p:cNvSpPr/>
          <p:nvPr/>
        </p:nvSpPr>
        <p:spPr>
          <a:xfrm>
            <a:off x="457200" y="1041119"/>
            <a:ext cx="7870680" cy="5276553"/>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pc="-1" dirty="0">
                <a:solidFill>
                  <a:srgbClr val="FF0000"/>
                </a:solidFill>
                <a:latin typeface="Times New Roman"/>
                <a:ea typeface="DejaVu Sans"/>
              </a:rPr>
              <a:t>O</a:t>
            </a:r>
            <a:r>
              <a:rPr lang="en-US" b="0" strike="noStrike" spc="-1" dirty="0">
                <a:solidFill>
                  <a:srgbClr val="FF0000"/>
                </a:solidFill>
                <a:latin typeface="Times New Roman"/>
                <a:ea typeface="DejaVu Sans"/>
              </a:rPr>
              <a:t>bject modeling </a:t>
            </a:r>
            <a:r>
              <a:rPr lang="en-US" b="0" strike="noStrike" spc="-1" dirty="0">
                <a:solidFill>
                  <a:srgbClr val="0C2340"/>
                </a:solidFill>
                <a:latin typeface="Times New Roman"/>
                <a:ea typeface="DejaVu Sans"/>
              </a:rPr>
              <a:t>is a special kind of conceptual modeling where a specification of database domain is transformed into a simplified class diagram (</a:t>
            </a:r>
            <a:r>
              <a:rPr lang="en-US" b="0" strike="noStrike" spc="-1" dirty="0">
                <a:solidFill>
                  <a:srgbClr val="FF0000"/>
                </a:solidFill>
                <a:latin typeface="Times New Roman"/>
                <a:ea typeface="DejaVu Sans"/>
              </a:rPr>
              <a:t>conceptual schema</a:t>
            </a:r>
            <a:r>
              <a:rPr lang="en-US" b="0" strike="noStrike" spc="-1" dirty="0">
                <a:solidFill>
                  <a:srgbClr val="0C2340"/>
                </a:solidFill>
                <a:latin typeface="Times New Roman"/>
                <a:ea typeface="DejaVu Sans"/>
              </a:rPr>
              <a:t>)</a:t>
            </a:r>
            <a:endParaRPr lang="en-US" b="0" strike="noStrike" spc="-1" dirty="0">
              <a:latin typeface="Arial"/>
            </a:endParaRPr>
          </a:p>
          <a:p>
            <a:pPr marL="343080" indent="-339840" algn="just">
              <a:lnSpc>
                <a:spcPct val="100000"/>
              </a:lnSpc>
              <a:spcBef>
                <a:spcPts val="561"/>
              </a:spcBef>
              <a:buClr>
                <a:srgbClr val="0C2340"/>
              </a:buClr>
              <a:buFont typeface="Arial"/>
              <a:buChar char="•"/>
            </a:pPr>
            <a:r>
              <a:rPr lang="en-US" b="0" strike="noStrike" spc="-1" dirty="0">
                <a:solidFill>
                  <a:srgbClr val="0C2340"/>
                </a:solidFill>
                <a:latin typeface="Times New Roman"/>
                <a:ea typeface="DejaVu Sans"/>
              </a:rPr>
              <a:t>Principles of </a:t>
            </a:r>
            <a:r>
              <a:rPr lang="en-US" b="0" strike="noStrike" spc="-1" dirty="0">
                <a:solidFill>
                  <a:srgbClr val="FF0000"/>
                </a:solidFill>
                <a:latin typeface="Times New Roman"/>
                <a:ea typeface="DejaVu Sans"/>
              </a:rPr>
              <a:t>object modeling</a:t>
            </a:r>
            <a:r>
              <a:rPr lang="en-US" b="0" strike="noStrike" spc="-1" dirty="0">
                <a:solidFill>
                  <a:srgbClr val="0C2340"/>
                </a:solidFill>
                <a:latin typeface="Times New Roman"/>
                <a:ea typeface="DejaVu Sans"/>
              </a:rPr>
              <a:t>:</a:t>
            </a:r>
            <a:endParaRPr lang="en-US" b="0" strike="noStrike" spc="-1" dirty="0">
              <a:latin typeface="Arial"/>
            </a:endParaRPr>
          </a:p>
          <a:p>
            <a:pPr marL="714375" lvl="1" indent="-352425" algn="just">
              <a:lnSpc>
                <a:spcPct val="100000"/>
              </a:lnSpc>
              <a:spcBef>
                <a:spcPts val="561"/>
              </a:spcBef>
              <a:buClr>
                <a:srgbClr val="000000"/>
              </a:buClr>
              <a:buSzPct val="45000"/>
            </a:pPr>
            <a:r>
              <a:rPr lang="en-US" b="0" strike="noStrike" spc="-1" dirty="0">
                <a:solidFill>
                  <a:srgbClr val="0C2340"/>
                </a:solidFill>
                <a:latin typeface="Times New Roman"/>
                <a:ea typeface="DejaVu Sans"/>
              </a:rPr>
              <a:t>-	Contents of a database is </a:t>
            </a:r>
            <a:r>
              <a:rPr lang="en-US" b="0" strike="noStrike" spc="-1" dirty="0" err="1">
                <a:solidFill>
                  <a:srgbClr val="0C2340"/>
                </a:solidFill>
                <a:latin typeface="Times New Roman"/>
                <a:ea typeface="DejaVu Sans"/>
              </a:rPr>
              <a:t>quantised</a:t>
            </a:r>
            <a:r>
              <a:rPr lang="en-US" b="0" strike="noStrike" spc="-1" dirty="0">
                <a:solidFill>
                  <a:srgbClr val="0C2340"/>
                </a:solidFill>
                <a:latin typeface="Times New Roman"/>
                <a:ea typeface="DejaVu Sans"/>
              </a:rPr>
              <a:t> into discrete </a:t>
            </a:r>
            <a:r>
              <a:rPr lang="en-US" b="0" strike="noStrike" spc="-1" dirty="0">
                <a:solidFill>
                  <a:srgbClr val="FF0000"/>
                </a:solidFill>
                <a:latin typeface="Times New Roman"/>
                <a:ea typeface="DejaVu Sans"/>
              </a:rPr>
              <a:t>objects</a:t>
            </a:r>
            <a:endParaRPr lang="en-US" b="0" strike="noStrike" spc="-1" dirty="0">
              <a:solidFill>
                <a:srgbClr val="FF0000"/>
              </a:solidFill>
              <a:latin typeface="Arial"/>
            </a:endParaRPr>
          </a:p>
          <a:p>
            <a:pPr marL="714375" lvl="1" indent="-352425" algn="just">
              <a:lnSpc>
                <a:spcPct val="100000"/>
              </a:lnSpc>
              <a:spcBef>
                <a:spcPts val="561"/>
              </a:spcBef>
              <a:buClr>
                <a:srgbClr val="000000"/>
              </a:buClr>
              <a:buSzPct val="45000"/>
            </a:pPr>
            <a:r>
              <a:rPr lang="en-US" b="0" strike="noStrike" spc="-1" dirty="0">
                <a:solidFill>
                  <a:srgbClr val="0C2340"/>
                </a:solidFill>
                <a:latin typeface="Times New Roman"/>
                <a:ea typeface="DejaVu Sans"/>
              </a:rPr>
              <a:t>-	</a:t>
            </a:r>
            <a:r>
              <a:rPr lang="en-US" b="0" strike="noStrike" spc="-1" dirty="0">
                <a:solidFill>
                  <a:srgbClr val="FF0000"/>
                </a:solidFill>
                <a:latin typeface="Times New Roman"/>
                <a:ea typeface="DejaVu Sans"/>
              </a:rPr>
              <a:t>Objects</a:t>
            </a:r>
            <a:r>
              <a:rPr lang="en-US" b="0" strike="noStrike" spc="-1" dirty="0">
                <a:solidFill>
                  <a:srgbClr val="0C2340"/>
                </a:solidFill>
                <a:latin typeface="Times New Roman"/>
                <a:ea typeface="DejaVu Sans"/>
              </a:rPr>
              <a:t> are described by the </a:t>
            </a:r>
            <a:r>
              <a:rPr lang="en-US" b="0" strike="noStrike" spc="-1" dirty="0">
                <a:solidFill>
                  <a:srgbClr val="FF0000"/>
                </a:solidFill>
                <a:latin typeface="Times New Roman"/>
                <a:ea typeface="DejaVu Sans"/>
              </a:rPr>
              <a:t>attributes</a:t>
            </a:r>
            <a:r>
              <a:rPr lang="en-US" b="0" strike="noStrike" spc="-1" dirty="0">
                <a:solidFill>
                  <a:srgbClr val="0C2340"/>
                </a:solidFill>
                <a:latin typeface="Times New Roman"/>
                <a:ea typeface="DejaVu Sans"/>
              </a:rPr>
              <a:t> (</a:t>
            </a:r>
            <a:r>
              <a:rPr lang="en-US" b="0" strike="noStrike" spc="-1" dirty="0">
                <a:solidFill>
                  <a:srgbClr val="FF0000"/>
                </a:solidFill>
                <a:latin typeface="Times New Roman"/>
                <a:ea typeface="DejaVu Sans"/>
              </a:rPr>
              <a:t>properties</a:t>
            </a:r>
            <a:r>
              <a:rPr lang="en-US" b="0" strike="noStrike" spc="-1" dirty="0">
                <a:solidFill>
                  <a:srgbClr val="0C2340"/>
                </a:solidFill>
                <a:latin typeface="Times New Roman"/>
                <a:ea typeface="DejaVu Sans"/>
              </a:rPr>
              <a:t>) and </a:t>
            </a:r>
            <a:r>
              <a:rPr lang="en-US" spc="-1" dirty="0">
                <a:solidFill>
                  <a:srgbClr val="0C2340"/>
                </a:solidFill>
                <a:latin typeface="Times New Roman"/>
                <a:ea typeface="DejaVu Sans"/>
              </a:rPr>
              <a:t>the </a:t>
            </a:r>
            <a:r>
              <a:rPr lang="en-US" spc="-1" dirty="0">
                <a:solidFill>
                  <a:srgbClr val="FF0000"/>
                </a:solidFill>
                <a:latin typeface="Times New Roman"/>
                <a:ea typeface="DejaVu Sans"/>
              </a:rPr>
              <a:t>o</a:t>
            </a:r>
            <a:r>
              <a:rPr lang="en-US" b="0" strike="noStrike" spc="-1" dirty="0">
                <a:solidFill>
                  <a:srgbClr val="FF0000"/>
                </a:solidFill>
                <a:latin typeface="Times New Roman"/>
                <a:ea typeface="DejaVu Sans"/>
              </a:rPr>
              <a:t>perations</a:t>
            </a:r>
            <a:r>
              <a:rPr lang="en-US" b="0" strike="noStrike" spc="-1" dirty="0">
                <a:solidFill>
                  <a:srgbClr val="0C2340"/>
                </a:solidFill>
                <a:latin typeface="Times New Roman"/>
                <a:ea typeface="DejaVu Sans"/>
              </a:rPr>
              <a:t> (</a:t>
            </a:r>
            <a:r>
              <a:rPr lang="en-US" b="0" strike="noStrike" spc="-1" dirty="0">
                <a:solidFill>
                  <a:srgbClr val="FF0000"/>
                </a:solidFill>
                <a:latin typeface="Times New Roman"/>
                <a:ea typeface="DejaVu Sans"/>
              </a:rPr>
              <a:t>methods</a:t>
            </a:r>
            <a:r>
              <a:rPr lang="en-US" b="0" strike="noStrike" spc="-1" dirty="0">
                <a:solidFill>
                  <a:srgbClr val="0C2340"/>
                </a:solidFill>
                <a:latin typeface="Times New Roman"/>
                <a:ea typeface="DejaVu Sans"/>
              </a:rPr>
              <a:t>)</a:t>
            </a:r>
            <a:endParaRPr lang="en-US" b="0" strike="noStrike" spc="-1" dirty="0">
              <a:latin typeface="Arial"/>
            </a:endParaRPr>
          </a:p>
          <a:p>
            <a:pPr marL="714375" lvl="1" indent="-352425" algn="just">
              <a:lnSpc>
                <a:spcPct val="100000"/>
              </a:lnSpc>
              <a:spcBef>
                <a:spcPts val="561"/>
              </a:spcBef>
              <a:buClr>
                <a:srgbClr val="000000"/>
              </a:buClr>
              <a:buSzPct val="45000"/>
            </a:pPr>
            <a:r>
              <a:rPr lang="en-US" b="0" strike="noStrike" spc="-1" dirty="0">
                <a:solidFill>
                  <a:srgbClr val="0C2340"/>
                </a:solidFill>
                <a:latin typeface="Times New Roman"/>
                <a:ea typeface="DejaVu Sans"/>
              </a:rPr>
              <a:t>-	Good news: we ignore operations !</a:t>
            </a:r>
            <a:endParaRPr lang="en-US" b="0" strike="noStrike" spc="-1" dirty="0">
              <a:latin typeface="Arial"/>
            </a:endParaRPr>
          </a:p>
          <a:p>
            <a:pPr marL="714375" lvl="1" indent="-352425" algn="just">
              <a:lnSpc>
                <a:spcPct val="100000"/>
              </a:lnSpc>
              <a:spcBef>
                <a:spcPts val="561"/>
              </a:spcBef>
              <a:buClr>
                <a:srgbClr val="000000"/>
              </a:buClr>
              <a:buSzPct val="45000"/>
            </a:pPr>
            <a:r>
              <a:rPr lang="en-US" b="0" strike="noStrike" spc="-1" dirty="0">
                <a:solidFill>
                  <a:srgbClr val="0C2340"/>
                </a:solidFill>
                <a:latin typeface="Times New Roman"/>
                <a:ea typeface="DejaVu Sans"/>
              </a:rPr>
              <a:t>-	</a:t>
            </a:r>
            <a:r>
              <a:rPr lang="en-US" b="0" strike="noStrike" spc="-1" dirty="0">
                <a:solidFill>
                  <a:srgbClr val="FF0000"/>
                </a:solidFill>
                <a:latin typeface="Times New Roman"/>
                <a:ea typeface="DejaVu Sans"/>
              </a:rPr>
              <a:t>Objects</a:t>
            </a:r>
            <a:r>
              <a:rPr lang="en-US" b="0" strike="noStrike" spc="-1" dirty="0">
                <a:solidFill>
                  <a:srgbClr val="0C2340"/>
                </a:solidFill>
                <a:latin typeface="Times New Roman"/>
                <a:ea typeface="DejaVu Sans"/>
              </a:rPr>
              <a:t> are identified by the values of selected </a:t>
            </a:r>
            <a:r>
              <a:rPr lang="en-US" b="0" strike="noStrike" spc="-1" dirty="0">
                <a:solidFill>
                  <a:srgbClr val="FF0000"/>
                </a:solidFill>
                <a:latin typeface="Times New Roman"/>
                <a:ea typeface="DejaVu Sans"/>
              </a:rPr>
              <a:t>attributes</a:t>
            </a:r>
            <a:endParaRPr lang="en-US" b="0" strike="noStrike" spc="-1" dirty="0">
              <a:solidFill>
                <a:srgbClr val="FF0000"/>
              </a:solidFill>
              <a:latin typeface="Arial"/>
            </a:endParaRPr>
          </a:p>
          <a:p>
            <a:pPr marL="714375" lvl="1" indent="-352425" algn="just">
              <a:lnSpc>
                <a:spcPct val="100000"/>
              </a:lnSpc>
              <a:spcBef>
                <a:spcPts val="561"/>
              </a:spcBef>
              <a:buClr>
                <a:srgbClr val="000000"/>
              </a:buClr>
              <a:buSzPct val="45000"/>
            </a:pPr>
            <a:r>
              <a:rPr lang="en-US" spc="-1" dirty="0">
                <a:solidFill>
                  <a:srgbClr val="0C2340"/>
                </a:solidFill>
                <a:latin typeface="Times New Roman"/>
                <a:ea typeface="DejaVu Sans"/>
              </a:rPr>
              <a:t>-	</a:t>
            </a:r>
            <a:r>
              <a:rPr lang="en-US" b="0" strike="noStrike" spc="-1" dirty="0">
                <a:solidFill>
                  <a:srgbClr val="0C2340"/>
                </a:solidFill>
                <a:latin typeface="Times New Roman"/>
                <a:ea typeface="DejaVu Sans"/>
              </a:rPr>
              <a:t>A </a:t>
            </a:r>
            <a:r>
              <a:rPr lang="en-US" b="0" strike="noStrike" spc="-1" dirty="0">
                <a:solidFill>
                  <a:srgbClr val="FF0000"/>
                </a:solidFill>
                <a:latin typeface="Times New Roman"/>
                <a:ea typeface="DejaVu Sans"/>
              </a:rPr>
              <a:t>class of objects </a:t>
            </a:r>
            <a:r>
              <a:rPr lang="en-US" b="0" strike="noStrike" spc="-1" dirty="0">
                <a:solidFill>
                  <a:srgbClr val="0C2340"/>
                </a:solidFill>
                <a:latin typeface="Times New Roman"/>
                <a:ea typeface="DejaVu Sans"/>
              </a:rPr>
              <a:t>is a group of homogeneous </a:t>
            </a:r>
            <a:r>
              <a:rPr lang="en-US" b="0" strike="noStrike" spc="-1" dirty="0">
                <a:solidFill>
                  <a:srgbClr val="FF0000"/>
                </a:solidFill>
                <a:latin typeface="Times New Roman"/>
                <a:ea typeface="DejaVu Sans"/>
              </a:rPr>
              <a:t>objects</a:t>
            </a:r>
            <a:r>
              <a:rPr lang="en-US" b="0" strike="noStrike" spc="-1" dirty="0">
                <a:solidFill>
                  <a:srgbClr val="0C2340"/>
                </a:solidFill>
                <a:latin typeface="Times New Roman"/>
                <a:ea typeface="DejaVu Sans"/>
              </a:rPr>
              <a:t> with common </a:t>
            </a:r>
            <a:r>
              <a:rPr lang="en-US" b="0" strike="noStrike" spc="-1" dirty="0">
                <a:solidFill>
                  <a:srgbClr val="FF0000"/>
                </a:solidFill>
                <a:latin typeface="Times New Roman"/>
                <a:ea typeface="DejaVu Sans"/>
              </a:rPr>
              <a:t>properties</a:t>
            </a:r>
            <a:r>
              <a:rPr lang="en-US" b="0" strike="noStrike" spc="-1" dirty="0">
                <a:solidFill>
                  <a:srgbClr val="0C2340"/>
                </a:solidFill>
                <a:latin typeface="Times New Roman"/>
                <a:ea typeface="DejaVu Sans"/>
              </a:rPr>
              <a:t>, common semantics and common </a:t>
            </a:r>
            <a:r>
              <a:rPr lang="en-US" b="0" strike="noStrike" spc="-1" dirty="0">
                <a:solidFill>
                  <a:srgbClr val="FF0000"/>
                </a:solidFill>
                <a:latin typeface="Times New Roman"/>
                <a:ea typeface="DejaVu Sans"/>
              </a:rPr>
              <a:t>identifiers</a:t>
            </a:r>
            <a:r>
              <a:rPr lang="en-US" altLang="zh-CN" spc="-1" dirty="0">
                <a:solidFill>
                  <a:srgbClr val="FF0000"/>
                </a:solidFill>
                <a:latin typeface="Times New Roman"/>
              </a:rPr>
              <a:t>- </a:t>
            </a:r>
          </a:p>
          <a:p>
            <a:pPr marL="714375" lvl="1" indent="-352425" algn="just">
              <a:lnSpc>
                <a:spcPct val="100000"/>
              </a:lnSpc>
              <a:spcBef>
                <a:spcPts val="561"/>
              </a:spcBef>
              <a:buClr>
                <a:srgbClr val="000000"/>
              </a:buClr>
              <a:buSzPct val="45000"/>
            </a:pPr>
            <a:r>
              <a:rPr lang="zh-CN" altLang="en-US" spc="-1" dirty="0">
                <a:solidFill>
                  <a:srgbClr val="FF0000"/>
                </a:solidFill>
                <a:latin typeface="Times New Roman"/>
              </a:rPr>
              <a:t>数据库内容被量化为离散对象</a:t>
            </a:r>
          </a:p>
          <a:p>
            <a:pPr marL="714375" lvl="1" indent="-352425" algn="just">
              <a:lnSpc>
                <a:spcPct val="100000"/>
              </a:lnSpc>
              <a:spcBef>
                <a:spcPts val="561"/>
              </a:spcBef>
              <a:buClr>
                <a:srgbClr val="000000"/>
              </a:buClr>
              <a:buSzPct val="45000"/>
            </a:pPr>
            <a:r>
              <a:rPr lang="en-US" altLang="zh-CN" spc="-1" dirty="0">
                <a:solidFill>
                  <a:srgbClr val="FF0000"/>
                </a:solidFill>
                <a:latin typeface="Times New Roman"/>
              </a:rPr>
              <a:t>- </a:t>
            </a:r>
            <a:r>
              <a:rPr lang="zh-CN" altLang="en-US" spc="-1" dirty="0">
                <a:solidFill>
                  <a:srgbClr val="FF0000"/>
                </a:solidFill>
                <a:latin typeface="Times New Roman"/>
              </a:rPr>
              <a:t>对象由属性（属性）和操作（方法）描述</a:t>
            </a:r>
          </a:p>
          <a:p>
            <a:pPr marL="714375" lvl="1" indent="-352425" algn="just">
              <a:lnSpc>
                <a:spcPct val="100000"/>
              </a:lnSpc>
              <a:spcBef>
                <a:spcPts val="561"/>
              </a:spcBef>
              <a:buClr>
                <a:srgbClr val="000000"/>
              </a:buClr>
              <a:buSzPct val="45000"/>
            </a:pPr>
            <a:r>
              <a:rPr lang="en-US" altLang="zh-CN" spc="-1" dirty="0">
                <a:solidFill>
                  <a:srgbClr val="FF0000"/>
                </a:solidFill>
                <a:latin typeface="Times New Roman"/>
              </a:rPr>
              <a:t>- </a:t>
            </a:r>
            <a:r>
              <a:rPr lang="zh-CN" altLang="en-US" spc="-1" dirty="0">
                <a:solidFill>
                  <a:srgbClr val="FF0000"/>
                </a:solidFill>
                <a:latin typeface="Times New Roman"/>
              </a:rPr>
              <a:t>好消息：我们忽略操作！</a:t>
            </a:r>
          </a:p>
          <a:p>
            <a:pPr marL="714375" lvl="1" indent="-352425" algn="just">
              <a:lnSpc>
                <a:spcPct val="100000"/>
              </a:lnSpc>
              <a:spcBef>
                <a:spcPts val="561"/>
              </a:spcBef>
              <a:buClr>
                <a:srgbClr val="000000"/>
              </a:buClr>
              <a:buSzPct val="45000"/>
            </a:pPr>
            <a:r>
              <a:rPr lang="en-US" altLang="zh-CN" spc="-1" dirty="0">
                <a:solidFill>
                  <a:srgbClr val="FF0000"/>
                </a:solidFill>
                <a:latin typeface="Times New Roman"/>
              </a:rPr>
              <a:t>- </a:t>
            </a:r>
            <a:r>
              <a:rPr lang="zh-CN" altLang="en-US" spc="-1" dirty="0">
                <a:solidFill>
                  <a:srgbClr val="FF0000"/>
                </a:solidFill>
                <a:latin typeface="Times New Roman"/>
              </a:rPr>
              <a:t>对象通过所选属性的值来识别</a:t>
            </a:r>
          </a:p>
          <a:p>
            <a:pPr marL="714375" lvl="1" indent="-352425" algn="just">
              <a:lnSpc>
                <a:spcPct val="100000"/>
              </a:lnSpc>
              <a:spcBef>
                <a:spcPts val="561"/>
              </a:spcBef>
              <a:buClr>
                <a:srgbClr val="000000"/>
              </a:buClr>
              <a:buSzPct val="45000"/>
            </a:pPr>
            <a:r>
              <a:rPr lang="en-US" altLang="zh-CN" spc="-1" dirty="0">
                <a:solidFill>
                  <a:srgbClr val="FF0000"/>
                </a:solidFill>
                <a:latin typeface="Times New Roman"/>
              </a:rPr>
              <a:t>- </a:t>
            </a:r>
            <a:r>
              <a:rPr lang="zh-CN" altLang="en-US" spc="-1" dirty="0">
                <a:solidFill>
                  <a:srgbClr val="FF0000"/>
                </a:solidFill>
                <a:latin typeface="Times New Roman"/>
              </a:rPr>
              <a:t>对象类是一组具有共同属性、共同语义和共同标识符的同质对象</a:t>
            </a:r>
            <a:endParaRPr lang="en-US" b="0" strike="noStrike" spc="-1" dirty="0">
              <a:solidFill>
                <a:srgbClr val="FF0000"/>
              </a:solidFill>
              <a:latin typeface="Arial"/>
            </a:endParaRPr>
          </a:p>
        </p:txBody>
      </p:sp>
      <p:sp>
        <p:nvSpPr>
          <p:cNvPr id="114"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7F30D25-2C49-42A2-AC9B-40B120E78B8C}" type="slidenum">
              <a:rPr lang="en-US" sz="1400" b="0" strike="noStrike" spc="-1">
                <a:solidFill>
                  <a:srgbClr val="8B8B8B"/>
                </a:solidFill>
                <a:latin typeface="Montserrat"/>
                <a:ea typeface="DejaVu Sans"/>
              </a:rPr>
              <a:t>9</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3813</TotalTime>
  <Words>4069</Words>
  <Application>Microsoft Macintosh PowerPoint</Application>
  <PresentationFormat>On-screen Show (4:3)</PresentationFormat>
  <Paragraphs>419</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Courier New</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Week 5</dc:title>
  <dc:subject/>
  <dc:creator/>
  <dc:description/>
  <cp:lastModifiedBy>Yinqiao Li</cp:lastModifiedBy>
  <cp:revision>269</cp:revision>
  <cp:lastPrinted>2020-10-27T09:59:50Z</cp:lastPrinted>
  <dcterms:created xsi:type="dcterms:W3CDTF">2016-01-22T04:47:59Z</dcterms:created>
  <dcterms:modified xsi:type="dcterms:W3CDTF">2023-10-23T12:29:16Z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6</vt:i4>
  </property>
</Properties>
</file>