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01"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185"/>
    <p:restoredTop sz="96132"/>
  </p:normalViewPr>
  <p:slideViewPr>
    <p:cSldViewPr snapToGrid="0" snapToObjects="1">
      <p:cViewPr varScale="1">
        <p:scale>
          <a:sx n="98" d="100"/>
          <a:sy n="98" d="100"/>
        </p:scale>
        <p:origin x="200"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panose="020B0604020202090204"/>
              </a:rPr>
              <a:t>单击编辑备注格式</a:t>
            </a:r>
          </a:p>
        </p:txBody>
      </p:sp>
      <p:sp>
        <p:nvSpPr>
          <p:cNvPr id="83"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panose="02020603050405020304"/>
              </a:rPr>
              <a:t> </a:t>
            </a:r>
          </a:p>
        </p:txBody>
      </p:sp>
      <p:sp>
        <p:nvSpPr>
          <p:cNvPr id="84"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panose="02020603050405020304"/>
              </a:rPr>
              <a:t> </a:t>
            </a:r>
          </a:p>
        </p:txBody>
      </p:sp>
      <p:sp>
        <p:nvSpPr>
          <p:cNvPr id="85"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panose="02020603050405020304"/>
              </a:rPr>
              <a:t> </a:t>
            </a:r>
          </a:p>
        </p:txBody>
      </p:sp>
      <p:sp>
        <p:nvSpPr>
          <p:cNvPr id="86" name="PlaceHolder 5"/>
          <p:cNvSpPr>
            <a:spLocks noGrp="1"/>
          </p:cNvSpPr>
          <p:nvPr>
            <p:ph type="sldNum"/>
          </p:nvPr>
        </p:nvSpPr>
        <p:spPr>
          <a:xfrm>
            <a:off x="4278960" y="0"/>
            <a:ext cx="3280680" cy="534240"/>
          </a:xfrm>
          <a:prstGeom prst="rect">
            <a:avLst/>
          </a:prstGeom>
        </p:spPr>
        <p:txBody>
          <a:bodyPr lIns="0" tIns="0" rIns="0" bIns="0" anchor="b"/>
          <a:lstStyle/>
          <a:p>
            <a:pPr algn="r"/>
            <a:fld id="{9C1A9D5D-B137-43E6-A389-BF47084F0BD2}" type="slidenum">
              <a:rPr lang="en-US" sz="1400" b="0" strike="noStrike" spc="-1">
                <a:latin typeface="Times New Roman" panose="02020603050405020304"/>
              </a:rPr>
              <a:t>‹#›</a:t>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Object data model.</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This video presents few graphical notations, that can be used in a process of conceptual modeling.</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70" name="CustomShape 2"/>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E94DB5E5-0A8F-4C14-BD7A-587799FCEB29}" type="slidenum">
              <a:rPr lang="en-US" sz="1200" b="0" strike="noStrike" spc="-1">
                <a:solidFill>
                  <a:srgbClr val="000000"/>
                </a:solidFill>
                <a:latin typeface="+mn-lt"/>
                <a:ea typeface="+mn-ea"/>
              </a:rPr>
              <a:t>1</a:t>
            </a:fld>
            <a:endParaRPr lang="en-US" sz="1200" b="0" strike="noStrike" spc="-1">
              <a:latin typeface="Arial" panose="020B0604020202090204"/>
            </a:endParaRPr>
          </a:p>
        </p:txBody>
      </p:sp>
      <p:sp>
        <p:nvSpPr>
          <p:cNvPr id="271" name="CustomShape 3"/>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Let us assume, that additionally, a person is described by an optional country of origin, and by age.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suffix [ 0 dot dot 1 ] appended at the end of a name of attribute country, means that a value of the attribute is optional.</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means, that a name of a country can be provided or not.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optional attribute may have at most 1 value, or no values at all.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forward slash in front of an attribute, age, means that an attribute is derived.</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value of derived attribute, can be computed from the values of the other attributes or constants.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value of an attribute age, can be computed using a value of the attribute date of birth, and the current date.</a:t>
            </a:r>
          </a:p>
          <a:p>
            <a:pPr marL="215900" marR="0" lvl="0" indent="-213360" algn="l" defTabSz="914400" rtl="0" eaLnBrk="1" fontAlgn="auto" latinLnBrk="0" hangingPunct="1">
              <a:lnSpc>
                <a:spcPct val="100000"/>
              </a:lnSpc>
              <a:spcBef>
                <a:spcPts val="0"/>
              </a:spcBef>
              <a:spcAft>
                <a:spcPts val="0"/>
              </a:spcAft>
              <a:buClrTx/>
              <a:buSzTx/>
              <a:buFontTx/>
              <a:buNone/>
              <a:defRPr/>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97"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98"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ABED4D7-7DD2-4C5B-B65E-F5D4E98B41E2}" type="slidenum">
              <a:rPr lang="en-US" sz="1200" b="0" strike="noStrike" spc="-1">
                <a:solidFill>
                  <a:srgbClr val="000000"/>
                </a:solidFill>
                <a:latin typeface="Times New Roman" panose="02020603050405020304"/>
                <a:ea typeface="+mn-ea"/>
              </a:rPr>
              <a:t>10</a:t>
            </a:fld>
            <a:endParaRPr lang="en-US" sz="1200" b="0" strike="noStrike" spc="-1">
              <a:latin typeface="Arial" panose="020B060402020209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Let us assume, that a person is identified by a social security number, and independently by a triple of the attributes that consists of a name, date of birth, and address.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Such identification means, that in this case no two people have the same social security number and the same triple of values of the attributes name, date of birth and address.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tag I D digit, following a name of an attribute means, that such attribute is an identifier.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For example, a tag I D 1 following a name of attribute social security number, means that a social security number is an identifier.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If the same tag, for example I D 2  follows the names of several attributes then, it means that an identifier consists of several attributes.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If an identifier consists of several attributes, then it means that each object in a class is identified by a tuple of values of such attributes.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identifier, that consists of several attributes is called as a composite identifier.</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a:p>
            <a:pPr marL="215900" indent="-213360">
              <a:lnSpc>
                <a:spcPct val="100000"/>
              </a:lnSpc>
            </a:pPr>
            <a:endParaRPr lang="en-US" sz="2000" b="0" strike="noStrike" spc="-1" dirty="0">
              <a:latin typeface="Arial" panose="020B0604020202090204"/>
            </a:endParaRPr>
          </a:p>
        </p:txBody>
      </p:sp>
      <p:sp>
        <p:nvSpPr>
          <p:cNvPr id="300"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01"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4ACD8A0-5830-42C7-AC61-DC669E32E7B1}" type="slidenum">
              <a:rPr lang="en-US" sz="1200" b="0" strike="noStrike" spc="-1">
                <a:solidFill>
                  <a:srgbClr val="000000"/>
                </a:solidFill>
                <a:latin typeface="Times New Roman" panose="02020603050405020304"/>
                <a:ea typeface="+mn-ea"/>
              </a:rPr>
              <a:t>11</a:t>
            </a:fld>
            <a:endParaRPr lang="en-US" sz="1200" b="0" strike="noStrike" spc="-1">
              <a:latin typeface="Arial" panose="020B060402020209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Let us consider another example of a class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Assume, that a database is supposed to contain information about vehicles.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Assume, that a vehicle is described by a registration number, manufacturer, model, year when manufactured and optional fuel consumption.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Our knowledge of  the database domain being modelled (the reality) contributes to a fact that each vehicle has a different registration number.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class vehicle </a:t>
            </a:r>
            <a:r>
              <a:rPr lang="en-US" sz="2000" b="0" strike="noStrike" spc="-1" dirty="0" err="1">
                <a:latin typeface="+mn-lt"/>
              </a:rPr>
              <a:t>visualised</a:t>
            </a:r>
            <a:r>
              <a:rPr lang="en-US" sz="2000" b="0" strike="noStrike" spc="-1" dirty="0">
                <a:latin typeface="+mn-lt"/>
              </a:rPr>
              <a:t> on the slide, is described by 5 attributes: </a:t>
            </a:r>
            <a:r>
              <a:rPr lang="en-US" sz="2000" b="0" strike="noStrike" spc="-1" dirty="0" err="1">
                <a:latin typeface="+mn-lt"/>
              </a:rPr>
              <a:t>rego</a:t>
            </a:r>
            <a:r>
              <a:rPr lang="en-US" sz="2000" b="0" strike="noStrike" spc="-1" dirty="0">
                <a:latin typeface="+mn-lt"/>
              </a:rPr>
              <a:t> number, (registration number), manufacturer, model, year and fuel.</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attribute fuel is an optional attribute.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means, that its value can be omitted.</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All other attributes are compulsory.</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means, that their values must be provided.</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All attributes being the identifiers or being the components of identifiers, must be compulsory.</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03"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04"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0DCE4D35-148A-4325-86AE-B2D66C8ADE9F}" type="slidenum">
              <a:rPr lang="en-US" sz="1200" b="0" strike="noStrike" spc="-1">
                <a:solidFill>
                  <a:srgbClr val="000000"/>
                </a:solidFill>
                <a:latin typeface="Times New Roman" panose="02020603050405020304"/>
                <a:ea typeface="+mn-ea"/>
              </a:rPr>
              <a:t>12</a:t>
            </a:fld>
            <a:endParaRPr lang="en-US" sz="1200" b="0" strike="noStrike" spc="-1">
              <a:latin typeface="Arial" panose="020B060402020209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A short summary.</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class of objects represents a set of homogeneous real world objects, described by the same set of attributes, and related to other classes of objects by the same set of associations.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class of objects is </a:t>
            </a:r>
            <a:r>
              <a:rPr lang="en-US" sz="2000" b="0" strike="noStrike" spc="-1" dirty="0" err="1">
                <a:latin typeface="+mn-lt"/>
              </a:rPr>
              <a:t>visualised</a:t>
            </a:r>
            <a:r>
              <a:rPr lang="en-US" sz="2000" b="0" strike="noStrike" spc="-1" dirty="0">
                <a:latin typeface="+mn-lt"/>
              </a:rPr>
              <a:t> as a single column table with a name of a class in  a header and a list of attributes below a header.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 m dot dot n] tags following the names of attributes indicate that such attributes are multivalued attributes.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[ 0 dot dot 1 ] tags following the names of attributes indicate that such attributes are optional attributes.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I D digit tags following the names of attributes indicate, that such attributes are identifiers, or they are the members of identifiers.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forward slash preceding a name of attribute indicates, that such attribute is a derived attribute.</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06"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07"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0FFF6717-BC9A-459F-9817-50D14A68CA8E}" type="slidenum">
              <a:rPr lang="en-US" sz="1200" b="0" strike="noStrike" spc="-1">
                <a:solidFill>
                  <a:srgbClr val="000000"/>
                </a:solidFill>
                <a:latin typeface="Times New Roman" panose="02020603050405020304"/>
                <a:ea typeface="+mn-ea"/>
              </a:rPr>
              <a:t>13</a:t>
            </a:fld>
            <a:endParaRPr lang="en-US" sz="1200" b="0" strike="noStrike" spc="-1">
              <a:latin typeface="Arial" panose="020B060402020209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Association.</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09"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10"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E5980014-EBA0-4C5B-B36A-012E7178543B}" type="slidenum">
              <a:rPr lang="en-US" sz="1200" b="0" strike="noStrike" spc="-1">
                <a:solidFill>
                  <a:srgbClr val="000000"/>
                </a:solidFill>
                <a:latin typeface="Times New Roman" panose="02020603050405020304"/>
                <a:ea typeface="+mn-ea"/>
              </a:rPr>
              <a:t>14</a:t>
            </a:fld>
            <a:endParaRPr lang="en-US" sz="1200" b="0" strike="noStrike" spc="-1">
              <a:latin typeface="Arial" panose="020B060402020209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Let us assume, that a database is supposed to contain information about peoples, vehicles, and owners of vehicles.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To represent people and vehicles, we create the classes of objects: person and vehicle.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same classes of objects have already been created, and described in the previous presentation.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fact, that a person owns a car, can be represented by an abstract link between an instance of a class person and an instance of a class car.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When the instances of the objects are represented as the icons on a computer screen, then an abstract link is a line connecting two icons.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In this case it is an icon of a person  and an icon of a car.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collection of the homogeneous links between the objects, is called an association.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association is </a:t>
            </a:r>
            <a:r>
              <a:rPr lang="en-US" sz="2000" b="0" strike="noStrike" spc="-1" dirty="0" err="1">
                <a:latin typeface="+mn-lt"/>
              </a:rPr>
              <a:t>visualised</a:t>
            </a:r>
            <a:r>
              <a:rPr lang="en-US" sz="2000" b="0" strike="noStrike" spc="-1" dirty="0">
                <a:latin typeface="+mn-lt"/>
              </a:rPr>
              <a:t> as a solid line that connects the </a:t>
            </a:r>
            <a:r>
              <a:rPr lang="en-US" sz="2000" b="0" strike="noStrike" spc="-1" dirty="0" err="1">
                <a:latin typeface="+mn-lt"/>
              </a:rPr>
              <a:t>visualisation</a:t>
            </a:r>
            <a:r>
              <a:rPr lang="en-US" sz="2000" b="0" strike="noStrike" spc="-1" dirty="0">
                <a:latin typeface="+mn-lt"/>
              </a:rPr>
              <a:t> of two classes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name above an association line is an association name.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In our case association name is, Owns, and the association can be interpreted as a person who owns a vehicle.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direction of interpretation is determined by a small solid triangle, that follows a name of an association.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So, in this case, it is definitely not, a vehicle owns a person.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star symbol located on the right hand side of association, is a multiplicity of association, and in this case, it means that a person owns zero or more cars.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default value of multiplicity is one.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also means that a car has only one owner and, that each car must have an owner.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Multiplicities of associations will be thoroughly discussed later in this presentation.</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12"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13"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0122E49-4BCB-4700-8ED7-0A9AA7A6887F}" type="slidenum">
              <a:rPr lang="en-US" sz="1200" b="0" strike="noStrike" spc="-1">
                <a:solidFill>
                  <a:srgbClr val="000000"/>
                </a:solidFill>
                <a:latin typeface="Times New Roman" panose="02020603050405020304"/>
                <a:ea typeface="+mn-ea"/>
              </a:rPr>
              <a:t>15</a:t>
            </a:fld>
            <a:endParaRPr lang="en-US" sz="1200" b="0" strike="noStrike" spc="-1">
              <a:latin typeface="Arial" panose="020B060402020209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The topmost conceptual schema in this slide, represents a bit of an unrealistic situation, where each person owns precisely one car, and where each car has one owner.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multiplicities on both sides of an association has, take the default value of one.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Locations of classes and associations in a diagram are immaterial, however incorrect placement of the </a:t>
            </a:r>
            <a:r>
              <a:rPr lang="en-US" sz="2000" b="0" strike="noStrike" spc="-1" dirty="0" err="1">
                <a:latin typeface="+mn-lt"/>
              </a:rPr>
              <a:t>visualisations</a:t>
            </a:r>
            <a:r>
              <a:rPr lang="en-US" sz="2000" b="0" strike="noStrike" spc="-1" dirty="0">
                <a:latin typeface="+mn-lt"/>
              </a:rPr>
              <a:t> of classes of objects may contribute to poor readability of a conceptual schema.</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a:p>
            <a:pPr marL="215900" indent="-213360">
              <a:lnSpc>
                <a:spcPct val="100000"/>
              </a:lnSpc>
            </a:pPr>
            <a:endParaRPr lang="en-US" sz="2000" b="0" strike="noStrike" spc="-1" dirty="0">
              <a:latin typeface="Arial" panose="020B0604020202090204"/>
            </a:endParaRPr>
          </a:p>
        </p:txBody>
      </p:sp>
      <p:sp>
        <p:nvSpPr>
          <p:cNvPr id="315"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16"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57D1E74-51E6-42FF-8E05-8CF8E78B3F8E}" type="slidenum">
              <a:rPr lang="en-US" sz="1200" b="0" strike="noStrike" spc="-1">
                <a:solidFill>
                  <a:srgbClr val="000000"/>
                </a:solidFill>
                <a:latin typeface="Times New Roman" panose="02020603050405020304"/>
                <a:ea typeface="+mn-ea"/>
              </a:rPr>
              <a:t>16</a:t>
            </a:fld>
            <a:endParaRPr lang="en-US" sz="1200" b="0" strike="noStrike" spc="-1">
              <a:latin typeface="Arial" panose="020B060402020209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Both conceptual schemas </a:t>
            </a:r>
            <a:r>
              <a:rPr lang="en-US" sz="2000" b="0" strike="noStrike" spc="-1" dirty="0" err="1">
                <a:latin typeface="+mn-lt"/>
              </a:rPr>
              <a:t>visualised</a:t>
            </a:r>
            <a:r>
              <a:rPr lang="en-US" sz="2000" b="0" strike="noStrike" spc="-1" dirty="0">
                <a:latin typeface="+mn-lt"/>
              </a:rPr>
              <a:t> in the slide, represent a situation, where a person owns zero or more vehicles, and a vehicle has precisely one owner.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In this case, we do not take under consideration vehicles after very serious accidents, whose owners unfortunately did not survive an accident.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In the upper diagram, we use a default value of a multiplicity of an association has owner, on an, owner, side of association.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In the lower diagram, the multiplicities of an association, has owner, are located at both ends of a line that represents the association.</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a:p>
            <a:pPr marL="215900" indent="-213360">
              <a:lnSpc>
                <a:spcPct val="100000"/>
              </a:lnSpc>
            </a:pPr>
            <a:endParaRPr lang="en-US" sz="2000" b="0" strike="noStrike" spc="-1" dirty="0">
              <a:latin typeface="Arial" panose="020B0604020202090204"/>
            </a:endParaRPr>
          </a:p>
        </p:txBody>
      </p:sp>
      <p:sp>
        <p:nvSpPr>
          <p:cNvPr id="318"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19"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BBC0950-846F-4BDE-A6C5-09BEC4C19347}" type="slidenum">
              <a:rPr lang="en-US" sz="1200" b="0" strike="noStrike" spc="-1">
                <a:solidFill>
                  <a:srgbClr val="000000"/>
                </a:solidFill>
                <a:latin typeface="Times New Roman" panose="02020603050405020304"/>
                <a:ea typeface="+mn-ea"/>
              </a:rPr>
              <a:t>17</a:t>
            </a:fld>
            <a:endParaRPr lang="en-US" sz="1200" b="0" strike="noStrike" spc="-1">
              <a:latin typeface="Arial" panose="020B060402020209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709920" y="4861440"/>
            <a:ext cx="5676480" cy="460260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Now, we shall look at the details of the multiplicities of associations.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We start from one to one association.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One to one, means that multiplicity on both sides of an association is at most one.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We consider a conceptual schema, that represents a database domain, where departments have managers.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In our case, a department has exactly one manager, and a person who is a manager, manages exactly one department.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instance diagram, below a conceptual schema, shows the instances objects in a class department </a:t>
            </a:r>
            <a:r>
              <a:rPr lang="en-US" sz="2000" b="0" strike="noStrike" spc="-1" dirty="0" err="1">
                <a:latin typeface="+mn-lt"/>
              </a:rPr>
              <a:t>visualised</a:t>
            </a:r>
            <a:r>
              <a:rPr lang="en-US" sz="2000" b="0" strike="noStrike" spc="-1" dirty="0">
                <a:latin typeface="+mn-lt"/>
              </a:rPr>
              <a:t> as the small black ovals,</a:t>
            </a:r>
          </a:p>
          <a:p>
            <a:pPr marL="215900" indent="-213360">
              <a:lnSpc>
                <a:spcPct val="100000"/>
              </a:lnSpc>
            </a:pPr>
            <a:r>
              <a:rPr lang="en-US" sz="2000" b="0" strike="noStrike" spc="-1" dirty="0">
                <a:latin typeface="+mn-lt"/>
              </a:rPr>
              <a:t>and the instances of objects in a class manager also visualized as the small black ovals.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abstract links between the instances of departments, and the instances of managers, represent information who is a  manager of which department.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abstract links, are </a:t>
            </a:r>
            <a:r>
              <a:rPr lang="en-US" sz="2000" b="0" strike="noStrike" spc="-1" dirty="0" err="1">
                <a:latin typeface="+mn-lt"/>
              </a:rPr>
              <a:t>visualised</a:t>
            </a:r>
            <a:r>
              <a:rPr lang="en-US" sz="2000" b="0" strike="noStrike" spc="-1" dirty="0">
                <a:latin typeface="+mn-lt"/>
              </a:rPr>
              <a:t> in the instance diagram, as straight lines linking the black ovals, representing the instances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is clearly visible that multiplicity of an association: has, is one to one because each instance of an object in a class department is linked exactly to one instance of an object in a class manager.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And each instance of an object in a class manager, is linked to exactly one instance of an object in  class department. </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a:p>
            <a:pPr marL="215900" indent="-213360">
              <a:lnSpc>
                <a:spcPct val="100000"/>
              </a:lnSpc>
            </a:pPr>
            <a:endParaRPr lang="en-US" sz="2000" b="0" strike="noStrike" spc="-1" dirty="0">
              <a:latin typeface="Arial" panose="020B0604020202090204"/>
            </a:endParaRPr>
          </a:p>
        </p:txBody>
      </p:sp>
      <p:sp>
        <p:nvSpPr>
          <p:cNvPr id="321"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22"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E91B02D-D214-4B97-BA58-3CD0F989B6A1}" type="slidenum">
              <a:rPr lang="en-US" sz="1200" b="0" strike="noStrike" spc="-1">
                <a:solidFill>
                  <a:srgbClr val="000000"/>
                </a:solidFill>
                <a:latin typeface="Times New Roman" panose="02020603050405020304"/>
                <a:ea typeface="+mn-ea"/>
              </a:rPr>
              <a:t>18</a:t>
            </a:fld>
            <a:endParaRPr lang="en-US" sz="1200" b="0" strike="noStrike" spc="-1">
              <a:latin typeface="Arial" panose="020B060402020209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PlaceHolder 1"/>
          <p:cNvSpPr>
            <a:spLocks noGrp="1"/>
          </p:cNvSpPr>
          <p:nvPr>
            <p:ph type="body"/>
          </p:nvPr>
        </p:nvSpPr>
        <p:spPr>
          <a:xfrm>
            <a:off x="709920" y="4861440"/>
            <a:ext cx="5676480" cy="460260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Next, we look at an example of a conceptual schema, that represents a database domain, where companies employ employees.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company employs many employees, and an employee is employed by zero or more companies.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is also possible, that a company has no (zero) employees.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is an example of one to many association, or many to one, well, it really does not matter, because in both cases, it is the same association.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One to many means, that multiplicity of an association on one side is one, or, zero or one, and multiplicity of the same association on the other side is many, or zero or many.</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instance diagram below a conceptual schema shows the instances objects in a class company, </a:t>
            </a:r>
            <a:r>
              <a:rPr lang="en-US" sz="2000" b="0" strike="noStrike" spc="-1" dirty="0" err="1">
                <a:latin typeface="+mn-lt"/>
              </a:rPr>
              <a:t>visualised</a:t>
            </a:r>
            <a:r>
              <a:rPr lang="en-US" sz="2000" b="0" strike="noStrike" spc="-1" dirty="0">
                <a:latin typeface="+mn-lt"/>
              </a:rPr>
              <a:t> as the small black ovals</a:t>
            </a:r>
          </a:p>
          <a:p>
            <a:pPr marL="215900" indent="-213360">
              <a:lnSpc>
                <a:spcPct val="100000"/>
              </a:lnSpc>
            </a:pPr>
            <a:r>
              <a:rPr lang="en-US" sz="2000" b="0" strike="noStrike" spc="-1" dirty="0">
                <a:latin typeface="+mn-lt"/>
              </a:rPr>
              <a:t>and the instances of objects in a class employee, also </a:t>
            </a:r>
            <a:r>
              <a:rPr lang="en-US" sz="2000" b="0" strike="noStrike" spc="-1" dirty="0" err="1">
                <a:latin typeface="+mn-lt"/>
              </a:rPr>
              <a:t>visualised</a:t>
            </a:r>
            <a:r>
              <a:rPr lang="en-US" sz="2000" b="0" strike="noStrike" spc="-1" dirty="0">
                <a:latin typeface="+mn-lt"/>
              </a:rPr>
              <a:t> as the small black ovals.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abstract links between the instances of companies, and the instances of employees, represent information who is employed by which company.</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abstract links are visualized in the instance diagram, as straight lines linking the black ovals representing the instances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is clearly visible that multiplicity of an association, employs, is one to many because the instances of an object in a class company, are linked to none or many instances of an object in a class employee.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And each instance of an object in a class employee, is linked at most to one instance of an object in a class company.</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is possible that a company does not employ any employees and some employees, hopefully temporary, are not employed by any company.</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means that an association, owns, is optional at both of its sides. </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a:p>
            <a:pPr marL="215900" indent="-213360">
              <a:lnSpc>
                <a:spcPct val="100000"/>
              </a:lnSpc>
            </a:pPr>
            <a:endParaRPr lang="en-US" sz="2000" b="0" strike="noStrike" spc="-1" dirty="0">
              <a:latin typeface="Arial" panose="020B0604020202090204"/>
            </a:endParaRPr>
          </a:p>
        </p:txBody>
      </p:sp>
      <p:sp>
        <p:nvSpPr>
          <p:cNvPr id="324"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25"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0031E9A-2948-4DA8-8605-41DB875BBE3E}" type="slidenum">
              <a:rPr lang="en-US" sz="1200" b="0" strike="noStrike" spc="-1">
                <a:solidFill>
                  <a:srgbClr val="000000"/>
                </a:solidFill>
                <a:latin typeface="Times New Roman" panose="02020603050405020304"/>
                <a:ea typeface="+mn-ea"/>
              </a:rPr>
              <a:t>19</a:t>
            </a:fld>
            <a:endParaRPr lang="en-US" sz="1200" b="0" strike="noStrike" spc="-1">
              <a:latin typeface="Arial" panose="020B060402020209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Graphical notations for conceptual modeling.</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a:p>
            <a:pPr marL="215900" indent="-213360">
              <a:lnSpc>
                <a:spcPct val="100000"/>
              </a:lnSpc>
            </a:pPr>
            <a:endParaRPr lang="en-US" sz="2000" b="0" strike="noStrike" spc="-1" dirty="0">
              <a:latin typeface="Arial" panose="020B0604020202090204"/>
            </a:endParaRPr>
          </a:p>
        </p:txBody>
      </p:sp>
      <p:sp>
        <p:nvSpPr>
          <p:cNvPr id="273"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74"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BED0ED1-19E4-4831-8E5B-3E95571CD54C}" type="slidenum">
              <a:rPr lang="en-US" sz="1200" b="0" strike="noStrike" spc="-1">
                <a:solidFill>
                  <a:srgbClr val="000000"/>
                </a:solidFill>
                <a:latin typeface="Times New Roman" panose="02020603050405020304"/>
                <a:ea typeface="+mn-ea"/>
              </a:rPr>
              <a:t>2</a:t>
            </a:fld>
            <a:endParaRPr lang="en-US" sz="1200" b="0" strike="noStrike" spc="-1">
              <a:latin typeface="Arial" panose="020B060402020209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PlaceHolder 1"/>
          <p:cNvSpPr>
            <a:spLocks noGrp="1"/>
          </p:cNvSpPr>
          <p:nvPr>
            <p:ph type="body"/>
          </p:nvPr>
        </p:nvSpPr>
        <p:spPr>
          <a:xfrm>
            <a:off x="709920" y="4861440"/>
            <a:ext cx="5676480" cy="460260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Next, we look at an example of a conceptual schema, that represent a database domain where suppliers supply parts.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supplier supplies zero or more parts, and a part can be supplied by zero or more suppliers.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is an example of many to many association.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Many to many means, that multiplicity of an association on its both sides is zero or many, if an association is optional on both sides.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If many to many association is not optional on one its sides, then a multiplicity on such side is one or many.</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instance diagram below a conceptual schema, shows the instances objects in a class supplier, </a:t>
            </a:r>
            <a:r>
              <a:rPr lang="en-US" sz="2000" b="0" strike="noStrike" spc="-1" dirty="0" err="1">
                <a:latin typeface="+mn-lt"/>
              </a:rPr>
              <a:t>visualised</a:t>
            </a:r>
            <a:r>
              <a:rPr lang="en-US" sz="2000" b="0" strike="noStrike" spc="-1" dirty="0">
                <a:latin typeface="+mn-lt"/>
              </a:rPr>
              <a:t> as the small black ovals,</a:t>
            </a:r>
          </a:p>
          <a:p>
            <a:pPr marL="215900" indent="-213360">
              <a:lnSpc>
                <a:spcPct val="100000"/>
              </a:lnSpc>
            </a:pPr>
            <a:r>
              <a:rPr lang="en-US" sz="2000" b="0" strike="noStrike" spc="-1" dirty="0">
                <a:latin typeface="+mn-lt"/>
              </a:rPr>
              <a:t>and the instances of objects in a class part, also visualized as the small black ovals.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abstract links between the instances of suppliers, and the instances of parts, represent information which supplier supplies which part.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abstract links are </a:t>
            </a:r>
            <a:r>
              <a:rPr lang="en-US" sz="2000" b="0" strike="noStrike" spc="-1" dirty="0" err="1">
                <a:latin typeface="+mn-lt"/>
              </a:rPr>
              <a:t>visualised</a:t>
            </a:r>
            <a:r>
              <a:rPr lang="en-US" sz="2000" b="0" strike="noStrike" spc="-1" dirty="0">
                <a:latin typeface="+mn-lt"/>
              </a:rPr>
              <a:t> in the instance diagram, as straight lines linking the black ovals representing the instances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is clearly visible, that a multiplicity of an association, supplier supplies parts, is many to many, because the instances of an object in a class supplier are linked to none or many instances of an object in a class part.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And each instance of an object in a class parts is linked to zero or more objects in a class supplier.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is possible that a supplier does not supply any part, for example, a supplier is on leave just now.</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is also possible that a part is not supplied by any supplier because manufacturing of such part has been terminated by a manufacturer.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means that an association, supplier supplies parts, is optional at both of its sides. </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a:p>
            <a:pPr marL="215900" indent="-213360">
              <a:lnSpc>
                <a:spcPct val="100000"/>
              </a:lnSpc>
            </a:pPr>
            <a:endParaRPr lang="en-US" sz="2000" b="0" strike="noStrike" spc="-1" dirty="0">
              <a:latin typeface="Arial" panose="020B0604020202090204"/>
            </a:endParaRPr>
          </a:p>
        </p:txBody>
      </p:sp>
      <p:sp>
        <p:nvSpPr>
          <p:cNvPr id="327"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28"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6DFAB045-D93B-44AD-B58E-759118455251}" type="slidenum">
              <a:rPr lang="en-US" sz="1200" b="0" strike="noStrike" spc="-1">
                <a:solidFill>
                  <a:srgbClr val="000000"/>
                </a:solidFill>
                <a:latin typeface="Times New Roman" panose="02020603050405020304"/>
                <a:ea typeface="+mn-ea"/>
              </a:rPr>
              <a:t>20</a:t>
            </a:fld>
            <a:endParaRPr lang="en-US" sz="1200" b="0" strike="noStrike" spc="-1">
              <a:latin typeface="Arial" panose="020B060402020209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PlaceHolder 1"/>
          <p:cNvSpPr>
            <a:spLocks noGrp="1"/>
          </p:cNvSpPr>
          <p:nvPr>
            <p:ph type="body"/>
          </p:nvPr>
        </p:nvSpPr>
        <p:spPr>
          <a:xfrm>
            <a:off x="709920" y="4861440"/>
            <a:ext cx="5676480" cy="460260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A short summary.</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If there is no symbol at a location where a line representing an association is connected to a class of objects, then the multiplicity on this side of association is one.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star symbol in the same location means, that multiplicity on this side of association is zero or many.</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symbol zero dot dot one, means, that multiplicity on this side of association is zero or one, or it is optional.</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symbol one dot dot star, means, that multiplicity on this side of association is one or many.</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symbol 2 dot dot 4, means that minimum multiplicity is 2 and maximum multiplicity is 4.</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Two nice examples of the associations, where a numerical specification multiplicity must be used, are presented on the next slide.</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a:p>
            <a:pPr marL="215900" indent="-213360">
              <a:lnSpc>
                <a:spcPct val="100000"/>
              </a:lnSpc>
            </a:pPr>
            <a:endParaRPr lang="en-US" sz="2000" b="0" strike="noStrike" spc="-1" dirty="0">
              <a:latin typeface="Arial" panose="020B0604020202090204"/>
            </a:endParaRPr>
          </a:p>
        </p:txBody>
      </p:sp>
      <p:sp>
        <p:nvSpPr>
          <p:cNvPr id="330"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31"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04CB725C-373A-4C70-9457-F4BA7B8BE83F}" type="slidenum">
              <a:rPr lang="en-US" sz="1200" b="0" strike="noStrike" spc="-1">
                <a:solidFill>
                  <a:srgbClr val="000000"/>
                </a:solidFill>
                <a:latin typeface="Times New Roman" panose="02020603050405020304"/>
                <a:ea typeface="+mn-ea"/>
              </a:rPr>
              <a:t>21</a:t>
            </a:fld>
            <a:endParaRPr lang="en-US" sz="1200" b="0" strike="noStrike" spc="-1">
              <a:latin typeface="Arial" panose="020B060402020209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First, we consider a database domain where football teams consist of players.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In such database domain, football means a game where two teams, that consist of eleven players on a field, play with a round ball, and not with an egg.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In a general case, a football team consists of 22 players, because so many players can be registered for a major tournament.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player belongs to only one team.</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Therefore, a multiplicity of an association, team consists of players, is one to 22 if we look at it from the teams side.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is 22 to 1 if we look at it from the players side.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In the example below, we consider a database domain, where football games are played by the players.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game is played by a minimum of 11 players (in fact it can be less than 11 but, it would be a shame to start a football game with less than 11 players),  plus a maximum of 3 substitutes.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makes the maximum number of players that can participate in a game equal to 14.</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On the other hand a player can participate in zero (typical bench warmer) or more games, and such multiplicity is represented by a star symbol.</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Therefore, a multiplicity of an association, game is played by player is many to 11 or 12 or 13 or 14 if we look at it from  a game's point of view.</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a:p>
            <a:pPr marL="215900" indent="-213360">
              <a:lnSpc>
                <a:spcPct val="100000"/>
              </a:lnSpc>
            </a:pPr>
            <a:endParaRPr lang="en-US" sz="2000" b="0" strike="noStrike" spc="-1" dirty="0">
              <a:latin typeface="+mn-lt"/>
            </a:endParaRPr>
          </a:p>
          <a:p>
            <a:pPr marL="215900" indent="-213360">
              <a:lnSpc>
                <a:spcPct val="100000"/>
              </a:lnSpc>
            </a:pPr>
            <a:endParaRPr lang="en-US" sz="2000" b="0" strike="noStrike" spc="-1" dirty="0">
              <a:latin typeface="Arial" panose="020B0604020202090204"/>
            </a:endParaRPr>
          </a:p>
        </p:txBody>
      </p:sp>
      <p:sp>
        <p:nvSpPr>
          <p:cNvPr id="333"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34"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BA50A87-2C18-4E86-8222-8583CFCEE374}" type="slidenum">
              <a:rPr lang="en-US" sz="1200" b="0" strike="noStrike" spc="-1">
                <a:solidFill>
                  <a:srgbClr val="000000"/>
                </a:solidFill>
                <a:latin typeface="Times New Roman" panose="02020603050405020304"/>
                <a:ea typeface="+mn-ea"/>
              </a:rPr>
              <a:t>22</a:t>
            </a:fld>
            <a:endParaRPr lang="en-US" sz="1200" b="0" strike="noStrike" spc="-1">
              <a:latin typeface="Arial" panose="020B06040202020902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Link attribute.</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36"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37"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8AC38F4-7410-4B5E-ADD3-97A44D456D1A}" type="slidenum">
              <a:rPr lang="en-US" sz="1200" b="0" strike="noStrike" spc="-1">
                <a:solidFill>
                  <a:srgbClr val="000000"/>
                </a:solidFill>
                <a:latin typeface="Times New Roman" panose="02020603050405020304"/>
                <a:ea typeface="+mn-ea"/>
              </a:rPr>
              <a:t>23</a:t>
            </a:fld>
            <a:endParaRPr lang="en-US" sz="1200" b="0" strike="noStrike" spc="-1">
              <a:latin typeface="Arial" panose="020B06040202020902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In this presentation, we look at a sample conceptual schema, that represents a database domain where students </a:t>
            </a:r>
            <a:r>
              <a:rPr lang="en-US" sz="2000" b="0" strike="noStrike" spc="-1" dirty="0" err="1">
                <a:latin typeface="+mn-lt"/>
              </a:rPr>
              <a:t>enrol</a:t>
            </a:r>
            <a:r>
              <a:rPr lang="en-US" sz="2000" b="0" strike="noStrike" spc="-1" dirty="0">
                <a:latin typeface="+mn-lt"/>
              </a:rPr>
              <a:t> in subjects.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conceptual schema consists of two classes of objects, student and, subject, linked with an association enrolls.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multiplicity of association </a:t>
            </a:r>
            <a:r>
              <a:rPr lang="en-US" sz="2000" b="0" strike="noStrike" spc="-1" dirty="0" err="1">
                <a:latin typeface="+mn-lt"/>
              </a:rPr>
              <a:t>enrols</a:t>
            </a:r>
            <a:r>
              <a:rPr lang="en-US" sz="2000" b="0" strike="noStrike" spc="-1" dirty="0">
                <a:latin typeface="+mn-lt"/>
              </a:rPr>
              <a:t> is, many to many, because a students is allowed to enroll in many subjects and a subject can be </a:t>
            </a:r>
            <a:r>
              <a:rPr lang="en-US" sz="2000" b="0" strike="noStrike" spc="-1" dirty="0" err="1">
                <a:latin typeface="+mn-lt"/>
              </a:rPr>
              <a:t>enroled</a:t>
            </a:r>
            <a:r>
              <a:rPr lang="en-US" sz="2000" b="0" strike="noStrike" spc="-1" dirty="0">
                <a:latin typeface="+mn-lt"/>
              </a:rPr>
              <a:t> by many students.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We would like to add to a conceptual schema, information about enrolment date of each enrolment, performed by a student.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If we add an attribute enrollment date to a class student, then such attribute must be a multivalued attribute, because a student can </a:t>
            </a:r>
            <a:r>
              <a:rPr lang="en-US" sz="2000" b="0" strike="noStrike" spc="-1" dirty="0" err="1">
                <a:latin typeface="+mn-lt"/>
              </a:rPr>
              <a:t>enrol</a:t>
            </a:r>
            <a:r>
              <a:rPr lang="en-US" sz="2000" b="0" strike="noStrike" spc="-1" dirty="0">
                <a:latin typeface="+mn-lt"/>
              </a:rPr>
              <a:t> in many subjects on many different days.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Additionally, we are not able to represent information what subject was enrolled on what date, because a conceptual schema does not represent the links between the values of multivalued attributes, and the instance of objects in another class.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idea to add an attribute, enrolment date, to a class subject, fails because of the same reasons.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attribute becomes multivalued attribute, because a subject may have many enrolments.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Additionally, the values of the attribute cannot be associated with the objects from a class student.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correct solution to the problem is to add an attribute, enrolment date, as a link attribute.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link attribute is an attribute that describes an association.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In our case, an association, student </a:t>
            </a:r>
            <a:r>
              <a:rPr lang="en-US" sz="2000" b="0" strike="noStrike" spc="-1" dirty="0" err="1">
                <a:latin typeface="+mn-lt"/>
              </a:rPr>
              <a:t>enrols</a:t>
            </a:r>
            <a:r>
              <a:rPr lang="en-US" sz="2000" b="0" strike="noStrike" spc="-1" dirty="0">
                <a:latin typeface="+mn-lt"/>
              </a:rPr>
              <a:t> in a subject, is described by a link attribute, enrolment date.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Such solution is correct, because enrolment fact is related to both object classes, student and subject.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enrollment in a subject is performed by a student on a given day.</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means that enrollment is described by enrollment date.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link attribute is </a:t>
            </a:r>
            <a:r>
              <a:rPr lang="en-US" sz="2000" b="0" strike="noStrike" spc="-1" dirty="0" err="1">
                <a:latin typeface="+mn-lt"/>
              </a:rPr>
              <a:t>visualised</a:t>
            </a:r>
            <a:r>
              <a:rPr lang="en-US" sz="2000" b="0" strike="noStrike" spc="-1" dirty="0">
                <a:latin typeface="+mn-lt"/>
              </a:rPr>
              <a:t> as a "class-like" rectangular box without a name of class in a header connected with a dashed line to a line representing an association.</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39"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40"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0AF1E9AF-6451-4D2D-AE04-CD1E808881FE}" type="slidenum">
              <a:rPr lang="en-US" sz="1200" b="0" strike="noStrike" spc="-1">
                <a:solidFill>
                  <a:srgbClr val="000000"/>
                </a:solidFill>
                <a:latin typeface="Times New Roman" panose="02020603050405020304"/>
                <a:ea typeface="+mn-ea"/>
              </a:rPr>
              <a:t>24</a:t>
            </a:fld>
            <a:endParaRPr lang="en-US" sz="1200" b="0" strike="noStrike" spc="-1">
              <a:latin typeface="Arial" panose="020B0604020202090204"/>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Why an attribute: enrolment date, must be represented by a link attribute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For example, what about an attribute enrollment date describing a class student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Such design is incorrect, because information about the subjects </a:t>
            </a:r>
            <a:r>
              <a:rPr lang="en-US" sz="2000" b="0" strike="noStrike" spc="-1" dirty="0" err="1">
                <a:latin typeface="+mn-lt"/>
              </a:rPr>
              <a:t>enroled</a:t>
            </a:r>
            <a:r>
              <a:rPr lang="en-US" sz="2000" b="0" strike="noStrike" spc="-1" dirty="0">
                <a:latin typeface="+mn-lt"/>
              </a:rPr>
              <a:t> by a student on a given date, is missing.</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This is because a value of an attribute cannot be directly connected to another class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student is associated with a set of enrolment dates, however there is no link between the values of an attribute, enrolment date and the objects in a class SUBJECT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42"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43"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D908EA1-B9BE-4DDC-9738-4C7BD569CCD9}" type="slidenum">
              <a:rPr lang="en-US" sz="1200" b="0" strike="noStrike" spc="-1">
                <a:solidFill>
                  <a:srgbClr val="000000"/>
                </a:solidFill>
                <a:latin typeface="Times New Roman" panose="02020603050405020304"/>
                <a:ea typeface="+mn-ea"/>
              </a:rPr>
              <a:t>25</a:t>
            </a:fld>
            <a:endParaRPr lang="en-US" sz="1200" b="0" strike="noStrike" spc="-1">
              <a:latin typeface="Arial" panose="020B0604020202090204"/>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So, what about another option, where an attribute enrolment date describes a class subject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Such design is also incorrect, because information about who </a:t>
            </a:r>
            <a:r>
              <a:rPr lang="en-US" sz="2000" b="0" strike="noStrike" spc="-1" dirty="0" err="1">
                <a:latin typeface="+mn-lt"/>
              </a:rPr>
              <a:t>enroled</a:t>
            </a:r>
            <a:r>
              <a:rPr lang="en-US" sz="2000" b="0" strike="noStrike" spc="-1" dirty="0">
                <a:latin typeface="+mn-lt"/>
              </a:rPr>
              <a:t> in a subject on a given date, is missing.</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subject is associated with a set of enrolment dates, however there is no link between the values of an attribute enrolment date, and the objects in a class student.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Therefore, the only option, for an attribute enrolment date, is  a link attribute describing an association, student </a:t>
            </a:r>
            <a:r>
              <a:rPr lang="en-US" sz="2000" b="0" strike="noStrike" spc="-1" dirty="0" err="1">
                <a:latin typeface="+mn-lt"/>
              </a:rPr>
              <a:t>enrols</a:t>
            </a:r>
            <a:r>
              <a:rPr lang="en-US" sz="2000" b="0" strike="noStrike" spc="-1" dirty="0">
                <a:latin typeface="+mn-lt"/>
              </a:rPr>
              <a:t> in  given subject.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45"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46"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8D91E96F-49FE-4770-AD95-CC4A5F381BEC}" type="slidenum">
              <a:rPr lang="en-US" sz="1200" b="0" strike="noStrike" spc="-1">
                <a:solidFill>
                  <a:srgbClr val="000000"/>
                </a:solidFill>
                <a:latin typeface="Times New Roman" panose="02020603050405020304"/>
                <a:ea typeface="+mn-ea"/>
              </a:rPr>
              <a:t>26</a:t>
            </a:fld>
            <a:endParaRPr lang="en-US" sz="1200" b="0" strike="noStrike" spc="-1">
              <a:latin typeface="Arial" panose="020B0604020202090204"/>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A link attribute, enrolment date, is correct, because the attribute describes an association between the classes student and subject.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association is a collection of homogeneous links between the pairs of objects that belong to the classes student and subject.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value of link attribute can be </a:t>
            </a:r>
            <a:r>
              <a:rPr lang="en-US" sz="2000" b="0" strike="noStrike" spc="-1" dirty="0" err="1">
                <a:latin typeface="+mn-lt"/>
              </a:rPr>
              <a:t>visualised</a:t>
            </a:r>
            <a:r>
              <a:rPr lang="en-US" sz="2000" b="0" strike="noStrike" spc="-1" dirty="0">
                <a:latin typeface="+mn-lt"/>
              </a:rPr>
              <a:t> as a label attached to a link, connecting the instances of classes of objects student and subject.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48"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49"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03AF7AF-D908-4BB2-A9DD-535992616221}" type="slidenum">
              <a:rPr lang="en-US" sz="1200" b="0" strike="noStrike" spc="-1">
                <a:solidFill>
                  <a:srgbClr val="000000"/>
                </a:solidFill>
                <a:latin typeface="Times New Roman" panose="02020603050405020304"/>
                <a:ea typeface="+mn-ea"/>
              </a:rPr>
              <a:t>27</a:t>
            </a:fld>
            <a:endParaRPr lang="en-US" sz="1200" b="0" strike="noStrike" spc="-1">
              <a:latin typeface="Arial" panose="020B0604020202090204"/>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Now, we consider few more examples of link attributes.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Assume, that we would like to present information, about suppliers supplying parts, and about the dates and quantities of shipments.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If a shipment of a part is performed on a given day, then it can be described by an attribute shipment date.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If a shipment contains a given number of parts, then a shipment is also described by an attribute quantity.</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Both attributes, shipment date, and, quantity are the link attributes, describing an association supplies.</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51"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52"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7FE6CCF-6A25-449F-9490-C99E76DA2361}" type="slidenum">
              <a:rPr lang="en-US" sz="1200" b="0" strike="noStrike" spc="-1">
                <a:solidFill>
                  <a:srgbClr val="000000"/>
                </a:solidFill>
                <a:latin typeface="Times New Roman" panose="02020603050405020304"/>
                <a:ea typeface="+mn-ea"/>
              </a:rPr>
              <a:t>28</a:t>
            </a:fld>
            <a:endParaRPr lang="en-US" sz="1200" b="0" strike="noStrike" spc="-1">
              <a:latin typeface="Arial" panose="020B0604020202090204"/>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Association Class.</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36"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37"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8AC38F4-7410-4B5E-ADD3-97A44D456D1A}" type="slidenum">
              <a:rPr lang="en-US" sz="1200" b="0" strike="noStrike" spc="-1">
                <a:solidFill>
                  <a:srgbClr val="000000"/>
                </a:solidFill>
                <a:latin typeface="Times New Roman" panose="02020603050405020304"/>
                <a:ea typeface="+mn-ea"/>
              </a:rPr>
              <a:t>29</a:t>
            </a:fld>
            <a:endParaRPr lang="en-US" sz="1200" b="0" strike="noStrike" spc="-1">
              <a:latin typeface="Arial" panose="020B060402020209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A graphical notation of entity-relationship diagrams (commonly called E R diagrams) was developed in 1976 by Peter Chen.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database domain is represented in a notation of E R diagrams by the entity types, attributes describing entity types, relationships between the entity types and identifiers of entity types.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entity type is </a:t>
            </a:r>
            <a:r>
              <a:rPr lang="en-US" sz="2000" b="0" strike="noStrike" spc="-1" dirty="0" err="1">
                <a:latin typeface="+mn-lt"/>
              </a:rPr>
              <a:t>visualised</a:t>
            </a:r>
            <a:r>
              <a:rPr lang="en-US" sz="2000" b="0" strike="noStrike" spc="-1" dirty="0">
                <a:latin typeface="+mn-lt"/>
              </a:rPr>
              <a:t> on the slide as a rectangle in dark blue </a:t>
            </a:r>
            <a:r>
              <a:rPr lang="en-US" sz="2000" b="0" strike="noStrike" spc="-1" dirty="0" err="1">
                <a:latin typeface="+mn-lt"/>
              </a:rPr>
              <a:t>colour</a:t>
            </a:r>
            <a:r>
              <a:rPr lang="en-US" sz="2000" b="0" strike="noStrike" spc="-1" dirty="0">
                <a:latin typeface="+mn-lt"/>
              </a:rPr>
              <a: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entity type has a name located within a rectangle</a:t>
            </a:r>
          </a:p>
          <a:p>
            <a:pPr marL="215900" indent="-213360">
              <a:lnSpc>
                <a:spcPct val="100000"/>
              </a:lnSpc>
            </a:pPr>
            <a:r>
              <a:rPr lang="en-US" sz="2000" b="0" strike="noStrike" spc="-1" dirty="0">
                <a:latin typeface="+mn-lt"/>
              </a:rPr>
              <a:t>&lt;break time="0.3s"/&gt;A relationship is </a:t>
            </a:r>
            <a:r>
              <a:rPr lang="en-US" sz="2000" b="0" strike="noStrike" spc="-1" dirty="0" err="1">
                <a:latin typeface="+mn-lt"/>
              </a:rPr>
              <a:t>visualised</a:t>
            </a:r>
            <a:r>
              <a:rPr lang="en-US" sz="2000" b="0" strike="noStrike" spc="-1" dirty="0">
                <a:latin typeface="+mn-lt"/>
              </a:rPr>
              <a:t> as a diamond in a light brown </a:t>
            </a:r>
            <a:r>
              <a:rPr lang="en-US" sz="2000" b="0" strike="noStrike" spc="-1" dirty="0" err="1">
                <a:latin typeface="+mn-lt"/>
              </a:rPr>
              <a:t>colour</a:t>
            </a:r>
            <a:r>
              <a:rPr lang="en-US" sz="2000" b="0" strike="noStrike" spc="-1" dirty="0">
                <a:latin typeface="+mn-lt"/>
              </a:rPr>
              <a:t>, and connected by straight lines to the rectangles representing the entity types.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attribute describing an entity type or a relationship is </a:t>
            </a:r>
            <a:r>
              <a:rPr lang="en-US" sz="2000" b="0" strike="noStrike" spc="-1" dirty="0" err="1">
                <a:latin typeface="+mn-lt"/>
              </a:rPr>
              <a:t>visualised</a:t>
            </a:r>
            <a:r>
              <a:rPr lang="en-US" sz="2000" b="0" strike="noStrike" spc="-1" dirty="0">
                <a:latin typeface="+mn-lt"/>
              </a:rPr>
              <a:t> as an oval in dark blue </a:t>
            </a:r>
            <a:r>
              <a:rPr lang="en-US" sz="2000" b="0" strike="noStrike" spc="-1" dirty="0" err="1">
                <a:latin typeface="+mn-lt"/>
              </a:rPr>
              <a:t>colour</a:t>
            </a:r>
            <a:r>
              <a:rPr lang="en-US" sz="2000" b="0" strike="noStrike" spc="-1" dirty="0">
                <a:latin typeface="+mn-lt"/>
              </a:rPr>
              <a:t>, and connected by a straight line to an entity type or to a relationship.</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E R diagram </a:t>
            </a:r>
            <a:r>
              <a:rPr lang="en-US" sz="2000" b="0" strike="noStrike" spc="-1" dirty="0" err="1">
                <a:latin typeface="+mn-lt"/>
              </a:rPr>
              <a:t>visualised</a:t>
            </a:r>
            <a:r>
              <a:rPr lang="en-US" sz="2000" b="0" strike="noStrike" spc="-1" dirty="0">
                <a:latin typeface="+mn-lt"/>
              </a:rPr>
              <a:t> on the slide represents a database domain, where the customers submit the orders that consists of items.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items are produced by the companies.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items are stored by the customers in their shopping carts.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orders are shipped to the customers.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76"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77"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4AFA54B6-8025-42E7-9560-66F2B86F0EA5}" type="slidenum">
              <a:rPr lang="en-US" sz="1200" b="0" strike="noStrike" spc="-1">
                <a:solidFill>
                  <a:srgbClr val="000000"/>
                </a:solidFill>
                <a:latin typeface="Times New Roman" panose="02020603050405020304"/>
                <a:ea typeface="+mn-ea"/>
              </a:rPr>
              <a:t>3</a:t>
            </a:fld>
            <a:endParaRPr lang="en-US" sz="1200" b="0" strike="noStrike" spc="-1">
              <a:latin typeface="Arial" panose="020B0604020202090204"/>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A class of objects is a collection of homogeneous instances of objects, described by almost the same set of attributes.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If we consider the links as objects, then a collection of homogeneous links, described by almost the same set of attributes becomes a class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Such class of objects consists of a collection of objects (links) that represents an association between two classes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This is why, a class of objects that consists of links, is called as, an association class.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is correct to say, that an association class is a class that represents an association.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Let’s consider a database domain, where students </a:t>
            </a:r>
            <a:r>
              <a:rPr lang="en-US" sz="2000" b="0" strike="noStrike" spc="-1" dirty="0" err="1">
                <a:latin typeface="+mn-lt"/>
              </a:rPr>
              <a:t>enrol</a:t>
            </a:r>
            <a:r>
              <a:rPr lang="en-US" sz="2000" b="0" strike="noStrike" spc="-1" dirty="0">
                <a:latin typeface="+mn-lt"/>
              </a:rPr>
              <a:t> in subjects.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Such domain can be represented by a conceptual schema, where the classes, student and subject, are linked with an association, </a:t>
            </a:r>
            <a:r>
              <a:rPr lang="en-US" sz="2000" b="0" strike="noStrike" spc="-1" dirty="0" err="1">
                <a:latin typeface="+mn-lt"/>
              </a:rPr>
              <a:t>enrols</a:t>
            </a:r>
            <a:r>
              <a:rPr lang="en-US" sz="2000" b="0" strike="noStrike" spc="-1" dirty="0">
                <a:latin typeface="+mn-lt"/>
              </a:rPr>
              <a: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If we would like to consider the links between students and subjects as objects, then a collection of such links becomes an association class called as enrolment.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If we record a fact that enrolment is performed on a given day, then the association class is described by an attribute enrolment date.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association class enrolment is graphically represented in the same way as a class of objects with a dashed line connecting a class box with an association and a name of a class in a header.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association class, is the same class as other classes of objects, and it can be involved in the associations with other classes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is also possible to upgrade a link attribute to an association class.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To do so, we apply a procedure of reification, that transforms an attribute into a class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In our case a link attribute or a group of link attributes is promoted into a class of objects, enrolment.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57"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58"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E2377A3-A2A9-48F3-9F4E-5690114C72D4}" type="slidenum">
              <a:rPr lang="en-US" sz="1200" b="0" strike="noStrike" spc="-1">
                <a:solidFill>
                  <a:srgbClr val="000000"/>
                </a:solidFill>
                <a:latin typeface="Times New Roman" panose="02020603050405020304"/>
                <a:ea typeface="+mn-ea"/>
              </a:rPr>
              <a:t>30</a:t>
            </a:fld>
            <a:endParaRPr lang="en-US" sz="1200" b="0" strike="noStrike" spc="-1">
              <a:latin typeface="Arial" panose="020B0604020202090204"/>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An interesting problem related to association classes, is a question about an identifier of association class.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From where, do we get an identifier of an association class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association class may have its own identifiers, for example, an attribute enrolment number in a class enrolment.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If such identifier does not exist in reality, then it is always possible to create a composite identifier, from the identifiers of the classes of objects involved in the association.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association class, that represents many to many association has a default identifier, that consists of the identifiers of classes from both sides of the association.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For example, a pair of attributes: student number (s number) and code, is an identifier of a class enrollment.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Such identifier is created by concatenation of an identifier from a class student (student number), and identifier from a class subject, (subject code).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pair of attributes: s number and title, can also be used as an identifier of a class enrolment.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Then, there is no need to include an artificial identifier, like enrolment number, into a description of a class of objects</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60"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61"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64D5B9C-4FF9-4E6F-BABF-C732F1674E7B}" type="slidenum">
              <a:rPr lang="en-US" sz="1200" b="0" strike="noStrike" spc="-1">
                <a:solidFill>
                  <a:srgbClr val="000000"/>
                </a:solidFill>
                <a:latin typeface="Times New Roman" panose="02020603050405020304"/>
                <a:ea typeface="+mn-ea"/>
              </a:rPr>
              <a:t>31</a:t>
            </a:fld>
            <a:endParaRPr lang="en-US" sz="1200" b="0" strike="noStrike" spc="-1">
              <a:latin typeface="Arial" panose="020B0604020202090204"/>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Now, let us look at another example of association class.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We consider a database domain, where suppliers supply parts.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Such domain can be represented by a conceptual schema, where the classes of objects, supplier and part, are linked with an association supplies.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If we would like to consider the links between suppliers and parts as instances of objects, then a collection of such links becomes an association class shipment.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If a shipment of a part is performed on a given day, then the shipment is described by an attribute as: shipment date.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If a shipment includes many parts, then it is also described by attribute: quantity.</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association class, shipment represents and association supplies.</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63"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64"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8AFC4013-5B11-44C8-BD53-8556CF699290}" type="slidenum">
              <a:rPr lang="en-US" sz="1200" b="0" strike="noStrike" spc="-1">
                <a:solidFill>
                  <a:srgbClr val="000000"/>
                </a:solidFill>
                <a:latin typeface="Times New Roman" panose="02020603050405020304"/>
                <a:ea typeface="+mn-ea"/>
              </a:rPr>
              <a:t>32</a:t>
            </a:fld>
            <a:endParaRPr lang="en-US" sz="1200" b="0" strike="noStrike" spc="-1">
              <a:latin typeface="Arial" panose="020B0604020202090204"/>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Why do we need association classes, and what can we use association classes for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Let us extend a database domain described in the previous slide, with information about shipments delivered to customers.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association, delivered to, connects an association class shipment, and a class customer.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In a general case, it is possible to create associations between association classes, and other classes of objects, and even between association classes and other association classes.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concept of association class, also allows for modeling of associations between more then two classes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conceptual schema on the slide, uses an association class shipment to represent a ternary association, whose arguments are suppliers, parts, and customers.</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66"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67"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46A14757-4178-4D32-89F8-E7D9EFD7FFDE}" type="slidenum">
              <a:rPr lang="en-US" sz="1200" b="0" strike="noStrike" spc="-1">
                <a:solidFill>
                  <a:srgbClr val="000000"/>
                </a:solidFill>
                <a:latin typeface="Times New Roman" panose="02020603050405020304"/>
                <a:ea typeface="+mn-ea"/>
              </a:rPr>
              <a:t>33</a:t>
            </a:fld>
            <a:endParaRPr lang="en-US" sz="1200" b="0" strike="noStrike" spc="-1">
              <a:latin typeface="Arial" panose="020B0604020202090204"/>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Qualification.</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a:p>
            <a:pPr marL="215900" indent="-213360">
              <a:lnSpc>
                <a:spcPct val="100000"/>
              </a:lnSpc>
            </a:pPr>
            <a:endParaRPr lang="en-US" sz="2000" b="0" strike="noStrike" spc="-1" dirty="0">
              <a:latin typeface="Arial" panose="020B0604020202090204"/>
            </a:endParaRPr>
          </a:p>
        </p:txBody>
      </p:sp>
      <p:sp>
        <p:nvSpPr>
          <p:cNvPr id="369"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70"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DD6020B6-C872-422D-BFD9-58E43DD73D00}" type="slidenum">
              <a:rPr lang="en-US" sz="1200" b="0" strike="noStrike" spc="-1">
                <a:solidFill>
                  <a:srgbClr val="000000"/>
                </a:solidFill>
                <a:latin typeface="Times New Roman" panose="02020603050405020304"/>
                <a:ea typeface="+mn-ea"/>
              </a:rPr>
              <a:t>34</a:t>
            </a:fld>
            <a:endParaRPr lang="en-US" sz="1200" b="0" strike="noStrike" spc="-1">
              <a:latin typeface="Arial" panose="020B0604020202090204"/>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Let us consider a database domain of a university campus, where the buildings are located on a campus, and the rooms are located within each building.</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building at a university campus is described by a unique building number, optional building name and the total number of floors.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room is described by a room number and an area.</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building consists of rooms.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conceptual schema of the database domain is visible in the middle of the present slide.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building is identified by an attribute building number (b number attribute in a class building).</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What is an identifier of a class room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attribute room number (r number) is not an identifier, because many different buildings have the rooms with the same numbers.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Is it worth to create, and to use an artificial identifier, like for example room </a:t>
            </a:r>
            <a:r>
              <a:rPr lang="en-US" sz="2000" b="0" strike="noStrike" spc="-1" dirty="0" err="1">
                <a:latin typeface="+mn-lt"/>
              </a:rPr>
              <a:t>i</a:t>
            </a:r>
            <a:r>
              <a:rPr lang="en-US" sz="2000" b="0" strike="noStrike" spc="-1" dirty="0">
                <a:latin typeface="+mn-lt"/>
              </a:rPr>
              <a:t> d.</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Such identifier is completely useless in practice, because it does not provide information which building hosts a room with a given room </a:t>
            </a:r>
            <a:r>
              <a:rPr lang="en-US" sz="2000" b="0" strike="noStrike" spc="-1" dirty="0" err="1">
                <a:latin typeface="+mn-lt"/>
              </a:rPr>
              <a:t>i</a:t>
            </a:r>
            <a:r>
              <a:rPr lang="en-US" sz="2000" b="0" strike="noStrike" spc="-1" dirty="0">
                <a:latin typeface="+mn-lt"/>
              </a:rPr>
              <a:t> d.</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For example, it would be hard to find a location of a room 546 because such number does not provide any information about the building number, and searching for a room by traversing the buildings one by one would be too time consuming.</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In reality, identifier of a class room is a composite identifier, that  consists of the attributes building number from a class building, and room number from a class room.</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How do we represent the composite identifiers that consist of the attributes from more than one class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We use a qualification !</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a:p>
            <a:pPr marL="215900" indent="-213360">
              <a:lnSpc>
                <a:spcPct val="100000"/>
              </a:lnSpc>
            </a:pPr>
            <a:endParaRPr lang="en-US" sz="2000" b="0" strike="noStrike" spc="-1" dirty="0">
              <a:latin typeface="Arial" panose="020B0604020202090204"/>
            </a:endParaRPr>
          </a:p>
        </p:txBody>
      </p:sp>
      <p:sp>
        <p:nvSpPr>
          <p:cNvPr id="372"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73"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29E8780-11F8-4D74-B5D5-CEAD337331C4}" type="slidenum">
              <a:rPr lang="en-US" sz="1200" b="0" strike="noStrike" spc="-1">
                <a:solidFill>
                  <a:srgbClr val="000000"/>
                </a:solidFill>
                <a:latin typeface="Times New Roman" panose="02020603050405020304"/>
                <a:ea typeface="+mn-ea"/>
              </a:rPr>
              <a:t>35</a:t>
            </a:fld>
            <a:endParaRPr lang="en-US" sz="1200" b="0" strike="noStrike" spc="-1">
              <a:latin typeface="Arial" panose="020B0604020202090204"/>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qualification is </a:t>
            </a:r>
            <a:r>
              <a:rPr lang="en-US" sz="2000" b="0" strike="noStrike" spc="-1" dirty="0" err="1">
                <a:latin typeface="+mn-lt"/>
              </a:rPr>
              <a:t>visualised</a:t>
            </a:r>
            <a:r>
              <a:rPr lang="en-US" sz="2000" b="0" strike="noStrike" spc="-1" dirty="0">
                <a:latin typeface="+mn-lt"/>
              </a:rPr>
              <a:t> as a rectangular box, that contains one or more attribute names.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box with the attribute names is on one side attached to a class of objects, and on the other side to an association.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other side of association is attached to a class of objects, that does not have its own identification system, for example a class, room.</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qualification of a class building, and association consists of, with an attribute room number (r number) means, that in each building there is at most one room with a given number.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Please, note 0 . . 1 (optional) multiplicity of an association Consists of on its right hand side.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For example, there is a most one room number 17 in a building number 35.</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Such rule applies to all buildings on a campus and to all rooms in the buildings.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means that an attribute, room number, is a local identifier in a class room, because all rooms in a given building have different numbers.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also means that a pair of attributes building number and room number, is a global identifier of a class, room.</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This is how an identifier of a class, room is created from concatenation of identifier of a class building and an attribute taken from a class, room, and included in a qualification box.</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names of attributes located within a qualification box, together with an identifier of class the box is attached to, become an identifier of a class on the other side of qualified association.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This is why a pair of attributes room number and building number is an identifier of a class room.</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In a general case, qualification should be used in a situation, when a class of objects does not have its own identification system, like in a case of rooms located in university buildings.</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75"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76"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C3A2676-7758-4463-A019-B196D6F7AF01}" type="slidenum">
              <a:rPr lang="en-US" sz="1200" b="0" strike="noStrike" spc="-1">
                <a:solidFill>
                  <a:srgbClr val="000000"/>
                </a:solidFill>
                <a:latin typeface="Times New Roman" panose="02020603050405020304"/>
                <a:ea typeface="+mn-ea"/>
              </a:rPr>
              <a:t>36</a:t>
            </a:fld>
            <a:endParaRPr lang="en-US" sz="1200" b="0" strike="noStrike" spc="-1">
              <a:latin typeface="Arial" panose="020B0604020202090204"/>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Now, we shall consider few more examples, where a qualification is used to determine an identifier of a class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First, we look at a database domain, where banks host bank accounts.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conceptual schema of such domain consists of two classes of objects, bank, and account.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association, bank consists of account, links the classes of objects bank and account.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question is, what is an identifier of a bank account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Definitely, an account number is not an identifier because the banks do not </a:t>
            </a:r>
            <a:r>
              <a:rPr lang="en-US" sz="2000" b="0" strike="noStrike" spc="-1" dirty="0" err="1">
                <a:latin typeface="+mn-lt"/>
              </a:rPr>
              <a:t>synchronise</a:t>
            </a:r>
            <a:r>
              <a:rPr lang="en-US" sz="2000" b="0" strike="noStrike" spc="-1" dirty="0">
                <a:latin typeface="+mn-lt"/>
              </a:rPr>
              <a:t> among themselves the numbers of bank accounts.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On the other hand, an account number is a local identifier within a bank.</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This is why we use qualification to express a fact, that an account is identified by a pair of attributes, bank name and account number.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In the next example, we consider a database domain where a university has a number of campuses, buildings are located at campuses, and rooms are located within buildings.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This time we ask about the identifiers of the classes building and room.</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identifier of a building is a pair of attributes campus name (c name) and building number.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This is because each building at a campus has a unique number.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This is why a class campus is qualified with an attribute, building number.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Next, we ask about an identifier of a class room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If each room has a unique number within a building, then a global identifier of a class room, consists of identifier of a building, and  a local identifier room number.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Therefore, an identifier of a class room is a triple of attributes, campus name, building number, and room number.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In the last example we look at a database domain where companies are listed on the stock exchange.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identifier of a class company is obtained from qualification of a class stock exchange and association, is listed at, with an attribute ticker symbol.</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means that a company is uniquely identified by a location of the stock exchange and its ticker symbol at a stock exchange where the company is located.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Note, that in this particular domain, a company can be listed on many different stock exchanges, and because of that stock exchange side of association, is listed at is one or many and entire association, is listed at, is many to many.</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78"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79"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A1442CC-49C9-4489-9CB1-9F1F28516E35}" type="slidenum">
              <a:rPr lang="en-US" sz="1200" b="0" strike="noStrike" spc="-1">
                <a:solidFill>
                  <a:srgbClr val="000000"/>
                </a:solidFill>
                <a:latin typeface="Times New Roman" panose="02020603050405020304"/>
                <a:ea typeface="+mn-ea"/>
              </a:rPr>
              <a:t>37</a:t>
            </a:fld>
            <a:endParaRPr lang="en-US" sz="1200" b="0" strike="noStrike" spc="-1">
              <a:latin typeface="Arial" panose="020B0604020202090204"/>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Sometimes, a qualification must be applied to both sides of many to many association.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As a simple example, consider a database domain, where students enroll in subjects, and subjects are enrolled by students.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conceptual schema for such domain is visible in the middle of a slide,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question is, what is an identifier of an association class enrollment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As it has been mentioned earlier, a default identifier of an association class enrolment, consist of a pair of attributes, student number and subject code.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But, what if a student must enroll in the same subject twice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If we consider a pessimistic view of the reality, then sometimes a student must enroll in the same subject more than once, (well, ... I guess that everyone knows when it happens and why it is a "pessimistic" view of the reality)</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In such a case, a pair of attributes, student number and subject code, is no longer an identifier of an enrolment, because two enrolments have the same values of the attributes, student number and subject code.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If the enrolments of the same subject by the same student are repeated several times, than a pair of attributes  student number and code, is no longer an identifier of a class enrolment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To solve the problem, we append an attribute enrollment date to the identifier, and we assume that a student cannot on the same day </a:t>
            </a:r>
            <a:r>
              <a:rPr lang="en-US" sz="2000" b="0" strike="noStrike" spc="-1" dirty="0" err="1">
                <a:latin typeface="+mn-lt"/>
              </a:rPr>
              <a:t>enrol</a:t>
            </a:r>
            <a:r>
              <a:rPr lang="en-US" sz="2000" b="0" strike="noStrike" spc="-1" dirty="0">
                <a:latin typeface="+mn-lt"/>
              </a:rPr>
              <a:t> a subject, drop it, end </a:t>
            </a:r>
            <a:r>
              <a:rPr lang="en-US" sz="2000" b="0" strike="noStrike" spc="-1" dirty="0" err="1">
                <a:latin typeface="+mn-lt"/>
              </a:rPr>
              <a:t>enrol</a:t>
            </a:r>
            <a:r>
              <a:rPr lang="en-US" sz="2000" b="0" strike="noStrike" spc="-1" dirty="0">
                <a:latin typeface="+mn-lt"/>
              </a:rPr>
              <a:t> in it again.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means that the left hand size of an association </a:t>
            </a:r>
            <a:r>
              <a:rPr lang="en-US" sz="2000" b="0" strike="noStrike" spc="-1" dirty="0" err="1">
                <a:latin typeface="+mn-lt"/>
              </a:rPr>
              <a:t>enrols</a:t>
            </a:r>
            <a:r>
              <a:rPr lang="en-US" sz="2000" b="0" strike="noStrike" spc="-1" dirty="0">
                <a:latin typeface="+mn-lt"/>
              </a:rPr>
              <a:t> must be qualified with the attributes subject code and enrolment date, and the right hand size of an association, must be qualified with a student number and enrolment date.</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a:p>
            <a:pPr marL="215900" indent="-213360">
              <a:lnSpc>
                <a:spcPct val="100000"/>
              </a:lnSpc>
            </a:pPr>
            <a:endParaRPr lang="en-US" sz="2000" b="0" strike="noStrike" spc="-1" dirty="0">
              <a:latin typeface="Arial" panose="020B0604020202090204"/>
            </a:endParaRPr>
          </a:p>
        </p:txBody>
      </p:sp>
      <p:sp>
        <p:nvSpPr>
          <p:cNvPr id="381"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82"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1FFAD39-7B9E-452D-ABB4-ED8224B628F2}" type="slidenum">
              <a:rPr lang="en-US" sz="1200" b="0" strike="noStrike" spc="-1">
                <a:solidFill>
                  <a:srgbClr val="000000"/>
                </a:solidFill>
                <a:latin typeface="Times New Roman" panose="02020603050405020304"/>
                <a:ea typeface="+mn-ea"/>
              </a:rPr>
              <a:t>38</a:t>
            </a:fld>
            <a:endParaRPr lang="en-US" sz="1200" b="0" strike="noStrike" spc="-1">
              <a:latin typeface="Arial" panose="020B0604020202090204"/>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To avoid the qualifications on both sides of an association, we attach a qualification box in the middle of the association line, and we connect it with a dashed line to an association class.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If enrolment is repeated several times, then an identifier of an association class enrollment is a triple: student number, subject code, and enrollment date.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Such identifier is  represented by a qualification box in the middle of an association enrolls.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Qualification of the middle part of many-to-many association, means that identifier of an association class, consists of an identifier of a class on the left hand side of association, identifier of a class on the right hand side of association, and the attributes included in a qualification box.</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a:p>
            <a:pPr marL="215900" indent="-213360">
              <a:lnSpc>
                <a:spcPct val="100000"/>
              </a:lnSpc>
            </a:pPr>
            <a:endParaRPr lang="en-US" sz="2000" b="0" strike="noStrike" spc="-1" dirty="0">
              <a:latin typeface="Arial" panose="020B0604020202090204"/>
            </a:endParaRPr>
          </a:p>
        </p:txBody>
      </p:sp>
      <p:sp>
        <p:nvSpPr>
          <p:cNvPr id="384"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85"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65F189C9-6191-4832-9D83-2CC9625E4356}" type="slidenum">
              <a:rPr lang="en-US" sz="1200" b="0" strike="noStrike" spc="-1">
                <a:solidFill>
                  <a:srgbClr val="000000"/>
                </a:solidFill>
                <a:latin typeface="Times New Roman" panose="02020603050405020304"/>
                <a:ea typeface="+mn-ea"/>
              </a:rPr>
              <a:t>39</a:t>
            </a:fld>
            <a:endParaRPr lang="en-US" sz="1200" b="0" strike="noStrike" spc="-1">
              <a:latin typeface="Arial" panose="020B060402020209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A graphical notation of object modelling technique diagrams (commonly called O M T diagrams) was developed in 1991 by Rumbaugh, Blaha, </a:t>
            </a:r>
            <a:r>
              <a:rPr lang="en-US" sz="2000" b="0" strike="noStrike" spc="-1" dirty="0" err="1">
                <a:latin typeface="+mn-lt"/>
              </a:rPr>
              <a:t>Premerlani</a:t>
            </a:r>
            <a:r>
              <a:rPr lang="en-US" sz="2000" b="0" strike="noStrike" spc="-1" dirty="0">
                <a:latin typeface="+mn-lt"/>
              </a:rPr>
              <a:t>, Eddy and </a:t>
            </a:r>
            <a:r>
              <a:rPr lang="en-US" sz="2000" b="0" strike="noStrike" spc="-1" dirty="0" err="1">
                <a:latin typeface="+mn-lt"/>
              </a:rPr>
              <a:t>Lorensen</a:t>
            </a:r>
            <a:r>
              <a:rPr lang="en-US" sz="2000" b="0" strike="noStrike" spc="-1" dirty="0">
                <a:latin typeface="+mn-lt"/>
              </a:rPr>
              <a: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O M T consists of three types of models:&lt;break time="0.3s"/&gt; object model, dynamic model and functional model.</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object model can be used for conceptual modelling.</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database domain is represented in a notation of object model of O M T diagrams by the classes of objects, properties describing classes of objects, associations between the classes of objects and </a:t>
            </a:r>
            <a:r>
              <a:rPr lang="en-US" sz="2000" b="0" strike="noStrike" spc="-1" dirty="0" err="1">
                <a:latin typeface="+mn-lt"/>
              </a:rPr>
              <a:t>generalisation</a:t>
            </a:r>
            <a:r>
              <a:rPr lang="en-US" sz="2000" b="0" strike="noStrike" spc="-1" dirty="0">
                <a:latin typeface="+mn-lt"/>
              </a:rPr>
              <a:t> hierarchies.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class of objects is </a:t>
            </a:r>
            <a:r>
              <a:rPr lang="en-US" sz="2000" b="0" strike="noStrike" spc="-1" dirty="0" err="1">
                <a:latin typeface="+mn-lt"/>
              </a:rPr>
              <a:t>visualised</a:t>
            </a:r>
            <a:r>
              <a:rPr lang="en-US" sz="2000" b="0" strike="noStrike" spc="-1" dirty="0">
                <a:latin typeface="+mn-lt"/>
              </a:rPr>
              <a:t> as  rectangle, that contains the name of a class of objects, the names of properties and the names of methods (operations) applicable to a class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association is </a:t>
            </a:r>
            <a:r>
              <a:rPr lang="en-US" sz="2000" b="0" strike="noStrike" spc="-1" dirty="0" err="1">
                <a:latin typeface="+mn-lt"/>
              </a:rPr>
              <a:t>visualised</a:t>
            </a:r>
            <a:r>
              <a:rPr lang="en-US" sz="2000" b="0" strike="noStrike" spc="-1" dirty="0">
                <a:latin typeface="+mn-lt"/>
              </a:rPr>
              <a:t> as a line connecting the classes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association has a name located close to a line and a direction indicator.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a:t>
            </a:r>
            <a:r>
              <a:rPr lang="en-US" sz="2000" b="0" strike="noStrike" spc="-1" dirty="0" err="1">
                <a:latin typeface="+mn-lt"/>
              </a:rPr>
              <a:t>generalisation</a:t>
            </a:r>
            <a:r>
              <a:rPr lang="en-US" sz="2000" b="0" strike="noStrike" spc="-1" dirty="0">
                <a:latin typeface="+mn-lt"/>
              </a:rPr>
              <a:t> is </a:t>
            </a:r>
            <a:r>
              <a:rPr lang="en-US" sz="2000" b="0" strike="noStrike" spc="-1" dirty="0" err="1">
                <a:latin typeface="+mn-lt"/>
              </a:rPr>
              <a:t>visualised</a:t>
            </a:r>
            <a:r>
              <a:rPr lang="en-US" sz="2000" b="0" strike="noStrike" spc="-1" dirty="0">
                <a:latin typeface="+mn-lt"/>
              </a:rPr>
              <a:t> as a small triangle with the lines, that link subclasses and super classes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O M T diagram </a:t>
            </a:r>
            <a:r>
              <a:rPr lang="en-US" sz="2000" b="0" strike="noStrike" spc="-1" dirty="0" err="1">
                <a:latin typeface="+mn-lt"/>
              </a:rPr>
              <a:t>visualised</a:t>
            </a:r>
            <a:r>
              <a:rPr lang="en-US" sz="2000" b="0" strike="noStrike" spc="-1" dirty="0">
                <a:latin typeface="+mn-lt"/>
              </a:rPr>
              <a:t> on the slide represents a database domain, where the animators display drawable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There are two types of drawable objects: track segments and cars.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tracks consist of the track segments.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cars have the positions located on the track segments.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animators animate the </a:t>
            </a:r>
            <a:r>
              <a:rPr lang="en-US" sz="2000" b="0" strike="noStrike" spc="-1" dirty="0" err="1">
                <a:latin typeface="+mn-lt"/>
              </a:rPr>
              <a:t>animatees</a:t>
            </a:r>
            <a:r>
              <a:rPr lang="en-US" sz="2000" b="0" strike="noStrike" spc="-1" dirty="0">
                <a:latin typeface="+mn-lt"/>
              </a:rPr>
              <a: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79"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80"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506CEEA-8722-49C1-8340-2A0CAF711FB1}" type="slidenum">
              <a:rPr lang="en-US" sz="1200" b="0" strike="noStrike" spc="-1">
                <a:solidFill>
                  <a:srgbClr val="000000"/>
                </a:solidFill>
                <a:latin typeface="Times New Roman" panose="02020603050405020304"/>
                <a:ea typeface="+mn-ea"/>
              </a:rPr>
              <a:t>4</a:t>
            </a:fld>
            <a:endParaRPr lang="en-US" sz="1200" b="0" strike="noStrike" spc="-1">
              <a:latin typeface="Arial" panose="020B0604020202090204"/>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A qualification box, in the middle part of many to many association, is equivalent to the following two single side qualifications, of one-to-many association and many-to-one association.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a:p>
            <a:pPr marL="215900" indent="-213360">
              <a:lnSpc>
                <a:spcPct val="100000"/>
              </a:lnSpc>
            </a:pPr>
            <a:endParaRPr lang="en-US" sz="2000" b="0" strike="noStrike" spc="-1" dirty="0">
              <a:latin typeface="Arial" panose="020B0604020202090204"/>
            </a:endParaRPr>
          </a:p>
        </p:txBody>
      </p:sp>
      <p:sp>
        <p:nvSpPr>
          <p:cNvPr id="387"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88"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80818FCA-70AC-4CA1-AC26-08050D3C4466}" type="slidenum">
              <a:rPr lang="en-US" sz="1200" b="0" strike="noStrike" spc="-1">
                <a:solidFill>
                  <a:srgbClr val="000000"/>
                </a:solidFill>
                <a:latin typeface="Times New Roman" panose="02020603050405020304"/>
                <a:ea typeface="+mn-ea"/>
              </a:rPr>
              <a:t>40</a:t>
            </a:fld>
            <a:endParaRPr lang="en-US" sz="1200" b="0" strike="noStrike" spc="-1">
              <a:latin typeface="Arial" panose="020B0604020202090204"/>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a:latin typeface="+mn-lt"/>
              </a:rPr>
              <a:t>Generalisation</a:t>
            </a:r>
            <a:r>
              <a:rPr lang="en-US" sz="2000" b="0" strike="noStrike" spc="-1" dirty="0">
                <a:latin typeface="+mn-lt"/>
              </a:rPr>
              <a: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a:p>
            <a:pPr marL="215900" indent="-213360">
              <a:lnSpc>
                <a:spcPct val="100000"/>
              </a:lnSpc>
            </a:pPr>
            <a:endParaRPr lang="en-US" sz="2000" b="0" strike="noStrike" spc="-1" dirty="0">
              <a:latin typeface="Arial" panose="020B0604020202090204"/>
            </a:endParaRPr>
          </a:p>
        </p:txBody>
      </p:sp>
      <p:sp>
        <p:nvSpPr>
          <p:cNvPr id="390"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91"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94D008B-963F-4BAE-A300-D79F7748F0C1}" type="slidenum">
              <a:rPr lang="en-US" sz="1200" b="0" strike="noStrike" spc="-1">
                <a:solidFill>
                  <a:srgbClr val="000000"/>
                </a:solidFill>
                <a:latin typeface="Times New Roman" panose="02020603050405020304"/>
                <a:ea typeface="+mn-ea"/>
              </a:rPr>
              <a:t>41</a:t>
            </a:fld>
            <a:endParaRPr lang="en-US" sz="1200" b="0" strike="noStrike" spc="-1">
              <a:latin typeface="Arial" panose="020B0604020202090204"/>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A </a:t>
            </a:r>
            <a:r>
              <a:rPr lang="en-US" sz="2000" b="0" strike="noStrike" spc="-1" dirty="0" err="1">
                <a:latin typeface="+mn-lt"/>
              </a:rPr>
              <a:t>generalisation</a:t>
            </a:r>
            <a:r>
              <a:rPr lang="en-US" sz="2000" b="0" strike="noStrike" spc="-1" dirty="0">
                <a:latin typeface="+mn-lt"/>
              </a:rPr>
              <a:t> hierarchy, represents is a subset relation between the sets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For example, a set of all undergraduate students, is a subset of a set of students.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means, that an undergraduate student is a student.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set of all postgraduate students, is also a subset of a set of students, and it also means, that a postgraduate student is a student.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a:t>
            </a:r>
            <a:r>
              <a:rPr lang="en-US" sz="2000" b="0" strike="noStrike" spc="-1" dirty="0" err="1">
                <a:latin typeface="+mn-lt"/>
              </a:rPr>
              <a:t>generalisation</a:t>
            </a:r>
            <a:r>
              <a:rPr lang="en-US" sz="2000" b="0" strike="noStrike" spc="-1" dirty="0">
                <a:latin typeface="+mn-lt"/>
              </a:rPr>
              <a:t> hierarchy is </a:t>
            </a:r>
            <a:r>
              <a:rPr lang="en-US" sz="2000" b="0" strike="noStrike" spc="-1" dirty="0" err="1">
                <a:latin typeface="+mn-lt"/>
              </a:rPr>
              <a:t>visualised</a:t>
            </a:r>
            <a:r>
              <a:rPr lang="en-US" sz="2000" b="0" strike="noStrike" spc="-1" dirty="0">
                <a:latin typeface="+mn-lt"/>
              </a:rPr>
              <a:t> as arrows pointing from a subclass of objects to a superclass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93"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94"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A096DBE-3B81-4346-AA52-EFB384FD788C}" type="slidenum">
              <a:rPr lang="en-US" sz="1200" b="0" strike="noStrike" spc="-1">
                <a:solidFill>
                  <a:srgbClr val="000000"/>
                </a:solidFill>
                <a:latin typeface="Times New Roman" panose="02020603050405020304"/>
                <a:ea typeface="+mn-ea"/>
              </a:rPr>
              <a:t>42</a:t>
            </a:fld>
            <a:endParaRPr lang="en-US" sz="1200" b="0" strike="noStrike" spc="-1">
              <a:latin typeface="Arial" panose="020B0604020202090204"/>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This slide presents another visualization of  </a:t>
            </a:r>
            <a:r>
              <a:rPr lang="en-US" sz="2000" b="0" strike="noStrike" spc="-1" dirty="0" err="1">
                <a:latin typeface="+mn-lt"/>
              </a:rPr>
              <a:t>generalisation</a:t>
            </a:r>
            <a:r>
              <a:rPr lang="en-US" sz="2000" b="0" strike="noStrike" spc="-1" dirty="0">
                <a:latin typeface="+mn-lt"/>
              </a:rPr>
              <a:t> hierarchy, where each car is a vehicle, and each truck is a vehicle.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To create a nice </a:t>
            </a:r>
            <a:r>
              <a:rPr lang="en-US" sz="2000" b="0" strike="noStrike" spc="-1" dirty="0" err="1">
                <a:latin typeface="+mn-lt"/>
              </a:rPr>
              <a:t>visualisation</a:t>
            </a:r>
            <a:r>
              <a:rPr lang="en-US" sz="2000" b="0" strike="noStrike" spc="-1" dirty="0">
                <a:latin typeface="+mn-lt"/>
              </a:rPr>
              <a:t>, the subclasses are connected to the super classes by the arrows joined in the middle into a single arrow.</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a:p>
            <a:pPr marL="215900" indent="-213360">
              <a:lnSpc>
                <a:spcPct val="100000"/>
              </a:lnSpc>
            </a:pPr>
            <a:endParaRPr lang="en-US" sz="2000" b="0" strike="noStrike" spc="-1" dirty="0">
              <a:latin typeface="Arial" panose="020B0604020202090204"/>
            </a:endParaRPr>
          </a:p>
        </p:txBody>
      </p:sp>
      <p:sp>
        <p:nvSpPr>
          <p:cNvPr id="396"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97"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28D9E00-8151-4289-B299-8C68A2F3D631}" type="slidenum">
              <a:rPr lang="en-US" sz="1200" b="0" strike="noStrike" spc="-1">
                <a:solidFill>
                  <a:srgbClr val="000000"/>
                </a:solidFill>
                <a:latin typeface="Times New Roman" panose="02020603050405020304"/>
                <a:ea typeface="+mn-ea"/>
              </a:rPr>
              <a:t>43</a:t>
            </a:fld>
            <a:endParaRPr lang="en-US" sz="1200" b="0" strike="noStrike" spc="-1">
              <a:latin typeface="Arial" panose="020B0604020202090204"/>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At the end, we present a short comparison of Entity Relationship notation, and Object Modeling notation.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Entity relationship notation is presented in your </a:t>
            </a:r>
            <a:r>
              <a:rPr lang="en-US" sz="2000" b="0" strike="noStrike" spc="-1" dirty="0" err="1">
                <a:latin typeface="+mn-lt"/>
              </a:rPr>
              <a:t>texbook</a:t>
            </a:r>
            <a:r>
              <a:rPr lang="en-US" sz="2000" b="0" strike="noStrike" spc="-1" dirty="0">
                <a:latin typeface="+mn-lt"/>
              </a:rPr>
              <a: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Entity relationship notation is very similar to Object Modeling notation.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following concepts are equivalent: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Class of objects is equivalent to  Entity type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Object is equivalent to Entity instance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Association is equivalent to  Relationship</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Identifier is equivalent to Primary key or Candidate key</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Qualification is equivalent to Weak entity type</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a:p>
            <a:pPr marL="215900" indent="-213360">
              <a:lnSpc>
                <a:spcPct val="100000"/>
              </a:lnSpc>
            </a:pPr>
            <a:endParaRPr lang="en-US" sz="2000" b="0" strike="noStrike" spc="-1" dirty="0">
              <a:latin typeface="Arial" panose="020B0604020202090204"/>
            </a:endParaRPr>
          </a:p>
        </p:txBody>
      </p:sp>
      <p:sp>
        <p:nvSpPr>
          <p:cNvPr id="399"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400"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A6240AC-452F-4293-8530-0DDDD92825F1}" type="slidenum">
              <a:rPr lang="en-US" sz="1200" b="0" strike="noStrike" spc="-1">
                <a:solidFill>
                  <a:srgbClr val="000000"/>
                </a:solidFill>
                <a:latin typeface="Times New Roman" panose="02020603050405020304"/>
                <a:ea typeface="+mn-ea"/>
              </a:rPr>
              <a:t>44</a:t>
            </a:fld>
            <a:endParaRPr lang="en-US" sz="1200" b="0" strike="noStrike" spc="-1">
              <a:latin typeface="Arial" panose="020B0604020202090204"/>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References.</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402"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403"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8737B62-3F18-4CDC-A259-51864D0A0416}" type="slidenum">
              <a:rPr lang="en-US" sz="1200" b="0" strike="noStrike" spc="-1">
                <a:solidFill>
                  <a:srgbClr val="000000"/>
                </a:solidFill>
                <a:latin typeface="Times New Roman" panose="02020603050405020304"/>
                <a:ea typeface="+mn-ea"/>
              </a:rPr>
              <a:t>45</a:t>
            </a:fld>
            <a:endParaRPr lang="en-US" sz="1200" b="0" strike="noStrike" spc="-1">
              <a:latin typeface="Arial" panose="020B060402020209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A graphical notation of Unified Modelling Language  (commonly called as U M L diagrams), has been developed between 1994 and 1995 by </a:t>
            </a:r>
            <a:r>
              <a:rPr lang="en-US" sz="2000" b="0" strike="noStrike" spc="-1" dirty="0" err="1">
                <a:latin typeface="+mn-lt"/>
              </a:rPr>
              <a:t>Booch</a:t>
            </a:r>
            <a:r>
              <a:rPr lang="en-US" sz="2000" b="0" strike="noStrike" spc="-1" dirty="0">
                <a:latin typeface="+mn-lt"/>
              </a:rPr>
              <a:t>, Jacobson and Rumbaugh at Rational Software.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U M L consists of three types of diagrams:&lt;break time="0.3s"/&gt; structure diagrams, </a:t>
            </a:r>
            <a:r>
              <a:rPr lang="en-US" sz="2000" b="0" strike="noStrike" spc="-1" dirty="0" err="1">
                <a:latin typeface="+mn-lt"/>
              </a:rPr>
              <a:t>behaviour</a:t>
            </a:r>
            <a:r>
              <a:rPr lang="en-US" sz="2000" b="0" strike="noStrike" spc="-1" dirty="0">
                <a:latin typeface="+mn-lt"/>
              </a:rPr>
              <a:t> diagrams and interaction diagrams.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Structure diagrams consist of component diagrams and object class diagrams.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simplified notation of object class diagrams can be used for conceptual modelling.</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database domain is represented in a notation of simplified object class diagrams by the classes of objects, properties describing classes of objects, identifiers of the classes of objects, associations between the classes of objects, association classes, qualifications, and </a:t>
            </a:r>
            <a:r>
              <a:rPr lang="en-US" sz="2000" b="0" strike="noStrike" spc="-1" dirty="0" err="1">
                <a:latin typeface="+mn-lt"/>
              </a:rPr>
              <a:t>generalisation</a:t>
            </a:r>
            <a:r>
              <a:rPr lang="en-US" sz="2000" b="0" strike="noStrike" spc="-1" dirty="0">
                <a:latin typeface="+mn-lt"/>
              </a:rPr>
              <a:t> hierarchies.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class of objects is </a:t>
            </a:r>
            <a:r>
              <a:rPr lang="en-US" sz="2000" b="0" strike="noStrike" spc="-1" dirty="0" err="1">
                <a:latin typeface="+mn-lt"/>
              </a:rPr>
              <a:t>visualised</a:t>
            </a:r>
            <a:r>
              <a:rPr lang="en-US" sz="2000" b="0" strike="noStrike" spc="-1" dirty="0">
                <a:latin typeface="+mn-lt"/>
              </a:rPr>
              <a:t> as  a rectangle, that contains a name of a class of objects and the names of properties.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set of attributes that can be used for identification purposes is denoted by I D tags.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association is </a:t>
            </a:r>
            <a:r>
              <a:rPr lang="en-US" sz="2000" b="0" strike="noStrike" spc="-1" dirty="0" err="1">
                <a:latin typeface="+mn-lt"/>
              </a:rPr>
              <a:t>visualised</a:t>
            </a:r>
            <a:r>
              <a:rPr lang="en-US" sz="2000" b="0" strike="noStrike" spc="-1" dirty="0">
                <a:latin typeface="+mn-lt"/>
              </a:rPr>
              <a:t> as a line connecting the classes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association has a name located close to a line and a direction indicator.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a:t>
            </a:r>
            <a:r>
              <a:rPr lang="en-US" sz="2000" b="0" strike="noStrike" spc="-1" dirty="0" err="1">
                <a:latin typeface="+mn-lt"/>
              </a:rPr>
              <a:t>generalisation</a:t>
            </a:r>
            <a:r>
              <a:rPr lang="en-US" sz="2000" b="0" strike="noStrike" spc="-1" dirty="0">
                <a:latin typeface="+mn-lt"/>
              </a:rPr>
              <a:t> is </a:t>
            </a:r>
            <a:r>
              <a:rPr lang="en-US" sz="2000" b="0" strike="noStrike" spc="-1" dirty="0" err="1">
                <a:latin typeface="+mn-lt"/>
              </a:rPr>
              <a:t>visualised</a:t>
            </a:r>
            <a:r>
              <a:rPr lang="en-US" sz="2000" b="0" strike="noStrike" spc="-1" dirty="0">
                <a:latin typeface="+mn-lt"/>
              </a:rPr>
              <a:t> as a small triangle with the lines that link subclasses and super classes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qualification is </a:t>
            </a:r>
            <a:r>
              <a:rPr lang="en-US" sz="2000" b="0" strike="noStrike" spc="-1" dirty="0" err="1">
                <a:latin typeface="+mn-lt"/>
              </a:rPr>
              <a:t>visualised</a:t>
            </a:r>
            <a:r>
              <a:rPr lang="en-US" sz="2000" b="0" strike="noStrike" spc="-1" dirty="0">
                <a:latin typeface="+mn-lt"/>
              </a:rPr>
              <a:t> as a rectangle attached to a class of objects and connected to an association.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O M T diagram </a:t>
            </a:r>
            <a:r>
              <a:rPr lang="en-US" sz="2000" b="0" strike="noStrike" spc="-1" dirty="0" err="1">
                <a:latin typeface="+mn-lt"/>
              </a:rPr>
              <a:t>visualised</a:t>
            </a:r>
            <a:r>
              <a:rPr lang="en-US" sz="2000" b="0" strike="noStrike" spc="-1" dirty="0">
                <a:latin typeface="+mn-lt"/>
              </a:rPr>
              <a:t> on the slide represents a database domain, where the customers submit orders, that consist of lines.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line contains a description of a part included in an order and supplied by a supplier.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part consists of other parts.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class of frequent customers is a subset of a class of customers.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line in an order is uniquely identified by an order number and line number.</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82"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83"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8B2F8D87-F687-4B11-94C9-FF4E6CCC85F1}" type="slidenum">
              <a:rPr lang="en-US" sz="1200" b="0" strike="noStrike" spc="-1">
                <a:solidFill>
                  <a:srgbClr val="000000"/>
                </a:solidFill>
                <a:latin typeface="Times New Roman" panose="02020603050405020304"/>
                <a:ea typeface="+mn-ea"/>
              </a:rPr>
              <a:t>5</a:t>
            </a:fld>
            <a:endParaRPr lang="en-US" sz="1200" b="0" strike="noStrike" spc="-1">
              <a:latin typeface="Arial" panose="020B060402020209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A graphical notation of Object Role Modeling  (commonly called as O R M diagrams), was developed in mid-1970s by </a:t>
            </a:r>
            <a:r>
              <a:rPr lang="en-US" sz="2000" b="0" strike="noStrike" spc="-1" dirty="0" err="1">
                <a:latin typeface="+mn-lt"/>
              </a:rPr>
              <a:t>Nijssen</a:t>
            </a:r>
            <a:r>
              <a:rPr lang="en-US" sz="2000" b="0" strike="noStrike" spc="-1" dirty="0">
                <a:latin typeface="+mn-lt"/>
              </a:rPr>
              <a: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O R M diagrams can be used for conceptual modelling.</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database domain is represented in O R M notation by the facts, objects involved in the facts, and roles played by the objects in the facts.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O R M notation is attribute free, unlike E R notation or U M L classes of objects notation.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fact is a proposition, like James plays a football game today.</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Ovals are used for </a:t>
            </a:r>
            <a:r>
              <a:rPr lang="en-US" sz="2000" b="0" strike="noStrike" spc="-1" dirty="0" err="1">
                <a:latin typeface="+mn-lt"/>
              </a:rPr>
              <a:t>visualisation</a:t>
            </a:r>
            <a:r>
              <a:rPr lang="en-US" sz="2000" b="0" strike="noStrike" spc="-1" dirty="0">
                <a:latin typeface="+mn-lt"/>
              </a:rPr>
              <a:t>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Pairs of adjacent rectangles are used for </a:t>
            </a:r>
            <a:r>
              <a:rPr lang="en-US" sz="2000" b="0" strike="noStrike" spc="-1" dirty="0" err="1">
                <a:latin typeface="+mn-lt"/>
              </a:rPr>
              <a:t>visualisation</a:t>
            </a:r>
            <a:r>
              <a:rPr lang="en-US" sz="2000" b="0" strike="noStrike" spc="-1" dirty="0">
                <a:latin typeface="+mn-lt"/>
              </a:rPr>
              <a:t> of roles played by the objects in facts.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O R M diagram </a:t>
            </a:r>
            <a:r>
              <a:rPr lang="en-US" sz="2000" b="0" strike="noStrike" spc="-1" dirty="0" err="1">
                <a:latin typeface="+mn-lt"/>
              </a:rPr>
              <a:t>visualised</a:t>
            </a:r>
            <a:r>
              <a:rPr lang="en-US" sz="2000" b="0" strike="noStrike" spc="-1" dirty="0">
                <a:latin typeface="+mn-lt"/>
              </a:rPr>
              <a:t> on the slide represents a database domain, where the employees have employee numbers and occupy a room.</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employee works for a department and has an extension number and access level code.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An employee is contracted or tenured.</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85"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86"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15A4450-4432-4A2E-A3EA-DCE0D25456C7}" type="slidenum">
              <a:rPr lang="en-US" sz="1200" b="0" strike="noStrike" spc="-1">
                <a:solidFill>
                  <a:srgbClr val="000000"/>
                </a:solidFill>
                <a:latin typeface="Times New Roman" panose="02020603050405020304"/>
                <a:ea typeface="+mn-ea"/>
              </a:rPr>
              <a:t>6</a:t>
            </a:fld>
            <a:endParaRPr lang="en-US" sz="1200" b="0" strike="noStrike" spc="-1">
              <a:latin typeface="Arial" panose="020B060402020209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Simplified class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a:p>
            <a:pPr marL="215900" indent="-213360">
              <a:lnSpc>
                <a:spcPct val="100000"/>
              </a:lnSpc>
            </a:pPr>
            <a:endParaRPr lang="en-US" sz="2000" b="0" strike="noStrike" spc="-1" dirty="0">
              <a:latin typeface="Arial" panose="020B0604020202090204"/>
            </a:endParaRPr>
          </a:p>
        </p:txBody>
      </p:sp>
      <p:sp>
        <p:nvSpPr>
          <p:cNvPr id="288"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89"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496141C-F26B-49CF-BE32-C66E56F04D2E}" type="slidenum">
              <a:rPr lang="en-US" sz="1200" b="0" strike="noStrike" spc="-1">
                <a:solidFill>
                  <a:srgbClr val="000000"/>
                </a:solidFill>
                <a:latin typeface="Times New Roman" panose="02020603050405020304"/>
                <a:ea typeface="+mn-ea"/>
              </a:rPr>
              <a:t>7</a:t>
            </a:fld>
            <a:endParaRPr lang="en-US" sz="1200" b="0" strike="noStrike" spc="-1">
              <a:latin typeface="Arial" panose="020B060402020209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Let us assume, that a sample database is supposed to contain information about people.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rectangular box visible above, with a header that includes a name of a class person, represents a simplified class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In the future, we shall refer to the simplified class of  objects as a class of objects.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Let us assume, that a person is described by a social security number, name, date of birth and address.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names of attributes are listed within a rectangular box, that represents a class of objects, one name of attribute, per row.</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names of attributes are listed below a header of a class of objects, where s s n o represents a social security number, name </a:t>
            </a:r>
            <a:r>
              <a:rPr lang="en-US" sz="2000" b="0" strike="noStrike" spc="-1" dirty="0" err="1">
                <a:latin typeface="+mn-lt"/>
              </a:rPr>
              <a:t>represemts</a:t>
            </a:r>
            <a:r>
              <a:rPr lang="en-US" sz="2000" b="0" strike="noStrike" spc="-1" dirty="0">
                <a:latin typeface="+mn-lt"/>
              </a:rPr>
              <a:t> a name of a person, d o b represents a date of birth,</a:t>
            </a:r>
          </a:p>
          <a:p>
            <a:pPr marL="215900" indent="-213360">
              <a:lnSpc>
                <a:spcPct val="100000"/>
              </a:lnSpc>
            </a:pPr>
            <a:r>
              <a:rPr lang="en-US" sz="2000" b="0" strike="noStrike" spc="-1" dirty="0">
                <a:latin typeface="+mn-lt"/>
              </a:rPr>
              <a:t>and finally, address represents an address of a person.</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91"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92"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422E794-F46F-4049-899F-33FE41A54F74}" type="slidenum">
              <a:rPr lang="en-US" sz="1200" b="0" strike="noStrike" spc="-1">
                <a:solidFill>
                  <a:srgbClr val="000000"/>
                </a:solidFill>
                <a:latin typeface="Times New Roman" panose="02020603050405020304"/>
                <a:ea typeface="+mn-ea"/>
              </a:rPr>
              <a:t>8</a:t>
            </a:fld>
            <a:endParaRPr lang="en-US" sz="1200" b="0" strike="noStrike" spc="-1">
              <a:latin typeface="Arial" panose="020B060402020209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type="body"/>
          </p:nvPr>
        </p:nvSpPr>
        <p:spPr>
          <a:xfrm>
            <a:off x="709920" y="4861440"/>
            <a:ext cx="5676120" cy="460224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Let us assume, that a person has no more than five email addresses and none or more mobile phone numbers.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attributes like: &lt;break time="0.3s"/&gt;email, and phone, are multivalued attributes.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complex values of multivalued attributes are the sets of atomic values.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The minimum and maximum total number of atomic values within a complex value of a multivalued attribute, is called as multiplicity of an attribute.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suffix like [ 1 dot dot 5 ] within the square brackets, at the end of the attribute name indicates a multivalued attribute.</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suffix [ 1 dot dot 5 ] means, that a complex value of a multivalued attribute, must have at least one atomic value and no more than 5 values.</a:t>
            </a:r>
          </a:p>
          <a:p>
            <a:pPr marL="215900" indent="-213360">
              <a:lnSpc>
                <a:spcPct val="100000"/>
              </a:lnSpc>
            </a:pPr>
            <a:r>
              <a:rPr lang="en-US" sz="2000" b="0" strike="noStrike" spc="-1" dirty="0">
                <a:latin typeface="+mn-lt"/>
              </a:rPr>
              <a:t>&lt;break time="0.3s"/&gt; </a:t>
            </a:r>
          </a:p>
          <a:p>
            <a:pPr marL="215900" indent="-213360">
              <a:lnSpc>
                <a:spcPct val="100000"/>
              </a:lnSpc>
            </a:pPr>
            <a:r>
              <a:rPr lang="en-US" sz="2000" b="0" strike="noStrike" spc="-1" dirty="0">
                <a:latin typeface="+mn-lt"/>
              </a:rPr>
              <a:t>A suffix like [ star ] or [ 0 dot dot star ] means a complex value, that consists of zero or more atomic values.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suffix like [ 1 dot dot star ] means a complex value, that consists of at least one or more atomic values.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A suffix like [ m dot dot n ] means a complex value that consists of at least m atomic values and at most n atomic values.</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Default multiplicity of an attribute is [ 1 ].</a:t>
            </a:r>
          </a:p>
          <a:p>
            <a:pPr marL="215900" indent="-213360">
              <a:lnSpc>
                <a:spcPct val="100000"/>
              </a:lnSpc>
            </a:pPr>
            <a:r>
              <a:rPr lang="en-US" sz="2000" b="0" strike="noStrike" spc="-1" dirty="0">
                <a:latin typeface="+mn-lt"/>
              </a:rPr>
              <a:t>&lt;break time="0.3s"/&gt;</a:t>
            </a:r>
          </a:p>
          <a:p>
            <a:pPr marL="215900" indent="-213360">
              <a:lnSpc>
                <a:spcPct val="100000"/>
              </a:lnSpc>
            </a:pPr>
            <a:r>
              <a:rPr lang="en-US" sz="2000" b="0" strike="noStrike" spc="-1" dirty="0">
                <a:latin typeface="+mn-lt"/>
              </a:rPr>
              <a:t>It means that all attributes, that do not have a suffix, like for example, social security number, name, date of birth, must have precisely one value.</a:t>
            </a:r>
          </a:p>
          <a:p>
            <a:pPr marL="215900" marR="0" lvl="0" indent="-213360" algn="l" defTabSz="914400" rtl="0" eaLnBrk="1" fontAlgn="auto" latinLnBrk="0" hangingPunct="1">
              <a:lnSpc>
                <a:spcPct val="100000"/>
              </a:lnSpc>
              <a:spcBef>
                <a:spcPts val="0"/>
              </a:spcBef>
              <a:spcAft>
                <a:spcPts val="0"/>
              </a:spcAft>
              <a:buClrTx/>
              <a:buSzTx/>
              <a:buFontTx/>
              <a:buNone/>
              <a:defRPr/>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94"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95"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4B415A7-91C1-4206-ABA7-9733D5E49179}" type="slidenum">
              <a:rPr lang="en-US" sz="1200" b="0" strike="noStrike" spc="-1">
                <a:solidFill>
                  <a:srgbClr val="000000"/>
                </a:solidFill>
                <a:latin typeface="Times New Roman" panose="02020603050405020304"/>
                <a:ea typeface="+mn-ea"/>
              </a:rPr>
              <a:t>9</a:t>
            </a:fld>
            <a:endParaRPr lang="en-US" sz="1200" b="0" strike="noStrike" spc="-1">
              <a:latin typeface="Arial" panose="020B060402020209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2340"/>
        </a:solidFill>
        <a:effectLst/>
      </p:bgPr>
    </p:bg>
    <p:spTree>
      <p:nvGrpSpPr>
        <p:cNvPr id="1" name=""/>
        <p:cNvGrpSpPr/>
        <p:nvPr/>
      </p:nvGrpSpPr>
      <p:grpSpPr>
        <a:xfrm>
          <a:off x="0" y="0"/>
          <a:ext cx="0" cy="0"/>
          <a:chOff x="0" y="0"/>
          <a:chExt cx="0" cy="0"/>
        </a:xfrm>
      </p:grpSpPr>
      <p:sp>
        <p:nvSpPr>
          <p:cNvPr id="6"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7" name="Picture 3"/>
          <p:cNvPicPr/>
          <p:nvPr/>
        </p:nvPicPr>
        <p:blipFill>
          <a:blip r:embed="rId14"/>
          <a:stretch>
            <a:fillRect/>
          </a:stretch>
        </p:blipFill>
        <p:spPr>
          <a:xfrm>
            <a:off x="8114040" y="6079320"/>
            <a:ext cx="646920" cy="550800"/>
          </a:xfrm>
          <a:prstGeom prst="rect">
            <a:avLst/>
          </a:prstGeom>
          <a:ln>
            <a:noFill/>
          </a:ln>
        </p:spPr>
      </p:pic>
      <p:pic>
        <p:nvPicPr>
          <p:cNvPr id="2" name="Picture 3"/>
          <p:cNvPicPr/>
          <p:nvPr/>
        </p:nvPicPr>
        <p:blipFill>
          <a:blip r:embed="rId15"/>
          <a:stretch>
            <a:fillRect/>
          </a:stretch>
        </p:blipFill>
        <p:spPr>
          <a:xfrm>
            <a:off x="0" y="4320"/>
            <a:ext cx="9140760" cy="6846480"/>
          </a:xfrm>
          <a:prstGeom prst="rect">
            <a:avLst/>
          </a:prstGeom>
          <a:ln>
            <a:noFill/>
          </a:ln>
        </p:spPr>
      </p:pic>
      <p:pic>
        <p:nvPicPr>
          <p:cNvPr id="3" name="Picture 5"/>
          <p:cNvPicPr/>
          <p:nvPr/>
        </p:nvPicPr>
        <p:blipFill>
          <a:blip r:embed="rId16"/>
          <a:stretch>
            <a:fillRect/>
          </a:stretch>
        </p:blipFill>
        <p:spPr>
          <a:xfrm>
            <a:off x="7317720" y="5233320"/>
            <a:ext cx="1422000" cy="1169640"/>
          </a:xfrm>
          <a:prstGeom prst="rect">
            <a:avLst/>
          </a:prstGeom>
          <a:ln>
            <a:noFill/>
          </a:ln>
        </p:spPr>
      </p:pic>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panose="020B0604020202090204"/>
              </a:rPr>
              <a:t>单击鼠标编辑标题文字格式</a:t>
            </a:r>
          </a:p>
        </p:txBody>
      </p:sp>
      <p:sp>
        <p:nvSpPr>
          <p:cNvPr id="5" name="PlaceHolder 3"/>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90204"/>
              </a:rPr>
              <a:t>单击鼠标编辑大纲文字格式</a:t>
            </a:r>
          </a:p>
          <a:p>
            <a:pPr marL="864235" lvl="1" indent="-323850">
              <a:spcBef>
                <a:spcPts val="1135"/>
              </a:spcBef>
              <a:buClr>
                <a:srgbClr val="FFFFFF"/>
              </a:buClr>
              <a:buSzPct val="75000"/>
              <a:buFont typeface="Symbol" charset="2"/>
              <a:buChar char=""/>
            </a:pPr>
            <a:r>
              <a:rPr lang="en-US" sz="2800" b="0" strike="noStrike" spc="-1">
                <a:latin typeface="Arial" panose="020B0604020202090204"/>
              </a:rPr>
              <a:t>第二个大纲级</a:t>
            </a: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90204"/>
              </a:rPr>
              <a:t>第三大纲级别</a:t>
            </a:r>
          </a:p>
          <a:p>
            <a:pPr marL="1727835" lvl="3" indent="-215900">
              <a:spcBef>
                <a:spcPts val="565"/>
              </a:spcBef>
              <a:buClr>
                <a:srgbClr val="FFFFFF"/>
              </a:buClr>
              <a:buSzPct val="75000"/>
              <a:buFont typeface="Symbol" charset="2"/>
              <a:buChar char=""/>
            </a:pPr>
            <a:r>
              <a:rPr lang="en-US" sz="2000" b="0" strike="noStrike" spc="-1">
                <a:latin typeface="Arial" panose="020B0604020202090204"/>
              </a:rPr>
              <a:t>第四大纲级别</a:t>
            </a: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90204"/>
              </a:rPr>
              <a:t>第五大纲级别</a:t>
            </a: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90204"/>
              </a:rPr>
              <a:t>第六大纲级别</a:t>
            </a: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90204"/>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43" name="Picture 3"/>
          <p:cNvPicPr/>
          <p:nvPr/>
        </p:nvPicPr>
        <p:blipFill>
          <a:blip r:embed="rId14"/>
          <a:stretch>
            <a:fillRect/>
          </a:stretch>
        </p:blipFill>
        <p:spPr>
          <a:xfrm>
            <a:off x="8114040" y="6079320"/>
            <a:ext cx="646920" cy="550800"/>
          </a:xfrm>
          <a:prstGeom prst="rect">
            <a:avLst/>
          </a:prstGeom>
          <a:ln>
            <a:noFill/>
          </a:ln>
        </p:spPr>
      </p:pic>
      <p:sp>
        <p:nvSpPr>
          <p:cNvPr id="4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panose="020B0604020202090204"/>
              </a:rPr>
              <a:t>单击鼠标编辑标题文字格式</a:t>
            </a: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90204"/>
              </a:rPr>
              <a:t>单击鼠标编辑大纲文字格式</a:t>
            </a:r>
          </a:p>
          <a:p>
            <a:pPr marL="864235" lvl="1" indent="-323850">
              <a:spcBef>
                <a:spcPts val="1135"/>
              </a:spcBef>
              <a:buClr>
                <a:srgbClr val="000000"/>
              </a:buClr>
              <a:buSzPct val="75000"/>
              <a:buFont typeface="Symbol" charset="2"/>
              <a:buChar char=""/>
            </a:pPr>
            <a:r>
              <a:rPr lang="en-US" sz="2800" b="0" strike="noStrike" spc="-1">
                <a:latin typeface="Arial" panose="020B0604020202090204"/>
              </a:rPr>
              <a:t>第二个大纲级</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90204"/>
              </a:rPr>
              <a:t>第三大纲级别</a:t>
            </a:r>
          </a:p>
          <a:p>
            <a:pPr marL="1727835" lvl="3" indent="-215900">
              <a:spcBef>
                <a:spcPts val="565"/>
              </a:spcBef>
              <a:buClr>
                <a:srgbClr val="000000"/>
              </a:buClr>
              <a:buSzPct val="75000"/>
              <a:buFont typeface="Symbol" charset="2"/>
              <a:buChar char=""/>
            </a:pPr>
            <a:r>
              <a:rPr lang="en-US" sz="2000" b="0" strike="noStrike" spc="-1">
                <a:latin typeface="Arial" panose="020B0604020202090204"/>
              </a:rPr>
              <a:t>第四大纲级别</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第五大纲级别</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第六大纲级别</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13.xml"/><Relationship Id="rId5" Type="http://schemas.openxmlformats.org/officeDocument/2006/relationships/image" Target="../media/image43.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16800" y="2917080"/>
            <a:ext cx="6443640" cy="24836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b"/>
          <a:lstStyle/>
          <a:p>
            <a:pPr>
              <a:lnSpc>
                <a:spcPct val="80000"/>
              </a:lnSpc>
            </a:pPr>
            <a:r>
              <a:rPr lang="en-US" sz="6600" b="0" strike="noStrike" spc="-131">
                <a:solidFill>
                  <a:srgbClr val="FFFFFF"/>
                </a:solidFill>
                <a:latin typeface="Times New Roman" panose="02020603050405020304"/>
                <a:ea typeface="DejaVu Sans"/>
              </a:rPr>
              <a:t>Object Data Model</a:t>
            </a:r>
          </a:p>
        </p:txBody>
      </p:sp>
      <p:sp>
        <p:nvSpPr>
          <p:cNvPr id="88" name="CustomShape 2"/>
          <p:cNvSpPr/>
          <p:nvPr/>
        </p:nvSpPr>
        <p:spPr>
          <a:xfrm>
            <a:off x="303120" y="5513040"/>
            <a:ext cx="6397560" cy="10623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spcBef>
                <a:spcPts val="320"/>
              </a:spcBef>
            </a:pPr>
            <a:r>
              <a:rPr lang="en-US" sz="1600" b="0" strike="noStrike" spc="-1">
                <a:solidFill>
                  <a:srgbClr val="D9D9D6"/>
                </a:solidFill>
                <a:latin typeface="Montserrat"/>
                <a:ea typeface="DejaVu Sans"/>
              </a:rPr>
              <a:t>CSIT882: Data Management Systems</a:t>
            </a:r>
            <a:endParaRPr lang="en-US" sz="1600" b="0" strike="noStrike" spc="-1">
              <a:latin typeface="Arial" panose="020B0604020202090204"/>
            </a:endParaRPr>
          </a:p>
        </p:txBody>
      </p:sp>
      <p:sp>
        <p:nvSpPr>
          <p:cNvPr id="89" name="CustomShape 3"/>
          <p:cNvSpPr/>
          <p:nvPr/>
        </p:nvSpPr>
        <p:spPr>
          <a:xfrm>
            <a:off x="198720" y="993960"/>
            <a:ext cx="181440" cy="36612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10" advClick="0" advTm="13000"/>
    </mc:Choice>
    <mc:Fallback xmlns="">
      <p:transition advClick="0" advTm="1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(Simplified) Class of Objects</a:t>
            </a:r>
            <a:endParaRPr lang="en-US" sz="3200" b="0" strike="noStrike" spc="-1">
              <a:latin typeface="Arial" panose="020B0604020202090204"/>
            </a:endParaRPr>
          </a:p>
        </p:txBody>
      </p:sp>
      <p:sp>
        <p:nvSpPr>
          <p:cNvPr id="122"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person is described by an optional country of origin and age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a:t>
            </a:r>
            <a:r>
              <a:rPr lang="en-US" sz="2400" b="0" strike="noStrike" spc="-1" dirty="0">
                <a:solidFill>
                  <a:srgbClr val="0C2340"/>
                </a:solidFill>
                <a:latin typeface="Times New Roman" panose="02020603050405020304"/>
                <a:ea typeface="DejaVu Sans"/>
              </a:rPr>
              <a:t> in front of attribute name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age</a:t>
            </a:r>
            <a:r>
              <a:rPr lang="en-US" sz="2400" b="0" strike="noStrike" spc="-1" dirty="0">
                <a:solidFill>
                  <a:srgbClr val="0C2340"/>
                </a:solidFill>
                <a:latin typeface="Times New Roman" panose="02020603050405020304"/>
                <a:ea typeface="DejaVu Sans"/>
              </a:rPr>
              <a:t> denotes a derived attribute)</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p:txBody>
      </p:sp>
      <p:sp>
        <p:nvSpPr>
          <p:cNvPr id="123"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14BC878-1EC4-490F-A0A0-F0869635E9EA}" type="slidenum">
              <a:rPr lang="en-US" sz="1400" b="0" strike="noStrike" spc="-1">
                <a:solidFill>
                  <a:srgbClr val="8B8B8B"/>
                </a:solidFill>
                <a:latin typeface="Montserrat"/>
                <a:ea typeface="DejaVu Sans"/>
              </a:rPr>
              <a:t>10</a:t>
            </a:fld>
            <a:endParaRPr lang="en-US" sz="1400" b="0" strike="noStrike" spc="-1">
              <a:latin typeface="Arial" panose="020B0604020202090204"/>
            </a:endParaRPr>
          </a:p>
        </p:txBody>
      </p:sp>
      <p:pic>
        <p:nvPicPr>
          <p:cNvPr id="124" name="Picture 123"/>
          <p:cNvPicPr/>
          <p:nvPr/>
        </p:nvPicPr>
        <p:blipFill>
          <a:blip r:embed="rId3"/>
          <a:stretch>
            <a:fillRect/>
          </a:stretch>
        </p:blipFill>
        <p:spPr>
          <a:xfrm>
            <a:off x="3528000" y="2196000"/>
            <a:ext cx="1920960" cy="2010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124"/>
          <p:cNvPicPr/>
          <p:nvPr/>
        </p:nvPicPr>
        <p:blipFill>
          <a:blip r:embed="rId3"/>
          <a:stretch>
            <a:fillRect/>
          </a:stretch>
        </p:blipFill>
        <p:spPr>
          <a:xfrm>
            <a:off x="3098202" y="1656000"/>
            <a:ext cx="2444718" cy="1743416"/>
          </a:xfrm>
          <a:prstGeom prst="rect">
            <a:avLst/>
          </a:prstGeom>
          <a:ln>
            <a:noFill/>
          </a:ln>
        </p:spPr>
      </p:pic>
      <p:sp>
        <p:nvSpPr>
          <p:cNvPr id="126"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(Simplified) Class of Objects</a:t>
            </a:r>
            <a:endParaRPr lang="en-US" sz="3200" b="0" strike="noStrike" spc="-1">
              <a:latin typeface="Arial" panose="020B0604020202090204"/>
            </a:endParaRPr>
          </a:p>
        </p:txBody>
      </p:sp>
      <p:sp>
        <p:nvSpPr>
          <p:cNvPr id="127" name="CustomShape 2"/>
          <p:cNvSpPr/>
          <p:nvPr/>
        </p:nvSpPr>
        <p:spPr>
          <a:xfrm>
            <a:off x="457200" y="1041120"/>
            <a:ext cx="7870680" cy="54057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A person is identified by a social security number and independently by a triple (name, date of birth, address)</a:t>
            </a:r>
            <a:endParaRPr lang="en-US" sz="2000" b="0" strike="noStrike" spc="-1" dirty="0">
              <a:latin typeface="Arial" panose="020B0604020202090204"/>
            </a:endParaRPr>
          </a:p>
          <a:p>
            <a:pPr algn="just">
              <a:lnSpc>
                <a:spcPct val="100000"/>
              </a:lnSpc>
              <a:spcBef>
                <a:spcPts val="560"/>
              </a:spcBef>
            </a:pPr>
            <a:endParaRPr lang="en-US" sz="2000" b="0" strike="noStrike" spc="-1" dirty="0">
              <a:latin typeface="Arial" panose="020B0604020202090204"/>
            </a:endParaRPr>
          </a:p>
          <a:p>
            <a:pPr algn="just">
              <a:lnSpc>
                <a:spcPct val="100000"/>
              </a:lnSpc>
              <a:spcBef>
                <a:spcPts val="560"/>
              </a:spcBef>
            </a:pPr>
            <a:endParaRPr lang="en-US" sz="2000" b="0" strike="noStrike" spc="-1" dirty="0">
              <a:latin typeface="Arial" panose="020B0604020202090204"/>
            </a:endParaRPr>
          </a:p>
          <a:p>
            <a:pPr algn="just">
              <a:lnSpc>
                <a:spcPct val="100000"/>
              </a:lnSpc>
              <a:spcBef>
                <a:spcPts val="560"/>
              </a:spcBef>
            </a:pPr>
            <a:endParaRPr lang="en-US" sz="2000" spc="-1" dirty="0">
              <a:latin typeface="Arial" panose="020B0604020202090204"/>
            </a:endParaRPr>
          </a:p>
          <a:p>
            <a:pPr algn="just">
              <a:lnSpc>
                <a:spcPct val="100000"/>
              </a:lnSpc>
              <a:spcBef>
                <a:spcPts val="560"/>
              </a:spcBef>
            </a:pPr>
            <a:endParaRPr lang="en-US" sz="20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endParaRPr lang="en-US" sz="2000" b="0" strike="noStrike" spc="-1" dirty="0">
              <a:solidFill>
                <a:srgbClr val="0C2340"/>
              </a:solidFill>
              <a:latin typeface="Times New Roman" panose="02020603050405020304"/>
              <a:ea typeface="DejaVu Sans"/>
            </a:endParaRPr>
          </a:p>
          <a:p>
            <a:pPr marL="352425"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A tag </a:t>
            </a:r>
            <a:r>
              <a:rPr lang="en-US" sz="2000" b="0" strike="noStrike" spc="-1" dirty="0" err="1">
                <a:solidFill>
                  <a:srgbClr val="0C2340"/>
                </a:solidFill>
                <a:latin typeface="Courier New" panose="02070609020205090404" pitchFamily="49" charset="0"/>
                <a:ea typeface="DejaVu Sans"/>
                <a:cs typeface="Courier New" panose="02070609020205090404" pitchFamily="49" charset="0"/>
              </a:rPr>
              <a:t>IDx</a:t>
            </a:r>
            <a:r>
              <a:rPr lang="en-US" sz="2000" b="0" strike="noStrike" spc="-1" dirty="0">
                <a:solidFill>
                  <a:srgbClr val="0C2340"/>
                </a:solidFill>
                <a:latin typeface="Times New Roman" panose="02020603050405020304"/>
                <a:ea typeface="DejaVu Sans"/>
              </a:rPr>
              <a:t> following a name of attribute means that an attribute is an </a:t>
            </a:r>
            <a:r>
              <a:rPr lang="en-US" sz="2000" b="0" strike="noStrike" spc="-1" dirty="0" err="1">
                <a:solidFill>
                  <a:srgbClr val="0C2340"/>
                </a:solidFill>
                <a:latin typeface="Times New Roman" panose="02020603050405020304"/>
                <a:ea typeface="DejaVu Sans"/>
              </a:rPr>
              <a:t>identifier标识符</a:t>
            </a:r>
            <a:endParaRPr lang="en-US" sz="20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If the same tag (e.g. </a:t>
            </a:r>
            <a:r>
              <a:rPr lang="en-US" sz="2000" b="0" strike="noStrike" spc="-1" dirty="0">
                <a:solidFill>
                  <a:srgbClr val="0C2340"/>
                </a:solidFill>
                <a:latin typeface="Courier New" panose="02070609020205090404" pitchFamily="49" charset="0"/>
                <a:ea typeface="DejaVu Sans"/>
                <a:cs typeface="Courier New" panose="02070609020205090404" pitchFamily="49" charset="0"/>
              </a:rPr>
              <a:t>ID2</a:t>
            </a:r>
            <a:r>
              <a:rPr lang="en-US" sz="2000" b="0" strike="noStrike" spc="-1" dirty="0">
                <a:solidFill>
                  <a:srgbClr val="0C2340"/>
                </a:solidFill>
                <a:latin typeface="Times New Roman" panose="02020603050405020304"/>
                <a:ea typeface="DejaVu Sans"/>
              </a:rPr>
              <a:t>) follows the names of several attributes then it means that an identifier consists of several attributes</a:t>
            </a:r>
            <a:endParaRPr lang="en-US" sz="20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If an identifier consists of several attributes then it means that each object in a class is identified by a </a:t>
            </a:r>
            <a:r>
              <a:rPr lang="en-US" sz="2000" b="0" strike="noStrike" spc="-1" dirty="0" err="1">
                <a:solidFill>
                  <a:srgbClr val="0C2340"/>
                </a:solidFill>
                <a:latin typeface="Times New Roman" panose="02020603050405020304"/>
                <a:ea typeface="DejaVu Sans"/>
              </a:rPr>
              <a:t>tuple元组</a:t>
            </a:r>
            <a:r>
              <a:rPr lang="en-US" sz="2000" b="0" strike="noStrike" spc="-1" dirty="0">
                <a:solidFill>
                  <a:srgbClr val="0C2340"/>
                </a:solidFill>
                <a:latin typeface="Times New Roman" panose="02020603050405020304"/>
                <a:ea typeface="DejaVu Sans"/>
              </a:rPr>
              <a:t> of values of the attributes</a:t>
            </a:r>
            <a:endParaRPr lang="en-US" sz="20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An identifier which consists of several attributes is called as a composite </a:t>
            </a:r>
            <a:r>
              <a:rPr lang="en-US" sz="2000" b="0" strike="noStrike" spc="-1" dirty="0" err="1">
                <a:solidFill>
                  <a:srgbClr val="0C2340"/>
                </a:solidFill>
                <a:latin typeface="Times New Roman" panose="02020603050405020304"/>
                <a:ea typeface="DejaVu Sans"/>
              </a:rPr>
              <a:t>identifier复合标识符</a:t>
            </a:r>
            <a:endParaRPr lang="en-US" sz="20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p:txBody>
      </p:sp>
      <p:sp>
        <p:nvSpPr>
          <p:cNvPr id="128"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15196477-D6B5-4CF1-BC2A-53BA52BC1E51}" type="slidenum">
              <a:rPr lang="en-US" sz="1400" b="0" strike="noStrike" spc="-1">
                <a:solidFill>
                  <a:srgbClr val="8B8B8B"/>
                </a:solidFill>
                <a:latin typeface="Montserrat"/>
                <a:ea typeface="DejaVu Sans"/>
              </a:rPr>
              <a:t>11</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(Simplified) Class of Objects</a:t>
            </a:r>
            <a:endParaRPr lang="en-US" sz="3200" b="0" strike="noStrike" spc="-1">
              <a:latin typeface="Arial" panose="020B0604020202090204"/>
            </a:endParaRPr>
          </a:p>
        </p:txBody>
      </p:sp>
      <p:sp>
        <p:nvSpPr>
          <p:cNvPr id="130"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vehicle is described by a registration number, manufacturer, model, year when manufactured and optional fuel consumption</a:t>
            </a:r>
            <a:endParaRPr lang="en-US" sz="24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Each vehicle has a different registration number</a:t>
            </a:r>
            <a:endParaRPr lang="en-US" sz="2400" b="0" strike="noStrike" spc="-1" dirty="0">
              <a:latin typeface="Arial" panose="020B0604020202090204"/>
            </a:endParaRPr>
          </a:p>
          <a:p>
            <a:pPr algn="just">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p:txBody>
      </p:sp>
      <p:sp>
        <p:nvSpPr>
          <p:cNvPr id="131"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B965B1C-18DA-413F-986B-4BE464C8AAE4}" type="slidenum">
              <a:rPr lang="en-US" sz="1400" b="0" strike="noStrike" spc="-1">
                <a:solidFill>
                  <a:srgbClr val="8B8B8B"/>
                </a:solidFill>
                <a:latin typeface="Montserrat"/>
                <a:ea typeface="DejaVu Sans"/>
              </a:rPr>
              <a:t>12</a:t>
            </a:fld>
            <a:endParaRPr lang="en-US" sz="1400" b="0" strike="noStrike" spc="-1">
              <a:latin typeface="Arial" panose="020B0604020202090204"/>
            </a:endParaRPr>
          </a:p>
        </p:txBody>
      </p:sp>
      <p:pic>
        <p:nvPicPr>
          <p:cNvPr id="132" name="Picture 131"/>
          <p:cNvPicPr/>
          <p:nvPr/>
        </p:nvPicPr>
        <p:blipFill>
          <a:blip r:embed="rId3"/>
          <a:stretch>
            <a:fillRect/>
          </a:stretch>
        </p:blipFill>
        <p:spPr>
          <a:xfrm>
            <a:off x="3538080" y="2714760"/>
            <a:ext cx="2094120" cy="1427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dirty="0">
                <a:solidFill>
                  <a:srgbClr val="0B223E"/>
                </a:solidFill>
                <a:latin typeface="Times New Roman" panose="02020603050405020304"/>
                <a:ea typeface="DejaVu Sans"/>
              </a:rPr>
              <a:t>(Simplified) Class of Objects</a:t>
            </a:r>
            <a:endParaRPr lang="en-US" sz="3200" b="0" strike="noStrike" spc="-1" dirty="0">
              <a:latin typeface="Arial" panose="020B0604020202090204"/>
            </a:endParaRPr>
          </a:p>
        </p:txBody>
      </p:sp>
      <p:sp>
        <p:nvSpPr>
          <p:cNvPr id="134"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400" b="0" strike="noStrike" spc="-1">
                <a:solidFill>
                  <a:srgbClr val="0C2340"/>
                </a:solidFill>
                <a:latin typeface="Times New Roman" panose="02020603050405020304"/>
                <a:ea typeface="DejaVu Sans"/>
              </a:rPr>
              <a:t>Summary</a:t>
            </a:r>
            <a:endParaRPr lang="en-US" sz="2400" b="0" strike="noStrike" spc="-1">
              <a:latin typeface="Arial" panose="020B0604020202090204"/>
            </a:endParaRPr>
          </a:p>
          <a:p>
            <a:pPr>
              <a:lnSpc>
                <a:spcPct val="100000"/>
              </a:lnSpc>
              <a:spcBef>
                <a:spcPts val="560"/>
              </a:spcBef>
            </a:pPr>
            <a:endParaRPr lang="en-US" sz="2400" b="0" strike="noStrike" spc="-1">
              <a:latin typeface="Arial" panose="020B0604020202090204"/>
            </a:endParaRPr>
          </a:p>
          <a:p>
            <a:pPr>
              <a:lnSpc>
                <a:spcPct val="100000"/>
              </a:lnSpc>
              <a:spcBef>
                <a:spcPts val="560"/>
              </a:spcBef>
            </a:pPr>
            <a:endParaRPr lang="en-US" sz="2400" b="0" strike="noStrike" spc="-1">
              <a:latin typeface="Arial" panose="020B0604020202090204"/>
            </a:endParaRPr>
          </a:p>
          <a:p>
            <a:pPr>
              <a:lnSpc>
                <a:spcPct val="100000"/>
              </a:lnSpc>
              <a:spcBef>
                <a:spcPts val="560"/>
              </a:spcBef>
            </a:pPr>
            <a:endParaRPr lang="en-US" sz="2400" b="0" strike="noStrike" spc="-1">
              <a:latin typeface="Arial" panose="020B0604020202090204"/>
            </a:endParaRPr>
          </a:p>
          <a:p>
            <a:pPr>
              <a:lnSpc>
                <a:spcPct val="100000"/>
              </a:lnSpc>
              <a:spcBef>
                <a:spcPts val="560"/>
              </a:spcBef>
            </a:pPr>
            <a:endParaRPr lang="en-US" sz="2400" b="0" strike="noStrike" spc="-1">
              <a:latin typeface="Arial" panose="020B0604020202090204"/>
            </a:endParaRPr>
          </a:p>
          <a:p>
            <a:pPr>
              <a:lnSpc>
                <a:spcPct val="100000"/>
              </a:lnSpc>
              <a:spcBef>
                <a:spcPts val="560"/>
              </a:spcBef>
            </a:pPr>
            <a:endParaRPr lang="en-US" sz="2400" b="0" strike="noStrike" spc="-1">
              <a:latin typeface="Arial" panose="020B0604020202090204"/>
            </a:endParaRPr>
          </a:p>
        </p:txBody>
      </p:sp>
      <p:sp>
        <p:nvSpPr>
          <p:cNvPr id="135"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21EEB05-880E-47E6-A84C-5E8EBAB52647}" type="slidenum">
              <a:rPr lang="en-US" sz="1400" b="0" strike="noStrike" spc="-1">
                <a:solidFill>
                  <a:srgbClr val="8B8B8B"/>
                </a:solidFill>
                <a:latin typeface="Montserrat"/>
                <a:ea typeface="DejaVu Sans"/>
              </a:rPr>
              <a:t>13</a:t>
            </a:fld>
            <a:endParaRPr lang="en-US" sz="1400" b="0" strike="noStrike" spc="-1">
              <a:latin typeface="Arial" panose="020B0604020202090204"/>
            </a:endParaRPr>
          </a:p>
        </p:txBody>
      </p:sp>
      <p:pic>
        <p:nvPicPr>
          <p:cNvPr id="136" name="Picture 135"/>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Lst>
          </a:blip>
          <a:stretch>
            <a:fillRect/>
          </a:stretch>
        </p:blipFill>
        <p:spPr>
          <a:xfrm>
            <a:off x="198720" y="1558440"/>
            <a:ext cx="8772840" cy="4315680"/>
          </a:xfrm>
          <a:prstGeom prst="rect">
            <a:avLst/>
          </a:prstGeom>
          <a:ln>
            <a:noFill/>
          </a:ln>
        </p:spPr>
      </p:pic>
      <p:sp>
        <p:nvSpPr>
          <p:cNvPr id="2" name="TextBox 1">
            <a:extLst>
              <a:ext uri="{FF2B5EF4-FFF2-40B4-BE49-F238E27FC236}">
                <a16:creationId xmlns:a16="http://schemas.microsoft.com/office/drawing/2014/main" id="{4A1F914E-EBD6-73D9-1894-A7D78E99D567}"/>
              </a:ext>
            </a:extLst>
          </p:cNvPr>
          <p:cNvSpPr txBox="1"/>
          <p:nvPr/>
        </p:nvSpPr>
        <p:spPr>
          <a:xfrm>
            <a:off x="7863564" y="3386246"/>
            <a:ext cx="1107996" cy="369332"/>
          </a:xfrm>
          <a:prstGeom prst="rect">
            <a:avLst/>
          </a:prstGeom>
          <a:noFill/>
        </p:spPr>
        <p:txBody>
          <a:bodyPr wrap="none" rtlCol="0">
            <a:spAutoFit/>
          </a:bodyPr>
          <a:lstStyle/>
          <a:p>
            <a:r>
              <a:rPr lang="en-US" b="1" dirty="0" err="1"/>
              <a:t>派生属性</a:t>
            </a:r>
            <a:endParaRPr lang="en-US" b="1" dirty="0"/>
          </a:p>
        </p:txBody>
      </p:sp>
      <p:sp>
        <p:nvSpPr>
          <p:cNvPr id="3" name="TextBox 2">
            <a:extLst>
              <a:ext uri="{FF2B5EF4-FFF2-40B4-BE49-F238E27FC236}">
                <a16:creationId xmlns:a16="http://schemas.microsoft.com/office/drawing/2014/main" id="{C2B1AFCA-A191-18E8-811F-C2C3727947B0}"/>
              </a:ext>
            </a:extLst>
          </p:cNvPr>
          <p:cNvSpPr txBox="1"/>
          <p:nvPr/>
        </p:nvSpPr>
        <p:spPr>
          <a:xfrm>
            <a:off x="6511629" y="4762762"/>
            <a:ext cx="877163" cy="369332"/>
          </a:xfrm>
          <a:prstGeom prst="rect">
            <a:avLst/>
          </a:prstGeom>
          <a:noFill/>
        </p:spPr>
        <p:txBody>
          <a:bodyPr wrap="none" rtlCol="0">
            <a:spAutoFit/>
          </a:bodyPr>
          <a:lstStyle/>
          <a:p>
            <a:r>
              <a:rPr lang="en-US" b="1" dirty="0" err="1"/>
              <a:t>多重性</a:t>
            </a:r>
            <a:endParaRPr lang="en-US" b="1" dirty="0"/>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138"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Graphical Notations for Conceptual Modeling</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(Simplified) Class of Objects</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Association</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Link Attribute</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Association Class</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Qualification</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a:solidFill>
                  <a:srgbClr val="0C2340"/>
                </a:solidFill>
                <a:latin typeface="Times New Roman" panose="02020603050405020304"/>
                <a:ea typeface="DejaVu Sans"/>
              </a:rPr>
              <a:t>Generalisation</a:t>
            </a:r>
            <a:endParaRPr lang="en-US" sz="2800" b="0" strike="noStrike" spc="-1" dirty="0">
              <a:latin typeface="Arial" panose="020B0604020202090204"/>
            </a:endParaRPr>
          </a:p>
        </p:txBody>
      </p:sp>
      <p:sp>
        <p:nvSpPr>
          <p:cNvPr id="139"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4A1B223-8CD9-4573-A049-BD3FEB048D88}" type="slidenum">
              <a:rPr lang="en-US" sz="1400" b="0" strike="noStrike" spc="-1">
                <a:solidFill>
                  <a:srgbClr val="8B8B8B"/>
                </a:solidFill>
                <a:latin typeface="Montserrat"/>
                <a:ea typeface="DejaVu Sans"/>
              </a:rPr>
              <a:t>14</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1" strike="noStrike" spc="-1" dirty="0">
                <a:solidFill>
                  <a:srgbClr val="0B223E"/>
                </a:solidFill>
                <a:latin typeface="Times New Roman" panose="02020603050405020304"/>
                <a:ea typeface="DejaVu Sans"/>
              </a:rPr>
              <a:t>Association</a:t>
            </a:r>
            <a:r>
              <a:rPr lang="zh-CN" altLang="en-US" sz="3200" b="1" strike="noStrike" spc="-1" dirty="0">
                <a:solidFill>
                  <a:srgbClr val="0B223E"/>
                </a:solidFill>
                <a:latin typeface="Times New Roman" panose="02020603050405020304"/>
                <a:ea typeface="DejaVu Sans"/>
              </a:rPr>
              <a:t> 关联</a:t>
            </a:r>
            <a:endParaRPr lang="en-US" sz="3200" b="1" strike="noStrike" spc="-1" dirty="0">
              <a:latin typeface="Arial" panose="020B0604020202090204"/>
            </a:endParaRPr>
          </a:p>
        </p:txBody>
      </p:sp>
      <p:sp>
        <p:nvSpPr>
          <p:cNvPr id="141"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person owns a vehicle</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solid line that connects two classes represents an </a:t>
            </a:r>
            <a:r>
              <a:rPr lang="en-US" sz="2400" b="0" strike="noStrike" spc="-1" dirty="0">
                <a:solidFill>
                  <a:srgbClr val="FF0000"/>
                </a:solidFill>
                <a:latin typeface="Times New Roman" panose="02020603050405020304"/>
                <a:ea typeface="DejaVu Sans"/>
              </a:rPr>
              <a:t>association</a:t>
            </a:r>
            <a:endParaRPr lang="en-US" sz="2400" b="0" strike="noStrike" spc="-1" dirty="0">
              <a:solidFill>
                <a:srgbClr val="FF0000"/>
              </a:solidFill>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name above a line is an </a:t>
            </a:r>
            <a:r>
              <a:rPr lang="en-US" sz="2400" b="0" strike="noStrike" spc="-1" dirty="0">
                <a:solidFill>
                  <a:srgbClr val="FF0000"/>
                </a:solidFill>
                <a:latin typeface="Times New Roman" panose="02020603050405020304"/>
                <a:ea typeface="DejaVu Sans"/>
              </a:rPr>
              <a:t>association name</a:t>
            </a:r>
            <a:endParaRPr lang="en-US" sz="2400" b="0" strike="noStrike" spc="-1" dirty="0">
              <a:solidFill>
                <a:srgbClr val="FF0000"/>
              </a:solidFill>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An </a:t>
            </a:r>
            <a:r>
              <a:rPr lang="en-US" sz="2400" b="0" strike="noStrike" spc="-1" dirty="0">
                <a:solidFill>
                  <a:srgbClr val="FF0000"/>
                </a:solidFill>
                <a:latin typeface="Times New Roman" panose="02020603050405020304"/>
                <a:ea typeface="DejaVu Sans"/>
              </a:rPr>
              <a:t>association name </a:t>
            </a:r>
            <a:r>
              <a:rPr lang="en-US" sz="2400" b="0" strike="noStrike" spc="-1" dirty="0">
                <a:solidFill>
                  <a:srgbClr val="0C2340"/>
                </a:solidFill>
                <a:latin typeface="Times New Roman" panose="02020603050405020304"/>
                <a:ea typeface="DejaVu Sans"/>
              </a:rPr>
              <a:t>if followed (preceded or located above or below) by a small solid triangle, that represents a direction of interpretation of an </a:t>
            </a:r>
            <a:r>
              <a:rPr lang="en-US" sz="2400" b="0" strike="noStrike" spc="-1" dirty="0">
                <a:solidFill>
                  <a:srgbClr val="FF0000"/>
                </a:solidFill>
                <a:latin typeface="Times New Roman" panose="02020603050405020304"/>
                <a:ea typeface="DejaVu Sans"/>
              </a:rPr>
              <a:t>association</a:t>
            </a:r>
            <a:endParaRPr lang="en-US" sz="2400" b="0" strike="noStrike" spc="-1" dirty="0">
              <a:solidFill>
                <a:srgbClr val="FF0000"/>
              </a:solidFill>
              <a:latin typeface="Arial" panose="020B0604020202090204"/>
            </a:endParaRPr>
          </a:p>
        </p:txBody>
      </p:sp>
      <p:sp>
        <p:nvSpPr>
          <p:cNvPr id="142"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19FD84F6-1DB6-4753-B55E-74A621B64E90}" type="slidenum">
              <a:rPr lang="en-US" sz="1400" b="0" strike="noStrike" spc="-1">
                <a:solidFill>
                  <a:srgbClr val="8B8B8B"/>
                </a:solidFill>
                <a:latin typeface="Montserrat"/>
                <a:ea typeface="DejaVu Sans"/>
              </a:rPr>
              <a:t>15</a:t>
            </a:fld>
            <a:endParaRPr lang="en-US" sz="1400" b="0" strike="noStrike" spc="-1">
              <a:latin typeface="Arial" panose="020B0604020202090204"/>
            </a:endParaRPr>
          </a:p>
        </p:txBody>
      </p:sp>
      <p:pic>
        <p:nvPicPr>
          <p:cNvPr id="143" name="Picture 142"/>
          <p:cNvPicPr/>
          <p:nvPr/>
        </p:nvPicPr>
        <p:blipFill>
          <a:blip r:embed="rId3"/>
          <a:stretch>
            <a:fillRect/>
          </a:stretch>
        </p:blipFill>
        <p:spPr>
          <a:xfrm>
            <a:off x="1506240" y="1584000"/>
            <a:ext cx="5332680" cy="19036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Association</a:t>
            </a:r>
            <a:endParaRPr lang="en-US" sz="3200" b="0" strike="noStrike" spc="-1">
              <a:latin typeface="Arial" panose="020B0604020202090204"/>
            </a:endParaRPr>
          </a:p>
        </p:txBody>
      </p:sp>
      <p:sp>
        <p:nvSpPr>
          <p:cNvPr id="145"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vehicle has an owner</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Locations of classes and </a:t>
            </a:r>
            <a:r>
              <a:rPr lang="en-US" sz="2400" b="0" strike="noStrike" spc="-1" dirty="0">
                <a:solidFill>
                  <a:srgbClr val="FF0000"/>
                </a:solidFill>
                <a:latin typeface="Times New Roman" panose="02020603050405020304"/>
                <a:ea typeface="DejaVu Sans"/>
              </a:rPr>
              <a:t>associations</a:t>
            </a:r>
            <a:r>
              <a:rPr lang="en-US" sz="2400" b="0" strike="noStrike" spc="-1" dirty="0">
                <a:solidFill>
                  <a:srgbClr val="0C2340"/>
                </a:solidFill>
                <a:latin typeface="Times New Roman" panose="02020603050405020304"/>
                <a:ea typeface="DejaVu Sans"/>
              </a:rPr>
              <a:t> in a diagram are immaterial</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p:txBody>
      </p:sp>
      <p:sp>
        <p:nvSpPr>
          <p:cNvPr id="146"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CD06737D-5486-44A3-A490-51BC3EDAAFE0}" type="slidenum">
              <a:rPr lang="en-US" sz="1400" b="0" strike="noStrike" spc="-1">
                <a:solidFill>
                  <a:srgbClr val="8B8B8B"/>
                </a:solidFill>
                <a:latin typeface="Montserrat"/>
                <a:ea typeface="DejaVu Sans"/>
              </a:rPr>
              <a:t>16</a:t>
            </a:fld>
            <a:endParaRPr lang="en-US" sz="1400" b="0" strike="noStrike" spc="-1">
              <a:latin typeface="Arial" panose="020B0604020202090204"/>
            </a:endParaRPr>
          </a:p>
        </p:txBody>
      </p:sp>
      <p:pic>
        <p:nvPicPr>
          <p:cNvPr id="147" name="Picture 146"/>
          <p:cNvPicPr/>
          <p:nvPr/>
        </p:nvPicPr>
        <p:blipFill>
          <a:blip r:embed="rId3"/>
          <a:stretch>
            <a:fillRect/>
          </a:stretch>
        </p:blipFill>
        <p:spPr>
          <a:xfrm>
            <a:off x="2190240" y="4140880"/>
            <a:ext cx="5332680" cy="2189160"/>
          </a:xfrm>
          <a:prstGeom prst="rect">
            <a:avLst/>
          </a:prstGeom>
          <a:ln>
            <a:noFill/>
          </a:ln>
        </p:spPr>
      </p:pic>
      <p:pic>
        <p:nvPicPr>
          <p:cNvPr id="148" name="Picture 147"/>
          <p:cNvPicPr/>
          <p:nvPr/>
        </p:nvPicPr>
        <p:blipFill>
          <a:blip r:embed="rId4"/>
          <a:stretch>
            <a:fillRect/>
          </a:stretch>
        </p:blipFill>
        <p:spPr>
          <a:xfrm>
            <a:off x="1925280" y="1605240"/>
            <a:ext cx="5428800" cy="1809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Picture 152"/>
          <p:cNvPicPr/>
          <p:nvPr/>
        </p:nvPicPr>
        <p:blipFill>
          <a:blip r:embed="rId3"/>
          <a:stretch>
            <a:fillRect/>
          </a:stretch>
        </p:blipFill>
        <p:spPr>
          <a:xfrm>
            <a:off x="1864970" y="1479240"/>
            <a:ext cx="5332680" cy="1903680"/>
          </a:xfrm>
          <a:prstGeom prst="rect">
            <a:avLst/>
          </a:prstGeom>
          <a:ln>
            <a:noFill/>
          </a:ln>
        </p:spPr>
      </p:pic>
      <p:sp>
        <p:nvSpPr>
          <p:cNvPr id="149"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Association</a:t>
            </a:r>
            <a:endParaRPr lang="en-US" sz="3200" b="0" strike="noStrike" spc="-1">
              <a:latin typeface="Arial" panose="020B0604020202090204"/>
            </a:endParaRPr>
          </a:p>
        </p:txBody>
      </p:sp>
      <p:sp>
        <p:nvSpPr>
          <p:cNvPr id="150"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person owns zero or more vehicles</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vehicle has one owner</a:t>
            </a: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Multiplicities of </a:t>
            </a:r>
            <a:r>
              <a:rPr lang="en-US" sz="2400" b="0" strike="noStrike" spc="-1" dirty="0">
                <a:solidFill>
                  <a:srgbClr val="FF0000"/>
                </a:solidFill>
                <a:latin typeface="Times New Roman" panose="02020603050405020304"/>
                <a:ea typeface="DejaVu Sans"/>
              </a:rPr>
              <a:t>association</a:t>
            </a:r>
            <a:r>
              <a:rPr lang="en-US" sz="2400" b="0" strike="noStrike" spc="-1" dirty="0">
                <a:solidFill>
                  <a:srgbClr val="0C2340"/>
                </a:solidFill>
                <a:latin typeface="Times New Roman" panose="02020603050405020304"/>
                <a:ea typeface="DejaVu Sans"/>
              </a:rPr>
              <a:t> are located at both ends of a line that represents an association</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p:txBody>
      </p:sp>
      <p:sp>
        <p:nvSpPr>
          <p:cNvPr id="151"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E8BADE1-65DF-4229-8468-D1C229EE0016}" type="slidenum">
              <a:rPr lang="en-US" sz="1400" b="0" strike="noStrike" spc="-1">
                <a:solidFill>
                  <a:srgbClr val="8B8B8B"/>
                </a:solidFill>
                <a:latin typeface="Montserrat"/>
                <a:ea typeface="DejaVu Sans"/>
              </a:rPr>
              <a:t>17</a:t>
            </a:fld>
            <a:endParaRPr lang="en-US" sz="1400" b="0" strike="noStrike" spc="-1">
              <a:latin typeface="Arial" panose="020B0604020202090204"/>
            </a:endParaRPr>
          </a:p>
        </p:txBody>
      </p:sp>
      <p:pic>
        <p:nvPicPr>
          <p:cNvPr id="152" name="Picture 151"/>
          <p:cNvPicPr/>
          <p:nvPr/>
        </p:nvPicPr>
        <p:blipFill>
          <a:blip r:embed="rId4"/>
          <a:stretch>
            <a:fillRect/>
          </a:stretch>
        </p:blipFill>
        <p:spPr>
          <a:xfrm>
            <a:off x="1918800" y="3556440"/>
            <a:ext cx="5332680" cy="19036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Picture 153"/>
          <p:cNvPicPr/>
          <p:nvPr/>
        </p:nvPicPr>
        <p:blipFill>
          <a:blip r:embed="rId3"/>
          <a:stretch>
            <a:fillRect/>
          </a:stretch>
        </p:blipFill>
        <p:spPr>
          <a:xfrm>
            <a:off x="2592000" y="2916000"/>
            <a:ext cx="4475520" cy="1237320"/>
          </a:xfrm>
          <a:prstGeom prst="rect">
            <a:avLst/>
          </a:prstGeom>
          <a:ln>
            <a:noFill/>
          </a:ln>
        </p:spPr>
      </p:pic>
      <p:sp>
        <p:nvSpPr>
          <p:cNvPr id="155"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Association</a:t>
            </a:r>
            <a:endParaRPr lang="en-US" sz="3200" b="0" strike="noStrike" spc="-1">
              <a:latin typeface="Arial" panose="020B0604020202090204"/>
            </a:endParaRPr>
          </a:p>
        </p:txBody>
      </p:sp>
      <p:sp>
        <p:nvSpPr>
          <p:cNvPr id="156"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2265">
              <a:lnSpc>
                <a:spcPct val="100000"/>
              </a:lnSpc>
              <a:spcBef>
                <a:spcPts val="560"/>
              </a:spcBef>
              <a:buClr>
                <a:srgbClr val="0C2340"/>
              </a:buClr>
              <a:buFont typeface="Arial" panose="020B0604020202090204"/>
              <a:buChar char="•"/>
            </a:pPr>
            <a:r>
              <a:rPr lang="en-US" sz="2400" b="0" strike="noStrike" spc="-1" dirty="0">
                <a:solidFill>
                  <a:srgbClr val="FF0000"/>
                </a:solidFill>
                <a:latin typeface="Times New Roman" panose="02020603050405020304"/>
                <a:ea typeface="DejaVu Sans"/>
              </a:rPr>
              <a:t>One-to-one association</a:t>
            </a:r>
            <a:endParaRPr lang="en-US" sz="2400" b="0" strike="noStrike" spc="-1" dirty="0">
              <a:solidFill>
                <a:srgbClr val="FF0000"/>
              </a:solidFill>
              <a:latin typeface="Arial" panose="020B0604020202090204"/>
            </a:endParaRPr>
          </a:p>
          <a:p>
            <a:pPr marL="720090" indent="-359410">
              <a:lnSpc>
                <a:spcPct val="100000"/>
              </a:lnSpc>
              <a:spcBef>
                <a:spcPts val="560"/>
              </a:spcBef>
            </a:pPr>
            <a:r>
              <a:rPr lang="en-US" sz="2400" b="0" strike="noStrike" spc="-1" dirty="0">
                <a:solidFill>
                  <a:srgbClr val="0C2340"/>
                </a:solidFill>
                <a:latin typeface="Times New Roman" panose="02020603050405020304"/>
                <a:ea typeface="DejaVu Sans"/>
              </a:rPr>
              <a:t>-	</a:t>
            </a:r>
            <a:r>
              <a:rPr lang="en-US" sz="2200" b="0" strike="noStrike" spc="-1" dirty="0">
                <a:solidFill>
                  <a:srgbClr val="0C2340"/>
                </a:solidFill>
                <a:latin typeface="Times New Roman" panose="02020603050405020304"/>
                <a:ea typeface="DejaVu Sans"/>
              </a:rPr>
              <a:t>A department has a manager</a:t>
            </a:r>
            <a:endParaRPr lang="en-US" sz="2200" b="0" strike="noStrike" spc="-1" dirty="0">
              <a:latin typeface="Arial" panose="020B0604020202090204"/>
            </a:endParaRPr>
          </a:p>
          <a:p>
            <a:pPr marL="720090" indent="-359410">
              <a:lnSpc>
                <a:spcPct val="100000"/>
              </a:lnSpc>
              <a:spcBef>
                <a:spcPts val="560"/>
              </a:spcBef>
            </a:pPr>
            <a:r>
              <a:rPr lang="en-US" sz="2200" b="0" strike="noStrike" spc="-1" dirty="0">
                <a:solidFill>
                  <a:srgbClr val="0C2340"/>
                </a:solidFill>
                <a:latin typeface="Times New Roman" panose="02020603050405020304"/>
                <a:ea typeface="DejaVu Sans"/>
              </a:rPr>
              <a:t>-	A department has exactly one manager</a:t>
            </a:r>
            <a:endParaRPr lang="en-US" sz="2200" b="0" strike="noStrike" spc="-1" dirty="0">
              <a:latin typeface="Arial" panose="020B0604020202090204"/>
            </a:endParaRPr>
          </a:p>
          <a:p>
            <a:pPr marL="720090" indent="-359410">
              <a:lnSpc>
                <a:spcPct val="100000"/>
              </a:lnSpc>
              <a:spcBef>
                <a:spcPts val="560"/>
              </a:spcBef>
            </a:pPr>
            <a:r>
              <a:rPr lang="en-US" sz="2200" b="0" strike="noStrike" spc="-1" dirty="0">
                <a:solidFill>
                  <a:srgbClr val="0C2340"/>
                </a:solidFill>
                <a:latin typeface="Times New Roman" panose="02020603050405020304"/>
                <a:ea typeface="DejaVu Sans"/>
              </a:rPr>
              <a:t>-	A person who is a manager manages exactly one department</a:t>
            </a:r>
            <a:endParaRPr lang="en-US" sz="2200" b="0" strike="noStrike" spc="-1" dirty="0">
              <a:latin typeface="Arial" panose="020B0604020202090204"/>
            </a:endParaRPr>
          </a:p>
        </p:txBody>
      </p:sp>
      <p:sp>
        <p:nvSpPr>
          <p:cNvPr id="157"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96695938-4899-4974-8AD0-D9ABF4ABF64E}" type="slidenum">
              <a:rPr lang="en-US" sz="1400" b="0" strike="noStrike" spc="-1">
                <a:solidFill>
                  <a:srgbClr val="8B8B8B"/>
                </a:solidFill>
                <a:latin typeface="Montserrat"/>
                <a:ea typeface="DejaVu Sans"/>
              </a:rPr>
              <a:t>18</a:t>
            </a:fld>
            <a:endParaRPr lang="en-US" sz="1400" b="0" strike="noStrike" spc="-1">
              <a:latin typeface="Arial" panose="020B0604020202090204"/>
            </a:endParaRPr>
          </a:p>
        </p:txBody>
      </p:sp>
      <p:pic>
        <p:nvPicPr>
          <p:cNvPr id="158" name="Picture 157"/>
          <p:cNvPicPr/>
          <p:nvPr/>
        </p:nvPicPr>
        <p:blipFill>
          <a:blip r:embed="rId4"/>
          <a:stretch>
            <a:fillRect/>
          </a:stretch>
        </p:blipFill>
        <p:spPr>
          <a:xfrm>
            <a:off x="1728000" y="4320000"/>
            <a:ext cx="6119280" cy="1943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Association</a:t>
            </a:r>
            <a:endParaRPr lang="en-US" sz="3200" b="0" strike="noStrike" spc="-1">
              <a:latin typeface="Arial" panose="020B0604020202090204"/>
            </a:endParaRPr>
          </a:p>
        </p:txBody>
      </p:sp>
      <p:sp>
        <p:nvSpPr>
          <p:cNvPr id="160"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2265">
              <a:lnSpc>
                <a:spcPct val="100000"/>
              </a:lnSpc>
              <a:spcBef>
                <a:spcPts val="560"/>
              </a:spcBef>
              <a:buClr>
                <a:srgbClr val="0C2340"/>
              </a:buClr>
              <a:buFont typeface="Arial" panose="020B0604020202090204"/>
              <a:buChar char="•"/>
            </a:pPr>
            <a:r>
              <a:rPr lang="en-US" sz="2400" b="0" strike="noStrike" spc="-1" dirty="0">
                <a:solidFill>
                  <a:srgbClr val="FF0000"/>
                </a:solidFill>
                <a:latin typeface="Times New Roman" panose="02020603050405020304"/>
                <a:ea typeface="DejaVu Sans"/>
              </a:rPr>
              <a:t>One-to-many association</a:t>
            </a:r>
            <a:endParaRPr lang="en-US" sz="2400" b="0" strike="noStrike" spc="-1" dirty="0">
              <a:solidFill>
                <a:srgbClr val="FF0000"/>
              </a:solidFill>
              <a:latin typeface="Arial" panose="020B0604020202090204"/>
            </a:endParaRPr>
          </a:p>
          <a:p>
            <a:pPr marL="714375" indent="-394335">
              <a:lnSpc>
                <a:spcPct val="100000"/>
              </a:lnSpc>
              <a:spcBef>
                <a:spcPts val="560"/>
              </a:spcBef>
            </a:pPr>
            <a:r>
              <a:rPr lang="en-US" sz="2400" b="0" strike="noStrike" spc="-1" dirty="0">
                <a:solidFill>
                  <a:srgbClr val="0C2340"/>
                </a:solidFill>
                <a:latin typeface="Times New Roman" panose="02020603050405020304"/>
                <a:ea typeface="DejaVu Sans"/>
              </a:rPr>
              <a:t>-	</a:t>
            </a:r>
            <a:r>
              <a:rPr lang="en-US" sz="2200" b="0" strike="noStrike" spc="-1" dirty="0">
                <a:solidFill>
                  <a:srgbClr val="0C2340"/>
                </a:solidFill>
                <a:latin typeface="Times New Roman" panose="02020603050405020304"/>
                <a:ea typeface="DejaVu Sans"/>
              </a:rPr>
              <a:t>A company employs an employee</a:t>
            </a:r>
            <a:endParaRPr lang="en-US" sz="2200" b="0" strike="noStrike" spc="-1" dirty="0">
              <a:latin typeface="Arial" panose="020B0604020202090204"/>
            </a:endParaRPr>
          </a:p>
          <a:p>
            <a:pPr marL="714375" indent="-394335">
              <a:lnSpc>
                <a:spcPct val="100000"/>
              </a:lnSpc>
              <a:spcBef>
                <a:spcPts val="560"/>
              </a:spcBef>
            </a:pPr>
            <a:r>
              <a:rPr lang="en-US" sz="2400" b="0" strike="noStrike" spc="-1" dirty="0">
                <a:solidFill>
                  <a:srgbClr val="0C2340"/>
                </a:solidFill>
                <a:latin typeface="Times New Roman" panose="02020603050405020304"/>
                <a:ea typeface="DejaVu Sans"/>
              </a:rPr>
              <a:t>-	</a:t>
            </a:r>
            <a:r>
              <a:rPr lang="en-US" sz="2200" b="0" strike="noStrike" spc="-1" dirty="0">
                <a:solidFill>
                  <a:srgbClr val="0C2340"/>
                </a:solidFill>
                <a:latin typeface="Times New Roman" panose="02020603050405020304"/>
                <a:ea typeface="DejaVu Sans"/>
              </a:rPr>
              <a:t>A company </a:t>
            </a:r>
            <a:r>
              <a:rPr lang="en-US" sz="2200" b="0" strike="noStrike" spc="-1" dirty="0" err="1">
                <a:solidFill>
                  <a:srgbClr val="0C2340"/>
                </a:solidFill>
                <a:latin typeface="Times New Roman" panose="02020603050405020304"/>
                <a:ea typeface="DejaVu Sans"/>
              </a:rPr>
              <a:t>employes</a:t>
            </a:r>
            <a:r>
              <a:rPr lang="en-US" sz="2200" b="0" strike="noStrike" spc="-1" dirty="0">
                <a:solidFill>
                  <a:srgbClr val="0C2340"/>
                </a:solidFill>
                <a:latin typeface="Times New Roman" panose="02020603050405020304"/>
                <a:ea typeface="DejaVu Sans"/>
              </a:rPr>
              <a:t> many employees</a:t>
            </a:r>
            <a:endParaRPr lang="en-US" sz="2200" b="0" strike="noStrike" spc="-1" dirty="0">
              <a:latin typeface="Arial" panose="020B0604020202090204"/>
            </a:endParaRPr>
          </a:p>
          <a:p>
            <a:pPr marL="714375" indent="-394335">
              <a:lnSpc>
                <a:spcPct val="100000"/>
              </a:lnSpc>
              <a:spcBef>
                <a:spcPts val="560"/>
              </a:spcBef>
            </a:pPr>
            <a:r>
              <a:rPr lang="en-US" sz="2200" b="0" strike="noStrike" spc="-1" dirty="0">
                <a:solidFill>
                  <a:srgbClr val="0C2340"/>
                </a:solidFill>
                <a:latin typeface="Times New Roman" panose="02020603050405020304"/>
                <a:ea typeface="DejaVu Sans"/>
              </a:rPr>
              <a:t>-	An employee works for none or one company</a:t>
            </a:r>
            <a:endParaRPr lang="en-US" sz="2200" b="0" strike="noStrike" spc="-1" dirty="0">
              <a:latin typeface="Arial" panose="020B0604020202090204"/>
            </a:endParaRPr>
          </a:p>
          <a:p>
            <a:pPr marL="714375" indent="-394335">
              <a:lnSpc>
                <a:spcPct val="100000"/>
              </a:lnSpc>
              <a:spcBef>
                <a:spcPts val="560"/>
              </a:spcBef>
            </a:pPr>
            <a:r>
              <a:rPr lang="en-US" sz="2200" b="0" strike="noStrike" spc="-1" dirty="0">
                <a:solidFill>
                  <a:srgbClr val="0C2340"/>
                </a:solidFill>
                <a:latin typeface="Times New Roman" panose="02020603050405020304"/>
                <a:ea typeface="DejaVu Sans"/>
              </a:rPr>
              <a:t>-	It is possible that a company has no (zero) employees</a:t>
            </a:r>
            <a:endParaRPr lang="en-US" sz="2200" b="0" strike="noStrike" spc="-1" dirty="0">
              <a:latin typeface="Arial" panose="020B0604020202090204"/>
            </a:endParaRPr>
          </a:p>
          <a:p>
            <a:pPr marL="714375" indent="-394335">
              <a:lnSpc>
                <a:spcPct val="100000"/>
              </a:lnSpc>
              <a:spcBef>
                <a:spcPts val="560"/>
              </a:spcBef>
            </a:pPr>
            <a:endParaRPr lang="en-US" sz="2200" b="0" strike="noStrike" spc="-1" dirty="0">
              <a:latin typeface="Arial" panose="020B0604020202090204"/>
            </a:endParaRPr>
          </a:p>
        </p:txBody>
      </p:sp>
      <p:sp>
        <p:nvSpPr>
          <p:cNvPr id="161"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98BD5DF4-E14A-409F-ABF9-01A03158E748}" type="slidenum">
              <a:rPr lang="en-US" sz="1400" b="0" strike="noStrike" spc="-1">
                <a:solidFill>
                  <a:srgbClr val="8B8B8B"/>
                </a:solidFill>
                <a:latin typeface="Montserrat"/>
                <a:ea typeface="DejaVu Sans"/>
              </a:rPr>
              <a:t>19</a:t>
            </a:fld>
            <a:endParaRPr lang="en-US" sz="1400" b="0" strike="noStrike" spc="-1">
              <a:latin typeface="Arial" panose="020B0604020202090204"/>
            </a:endParaRPr>
          </a:p>
        </p:txBody>
      </p:sp>
      <p:pic>
        <p:nvPicPr>
          <p:cNvPr id="162" name="Picture 161"/>
          <p:cNvPicPr/>
          <p:nvPr/>
        </p:nvPicPr>
        <p:blipFill>
          <a:blip r:embed="rId3"/>
          <a:stretch>
            <a:fillRect/>
          </a:stretch>
        </p:blipFill>
        <p:spPr>
          <a:xfrm>
            <a:off x="1177200" y="4680000"/>
            <a:ext cx="6238080" cy="1655280"/>
          </a:xfrm>
          <a:prstGeom prst="rect">
            <a:avLst/>
          </a:prstGeom>
          <a:ln>
            <a:noFill/>
          </a:ln>
        </p:spPr>
      </p:pic>
      <p:pic>
        <p:nvPicPr>
          <p:cNvPr id="163" name="Picture 162"/>
          <p:cNvPicPr/>
          <p:nvPr/>
        </p:nvPicPr>
        <p:blipFill>
          <a:blip r:embed="rId4"/>
          <a:stretch>
            <a:fillRect/>
          </a:stretch>
        </p:blipFill>
        <p:spPr>
          <a:xfrm>
            <a:off x="2026800" y="3240000"/>
            <a:ext cx="4380480" cy="1237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91"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39725">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Graphical Notations for Conceptual Modeling</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(Simplified) Class of Objects</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Association</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Link Attribute</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Association Class</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Qualification</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a:solidFill>
                  <a:srgbClr val="0C2340"/>
                </a:solidFill>
                <a:latin typeface="Times New Roman" panose="02020603050405020304"/>
                <a:ea typeface="DejaVu Sans"/>
              </a:rPr>
              <a:t>Generalisation</a:t>
            </a:r>
            <a:endParaRPr lang="en-US" sz="2800" b="0" strike="noStrike" spc="-1" dirty="0">
              <a:latin typeface="Arial" panose="020B0604020202090204"/>
            </a:endParaRPr>
          </a:p>
        </p:txBody>
      </p:sp>
      <p:sp>
        <p:nvSpPr>
          <p:cNvPr id="92"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A04DD18-D789-4D4F-8C68-8C7C545494C3}" type="slidenum">
              <a:rPr lang="en-US" sz="1400" b="0" strike="noStrike" spc="-1">
                <a:solidFill>
                  <a:srgbClr val="8B8B8B"/>
                </a:solidFill>
                <a:latin typeface="Montserrat"/>
                <a:ea typeface="DejaVu Sans"/>
              </a:rPr>
              <a:t>2</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Association</a:t>
            </a:r>
            <a:endParaRPr lang="en-US" sz="3200" b="0" strike="noStrike" spc="-1">
              <a:latin typeface="Arial" panose="020B0604020202090204"/>
            </a:endParaRPr>
          </a:p>
        </p:txBody>
      </p:sp>
      <p:sp>
        <p:nvSpPr>
          <p:cNvPr id="165"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2265">
              <a:lnSpc>
                <a:spcPct val="100000"/>
              </a:lnSpc>
              <a:spcBef>
                <a:spcPts val="560"/>
              </a:spcBef>
              <a:buClr>
                <a:srgbClr val="0C2340"/>
              </a:buClr>
              <a:buFont typeface="Arial" panose="020B0604020202090204"/>
              <a:buChar char="•"/>
            </a:pPr>
            <a:r>
              <a:rPr lang="en-US" sz="2400" b="0" strike="noStrike" spc="-1" dirty="0">
                <a:solidFill>
                  <a:srgbClr val="FF0000"/>
                </a:solidFill>
                <a:latin typeface="Times New Roman" panose="02020603050405020304"/>
                <a:ea typeface="DejaVu Sans"/>
              </a:rPr>
              <a:t>Many-to-many association</a:t>
            </a:r>
            <a:endParaRPr lang="en-US" sz="2400" b="0" strike="noStrike" spc="-1" dirty="0">
              <a:solidFill>
                <a:srgbClr val="FF0000"/>
              </a:solidFill>
              <a:latin typeface="Arial" panose="020B0604020202090204"/>
            </a:endParaRPr>
          </a:p>
          <a:p>
            <a:pPr marL="714375" indent="-394335">
              <a:lnSpc>
                <a:spcPct val="100000"/>
              </a:lnSpc>
              <a:spcBef>
                <a:spcPts val="560"/>
              </a:spcBef>
            </a:pPr>
            <a:r>
              <a:rPr lang="en-US" sz="2400" b="0" strike="noStrike" spc="-1" dirty="0">
                <a:solidFill>
                  <a:srgbClr val="0C2340"/>
                </a:solidFill>
                <a:latin typeface="Times New Roman" panose="02020603050405020304"/>
                <a:ea typeface="DejaVu Sans"/>
              </a:rPr>
              <a:t>-	</a:t>
            </a:r>
            <a:r>
              <a:rPr lang="en-US" sz="2200" b="0" strike="noStrike" spc="-1" dirty="0">
                <a:solidFill>
                  <a:srgbClr val="0C2340"/>
                </a:solidFill>
                <a:latin typeface="Times New Roman" panose="02020603050405020304"/>
                <a:ea typeface="DejaVu Sans"/>
              </a:rPr>
              <a:t>A supplier supplies a part</a:t>
            </a:r>
            <a:endParaRPr lang="en-US" sz="2200" b="0" strike="noStrike" spc="-1" dirty="0">
              <a:latin typeface="Arial" panose="020B0604020202090204"/>
            </a:endParaRPr>
          </a:p>
          <a:p>
            <a:pPr marL="714375" indent="-394335">
              <a:lnSpc>
                <a:spcPct val="100000"/>
              </a:lnSpc>
              <a:spcBef>
                <a:spcPts val="560"/>
              </a:spcBef>
            </a:pPr>
            <a:r>
              <a:rPr lang="en-US" sz="2200" b="0" strike="noStrike" spc="-1" dirty="0">
                <a:solidFill>
                  <a:srgbClr val="0C2340"/>
                </a:solidFill>
                <a:latin typeface="Times New Roman" panose="02020603050405020304"/>
                <a:ea typeface="DejaVu Sans"/>
              </a:rPr>
              <a:t>-	A supplier supplies zero or more parts</a:t>
            </a:r>
            <a:endParaRPr lang="en-US" sz="2200" b="0" strike="noStrike" spc="-1" dirty="0">
              <a:latin typeface="Arial" panose="020B0604020202090204"/>
            </a:endParaRPr>
          </a:p>
          <a:p>
            <a:pPr marL="714375" indent="-394335">
              <a:lnSpc>
                <a:spcPct val="100000"/>
              </a:lnSpc>
              <a:spcBef>
                <a:spcPts val="560"/>
              </a:spcBef>
            </a:pPr>
            <a:r>
              <a:rPr lang="en-US" sz="2200" b="0" strike="noStrike" spc="-1" dirty="0">
                <a:solidFill>
                  <a:srgbClr val="0C2340"/>
                </a:solidFill>
                <a:latin typeface="Times New Roman" panose="02020603050405020304"/>
                <a:ea typeface="DejaVu Sans"/>
              </a:rPr>
              <a:t>-	A part is supplied by zero or more suppliers</a:t>
            </a:r>
            <a:endParaRPr lang="en-US" sz="2200" b="0" strike="noStrike" spc="-1" dirty="0">
              <a:latin typeface="Arial" panose="020B0604020202090204"/>
            </a:endParaRPr>
          </a:p>
          <a:p>
            <a:pPr marL="714375" indent="-394335">
              <a:lnSpc>
                <a:spcPct val="100000"/>
              </a:lnSpc>
              <a:spcBef>
                <a:spcPts val="560"/>
              </a:spcBef>
            </a:pPr>
            <a:endParaRPr lang="en-US" sz="2200" b="0" strike="noStrike" spc="-1" dirty="0">
              <a:latin typeface="Arial" panose="020B0604020202090204"/>
            </a:endParaRPr>
          </a:p>
          <a:p>
            <a:pPr marL="714375" indent="-394335">
              <a:lnSpc>
                <a:spcPct val="100000"/>
              </a:lnSpc>
              <a:spcBef>
                <a:spcPts val="560"/>
              </a:spcBef>
            </a:pPr>
            <a:endParaRPr lang="en-US" sz="2200" b="0" strike="noStrike" spc="-1" dirty="0">
              <a:latin typeface="Arial" panose="020B0604020202090204"/>
            </a:endParaRPr>
          </a:p>
          <a:p>
            <a:pPr marL="714375" indent="-394335">
              <a:lnSpc>
                <a:spcPct val="100000"/>
              </a:lnSpc>
              <a:spcBef>
                <a:spcPts val="560"/>
              </a:spcBef>
            </a:pPr>
            <a:endParaRPr lang="en-US" sz="2200" b="0" strike="noStrike" spc="-1" dirty="0">
              <a:latin typeface="Arial" panose="020B0604020202090204"/>
            </a:endParaRPr>
          </a:p>
        </p:txBody>
      </p:sp>
      <p:sp>
        <p:nvSpPr>
          <p:cNvPr id="166"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C28D3CD-2444-490F-9B1C-0235C54F2C95}" type="slidenum">
              <a:rPr lang="en-US" sz="1400" b="0" strike="noStrike" spc="-1">
                <a:solidFill>
                  <a:srgbClr val="8B8B8B"/>
                </a:solidFill>
                <a:latin typeface="Montserrat"/>
                <a:ea typeface="DejaVu Sans"/>
              </a:rPr>
              <a:t>20</a:t>
            </a:fld>
            <a:endParaRPr lang="en-US" sz="1400" b="0" strike="noStrike" spc="-1">
              <a:latin typeface="Arial" panose="020B0604020202090204"/>
            </a:endParaRPr>
          </a:p>
        </p:txBody>
      </p:sp>
      <p:pic>
        <p:nvPicPr>
          <p:cNvPr id="167" name="Picture 166"/>
          <p:cNvPicPr/>
          <p:nvPr/>
        </p:nvPicPr>
        <p:blipFill>
          <a:blip r:embed="rId3"/>
          <a:stretch>
            <a:fillRect/>
          </a:stretch>
        </p:blipFill>
        <p:spPr>
          <a:xfrm>
            <a:off x="1688760" y="2809800"/>
            <a:ext cx="4856760" cy="1237320"/>
          </a:xfrm>
          <a:prstGeom prst="rect">
            <a:avLst/>
          </a:prstGeom>
          <a:ln>
            <a:noFill/>
          </a:ln>
        </p:spPr>
      </p:pic>
      <p:pic>
        <p:nvPicPr>
          <p:cNvPr id="168" name="Picture 167"/>
          <p:cNvPicPr/>
          <p:nvPr/>
        </p:nvPicPr>
        <p:blipFill>
          <a:blip r:embed="rId4"/>
          <a:stretch>
            <a:fillRect/>
          </a:stretch>
        </p:blipFill>
        <p:spPr>
          <a:xfrm>
            <a:off x="1044000" y="4536000"/>
            <a:ext cx="6191280" cy="1699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Association</a:t>
            </a:r>
            <a:endParaRPr lang="en-US" sz="3200" b="0" strike="noStrike" spc="-1">
              <a:latin typeface="Arial" panose="020B0604020202090204"/>
            </a:endParaRPr>
          </a:p>
        </p:txBody>
      </p:sp>
      <p:sp>
        <p:nvSpPr>
          <p:cNvPr id="170"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2265">
              <a:lnSpc>
                <a:spcPct val="100000"/>
              </a:lnSpc>
              <a:spcBef>
                <a:spcPts val="560"/>
              </a:spcBef>
              <a:buClr>
                <a:srgbClr val="0C2340"/>
              </a:buClr>
              <a:buFont typeface="Arial" panose="020B0604020202090204"/>
              <a:buChar char="•"/>
            </a:pPr>
            <a:r>
              <a:rPr lang="en-US" sz="2400" b="0" strike="noStrike" spc="-1">
                <a:solidFill>
                  <a:srgbClr val="0C2340"/>
                </a:solidFill>
                <a:latin typeface="Times New Roman" panose="02020603050405020304"/>
                <a:ea typeface="DejaVu Sans"/>
              </a:rPr>
              <a:t>Summary</a:t>
            </a:r>
            <a:endParaRPr lang="en-US" sz="2400" b="0" strike="noStrike" spc="-1">
              <a:latin typeface="Arial" panose="020B0604020202090204"/>
            </a:endParaRPr>
          </a:p>
          <a:p>
            <a:pPr marL="714375" indent="-394335">
              <a:lnSpc>
                <a:spcPct val="100000"/>
              </a:lnSpc>
              <a:spcBef>
                <a:spcPts val="560"/>
              </a:spcBef>
            </a:pPr>
            <a:endParaRPr lang="en-US" sz="2400" b="0" strike="noStrike" spc="-1">
              <a:latin typeface="Arial" panose="020B0604020202090204"/>
            </a:endParaRPr>
          </a:p>
          <a:p>
            <a:pPr marL="714375" indent="-394335">
              <a:lnSpc>
                <a:spcPct val="100000"/>
              </a:lnSpc>
              <a:spcBef>
                <a:spcPts val="560"/>
              </a:spcBef>
            </a:pPr>
            <a:endParaRPr lang="en-US" sz="2400" b="0" strike="noStrike" spc="-1">
              <a:latin typeface="Arial" panose="020B0604020202090204"/>
            </a:endParaRPr>
          </a:p>
          <a:p>
            <a:pPr marL="714375" indent="-394335">
              <a:lnSpc>
                <a:spcPct val="100000"/>
              </a:lnSpc>
              <a:spcBef>
                <a:spcPts val="560"/>
              </a:spcBef>
            </a:pPr>
            <a:endParaRPr lang="en-US" sz="2400" b="0" strike="noStrike" spc="-1">
              <a:latin typeface="Arial" panose="020B0604020202090204"/>
            </a:endParaRPr>
          </a:p>
          <a:p>
            <a:pPr marL="714375" indent="-394335">
              <a:lnSpc>
                <a:spcPct val="100000"/>
              </a:lnSpc>
              <a:spcBef>
                <a:spcPts val="560"/>
              </a:spcBef>
            </a:pPr>
            <a:endParaRPr lang="en-US" sz="2400" b="0" strike="noStrike" spc="-1">
              <a:latin typeface="Arial" panose="020B0604020202090204"/>
            </a:endParaRPr>
          </a:p>
        </p:txBody>
      </p:sp>
      <p:sp>
        <p:nvSpPr>
          <p:cNvPr id="171"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CA409BE4-9F31-4C91-9D71-88B6A94A9634}" type="slidenum">
              <a:rPr lang="en-US" sz="1400" b="0" strike="noStrike" spc="-1">
                <a:solidFill>
                  <a:srgbClr val="8B8B8B"/>
                </a:solidFill>
                <a:latin typeface="Montserrat"/>
                <a:ea typeface="DejaVu Sans"/>
              </a:rPr>
              <a:t>21</a:t>
            </a:fld>
            <a:endParaRPr lang="en-US" sz="1400" b="0" strike="noStrike" spc="-1">
              <a:latin typeface="Arial" panose="020B0604020202090204"/>
            </a:endParaRPr>
          </a:p>
        </p:txBody>
      </p:sp>
      <p:pic>
        <p:nvPicPr>
          <p:cNvPr id="172" name="Picture 171"/>
          <p:cNvPicPr/>
          <p:nvPr/>
        </p:nvPicPr>
        <p:blipFill>
          <a:blip r:embed="rId3"/>
          <a:stretch>
            <a:fillRect/>
          </a:stretch>
        </p:blipFill>
        <p:spPr>
          <a:xfrm>
            <a:off x="1405080" y="1692000"/>
            <a:ext cx="5074200" cy="3972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Association</a:t>
            </a:r>
            <a:endParaRPr lang="en-US" sz="3200" b="0" strike="noStrike" spc="-1">
              <a:latin typeface="Arial" panose="020B0604020202090204"/>
            </a:endParaRPr>
          </a:p>
        </p:txBody>
      </p:sp>
      <p:sp>
        <p:nvSpPr>
          <p:cNvPr id="174"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400" b="0" strike="noStrike" spc="-1">
                <a:solidFill>
                  <a:srgbClr val="0C2340"/>
                </a:solidFill>
                <a:latin typeface="Times New Roman" panose="02020603050405020304"/>
                <a:ea typeface="DejaVu Sans"/>
              </a:rPr>
              <a:t>More examples:</a:t>
            </a:r>
            <a:endParaRPr lang="en-US" sz="2400" b="0" strike="noStrike" spc="-1">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a:solidFill>
                  <a:srgbClr val="0C2340"/>
                </a:solidFill>
                <a:latin typeface="Times New Roman" panose="02020603050405020304"/>
                <a:ea typeface="DejaVu Sans"/>
              </a:rPr>
              <a:t>A team consists of 22 players</a:t>
            </a:r>
            <a:endParaRPr lang="en-US" sz="2400" b="0" strike="noStrike" spc="-1">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a:solidFill>
                  <a:srgbClr val="0C2340"/>
                </a:solidFill>
                <a:latin typeface="Times New Roman" panose="02020603050405020304"/>
                <a:ea typeface="DejaVu Sans"/>
              </a:rPr>
              <a:t>A player belongs to only one team</a:t>
            </a:r>
            <a:endParaRPr lang="en-US" sz="2400" b="0" strike="noStrike" spc="-1">
              <a:latin typeface="Arial" panose="020B0604020202090204"/>
            </a:endParaRPr>
          </a:p>
          <a:p>
            <a:pPr>
              <a:lnSpc>
                <a:spcPct val="100000"/>
              </a:lnSpc>
              <a:spcBef>
                <a:spcPts val="560"/>
              </a:spcBef>
            </a:pPr>
            <a:endParaRPr lang="en-US" sz="2400" b="0" strike="noStrike" spc="-1">
              <a:latin typeface="Arial" panose="020B0604020202090204"/>
            </a:endParaRPr>
          </a:p>
          <a:p>
            <a:pPr>
              <a:lnSpc>
                <a:spcPct val="100000"/>
              </a:lnSpc>
              <a:spcBef>
                <a:spcPts val="560"/>
              </a:spcBef>
            </a:pPr>
            <a:endParaRPr lang="en-US" sz="2400" b="0" strike="noStrike" spc="-1">
              <a:latin typeface="Arial" panose="020B0604020202090204"/>
            </a:endParaRPr>
          </a:p>
          <a:p>
            <a:pPr>
              <a:lnSpc>
                <a:spcPct val="100000"/>
              </a:lnSpc>
              <a:spcBef>
                <a:spcPts val="560"/>
              </a:spcBef>
            </a:pPr>
            <a:endParaRPr lang="en-US" sz="2400" b="0" strike="noStrike" spc="-1">
              <a:latin typeface="Arial" panose="020B0604020202090204"/>
            </a:endParaRPr>
          </a:p>
          <a:p>
            <a:pPr>
              <a:lnSpc>
                <a:spcPct val="100000"/>
              </a:lnSpc>
              <a:spcBef>
                <a:spcPts val="560"/>
              </a:spcBef>
            </a:pPr>
            <a:endParaRPr lang="en-US" sz="2400" b="0" strike="noStrike" spc="-1">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a:solidFill>
                  <a:srgbClr val="0C2340"/>
                </a:solidFill>
                <a:latin typeface="Times New Roman" panose="02020603050405020304"/>
                <a:ea typeface="DejaVu Sans"/>
              </a:rPr>
              <a:t>A game is played by 11players plus maximum 3 substitutes</a:t>
            </a:r>
            <a:endParaRPr lang="en-US" sz="2400" b="0" strike="noStrike" spc="-1">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a:solidFill>
                  <a:srgbClr val="0C2340"/>
                </a:solidFill>
                <a:latin typeface="Times New Roman" panose="02020603050405020304"/>
                <a:ea typeface="DejaVu Sans"/>
              </a:rPr>
              <a:t>A player participates in zero or more games</a:t>
            </a:r>
            <a:endParaRPr lang="en-US" sz="2400" b="0" strike="noStrike" spc="-1">
              <a:latin typeface="Arial" panose="020B0604020202090204"/>
            </a:endParaRPr>
          </a:p>
        </p:txBody>
      </p:sp>
      <p:sp>
        <p:nvSpPr>
          <p:cNvPr id="175"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45CEDC04-AE15-4422-9153-8D02CD519940}" type="slidenum">
              <a:rPr lang="en-US" sz="1400" b="0" strike="noStrike" spc="-1">
                <a:solidFill>
                  <a:srgbClr val="8B8B8B"/>
                </a:solidFill>
                <a:latin typeface="Montserrat"/>
                <a:ea typeface="DejaVu Sans"/>
              </a:rPr>
              <a:t>22</a:t>
            </a:fld>
            <a:endParaRPr lang="en-US" sz="1400" b="0" strike="noStrike" spc="-1">
              <a:latin typeface="Arial" panose="020B0604020202090204"/>
            </a:endParaRPr>
          </a:p>
        </p:txBody>
      </p:sp>
      <p:pic>
        <p:nvPicPr>
          <p:cNvPr id="176" name="Picture 175"/>
          <p:cNvPicPr/>
          <p:nvPr/>
        </p:nvPicPr>
        <p:blipFill>
          <a:blip r:embed="rId3"/>
          <a:stretch>
            <a:fillRect/>
          </a:stretch>
        </p:blipFill>
        <p:spPr>
          <a:xfrm>
            <a:off x="1497387" y="5087928"/>
            <a:ext cx="5135454" cy="1226607"/>
          </a:xfrm>
          <a:prstGeom prst="rect">
            <a:avLst/>
          </a:prstGeom>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7387" y="2506532"/>
            <a:ext cx="5135454" cy="13352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179"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Graphical Notations for Conceptual Modeling</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(Simplified) Class of Objects</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Association</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Link Attribute</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Association Class</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Qualification</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a:solidFill>
                  <a:srgbClr val="0C2340"/>
                </a:solidFill>
                <a:latin typeface="Times New Roman" panose="02020603050405020304"/>
                <a:ea typeface="DejaVu Sans"/>
              </a:rPr>
              <a:t>Generalisation</a:t>
            </a:r>
            <a:endParaRPr lang="en-US" sz="2800" b="0" strike="noStrike" spc="-1" dirty="0">
              <a:latin typeface="Arial" panose="020B0604020202090204"/>
            </a:endParaRPr>
          </a:p>
        </p:txBody>
      </p:sp>
      <p:sp>
        <p:nvSpPr>
          <p:cNvPr id="180"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4591D32-8C00-4528-8174-A889A3511A84}" type="slidenum">
              <a:rPr lang="en-US" sz="1400" b="0" strike="noStrike" spc="-1">
                <a:solidFill>
                  <a:srgbClr val="8B8B8B"/>
                </a:solidFill>
                <a:latin typeface="Montserrat"/>
                <a:ea typeface="DejaVu Sans"/>
              </a:rPr>
              <a:t>23</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Picture 180"/>
          <p:cNvPicPr/>
          <p:nvPr/>
        </p:nvPicPr>
        <p:blipFill>
          <a:blip r:embed="rId3"/>
          <a:stretch>
            <a:fillRect/>
          </a:stretch>
        </p:blipFill>
        <p:spPr>
          <a:xfrm>
            <a:off x="2235600" y="1738080"/>
            <a:ext cx="4666680" cy="1237680"/>
          </a:xfrm>
          <a:prstGeom prst="rect">
            <a:avLst/>
          </a:prstGeom>
          <a:ln>
            <a:noFill/>
          </a:ln>
        </p:spPr>
      </p:pic>
      <p:sp>
        <p:nvSpPr>
          <p:cNvPr id="182"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1" strike="noStrike" spc="-1" dirty="0">
                <a:solidFill>
                  <a:srgbClr val="0B223E"/>
                </a:solidFill>
                <a:latin typeface="Times New Roman" panose="02020603050405020304"/>
                <a:ea typeface="DejaVu Sans"/>
              </a:rPr>
              <a:t>Link Attribute</a:t>
            </a:r>
            <a:r>
              <a:rPr lang="zh-CN" altLang="en-US" sz="3200" b="1" strike="noStrike" spc="-1" dirty="0">
                <a:solidFill>
                  <a:srgbClr val="0B223E"/>
                </a:solidFill>
                <a:latin typeface="Times New Roman" panose="02020603050405020304"/>
                <a:ea typeface="DejaVu Sans"/>
              </a:rPr>
              <a:t> 链接属性</a:t>
            </a:r>
            <a:endParaRPr lang="en-US" sz="3200" b="1" strike="noStrike" spc="-1" dirty="0">
              <a:latin typeface="Arial" panose="020B0604020202090204"/>
            </a:endParaRPr>
          </a:p>
        </p:txBody>
      </p:sp>
      <p:sp>
        <p:nvSpPr>
          <p:cNvPr id="183"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a:t>
            </a:r>
            <a:r>
              <a:rPr lang="en-US" sz="2400" b="0" strike="noStrike" spc="-1" dirty="0">
                <a:solidFill>
                  <a:srgbClr val="FF0000"/>
                </a:solidFill>
                <a:latin typeface="Times New Roman" panose="02020603050405020304"/>
                <a:ea typeface="DejaVu Sans"/>
              </a:rPr>
              <a:t> link attribute </a:t>
            </a:r>
            <a:r>
              <a:rPr lang="en-US" sz="2400" b="0" strike="noStrike" spc="-1" dirty="0">
                <a:solidFill>
                  <a:srgbClr val="0C2340"/>
                </a:solidFill>
                <a:latin typeface="Times New Roman" panose="02020603050405020304"/>
                <a:ea typeface="DejaVu Sans"/>
              </a:rPr>
              <a:t>is an attribute that describes an association</a:t>
            </a: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student </a:t>
            </a:r>
            <a:r>
              <a:rPr lang="en-US" sz="2400" b="0" strike="noStrike" spc="-1" dirty="0" err="1">
                <a:solidFill>
                  <a:srgbClr val="0C2340"/>
                </a:solidFill>
                <a:latin typeface="Times New Roman" panose="02020603050405020304"/>
                <a:ea typeface="DejaVu Sans"/>
              </a:rPr>
              <a:t>enrols</a:t>
            </a:r>
            <a:r>
              <a:rPr lang="en-US" sz="2400" b="0" strike="noStrike" spc="-1" dirty="0">
                <a:solidFill>
                  <a:srgbClr val="0C2340"/>
                </a:solidFill>
                <a:latin typeface="Times New Roman" panose="02020603050405020304"/>
                <a:ea typeface="DejaVu Sans"/>
              </a:rPr>
              <a:t> a subject</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An enrolment is performed on a given day, i.e. an enrolment is described by enrolment date</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a:t>
            </a:r>
            <a:r>
              <a:rPr lang="en-US" sz="2400" b="0" strike="noStrike" spc="-1" dirty="0">
                <a:solidFill>
                  <a:srgbClr val="FF0000"/>
                </a:solidFill>
                <a:latin typeface="Times New Roman" panose="02020603050405020304"/>
                <a:ea typeface="DejaVu Sans"/>
              </a:rPr>
              <a:t>link attribute </a:t>
            </a:r>
            <a:r>
              <a:rPr lang="en-US" sz="2400" b="0" strike="noStrike" spc="-1" dirty="0">
                <a:solidFill>
                  <a:srgbClr val="0C2340"/>
                </a:solidFill>
                <a:latin typeface="Times New Roman" panose="02020603050405020304"/>
                <a:ea typeface="DejaVu Sans"/>
              </a:rPr>
              <a:t>is graphically represented by a "class-like" rectangular box without a name of class in a header</a:t>
            </a:r>
            <a:endParaRPr lang="en-US" sz="2400" b="0" strike="noStrike" spc="-1" dirty="0">
              <a:latin typeface="Arial" panose="020B0604020202090204"/>
            </a:endParaRPr>
          </a:p>
        </p:txBody>
      </p:sp>
      <p:sp>
        <p:nvSpPr>
          <p:cNvPr id="184"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E770F60-8320-4D0B-B3D5-9C41B9088A74}" type="slidenum">
              <a:rPr lang="en-US" sz="1400" b="0" strike="noStrike" spc="-1">
                <a:solidFill>
                  <a:srgbClr val="8B8B8B"/>
                </a:solidFill>
                <a:latin typeface="Montserrat"/>
                <a:ea typeface="DejaVu Sans"/>
              </a:rPr>
              <a:t>24</a:t>
            </a:fld>
            <a:endParaRPr lang="en-US" sz="1400" b="0" strike="noStrike" spc="-1">
              <a:latin typeface="Arial" panose="020B0604020202090204"/>
            </a:endParaRPr>
          </a:p>
        </p:txBody>
      </p:sp>
      <p:pic>
        <p:nvPicPr>
          <p:cNvPr id="185" name="Picture 184"/>
          <p:cNvPicPr/>
          <p:nvPr/>
        </p:nvPicPr>
        <p:blipFill>
          <a:blip r:embed="rId4"/>
          <a:stretch>
            <a:fillRect/>
          </a:stretch>
        </p:blipFill>
        <p:spPr>
          <a:xfrm>
            <a:off x="2092680" y="3660120"/>
            <a:ext cx="4952160" cy="1713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Picture 185"/>
          <p:cNvPicPr/>
          <p:nvPr/>
        </p:nvPicPr>
        <p:blipFill>
          <a:blip r:embed="rId3"/>
          <a:stretch>
            <a:fillRect/>
          </a:stretch>
        </p:blipFill>
        <p:spPr>
          <a:xfrm>
            <a:off x="3007991" y="2543940"/>
            <a:ext cx="2380680" cy="1428120"/>
          </a:xfrm>
          <a:prstGeom prst="rect">
            <a:avLst/>
          </a:prstGeom>
          <a:ln>
            <a:noFill/>
          </a:ln>
        </p:spPr>
      </p:pic>
      <p:sp>
        <p:nvSpPr>
          <p:cNvPr id="187"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Link Attribute</a:t>
            </a:r>
            <a:endParaRPr lang="en-US" sz="3200" b="0" strike="noStrike" spc="-1">
              <a:latin typeface="Arial" panose="020B0604020202090204"/>
            </a:endParaRPr>
          </a:p>
        </p:txBody>
      </p:sp>
      <p:sp>
        <p:nvSpPr>
          <p:cNvPr id="188"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200" b="0" strike="noStrike" spc="-1" dirty="0">
                <a:solidFill>
                  <a:srgbClr val="0C2340"/>
                </a:solidFill>
                <a:latin typeface="Times New Roman" panose="02020603050405020304" pitchFamily="18" charset="0"/>
                <a:ea typeface="DejaVu Sans"/>
                <a:cs typeface="Times New Roman" panose="02020603050405020304" pitchFamily="18" charset="0"/>
              </a:rPr>
              <a:t>Why an attribute enrolment-date must be represented by a </a:t>
            </a:r>
            <a:r>
              <a:rPr lang="en-US" sz="2200" b="0" strike="noStrike" spc="-1" dirty="0">
                <a:solidFill>
                  <a:srgbClr val="FF0000"/>
                </a:solidFill>
                <a:latin typeface="Times New Roman" panose="02020603050405020304" pitchFamily="18" charset="0"/>
                <a:ea typeface="DejaVu Sans"/>
                <a:cs typeface="Times New Roman" panose="02020603050405020304" pitchFamily="18" charset="0"/>
              </a:rPr>
              <a:t>link attribut</a:t>
            </a:r>
            <a:r>
              <a:rPr lang="en-US" sz="2200" b="0" strike="noStrike" spc="-1" dirty="0">
                <a:solidFill>
                  <a:srgbClr val="0C2340"/>
                </a:solidFill>
                <a:latin typeface="Times New Roman" panose="02020603050405020304" pitchFamily="18" charset="0"/>
                <a:ea typeface="DejaVu Sans"/>
                <a:cs typeface="Times New Roman" panose="02020603050405020304" pitchFamily="18" charset="0"/>
              </a:rPr>
              <a:t>e ?</a:t>
            </a:r>
            <a:endParaRPr lang="en-US" sz="2200" b="0" strike="noStrike" spc="-1" dirty="0">
              <a:latin typeface="Times New Roman" panose="02020603050405020304" pitchFamily="18" charset="0"/>
              <a:cs typeface="Times New Roman" panose="02020603050405020304" pitchFamily="18" charset="0"/>
            </a:endParaRPr>
          </a:p>
          <a:p>
            <a:pPr marL="352425" indent="-341630">
              <a:lnSpc>
                <a:spcPct val="100000"/>
              </a:lnSpc>
              <a:spcBef>
                <a:spcPts val="560"/>
              </a:spcBef>
              <a:buClr>
                <a:srgbClr val="0C2340"/>
              </a:buClr>
              <a:buFont typeface="Arial" panose="020B0604020202090204"/>
              <a:buChar char="•"/>
            </a:pPr>
            <a:r>
              <a:rPr lang="en-US" sz="2200" b="0" strike="noStrike" spc="-1" dirty="0">
                <a:solidFill>
                  <a:srgbClr val="0C2340"/>
                </a:solidFill>
                <a:latin typeface="Times New Roman" panose="02020603050405020304" pitchFamily="18" charset="0"/>
                <a:ea typeface="DejaVu Sans"/>
                <a:cs typeface="Times New Roman" panose="02020603050405020304" pitchFamily="18" charset="0"/>
              </a:rPr>
              <a:t>For example, what about an attribute enrolment-date describing a class </a:t>
            </a:r>
            <a:r>
              <a:rPr lang="en-US" sz="2200" b="0" strike="noStrike" spc="-1" dirty="0">
                <a:solidFill>
                  <a:srgbClr val="0C2340"/>
                </a:solidFill>
                <a:latin typeface="Courier New" panose="02070609020205090404" pitchFamily="49" charset="0"/>
                <a:ea typeface="DejaVu Sans"/>
                <a:cs typeface="Courier New" panose="02070609020205090404" pitchFamily="49" charset="0"/>
              </a:rPr>
              <a:t>STUDENT</a:t>
            </a:r>
            <a:r>
              <a:rPr lang="en-US" sz="2200" b="0" strike="noStrike" spc="-1" dirty="0">
                <a:solidFill>
                  <a:srgbClr val="0C2340"/>
                </a:solidFill>
                <a:latin typeface="Times New Roman" panose="02020603050405020304" pitchFamily="18" charset="0"/>
                <a:ea typeface="DejaVu Sans"/>
                <a:cs typeface="Times New Roman" panose="02020603050405020304" pitchFamily="18" charset="0"/>
              </a:rPr>
              <a:t> ?</a:t>
            </a:r>
            <a:endParaRPr lang="en-US" sz="2200" b="0" strike="noStrike" spc="-1" dirty="0">
              <a:latin typeface="Times New Roman" panose="02020603050405020304" pitchFamily="18" charset="0"/>
              <a:cs typeface="Times New Roman" panose="02020603050405020304" pitchFamily="18" charset="0"/>
            </a:endParaRPr>
          </a:p>
          <a:p>
            <a:pPr>
              <a:lnSpc>
                <a:spcPct val="100000"/>
              </a:lnSpc>
              <a:spcBef>
                <a:spcPts val="560"/>
              </a:spcBef>
            </a:pPr>
            <a:endParaRPr lang="en-US" sz="2200" b="0" strike="noStrike" spc="-1" dirty="0">
              <a:latin typeface="Times New Roman" panose="02020603050405020304" pitchFamily="18" charset="0"/>
              <a:cs typeface="Times New Roman" panose="02020603050405020304" pitchFamily="18" charset="0"/>
            </a:endParaRPr>
          </a:p>
          <a:p>
            <a:pPr>
              <a:lnSpc>
                <a:spcPct val="100000"/>
              </a:lnSpc>
              <a:spcBef>
                <a:spcPts val="560"/>
              </a:spcBef>
            </a:pPr>
            <a:endParaRPr lang="en-US" sz="2200" b="0" strike="noStrike" spc="-1" dirty="0">
              <a:latin typeface="Times New Roman" panose="02020603050405020304" pitchFamily="18" charset="0"/>
              <a:cs typeface="Times New Roman" panose="02020603050405020304" pitchFamily="18" charset="0"/>
            </a:endParaRPr>
          </a:p>
          <a:p>
            <a:pPr marL="352425" indent="-341630">
              <a:lnSpc>
                <a:spcPct val="100000"/>
              </a:lnSpc>
              <a:spcBef>
                <a:spcPts val="560"/>
              </a:spcBef>
              <a:buClr>
                <a:srgbClr val="0C2340"/>
              </a:buClr>
              <a:buFont typeface="Arial" panose="020B0604020202090204"/>
              <a:buChar char="•"/>
            </a:pPr>
            <a:endParaRPr lang="en-US" sz="2200" b="0" strike="noStrike" spc="-1" dirty="0">
              <a:solidFill>
                <a:srgbClr val="0C2340"/>
              </a:solidFill>
              <a:latin typeface="Times New Roman" panose="02020603050405020304" pitchFamily="18" charset="0"/>
              <a:ea typeface="DejaVu Sans"/>
              <a:cs typeface="Times New Roman" panose="02020603050405020304" pitchFamily="18" charset="0"/>
            </a:endParaRPr>
          </a:p>
          <a:p>
            <a:pPr marL="352425" indent="-341630">
              <a:lnSpc>
                <a:spcPct val="100000"/>
              </a:lnSpc>
              <a:spcBef>
                <a:spcPts val="560"/>
              </a:spcBef>
              <a:buClr>
                <a:srgbClr val="0C2340"/>
              </a:buClr>
              <a:buFont typeface="Arial" panose="020B0604020202090204"/>
              <a:buChar char="•"/>
            </a:pPr>
            <a:endParaRPr lang="en-US" sz="2200" spc="-1" dirty="0">
              <a:solidFill>
                <a:srgbClr val="0C2340"/>
              </a:solidFill>
              <a:latin typeface="Times New Roman" panose="02020603050405020304" pitchFamily="18" charset="0"/>
              <a:ea typeface="DejaVu Sans"/>
              <a:cs typeface="Times New Roman" panose="02020603050405020304" pitchFamily="18" charset="0"/>
            </a:endParaRPr>
          </a:p>
          <a:p>
            <a:pPr marL="352425" indent="-341630">
              <a:lnSpc>
                <a:spcPct val="100000"/>
              </a:lnSpc>
              <a:spcBef>
                <a:spcPts val="560"/>
              </a:spcBef>
              <a:buClr>
                <a:srgbClr val="0C2340"/>
              </a:buClr>
              <a:buFont typeface="Arial" panose="020B0604020202090204"/>
              <a:buChar char="•"/>
            </a:pPr>
            <a:r>
              <a:rPr lang="en-US" sz="2200" b="0" strike="noStrike" spc="-1" dirty="0">
                <a:solidFill>
                  <a:srgbClr val="0C2340"/>
                </a:solidFill>
                <a:latin typeface="Times New Roman" panose="02020603050405020304" pitchFamily="18" charset="0"/>
                <a:ea typeface="DejaVu Sans"/>
                <a:cs typeface="Times New Roman" panose="02020603050405020304" pitchFamily="18" charset="0"/>
              </a:rPr>
              <a:t>Such design is incorrect because information about which subject has been enrolled on what date by a student is missing</a:t>
            </a:r>
            <a:endParaRPr lang="en-US" sz="2200" b="0" strike="noStrike" spc="-1" dirty="0">
              <a:latin typeface="Times New Roman" panose="02020603050405020304" pitchFamily="18" charset="0"/>
              <a:cs typeface="Times New Roman" panose="02020603050405020304" pitchFamily="18" charset="0"/>
            </a:endParaRPr>
          </a:p>
          <a:p>
            <a:pPr marL="352425" indent="-341630">
              <a:lnSpc>
                <a:spcPct val="100000"/>
              </a:lnSpc>
              <a:spcBef>
                <a:spcPts val="560"/>
              </a:spcBef>
              <a:buClr>
                <a:srgbClr val="0C2340"/>
              </a:buClr>
              <a:buFont typeface="Arial" panose="020B0604020202090204"/>
              <a:buChar char="•"/>
            </a:pPr>
            <a:r>
              <a:rPr lang="en-US" sz="2200" b="0" strike="noStrike" spc="-1" dirty="0">
                <a:solidFill>
                  <a:srgbClr val="0C2340"/>
                </a:solidFill>
                <a:latin typeface="Times New Roman" panose="02020603050405020304" pitchFamily="18" charset="0"/>
                <a:ea typeface="DejaVu Sans"/>
                <a:cs typeface="Times New Roman" panose="02020603050405020304" pitchFamily="18" charset="0"/>
              </a:rPr>
              <a:t>A student is associated with a set of enrolment-dates, however ...</a:t>
            </a:r>
            <a:endParaRPr lang="en-US" sz="2200" b="0" strike="noStrike" spc="-1" dirty="0">
              <a:latin typeface="Times New Roman" panose="02020603050405020304" pitchFamily="18" charset="0"/>
              <a:cs typeface="Times New Roman" panose="02020603050405020304" pitchFamily="18" charset="0"/>
            </a:endParaRPr>
          </a:p>
          <a:p>
            <a:pPr marL="352425" indent="-341630">
              <a:lnSpc>
                <a:spcPct val="100000"/>
              </a:lnSpc>
              <a:spcBef>
                <a:spcPts val="560"/>
              </a:spcBef>
              <a:buClr>
                <a:srgbClr val="0C2340"/>
              </a:buClr>
              <a:buFont typeface="Arial" panose="020B0604020202090204"/>
              <a:buChar char="•"/>
            </a:pPr>
            <a:r>
              <a:rPr lang="en-US" sz="2200" b="0" strike="noStrike" spc="-1" dirty="0">
                <a:solidFill>
                  <a:srgbClr val="0C2340"/>
                </a:solidFill>
                <a:latin typeface="Times New Roman" panose="02020603050405020304" pitchFamily="18" charset="0"/>
                <a:ea typeface="DejaVu Sans"/>
                <a:cs typeface="Times New Roman" panose="02020603050405020304" pitchFamily="18" charset="0"/>
              </a:rPr>
              <a:t>... there is no link between the values of an attribute enrolment-date and the objects in a class </a:t>
            </a:r>
            <a:r>
              <a:rPr lang="en-US" sz="2200" b="0" strike="noStrike" spc="-1" dirty="0">
                <a:solidFill>
                  <a:srgbClr val="0C2340"/>
                </a:solidFill>
                <a:latin typeface="Courier New" panose="02070609020205090404" pitchFamily="49" charset="0"/>
                <a:ea typeface="DejaVu Sans"/>
                <a:cs typeface="Courier New" panose="02070609020205090404" pitchFamily="49" charset="0"/>
              </a:rPr>
              <a:t>SUBJECT</a:t>
            </a:r>
            <a:endParaRPr lang="en-US" sz="2200" b="0" strike="noStrike" spc="-1" dirty="0">
              <a:latin typeface="Courier New" panose="02070609020205090404" pitchFamily="49" charset="0"/>
              <a:cs typeface="Courier New" panose="02070609020205090404" pitchFamily="49" charset="0"/>
            </a:endParaRPr>
          </a:p>
        </p:txBody>
      </p:sp>
      <p:sp>
        <p:nvSpPr>
          <p:cNvPr id="189"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9C571D4F-998A-46A9-B163-A80975DE1F1A}" type="slidenum">
              <a:rPr lang="en-US" sz="1400" b="0" strike="noStrike" spc="-1">
                <a:solidFill>
                  <a:srgbClr val="8B8B8B"/>
                </a:solidFill>
                <a:latin typeface="Montserrat"/>
                <a:ea typeface="DejaVu Sans"/>
              </a:rPr>
              <a:t>25</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Link Attribute</a:t>
            </a:r>
            <a:endParaRPr lang="en-US" sz="3200" b="0" strike="noStrike" spc="-1">
              <a:latin typeface="Arial" panose="020B0604020202090204"/>
            </a:endParaRPr>
          </a:p>
        </p:txBody>
      </p:sp>
      <p:sp>
        <p:nvSpPr>
          <p:cNvPr id="191"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So what about another option where an attribute enrolment-date describes a class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SUBJECT</a:t>
            </a:r>
            <a:r>
              <a:rPr lang="en-US" sz="2400" b="0" strike="noStrike" spc="-1" dirty="0">
                <a:solidFill>
                  <a:srgbClr val="0C2340"/>
                </a:solidFill>
                <a:latin typeface="Times New Roman" panose="02020603050405020304"/>
                <a:ea typeface="DejaVu Sans"/>
              </a:rPr>
              <a:t> ?</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Such design is also incorrect because information about who enrolled in a subject and on </a:t>
            </a:r>
            <a:r>
              <a:rPr lang="en-US" sz="2400" spc="-1" dirty="0">
                <a:solidFill>
                  <a:srgbClr val="0C2340"/>
                </a:solidFill>
                <a:latin typeface="Times New Roman" panose="02020603050405020304"/>
                <a:ea typeface="DejaVu Sans"/>
              </a:rPr>
              <a:t>a given</a:t>
            </a:r>
            <a:r>
              <a:rPr lang="en-US" sz="2400" b="0" strike="noStrike" spc="-1" dirty="0">
                <a:solidFill>
                  <a:srgbClr val="0C2340"/>
                </a:solidFill>
                <a:latin typeface="Times New Roman" panose="02020603050405020304"/>
                <a:ea typeface="DejaVu Sans"/>
              </a:rPr>
              <a:t> date is missing</a:t>
            </a: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subject is associated with a set of enrolment-dates, however ...</a:t>
            </a: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 there is no link between the values of an attribute enrolment-date and the objects in a class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STUDENT</a:t>
            </a:r>
            <a:endParaRPr lang="en-US" sz="2400" b="0" strike="noStrike" spc="-1" dirty="0">
              <a:latin typeface="Courier New" panose="02070609020205090404" pitchFamily="49" charset="0"/>
              <a:cs typeface="Courier New" panose="02070609020205090404" pitchFamily="49" charset="0"/>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Therefore, the only option for an attribute enrolment-date is to be a </a:t>
            </a:r>
            <a:r>
              <a:rPr lang="en-US" sz="2400" b="0" strike="noStrike" spc="-1" dirty="0">
                <a:solidFill>
                  <a:srgbClr val="FF0000"/>
                </a:solidFill>
                <a:latin typeface="Times New Roman" panose="02020603050405020304"/>
                <a:ea typeface="DejaVu Sans"/>
              </a:rPr>
              <a:t>link attribute</a:t>
            </a:r>
            <a:endParaRPr lang="en-US" sz="2400" b="0" strike="noStrike" spc="-1" dirty="0">
              <a:solidFill>
                <a:srgbClr val="FF0000"/>
              </a:solidFill>
              <a:latin typeface="Arial" panose="020B0604020202090204"/>
            </a:endParaRPr>
          </a:p>
          <a:p>
            <a:pPr>
              <a:lnSpc>
                <a:spcPct val="100000"/>
              </a:lnSpc>
              <a:spcBef>
                <a:spcPts val="560"/>
              </a:spcBef>
            </a:pPr>
            <a:endParaRPr lang="en-US" sz="2400" b="0" strike="noStrike" spc="-1" dirty="0">
              <a:latin typeface="Arial" panose="020B0604020202090204"/>
            </a:endParaRPr>
          </a:p>
        </p:txBody>
      </p:sp>
      <p:sp>
        <p:nvSpPr>
          <p:cNvPr id="192"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56F79F0D-CCF8-4E3C-9777-A0162FDE3558}" type="slidenum">
              <a:rPr lang="en-US" sz="1400" b="0" strike="noStrike" spc="-1">
                <a:solidFill>
                  <a:srgbClr val="8B8B8B"/>
                </a:solidFill>
                <a:latin typeface="Montserrat"/>
                <a:ea typeface="DejaVu Sans"/>
              </a:rPr>
              <a:t>26</a:t>
            </a:fld>
            <a:endParaRPr lang="en-US" sz="1400" b="0" strike="noStrike" spc="-1">
              <a:latin typeface="Arial" panose="020B0604020202090204"/>
            </a:endParaRPr>
          </a:p>
        </p:txBody>
      </p:sp>
      <p:pic>
        <p:nvPicPr>
          <p:cNvPr id="193" name="Picture 192"/>
          <p:cNvPicPr/>
          <p:nvPr/>
        </p:nvPicPr>
        <p:blipFill>
          <a:blip r:embed="rId3"/>
          <a:stretch>
            <a:fillRect/>
          </a:stretch>
        </p:blipFill>
        <p:spPr>
          <a:xfrm>
            <a:off x="3116520" y="1857960"/>
            <a:ext cx="2571120" cy="12376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Link Attribute</a:t>
            </a:r>
            <a:endParaRPr lang="en-US" sz="3200" b="0" strike="noStrike" spc="-1">
              <a:latin typeface="Arial" panose="020B0604020202090204"/>
            </a:endParaRPr>
          </a:p>
        </p:txBody>
      </p:sp>
      <p:sp>
        <p:nvSpPr>
          <p:cNvPr id="195"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It is correct because an attribute enrolment-date describes an association between the classes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STUDENT</a:t>
            </a:r>
            <a:r>
              <a:rPr lang="en-US" sz="2400" b="0" strike="noStrike" spc="-1" dirty="0">
                <a:solidFill>
                  <a:srgbClr val="0C2340"/>
                </a:solidFill>
                <a:latin typeface="Times New Roman" panose="02020603050405020304"/>
                <a:ea typeface="DejaVu Sans"/>
              </a:rPr>
              <a:t> and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SUBJECT</a:t>
            </a:r>
            <a:r>
              <a:rPr lang="en-US" sz="2400" b="0" strike="noStrike" spc="-1" dirty="0">
                <a:solidFill>
                  <a:srgbClr val="0C2340"/>
                </a:solidFill>
                <a:latin typeface="Times New Roman" panose="02020603050405020304"/>
                <a:ea typeface="DejaVu Sans"/>
              </a:rPr>
              <a:t>, i.e. the pairs of objects from the classes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STUDENT</a:t>
            </a:r>
            <a:r>
              <a:rPr lang="en-US" sz="2400" b="0" strike="noStrike" spc="-1" dirty="0">
                <a:solidFill>
                  <a:srgbClr val="0C2340"/>
                </a:solidFill>
                <a:latin typeface="Times New Roman" panose="02020603050405020304"/>
                <a:ea typeface="DejaVu Sans"/>
              </a:rPr>
              <a:t> and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SUBJECT</a:t>
            </a:r>
            <a:endParaRPr lang="en-US" sz="2400" b="0" strike="noStrike" spc="-1" dirty="0">
              <a:latin typeface="Courier New" panose="02070609020205090404" pitchFamily="49" charset="0"/>
              <a:cs typeface="Courier New" panose="02070609020205090404" pitchFamily="49" charset="0"/>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p:txBody>
      </p:sp>
      <p:sp>
        <p:nvSpPr>
          <p:cNvPr id="196"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5EED51B-8AD9-42DE-8A65-0BB993DFADAA}" type="slidenum">
              <a:rPr lang="en-US" sz="1400" b="0" strike="noStrike" spc="-1">
                <a:solidFill>
                  <a:srgbClr val="8B8B8B"/>
                </a:solidFill>
                <a:latin typeface="Montserrat"/>
                <a:ea typeface="DejaVu Sans"/>
              </a:rPr>
              <a:t>27</a:t>
            </a:fld>
            <a:endParaRPr lang="en-US" sz="1400" b="0" strike="noStrike" spc="-1">
              <a:latin typeface="Arial" panose="020B0604020202090204"/>
            </a:endParaRPr>
          </a:p>
        </p:txBody>
      </p:sp>
      <p:pic>
        <p:nvPicPr>
          <p:cNvPr id="197" name="Picture 196"/>
          <p:cNvPicPr/>
          <p:nvPr/>
        </p:nvPicPr>
        <p:blipFill>
          <a:blip r:embed="rId3"/>
          <a:stretch>
            <a:fillRect/>
          </a:stretch>
        </p:blipFill>
        <p:spPr>
          <a:xfrm>
            <a:off x="455040" y="2652840"/>
            <a:ext cx="8227800" cy="3656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 name="Picture 197"/>
          <p:cNvPicPr/>
          <p:nvPr/>
        </p:nvPicPr>
        <p:blipFill>
          <a:blip r:embed="rId3"/>
          <a:stretch>
            <a:fillRect/>
          </a:stretch>
        </p:blipFill>
        <p:spPr>
          <a:xfrm>
            <a:off x="1506240" y="4395660"/>
            <a:ext cx="5333400" cy="1904400"/>
          </a:xfrm>
          <a:prstGeom prst="rect">
            <a:avLst/>
          </a:prstGeom>
          <a:ln>
            <a:noFill/>
          </a:ln>
        </p:spPr>
      </p:pic>
      <p:sp>
        <p:nvSpPr>
          <p:cNvPr id="199"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Link Attribute</a:t>
            </a:r>
            <a:endParaRPr lang="en-US" sz="3200" b="0" strike="noStrike" spc="-1">
              <a:latin typeface="Arial" panose="020B0604020202090204"/>
            </a:endParaRPr>
          </a:p>
        </p:txBody>
      </p:sp>
      <p:sp>
        <p:nvSpPr>
          <p:cNvPr id="200"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200" b="0" strike="noStrike" spc="-1" dirty="0">
                <a:solidFill>
                  <a:srgbClr val="0C2340"/>
                </a:solidFill>
                <a:latin typeface="Times New Roman" panose="02020603050405020304"/>
                <a:ea typeface="DejaVu Sans"/>
              </a:rPr>
              <a:t>Another example of </a:t>
            </a:r>
            <a:r>
              <a:rPr lang="en-US" sz="2200" b="0" strike="noStrike" spc="-1" dirty="0">
                <a:solidFill>
                  <a:srgbClr val="FF0000"/>
                </a:solidFill>
                <a:latin typeface="Times New Roman" panose="02020603050405020304"/>
                <a:ea typeface="DejaVu Sans"/>
              </a:rPr>
              <a:t>link attribute</a:t>
            </a:r>
            <a:endParaRPr lang="en-US" sz="2200" b="0" strike="noStrike" spc="-1" dirty="0">
              <a:solidFill>
                <a:srgbClr val="FF0000"/>
              </a:solidFill>
              <a:latin typeface="Arial" panose="020B0604020202090204"/>
            </a:endParaRPr>
          </a:p>
          <a:p>
            <a:pPr marL="352425" indent="-341630">
              <a:lnSpc>
                <a:spcPct val="100000"/>
              </a:lnSpc>
              <a:spcBef>
                <a:spcPts val="560"/>
              </a:spcBef>
              <a:buClr>
                <a:srgbClr val="0C2340"/>
              </a:buClr>
              <a:buFont typeface="Arial" panose="020B0604020202090204"/>
              <a:buChar char="•"/>
            </a:pPr>
            <a:r>
              <a:rPr lang="en-US" sz="2200" b="0" strike="noStrike" spc="-1" dirty="0">
                <a:solidFill>
                  <a:srgbClr val="0C2340"/>
                </a:solidFill>
                <a:latin typeface="Times New Roman" panose="02020603050405020304"/>
                <a:ea typeface="DejaVu Sans"/>
              </a:rPr>
              <a:t>A supplier supplies a part</a:t>
            </a:r>
            <a:endParaRPr lang="en-US" sz="2200" b="0" strike="noStrike" spc="-1" dirty="0">
              <a:latin typeface="Arial" panose="020B0604020202090204"/>
            </a:endParaRPr>
          </a:p>
          <a:p>
            <a:pPr>
              <a:lnSpc>
                <a:spcPct val="100000"/>
              </a:lnSpc>
              <a:spcBef>
                <a:spcPts val="560"/>
              </a:spcBef>
            </a:pPr>
            <a:endParaRPr lang="en-US" sz="2200" b="0" strike="noStrike" spc="-1" dirty="0">
              <a:latin typeface="Arial" panose="020B0604020202090204"/>
            </a:endParaRPr>
          </a:p>
          <a:p>
            <a:pPr>
              <a:lnSpc>
                <a:spcPct val="100000"/>
              </a:lnSpc>
              <a:spcBef>
                <a:spcPts val="560"/>
              </a:spcBef>
            </a:pPr>
            <a:endParaRPr lang="en-US" sz="2200" b="0" strike="noStrike" spc="-1" dirty="0">
              <a:latin typeface="Arial" panose="020B0604020202090204"/>
            </a:endParaRPr>
          </a:p>
          <a:p>
            <a:pPr>
              <a:lnSpc>
                <a:spcPct val="100000"/>
              </a:lnSpc>
              <a:spcBef>
                <a:spcPts val="560"/>
              </a:spcBef>
            </a:pPr>
            <a:endParaRPr lang="en-US" sz="22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200" b="0" strike="noStrike" spc="-1" dirty="0">
                <a:solidFill>
                  <a:srgbClr val="0C2340"/>
                </a:solidFill>
                <a:latin typeface="Times New Roman" panose="02020603050405020304"/>
                <a:ea typeface="DejaVu Sans"/>
              </a:rPr>
              <a:t>A shipment of a part is performed on a given day, i.e. a shipment is described by an attribute </a:t>
            </a:r>
            <a:r>
              <a:rPr lang="en-US" sz="2200" b="0" strike="noStrike" spc="-1" dirty="0">
                <a:solidFill>
                  <a:srgbClr val="0C2340"/>
                </a:solidFill>
                <a:latin typeface="Courier New" panose="02070609020205090404" pitchFamily="49" charset="0"/>
                <a:ea typeface="DejaVu Sans"/>
                <a:cs typeface="Courier New" panose="02070609020205090404" pitchFamily="49" charset="0"/>
              </a:rPr>
              <a:t>shipment-date</a:t>
            </a:r>
            <a:r>
              <a:rPr lang="en-US" sz="2200" b="0" strike="noStrike" spc="-1" dirty="0">
                <a:solidFill>
                  <a:srgbClr val="0C2340"/>
                </a:solidFill>
                <a:latin typeface="Times New Roman" panose="02020603050405020304"/>
                <a:ea typeface="DejaVu Sans"/>
              </a:rPr>
              <a:t> and a shipment contains a given number of parts, i.e. a shipment is also described by an attribute </a:t>
            </a:r>
            <a:r>
              <a:rPr lang="en-US" sz="2200" b="0" strike="noStrike" spc="-1" dirty="0">
                <a:solidFill>
                  <a:srgbClr val="0C2340"/>
                </a:solidFill>
                <a:latin typeface="Courier New" panose="02070609020205090404" pitchFamily="49" charset="0"/>
                <a:ea typeface="DejaVu Sans"/>
                <a:cs typeface="Courier New" panose="02070609020205090404" pitchFamily="49" charset="0"/>
              </a:rPr>
              <a:t>quantity</a:t>
            </a:r>
            <a:endParaRPr lang="en-US" sz="2200" b="0" strike="noStrike" spc="-1" dirty="0">
              <a:latin typeface="Courier New" panose="02070609020205090404" pitchFamily="49" charset="0"/>
              <a:cs typeface="Courier New" panose="02070609020205090404" pitchFamily="49" charset="0"/>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p:txBody>
      </p:sp>
      <p:sp>
        <p:nvSpPr>
          <p:cNvPr id="201" name="CustomShape 3"/>
          <p:cNvSpPr/>
          <p:nvPr/>
        </p:nvSpPr>
        <p:spPr>
          <a:xfrm>
            <a:off x="457200" y="6545544"/>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501B20A2-13FE-455C-AEA1-0F18D308685B}" type="slidenum">
              <a:rPr lang="en-US" sz="1400" b="0" strike="noStrike" spc="-1">
                <a:solidFill>
                  <a:srgbClr val="8B8B8B"/>
                </a:solidFill>
                <a:latin typeface="Montserrat"/>
                <a:ea typeface="DejaVu Sans"/>
              </a:rPr>
              <a:t>28</a:t>
            </a:fld>
            <a:endParaRPr lang="en-US" sz="1400" b="0" strike="noStrike" spc="-1">
              <a:latin typeface="Arial" panose="020B0604020202090204"/>
            </a:endParaRPr>
          </a:p>
        </p:txBody>
      </p:sp>
      <p:pic>
        <p:nvPicPr>
          <p:cNvPr id="202" name="Picture 201"/>
          <p:cNvPicPr/>
          <p:nvPr/>
        </p:nvPicPr>
        <p:blipFill>
          <a:blip r:embed="rId4"/>
          <a:stretch>
            <a:fillRect/>
          </a:stretch>
        </p:blipFill>
        <p:spPr>
          <a:xfrm>
            <a:off x="1728000" y="1944000"/>
            <a:ext cx="5333400" cy="12376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179"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Graphical Notations for Conceptual Modeling</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(Simplified) Class of Objects</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Association</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Link Attribute</a:t>
            </a:r>
            <a:endParaRPr lang="en-US" sz="2800" b="0" strike="noStrike" spc="-1" dirty="0">
              <a:solidFill>
                <a:srgbClr val="000000"/>
              </a:solidFill>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Association Class</a:t>
            </a:r>
            <a:endParaRPr lang="en-US" sz="2800" b="0" strike="noStrike" spc="-1" dirty="0">
              <a:solidFill>
                <a:srgbClr val="FF0000"/>
              </a:solidFill>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Qualification</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a:solidFill>
                  <a:srgbClr val="0C2340"/>
                </a:solidFill>
                <a:latin typeface="Times New Roman" panose="02020603050405020304"/>
                <a:ea typeface="DejaVu Sans"/>
              </a:rPr>
              <a:t>Generalisation</a:t>
            </a:r>
            <a:endParaRPr lang="en-US" sz="2800" b="0" strike="noStrike" spc="-1" dirty="0">
              <a:latin typeface="Arial" panose="020B0604020202090204"/>
            </a:endParaRPr>
          </a:p>
        </p:txBody>
      </p:sp>
      <p:sp>
        <p:nvSpPr>
          <p:cNvPr id="180"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4591D32-8C00-4528-8174-A889A3511A84}" type="slidenum">
              <a:rPr lang="en-US" sz="1400" b="0" strike="noStrike" spc="-1">
                <a:solidFill>
                  <a:srgbClr val="8B8B8B"/>
                </a:solidFill>
                <a:latin typeface="Montserrat"/>
                <a:ea typeface="DejaVu Sans"/>
              </a:rPr>
              <a:t>29</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dirty="0">
                <a:solidFill>
                  <a:srgbClr val="0B223E"/>
                </a:solidFill>
                <a:latin typeface="Times New Roman" panose="02020603050405020304"/>
                <a:ea typeface="DejaVu Sans"/>
              </a:rPr>
              <a:t>Graphical Notations for Conceptual Modeling</a:t>
            </a:r>
            <a:endParaRPr lang="en-US" sz="3200" b="0" strike="noStrike" spc="-1" dirty="0">
              <a:latin typeface="Arial" panose="020B0604020202090204"/>
            </a:endParaRPr>
          </a:p>
        </p:txBody>
      </p:sp>
      <p:sp>
        <p:nvSpPr>
          <p:cNvPr id="94"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400" b="0" strike="noStrike" spc="-1">
                <a:solidFill>
                  <a:srgbClr val="0C2340"/>
                </a:solidFill>
                <a:latin typeface="Times New Roman" panose="02020603050405020304"/>
                <a:ea typeface="DejaVu Sans"/>
              </a:rPr>
              <a:t>Entity-Relationship (ER) diagrams (1976) </a:t>
            </a:r>
            <a:endParaRPr lang="en-US" sz="2400" b="0" strike="noStrike" spc="-1">
              <a:latin typeface="Arial" panose="020B0604020202090204"/>
            </a:endParaRPr>
          </a:p>
          <a:p>
            <a:pPr marL="714375" indent="-393700">
              <a:lnSpc>
                <a:spcPct val="100000"/>
              </a:lnSpc>
              <a:spcBef>
                <a:spcPts val="560"/>
              </a:spcBef>
            </a:pPr>
            <a:endParaRPr lang="en-US" sz="2400" b="0" strike="noStrike" spc="-1">
              <a:latin typeface="Arial" panose="020B0604020202090204"/>
            </a:endParaRPr>
          </a:p>
          <a:p>
            <a:pPr marL="714375" indent="-393700">
              <a:lnSpc>
                <a:spcPct val="100000"/>
              </a:lnSpc>
              <a:spcBef>
                <a:spcPts val="560"/>
              </a:spcBef>
            </a:pPr>
            <a:endParaRPr lang="en-US" sz="2400" b="0" strike="noStrike" spc="-1">
              <a:latin typeface="Arial" panose="020B0604020202090204"/>
            </a:endParaRPr>
          </a:p>
        </p:txBody>
      </p:sp>
      <p:sp>
        <p:nvSpPr>
          <p:cNvPr id="95"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62EC64B-14D4-43D7-AEDF-7961B763ECBC}" type="slidenum">
              <a:rPr lang="en-US" sz="1400" b="0" strike="noStrike" spc="-1">
                <a:solidFill>
                  <a:srgbClr val="8B8B8B"/>
                </a:solidFill>
                <a:latin typeface="Montserrat"/>
                <a:ea typeface="DejaVu Sans"/>
              </a:rPr>
              <a:t>3</a:t>
            </a:fld>
            <a:endParaRPr lang="en-US" sz="1400" b="0" strike="noStrike" spc="-1">
              <a:latin typeface="Arial" panose="020B0604020202090204"/>
            </a:endParaRPr>
          </a:p>
        </p:txBody>
      </p:sp>
      <p:pic>
        <p:nvPicPr>
          <p:cNvPr id="96" name="Picture 95"/>
          <p:cNvPicPr/>
          <p:nvPr/>
        </p:nvPicPr>
        <p:blipFill>
          <a:blip r:embed="rId3"/>
          <a:stretch>
            <a:fillRect/>
          </a:stretch>
        </p:blipFill>
        <p:spPr>
          <a:xfrm>
            <a:off x="756000" y="1584000"/>
            <a:ext cx="7390080" cy="46627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 name="Picture 205"/>
          <p:cNvPicPr/>
          <p:nvPr/>
        </p:nvPicPr>
        <p:blipFill>
          <a:blip r:embed="rId3"/>
          <a:stretch>
            <a:fillRect/>
          </a:stretch>
        </p:blipFill>
        <p:spPr>
          <a:xfrm>
            <a:off x="2002320" y="3656880"/>
            <a:ext cx="5047560" cy="1809000"/>
          </a:xfrm>
          <a:prstGeom prst="rect">
            <a:avLst/>
          </a:prstGeom>
          <a:ln>
            <a:noFill/>
          </a:ln>
        </p:spPr>
      </p:pic>
      <p:pic>
        <p:nvPicPr>
          <p:cNvPr id="207" name="Picture 206"/>
          <p:cNvPicPr/>
          <p:nvPr/>
        </p:nvPicPr>
        <p:blipFill>
          <a:blip r:embed="rId4"/>
          <a:stretch>
            <a:fillRect/>
          </a:stretch>
        </p:blipFill>
        <p:spPr>
          <a:xfrm>
            <a:off x="2235600" y="1738080"/>
            <a:ext cx="4666680" cy="1237680"/>
          </a:xfrm>
          <a:prstGeom prst="rect">
            <a:avLst/>
          </a:prstGeom>
          <a:ln>
            <a:noFill/>
          </a:ln>
        </p:spPr>
      </p:pic>
      <p:sp>
        <p:nvSpPr>
          <p:cNvPr id="208"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1" strike="noStrike" spc="-1" dirty="0">
                <a:solidFill>
                  <a:srgbClr val="0B223E"/>
                </a:solidFill>
                <a:latin typeface="Times New Roman" panose="02020603050405020304"/>
                <a:ea typeface="DejaVu Sans"/>
              </a:rPr>
              <a:t>Association Class</a:t>
            </a:r>
            <a:r>
              <a:rPr lang="zh-CN" altLang="en-US" sz="3200" b="1" strike="noStrike" spc="-1" dirty="0">
                <a:solidFill>
                  <a:srgbClr val="0B223E"/>
                </a:solidFill>
                <a:latin typeface="Times New Roman" panose="02020603050405020304"/>
                <a:ea typeface="DejaVu Sans"/>
              </a:rPr>
              <a:t> 关联类</a:t>
            </a:r>
            <a:endParaRPr lang="en-US" sz="3200" b="1" strike="noStrike" spc="-1" dirty="0">
              <a:latin typeface="Arial" panose="020B0604020202090204"/>
            </a:endParaRPr>
          </a:p>
        </p:txBody>
      </p:sp>
      <p:sp>
        <p:nvSpPr>
          <p:cNvPr id="209"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An </a:t>
            </a:r>
            <a:r>
              <a:rPr lang="en-US" sz="2400" b="0" strike="noStrike" spc="-1" dirty="0">
                <a:solidFill>
                  <a:srgbClr val="FF0000"/>
                </a:solidFill>
                <a:latin typeface="Times New Roman" panose="02020603050405020304"/>
                <a:ea typeface="DejaVu Sans"/>
              </a:rPr>
              <a:t>association class </a:t>
            </a:r>
            <a:r>
              <a:rPr lang="en-US" sz="2400" b="0" strike="noStrike" spc="-1" dirty="0">
                <a:solidFill>
                  <a:srgbClr val="0C2340"/>
                </a:solidFill>
                <a:latin typeface="Times New Roman" panose="02020603050405020304"/>
                <a:ea typeface="DejaVu Sans"/>
              </a:rPr>
              <a:t>is a class that represents an association</a:t>
            </a: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student </a:t>
            </a:r>
            <a:r>
              <a:rPr lang="en-US" sz="2400" b="0" strike="noStrike" spc="-1" dirty="0" err="1">
                <a:solidFill>
                  <a:srgbClr val="0C2340"/>
                </a:solidFill>
                <a:latin typeface="Times New Roman" panose="02020603050405020304"/>
                <a:ea typeface="DejaVu Sans"/>
              </a:rPr>
              <a:t>enrols</a:t>
            </a:r>
            <a:r>
              <a:rPr lang="en-US" sz="2400" b="0" strike="noStrike" spc="-1" dirty="0">
                <a:solidFill>
                  <a:srgbClr val="0C2340"/>
                </a:solidFill>
                <a:latin typeface="Times New Roman" panose="02020603050405020304"/>
                <a:ea typeface="DejaVu Sans"/>
              </a:rPr>
              <a:t> in a subject</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An enrolment is performed on a given day, i.e. an enrolment is described by an attribute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enrolment-date</a:t>
            </a:r>
            <a:endParaRPr lang="en-US" sz="2400" b="0" strike="noStrike" spc="-1" dirty="0">
              <a:latin typeface="Courier New" panose="02070609020205090404" pitchFamily="49" charset="0"/>
              <a:cs typeface="Courier New" panose="02070609020205090404" pitchFamily="49" charset="0"/>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An </a:t>
            </a:r>
            <a:r>
              <a:rPr lang="en-US" sz="2400" b="0" strike="noStrike" spc="-1" dirty="0">
                <a:solidFill>
                  <a:srgbClr val="FF0000"/>
                </a:solidFill>
                <a:latin typeface="Times New Roman" panose="02020603050405020304"/>
                <a:ea typeface="DejaVu Sans"/>
              </a:rPr>
              <a:t>association class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ENROLMENT</a:t>
            </a:r>
            <a:r>
              <a:rPr lang="en-US" sz="2400" b="0" strike="noStrike" spc="-1" dirty="0">
                <a:solidFill>
                  <a:srgbClr val="0C2340"/>
                </a:solidFill>
                <a:latin typeface="Times New Roman" panose="02020603050405020304"/>
                <a:ea typeface="DejaVu Sans"/>
              </a:rPr>
              <a:t> is graphically represented in the same way as a class of objects</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p:txBody>
      </p:sp>
      <p:sp>
        <p:nvSpPr>
          <p:cNvPr id="210"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4BCCD46-BB4E-46F8-976F-2913F696013A}" type="slidenum">
              <a:rPr lang="en-US" sz="1400" b="0" strike="noStrike" spc="-1">
                <a:solidFill>
                  <a:srgbClr val="8B8B8B"/>
                </a:solidFill>
                <a:latin typeface="Montserrat"/>
                <a:ea typeface="DejaVu Sans"/>
              </a:rPr>
              <a:t>30</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Association Class</a:t>
            </a:r>
            <a:endParaRPr lang="en-US" sz="3200" b="0" strike="noStrike" spc="-1">
              <a:latin typeface="Arial" panose="020B0604020202090204"/>
            </a:endParaRPr>
          </a:p>
        </p:txBody>
      </p:sp>
      <p:sp>
        <p:nvSpPr>
          <p:cNvPr id="212" name="CustomShape 2"/>
          <p:cNvSpPr/>
          <p:nvPr/>
        </p:nvSpPr>
        <p:spPr>
          <a:xfrm>
            <a:off x="457200" y="1041120"/>
            <a:ext cx="7870680" cy="54057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What about an identifier of an association class ?</a:t>
            </a:r>
            <a:endParaRPr lang="en-US" sz="24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An </a:t>
            </a:r>
            <a:r>
              <a:rPr lang="en-US" sz="2400" b="0" strike="noStrike" spc="-1" dirty="0">
                <a:solidFill>
                  <a:srgbClr val="FF0000"/>
                </a:solidFill>
                <a:latin typeface="Times New Roman" panose="02020603050405020304"/>
                <a:ea typeface="DejaVu Sans"/>
              </a:rPr>
              <a:t>association class </a:t>
            </a:r>
            <a:r>
              <a:rPr lang="en-US" sz="2400" b="0" strike="noStrike" spc="-1" dirty="0">
                <a:solidFill>
                  <a:srgbClr val="0C2340"/>
                </a:solidFill>
                <a:latin typeface="Times New Roman" panose="02020603050405020304"/>
                <a:ea typeface="DejaVu Sans"/>
              </a:rPr>
              <a:t>may have i</a:t>
            </a:r>
            <a:r>
              <a:rPr lang="en-US" sz="2400" b="1" strike="noStrike" spc="-1" dirty="0">
                <a:gradFill>
                  <a:gsLst>
                    <a:gs pos="0">
                      <a:srgbClr val="7B32B2"/>
                    </a:gs>
                    <a:gs pos="100000">
                      <a:srgbClr val="401A5D"/>
                    </a:gs>
                  </a:gsLst>
                  <a:lin scaled="0"/>
                </a:gradFill>
                <a:latin typeface="Times New Roman Bold" panose="02020603050405020304" charset="0"/>
                <a:ea typeface="DejaVu Sans"/>
                <a:cs typeface="Times New Roman Bold" panose="02020603050405020304" charset="0"/>
              </a:rPr>
              <a:t>ts own identifiers</a:t>
            </a:r>
            <a:r>
              <a:rPr lang="en-US" sz="2400" b="0" strike="noStrike" spc="-1" dirty="0">
                <a:solidFill>
                  <a:srgbClr val="0C2340"/>
                </a:solidFill>
                <a:latin typeface="Times New Roman" panose="02020603050405020304"/>
                <a:ea typeface="DejaVu Sans"/>
              </a:rPr>
              <a:t>, e.g.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enrolment-number </a:t>
            </a:r>
            <a:r>
              <a:rPr lang="en-US" sz="2400" b="0" strike="noStrike" spc="-1" dirty="0">
                <a:solidFill>
                  <a:srgbClr val="0C2340"/>
                </a:solidFill>
                <a:latin typeface="Times New Roman" panose="02020603050405020304"/>
                <a:ea typeface="DejaVu Sans"/>
              </a:rPr>
              <a:t>in a class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ENROLMENT</a:t>
            </a:r>
            <a:endParaRPr lang="en-US" sz="2400" b="0" strike="noStrike" spc="-1" dirty="0">
              <a:latin typeface="Courier New" panose="02070609020205090404" pitchFamily="49" charset="0"/>
              <a:cs typeface="Courier New" panose="02070609020205090404" pitchFamily="49" charset="0"/>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An </a:t>
            </a:r>
            <a:r>
              <a:rPr lang="en-US" sz="2400" b="0" strike="noStrike" spc="-1" dirty="0">
                <a:solidFill>
                  <a:srgbClr val="FF0000"/>
                </a:solidFill>
                <a:latin typeface="Times New Roman" panose="02020603050405020304"/>
                <a:ea typeface="DejaVu Sans"/>
              </a:rPr>
              <a:t>association class </a:t>
            </a:r>
            <a:r>
              <a:rPr lang="en-US" sz="2400" b="0" strike="noStrike" spc="-1" dirty="0">
                <a:solidFill>
                  <a:srgbClr val="0C2340"/>
                </a:solidFill>
                <a:latin typeface="Times New Roman" panose="02020603050405020304"/>
                <a:ea typeface="DejaVu Sans"/>
              </a:rPr>
              <a:t>that represents a many-to-many association has a default identifier that consists of identifiers of the classes from both sides of association, e.g. (</a:t>
            </a:r>
            <a:r>
              <a:rPr lang="en-US" sz="2400" b="0" strike="noStrike" spc="-1" dirty="0" err="1">
                <a:solidFill>
                  <a:srgbClr val="0C2340"/>
                </a:solidFill>
                <a:latin typeface="Courier New" panose="02070609020205090404" pitchFamily="49" charset="0"/>
                <a:ea typeface="DejaVu Sans"/>
                <a:cs typeface="Courier New" panose="02070609020205090404" pitchFamily="49" charset="0"/>
              </a:rPr>
              <a:t>snumber</a:t>
            </a:r>
            <a:r>
              <a:rPr lang="en-US" sz="2400" b="0" strike="noStrike" spc="-1" dirty="0">
                <a:solidFill>
                  <a:srgbClr val="0C2340"/>
                </a:solidFill>
                <a:latin typeface="Times New Roman" panose="02020603050405020304"/>
                <a:ea typeface="DejaVu Sans"/>
              </a:rPr>
              <a:t>,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code</a:t>
            </a:r>
            <a:r>
              <a:rPr lang="en-US" sz="2400" b="0" strike="noStrike" spc="-1" dirty="0">
                <a:solidFill>
                  <a:srgbClr val="0C2340"/>
                </a:solidFill>
                <a:latin typeface="Times New Roman" panose="02020603050405020304"/>
                <a:ea typeface="DejaVu Sans"/>
              </a:rPr>
              <a:t>) in a class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ENROLMENT</a:t>
            </a:r>
            <a:endParaRPr lang="en-US" sz="2400" b="0" strike="noStrike" spc="-1" dirty="0">
              <a:latin typeface="Courier New" panose="02070609020205090404" pitchFamily="49" charset="0"/>
              <a:cs typeface="Courier New" panose="02070609020205090404" pitchFamily="49" charset="0"/>
            </a:endParaRPr>
          </a:p>
          <a:p>
            <a:pPr algn="just">
              <a:lnSpc>
                <a:spcPct val="100000"/>
              </a:lnSpc>
              <a:spcBef>
                <a:spcPts val="560"/>
              </a:spcBef>
            </a:pPr>
            <a:endParaRPr lang="en-US" sz="2400" b="0" strike="noStrike" spc="-1" dirty="0">
              <a:latin typeface="Arial" panose="020B0604020202090204"/>
            </a:endParaRPr>
          </a:p>
          <a:p>
            <a:pPr algn="just">
              <a:lnSpc>
                <a:spcPct val="100000"/>
              </a:lnSpc>
              <a:spcBef>
                <a:spcPts val="560"/>
              </a:spcBef>
            </a:pPr>
            <a:endParaRPr lang="en-US" sz="2400" b="0" strike="noStrike" spc="-1" dirty="0">
              <a:latin typeface="Arial" panose="020B0604020202090204"/>
            </a:endParaRPr>
          </a:p>
          <a:p>
            <a:pPr algn="just">
              <a:lnSpc>
                <a:spcPct val="100000"/>
              </a:lnSpc>
              <a:spcBef>
                <a:spcPts val="560"/>
              </a:spcBef>
            </a:pPr>
            <a:endParaRPr lang="en-US" sz="2400" b="0" strike="noStrike" spc="-1" dirty="0">
              <a:latin typeface="Arial" panose="020B0604020202090204"/>
            </a:endParaRPr>
          </a:p>
          <a:p>
            <a:pPr algn="just">
              <a:lnSpc>
                <a:spcPct val="100000"/>
              </a:lnSpc>
              <a:spcBef>
                <a:spcPts val="560"/>
              </a:spcBef>
            </a:pPr>
            <a:endParaRPr lang="en-US" sz="24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There is no need to include a default identifier into a description of a class of objects</a:t>
            </a:r>
            <a:endParaRPr lang="en-US" sz="2400" b="0" strike="noStrike" spc="-1" dirty="0">
              <a:latin typeface="Arial" panose="020B0604020202090204"/>
            </a:endParaRPr>
          </a:p>
        </p:txBody>
      </p:sp>
      <p:sp>
        <p:nvSpPr>
          <p:cNvPr id="213"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C4A85DC-7FC2-4BA5-915D-3AE0AF5E0844}" type="slidenum">
              <a:rPr lang="en-US" sz="1400" b="0" strike="noStrike" spc="-1">
                <a:solidFill>
                  <a:srgbClr val="8B8B8B"/>
                </a:solidFill>
                <a:latin typeface="Montserrat"/>
                <a:ea typeface="DejaVu Sans"/>
              </a:rPr>
              <a:t>31</a:t>
            </a:fld>
            <a:endParaRPr lang="en-US" sz="1400" b="0" strike="noStrike" spc="-1">
              <a:latin typeface="Arial" panose="020B0604020202090204"/>
            </a:endParaRPr>
          </a:p>
        </p:txBody>
      </p:sp>
      <p:pic>
        <p:nvPicPr>
          <p:cNvPr id="214" name="Picture 213"/>
          <p:cNvPicPr/>
          <p:nvPr/>
        </p:nvPicPr>
        <p:blipFill>
          <a:blip r:embed="rId3"/>
          <a:stretch>
            <a:fillRect/>
          </a:stretch>
        </p:blipFill>
        <p:spPr>
          <a:xfrm>
            <a:off x="1759320" y="3752172"/>
            <a:ext cx="5618880" cy="1904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Association Class</a:t>
            </a:r>
            <a:endParaRPr lang="en-US" sz="3200" b="0" strike="noStrike" spc="-1">
              <a:latin typeface="Arial" panose="020B0604020202090204"/>
            </a:endParaRPr>
          </a:p>
        </p:txBody>
      </p:sp>
      <p:sp>
        <p:nvSpPr>
          <p:cNvPr id="216"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Another example of </a:t>
            </a:r>
            <a:r>
              <a:rPr lang="en-US" sz="2400" b="0" strike="noStrike" spc="-1" dirty="0">
                <a:solidFill>
                  <a:srgbClr val="FF0000"/>
                </a:solidFill>
                <a:latin typeface="Times New Roman" panose="02020603050405020304"/>
                <a:ea typeface="DejaVu Sans"/>
              </a:rPr>
              <a:t>association class</a:t>
            </a:r>
            <a:endParaRPr lang="en-US" sz="2400" b="0" strike="noStrike" spc="-1" dirty="0">
              <a:solidFill>
                <a:srgbClr val="FF0000"/>
              </a:solidFill>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supplier supplies a part</a:t>
            </a:r>
            <a:endParaRPr lang="en-US" sz="24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shipment of a part is performed on a given day, i.e. a shipment is described by an attribute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shipment-date</a:t>
            </a:r>
            <a:r>
              <a:rPr lang="en-US" sz="2400" b="0" strike="noStrike" spc="-1" dirty="0">
                <a:solidFill>
                  <a:srgbClr val="0C2340"/>
                </a:solidFill>
                <a:latin typeface="Times New Roman" panose="02020603050405020304"/>
                <a:ea typeface="DejaVu Sans"/>
              </a:rPr>
              <a:t> and a shipment contains a given number of parts, i.e. a shipment is also described by an attribute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quantity</a:t>
            </a:r>
            <a:endParaRPr lang="en-US" sz="2400" b="0" strike="noStrike" spc="-1" dirty="0">
              <a:latin typeface="Courier New" panose="02070609020205090404" pitchFamily="49" charset="0"/>
              <a:cs typeface="Courier New" panose="02070609020205090404" pitchFamily="49" charset="0"/>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p:txBody>
      </p:sp>
      <p:sp>
        <p:nvSpPr>
          <p:cNvPr id="217"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F51A0BC-6714-44E5-AC25-D2C7C8BCAD55}" type="slidenum">
              <a:rPr lang="en-US" sz="1400" b="0" strike="noStrike" spc="-1">
                <a:solidFill>
                  <a:srgbClr val="8B8B8B"/>
                </a:solidFill>
                <a:latin typeface="Montserrat"/>
                <a:ea typeface="DejaVu Sans"/>
              </a:rPr>
              <a:t>32</a:t>
            </a:fld>
            <a:endParaRPr lang="en-US" sz="1400" b="0" strike="noStrike" spc="-1">
              <a:latin typeface="Arial" panose="020B0604020202090204"/>
            </a:endParaRPr>
          </a:p>
        </p:txBody>
      </p:sp>
      <p:pic>
        <p:nvPicPr>
          <p:cNvPr id="218" name="Picture 217"/>
          <p:cNvPicPr/>
          <p:nvPr/>
        </p:nvPicPr>
        <p:blipFill>
          <a:blip r:embed="rId3"/>
          <a:stretch>
            <a:fillRect/>
          </a:stretch>
        </p:blipFill>
        <p:spPr>
          <a:xfrm>
            <a:off x="1902240" y="3600720"/>
            <a:ext cx="5333400" cy="1904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 name="Picture 218"/>
          <p:cNvPicPr/>
          <p:nvPr/>
        </p:nvPicPr>
        <p:blipFill>
          <a:blip r:embed="rId3"/>
          <a:stretch>
            <a:fillRect/>
          </a:stretch>
        </p:blipFill>
        <p:spPr>
          <a:xfrm>
            <a:off x="1132200" y="2628000"/>
            <a:ext cx="6571440" cy="2475720"/>
          </a:xfrm>
          <a:prstGeom prst="rect">
            <a:avLst/>
          </a:prstGeom>
          <a:ln>
            <a:noFill/>
          </a:ln>
        </p:spPr>
      </p:pic>
      <p:sp>
        <p:nvSpPr>
          <p:cNvPr id="220"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Association Class</a:t>
            </a:r>
            <a:endParaRPr lang="en-US" sz="3200" b="0" strike="noStrike" spc="-1">
              <a:latin typeface="Arial" panose="020B0604020202090204"/>
            </a:endParaRPr>
          </a:p>
        </p:txBody>
      </p:sp>
      <p:sp>
        <p:nvSpPr>
          <p:cNvPr id="221"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Why do we need </a:t>
            </a:r>
            <a:r>
              <a:rPr lang="en-US" sz="2400" b="0" strike="noStrike" spc="-1" dirty="0">
                <a:solidFill>
                  <a:srgbClr val="FF0000"/>
                </a:solidFill>
                <a:latin typeface="Times New Roman" panose="02020603050405020304"/>
                <a:ea typeface="DejaVu Sans"/>
              </a:rPr>
              <a:t>association classes </a:t>
            </a:r>
            <a:r>
              <a:rPr lang="en-US" sz="2400" b="0" strike="noStrike" spc="-1" dirty="0">
                <a:solidFill>
                  <a:srgbClr val="0C2340"/>
                </a:solidFill>
                <a:latin typeface="Times New Roman" panose="02020603050405020304"/>
                <a:ea typeface="DejaVu Sans"/>
              </a:rPr>
              <a:t>?</a:t>
            </a: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shipment is delivered to a customer</a:t>
            </a:r>
            <a:endParaRPr lang="en-US" sz="24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An association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Delivered-to</a:t>
            </a:r>
            <a:r>
              <a:rPr lang="en-US" sz="2400" b="0" strike="noStrike" spc="-1" dirty="0">
                <a:solidFill>
                  <a:srgbClr val="0C2340"/>
                </a:solidFill>
                <a:latin typeface="Times New Roman" panose="02020603050405020304"/>
                <a:ea typeface="DejaVu Sans"/>
              </a:rPr>
              <a:t> connects the classes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SHIPMENT</a:t>
            </a:r>
            <a:r>
              <a:rPr lang="en-US" sz="2400" b="0" strike="noStrike" spc="-1" dirty="0">
                <a:solidFill>
                  <a:srgbClr val="0C2340"/>
                </a:solidFill>
                <a:latin typeface="Times New Roman" panose="02020603050405020304"/>
                <a:ea typeface="DejaVu Sans"/>
              </a:rPr>
              <a:t> and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CUSTOMER</a:t>
            </a:r>
            <a:endParaRPr lang="en-US" sz="2400" b="0" strike="noStrike" spc="-1" dirty="0">
              <a:latin typeface="Courier New" panose="02070609020205090404" pitchFamily="49" charset="0"/>
              <a:cs typeface="Courier New" panose="02070609020205090404" pitchFamily="49" charset="0"/>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In a general case, it is possible to create associations between </a:t>
            </a:r>
            <a:r>
              <a:rPr lang="en-US" sz="2400" b="0" strike="noStrike" spc="-1" dirty="0">
                <a:solidFill>
                  <a:srgbClr val="FF0000"/>
                </a:solidFill>
                <a:latin typeface="Times New Roman" panose="02020603050405020304"/>
                <a:ea typeface="DejaVu Sans"/>
              </a:rPr>
              <a:t>association classes </a:t>
            </a:r>
            <a:r>
              <a:rPr lang="en-US" sz="2400" b="0" strike="noStrike" spc="-1" dirty="0">
                <a:solidFill>
                  <a:srgbClr val="0C2340"/>
                </a:solidFill>
                <a:latin typeface="Times New Roman" panose="02020603050405020304"/>
                <a:ea typeface="DejaVu Sans"/>
              </a:rPr>
              <a:t>and other classes of objects and between </a:t>
            </a:r>
            <a:r>
              <a:rPr lang="en-US" sz="2400" b="0" strike="noStrike" spc="-1" dirty="0">
                <a:solidFill>
                  <a:srgbClr val="FF0000"/>
                </a:solidFill>
                <a:latin typeface="Times New Roman" panose="02020603050405020304"/>
                <a:ea typeface="DejaVu Sans"/>
              </a:rPr>
              <a:t>association classes </a:t>
            </a:r>
            <a:r>
              <a:rPr lang="en-US" sz="2400" b="0" strike="noStrike" spc="-1" dirty="0">
                <a:solidFill>
                  <a:srgbClr val="0C2340"/>
                </a:solidFill>
                <a:latin typeface="Times New Roman" panose="02020603050405020304"/>
                <a:ea typeface="DejaVu Sans"/>
              </a:rPr>
              <a:t>and </a:t>
            </a:r>
            <a:r>
              <a:rPr lang="en-US" sz="2400" b="0" strike="noStrike" spc="-1" dirty="0">
                <a:solidFill>
                  <a:srgbClr val="FF0000"/>
                </a:solidFill>
                <a:latin typeface="Times New Roman" panose="02020603050405020304"/>
                <a:ea typeface="DejaVu Sans"/>
              </a:rPr>
              <a:t>association classes</a:t>
            </a:r>
            <a:endParaRPr lang="en-US" sz="2400" b="0" strike="noStrike" spc="-1" dirty="0">
              <a:solidFill>
                <a:srgbClr val="FF0000"/>
              </a:solidFill>
              <a:latin typeface="Arial" panose="020B0604020202090204"/>
            </a:endParaRPr>
          </a:p>
          <a:p>
            <a:pPr>
              <a:lnSpc>
                <a:spcPct val="100000"/>
              </a:lnSpc>
              <a:spcBef>
                <a:spcPts val="560"/>
              </a:spcBef>
            </a:pPr>
            <a:endParaRPr lang="en-US" sz="2400" b="0" strike="noStrike" spc="-1" dirty="0">
              <a:latin typeface="Arial" panose="020B0604020202090204"/>
            </a:endParaRPr>
          </a:p>
        </p:txBody>
      </p:sp>
      <p:sp>
        <p:nvSpPr>
          <p:cNvPr id="222"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7B9E444-A1C5-407A-AA4F-A2615F163BC2}" type="slidenum">
              <a:rPr lang="en-US" sz="1400" b="0" strike="noStrike" spc="-1">
                <a:solidFill>
                  <a:srgbClr val="8B8B8B"/>
                </a:solidFill>
                <a:latin typeface="Montserrat"/>
                <a:ea typeface="DejaVu Sans"/>
              </a:rPr>
              <a:t>33</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224"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Graphical Notations for Conceptual Modeling</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(Simplified) Class of Objects</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Association</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Link Attribute</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Association Class</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Qualification</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err="1">
                <a:solidFill>
                  <a:srgbClr val="0C2340"/>
                </a:solidFill>
                <a:latin typeface="Times New Roman" panose="02020603050405020304"/>
                <a:ea typeface="DejaVu Sans"/>
              </a:rPr>
              <a:t>Generalisation</a:t>
            </a:r>
            <a:endParaRPr lang="en-US" sz="2800" b="0" strike="noStrike" spc="-1" dirty="0">
              <a:latin typeface="Arial" panose="020B0604020202090204"/>
            </a:endParaRPr>
          </a:p>
        </p:txBody>
      </p:sp>
      <p:sp>
        <p:nvSpPr>
          <p:cNvPr id="225"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1DC9B700-E303-431D-B72B-F3336D57A021}" type="slidenum">
              <a:rPr lang="en-US" sz="1400" b="0" strike="noStrike" spc="-1">
                <a:solidFill>
                  <a:srgbClr val="8B8B8B"/>
                </a:solidFill>
                <a:latin typeface="Montserrat"/>
                <a:ea typeface="DejaVu Sans"/>
              </a:rPr>
              <a:t>34</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Picture 225"/>
          <p:cNvPicPr/>
          <p:nvPr/>
        </p:nvPicPr>
        <p:blipFill>
          <a:blip r:embed="rId3"/>
          <a:stretch>
            <a:fillRect/>
          </a:stretch>
        </p:blipFill>
        <p:spPr>
          <a:xfrm>
            <a:off x="2077920" y="2637360"/>
            <a:ext cx="4762080" cy="1142640"/>
          </a:xfrm>
          <a:prstGeom prst="rect">
            <a:avLst/>
          </a:prstGeom>
          <a:ln>
            <a:noFill/>
          </a:ln>
        </p:spPr>
      </p:pic>
      <p:sp>
        <p:nvSpPr>
          <p:cNvPr id="227"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Qualification</a:t>
            </a:r>
            <a:endParaRPr lang="en-US" sz="3200" b="0" strike="noStrike" spc="-1">
              <a:latin typeface="Arial" panose="020B0604020202090204"/>
            </a:endParaRPr>
          </a:p>
        </p:txBody>
      </p:sp>
      <p:sp>
        <p:nvSpPr>
          <p:cNvPr id="228"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building at a university campus is described by a unique number, optional name and the total number of floors</a:t>
            </a:r>
            <a:endParaRPr lang="en-US" sz="24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room is described by a number and area</a:t>
            </a:r>
            <a:endParaRPr lang="en-US" sz="24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building consists of rooms</a:t>
            </a:r>
            <a:endParaRPr lang="en-US" sz="2400" b="0" strike="noStrike" spc="-1" dirty="0">
              <a:latin typeface="Arial" panose="020B0604020202090204"/>
            </a:endParaRPr>
          </a:p>
          <a:p>
            <a:pPr algn="just">
              <a:lnSpc>
                <a:spcPct val="100000"/>
              </a:lnSpc>
              <a:spcBef>
                <a:spcPts val="560"/>
              </a:spcBef>
            </a:pPr>
            <a:endParaRPr lang="en-US" sz="24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What is an identifier of a class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ROOM</a:t>
            </a:r>
            <a:r>
              <a:rPr lang="en-US" sz="2400" b="0" strike="noStrike" spc="-1" dirty="0">
                <a:solidFill>
                  <a:srgbClr val="0C2340"/>
                </a:solidFill>
                <a:latin typeface="Times New Roman" panose="02020603050405020304"/>
                <a:ea typeface="DejaVu Sans"/>
              </a:rPr>
              <a:t> ?</a:t>
            </a:r>
            <a:endParaRPr lang="en-US" sz="24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Identifier of a class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ROOM</a:t>
            </a:r>
            <a:r>
              <a:rPr lang="en-US" sz="2400" b="0" strike="noStrike" spc="-1" dirty="0">
                <a:solidFill>
                  <a:srgbClr val="0C2340"/>
                </a:solidFill>
                <a:latin typeface="Times New Roman" panose="02020603050405020304"/>
                <a:ea typeface="DejaVu Sans"/>
              </a:rPr>
              <a:t> is a composite identifier and it consists of the attributes </a:t>
            </a:r>
            <a:r>
              <a:rPr lang="en-US" sz="2400" b="0" strike="noStrike" spc="-1" dirty="0" err="1">
                <a:solidFill>
                  <a:srgbClr val="0C2340"/>
                </a:solidFill>
                <a:latin typeface="Courier New" panose="02070609020205090404" pitchFamily="49" charset="0"/>
                <a:ea typeface="DejaVu Sans"/>
                <a:cs typeface="Courier New" panose="02070609020205090404" pitchFamily="49" charset="0"/>
              </a:rPr>
              <a:t>bnumber</a:t>
            </a:r>
            <a:r>
              <a:rPr lang="en-US" sz="2400" b="0" strike="noStrike" spc="-1" dirty="0">
                <a:solidFill>
                  <a:srgbClr val="0C2340"/>
                </a:solidFill>
                <a:latin typeface="Times New Roman" panose="02020603050405020304"/>
                <a:ea typeface="DejaVu Sans"/>
              </a:rPr>
              <a:t> from a class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BUILDING</a:t>
            </a:r>
            <a:r>
              <a:rPr lang="en-US" sz="2400" b="0" strike="noStrike" spc="-1" dirty="0">
                <a:solidFill>
                  <a:srgbClr val="0C2340"/>
                </a:solidFill>
                <a:latin typeface="Times New Roman" panose="02020603050405020304"/>
                <a:ea typeface="DejaVu Sans"/>
              </a:rPr>
              <a:t> and </a:t>
            </a:r>
            <a:r>
              <a:rPr lang="en-US" sz="2400" b="0" strike="noStrike" spc="-1" dirty="0" err="1">
                <a:solidFill>
                  <a:srgbClr val="0C2340"/>
                </a:solidFill>
                <a:latin typeface="Courier New" panose="02070609020205090404" pitchFamily="49" charset="0"/>
                <a:ea typeface="DejaVu Sans"/>
                <a:cs typeface="Courier New" panose="02070609020205090404" pitchFamily="49" charset="0"/>
              </a:rPr>
              <a:t>rnumber</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 </a:t>
            </a:r>
            <a:r>
              <a:rPr lang="en-US" sz="2400" b="0" strike="noStrike" spc="-1" dirty="0">
                <a:solidFill>
                  <a:srgbClr val="0C2340"/>
                </a:solidFill>
                <a:latin typeface="Times New Roman" panose="02020603050405020304"/>
                <a:ea typeface="DejaVu Sans"/>
              </a:rPr>
              <a:t>from a class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ROOM</a:t>
            </a:r>
            <a:endParaRPr lang="en-US" sz="2400" b="0" strike="noStrike" spc="-1" dirty="0">
              <a:latin typeface="Courier New" panose="02070609020205090404" pitchFamily="49" charset="0"/>
              <a:cs typeface="Courier New" panose="02070609020205090404" pitchFamily="49" charset="0"/>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How do we represent composite identifiers that consist of attributes from more than one class ?</a:t>
            </a:r>
            <a:endParaRPr lang="en-US" sz="24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We use a </a:t>
            </a:r>
            <a:r>
              <a:rPr lang="en-US" sz="2400" b="0" strike="noStrike" spc="-1" dirty="0">
                <a:solidFill>
                  <a:srgbClr val="FF0000"/>
                </a:solidFill>
                <a:latin typeface="Times New Roman" panose="02020603050405020304"/>
                <a:ea typeface="DejaVu Sans"/>
              </a:rPr>
              <a:t>qualification</a:t>
            </a:r>
            <a:r>
              <a:rPr lang="en-US" sz="2400" b="0" strike="noStrike" spc="-1" dirty="0">
                <a:solidFill>
                  <a:srgbClr val="0C2340"/>
                </a:solidFill>
                <a:latin typeface="Times New Roman" panose="02020603050405020304"/>
                <a:ea typeface="DejaVu Sans"/>
              </a:rPr>
              <a:t> !</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p:txBody>
      </p:sp>
      <p:sp>
        <p:nvSpPr>
          <p:cNvPr id="229"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876CA820-166F-45D9-ACA8-3836D242274E}" type="slidenum">
              <a:rPr lang="en-US" sz="1400" b="0" strike="noStrike" spc="-1">
                <a:solidFill>
                  <a:srgbClr val="8B8B8B"/>
                </a:solidFill>
                <a:latin typeface="Montserrat"/>
                <a:ea typeface="DejaVu Sans"/>
              </a:rPr>
              <a:t>35</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 name="Picture 229"/>
          <p:cNvPicPr/>
          <p:nvPr/>
        </p:nvPicPr>
        <p:blipFill>
          <a:blip r:embed="rId3"/>
          <a:stretch>
            <a:fillRect/>
          </a:stretch>
        </p:blipFill>
        <p:spPr>
          <a:xfrm>
            <a:off x="1687509" y="2000538"/>
            <a:ext cx="5047560" cy="1142280"/>
          </a:xfrm>
          <a:prstGeom prst="rect">
            <a:avLst/>
          </a:prstGeom>
          <a:ln>
            <a:noFill/>
          </a:ln>
        </p:spPr>
      </p:pic>
      <p:sp>
        <p:nvSpPr>
          <p:cNvPr id="231"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Qualification</a:t>
            </a:r>
            <a:endParaRPr lang="en-US" sz="3200" b="0" strike="noStrike" spc="-1">
              <a:latin typeface="Arial" panose="020B0604020202090204"/>
            </a:endParaRPr>
          </a:p>
        </p:txBody>
      </p:sp>
      <p:sp>
        <p:nvSpPr>
          <p:cNvPr id="232"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gn="just">
              <a:lnSpc>
                <a:spcPct val="100000"/>
              </a:lnSpc>
              <a:spcBef>
                <a:spcPts val="560"/>
              </a:spcBef>
              <a:buClr>
                <a:srgbClr val="0C2340"/>
              </a:buClr>
              <a:buFont typeface="Arial" panose="020B0604020202090204"/>
              <a:buChar char="•"/>
            </a:pPr>
            <a:r>
              <a:rPr lang="en-US" sz="2200" b="0" strike="noStrike" spc="-1" dirty="0">
                <a:solidFill>
                  <a:srgbClr val="0C2340"/>
                </a:solidFill>
                <a:latin typeface="Times New Roman" panose="02020603050405020304"/>
                <a:ea typeface="DejaVu Sans"/>
              </a:rPr>
              <a:t>A building at a university campus is described by a unique number, optional name and the total number of floors. A room is described by a number and area. A building consists of rooms</a:t>
            </a:r>
            <a:endParaRPr lang="en-US" sz="2200" b="0" strike="noStrike" spc="-1" dirty="0">
              <a:latin typeface="Arial" panose="020B0604020202090204"/>
            </a:endParaRPr>
          </a:p>
          <a:p>
            <a:pPr>
              <a:lnSpc>
                <a:spcPct val="100000"/>
              </a:lnSpc>
              <a:spcBef>
                <a:spcPts val="560"/>
              </a:spcBef>
            </a:pPr>
            <a:endParaRPr lang="en-US" sz="2200" b="0" strike="noStrike" spc="-1" dirty="0">
              <a:latin typeface="Arial" panose="020B0604020202090204"/>
            </a:endParaRPr>
          </a:p>
          <a:p>
            <a:pPr>
              <a:lnSpc>
                <a:spcPct val="100000"/>
              </a:lnSpc>
              <a:spcBef>
                <a:spcPts val="560"/>
              </a:spcBef>
            </a:pPr>
            <a:endParaRPr lang="en-US" sz="22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200" b="0" strike="noStrike" spc="-1" dirty="0">
                <a:solidFill>
                  <a:srgbClr val="0C2340"/>
                </a:solidFill>
                <a:latin typeface="Times New Roman" panose="02020603050405020304"/>
                <a:ea typeface="DejaVu Sans"/>
              </a:rPr>
              <a:t>A </a:t>
            </a:r>
            <a:r>
              <a:rPr lang="en-US" sz="2200" b="0" strike="noStrike" spc="-1" dirty="0">
                <a:solidFill>
                  <a:srgbClr val="FF0000"/>
                </a:solidFill>
                <a:latin typeface="Times New Roman" panose="02020603050405020304"/>
                <a:ea typeface="DejaVu Sans"/>
              </a:rPr>
              <a:t>qualification</a:t>
            </a:r>
            <a:r>
              <a:rPr lang="en-US" sz="2200" b="0" strike="noStrike" spc="-1" dirty="0">
                <a:solidFill>
                  <a:srgbClr val="0C2340"/>
                </a:solidFill>
                <a:latin typeface="Times New Roman" panose="02020603050405020304"/>
                <a:ea typeface="DejaVu Sans"/>
              </a:rPr>
              <a:t> is represented by a rectangle with one or more attribute names</a:t>
            </a:r>
            <a:endParaRPr lang="en-US" sz="22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200" b="0" strike="noStrike" spc="-1" dirty="0">
                <a:solidFill>
                  <a:srgbClr val="0C2340"/>
                </a:solidFill>
                <a:latin typeface="Times New Roman" panose="02020603050405020304"/>
                <a:ea typeface="DejaVu Sans"/>
              </a:rPr>
              <a:t>In the example above a </a:t>
            </a:r>
            <a:r>
              <a:rPr lang="en-US" sz="2200" b="0" strike="noStrike" spc="-1" dirty="0">
                <a:solidFill>
                  <a:srgbClr val="FF0000"/>
                </a:solidFill>
                <a:latin typeface="Times New Roman" panose="02020603050405020304"/>
                <a:ea typeface="DejaVu Sans"/>
              </a:rPr>
              <a:t>qualification</a:t>
            </a:r>
            <a:r>
              <a:rPr lang="en-US" sz="2200" b="0" strike="noStrike" spc="-1" dirty="0">
                <a:solidFill>
                  <a:srgbClr val="0C2340"/>
                </a:solidFill>
                <a:latin typeface="Times New Roman" panose="02020603050405020304"/>
                <a:ea typeface="DejaVu Sans"/>
              </a:rPr>
              <a:t> means that in a given building there is at most one room with a given number</a:t>
            </a:r>
            <a:endParaRPr lang="en-US" sz="22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200" b="0" strike="noStrike" spc="-1" dirty="0">
                <a:solidFill>
                  <a:srgbClr val="0C2340"/>
                </a:solidFill>
                <a:latin typeface="Times New Roman" panose="02020603050405020304"/>
                <a:ea typeface="DejaVu Sans"/>
              </a:rPr>
              <a:t>It also means that an attribute </a:t>
            </a:r>
            <a:r>
              <a:rPr lang="en-US" sz="2200" b="0" strike="noStrike" spc="-1" dirty="0" err="1">
                <a:solidFill>
                  <a:srgbClr val="0C2340"/>
                </a:solidFill>
                <a:latin typeface="Courier New" panose="02070609020205090404" pitchFamily="49" charset="0"/>
                <a:ea typeface="DejaVu Sans"/>
                <a:cs typeface="Courier New" panose="02070609020205090404" pitchFamily="49" charset="0"/>
              </a:rPr>
              <a:t>rnumber</a:t>
            </a:r>
            <a:r>
              <a:rPr lang="en-US" sz="2200" b="0" strike="noStrike" spc="-1" dirty="0">
                <a:solidFill>
                  <a:srgbClr val="0C2340"/>
                </a:solidFill>
                <a:latin typeface="Times New Roman" panose="02020603050405020304"/>
                <a:ea typeface="DejaVu Sans"/>
              </a:rPr>
              <a:t> is a local identifier in a class </a:t>
            </a:r>
            <a:r>
              <a:rPr lang="en-US" sz="2200" b="0" strike="noStrike" spc="-1" dirty="0">
                <a:solidFill>
                  <a:srgbClr val="0C2340"/>
                </a:solidFill>
                <a:latin typeface="Courier New" panose="02070609020205090404" pitchFamily="49" charset="0"/>
                <a:ea typeface="DejaVu Sans"/>
                <a:cs typeface="Courier New" panose="02070609020205090404" pitchFamily="49" charset="0"/>
              </a:rPr>
              <a:t>ROOM</a:t>
            </a:r>
            <a:r>
              <a:rPr lang="en-US" sz="2200" b="0" strike="noStrike" spc="-1" dirty="0">
                <a:solidFill>
                  <a:srgbClr val="0C2340"/>
                </a:solidFill>
                <a:latin typeface="Times New Roman" panose="02020603050405020304"/>
                <a:ea typeface="DejaVu Sans"/>
              </a:rPr>
              <a:t>, i.e. all rooms in a given building have different numbers</a:t>
            </a:r>
            <a:endParaRPr lang="en-US" sz="22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200" b="0" strike="noStrike" spc="-1" dirty="0">
                <a:solidFill>
                  <a:srgbClr val="0C2340"/>
                </a:solidFill>
                <a:latin typeface="Times New Roman" panose="02020603050405020304"/>
                <a:ea typeface="DejaVu Sans"/>
              </a:rPr>
              <a:t>A pair of attributes (</a:t>
            </a:r>
            <a:r>
              <a:rPr lang="en-US" sz="2200" b="0" strike="noStrike" spc="-1" dirty="0" err="1">
                <a:solidFill>
                  <a:srgbClr val="0C2340"/>
                </a:solidFill>
                <a:latin typeface="Courier New" panose="02070609020205090404" pitchFamily="49" charset="0"/>
                <a:ea typeface="DejaVu Sans"/>
                <a:cs typeface="Courier New" panose="02070609020205090404" pitchFamily="49" charset="0"/>
              </a:rPr>
              <a:t>bnumber</a:t>
            </a:r>
            <a:r>
              <a:rPr lang="en-US" sz="2200" b="0" strike="noStrike" spc="-1" dirty="0">
                <a:solidFill>
                  <a:srgbClr val="0C2340"/>
                </a:solidFill>
                <a:latin typeface="Times New Roman" panose="02020603050405020304"/>
                <a:ea typeface="DejaVu Sans"/>
              </a:rPr>
              <a:t>, </a:t>
            </a:r>
            <a:r>
              <a:rPr lang="en-US" sz="2200" b="0" strike="noStrike" spc="-1" dirty="0" err="1">
                <a:solidFill>
                  <a:srgbClr val="0C2340"/>
                </a:solidFill>
                <a:latin typeface="Courier New" panose="02070609020205090404" pitchFamily="49" charset="0"/>
                <a:ea typeface="DejaVu Sans"/>
                <a:cs typeface="Courier New" panose="02070609020205090404" pitchFamily="49" charset="0"/>
              </a:rPr>
              <a:t>rnumber</a:t>
            </a:r>
            <a:r>
              <a:rPr lang="en-US" sz="2200" b="0" strike="noStrike" spc="-1" dirty="0">
                <a:solidFill>
                  <a:srgbClr val="0C2340"/>
                </a:solidFill>
                <a:latin typeface="Times New Roman" panose="02020603050405020304"/>
                <a:ea typeface="DejaVu Sans"/>
              </a:rPr>
              <a:t>) is a default identifier of a class </a:t>
            </a:r>
            <a:r>
              <a:rPr lang="en-US" sz="2200" b="0" strike="noStrike" spc="-1" dirty="0">
                <a:solidFill>
                  <a:srgbClr val="0C2340"/>
                </a:solidFill>
                <a:latin typeface="Courier New" panose="02070609020205090404" pitchFamily="49" charset="0"/>
                <a:ea typeface="DejaVu Sans"/>
                <a:cs typeface="Courier New" panose="02070609020205090404" pitchFamily="49" charset="0"/>
              </a:rPr>
              <a:t>ROOM</a:t>
            </a:r>
            <a:endParaRPr lang="en-US" sz="2200" b="0" strike="noStrike" spc="-1" dirty="0">
              <a:latin typeface="Courier New" panose="02070609020205090404" pitchFamily="49" charset="0"/>
              <a:cs typeface="Courier New" panose="02070609020205090404" pitchFamily="49" charset="0"/>
            </a:endParaRPr>
          </a:p>
          <a:p>
            <a:pPr>
              <a:lnSpc>
                <a:spcPct val="100000"/>
              </a:lnSpc>
              <a:spcBef>
                <a:spcPts val="560"/>
              </a:spcBef>
            </a:pPr>
            <a:endParaRPr lang="en-US" sz="2400" b="0" strike="noStrike" spc="-1" dirty="0">
              <a:latin typeface="Arial" panose="020B0604020202090204"/>
            </a:endParaRPr>
          </a:p>
        </p:txBody>
      </p:sp>
      <p:sp>
        <p:nvSpPr>
          <p:cNvPr id="233"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7FEE822A-3B3C-4FEA-941A-8EDB20FA3174}" type="slidenum">
              <a:rPr lang="en-US" sz="1400" b="0" strike="noStrike" spc="-1">
                <a:solidFill>
                  <a:srgbClr val="8B8B8B"/>
                </a:solidFill>
                <a:latin typeface="Montserrat"/>
                <a:ea typeface="DejaVu Sans"/>
              </a:rPr>
              <a:t>36</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Picture 233"/>
          <p:cNvPicPr/>
          <p:nvPr/>
        </p:nvPicPr>
        <p:blipFill>
          <a:blip r:embed="rId3"/>
          <a:stretch>
            <a:fillRect/>
          </a:stretch>
        </p:blipFill>
        <p:spPr>
          <a:xfrm>
            <a:off x="1637280" y="1845000"/>
            <a:ext cx="5142960" cy="951840"/>
          </a:xfrm>
          <a:prstGeom prst="rect">
            <a:avLst/>
          </a:prstGeom>
          <a:ln>
            <a:noFill/>
          </a:ln>
        </p:spPr>
      </p:pic>
      <p:sp>
        <p:nvSpPr>
          <p:cNvPr id="235"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Qualification</a:t>
            </a:r>
            <a:endParaRPr lang="en-US" sz="3200" b="0" strike="noStrike" spc="-1">
              <a:latin typeface="Arial" panose="020B0604020202090204"/>
            </a:endParaRPr>
          </a:p>
        </p:txBody>
      </p:sp>
      <p:sp>
        <p:nvSpPr>
          <p:cNvPr id="236"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More examples:</a:t>
            </a: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bank account is located at a bank</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campus consists of buildings and the buildings consist of the rooms</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company is listed at a stock exchange</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p:txBody>
      </p:sp>
      <p:sp>
        <p:nvSpPr>
          <p:cNvPr id="237"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6F7898A-2492-4629-BC98-CE8FF8D6F486}" type="slidenum">
              <a:rPr lang="en-US" sz="1400" b="0" strike="noStrike" spc="-1">
                <a:solidFill>
                  <a:srgbClr val="8B8B8B"/>
                </a:solidFill>
                <a:latin typeface="Montserrat"/>
                <a:ea typeface="DejaVu Sans"/>
              </a:rPr>
              <a:t>37</a:t>
            </a:fld>
            <a:endParaRPr lang="en-US" sz="1400" b="0" strike="noStrike" spc="-1">
              <a:latin typeface="Arial" panose="020B0604020202090204"/>
            </a:endParaRPr>
          </a:p>
        </p:txBody>
      </p:sp>
      <p:pic>
        <p:nvPicPr>
          <p:cNvPr id="238" name="Picture 237"/>
          <p:cNvPicPr/>
          <p:nvPr/>
        </p:nvPicPr>
        <p:blipFill>
          <a:blip r:embed="rId4"/>
          <a:stretch>
            <a:fillRect/>
          </a:stretch>
        </p:blipFill>
        <p:spPr>
          <a:xfrm>
            <a:off x="590760" y="3540666"/>
            <a:ext cx="7524000" cy="1142280"/>
          </a:xfrm>
          <a:prstGeom prst="rect">
            <a:avLst/>
          </a:prstGeom>
          <a:ln>
            <a:noFill/>
          </a:ln>
        </p:spPr>
      </p:pic>
      <p:pic>
        <p:nvPicPr>
          <p:cNvPr id="239" name="Picture 238"/>
          <p:cNvPicPr/>
          <p:nvPr/>
        </p:nvPicPr>
        <p:blipFill>
          <a:blip r:embed="rId5"/>
          <a:stretch>
            <a:fillRect/>
          </a:stretch>
        </p:blipFill>
        <p:spPr>
          <a:xfrm>
            <a:off x="1521360" y="5456880"/>
            <a:ext cx="6095160" cy="856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 name="Picture 239"/>
          <p:cNvPicPr/>
          <p:nvPr/>
        </p:nvPicPr>
        <p:blipFill>
          <a:blip r:embed="rId3"/>
          <a:stretch>
            <a:fillRect/>
          </a:stretch>
        </p:blipFill>
        <p:spPr>
          <a:xfrm>
            <a:off x="2045160" y="3567960"/>
            <a:ext cx="5047560" cy="1809000"/>
          </a:xfrm>
          <a:prstGeom prst="rect">
            <a:avLst/>
          </a:prstGeom>
          <a:ln>
            <a:noFill/>
          </a:ln>
        </p:spPr>
      </p:pic>
      <p:sp>
        <p:nvSpPr>
          <p:cNvPr id="241"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Qualification</a:t>
            </a:r>
            <a:endParaRPr lang="en-US" sz="3200" b="0" strike="noStrike" spc="-1">
              <a:latin typeface="Arial" panose="020B0604020202090204"/>
            </a:endParaRPr>
          </a:p>
        </p:txBody>
      </p:sp>
      <p:sp>
        <p:nvSpPr>
          <p:cNvPr id="242"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Sometimes a </a:t>
            </a:r>
            <a:r>
              <a:rPr lang="en-US" sz="2400" b="0" strike="noStrike" spc="-1" dirty="0">
                <a:solidFill>
                  <a:srgbClr val="FF0000"/>
                </a:solidFill>
                <a:latin typeface="Times New Roman" panose="02020603050405020304"/>
                <a:ea typeface="DejaVu Sans"/>
              </a:rPr>
              <a:t>qualification</a:t>
            </a:r>
            <a:r>
              <a:rPr lang="en-US" sz="2400" b="0" strike="noStrike" spc="-1" dirty="0">
                <a:solidFill>
                  <a:srgbClr val="0C2340"/>
                </a:solidFill>
                <a:latin typeface="Times New Roman" panose="02020603050405020304"/>
                <a:ea typeface="DejaVu Sans"/>
              </a:rPr>
              <a:t> is needed for many-to-many associations</a:t>
            </a:r>
            <a:endParaRPr lang="en-US" sz="24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For example, if you consider a pessimistic view of students who enroll in subjects then sometimes a student must </a:t>
            </a:r>
            <a:r>
              <a:rPr lang="en-US" sz="2400" b="0" strike="noStrike" spc="-1" dirty="0" err="1">
                <a:solidFill>
                  <a:srgbClr val="0C2340"/>
                </a:solidFill>
                <a:latin typeface="Times New Roman" panose="02020603050405020304"/>
                <a:ea typeface="DejaVu Sans"/>
              </a:rPr>
              <a:t>enrol</a:t>
            </a:r>
            <a:r>
              <a:rPr lang="en-US" sz="2400" b="0" strike="noStrike" spc="-1" dirty="0">
                <a:solidFill>
                  <a:srgbClr val="0C2340"/>
                </a:solidFill>
                <a:latin typeface="Times New Roman" panose="02020603050405020304"/>
                <a:ea typeface="DejaVu Sans"/>
              </a:rPr>
              <a:t> in the same subject more than once (</a:t>
            </a:r>
            <a:r>
              <a:rPr lang="en-US" sz="2400" b="0" i="1" strike="noStrike" spc="-1" dirty="0">
                <a:solidFill>
                  <a:srgbClr val="0C2340"/>
                </a:solidFill>
                <a:latin typeface="Times New Roman" panose="02020603050405020304"/>
                <a:ea typeface="DejaVu Sans"/>
              </a:rPr>
              <a:t>well, ... you know when it happens and why it is a "pessimistic" view of reality</a:t>
            </a:r>
            <a:r>
              <a:rPr lang="en-US" sz="2400" b="0" strike="noStrike" spc="-1" dirty="0">
                <a:solidFill>
                  <a:srgbClr val="0C2340"/>
                </a:solidFill>
                <a:latin typeface="Times New Roman" panose="02020603050405020304"/>
                <a:ea typeface="DejaVu Sans"/>
              </a:rPr>
              <a:t>)</a:t>
            </a: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The original design created few slides ago was the following</a:t>
            </a:r>
            <a:endParaRPr lang="en-US" sz="2400" b="0" strike="noStrike" spc="-1" dirty="0">
              <a:latin typeface="Arial" panose="020B0604020202090204"/>
            </a:endParaRPr>
          </a:p>
          <a:p>
            <a:pPr>
              <a:lnSpc>
                <a:spcPct val="100000"/>
              </a:lnSpc>
              <a:spcBef>
                <a:spcPts val="560"/>
              </a:spcBef>
            </a:pPr>
            <a:endParaRPr lang="en-US" sz="2400"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But, ... if enrolment is repeated several times than a pair od attributes(</a:t>
            </a:r>
            <a:r>
              <a:rPr lang="en-US" sz="2400" b="0" strike="noStrike" spc="-1" dirty="0" err="1">
                <a:solidFill>
                  <a:srgbClr val="0C2340"/>
                </a:solidFill>
                <a:latin typeface="Courier New" panose="02070609020205090404" pitchFamily="49" charset="0"/>
                <a:ea typeface="DejaVu Sans"/>
                <a:cs typeface="Courier New" panose="02070609020205090404" pitchFamily="49" charset="0"/>
              </a:rPr>
              <a:t>snumber</a:t>
            </a:r>
            <a:r>
              <a:rPr lang="en-US" sz="2400" b="0" strike="noStrike" spc="-1" dirty="0">
                <a:solidFill>
                  <a:srgbClr val="0C2340"/>
                </a:solidFill>
                <a:latin typeface="Times New Roman" panose="02020603050405020304"/>
                <a:ea typeface="DejaVu Sans"/>
              </a:rPr>
              <a:t>,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code</a:t>
            </a:r>
            <a:r>
              <a:rPr lang="en-US" sz="2400" b="0" strike="noStrike" spc="-1" dirty="0">
                <a:solidFill>
                  <a:srgbClr val="0C2340"/>
                </a:solidFill>
                <a:latin typeface="Times New Roman" panose="02020603050405020304"/>
                <a:ea typeface="DejaVu Sans"/>
              </a:rPr>
              <a:t>) is no longer an identifier of a class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ENROLMENT</a:t>
            </a:r>
            <a:r>
              <a:rPr lang="en-US" sz="2400" b="0" strike="noStrike" spc="-1" dirty="0">
                <a:solidFill>
                  <a:srgbClr val="0C2340"/>
                </a:solidFill>
                <a:latin typeface="Times New Roman" panose="02020603050405020304"/>
                <a:ea typeface="DejaVu Sans"/>
              </a:rPr>
              <a:t> !</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p:txBody>
      </p:sp>
      <p:sp>
        <p:nvSpPr>
          <p:cNvPr id="243"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85599034-C438-4FCB-837E-DF87D3E44904}" type="slidenum">
              <a:rPr lang="en-US" sz="1400" b="0" strike="noStrike" spc="-1">
                <a:solidFill>
                  <a:srgbClr val="8B8B8B"/>
                </a:solidFill>
                <a:latin typeface="Montserrat"/>
                <a:ea typeface="DejaVu Sans"/>
              </a:rPr>
              <a:t>38</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icture 243"/>
          <p:cNvPicPr/>
          <p:nvPr/>
        </p:nvPicPr>
        <p:blipFill>
          <a:blip r:embed="rId3"/>
          <a:stretch>
            <a:fillRect/>
          </a:stretch>
        </p:blipFill>
        <p:spPr>
          <a:xfrm>
            <a:off x="1591920" y="2897376"/>
            <a:ext cx="6095520" cy="1999800"/>
          </a:xfrm>
          <a:prstGeom prst="rect">
            <a:avLst/>
          </a:prstGeom>
          <a:ln>
            <a:noFill/>
          </a:ln>
        </p:spPr>
      </p:pic>
      <p:sp>
        <p:nvSpPr>
          <p:cNvPr id="245"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Qualification</a:t>
            </a:r>
            <a:endParaRPr lang="en-US" sz="3200" b="0" strike="noStrike" spc="-1">
              <a:latin typeface="Arial" panose="020B0604020202090204"/>
            </a:endParaRPr>
          </a:p>
        </p:txBody>
      </p:sp>
      <p:sp>
        <p:nvSpPr>
          <p:cNvPr id="246"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200" b="0" strike="noStrike" spc="-1" dirty="0">
                <a:solidFill>
                  <a:srgbClr val="0C2340"/>
                </a:solidFill>
                <a:latin typeface="Times New Roman" panose="02020603050405020304"/>
                <a:ea typeface="DejaVu Sans"/>
              </a:rPr>
              <a:t>If enrolment is repeated several times then an identifier of a class </a:t>
            </a:r>
            <a:r>
              <a:rPr lang="en-US" sz="2200" b="0" strike="noStrike" spc="-1" dirty="0">
                <a:solidFill>
                  <a:srgbClr val="0C2340"/>
                </a:solidFill>
                <a:latin typeface="Courier New" panose="02070609020205090404" pitchFamily="49" charset="0"/>
                <a:ea typeface="DejaVu Sans"/>
                <a:cs typeface="Courier New" panose="02070609020205090404" pitchFamily="49" charset="0"/>
              </a:rPr>
              <a:t>ENROLMENT</a:t>
            </a:r>
            <a:r>
              <a:rPr lang="en-US" sz="2200" b="0" strike="noStrike" spc="-1" dirty="0">
                <a:solidFill>
                  <a:srgbClr val="0C2340"/>
                </a:solidFill>
                <a:latin typeface="Times New Roman" panose="02020603050405020304"/>
                <a:ea typeface="DejaVu Sans"/>
              </a:rPr>
              <a:t> is a triple (</a:t>
            </a:r>
            <a:r>
              <a:rPr lang="en-US" sz="2200" b="0" strike="noStrike" spc="-1" dirty="0" err="1">
                <a:solidFill>
                  <a:srgbClr val="0C2340"/>
                </a:solidFill>
                <a:latin typeface="Courier New" panose="02070609020205090404" pitchFamily="49" charset="0"/>
                <a:ea typeface="DejaVu Sans"/>
                <a:cs typeface="Courier New" panose="02070609020205090404" pitchFamily="49" charset="0"/>
              </a:rPr>
              <a:t>snumber</a:t>
            </a:r>
            <a:r>
              <a:rPr lang="en-US" sz="2200" b="0" strike="noStrike" spc="-1" dirty="0">
                <a:solidFill>
                  <a:srgbClr val="0C2340"/>
                </a:solidFill>
                <a:latin typeface="Times New Roman" panose="02020603050405020304"/>
                <a:ea typeface="DejaVu Sans"/>
              </a:rPr>
              <a:t>, </a:t>
            </a:r>
            <a:r>
              <a:rPr lang="en-US" sz="2200" b="0" strike="noStrike" spc="-1" dirty="0">
                <a:solidFill>
                  <a:srgbClr val="0C2340"/>
                </a:solidFill>
                <a:latin typeface="Courier New" panose="02070609020205090404" pitchFamily="49" charset="0"/>
                <a:ea typeface="DejaVu Sans"/>
                <a:cs typeface="Courier New" panose="02070609020205090404" pitchFamily="49" charset="0"/>
              </a:rPr>
              <a:t>code</a:t>
            </a:r>
            <a:r>
              <a:rPr lang="en-US" sz="2200" b="0" strike="noStrike" spc="-1" dirty="0">
                <a:solidFill>
                  <a:srgbClr val="0C2340"/>
                </a:solidFill>
                <a:latin typeface="Times New Roman" panose="02020603050405020304"/>
                <a:ea typeface="DejaVu Sans"/>
              </a:rPr>
              <a:t>, </a:t>
            </a:r>
            <a:r>
              <a:rPr lang="en-US" sz="2200" b="0" strike="noStrike" spc="-1" dirty="0">
                <a:solidFill>
                  <a:srgbClr val="0C2340"/>
                </a:solidFill>
                <a:latin typeface="Courier New" panose="02070609020205090404" pitchFamily="49" charset="0"/>
                <a:ea typeface="DejaVu Sans"/>
                <a:cs typeface="Courier New" panose="02070609020205090404" pitchFamily="49" charset="0"/>
              </a:rPr>
              <a:t>enrolment-date</a:t>
            </a:r>
            <a:r>
              <a:rPr lang="en-US" sz="2200" b="0" strike="noStrike" spc="-1" dirty="0">
                <a:solidFill>
                  <a:srgbClr val="0C2340"/>
                </a:solidFill>
                <a:latin typeface="Times New Roman" panose="02020603050405020304"/>
                <a:ea typeface="DejaVu Sans"/>
              </a:rPr>
              <a:t>)</a:t>
            </a:r>
            <a:endParaRPr lang="en-US" sz="22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200" b="0" strike="noStrike" spc="-1" dirty="0">
                <a:solidFill>
                  <a:srgbClr val="0C2340"/>
                </a:solidFill>
                <a:latin typeface="Times New Roman" panose="02020603050405020304"/>
                <a:ea typeface="DejaVu Sans"/>
              </a:rPr>
              <a:t>How </a:t>
            </a:r>
            <a:r>
              <a:rPr lang="en-US" sz="2200" spc="-1" dirty="0">
                <a:solidFill>
                  <a:srgbClr val="0C2340"/>
                </a:solidFill>
                <a:latin typeface="Times New Roman" panose="02020603050405020304"/>
                <a:ea typeface="DejaVu Sans"/>
              </a:rPr>
              <a:t>is this</a:t>
            </a:r>
            <a:r>
              <a:rPr lang="en-US" sz="2200" b="0" strike="noStrike" spc="-1" dirty="0">
                <a:solidFill>
                  <a:srgbClr val="0C2340"/>
                </a:solidFill>
                <a:latin typeface="Times New Roman" panose="02020603050405020304"/>
                <a:ea typeface="DejaVu Sans"/>
              </a:rPr>
              <a:t> fact represented graphically ?</a:t>
            </a:r>
            <a:endParaRPr lang="en-US" sz="22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200" b="0" strike="noStrike" spc="-1" dirty="0">
                <a:solidFill>
                  <a:srgbClr val="0C2340"/>
                </a:solidFill>
                <a:latin typeface="Times New Roman" panose="02020603050405020304"/>
                <a:ea typeface="DejaVu Sans"/>
              </a:rPr>
              <a:t>It is represented by a </a:t>
            </a:r>
            <a:r>
              <a:rPr lang="en-US" sz="2200" b="0" strike="noStrike" spc="-1" dirty="0">
                <a:solidFill>
                  <a:srgbClr val="FF0000"/>
                </a:solidFill>
                <a:latin typeface="Times New Roman" panose="02020603050405020304"/>
                <a:ea typeface="DejaVu Sans"/>
              </a:rPr>
              <a:t>qualification</a:t>
            </a:r>
            <a:r>
              <a:rPr lang="en-US" sz="2200" b="0" strike="noStrike" spc="-1" dirty="0">
                <a:solidFill>
                  <a:srgbClr val="0C2340"/>
                </a:solidFill>
                <a:latin typeface="Times New Roman" panose="02020603050405020304"/>
                <a:ea typeface="DejaVu Sans"/>
              </a:rPr>
              <a:t> of the middle part of the association </a:t>
            </a:r>
            <a:r>
              <a:rPr lang="en-US" sz="2200" b="0" strike="noStrike" spc="-1" dirty="0" err="1">
                <a:solidFill>
                  <a:srgbClr val="0C2340"/>
                </a:solidFill>
                <a:latin typeface="Courier New" panose="02070609020205090404" pitchFamily="49" charset="0"/>
                <a:ea typeface="DejaVu Sans"/>
                <a:cs typeface="Courier New" panose="02070609020205090404" pitchFamily="49" charset="0"/>
              </a:rPr>
              <a:t>Enrols</a:t>
            </a:r>
            <a:r>
              <a:rPr lang="en-US" sz="2200" b="0" strike="noStrike" spc="-1" dirty="0">
                <a:solidFill>
                  <a:srgbClr val="0C2340"/>
                </a:solidFill>
                <a:latin typeface="Courier New" panose="02070609020205090404" pitchFamily="49" charset="0"/>
                <a:ea typeface="DejaVu Sans"/>
                <a:cs typeface="Courier New" panose="02070609020205090404" pitchFamily="49" charset="0"/>
              </a:rPr>
              <a:t> </a:t>
            </a:r>
            <a:r>
              <a:rPr lang="en-US" sz="2200" b="0" strike="noStrike" spc="-1" dirty="0">
                <a:solidFill>
                  <a:srgbClr val="0C2340"/>
                </a:solidFill>
                <a:latin typeface="Times New Roman" panose="02020603050405020304"/>
                <a:ea typeface="DejaVu Sans"/>
              </a:rPr>
              <a:t>in the following way</a:t>
            </a:r>
            <a:endParaRPr lang="en-US" sz="2200" spc="-1" dirty="0">
              <a:solidFill>
                <a:srgbClr val="0C2340"/>
              </a:solidFill>
              <a:latin typeface="Arial" panose="020B0604020202090204"/>
              <a:ea typeface="DejaVu Sans"/>
            </a:endParaRPr>
          </a:p>
          <a:p>
            <a:pPr marL="352425" indent="-341630">
              <a:lnSpc>
                <a:spcPct val="100000"/>
              </a:lnSpc>
              <a:spcBef>
                <a:spcPts val="560"/>
              </a:spcBef>
              <a:buClr>
                <a:srgbClr val="0C2340"/>
              </a:buClr>
              <a:buFont typeface="Arial" panose="020B0604020202090204"/>
              <a:buChar char="•"/>
            </a:pPr>
            <a:endParaRPr lang="en-US" sz="2400" b="0" strike="noStrike" spc="-1" dirty="0">
              <a:solidFill>
                <a:srgbClr val="0C2340"/>
              </a:solidFill>
              <a:latin typeface="Arial" panose="020B0604020202090204"/>
            </a:endParaRPr>
          </a:p>
          <a:p>
            <a:pPr marL="10795">
              <a:lnSpc>
                <a:spcPct val="100000"/>
              </a:lnSpc>
              <a:spcBef>
                <a:spcPts val="560"/>
              </a:spcBef>
              <a:buClr>
                <a:srgbClr val="0C2340"/>
              </a:buClr>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200" b="0" strike="noStrike" spc="-1" dirty="0">
                <a:solidFill>
                  <a:srgbClr val="0C2340"/>
                </a:solidFill>
                <a:latin typeface="Times New Roman" panose="02020603050405020304"/>
                <a:ea typeface="DejaVu Sans"/>
              </a:rPr>
              <a:t>Qualification of the middle part of many-to-many association means that the identifier of an association class consists of an identifier of a class on the left hand side of association, identifier of a class on the right hand side of association and </a:t>
            </a:r>
            <a:r>
              <a:rPr lang="en-US" sz="2200" b="0" strike="noStrike" spc="-1" dirty="0">
                <a:solidFill>
                  <a:srgbClr val="FF0000"/>
                </a:solidFill>
                <a:latin typeface="Times New Roman" panose="02020603050405020304"/>
                <a:ea typeface="DejaVu Sans"/>
              </a:rPr>
              <a:t>qualification</a:t>
            </a:r>
            <a:r>
              <a:rPr lang="en-US" sz="2200" b="0" strike="noStrike" spc="-1" dirty="0">
                <a:solidFill>
                  <a:srgbClr val="0C2340"/>
                </a:solidFill>
                <a:latin typeface="Times New Roman" panose="02020603050405020304"/>
                <a:ea typeface="DejaVu Sans"/>
              </a:rPr>
              <a:t> attribute(s)</a:t>
            </a:r>
            <a:endParaRPr lang="en-US" sz="22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p:txBody>
      </p:sp>
      <p:sp>
        <p:nvSpPr>
          <p:cNvPr id="247"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D0A4A47-9AF9-4444-9479-FB81CDE583F0}" type="slidenum">
              <a:rPr lang="en-US" sz="1400" b="0" strike="noStrike" spc="-1">
                <a:solidFill>
                  <a:srgbClr val="8B8B8B"/>
                </a:solidFill>
                <a:latin typeface="Montserrat"/>
                <a:ea typeface="DejaVu Sans"/>
              </a:rPr>
              <a:t>39</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Graphical Notations for Conceptual Modeling</a:t>
            </a:r>
            <a:endParaRPr lang="en-US" sz="3200" b="0" strike="noStrike" spc="-1">
              <a:latin typeface="Arial" panose="020B0604020202090204"/>
            </a:endParaRPr>
          </a:p>
        </p:txBody>
      </p:sp>
      <p:sp>
        <p:nvSpPr>
          <p:cNvPr id="98"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400" b="0" strike="noStrike" spc="-1">
                <a:solidFill>
                  <a:srgbClr val="0C2340"/>
                </a:solidFill>
                <a:latin typeface="Times New Roman" panose="02020603050405020304"/>
                <a:ea typeface="DejaVu Sans"/>
              </a:rPr>
              <a:t>Object Modelling Technique (OMT) diagrams (1991) </a:t>
            </a:r>
            <a:endParaRPr lang="en-US" sz="2400" b="0" strike="noStrike" spc="-1">
              <a:latin typeface="Arial" panose="020B0604020202090204"/>
            </a:endParaRPr>
          </a:p>
          <a:p>
            <a:pPr marL="714375" indent="-393700">
              <a:lnSpc>
                <a:spcPct val="100000"/>
              </a:lnSpc>
              <a:spcBef>
                <a:spcPts val="560"/>
              </a:spcBef>
            </a:pPr>
            <a:endParaRPr lang="en-US" sz="2400" b="0" strike="noStrike" spc="-1">
              <a:latin typeface="Arial" panose="020B0604020202090204"/>
            </a:endParaRPr>
          </a:p>
          <a:p>
            <a:pPr marL="714375" indent="-393700">
              <a:lnSpc>
                <a:spcPct val="100000"/>
              </a:lnSpc>
              <a:spcBef>
                <a:spcPts val="560"/>
              </a:spcBef>
            </a:pPr>
            <a:endParaRPr lang="en-US" sz="2400" b="0" strike="noStrike" spc="-1">
              <a:latin typeface="Arial" panose="020B0604020202090204"/>
            </a:endParaRPr>
          </a:p>
        </p:txBody>
      </p:sp>
      <p:sp>
        <p:nvSpPr>
          <p:cNvPr id="99"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4E7CBBA-999C-4367-A9B7-01E0D4AF7311}" type="slidenum">
              <a:rPr lang="en-US" sz="1400" b="0" strike="noStrike" spc="-1">
                <a:solidFill>
                  <a:srgbClr val="8B8B8B"/>
                </a:solidFill>
                <a:latin typeface="Montserrat"/>
                <a:ea typeface="DejaVu Sans"/>
              </a:rPr>
              <a:t>4</a:t>
            </a:fld>
            <a:endParaRPr lang="en-US" sz="1400" b="0" strike="noStrike" spc="-1">
              <a:latin typeface="Arial" panose="020B0604020202090204"/>
            </a:endParaRPr>
          </a:p>
        </p:txBody>
      </p:sp>
      <p:pic>
        <p:nvPicPr>
          <p:cNvPr id="100" name="Picture 99"/>
          <p:cNvPicPr/>
          <p:nvPr/>
        </p:nvPicPr>
        <p:blipFill>
          <a:blip r:embed="rId3"/>
          <a:stretch>
            <a:fillRect/>
          </a:stretch>
        </p:blipFill>
        <p:spPr>
          <a:xfrm>
            <a:off x="1080000" y="1440000"/>
            <a:ext cx="6478920" cy="4930920"/>
          </a:xfrm>
          <a:prstGeom prst="rect">
            <a:avLst/>
          </a:prstGeom>
          <a:ln>
            <a:noFill/>
          </a:ln>
        </p:spPr>
      </p:pic>
      <p:sp>
        <p:nvSpPr>
          <p:cNvPr id="2" name="矩形 1"/>
          <p:cNvSpPr/>
          <p:nvPr/>
        </p:nvSpPr>
        <p:spPr>
          <a:xfrm>
            <a:off x="6526530" y="1924685"/>
            <a:ext cx="2392680" cy="62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Black dot means more than one.</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Qualification</a:t>
            </a:r>
            <a:endParaRPr lang="en-US" sz="3200" b="0" strike="noStrike" spc="-1">
              <a:latin typeface="Arial" panose="020B0604020202090204"/>
            </a:endParaRPr>
          </a:p>
        </p:txBody>
      </p:sp>
      <p:sp>
        <p:nvSpPr>
          <p:cNvPr id="249"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a:t>
            </a:r>
            <a:r>
              <a:rPr lang="en-US" sz="2400" b="0" strike="noStrike" spc="-1" dirty="0">
                <a:solidFill>
                  <a:srgbClr val="FF0000"/>
                </a:solidFill>
                <a:latin typeface="Times New Roman" panose="02020603050405020304"/>
                <a:ea typeface="DejaVu Sans"/>
              </a:rPr>
              <a:t>qualification</a:t>
            </a:r>
            <a:r>
              <a:rPr lang="en-US" sz="2400" b="0" strike="noStrike" spc="-1" dirty="0">
                <a:solidFill>
                  <a:srgbClr val="0C2340"/>
                </a:solidFill>
                <a:latin typeface="Times New Roman" panose="02020603050405020304"/>
                <a:ea typeface="DejaVu Sans"/>
              </a:rPr>
              <a:t> of the middle part of many-to-many-association is equivalent to the following two single-side qualifications of one-to-many association and many-to-one association</a:t>
            </a: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p:txBody>
      </p:sp>
      <p:sp>
        <p:nvSpPr>
          <p:cNvPr id="250"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912F6A06-6469-4C8B-B3F7-C8A6A024E405}" type="slidenum">
              <a:rPr lang="en-US" sz="1400" b="0" strike="noStrike" spc="-1">
                <a:solidFill>
                  <a:srgbClr val="8B8B8B"/>
                </a:solidFill>
                <a:latin typeface="Montserrat"/>
                <a:ea typeface="DejaVu Sans"/>
              </a:rPr>
              <a:t>40</a:t>
            </a:fld>
            <a:endParaRPr lang="en-US" sz="1400" b="0" strike="noStrike" spc="-1">
              <a:latin typeface="Arial" panose="020B0604020202090204"/>
            </a:endParaRPr>
          </a:p>
        </p:txBody>
      </p:sp>
      <p:pic>
        <p:nvPicPr>
          <p:cNvPr id="251" name="Picture 250"/>
          <p:cNvPicPr/>
          <p:nvPr/>
        </p:nvPicPr>
        <p:blipFill>
          <a:blip r:embed="rId3"/>
          <a:stretch>
            <a:fillRect/>
          </a:stretch>
        </p:blipFill>
        <p:spPr>
          <a:xfrm>
            <a:off x="252000" y="2520000"/>
            <a:ext cx="8707320" cy="10990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253"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Graphical Notations for Conceptual Modeling</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(Simplified) Class of Objects</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Association</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Link Attribute</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Association Class</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Qualification</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err="1">
                <a:solidFill>
                  <a:srgbClr val="FF0000"/>
                </a:solidFill>
                <a:latin typeface="Times New Roman" panose="02020603050405020304"/>
                <a:ea typeface="DejaVu Sans"/>
              </a:rPr>
              <a:t>Generalisation</a:t>
            </a:r>
            <a:endParaRPr lang="en-US" sz="2800" b="0" strike="noStrike" spc="-1" dirty="0">
              <a:latin typeface="Arial" panose="020B0604020202090204"/>
            </a:endParaRPr>
          </a:p>
        </p:txBody>
      </p:sp>
      <p:sp>
        <p:nvSpPr>
          <p:cNvPr id="254"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C7E2668-3C23-4D3F-A241-AF4C89943284}" type="slidenum">
              <a:rPr lang="en-US" sz="1400" b="0" strike="noStrike" spc="-1">
                <a:solidFill>
                  <a:srgbClr val="8B8B8B"/>
                </a:solidFill>
                <a:latin typeface="Montserrat"/>
                <a:ea typeface="DejaVu Sans"/>
              </a:rPr>
              <a:t>41</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dirty="0" err="1">
                <a:solidFill>
                  <a:srgbClr val="0B223E"/>
                </a:solidFill>
                <a:latin typeface="Times New Roman" panose="02020603050405020304"/>
                <a:ea typeface="DejaVu Sans"/>
              </a:rPr>
              <a:t>Generalisation</a:t>
            </a:r>
            <a:endParaRPr lang="en-US" sz="3200" b="0" strike="noStrike" spc="-1" dirty="0">
              <a:latin typeface="Arial" panose="020B0604020202090204"/>
            </a:endParaRPr>
          </a:p>
        </p:txBody>
      </p:sp>
      <p:sp>
        <p:nvSpPr>
          <p:cNvPr id="256"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a:t>
            </a:r>
            <a:r>
              <a:rPr lang="en-US" sz="2400" b="0" strike="noStrike" spc="-1" dirty="0" err="1">
                <a:solidFill>
                  <a:srgbClr val="FF0000"/>
                </a:solidFill>
                <a:latin typeface="Times New Roman" panose="02020603050405020304"/>
                <a:ea typeface="DejaVu Sans"/>
              </a:rPr>
              <a:t>generalisation</a:t>
            </a:r>
            <a:r>
              <a:rPr lang="en-US" sz="2400" b="0" strike="noStrike" spc="-1" dirty="0">
                <a:solidFill>
                  <a:srgbClr val="FF0000"/>
                </a:solidFill>
                <a:latin typeface="Times New Roman" panose="02020603050405020304"/>
                <a:ea typeface="DejaVu Sans"/>
              </a:rPr>
              <a:t> hierarchy </a:t>
            </a:r>
            <a:r>
              <a:rPr lang="en-US" sz="2400" b="0" strike="noStrike" spc="-1" dirty="0">
                <a:solidFill>
                  <a:srgbClr val="0C2340"/>
                </a:solidFill>
                <a:latin typeface="Times New Roman" panose="02020603050405020304"/>
                <a:ea typeface="DejaVu Sans"/>
              </a:rPr>
              <a:t>represents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IS-A-subset</a:t>
            </a:r>
            <a:r>
              <a:rPr lang="en-US" sz="2400" b="0" strike="noStrike" spc="-1" dirty="0">
                <a:solidFill>
                  <a:srgbClr val="0C2340"/>
                </a:solidFill>
                <a:latin typeface="Times New Roman" panose="02020603050405020304"/>
                <a:ea typeface="DejaVu Sans"/>
              </a:rPr>
              <a:t> relation between the sets of objects</a:t>
            </a: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set of all undergraduate students is a subset of a set of students, i.e. an undergraduate student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IS-A</a:t>
            </a:r>
            <a:r>
              <a:rPr lang="en-US" sz="2400" b="0" strike="noStrike" spc="-1" dirty="0">
                <a:solidFill>
                  <a:srgbClr val="0C2340"/>
                </a:solidFill>
                <a:latin typeface="Times New Roman" panose="02020603050405020304"/>
                <a:ea typeface="DejaVu Sans"/>
              </a:rPr>
              <a:t> student</a:t>
            </a: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set of all postgraduate students is a subset of a set of students, i.e. a postgraduate student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IS-A</a:t>
            </a:r>
            <a:r>
              <a:rPr lang="en-US" sz="2400" b="0" strike="noStrike" spc="-1" dirty="0">
                <a:solidFill>
                  <a:srgbClr val="0C2340"/>
                </a:solidFill>
                <a:latin typeface="Times New Roman" panose="02020603050405020304"/>
                <a:ea typeface="DejaVu Sans"/>
              </a:rPr>
              <a:t> student</a:t>
            </a: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a:t>
            </a:r>
            <a:r>
              <a:rPr lang="en-US" sz="2400" b="0" strike="noStrike" spc="-1" dirty="0" err="1">
                <a:solidFill>
                  <a:srgbClr val="FF0000"/>
                </a:solidFill>
                <a:latin typeface="Times New Roman" panose="02020603050405020304"/>
                <a:ea typeface="DejaVu Sans"/>
              </a:rPr>
              <a:t>generalisation</a:t>
            </a:r>
            <a:r>
              <a:rPr lang="en-US" sz="2400" b="0" strike="noStrike" spc="-1" dirty="0">
                <a:solidFill>
                  <a:srgbClr val="FF0000"/>
                </a:solidFill>
                <a:latin typeface="Times New Roman" panose="02020603050405020304"/>
                <a:ea typeface="DejaVu Sans"/>
              </a:rPr>
              <a:t> hierarchy </a:t>
            </a:r>
            <a:r>
              <a:rPr lang="en-US" sz="2400" b="0" strike="noStrike" spc="-1" dirty="0">
                <a:solidFill>
                  <a:srgbClr val="0C2340"/>
                </a:solidFill>
                <a:latin typeface="Times New Roman" panose="02020603050405020304"/>
                <a:ea typeface="DejaVu Sans"/>
              </a:rPr>
              <a:t>is built with arrows pointing from a subclass of objects to a superclass of objects</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p:txBody>
      </p:sp>
      <p:sp>
        <p:nvSpPr>
          <p:cNvPr id="257"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819539B4-EFB1-4C3C-A9B1-F2D41010E523}" type="slidenum">
              <a:rPr lang="en-US" sz="1400" b="0" strike="noStrike" spc="-1">
                <a:solidFill>
                  <a:srgbClr val="8B8B8B"/>
                </a:solidFill>
                <a:latin typeface="Montserrat"/>
                <a:ea typeface="DejaVu Sans"/>
              </a:rPr>
              <a:t>42</a:t>
            </a:fld>
            <a:endParaRPr lang="en-US" sz="1400" b="0" strike="noStrike" spc="-1">
              <a:latin typeface="Arial" panose="020B0604020202090204"/>
            </a:endParaRPr>
          </a:p>
        </p:txBody>
      </p:sp>
      <p:pic>
        <p:nvPicPr>
          <p:cNvPr id="258" name="Picture 257"/>
          <p:cNvPicPr/>
          <p:nvPr/>
        </p:nvPicPr>
        <p:blipFill>
          <a:blip r:embed="rId3"/>
          <a:stretch>
            <a:fillRect/>
          </a:stretch>
        </p:blipFill>
        <p:spPr>
          <a:xfrm>
            <a:off x="2101680" y="3371400"/>
            <a:ext cx="4571640" cy="23810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Generalization</a:t>
            </a:r>
            <a:endParaRPr lang="en-US" sz="3200" b="0" strike="noStrike" spc="-1">
              <a:latin typeface="Arial" panose="020B0604020202090204"/>
            </a:endParaRPr>
          </a:p>
        </p:txBody>
      </p:sp>
      <p:sp>
        <p:nvSpPr>
          <p:cNvPr id="260"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Another visualization of </a:t>
            </a:r>
            <a:r>
              <a:rPr lang="en-US" sz="2400" b="0" strike="noStrike" spc="-1" dirty="0">
                <a:solidFill>
                  <a:srgbClr val="FF0000"/>
                </a:solidFill>
                <a:latin typeface="Times New Roman" panose="02020603050405020304"/>
                <a:ea typeface="DejaVu Sans"/>
              </a:rPr>
              <a:t>generalization hierarchy</a:t>
            </a:r>
            <a:r>
              <a:rPr lang="en-US" sz="2400" b="0" strike="noStrike" spc="-1" dirty="0">
                <a:solidFill>
                  <a:srgbClr val="0C2340"/>
                </a:solidFill>
                <a:latin typeface="Times New Roman" panose="02020603050405020304"/>
                <a:ea typeface="DejaVu Sans"/>
              </a:rPr>
              <a:t>:</a:t>
            </a: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car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IS-A</a:t>
            </a:r>
            <a:r>
              <a:rPr lang="en-US" sz="2400" b="0" strike="noStrike" spc="-1" dirty="0">
                <a:solidFill>
                  <a:srgbClr val="0C2340"/>
                </a:solidFill>
                <a:latin typeface="Times New Roman" panose="02020603050405020304"/>
                <a:ea typeface="DejaVu Sans"/>
              </a:rPr>
              <a:t> vehicle and a truck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IS-A </a:t>
            </a:r>
            <a:r>
              <a:rPr lang="en-US" sz="2400" b="0" strike="noStrike" spc="-1" dirty="0">
                <a:solidFill>
                  <a:srgbClr val="0C2340"/>
                </a:solidFill>
                <a:latin typeface="Times New Roman" panose="02020603050405020304"/>
                <a:ea typeface="DejaVu Sans"/>
              </a:rPr>
              <a:t>vehicle</a:t>
            </a: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To create a nice effect the arrows can be "joined" into a single arrow</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p:txBody>
      </p:sp>
      <p:sp>
        <p:nvSpPr>
          <p:cNvPr id="261"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055B62C-84B7-46FD-A7CE-ACF0623C9C6F}" type="slidenum">
              <a:rPr lang="en-US" sz="1400" b="0" strike="noStrike" spc="-1">
                <a:solidFill>
                  <a:srgbClr val="8B8B8B"/>
                </a:solidFill>
                <a:latin typeface="Montserrat"/>
                <a:ea typeface="DejaVu Sans"/>
              </a:rPr>
              <a:t>43</a:t>
            </a:fld>
            <a:endParaRPr lang="en-US" sz="1400" b="0" strike="noStrike" spc="-1">
              <a:latin typeface="Arial" panose="020B0604020202090204"/>
            </a:endParaRPr>
          </a:p>
        </p:txBody>
      </p:sp>
      <p:pic>
        <p:nvPicPr>
          <p:cNvPr id="262" name="Picture 261"/>
          <p:cNvPicPr/>
          <p:nvPr/>
        </p:nvPicPr>
        <p:blipFill>
          <a:blip r:embed="rId3"/>
          <a:stretch>
            <a:fillRect/>
          </a:stretch>
        </p:blipFill>
        <p:spPr>
          <a:xfrm>
            <a:off x="1670760" y="1908000"/>
            <a:ext cx="4857480" cy="25714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0" y="411120"/>
            <a:ext cx="914400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1" strike="noStrike" spc="-1" dirty="0">
                <a:solidFill>
                  <a:srgbClr val="0B223E"/>
                </a:solidFill>
                <a:highlight>
                  <a:srgbClr val="FFFF00"/>
                </a:highlight>
                <a:latin typeface="Times New Roman" panose="02020603050405020304"/>
                <a:ea typeface="DejaVu Sans"/>
              </a:rPr>
              <a:t>Entity-Relationship Modeling</a:t>
            </a:r>
            <a:r>
              <a:rPr lang="zh-CN" altLang="en-US" sz="3200" b="1" i="0" u="none" strike="noStrike" dirty="0">
                <a:solidFill>
                  <a:srgbClr val="D1D5DB"/>
                </a:solidFill>
                <a:effectLst/>
                <a:highlight>
                  <a:srgbClr val="FFFF00"/>
                </a:highlight>
                <a:latin typeface="Söhne"/>
              </a:rPr>
              <a:t> </a:t>
            </a:r>
            <a:r>
              <a:rPr lang="zh-CN" altLang="en-US" sz="3200" b="1" i="0" u="none" strike="noStrike" dirty="0">
                <a:effectLst/>
                <a:highlight>
                  <a:srgbClr val="FFFF00"/>
                </a:highlight>
                <a:latin typeface="Söhne"/>
              </a:rPr>
              <a:t>实体</a:t>
            </a:r>
            <a:r>
              <a:rPr lang="en-US" altLang="zh-CN" sz="3200" b="1" i="0" u="none" strike="noStrike" dirty="0">
                <a:effectLst/>
                <a:highlight>
                  <a:srgbClr val="FFFF00"/>
                </a:highlight>
                <a:latin typeface="Söhne"/>
              </a:rPr>
              <a:t>-</a:t>
            </a:r>
            <a:r>
              <a:rPr lang="zh-CN" altLang="en-US" sz="3200" b="1" i="0" u="none" strike="noStrike" dirty="0">
                <a:effectLst/>
                <a:highlight>
                  <a:srgbClr val="FFFF00"/>
                </a:highlight>
                <a:latin typeface="Söhne"/>
              </a:rPr>
              <a:t>关系（</a:t>
            </a:r>
            <a:r>
              <a:rPr lang="en-AU" sz="3200" b="1" i="0" u="none" strike="noStrike" dirty="0">
                <a:effectLst/>
                <a:highlight>
                  <a:srgbClr val="FFFF00"/>
                </a:highlight>
                <a:latin typeface="Söhne"/>
              </a:rPr>
              <a:t>ER）</a:t>
            </a:r>
            <a:r>
              <a:rPr lang="zh-CN" altLang="en-US" sz="3200" b="1" i="0" u="none" strike="noStrike" dirty="0">
                <a:effectLst/>
                <a:highlight>
                  <a:srgbClr val="FFFF00"/>
                </a:highlight>
                <a:latin typeface="Söhne"/>
              </a:rPr>
              <a:t>建模</a:t>
            </a:r>
            <a:endParaRPr lang="en-US" sz="3200" b="1" strike="noStrike" spc="-1" dirty="0">
              <a:highlight>
                <a:srgbClr val="FFFF00"/>
              </a:highlight>
              <a:latin typeface="Arial" panose="020B0604020202090204"/>
            </a:endParaRPr>
          </a:p>
        </p:txBody>
      </p:sp>
      <p:sp>
        <p:nvSpPr>
          <p:cNvPr id="264"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Entity-Relationship Modeling is another graphical conceptual modeling notation</a:t>
            </a: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Graphically it is very similar to Object Modeling</a:t>
            </a:r>
          </a:p>
          <a:p>
            <a:pPr marL="352425" indent="-341630">
              <a:lnSpc>
                <a:spcPct val="100000"/>
              </a:lnSpc>
              <a:spcBef>
                <a:spcPts val="560"/>
              </a:spcBef>
              <a:buClr>
                <a:srgbClr val="0C2340"/>
              </a:buClr>
              <a:buFont typeface="Arial" panose="020B0604020202090204"/>
              <a:buChar char="•"/>
            </a:pPr>
            <a:r>
              <a:rPr lang="zh-CN" altLang="en-US" sz="2400" b="0" i="0" u="none" strike="noStrike" dirty="0">
                <a:effectLst/>
                <a:latin typeface="Söhne"/>
              </a:rPr>
              <a:t>视觉表示可以看作与对象建模相似。这使得它即使对于非技术利益相关者也是直观易懂的。</a:t>
            </a: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The following concepts from the notations are equivalent:</a:t>
            </a:r>
            <a:endParaRPr lang="en-US" sz="2400" b="0" strike="noStrike" spc="-1" dirty="0">
              <a:latin typeface="Arial" panose="020B0604020202090204"/>
            </a:endParaRPr>
          </a:p>
          <a:p>
            <a:pPr marL="714375" indent="-352425">
              <a:lnSpc>
                <a:spcPct val="100000"/>
              </a:lnSpc>
              <a:spcBef>
                <a:spcPts val="560"/>
              </a:spcBef>
              <a:buClr>
                <a:srgbClr val="0C2340"/>
              </a:buClr>
            </a:pPr>
            <a:r>
              <a:rPr lang="en-US" sz="2400" b="0" strike="noStrike" spc="-1" dirty="0">
                <a:solidFill>
                  <a:srgbClr val="0C2340"/>
                </a:solidFill>
                <a:latin typeface="Times New Roman" panose="02020603050405020304"/>
                <a:ea typeface="DejaVu Sans"/>
              </a:rPr>
              <a:t>-	Class of objects = </a:t>
            </a:r>
            <a:r>
              <a:rPr lang="en-US" sz="2400" b="0" i="1" strike="noStrike" spc="-1" dirty="0">
                <a:solidFill>
                  <a:srgbClr val="0C2340"/>
                </a:solidFill>
                <a:latin typeface="Times New Roman" panose="02020603050405020304"/>
                <a:ea typeface="DejaVu Sans"/>
              </a:rPr>
              <a:t>Entity type</a:t>
            </a:r>
            <a:endParaRPr lang="en-US" sz="2400" b="0" i="1" strike="noStrike" spc="-1" dirty="0">
              <a:latin typeface="Arial" panose="020B0604020202090204"/>
            </a:endParaRPr>
          </a:p>
          <a:p>
            <a:pPr marL="714375" indent="-352425">
              <a:lnSpc>
                <a:spcPct val="100000"/>
              </a:lnSpc>
              <a:spcBef>
                <a:spcPts val="560"/>
              </a:spcBef>
              <a:buClr>
                <a:srgbClr val="0C2340"/>
              </a:buClr>
            </a:pPr>
            <a:r>
              <a:rPr lang="en-US" sz="2400" b="0" strike="noStrike" spc="-1" dirty="0">
                <a:solidFill>
                  <a:srgbClr val="0C2340"/>
                </a:solidFill>
                <a:latin typeface="Times New Roman" panose="02020603050405020304"/>
                <a:ea typeface="DejaVu Sans"/>
              </a:rPr>
              <a:t>-	Object = </a:t>
            </a:r>
            <a:r>
              <a:rPr lang="en-US" sz="2400" b="0" i="1" strike="noStrike" spc="-1" dirty="0">
                <a:solidFill>
                  <a:srgbClr val="0C2340"/>
                </a:solidFill>
                <a:latin typeface="Times New Roman" panose="02020603050405020304"/>
                <a:ea typeface="DejaVu Sans"/>
              </a:rPr>
              <a:t>Entity instance</a:t>
            </a:r>
            <a:endParaRPr lang="en-US" sz="2400" b="0" i="1" strike="noStrike" spc="-1" dirty="0">
              <a:latin typeface="Arial" panose="020B0604020202090204"/>
            </a:endParaRPr>
          </a:p>
          <a:p>
            <a:pPr marL="714375" indent="-352425">
              <a:lnSpc>
                <a:spcPct val="100000"/>
              </a:lnSpc>
              <a:spcBef>
                <a:spcPts val="560"/>
              </a:spcBef>
              <a:buClr>
                <a:srgbClr val="0C2340"/>
              </a:buClr>
            </a:pPr>
            <a:r>
              <a:rPr lang="en-US" sz="2400" b="0" strike="noStrike" spc="-1" dirty="0">
                <a:solidFill>
                  <a:srgbClr val="0C2340"/>
                </a:solidFill>
                <a:latin typeface="Times New Roman" panose="02020603050405020304"/>
                <a:ea typeface="DejaVu Sans"/>
              </a:rPr>
              <a:t>-	Association = </a:t>
            </a:r>
            <a:r>
              <a:rPr lang="en-US" sz="2400" b="0" i="1" strike="noStrike" spc="-1" dirty="0">
                <a:solidFill>
                  <a:srgbClr val="0C2340"/>
                </a:solidFill>
                <a:latin typeface="Times New Roman" panose="02020603050405020304"/>
                <a:ea typeface="DejaVu Sans"/>
              </a:rPr>
              <a:t>Relationship</a:t>
            </a:r>
            <a:endParaRPr lang="en-US" sz="2400" b="0" i="1" strike="noStrike" spc="-1" dirty="0">
              <a:latin typeface="Arial" panose="020B0604020202090204"/>
            </a:endParaRPr>
          </a:p>
          <a:p>
            <a:pPr marL="714375" indent="-352425">
              <a:lnSpc>
                <a:spcPct val="100000"/>
              </a:lnSpc>
              <a:spcBef>
                <a:spcPts val="560"/>
              </a:spcBef>
              <a:buClr>
                <a:srgbClr val="0C2340"/>
              </a:buClr>
            </a:pPr>
            <a:r>
              <a:rPr lang="en-US" sz="2400" b="0" strike="noStrike" spc="-1" dirty="0">
                <a:solidFill>
                  <a:srgbClr val="0C2340"/>
                </a:solidFill>
                <a:latin typeface="Times New Roman" panose="02020603050405020304"/>
                <a:ea typeface="DejaVu Sans"/>
              </a:rPr>
              <a:t>-	Identifier = </a:t>
            </a:r>
            <a:r>
              <a:rPr lang="en-US" sz="2400" b="0" i="1" strike="noStrike" spc="-1" dirty="0">
                <a:solidFill>
                  <a:srgbClr val="0C2340"/>
                </a:solidFill>
                <a:latin typeface="Times New Roman" panose="02020603050405020304"/>
                <a:ea typeface="DejaVu Sans"/>
              </a:rPr>
              <a:t>Primary key </a:t>
            </a:r>
            <a:r>
              <a:rPr lang="en-US" sz="2400" b="0" strike="noStrike" spc="-1" dirty="0">
                <a:solidFill>
                  <a:srgbClr val="0C2340"/>
                </a:solidFill>
                <a:latin typeface="Times New Roman" panose="02020603050405020304"/>
                <a:ea typeface="DejaVu Sans"/>
              </a:rPr>
              <a:t>or </a:t>
            </a:r>
            <a:r>
              <a:rPr lang="en-US" sz="2400" b="0" i="1" strike="noStrike" spc="-1" dirty="0">
                <a:solidFill>
                  <a:srgbClr val="0C2340"/>
                </a:solidFill>
                <a:latin typeface="Times New Roman" panose="02020603050405020304"/>
                <a:ea typeface="DejaVu Sans"/>
              </a:rPr>
              <a:t>Candidate key</a:t>
            </a:r>
            <a:endParaRPr lang="en-US" sz="2400" b="0" i="1" strike="noStrike" spc="-1" dirty="0">
              <a:latin typeface="Arial" panose="020B0604020202090204"/>
            </a:endParaRPr>
          </a:p>
          <a:p>
            <a:pPr marL="714375" indent="-352425">
              <a:lnSpc>
                <a:spcPct val="100000"/>
              </a:lnSpc>
              <a:spcBef>
                <a:spcPts val="560"/>
              </a:spcBef>
              <a:buClr>
                <a:srgbClr val="0C2340"/>
              </a:buClr>
            </a:pPr>
            <a:r>
              <a:rPr lang="en-US" sz="2400" b="0" strike="noStrike" spc="-1" dirty="0">
                <a:solidFill>
                  <a:srgbClr val="0C2340"/>
                </a:solidFill>
                <a:latin typeface="Times New Roman" panose="02020603050405020304"/>
                <a:ea typeface="DejaVu Sans"/>
              </a:rPr>
              <a:t>-	Qualification = </a:t>
            </a:r>
            <a:r>
              <a:rPr lang="en-US" sz="2400" b="0" i="1" strike="noStrike" spc="-1" dirty="0">
                <a:solidFill>
                  <a:srgbClr val="0C2340"/>
                </a:solidFill>
                <a:latin typeface="Times New Roman" panose="02020603050405020304"/>
                <a:ea typeface="DejaVu Sans"/>
              </a:rPr>
              <a:t>Weak entity type</a:t>
            </a:r>
            <a:endParaRPr lang="en-US" sz="2400" b="0" i="1"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p:txBody>
      </p:sp>
      <p:sp>
        <p:nvSpPr>
          <p:cNvPr id="265"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B627D02-0BE6-41D7-949E-75B85DABF20B}" type="slidenum">
              <a:rPr lang="en-US" sz="1400" b="0" strike="noStrike" spc="-1">
                <a:solidFill>
                  <a:srgbClr val="8B8B8B"/>
                </a:solidFill>
                <a:latin typeface="Montserrat"/>
                <a:ea typeface="DejaVu Sans"/>
              </a:rPr>
              <a:t>44</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References</a:t>
            </a:r>
            <a:endParaRPr lang="en-US" sz="3600" b="0" strike="noStrike" spc="-1">
              <a:latin typeface="Arial" panose="020B0604020202090204"/>
            </a:endParaRPr>
          </a:p>
        </p:txBody>
      </p:sp>
      <p:sp>
        <p:nvSpPr>
          <p:cNvPr id="267" name="CustomShape 2"/>
          <p:cNvSpPr/>
          <p:nvPr/>
        </p:nvSpPr>
        <p:spPr>
          <a:xfrm>
            <a:off x="457200" y="140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39725">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C. Coronel, S. Morris, A. </a:t>
            </a:r>
            <a:r>
              <a:rPr lang="en-US" sz="2000" b="0" strike="noStrike" spc="-1" dirty="0" err="1">
                <a:solidFill>
                  <a:srgbClr val="0C2340"/>
                </a:solidFill>
                <a:latin typeface="Times New Roman" panose="02020603050405020304"/>
                <a:ea typeface="DejaVu Sans"/>
              </a:rPr>
              <a:t>Basta</a:t>
            </a:r>
            <a:r>
              <a:rPr lang="en-US" sz="2000" b="0" strike="noStrike" spc="-1" dirty="0">
                <a:solidFill>
                  <a:srgbClr val="0C2340"/>
                </a:solidFill>
                <a:latin typeface="Times New Roman" panose="02020603050405020304"/>
                <a:ea typeface="DejaVu Sans"/>
              </a:rPr>
              <a:t>, M. </a:t>
            </a:r>
            <a:r>
              <a:rPr lang="en-US" sz="2000" b="0" strike="noStrike" spc="-1" dirty="0" err="1">
                <a:solidFill>
                  <a:srgbClr val="0C2340"/>
                </a:solidFill>
                <a:latin typeface="Times New Roman" panose="02020603050405020304"/>
                <a:ea typeface="DejaVu Sans"/>
              </a:rPr>
              <a:t>Zgola</a:t>
            </a:r>
            <a:r>
              <a:rPr lang="en-US" sz="2000" b="0" strike="noStrike" spc="-1" dirty="0">
                <a:solidFill>
                  <a:srgbClr val="0C2340"/>
                </a:solidFill>
                <a:latin typeface="Times New Roman" panose="02020603050405020304"/>
                <a:ea typeface="DejaVu Sans"/>
              </a:rPr>
              <a:t>, Data Management and Security, Chapters 2, 3, and 4 Cengage Compose eBook, 2018, eBook: Data Management and Security, 1st Edition</a:t>
            </a:r>
            <a:endParaRPr lang="en-US" sz="20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T. </a:t>
            </a:r>
            <a:r>
              <a:rPr lang="en-US" sz="2000" b="0" strike="noStrike" spc="-1" dirty="0" err="1">
                <a:solidFill>
                  <a:srgbClr val="0C2340"/>
                </a:solidFill>
                <a:latin typeface="Times New Roman" panose="02020603050405020304"/>
                <a:ea typeface="DejaVu Sans"/>
              </a:rPr>
              <a:t>Connoly</a:t>
            </a:r>
            <a:r>
              <a:rPr lang="en-US" sz="2000" b="0" strike="noStrike" spc="-1" dirty="0">
                <a:solidFill>
                  <a:srgbClr val="0C2340"/>
                </a:solidFill>
                <a:latin typeface="Times New Roman" panose="02020603050405020304"/>
                <a:ea typeface="DejaVu Sans"/>
              </a:rPr>
              <a:t>, C. </a:t>
            </a:r>
            <a:r>
              <a:rPr lang="en-US" sz="2000" b="0" strike="noStrike" spc="-1" dirty="0" err="1">
                <a:solidFill>
                  <a:srgbClr val="0C2340"/>
                </a:solidFill>
                <a:latin typeface="Times New Roman" panose="02020603050405020304"/>
                <a:ea typeface="DejaVu Sans"/>
              </a:rPr>
              <a:t>Begg</a:t>
            </a:r>
            <a:r>
              <a:rPr lang="en-US" sz="2000" b="0" strike="noStrike" spc="-1" dirty="0">
                <a:solidFill>
                  <a:srgbClr val="0C2340"/>
                </a:solidFill>
                <a:latin typeface="Times New Roman" panose="02020603050405020304"/>
                <a:ea typeface="DejaVu Sans"/>
              </a:rPr>
              <a:t>, Database Systems, A Practical Approach to Design, Implementation, and Management, Chapter 12 Entity-Relationship Modeling, Chapter 13.1 Specialization/Generalization, Pearson Education Ltd, 201</a:t>
            </a:r>
            <a:endParaRPr lang="en-US" sz="2000" b="0" strike="noStrike" spc="-1" dirty="0">
              <a:latin typeface="Arial" panose="020B0604020202090204"/>
            </a:endParaRPr>
          </a:p>
        </p:txBody>
      </p:sp>
      <p:sp>
        <p:nvSpPr>
          <p:cNvPr id="268"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8E6AB861-5C97-4844-8690-819A30CE12A7}" type="slidenum">
              <a:rPr lang="en-US" sz="1400" b="0" strike="noStrike" spc="-1">
                <a:solidFill>
                  <a:srgbClr val="8B8B8B"/>
                </a:solidFill>
                <a:latin typeface="Montserrat"/>
                <a:ea typeface="DejaVu Sans"/>
              </a:rPr>
              <a:t>45</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Graphical Notations for Conceptual Modeling</a:t>
            </a:r>
            <a:endParaRPr lang="en-US" sz="3200" b="0" strike="noStrike" spc="-1">
              <a:latin typeface="Arial" panose="020B0604020202090204"/>
            </a:endParaRPr>
          </a:p>
        </p:txBody>
      </p:sp>
      <p:sp>
        <p:nvSpPr>
          <p:cNvPr id="102"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(Simplified) Unified Modelling Language (UML) Object Class diagrams (1994) </a:t>
            </a:r>
            <a:endParaRPr lang="en-US" sz="2400" b="0" strike="noStrike" spc="-1" dirty="0">
              <a:latin typeface="Arial" panose="020B0604020202090204"/>
            </a:endParaRPr>
          </a:p>
          <a:p>
            <a:pPr marL="714375" indent="-393700">
              <a:lnSpc>
                <a:spcPct val="100000"/>
              </a:lnSpc>
              <a:spcBef>
                <a:spcPts val="560"/>
              </a:spcBef>
            </a:pPr>
            <a:endParaRPr lang="en-US" sz="2400" b="0" strike="noStrike" spc="-1" dirty="0">
              <a:latin typeface="Arial" panose="020B0604020202090204"/>
            </a:endParaRPr>
          </a:p>
          <a:p>
            <a:pPr marL="714375" indent="-393700">
              <a:lnSpc>
                <a:spcPct val="100000"/>
              </a:lnSpc>
              <a:spcBef>
                <a:spcPts val="560"/>
              </a:spcBef>
            </a:pPr>
            <a:endParaRPr lang="en-US" sz="2400" b="0" strike="noStrike" spc="-1" dirty="0">
              <a:latin typeface="Arial" panose="020B0604020202090204"/>
            </a:endParaRPr>
          </a:p>
        </p:txBody>
      </p:sp>
      <p:sp>
        <p:nvSpPr>
          <p:cNvPr id="103"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02B2D3A-11B8-4F0D-B0CF-E36BED03A263}" type="slidenum">
              <a:rPr lang="en-US" sz="1400" b="0" strike="noStrike" spc="-1">
                <a:solidFill>
                  <a:srgbClr val="8B8B8B"/>
                </a:solidFill>
                <a:latin typeface="Montserrat"/>
                <a:ea typeface="DejaVu Sans"/>
              </a:rPr>
              <a:t>5</a:t>
            </a:fld>
            <a:endParaRPr lang="en-US" sz="1400" b="0" strike="noStrike" spc="-1">
              <a:latin typeface="Arial" panose="020B0604020202090204"/>
            </a:endParaRPr>
          </a:p>
        </p:txBody>
      </p:sp>
      <p:pic>
        <p:nvPicPr>
          <p:cNvPr id="104" name="Picture 103"/>
          <p:cNvPicPr/>
          <p:nvPr/>
        </p:nvPicPr>
        <p:blipFill>
          <a:blip r:embed="rId3"/>
          <a:stretch>
            <a:fillRect/>
          </a:stretch>
        </p:blipFill>
        <p:spPr>
          <a:xfrm>
            <a:off x="537480" y="1814400"/>
            <a:ext cx="7941502" cy="4226182"/>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Graphical Notations for Conceptual Modeling</a:t>
            </a:r>
            <a:endParaRPr lang="en-US" sz="3200" b="0" strike="noStrike" spc="-1">
              <a:latin typeface="Arial" panose="020B0604020202090204"/>
            </a:endParaRPr>
          </a:p>
        </p:txBody>
      </p:sp>
      <p:sp>
        <p:nvSpPr>
          <p:cNvPr id="106"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400" b="0" strike="noStrike" spc="-1">
                <a:solidFill>
                  <a:srgbClr val="0C2340"/>
                </a:solidFill>
                <a:latin typeface="Times New Roman" panose="02020603050405020304"/>
                <a:ea typeface="DejaVu Sans"/>
              </a:rPr>
              <a:t>Object Role Modeling (ORM) diagrams</a:t>
            </a:r>
            <a:endParaRPr lang="en-US" sz="2400" b="0" strike="noStrike" spc="-1">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a:solidFill>
                  <a:srgbClr val="0C2340"/>
                </a:solidFill>
                <a:latin typeface="Times New Roman" panose="02020603050405020304"/>
                <a:ea typeface="DejaVu Sans"/>
              </a:rPr>
              <a:t>... and many, many, ... other graphical notations</a:t>
            </a:r>
            <a:endParaRPr lang="en-US" sz="2400" b="0" strike="noStrike" spc="-1">
              <a:latin typeface="Arial" panose="020B0604020202090204"/>
            </a:endParaRPr>
          </a:p>
        </p:txBody>
      </p:sp>
      <p:sp>
        <p:nvSpPr>
          <p:cNvPr id="107"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F9B5AA7-412B-4A35-A874-97E94AA17E4E}" type="slidenum">
              <a:rPr lang="en-US" sz="1400" b="0" strike="noStrike" spc="-1">
                <a:solidFill>
                  <a:srgbClr val="8B8B8B"/>
                </a:solidFill>
                <a:latin typeface="Montserrat"/>
                <a:ea typeface="DejaVu Sans"/>
              </a:rPr>
              <a:t>6</a:t>
            </a:fld>
            <a:endParaRPr lang="en-US" sz="1400" b="0" strike="noStrike" spc="-1">
              <a:latin typeface="Arial" panose="020B0604020202090204"/>
            </a:endParaRPr>
          </a:p>
        </p:txBody>
      </p:sp>
      <p:pic>
        <p:nvPicPr>
          <p:cNvPr id="108" name="Picture 107"/>
          <p:cNvPicPr/>
          <p:nvPr/>
        </p:nvPicPr>
        <p:blipFill>
          <a:blip r:embed="rId3"/>
          <a:stretch>
            <a:fillRect/>
          </a:stretch>
        </p:blipFill>
        <p:spPr>
          <a:xfrm>
            <a:off x="1152000" y="1683360"/>
            <a:ext cx="6683040" cy="4219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110"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Graphical Notations for Conceptual Modeling</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(Simplified) Class of Objects</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Association</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Link Attribute</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Association Class</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Qualification</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a:solidFill>
                  <a:srgbClr val="0C2340"/>
                </a:solidFill>
                <a:latin typeface="Times New Roman" panose="02020603050405020304"/>
                <a:ea typeface="DejaVu Sans"/>
              </a:rPr>
              <a:t>Generalisation</a:t>
            </a:r>
            <a:endParaRPr lang="en-US" sz="2800" b="0" strike="noStrike" spc="-1" dirty="0">
              <a:latin typeface="Arial" panose="020B0604020202090204"/>
            </a:endParaRPr>
          </a:p>
        </p:txBody>
      </p:sp>
      <p:sp>
        <p:nvSpPr>
          <p:cNvPr id="111"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1CDD81C9-B9A2-4E70-AD39-8E8C62BCC951}" type="slidenum">
              <a:rPr lang="en-US" sz="1400" b="0" strike="noStrike" spc="-1">
                <a:solidFill>
                  <a:srgbClr val="8B8B8B"/>
                </a:solidFill>
                <a:latin typeface="Montserrat"/>
                <a:ea typeface="DejaVu Sans"/>
              </a:rPr>
              <a:t>7</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111"/>
          <p:cNvPicPr/>
          <p:nvPr/>
        </p:nvPicPr>
        <p:blipFill>
          <a:blip r:embed="rId3"/>
          <a:stretch>
            <a:fillRect/>
          </a:stretch>
        </p:blipFill>
        <p:spPr>
          <a:xfrm>
            <a:off x="4320000" y="4377960"/>
            <a:ext cx="1427400" cy="1236960"/>
          </a:xfrm>
          <a:prstGeom prst="rect">
            <a:avLst/>
          </a:prstGeom>
          <a:ln>
            <a:noFill/>
          </a:ln>
        </p:spPr>
      </p:pic>
      <p:pic>
        <p:nvPicPr>
          <p:cNvPr id="113" name="Picture 112"/>
          <p:cNvPicPr/>
          <p:nvPr/>
        </p:nvPicPr>
        <p:blipFill>
          <a:blip r:embed="rId4"/>
          <a:stretch>
            <a:fillRect/>
          </a:stretch>
        </p:blipFill>
        <p:spPr>
          <a:xfrm>
            <a:off x="4219920" y="1488600"/>
            <a:ext cx="1522440" cy="855720"/>
          </a:xfrm>
          <a:prstGeom prst="rect">
            <a:avLst/>
          </a:prstGeom>
          <a:ln>
            <a:noFill/>
          </a:ln>
        </p:spPr>
      </p:pic>
      <p:sp>
        <p:nvSpPr>
          <p:cNvPr id="114"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(Simplified) Class of Objects</a:t>
            </a:r>
            <a:endParaRPr lang="en-US" sz="3200" b="0" strike="noStrike" spc="-1">
              <a:latin typeface="Arial" panose="020B0604020202090204"/>
            </a:endParaRPr>
          </a:p>
        </p:txBody>
      </p:sp>
      <p:sp>
        <p:nvSpPr>
          <p:cNvPr id="115"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database suppose to contain information about people</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rectangular box with a header and a name of class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PERSON</a:t>
            </a:r>
            <a:r>
              <a:rPr lang="en-US" sz="2400" b="0" strike="noStrike" spc="-1" dirty="0">
                <a:solidFill>
                  <a:srgbClr val="0C2340"/>
                </a:solidFill>
                <a:latin typeface="Times New Roman" panose="02020603050405020304"/>
                <a:ea typeface="DejaVu Sans"/>
              </a:rPr>
              <a:t>) inside a header represents a (simplified) </a:t>
            </a:r>
            <a:r>
              <a:rPr lang="en-US" sz="2400" b="0" strike="noStrike" spc="-1" dirty="0">
                <a:solidFill>
                  <a:srgbClr val="FF0000"/>
                </a:solidFill>
                <a:latin typeface="Times New Roman" panose="02020603050405020304"/>
                <a:ea typeface="DejaVu Sans"/>
              </a:rPr>
              <a:t>class of objects</a:t>
            </a:r>
            <a:endParaRPr lang="en-US" sz="2400" b="0" strike="noStrike" spc="-1" dirty="0">
              <a:solidFill>
                <a:srgbClr val="FF0000"/>
              </a:solidFill>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person is described by a social security number, name, date of birth and address</a:t>
            </a: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The names of attributes are listed within a rectangular box one name of attribute per row</a:t>
            </a:r>
            <a:endParaRPr lang="en-US" sz="2400" b="0" strike="noStrike" spc="-1" dirty="0">
              <a:latin typeface="Arial" panose="020B0604020202090204"/>
            </a:endParaRPr>
          </a:p>
        </p:txBody>
      </p:sp>
      <p:sp>
        <p:nvSpPr>
          <p:cNvPr id="116"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7BC70319-D66D-4233-9B04-B8484A1CF8E4}" type="slidenum">
              <a:rPr lang="en-US" sz="1400" b="0" strike="noStrike" spc="-1">
                <a:solidFill>
                  <a:srgbClr val="8B8B8B"/>
                </a:solidFill>
                <a:latin typeface="Montserrat"/>
                <a:ea typeface="DejaVu Sans"/>
              </a:rPr>
              <a:t>8</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(Simplified) Class of Objects</a:t>
            </a:r>
            <a:endParaRPr lang="en-US" sz="3200" b="0" strike="noStrike" spc="-1">
              <a:latin typeface="Arial" panose="020B0604020202090204"/>
            </a:endParaRPr>
          </a:p>
        </p:txBody>
      </p:sp>
      <p:sp>
        <p:nvSpPr>
          <p:cNvPr id="118"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A person has from one to five email addresses and zero or more phone numbers</a:t>
            </a: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a:lnSpc>
                <a:spcPct val="100000"/>
              </a:lnSpc>
              <a:spcBef>
                <a:spcPts val="560"/>
              </a:spcBef>
            </a:pPr>
            <a:endParaRPr lang="en-US" sz="2400" b="0" strike="noStrike" spc="-1" dirty="0">
              <a:latin typeface="Arial" panose="020B0604020202090204"/>
            </a:endParaRPr>
          </a:p>
          <a:p>
            <a:pPr marL="352425" indent="-341630" algn="just">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Multiplicity of attribute like:</a:t>
            </a:r>
          </a:p>
          <a:p>
            <a:pPr marL="714375" indent="-352425" algn="just">
              <a:lnSpc>
                <a:spcPct val="100000"/>
              </a:lnSpc>
              <a:spcBef>
                <a:spcPts val="560"/>
              </a:spcBef>
              <a:buClr>
                <a:srgbClr val="0C2340"/>
              </a:buClr>
            </a:pPr>
            <a:r>
              <a:rPr lang="en-US" sz="2200" spc="-1" dirty="0">
                <a:solidFill>
                  <a:srgbClr val="0C2340"/>
                </a:solidFill>
                <a:latin typeface="Courier New" panose="02070609020205090404" pitchFamily="49" charset="0"/>
                <a:ea typeface="DejaVu Sans"/>
                <a:cs typeface="Courier New" panose="02070609020205090404" pitchFamily="49" charset="0"/>
              </a:rPr>
              <a:t>-	</a:t>
            </a:r>
            <a:r>
              <a:rPr lang="en-US" sz="2200" b="0" strike="noStrike" spc="-1" dirty="0">
                <a:solidFill>
                  <a:srgbClr val="0C2340"/>
                </a:solidFill>
                <a:latin typeface="Courier New" panose="02070609020205090404" pitchFamily="49" charset="0"/>
                <a:ea typeface="DejaVu Sans"/>
                <a:cs typeface="Courier New" panose="02070609020205090404" pitchFamily="49" charset="0"/>
              </a:rPr>
              <a:t>[1..5] </a:t>
            </a:r>
            <a:r>
              <a:rPr lang="en-US" sz="2200" b="0" strike="noStrike" spc="-1" dirty="0">
                <a:solidFill>
                  <a:srgbClr val="0C2340"/>
                </a:solidFill>
                <a:latin typeface="Times New Roman" panose="02020603050405020304"/>
                <a:ea typeface="DejaVu Sans"/>
              </a:rPr>
              <a:t>from one to five, </a:t>
            </a:r>
          </a:p>
          <a:p>
            <a:pPr marL="714375" indent="-352425" algn="just">
              <a:lnSpc>
                <a:spcPct val="100000"/>
              </a:lnSpc>
              <a:spcBef>
                <a:spcPts val="560"/>
              </a:spcBef>
              <a:buClr>
                <a:srgbClr val="0C2340"/>
              </a:buClr>
            </a:pPr>
            <a:r>
              <a:rPr lang="en-US" sz="2200" spc="-1" dirty="0">
                <a:solidFill>
                  <a:srgbClr val="0C2340"/>
                </a:solidFill>
                <a:latin typeface="Courier New" panose="02070609020205090404" pitchFamily="49" charset="0"/>
                <a:cs typeface="Courier New" panose="02070609020205090404" pitchFamily="49" charset="0"/>
              </a:rPr>
              <a:t>-	</a:t>
            </a:r>
            <a:r>
              <a:rPr lang="en-US" sz="2200" spc="-1" dirty="0">
                <a:solidFill>
                  <a:srgbClr val="0C2340"/>
                </a:solidFill>
                <a:latin typeface="Courier New" panose="02070609020205090404" pitchFamily="49" charset="0"/>
                <a:ea typeface="DejaVu Sans"/>
                <a:cs typeface="Courier New" panose="02070609020205090404" pitchFamily="49" charset="0"/>
              </a:rPr>
              <a:t>[</a:t>
            </a:r>
            <a:r>
              <a:rPr lang="en-US" sz="2200" b="0" strike="noStrike" spc="-1" dirty="0">
                <a:solidFill>
                  <a:srgbClr val="0C2340"/>
                </a:solidFill>
                <a:latin typeface="Courier New" panose="02070609020205090404" pitchFamily="49" charset="0"/>
                <a:ea typeface="DejaVu Sans"/>
                <a:cs typeface="Courier New" panose="02070609020205090404" pitchFamily="49" charset="0"/>
              </a:rPr>
              <a:t>*]</a:t>
            </a:r>
            <a:r>
              <a:rPr lang="en-US" sz="2200" b="0" strike="noStrike" spc="-1" dirty="0">
                <a:solidFill>
                  <a:srgbClr val="0C2340"/>
                </a:solidFill>
                <a:latin typeface="Times New Roman" panose="02020603050405020304"/>
                <a:ea typeface="DejaVu Sans"/>
              </a:rPr>
              <a:t> or </a:t>
            </a:r>
            <a:r>
              <a:rPr lang="en-US" sz="2200" b="0" strike="noStrike" spc="-1" dirty="0">
                <a:solidFill>
                  <a:srgbClr val="0C2340"/>
                </a:solidFill>
                <a:latin typeface="Courier New" panose="02070609020205090404" pitchFamily="49" charset="0"/>
                <a:ea typeface="DejaVu Sans"/>
                <a:cs typeface="Courier New" panose="02070609020205090404" pitchFamily="49" charset="0"/>
              </a:rPr>
              <a:t>[0..*]</a:t>
            </a:r>
            <a:r>
              <a:rPr lang="en-US" sz="2200" spc="-1" dirty="0">
                <a:solidFill>
                  <a:srgbClr val="0C2340"/>
                </a:solidFill>
                <a:latin typeface="Times New Roman" panose="02020603050405020304"/>
              </a:rPr>
              <a:t> zero or more , </a:t>
            </a:r>
            <a:endParaRPr lang="en-US" sz="2200" b="0" strike="noStrike" spc="-1" dirty="0">
              <a:solidFill>
                <a:srgbClr val="0C2340"/>
              </a:solidFill>
              <a:latin typeface="Times New Roman" panose="02020603050405020304"/>
              <a:ea typeface="DejaVu Sans"/>
            </a:endParaRPr>
          </a:p>
          <a:p>
            <a:pPr marL="714375" indent="-352425" algn="just">
              <a:lnSpc>
                <a:spcPct val="100000"/>
              </a:lnSpc>
              <a:spcBef>
                <a:spcPts val="560"/>
              </a:spcBef>
              <a:buClr>
                <a:srgbClr val="0C2340"/>
              </a:buClr>
            </a:pPr>
            <a:r>
              <a:rPr lang="en-US" sz="2200" spc="-1" dirty="0">
                <a:solidFill>
                  <a:srgbClr val="0C2340"/>
                </a:solidFill>
                <a:latin typeface="Courier New" panose="02070609020205090404" pitchFamily="49" charset="0"/>
                <a:cs typeface="Courier New" panose="02070609020205090404" pitchFamily="49" charset="0"/>
              </a:rPr>
              <a:t>-	</a:t>
            </a:r>
            <a:r>
              <a:rPr lang="en-US" sz="2200" b="0" strike="noStrike" spc="-1" dirty="0">
                <a:solidFill>
                  <a:srgbClr val="0C2340"/>
                </a:solidFill>
                <a:latin typeface="Courier New" panose="02070609020205090404" pitchFamily="49" charset="0"/>
                <a:ea typeface="DejaVu Sans"/>
                <a:cs typeface="Courier New" panose="02070609020205090404" pitchFamily="49" charset="0"/>
              </a:rPr>
              <a:t>[1..*]</a:t>
            </a:r>
            <a:r>
              <a:rPr lang="en-US" sz="2200" spc="-1" dirty="0">
                <a:solidFill>
                  <a:srgbClr val="0C2340"/>
                </a:solidFill>
                <a:latin typeface="Times New Roman" panose="02020603050405020304"/>
              </a:rPr>
              <a:t> one or more</a:t>
            </a:r>
            <a:r>
              <a:rPr lang="en-US" sz="2200" b="0" strike="noStrike" spc="-1" dirty="0">
                <a:solidFill>
                  <a:srgbClr val="0C2340"/>
                </a:solidFill>
                <a:latin typeface="Times New Roman" panose="02020603050405020304" pitchFamily="18" charset="0"/>
                <a:ea typeface="DejaVu Sans"/>
                <a:cs typeface="Times New Roman" panose="02020603050405020304" pitchFamily="18" charset="0"/>
              </a:rPr>
              <a:t>,</a:t>
            </a:r>
            <a:r>
              <a:rPr lang="en-US" sz="2200" b="0" strike="noStrike" spc="-1" dirty="0">
                <a:solidFill>
                  <a:srgbClr val="0C2340"/>
                </a:solidFill>
                <a:latin typeface="Courier New" panose="02070609020205090404" pitchFamily="49" charset="0"/>
                <a:ea typeface="DejaVu Sans"/>
                <a:cs typeface="Courier New" panose="02070609020205090404" pitchFamily="49" charset="0"/>
              </a:rPr>
              <a:t> </a:t>
            </a:r>
          </a:p>
          <a:p>
            <a:pPr marL="714375" indent="-352425" algn="just">
              <a:lnSpc>
                <a:spcPct val="100000"/>
              </a:lnSpc>
              <a:spcBef>
                <a:spcPts val="560"/>
              </a:spcBef>
              <a:buClr>
                <a:srgbClr val="0C2340"/>
              </a:buClr>
            </a:pPr>
            <a:r>
              <a:rPr lang="en-US" sz="2200" spc="-1" dirty="0">
                <a:solidFill>
                  <a:srgbClr val="0C2340"/>
                </a:solidFill>
                <a:latin typeface="Courier New" panose="02070609020205090404" pitchFamily="49" charset="0"/>
                <a:cs typeface="Courier New" panose="02070609020205090404" pitchFamily="49" charset="0"/>
              </a:rPr>
              <a:t>-	</a:t>
            </a:r>
            <a:r>
              <a:rPr lang="en-US" sz="2200" b="0" strike="noStrike" spc="-1" dirty="0">
                <a:solidFill>
                  <a:srgbClr val="0C2340"/>
                </a:solidFill>
                <a:latin typeface="Courier New" panose="02070609020205090404" pitchFamily="49" charset="0"/>
                <a:ea typeface="DejaVu Sans"/>
                <a:cs typeface="Courier New" panose="02070609020205090404" pitchFamily="49" charset="0"/>
              </a:rPr>
              <a:t>[0..1]</a:t>
            </a:r>
            <a:r>
              <a:rPr lang="en-US" sz="2200" spc="-1" dirty="0">
                <a:solidFill>
                  <a:srgbClr val="0C2340"/>
                </a:solidFill>
                <a:latin typeface="Times New Roman" panose="02020603050405020304"/>
              </a:rPr>
              <a:t> optional, zero or one, </a:t>
            </a:r>
            <a:endParaRPr lang="en-US" sz="2200" b="0" strike="noStrike" spc="-1" dirty="0">
              <a:solidFill>
                <a:srgbClr val="0C2340"/>
              </a:solidFill>
              <a:latin typeface="Times New Roman" panose="02020603050405020304"/>
              <a:ea typeface="DejaVu Sans"/>
            </a:endParaRPr>
          </a:p>
          <a:p>
            <a:pPr marL="714375" indent="-352425" algn="just">
              <a:lnSpc>
                <a:spcPct val="100000"/>
              </a:lnSpc>
              <a:spcBef>
                <a:spcPts val="560"/>
              </a:spcBef>
              <a:buClr>
                <a:srgbClr val="0C2340"/>
              </a:buClr>
            </a:pPr>
            <a:r>
              <a:rPr lang="en-US" sz="2200" b="0" strike="noStrike" spc="-1" dirty="0">
                <a:solidFill>
                  <a:srgbClr val="0C2340"/>
                </a:solidFill>
                <a:latin typeface="Courier New" panose="02070609020205090404" pitchFamily="49" charset="0"/>
                <a:ea typeface="DejaVu Sans"/>
                <a:cs typeface="Courier New" panose="02070609020205090404" pitchFamily="49" charset="0"/>
              </a:rPr>
              <a:t>-	[</a:t>
            </a:r>
            <a:r>
              <a:rPr lang="en-US" sz="2200" b="0" strike="noStrike" spc="-1" dirty="0" err="1">
                <a:solidFill>
                  <a:srgbClr val="0C2340"/>
                </a:solidFill>
                <a:latin typeface="Courier New" panose="02070609020205090404" pitchFamily="49" charset="0"/>
                <a:ea typeface="DejaVu Sans"/>
                <a:cs typeface="Courier New" panose="02070609020205090404" pitchFamily="49" charset="0"/>
              </a:rPr>
              <a:t>m..n</a:t>
            </a:r>
            <a:r>
              <a:rPr lang="en-US" sz="2200" b="0" strike="noStrike" spc="-1" dirty="0">
                <a:solidFill>
                  <a:srgbClr val="0C2340"/>
                </a:solidFill>
                <a:latin typeface="Courier New" panose="02070609020205090404" pitchFamily="49" charset="0"/>
                <a:ea typeface="DejaVu Sans"/>
                <a:cs typeface="Courier New" panose="02070609020205090404" pitchFamily="49" charset="0"/>
              </a:rPr>
              <a:t>]</a:t>
            </a:r>
            <a:r>
              <a:rPr lang="en-US" sz="2200" spc="-1" dirty="0">
                <a:solidFill>
                  <a:srgbClr val="0C2340"/>
                </a:solidFill>
                <a:latin typeface="Times New Roman" panose="02020603050405020304"/>
              </a:rPr>
              <a:t> from "m" to "n" </a:t>
            </a:r>
            <a:r>
              <a:rPr lang="en-US" sz="2200" b="0" strike="noStrike" spc="-1" dirty="0">
                <a:solidFill>
                  <a:srgbClr val="0C2340"/>
                </a:solidFill>
                <a:latin typeface="Courier New" panose="02070609020205090404" pitchFamily="49" charset="0"/>
                <a:ea typeface="DejaVu Sans"/>
                <a:cs typeface="Courier New" panose="02070609020205090404" pitchFamily="49" charset="0"/>
              </a:rPr>
              <a:t> </a:t>
            </a:r>
          </a:p>
          <a:p>
            <a:pPr marL="361950" algn="just">
              <a:lnSpc>
                <a:spcPct val="100000"/>
              </a:lnSpc>
              <a:spcBef>
                <a:spcPts val="560"/>
              </a:spcBef>
              <a:buClr>
                <a:srgbClr val="0C2340"/>
              </a:buClr>
            </a:pPr>
            <a:r>
              <a:rPr lang="en-US" sz="2200" b="0" strike="noStrike" spc="-1" dirty="0">
                <a:solidFill>
                  <a:srgbClr val="0C2340"/>
                </a:solidFill>
                <a:latin typeface="Times New Roman" panose="02020603050405020304"/>
                <a:ea typeface="DejaVu Sans"/>
              </a:rPr>
              <a:t>follows a name of attribute</a:t>
            </a:r>
            <a:endParaRPr lang="en-US" sz="2200" b="0" strike="noStrike" spc="-1" dirty="0">
              <a:latin typeface="Arial" panose="020B0604020202090204"/>
            </a:endParaRPr>
          </a:p>
          <a:p>
            <a:pPr marL="352425" indent="-341630">
              <a:lnSpc>
                <a:spcPct val="100000"/>
              </a:lnSpc>
              <a:spcBef>
                <a:spcPts val="560"/>
              </a:spcBef>
              <a:buClr>
                <a:srgbClr val="0C2340"/>
              </a:buClr>
              <a:buFont typeface="Arial" panose="020B0604020202090204"/>
              <a:buChar char="•"/>
            </a:pPr>
            <a:r>
              <a:rPr lang="en-US" sz="2400" b="0" strike="noStrike" spc="-1" dirty="0">
                <a:solidFill>
                  <a:srgbClr val="0C2340"/>
                </a:solidFill>
                <a:latin typeface="Times New Roman" panose="02020603050405020304"/>
                <a:ea typeface="DejaVu Sans"/>
              </a:rPr>
              <a:t>Default multiplicity is "one" </a:t>
            </a:r>
            <a:r>
              <a:rPr lang="en-US" sz="2400" b="0" strike="noStrike" spc="-1" dirty="0">
                <a:solidFill>
                  <a:srgbClr val="0C2340"/>
                </a:solidFill>
                <a:latin typeface="Courier New" panose="02070609020205090404" pitchFamily="49" charset="0"/>
                <a:ea typeface="DejaVu Sans"/>
                <a:cs typeface="Courier New" panose="02070609020205090404" pitchFamily="49" charset="0"/>
              </a:rPr>
              <a:t>[1]</a:t>
            </a:r>
            <a:endParaRPr lang="en-US" sz="2400" b="0" strike="noStrike" spc="-1" dirty="0">
              <a:latin typeface="Courier New" panose="02070609020205090404" pitchFamily="49" charset="0"/>
              <a:cs typeface="Courier New" panose="02070609020205090404" pitchFamily="49" charset="0"/>
            </a:endParaRPr>
          </a:p>
        </p:txBody>
      </p:sp>
      <p:sp>
        <p:nvSpPr>
          <p:cNvPr id="119"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B350903-AE51-4754-ABC1-0C72E5C07FF6}" type="slidenum">
              <a:rPr lang="en-US" sz="1400" b="0" strike="noStrike" spc="-1">
                <a:solidFill>
                  <a:srgbClr val="8B8B8B"/>
                </a:solidFill>
                <a:latin typeface="Montserrat"/>
                <a:ea typeface="DejaVu Sans"/>
              </a:rPr>
              <a:t>9</a:t>
            </a:fld>
            <a:endParaRPr lang="en-US" sz="1400" b="0" strike="noStrike" spc="-1">
              <a:latin typeface="Arial" panose="020B0604020202090204"/>
            </a:endParaRPr>
          </a:p>
        </p:txBody>
      </p:sp>
      <p:pic>
        <p:nvPicPr>
          <p:cNvPr id="120" name="Picture 119"/>
          <p:cNvPicPr/>
          <p:nvPr/>
        </p:nvPicPr>
        <p:blipFill>
          <a:blip r:embed="rId3"/>
          <a:stretch>
            <a:fillRect/>
          </a:stretch>
        </p:blipFill>
        <p:spPr>
          <a:xfrm>
            <a:off x="3588480" y="1549080"/>
            <a:ext cx="1522440" cy="1617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12898</Words>
  <Application>Microsoft Macintosh PowerPoint</Application>
  <PresentationFormat>On-screen Show (4:3)</PresentationFormat>
  <Paragraphs>1432</Paragraphs>
  <Slides>45</Slides>
  <Notes>45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45</vt:i4>
      </vt:variant>
    </vt:vector>
  </HeadingPairs>
  <TitlesOfParts>
    <vt:vector size="55" baseType="lpstr">
      <vt:lpstr>Söhne</vt:lpstr>
      <vt:lpstr>Times New Roman Bold</vt:lpstr>
      <vt:lpstr>Arial</vt:lpstr>
      <vt:lpstr>Courier New</vt:lpstr>
      <vt:lpstr>Montserrat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Yinqiao Li</cp:lastModifiedBy>
  <cp:revision>49</cp:revision>
  <dcterms:created xsi:type="dcterms:W3CDTF">2022-09-21T02:43:30Z</dcterms:created>
  <dcterms:modified xsi:type="dcterms:W3CDTF">2023-10-23T13:18:24Z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UOW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vt:i4>
  </property>
  <property fmtid="{D5CDD505-2E9C-101B-9397-08002B2CF9AE}" pid="13" name="KSOProductBuildVer">
    <vt:lpwstr>2052-3.9.2.6301</vt:lpwstr>
  </property>
</Properties>
</file>