
<file path=[Content_Types].xml><?xml version="1.0" encoding="utf-8"?>
<Types xmlns="http://schemas.openxmlformats.org/package/2006/content-types">
  <Default Extension="png" ContentType="image/png"/>
  <Default Extension="mp3" ContentType="audio/m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60" r:id="rId4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967"/>
  </p:normalViewPr>
  <p:slideViewPr>
    <p:cSldViewPr snapToGrid="0" snapToObjects="1">
      <p:cViewPr varScale="1">
        <p:scale>
          <a:sx n="92" d="100"/>
          <a:sy n="92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F461CF-9F34-49E7-84D1-2AA5E65FE7D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Conceptual modeling.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presentation explains a methodology, that will be used for conceptual modeling.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640AA59-B89E-4B11-857D-10E9C9A69B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fourth step, we find identifiers, and we mark identifiers in a conceptual schema, with I D tags.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find, that employees are identified by their employee numbers, and we add a tag, I D to an attribute e number in a class employee.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find, that projects are identified by the titles, and we add a tag, I D to an attribute title in a class project.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1CF9088-D1A4-4896-8A00-9FB99434DAB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33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try to find qualifications.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specification does not contain any information about qualifications.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86898C1-38B5-437B-A52F-A719DFFC799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0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in the last step, we look for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hierarchies.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sample database domain does not contain any information, about subsets or supersets of objects.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Therefore, we conclude, that there are no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hierarchies in the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final conceptual schema is visible at the bottom of a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B073856-9AFC-4C49-8AF3-55AAA0B13DA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42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Example two.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Publications and authors.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338F36F-727C-47D4-9442-F0D6E39BDB8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4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objective is to create a conceptual schema of a small database, that contains information about research publications, such as, journals and conference proceedings, and about published research papers and authors.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detailed specification is the following: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Publishing company publishes the journals and conference proceedings.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research papers are included in the journals and proceedings.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company employs the general editors who take responsibility for editing the research papers.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research paper is written by one or more authors.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4A85541-341C-4011-8C4E-CC9664A68F2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06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step, we create classes of objects, and we add classes of objects to an initial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After reading and </a:t>
            </a:r>
            <a:r>
              <a:rPr lang="en-US" sz="2000" b="0" strike="noStrike" spc="-1" dirty="0" err="1">
                <a:latin typeface="+mn-lt"/>
              </a:rPr>
              <a:t>analysing</a:t>
            </a:r>
            <a:r>
              <a:rPr lang="en-US" sz="2000" b="0" strike="noStrike" spc="-1" dirty="0">
                <a:latin typeface="+mn-lt"/>
              </a:rPr>
              <a:t> a sample database domain, we decide to add to a conceptual schema the following classes of objects: proceedings, journal, paper, editor and author.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3A6942BF-A09C-46E4-9DA4-2157A75A2A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13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add to a conceptual schema, associations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statement: research papers are included in journals and proceedings contributes to the following associations: paper is included in journal, and paper is included in proceedings.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Due to the research integrity rules, a paper can be published only one time, and because of that both associations are one to many.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Of course, journals, proceedings publish many research papers.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statement: the company employs the general editors, who take responsibility for the editing research papers, contributing to an association, paper is edited by editor.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editor can edit many papers, and a paper can be edited by many editors.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Hence, an association, paper is edited by the editor, has a multiplicity many to many.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statement: a research paper is written by one or more authors, contributes to an association, paper is written by author.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association has a multiplicity many to many, because a paper can be written by many authors, and an author can write many papers.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updated conceptual schema is given at the bottom of a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9D1172FF-B4F8-447F-9B31-F3D57C79254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01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are looking for, attributes, and link attributes.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After reading a specification we find, that a specification does not have any information, about attributes and links attributes.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reality, in such situation we have to return to our stakeholders, and ask the questions related to the descriptions of classes of objects and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our case, we progress to the next step.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34F147E-6719-42ED-8E4F-311D0117DDF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8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try to find identifiers of the classes of objects created so far.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After reading a specification again, we find, that it  does not contain any information about identifiers.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why we skip this step as well.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67F89C9-482D-4052-BB55-D9F61F4BF6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027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step we try to create qualifications.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Missing information about attributes and identifiers, creates a situation, where it is impossible to say anything about qualifications.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move to the next step.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9709FBA-1F3F-4EE4-AB3B-0692625021C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89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Methodology.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138800F-CB8C-4EA5-990B-96F68ADCC4A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we are looking for the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hierarchies.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create a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, we introduce a new concept of publication.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Both, proceedings, and journals are publications.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Therefore, we create a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: the proceeding is a publication, and journal is a publication, see </a:t>
            </a:r>
            <a:r>
              <a:rPr lang="en-US" sz="2000" b="0" strike="noStrike" spc="-1" dirty="0" err="1">
                <a:latin typeface="+mn-lt"/>
              </a:rPr>
              <a:t>visualisation</a:t>
            </a:r>
            <a:r>
              <a:rPr lang="en-US" sz="2000" b="0" strike="noStrike" spc="-1" dirty="0">
                <a:latin typeface="+mn-lt"/>
              </a:rPr>
              <a:t> at the bottom of a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allows us to replace the associations, paper is included in proceeding, and paper is included in journal, with one association, paper is included in publication.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commonly used solution to a problem, when many associations with the same names, link a class of objects with many other classes of objects, that can be </a:t>
            </a:r>
            <a:r>
              <a:rPr lang="en-US" sz="2000" b="0" strike="noStrike" spc="-1" dirty="0" err="1">
                <a:latin typeface="+mn-lt"/>
              </a:rPr>
              <a:t>generalised</a:t>
            </a:r>
            <a:r>
              <a:rPr lang="en-US" sz="2000" b="0" strike="noStrike" spc="-1" dirty="0">
                <a:latin typeface="+mn-lt"/>
              </a:rPr>
              <a:t> into a super class.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such a case,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to a super class, allows for elimination of the repetitions of the same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our case, it eliminates of the repetitions of an association: is included in.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EF8EB59-279C-4516-963B-A2734C60D33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567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Example three.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Construction companies and buildings.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2B8C04A-365B-4086-ACCA-0A189414AD7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70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objective is to create a conceptual schema of a small database, that contains information about the construction companies, and about the buildings built by the construction companies.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detailed specification is the following: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group of construction companies is involved in construction of industrial buildings.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building is located at a different address, it has a unique name, and completion date.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number of construction stages apply to each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construction stage is described by its name, the names of construction companies involved together with the start date, completion date, and the total costs.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construction company is usually involved in many construction stages of the same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Many construction companies are involved in one construction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E54F54ED-65BD-4B73-A415-6E25E260239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9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step, we read, and we </a:t>
            </a:r>
            <a:r>
              <a:rPr lang="en-US" sz="2000" b="0" strike="noStrike" spc="-1" dirty="0" err="1">
                <a:latin typeface="+mn-lt"/>
              </a:rPr>
              <a:t>analyse</a:t>
            </a:r>
            <a:r>
              <a:rPr lang="en-US" sz="2000" b="0" strike="noStrike" spc="-1" dirty="0">
                <a:latin typeface="+mn-lt"/>
              </a:rPr>
              <a:t> a database domain of companies and buildings,  and we try to identify the classes of objects.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outcome from the first step is a conceptual schema, that consists of three classes of objects: company, building and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facts, that lead to such collection of the classes of objects are the following.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database is supposed to contain information, about a number of construction companies working on the industrial buildings.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database is supposed to contain information, about the construction stages applied to the buildings, for example, excavations, laying foundations, concreting and the others.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5309456-490D-478B-8C94-9432949688B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764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read a specification again, and we try to find the associations,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facts like, construction companies involved in construction of industrial buildings, construction stages applied to buildings, and construction companies involved in many construction stages, contribute to the following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Company involved in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multiplicities on both sides of such association are many to many because a company is involved in construction of many buildings, and a building is constructed by many companies.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association is: stage applies to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stage applies to one building and a building requires many construction stages.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Hence, the multiplicities are one to many from a building side.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third association is: company involved in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association is many to many, because a company is involved in many construction stages and a construction stage my need many companies.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that the associations create a cycle in a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Whenever, we get a cycle in a conceptual schema, we always try to eliminate it.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our case, a conclusion, that if a company is involved in the construction stage, then such company is involved in construction of a building allows for elimination of a cycle.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shall discuss it more thoroughly in the next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FDBF3A7-9EDB-463E-BDCD-79F56DC9D14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39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step we are still improving associations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realized, that if a company is involved in a construction stage applied to a building, then such company must be involved in the construction of a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association: company involved in building, is not really needed, because it can be logically derived from an association: company involved in construction stage.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it is possible to eliminate a cycle of associations through elimination of one of the associations involved in the cycle.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Elimination of an association is possible, only if, such association can be logically derived from the other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Sometimes, it is impossible to eliminate a cycle without loosing information.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if we look at a database domain where sporting  teams play their games, then the associations: team plays a home game, and, team plays an away game form a cycle, that involves both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such a case, it is impossible to break cycle, because we would loose information, who played a home game, or who played away game.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sometimes it is impossible to derive an association from the other association, in order to break a cycle.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97EDA3-134E-41BA-93C0-F26FDAE0E63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071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concluded, that an  association: company involved in building,  is not needed, because it can be logically derived from an association: company involved in construction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removed from a conceptual schema an association: company involved in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conceptual schema after elimination of a redundant </a:t>
            </a:r>
            <a:r>
              <a:rPr lang="en-US" sz="2000" b="0" strike="noStrike" spc="-1" dirty="0" err="1">
                <a:latin typeface="+mn-lt"/>
              </a:rPr>
              <a:t>associatioon</a:t>
            </a:r>
            <a:r>
              <a:rPr lang="en-US" sz="2000" b="0" strike="noStrike" spc="-1" dirty="0">
                <a:latin typeface="+mn-lt"/>
              </a:rPr>
              <a:t> consists of two associations: company involved in stage, and, stage applies to building.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FF9D959-5C25-4061-B68E-D0706F7C07A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644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find the attributes describing classes of objects, and link attributes, describing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read a description of a database domain again, and we find that a building is described by an address, name and the completion date.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also find, that a construction stage is described by a name, start date, completion date and cost.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information about construction stage being described by the names of construction companies, contributes to an attribute name describing a construction company.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find no link attributes describing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conceptual schema with the attributes describing the classes of objects is given at the bottom of the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962EF40F-7E14-47B6-9704-0379355ACB5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982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stage, we look at the attributes, to find the identifiers.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mentioned in the specification, that each building has a unique name.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Therefore, we nominate an attribute name as an identifier of a class: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know from reality, that construction companies have unique names and the buildings have unique addresses.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contributes to an identifier: name, for a class company and the second identifier: address, for a class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class stage does not have its real world identification system.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Therefore, a qualification must be used to created an identifier for a class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 we use a qualification to create the identifiers for the classes that do not have their own real world identification systems.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4E97150-E33E-401F-BF63-293239E63CD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85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step, we use the qualifications to create the identifiers.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know from reality, that a construction stage of a building is performed in a given moment in time.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also know, that a pair of attributes:, name of the construction stage and the start date, is a local identifier for a building.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Therefore, a triple of attributes, that consists of the building name, construction stage, and the date when  the stage has been started, is a global identifier of a class construction stage.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identifier can be expressed by a qualification of a class: building and an association: applies to, with a pair of attributes: stage name, and start date.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864D41D-2F39-448C-ABD6-786A752BFCB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80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conceptual modeling methodology used in this subject, transforms a specification of database domain, into a conceptual schema expressed in a graphical notation of object modeling.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transformation is performed in several steps.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each step a specification of database domain is traversed and the new components, like classes of objects, attributes, associations, are added to a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each step, a conceptual schema is extended by only one type of component.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transformation is consistent with a principle "one step at a time", that according to the Cambridge Dictionary means, doing things slowly and carefully, doing just a little at a time.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the end of the process,  we obtain a complete conceptual schema expressed as a simplified object class diagram.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CE3F6B5-A1B0-4F4B-9AEC-A81B4146145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step, we try to discover the </a:t>
            </a:r>
            <a:r>
              <a:rPr lang="en-US" sz="2000" b="0" strike="noStrike" spc="-1" dirty="0" err="1">
                <a:latin typeface="+mn-lt"/>
              </a:rPr>
              <a:t>generalisations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One more pass through a text of specification, confirms, that the specification does not contain any information about generalizations over the classes of objects.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94BD2069-BA76-4216-A767-3E394096C4C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979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Example four.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95FFD8A6-A749-4799-8B9A-5D0A83997AF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979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objective is to create a conceptual schema, for a database domain, described by the following poem for kids.,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"Caterpillar".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by Christina Rossetti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Brown and furry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 in a hurry,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Take your walk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the shady leaf, or stalk,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Or what not,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Which may be the chosen spot.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 toad spy you,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Hovering bird of prey pass by you;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Spin and die,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live again a butterfly.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D65DD96-894D-46F8-A925-F73507C5056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96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step, we read a specification of a database domain and we find the classes of objects.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case, we can identify quite a lot of classes of objects, such as: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Caterpillar, leaf, stalk spot, toad, bird, butterfly.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AFA0E3B-7BA4-40F7-B866-C025AC89197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807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we read a specification again, to find the associations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Pretty large number of classes of objects are linked with the following associations.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Toad spies caterpillar.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Bird passes caterpillar.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 walks to leaf.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 walks to spot.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  walks to stalk.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Caterpillar spins and dies to live as butterfly.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multiplicities of all associations, except one, are many to many.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association: Caterpillar spins and dies to live as butterfly, has multiplicities one to one.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is, because in a  process of metamorphosis, one caterpillar is transformed into one butterfly, and one butterfly arises from one caterpillar.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Three repetitions of an association: walks, suggest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of the classes leaf, spot, and stalk.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shall do it later 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ECD71C05-4597-4471-A9E0-D4945CE542C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865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search for the attributes, and link attributes.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caterpillar is brown and furry.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information about a </a:t>
            </a:r>
            <a:r>
              <a:rPr lang="en-US" sz="2000" b="0" strike="noStrike" spc="-1" dirty="0" err="1">
                <a:latin typeface="+mn-lt"/>
              </a:rPr>
              <a:t>colour</a:t>
            </a:r>
            <a:r>
              <a:rPr lang="en-US" sz="2000" b="0" strike="noStrike" spc="-1" dirty="0">
                <a:latin typeface="+mn-lt"/>
              </a:rPr>
              <a:t>, and texture of a caterpillar.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Other caterpillars can also be described by the </a:t>
            </a:r>
            <a:r>
              <a:rPr lang="en-US" sz="2000" b="0" strike="noStrike" spc="-1" dirty="0" err="1">
                <a:latin typeface="+mn-lt"/>
              </a:rPr>
              <a:t>colour</a:t>
            </a:r>
            <a:r>
              <a:rPr lang="en-US" sz="2000" b="0" strike="noStrike" spc="-1" dirty="0">
                <a:latin typeface="+mn-lt"/>
              </a:rPr>
              <a:t> and texture.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fact, that the caterpillar is in a hurry contributes to an attribute: </a:t>
            </a:r>
            <a:r>
              <a:rPr lang="en-US" sz="2000" b="0" strike="noStrike" spc="-1" dirty="0" err="1">
                <a:latin typeface="+mn-lt"/>
              </a:rPr>
              <a:t>behaviour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 link attributes can be found.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822AA97-72FD-43AC-B063-DFC88036E78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301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search for the identifiers.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poem, does not say anything about any specific caterpillar, or bird, or toad.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Hence, we conclude, that a specification does not provide any information about the identifiers.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63F7662D-DA78-4ACB-A1C4-F25AAC3ACEB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85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look for the qualifications.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read the specifications again, and we find no information, that may contribute to qualification of the classes of objects and associations with the attributes.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00935D26-C30C-44C7-B563-0FA9B4C5A33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416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we try to find the </a:t>
            </a:r>
            <a:r>
              <a:rPr lang="en-US" sz="2000" b="0" strike="noStrike" spc="-1" dirty="0" err="1">
                <a:latin typeface="+mn-lt"/>
              </a:rPr>
              <a:t>generalisations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shady leaf can be </a:t>
            </a:r>
            <a:r>
              <a:rPr lang="en-US" sz="2000" b="0" strike="noStrike" spc="-1" dirty="0" err="1">
                <a:latin typeface="+mn-lt"/>
              </a:rPr>
              <a:t>generalised</a:t>
            </a:r>
            <a:r>
              <a:rPr lang="en-US" sz="2000" b="0" strike="noStrike" spc="-1" dirty="0">
                <a:latin typeface="+mn-lt"/>
              </a:rPr>
              <a:t> into a leaf.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a stalk, a spot, and  leaf can be </a:t>
            </a:r>
            <a:r>
              <a:rPr lang="en-US" sz="2000" b="0" strike="noStrike" spc="-1" dirty="0" err="1">
                <a:latin typeface="+mn-lt"/>
              </a:rPr>
              <a:t>generalised</a:t>
            </a:r>
            <a:r>
              <a:rPr lang="en-US" sz="2000" b="0" strike="noStrike" spc="-1" dirty="0">
                <a:latin typeface="+mn-lt"/>
              </a:rPr>
              <a:t> to, a location.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</a:t>
            </a:r>
            <a:r>
              <a:rPr lang="en-US" sz="2000" b="0" strike="noStrike" spc="-1" dirty="0" err="1">
                <a:latin typeface="+mn-lt"/>
              </a:rPr>
              <a:t>generalisations</a:t>
            </a:r>
            <a:r>
              <a:rPr lang="en-US" sz="2000" b="0" strike="noStrike" spc="-1" dirty="0">
                <a:latin typeface="+mn-lt"/>
              </a:rPr>
              <a:t>, allow us to replace three associations: caterpillar walks to, with one association: caterpillar walks to location.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07498765-FE89-4F51-950D-3185AB897F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862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792D264-57B3-4CA8-926C-AD200F90B6D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31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sequence of transformations of a specification of database domain, is performed in the following way.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we read a specification, we identify the classes of objects and we create an initial conceptual schema, that contains only the classes of objects.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we read a specification again, and we add to a conceptual schema the associations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read a specification again, and we add to a conceptual schema the attributes and link attributes describing classes of objects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read a specification again, and we add to a conceptual schema the identifiers of classes of objects.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this step, we also identify the classes of objects, that do not have their own identification systems.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read a specification again, and we create the qualifications, that provide the identifiers for the classes, that do not have their own identification systems.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we read a specification again, oh, maybe there is no need to read it one more time, we probably </a:t>
            </a:r>
            <a:r>
              <a:rPr lang="en-US" sz="2000" b="0" strike="noStrike" spc="-1" dirty="0" err="1">
                <a:latin typeface="+mn-lt"/>
              </a:rPr>
              <a:t>memorised</a:t>
            </a:r>
            <a:r>
              <a:rPr lang="en-US" sz="2000" b="0" strike="noStrike" spc="-1" dirty="0">
                <a:latin typeface="+mn-lt"/>
              </a:rPr>
              <a:t> a specification thus far, and we add to a conceptual schema the generalization hierarchies.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2372072-CFA9-4726-BF83-A21508D4A24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Example one.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Employees and projects.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F41DC1E-31F0-49DF-818D-C5AD85FA96E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4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objective is to create a conceptual schema, of a small database, that contains information about employees and projects.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detailed specification is the following.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group of employees works on the projects.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Some of employees supervise other employees.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Employees are described by their employee numbers and full names.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project is described by a project title, completion date, and budget.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Employees are identified by their employee numbers and projects are identified by the titles.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98269A3-16E6-4376-BE61-D2F830194D0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step, we find the classes of objects, and we create the first version of conceptual schema, that contains only classes of objects.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do so, we read a specification of a database domain, and find two classes of objects, employees and projects.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create two new classes of objects, employee and project.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6244F348-FEDF-4AFC-A878-E25166CD7C3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34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second step, we create, and we append to the conceptual schema, associations and association classes.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find two associations: employee works on project, and employee supervises employee.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append the associations to the conceptual schema.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association employee works on project is many-to-many because an employee can work on many projects, and a project can be implemented by many employees.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assume, that participation of both classes in the association is compulsory.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an employee must work on at least one projects, and a project must be implemented by at least one employee.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association, employee supervises employee, is one-to-many, because an employee can supervise zero or more employees, and an employee has at the most one manager.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topmost manager does not have a supervisor, and because of that multiplicity on one side of association is 0 dot dot 1.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7D56596-BD82-43F0-BE35-82E0C383440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67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third step, we find and we create attributes and link attributes.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find, that employees are described by their employee numbers and full names.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add both attributes to a description of the class employee.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also find, that a project is described by a project title, completion date, and budget.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add three attributes, project title, completion date, and budget, to a description of the class project.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7E0B326-9052-4F5A-AA3A-5E2297B6213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97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1120" cy="684684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2360" cy="1170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7029720" cy="24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37">
                <a:solidFill>
                  <a:srgbClr val="FFFFFF"/>
                </a:solidFill>
                <a:latin typeface="Times New Roman"/>
                <a:ea typeface="DejaVu Sans"/>
              </a:rPr>
              <a:t>Conceptual Modeling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792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4: Creating identifiers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employees works on the projects. Some of employees supervise other employees. Employees are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numbers and full names. A project is described by a project title, completion date and budget.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Employees are identified by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 numbers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and projects are identified by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titles</a:t>
            </a:r>
            <a:endParaRPr lang="en-US" sz="2200" b="0" strike="noStrike" spc="-1" dirty="0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1E1427E-A8C6-4895-9FAB-6829C6FDB99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1722960" y="3884040"/>
            <a:ext cx="5142960" cy="180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25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5: Creating qualifications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employees works on the projects. Some of employees supervise other employees. Employees are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numbers and full names. A project is described by a project title, completion date, and budget.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Employees are identified by the employee numbers and projects are identified by the titles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8E1D9916-BE6E-46FB-8730-E7C1DD567DF5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1375920" y="3816000"/>
            <a:ext cx="5536080" cy="170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46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6: Creating </a:t>
            </a:r>
            <a:r>
              <a:rPr lang="en-US" sz="24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generalisations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employees works on the projects. Some of employees supervise other employees. Employees are described by </a:t>
            </a:r>
            <a:r>
              <a:rPr lang="en-US" sz="24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numbers and full names. A project is described by a project title, completion date, and budget.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Employees are identified by the employee numbers and projects are identified by the titles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992BEDD2-E140-4DBD-90E9-35749B6D9A8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1632744" y="4339120"/>
            <a:ext cx="4857120" cy="171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5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Methodology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1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Example 2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3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4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A6D85F4-421A-4F88-93C2-080904CFB40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8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 objective is to create a conceptual schema of a small database that contains information about publications such as journals and conference proceedings, published research papers and authors</a:t>
            </a:r>
            <a:endParaRPr lang="en-US" sz="24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detailed specification is the following:</a:t>
            </a:r>
            <a:endParaRPr lang="en-US" sz="24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publishing company publishes the journals and conference proceedings</a:t>
            </a: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The research papers are included in the journals and proceedings</a:t>
            </a: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The company employs the general editors who take responsibility for editing research papers</a:t>
            </a: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research paper is written by one or more authors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2AE023DB-776C-4BD0-BE6D-008CB1B03AE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8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1: Creating classes of objects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publishing company publishes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journals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conference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proceedings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research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papers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are included in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journals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proceedings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The company employs the general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editors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who take responsibility for the editing research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papers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A research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paper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is written by one or more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authors</a:t>
            </a:r>
            <a:r>
              <a:rPr lang="en-US" sz="2200" b="0" strike="noStrike" spc="-1" dirty="0">
                <a:latin typeface="Times New Roman"/>
                <a:ea typeface="DejaVu Sans"/>
              </a:rPr>
              <a:t>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467A8447-84F8-4F1D-B2F4-60C52C562C6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937800" y="3844440"/>
            <a:ext cx="6857280" cy="951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5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1512000" y="3636000"/>
            <a:ext cx="5565600" cy="27216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publishing company publishes journals and conference proceedings. </a:t>
            </a:r>
            <a:endParaRPr lang="en-US" sz="2200" b="0" strike="noStrike" spc="-1" dirty="0">
              <a:latin typeface="Arial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research papers are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included in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journals and proceedings. The company employs general editors who take responsibility for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editing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research papers. A research paper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is written by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one or more authors.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553157F-C60E-49F8-BF8F-055452DCA02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7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/>
          <p:nvPr/>
        </p:nvPicPr>
        <p:blipFill>
          <a:blip r:embed="rId3"/>
          <a:stretch/>
        </p:blipFill>
        <p:spPr>
          <a:xfrm>
            <a:off x="972000" y="3600000"/>
            <a:ext cx="5709600" cy="275256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3: Creating attributes and link attributes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publishing company publishes journals and conference proceedings. 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research papers are included in journals and proceedings. The company employs general editors who take responsibility for editing research papers. A research paper is written by one or more authors.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F138610-AA6D-49A4-A12E-156D8709095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/>
          <p:cNvPicPr/>
          <p:nvPr/>
        </p:nvPicPr>
        <p:blipFill>
          <a:blip r:embed="rId3"/>
          <a:stretch/>
        </p:blipFill>
        <p:spPr>
          <a:xfrm>
            <a:off x="1008000" y="3672000"/>
            <a:ext cx="6336000" cy="27525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4: Creating identifiers</a:t>
            </a:r>
            <a:endParaRPr lang="en-US" sz="2400" b="0" strike="noStrike" spc="-1" dirty="0">
              <a:latin typeface="Arial"/>
            </a:endParaRPr>
          </a:p>
          <a:p>
            <a:pPr marL="320675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publishing company publishes journals and conference proceedings. </a:t>
            </a:r>
            <a:endParaRPr lang="en-US" sz="2200" b="0" strike="noStrike" spc="-1" dirty="0">
              <a:latin typeface="Arial"/>
            </a:endParaRPr>
          </a:p>
          <a:p>
            <a:pPr marL="320675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research papers are included in journals and proceedings. The company employs general editors who take responsibility for editing research papers. A research paper is written by one or more authors.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F0E28A0-134D-4A9E-A673-8CACA4EAEE2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4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1008000" y="3600000"/>
            <a:ext cx="6336000" cy="282456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5: Creating qualifications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latin typeface="Times New Roman"/>
                <a:ea typeface="DejaVu Sans"/>
              </a:rPr>
              <a:t>A publishing company publishes journals and conference proceedings. 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latin typeface="Times New Roman"/>
                <a:ea typeface="DejaVu Sans"/>
              </a:rPr>
              <a:t>The research papers are included in journals and proceedings. The company employs general editors who take responsibility for editing research papers. A research paper is written by one or more authors.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24374DCE-CA4A-4A7D-9A98-26B55486D1A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1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Methodology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1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2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3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4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DBE9E11-5FD9-4C3A-AA9B-0077E3D73DF5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/>
          <p:cNvPicPr/>
          <p:nvPr/>
        </p:nvPicPr>
        <p:blipFill>
          <a:blip r:embed="rId3"/>
          <a:stretch/>
        </p:blipFill>
        <p:spPr>
          <a:xfrm>
            <a:off x="1464120" y="3888000"/>
            <a:ext cx="5663520" cy="241020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6: Creating </a:t>
            </a:r>
            <a:r>
              <a:rPr lang="en-US" sz="24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generalisations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publishing company publishes journals and conference proceedings. 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research papers are included in journals and proceedings. The company employs general editors who take responsibility for editing research papers. A research paper is written by one or more authors.</a:t>
            </a:r>
            <a:endParaRPr lang="en-US" sz="2200" b="0" strike="noStrike" spc="-1" dirty="0">
              <a:latin typeface="Arial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Journal, proceedings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  <a:cs typeface="Al Bayan Plain" pitchFamily="2" charset="-78"/>
              </a:rPr>
              <a:t>IS-A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publication.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998EBCA-3608-486D-BA85-E2BFE52B238D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Methodology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1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2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Example 3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4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BD317E7-CB7E-4589-975E-2B30FFC0671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9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 objective is to create a conceptual schema of a small database that contains information about the construction companies and buildings built by the companies</a:t>
            </a: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detailed specification is the following:</a:t>
            </a: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the construction of industrial buildings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building is located at a different address, it has a unique name, and completion date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number of construction stages apply to each building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construction stage is described by its name, the names of the construction companies involved together with the start date, completion date and the total costs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construction company is usually involved in many construction stages of the same building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Many construction companies are involved in one construction stage</a:t>
            </a: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3C435D31-1C2C-4623-97AA-F54301111AB5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3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1: Creating classes of objects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companies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is involved in construction of industrial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buildings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building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is located at a different address, it has a unique name and completion date. A number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stages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apply to each building.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stage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is described by its name, the names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companies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involved together with the start date, completion date and the total costs.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company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is usually involved in many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stages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of the same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building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Many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companies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are involved in one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construction stage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FE7D0221-55C9-4FC4-B30D-5DB79FB5DF2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1908360" y="4608000"/>
            <a:ext cx="4571640" cy="135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8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is involved in construction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of industrial buildings. A building is located at a different address, it has a unique name and completion date. A number of construction stages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apply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to each building. A construction stage is described by its name, the names of construction companies involved together with the start date, completion date and the total costs. A construction company is usually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involved in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many construction stages of the same building. Many construction companies are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involved in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one construction stage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AAD3323-D878-4849-BC78-AD1BF4F51E0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3"/>
          <a:stretch/>
        </p:blipFill>
        <p:spPr>
          <a:xfrm>
            <a:off x="1635480" y="4718880"/>
            <a:ext cx="590508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 (improved):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construction of industrial buildings. A building is located at a different address, it has a unique name and completion date. A number of construction stages apply to each building. A construction stage is described by its name, the names of construction companies involved together with the start date, completion date and the total costs. A construction company is usually involved in many construction stages of the same building. Many construction companies are involved in one construction stage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If a company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is involved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in a construction stage that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applies to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building then such company is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involved in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construction of the building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713C16B0-C00F-412E-94BC-028FCF73144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 (improved):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It means that we do not need an association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Involved-in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between the classes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COMPANY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BUILDING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because such association can be derived from the other two associations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A481C07-DF5D-4F76-8675-AFF1E5FE845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1347480" y="2960640"/>
            <a:ext cx="590508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1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3: Creating attributes and link attributes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construction of industrial buildings. A building is located at a different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address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it has a unique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name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completion date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A number of construction stages apply to each building. A construction stage is described by its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name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names of construction companies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involved together with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start date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completion date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total costs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A construction company is usually involved in many construction stages of the same building. Many construction companies are involved in one construction stage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3AF5BEAF-933F-45EC-A9EA-F208D55E337D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3"/>
          <a:stretch/>
        </p:blipFill>
        <p:spPr>
          <a:xfrm>
            <a:off x="1361520" y="4604760"/>
            <a:ext cx="6381360" cy="161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4: Creating identifiers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construction of industrial buildings. A building is located at a different address, it has a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unique name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completion date. A number of construction stages apply to each building. A construction stage is described by its name, the names of construction companies involved together with the start date, completion date and the total costs. A construction company is usually involved in many construction stages of the same building. Many construction companies are involved in one construction stage</a:t>
            </a:r>
            <a:endParaRPr lang="en-US" sz="2000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000" spc="-1" dirty="0">
                <a:solidFill>
                  <a:srgbClr val="0C2340"/>
                </a:solidFill>
                <a:latin typeface="Times New Roman"/>
                <a:ea typeface="DejaVu Sans"/>
              </a:rPr>
              <a:t>W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 know that construction companies have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unique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  <a:ea typeface="DejaVu Sans"/>
              </a:rPr>
              <a:t>names </a:t>
            </a:r>
            <a:r>
              <a:rPr lang="en-US" sz="2000" spc="-1" dirty="0">
                <a:latin typeface="Times New Roman"/>
                <a:ea typeface="DejaVu Sans"/>
              </a:rPr>
              <a:t>and the buildings have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  <a:ea typeface="DejaVu Sans"/>
              </a:rPr>
              <a:t>unique addresses.</a:t>
            </a:r>
            <a:endParaRPr lang="en-US" sz="2000" b="0" strike="noStrike" spc="-1" dirty="0">
              <a:solidFill>
                <a:srgbClr val="FF0000"/>
              </a:solidFill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483794B-B608-4FF5-88AD-50A1F8AB5F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87" name="Picture 186"/>
          <p:cNvPicPr/>
          <p:nvPr/>
        </p:nvPicPr>
        <p:blipFill>
          <a:blip r:embed="rId3"/>
          <a:stretch/>
        </p:blipFill>
        <p:spPr>
          <a:xfrm>
            <a:off x="1397520" y="4748760"/>
            <a:ext cx="6381360" cy="161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2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5: Creating qualifications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construction of industrial buildings. A building is located at a different address, it has a unique name and completion date. A number of construction stages apply to each building. A construction stage is described by its name, the names of construction companies involved together with the start date, completion date and the total costs. A construction company is usually involved in many construction stages of the same building. Many construction companies are involved in one construction stage</a:t>
            </a:r>
            <a:endParaRPr lang="en-US" sz="20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We also know, that a construction stage of a building starts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once 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at a given moment in time</a:t>
            </a:r>
            <a:endParaRPr lang="en-US" sz="20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4B6178F-7196-47F7-8D74-881C0D46FCC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3"/>
          <a:stretch/>
        </p:blipFill>
        <p:spPr>
          <a:xfrm>
            <a:off x="778320" y="4712760"/>
            <a:ext cx="7190023" cy="151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Methodology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97580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95288" indent="-34290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770063" algn="l"/>
              </a:tabLst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Input: 	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Specification of the requirements (usually a 	natural language description of a database 	domain)</a:t>
            </a:r>
            <a:endParaRPr lang="en-US" sz="2400" b="0" strike="noStrike" spc="-1" dirty="0">
              <a:latin typeface="Arial"/>
            </a:endParaRPr>
          </a:p>
          <a:p>
            <a:pPr marL="403225" indent="-350838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  <a:tabLst>
                <a:tab pos="1812925" algn="l"/>
              </a:tabLst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Tools: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	Object Modeling graphical notation</a:t>
            </a:r>
            <a:endParaRPr lang="en-US" sz="2400" b="0" strike="noStrike" spc="-1" dirty="0">
              <a:latin typeface="Arial"/>
            </a:endParaRPr>
          </a:p>
          <a:p>
            <a:pPr marL="403225" indent="-350838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  <a:tabLst>
                <a:tab pos="1812925" algn="l"/>
              </a:tabLst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Methods:</a:t>
            </a:r>
            <a:r>
              <a:rPr lang="en-US" sz="2400" spc="-1" dirty="0">
                <a:solidFill>
                  <a:srgbClr val="0C2340"/>
                </a:solidFill>
                <a:latin typeface="Times New Roman"/>
                <a:ea typeface="DejaVu Sans"/>
              </a:rPr>
              <a:t>	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Systematic transformation of individual 	components of specification of requirements into 	the components of Object Modeling notation</a:t>
            </a:r>
            <a:endParaRPr lang="en-US" sz="2400" b="0" strike="noStrike" spc="-1" dirty="0">
              <a:latin typeface="Arial"/>
            </a:endParaRPr>
          </a:p>
          <a:p>
            <a:pPr marL="403225" indent="-350838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  <a:tabLst>
                <a:tab pos="1812925" algn="l"/>
              </a:tabLst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Output: 	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Conceptual schema - simplified object class 	diagram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722F6EEA-9641-4771-897D-40034DC4826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6: Creating </a:t>
            </a:r>
            <a:r>
              <a:rPr lang="en-US" sz="24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generalisations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construction companies is involved in construction of industrial buildings. A building is located at a different address, it has a unique name and completion date. A number of construction stages apply to each building. A construction stage is described by its name, the names of construction companies involved together with the start date, completion date and the total costs. A construction company is usually involved in many construction stages of the same building. Many construction companies are involved in one construction stage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72347501-39DA-43A2-908F-44072D2FB8D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706320" y="4568760"/>
            <a:ext cx="7376323" cy="166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Methodology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1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2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 3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Example 4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C302CC3-BA0C-4442-9709-C83F390820C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" name="slide-05-02.mp3">
            <a:hlinkClick r:id="" action="ppaction://media"/>
            <a:extLst>
              <a:ext uri="{FF2B5EF4-FFF2-40B4-BE49-F238E27FC236}">
                <a16:creationId xmlns:a16="http://schemas.microsoft.com/office/drawing/2014/main" id="{069A65B9-B271-D040-AE97-41A9C26D53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27840" y="564668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 objective is to create a conceptual schema for a database domain described by the following poem for kids</a:t>
            </a:r>
            <a:endParaRPr lang="en-US" sz="22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"</a:t>
            </a:r>
            <a:r>
              <a:rPr lang="en-US" sz="2400" b="0" i="1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Caterpillar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"</a:t>
            </a:r>
            <a:endParaRPr lang="en-US" sz="24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by Christina Rossetti</a:t>
            </a:r>
            <a:endParaRPr lang="en-US" sz="14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Brown and furry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Caterpillar in a hurry,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Take your walk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To the shady leaf, or stalk,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Or what not,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Which may be the chosen spot.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No toad spy you,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Hovering bird of prey pass by you;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Spin and die,</a:t>
            </a:r>
            <a:endParaRPr lang="en-US" sz="2000" b="0" strike="noStrike" spc="-1" dirty="0">
              <a:latin typeface="Arial"/>
            </a:endParaRPr>
          </a:p>
          <a:p>
            <a:pPr marL="10440" algn="ctr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To live again a butterfly.</a:t>
            </a:r>
            <a:endParaRPr lang="en-US" sz="20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4F992386-4B8A-4F02-B18B-7088AD84076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2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1: Creating classes of objects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Brown and furry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Caterpillar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in a hurry </a:t>
            </a:r>
            <a:r>
              <a:rPr lang="en-US" sz="2200" b="0" strike="noStrike" spc="-1" dirty="0">
                <a:solidFill>
                  <a:srgbClr val="0E2241"/>
                </a:solidFill>
                <a:latin typeface="Times New Roman"/>
                <a:ea typeface="DejaVu Sans"/>
              </a:rPr>
              <a:t>Take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your walk To the shady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leaf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or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stalk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Or what not, Which may be the chosen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spot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No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toad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spy you, Hovering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bird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of prey pass by you; Spin and die, To live again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butterfly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4F54DCDA-9BA5-44A3-8A7F-1B3ECAA8EE6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3"/>
          <a:stretch/>
        </p:blipFill>
        <p:spPr>
          <a:xfrm>
            <a:off x="272160" y="3004560"/>
            <a:ext cx="8286480" cy="856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1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Brown and furry Caterpillar in a hurry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Take your walk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To the shady leaf, or stalk, Or what not, Which may be the chosen spot. No toad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spy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you, Hovering bird of prey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pass by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you;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Spin and die, To live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again a butterfly.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8869753B-A797-4192-8DB7-73FA46BEAE3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1008000" y="2880000"/>
            <a:ext cx="6381360" cy="3047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6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3: Creating attributes and link attributes</a:t>
            </a:r>
            <a:endParaRPr lang="en-US" sz="2400" b="0" strike="noStrike" spc="-1" dirty="0">
              <a:latin typeface="Arial"/>
            </a:endParaRPr>
          </a:p>
          <a:p>
            <a:pPr marL="403225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spc="-1" dirty="0">
                <a:solidFill>
                  <a:srgbClr val="FF0000"/>
                </a:solidFill>
                <a:latin typeface="Times New Roman"/>
              </a:rPr>
              <a:t>Brown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200" spc="-1" dirty="0">
                <a:solidFill>
                  <a:srgbClr val="FF0000"/>
                </a:solidFill>
                <a:latin typeface="Times New Roman"/>
              </a:rPr>
              <a:t>furry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</a:rPr>
              <a:t> Caterpillar in a </a:t>
            </a:r>
            <a:r>
              <a:rPr lang="en-US" sz="2200" spc="-1" dirty="0">
                <a:solidFill>
                  <a:srgbClr val="FF0000"/>
                </a:solidFill>
                <a:latin typeface="Times New Roman"/>
              </a:rPr>
              <a:t>hurry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</a:rPr>
              <a:t> Take your walk To the shady leaf, or stalk, Or what not, Which may be the chosen spot. No toad spy you, Hovering bird of prey pass by you; Spin and die, To live again a butterfly</a:t>
            </a: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A987B92-D03D-421E-8E55-0B953AAC5EF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1044720" y="2953080"/>
            <a:ext cx="6381360" cy="3047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6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4: Creating identifiers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latin typeface="Times New Roman"/>
                <a:ea typeface="DejaVu Sans"/>
              </a:rPr>
              <a:t>Brown and furry Caterpillar in a hurry Take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your walk To the shady leaf, or stalk, Or what not, Which may be the chosen spot. No toad spy you, Hovering bird of prey pass by you; Spin and die, To live again a butterfly.</a:t>
            </a: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3DA0D70-3FB9-4D80-8401-8EA49D1B6ED5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1044720" y="2953080"/>
            <a:ext cx="6381360" cy="3047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9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5: Creating qualifications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Brown and furry Caterpillar in a hurry Take your walk To the shady leaf, or stalk, Or what not, Which may be the chosen spot. No toad spy you, Hovering bird of prey pass by you; Spin and die, To live again a butterfly.</a:t>
            </a: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7459DC1-7906-48EF-9B52-7C0BEC468C9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21" name="Picture 220"/>
          <p:cNvPicPr/>
          <p:nvPr/>
        </p:nvPicPr>
        <p:blipFill>
          <a:blip r:embed="rId3"/>
          <a:stretch/>
        </p:blipFill>
        <p:spPr>
          <a:xfrm>
            <a:off x="1044720" y="2880000"/>
            <a:ext cx="6515280" cy="312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2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6: Creating </a:t>
            </a:r>
            <a:r>
              <a:rPr lang="en-US" sz="24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generalisations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Brown and furry Caterpillar in a hurry Take your walk To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shady leaf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or stalk, Or what not, Which may be the chosen spot. No toad spy you,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Hovering bird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of prey pass by you; Spin and die, To live again a butterfly.</a:t>
            </a: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2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4BEF9D0F-C811-4FF1-B7C9-0D1A9A00208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3"/>
          <a:stretch/>
        </p:blipFill>
        <p:spPr>
          <a:xfrm>
            <a:off x="504000" y="2808000"/>
            <a:ext cx="7672320" cy="2916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9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References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40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C. Coronel, S. Morris, A.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Basta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M.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Zgola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Data Management and Security, Chapters 3 and 4, Cengage Compose eBook, 2018, eBook: Data Management and Security, 1st Edition</a:t>
            </a:r>
            <a:endParaRPr lang="en-US" sz="2000" b="0" strike="noStrike" spc="-1" dirty="0">
              <a:latin typeface="Arial"/>
            </a:endParaRPr>
          </a:p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T.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Connoly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C.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/>
                <a:ea typeface="DejaVu Sans"/>
              </a:rPr>
              <a:t>Begg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Database Systems, A Practical Approach to Design, Implementation, and Management, Chapter 16 Methodology – Conceptual Database Design, Pearson Education Ltd, 201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9A4DD1FF-8BE2-4869-8598-6FDE9044559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7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Methodology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transformations of a specification of database domain are performed in the following sequence of steps:</a:t>
            </a:r>
            <a:endParaRPr lang="en-US" sz="2400" b="0" strike="noStrike" spc="-1" dirty="0">
              <a:latin typeface="Arial"/>
            </a:endParaRPr>
          </a:p>
          <a:p>
            <a:pPr marL="1247760" indent="-84204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1:	Creating classes of objects</a:t>
            </a:r>
            <a:endParaRPr lang="en-US" sz="2200" b="0" strike="noStrike" spc="-1" dirty="0">
              <a:latin typeface="Arial"/>
            </a:endParaRPr>
          </a:p>
          <a:p>
            <a:pPr marL="1247760" indent="-84204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2:	Creating associations and association classes</a:t>
            </a:r>
            <a:endParaRPr lang="en-US" sz="2200" b="0" strike="noStrike" spc="-1" dirty="0">
              <a:latin typeface="Arial"/>
            </a:endParaRPr>
          </a:p>
          <a:p>
            <a:pPr marL="1247760" indent="-84204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3:	Creating attributes and link attributes</a:t>
            </a:r>
            <a:endParaRPr lang="en-US" sz="2200" b="0" strike="noStrike" spc="-1" dirty="0">
              <a:latin typeface="Arial"/>
            </a:endParaRPr>
          </a:p>
          <a:p>
            <a:pPr marL="1247760" indent="-84204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4:	Creating identifiers</a:t>
            </a:r>
            <a:endParaRPr lang="en-US" sz="2200" b="0" strike="noStrike" spc="-1" dirty="0">
              <a:latin typeface="Arial"/>
            </a:endParaRPr>
          </a:p>
          <a:p>
            <a:pPr marL="1247760" indent="-84204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5:	Creating qualifications</a:t>
            </a:r>
            <a:endParaRPr lang="en-US" sz="2200" b="0" strike="noStrike" spc="-1" dirty="0">
              <a:latin typeface="Arial"/>
            </a:endParaRPr>
          </a:p>
          <a:p>
            <a:pPr marL="1247760" indent="-84204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6:	Creating generalizations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8F93026-E610-4716-BF79-3D53F777D78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Methodology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Example 1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2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3</a:t>
            </a:r>
            <a:endParaRPr lang="en-US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Example 4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52724F61-692A-4BB2-8844-E89172BB6A5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3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 objective is to create a conceptual schema of a small database that contains information about employees and projects</a:t>
            </a:r>
            <a:endParaRPr lang="en-US" sz="2400" b="0" strike="noStrike" spc="-1" dirty="0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detailed specification is the following:</a:t>
            </a:r>
            <a:endParaRPr lang="en-US" sz="2400" b="0" strike="noStrike" spc="-1" dirty="0">
              <a:latin typeface="Arial"/>
            </a:endParaRPr>
          </a:p>
          <a:p>
            <a:pPr marL="714240" indent="-35136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group of employees works on the projects</a:t>
            </a: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Some of employees supervise other employees</a:t>
            </a:r>
            <a:endParaRPr lang="en-US" sz="2200" b="0" strike="noStrike" spc="-1" dirty="0">
              <a:latin typeface="Arial"/>
            </a:endParaRPr>
          </a:p>
          <a:p>
            <a:pPr marL="714240" indent="-35136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Employees are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 and their full name</a:t>
            </a:r>
            <a:endParaRPr lang="en-US" sz="2200" b="0" strike="noStrike" spc="-1" dirty="0">
              <a:latin typeface="Arial"/>
            </a:endParaRPr>
          </a:p>
          <a:p>
            <a:pPr marL="714240" indent="-35136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A project is described by a project title, completion date and budget</a:t>
            </a:r>
            <a:endParaRPr lang="en-US" sz="2200" b="0" strike="noStrike" spc="-1" dirty="0">
              <a:latin typeface="Arial"/>
            </a:endParaRPr>
          </a:p>
          <a:p>
            <a:pPr marL="714240" indent="-35136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-	Employees are identified by their employee numbers and projects are identified by the titles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3D52276-302C-466D-A5E4-E0D323879554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2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1: Creating classes of objects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works on the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Some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supervise other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</a:t>
            </a:r>
            <a:r>
              <a:rPr lang="en-US" sz="2200" spc="-1" dirty="0">
                <a:solidFill>
                  <a:srgbClr val="FF0000"/>
                </a:solidFill>
                <a:latin typeface="Times New Roman"/>
                <a:ea typeface="DejaVu Sans"/>
              </a:rPr>
              <a:t>s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 are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numbers and full names.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is described by a project title, completion date, and budget.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are identified by the employee numbers and projects are identified by the titles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899376D9-ED8A-41AE-A956-32E769EBAF1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1955520" y="3859920"/>
            <a:ext cx="371412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2: Creating associations and association classes</a:t>
            </a:r>
            <a:endParaRPr lang="en-US" sz="2400" b="0" strike="noStrike" spc="-1" dirty="0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employees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works on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the projects. Some of employees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supervise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other employees. Employees re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employee numbers and full names. A project is described by a project title, completion date, and budget. Employees are identified by the employee numbers and projects are identified by the titles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8FB9D526-1E33-4BFB-941D-19EBC301562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1709280" y="3585960"/>
            <a:ext cx="447624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58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/>
                <a:ea typeface="DejaVu Sans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Step 3: Creating attributes and link attributes</a:t>
            </a:r>
            <a:endParaRPr lang="en-US" sz="24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 group of employees works on the projects. Some of employees supervise other employees. Employees are described by </a:t>
            </a:r>
            <a:r>
              <a:rPr lang="en-US" sz="2200" spc="-1" dirty="0">
                <a:solidFill>
                  <a:srgbClr val="0C2340"/>
                </a:solidFill>
                <a:latin typeface="Times New Roman"/>
                <a:ea typeface="DejaVu Sans"/>
              </a:rPr>
              <a:t>their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employee numbers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and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full names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 A project is described by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 title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,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completion date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 and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budget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.</a:t>
            </a:r>
            <a:endParaRPr lang="en-US" sz="2200" b="0" strike="noStrike" spc="-1" dirty="0">
              <a:latin typeface="Arial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Employees are identified by the employee numbers and projects are identified by the titles.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  <a:p>
            <a:pPr marL="714240" indent="-351360"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85E0F3C-C1EA-4815-9478-CC10556A5AC7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1649880" y="3787560"/>
            <a:ext cx="4857120" cy="171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3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8475</Words>
  <Application>Microsoft Macintosh PowerPoint</Application>
  <PresentationFormat>On-screen Show (4:3)</PresentationFormat>
  <Paragraphs>1073</Paragraphs>
  <Slides>39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Al Bayan Plain</vt:lpstr>
      <vt:lpstr>Arial</vt:lpstr>
      <vt:lpstr>Courier New</vt:lpstr>
      <vt:lpstr>DejaVu Sans</vt:lpstr>
      <vt:lpstr>Montserrat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</cp:revision>
  <dcterms:modified xsi:type="dcterms:W3CDTF">2020-11-02T12:54:29Z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2020-08-03T21:41:06Z</dcterms:modified>
  <cp:revision>227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