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63" r:id="rId35"/>
  </p:sldIdLst>
  <p:sldSz cx="9144000" cy="6858000" type="screen4x3"/>
  <p:notesSz cx="7099300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3"/>
    <p:restoredTop sz="69108"/>
  </p:normalViewPr>
  <p:slideViewPr>
    <p:cSldViewPr snapToGrid="0" snapToObjects="1">
      <p:cViewPr varScale="1">
        <p:scale>
          <a:sx n="84" d="100"/>
          <a:sy n="84" d="100"/>
        </p:scale>
        <p:origin x="2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 panose="020B0604020202090204"/>
              </a:rPr>
              <a:t>单击编辑备注格式</a:t>
            </a: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7E760D7-54A8-43B1-9400-591B6BDB0F81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relational model of data.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video presents the basic concepts of the relational data model, commonly used as a logical view of data, in database systems. 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050ABD-2706-4B48-9575-4FEA896B80B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principles of the relational data model.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7D02A4A1-4FDE-40BB-AFDE-15538C5D87C1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table, that has no multivalued, and composite attributes, is in the first normal form, it is also denoted as 1 N F.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For example, a relational table in the slide is NOT in 1 N F because it contains composite values of attributes in a column: car used and also sets of values in a column: car used.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For example, a composite value is a pair Toyota, P K R  2 3 4 in a column: car used.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values consists if two composite values in a column: car used.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can also say, that such table is in zeroth normal form, 0 N F,  or, that it is a nested table. 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shall not use the nested relational tables in this subject.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Are there any higher normal forms like for example 2 N F or 3 N F  ?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Yes ! However, we shall not discuss this topic now !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Is a nested relational table in 0 N F completely useless ?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 ! However, we shall not discuss this topic in this subject !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4E16B4D3-8E88-4469-8AEB-DE8C11C03C0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important principle of the relational data model, is access to the rows by the contents rule.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rule says, that we can only retrieve the rows by their contents, and we cannot refer to their physical locations in a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it is NOT allowed to say, give me the second row from a relational table given in the current slide.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Instead we can say: give me a row such that a value of an attribute a </a:t>
            </a:r>
            <a:r>
              <a:rPr lang="en-US" sz="2000" b="0" strike="noStrike" spc="-1" dirty="0" err="1">
                <a:latin typeface="+mn-lt"/>
              </a:rPr>
              <a:t>num</a:t>
            </a:r>
            <a:r>
              <a:rPr lang="en-US" sz="2000" b="0" strike="noStrike" spc="-1" dirty="0">
                <a:latin typeface="+mn-lt"/>
              </a:rPr>
              <a:t> equals 2, or such that a value of attribute f  name equals to 'Johnny', and a value of attribute l name equals to 'Walker'.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CFBFEA85-4CAB-485A-81DF-861CA2DFD0B0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rule is, the unique rows rule.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rule says, that a relational table cannot contain two identical rows.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is, because a relational table is defined as a set of rows, and a set cannot contain to identical elements.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rule is violated by all commercial Database Management Systems !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F9457E24-26D3-4F13-94FC-7A385E56B91F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Consistency constraints.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Keys.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35747BB-D576-46A1-AD45-A31A3ACC8CC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Let R, of A 1, A 2, ..., A n be a relational table with a relational schema (header), that consists of the attributes A 1, A 2, ..., A n. 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key in a relational table R is a set of attributes K equal to A k 1, A k 2, ..., A k m, such that: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first, K is included in a set A 1, A 2, ..., A n, and it means, that K is a subset of the schema.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second, for any two rows v, w, in a relational table R, of A1, A2, ..., A n, their k-values must be different, a projection of v on a set of attributes k must be different from  w of k. 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third, no proper subset of k, satisfies a property above.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key, that does not satisfy the last condition, is called a </a:t>
            </a:r>
            <a:r>
              <a:rPr lang="en-US" sz="2000" b="0" strike="noStrike" spc="-1" dirty="0" err="1">
                <a:latin typeface="+mn-lt"/>
              </a:rPr>
              <a:t>superkey</a:t>
            </a:r>
            <a:r>
              <a:rPr lang="en-US" sz="2000" b="0" strike="noStrike" spc="-1" dirty="0">
                <a:latin typeface="+mn-lt"/>
              </a:rPr>
              <a:t>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key, that satisfies all conditions, is called a minimal key.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8BB019A1-8058-444A-98E8-7B05A1B3F666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Let us look at few examples of minimal keys, and </a:t>
            </a:r>
            <a:r>
              <a:rPr lang="en-US" sz="2000" b="0" strike="noStrike" spc="-1" dirty="0" err="1">
                <a:latin typeface="+mn-lt"/>
              </a:rPr>
              <a:t>superkeys</a:t>
            </a:r>
            <a:r>
              <a:rPr lang="en-US" sz="2000" b="0" strike="noStrike" spc="-1" dirty="0">
                <a:latin typeface="+mn-lt"/>
              </a:rPr>
              <a:t>, valid in the relational schemas.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First, we consider  relational schema: students, that consists of the attributes: student number (s </a:t>
            </a:r>
            <a:r>
              <a:rPr lang="en-US" sz="2000" b="0" strike="noStrike" spc="-1" dirty="0" err="1">
                <a:latin typeface="+mn-lt"/>
              </a:rPr>
              <a:t>num</a:t>
            </a:r>
            <a:r>
              <a:rPr lang="en-US" sz="2000" b="0" strike="noStrike" spc="-1" dirty="0">
                <a:latin typeface="+mn-lt"/>
              </a:rPr>
              <a:t>), first name, last name and date of birth.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attributes, that contains only a student number, is a minimal key in a relational schema: student.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is, because every student has a unique student number given by university administration when he/she is enrolled.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a minimal key, because it is impossible to remove an attribute, such that a remaining set of attributes is not empty.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attributes, that contains only the attributes: student number and last name,  is a </a:t>
            </a:r>
            <a:r>
              <a:rPr lang="en-US" sz="2000" b="0" strike="noStrike" spc="-1" dirty="0" err="1">
                <a:latin typeface="+mn-lt"/>
              </a:rPr>
              <a:t>superkey</a:t>
            </a:r>
            <a:r>
              <a:rPr lang="en-US" sz="2000" b="0" strike="noStrike" spc="-1" dirty="0">
                <a:latin typeface="+mn-lt"/>
              </a:rPr>
              <a:t> in a relational schema: student.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a key, because every student has a unique pair of values of attributes: student number and last name.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a </a:t>
            </a:r>
            <a:r>
              <a:rPr lang="en-US" sz="2000" b="0" strike="noStrike" spc="-1" dirty="0" err="1">
                <a:latin typeface="+mn-lt"/>
              </a:rPr>
              <a:t>superkey</a:t>
            </a:r>
            <a:r>
              <a:rPr lang="en-US" sz="2000" b="0" strike="noStrike" spc="-1" dirty="0">
                <a:latin typeface="+mn-lt"/>
              </a:rPr>
              <a:t>, because if we remove an attribute: last name, a remaining set of attributes, that contains only a student number, is still a key.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Well, it is even a minimal key.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consider a relational schema: enrolment, that consists of the attributes: student number (s </a:t>
            </a:r>
            <a:r>
              <a:rPr lang="en-US" sz="2000" b="0" strike="noStrike" spc="-1" dirty="0" err="1">
                <a:latin typeface="+mn-lt"/>
              </a:rPr>
              <a:t>num</a:t>
            </a:r>
            <a:r>
              <a:rPr lang="en-US" sz="2000" b="0" strike="noStrike" spc="-1" dirty="0">
                <a:latin typeface="+mn-lt"/>
              </a:rPr>
              <a:t>), subject code (code) enrolment date, and enrolment time measured with a precision up to a single </a:t>
            </a:r>
            <a:r>
              <a:rPr lang="en-US" sz="2000" b="0" strike="noStrike" spc="-1" dirty="0" err="1">
                <a:latin typeface="+mn-lt"/>
              </a:rPr>
              <a:t>milisecond</a:t>
            </a:r>
            <a:r>
              <a:rPr lang="en-US" sz="2000" b="0" strike="noStrike" spc="-1" dirty="0">
                <a:latin typeface="+mn-lt"/>
              </a:rPr>
              <a:t>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attributes: student number (s </a:t>
            </a:r>
            <a:r>
              <a:rPr lang="en-US" sz="2000" b="0" strike="noStrike" spc="-1" dirty="0" err="1">
                <a:latin typeface="+mn-lt"/>
              </a:rPr>
              <a:t>num</a:t>
            </a:r>
            <a:r>
              <a:rPr lang="en-US" sz="2000" b="0" strike="noStrike" spc="-1" dirty="0">
                <a:latin typeface="+mn-lt"/>
              </a:rPr>
              <a:t>), code, enrolment date and enrolment-time, is a minimal key in a relational schema: enrolment.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is so, because a student can </a:t>
            </a:r>
            <a:r>
              <a:rPr lang="en-US" sz="2000" b="0" strike="noStrike" spc="-1" dirty="0" err="1">
                <a:latin typeface="+mn-lt"/>
              </a:rPr>
              <a:t>enrol</a:t>
            </a:r>
            <a:r>
              <a:rPr lang="en-US" sz="2000" b="0" strike="noStrike" spc="-1" dirty="0">
                <a:latin typeface="+mn-lt"/>
              </a:rPr>
              <a:t> in only one subject, on a given day, and in a given moment in time,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a minimal key, because we cannot remove any attributes such, that the remaining set of attributes, still remain a minimal key.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For example, if we remove enrolment time, then it is possible that a student enrolled in a subject, dropped the same subject, and enrolled in it again on the same day.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we consider a relational schema: room, that consists of the attributes: building number (</a:t>
            </a:r>
            <a:r>
              <a:rPr lang="en-US" sz="2000" b="0" strike="noStrike" spc="-1" dirty="0" err="1">
                <a:latin typeface="+mn-lt"/>
              </a:rPr>
              <a:t>bldg</a:t>
            </a:r>
            <a:r>
              <a:rPr lang="en-US" sz="2000" b="0" strike="noStrike" spc="-1" dirty="0">
                <a:latin typeface="+mn-lt"/>
              </a:rPr>
              <a:t>#), room number (room#), and room area.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attributes: building number and room number, is a minimal key in a relational schema: room.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so, because all rooms in a building must have unique numbers.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attributes: building number, room number, and room area is a </a:t>
            </a:r>
            <a:r>
              <a:rPr lang="en-US" sz="2000" b="0" strike="noStrike" spc="-1" dirty="0" err="1">
                <a:latin typeface="+mn-lt"/>
              </a:rPr>
              <a:t>superkey</a:t>
            </a:r>
            <a:r>
              <a:rPr lang="en-US" sz="2000" b="0" strike="noStrike" spc="-1" dirty="0">
                <a:latin typeface="+mn-lt"/>
              </a:rPr>
              <a:t>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is, because we can remove an attribute area: and a pair of attributes left:  building number and room number is still a key.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Finally, let us consider a relational schema: part, that consists of the attributes part number (p#), part name, price, and part manufacturer.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attributes, that consists of: part number, manufacturer, and price, is a </a:t>
            </a:r>
            <a:r>
              <a:rPr lang="en-US" sz="2000" b="0" strike="noStrike" spc="-1" dirty="0" err="1">
                <a:latin typeface="+mn-lt"/>
              </a:rPr>
              <a:t>superkey</a:t>
            </a:r>
            <a:r>
              <a:rPr lang="en-US" sz="2000" b="0" strike="noStrike" spc="-1" dirty="0">
                <a:latin typeface="+mn-lt"/>
              </a:rPr>
              <a:t> in a relational schema: part.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so, because if we remove an attribute: price, then a pair of attributes: part number and manufacturer, is a key in a relational schema: part.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attributes that consists of: part number, and  manufacturer, is a </a:t>
            </a:r>
            <a:r>
              <a:rPr lang="en-US" sz="2000" b="0" strike="noStrike" spc="-1" dirty="0" err="1">
                <a:latin typeface="+mn-lt"/>
              </a:rPr>
              <a:t>superkey</a:t>
            </a:r>
            <a:r>
              <a:rPr lang="en-US" sz="2000" b="0" strike="noStrike" spc="-1" dirty="0">
                <a:latin typeface="+mn-lt"/>
              </a:rPr>
              <a:t> in a relational schema: part.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so because if we remove manufacturer then a part number is a key in a relational schema part.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Finally, a set of attributes, that consists only of: part number, is a minimal key in a relational schema: part.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86ACF0E-AB92-4692-8F6F-06FAF6791BB8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Let us look at more examples of </a:t>
            </a:r>
            <a:r>
              <a:rPr lang="en-US" sz="2000" b="0" strike="noStrike" spc="-1" dirty="0" err="1">
                <a:latin typeface="+mn-lt"/>
              </a:rPr>
              <a:t>superkeys</a:t>
            </a:r>
            <a:r>
              <a:rPr lang="en-US" sz="2000" b="0" strike="noStrike" spc="-1" dirty="0">
                <a:latin typeface="+mn-lt"/>
              </a:rPr>
              <a:t> and minimal keys.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schema: player, consists of the attributes: player number (p number), first name, last name, date of birth (d o b ), and team name.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attributes, that consists of: player number, first name, last name, date of birth, and team, is a </a:t>
            </a:r>
            <a:r>
              <a:rPr lang="en-US" sz="2000" b="0" strike="noStrike" spc="-1" dirty="0" err="1">
                <a:latin typeface="+mn-lt"/>
              </a:rPr>
              <a:t>superkey</a:t>
            </a:r>
            <a:r>
              <a:rPr lang="en-US" sz="2000" b="0" strike="noStrike" spc="-1" dirty="0">
                <a:latin typeface="+mn-lt"/>
              </a:rPr>
              <a:t> in a relational schema: player.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attributes, that consists of: player number, first name, last name, and date of birth, is a </a:t>
            </a:r>
            <a:r>
              <a:rPr lang="en-US" sz="2000" b="0" strike="noStrike" spc="-1" dirty="0" err="1">
                <a:latin typeface="+mn-lt"/>
              </a:rPr>
              <a:t>superkey</a:t>
            </a:r>
            <a:r>
              <a:rPr lang="en-US" sz="2000" b="0" strike="noStrike" spc="-1" dirty="0">
                <a:latin typeface="+mn-lt"/>
              </a:rPr>
              <a:t> in a relational schema: player.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attributes, that consists of: first name, last name, and date of birth, is a minimal key in a relational schema: player.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schema shipment consists of the attributes: supplier number, (supplier </a:t>
            </a:r>
            <a:r>
              <a:rPr lang="en-US" sz="2000" b="0" strike="noStrike" spc="-1" dirty="0" err="1">
                <a:latin typeface="+mn-lt"/>
              </a:rPr>
              <a:t>num</a:t>
            </a:r>
            <a:r>
              <a:rPr lang="en-US" sz="2000" b="0" strike="noStrike" spc="-1" dirty="0">
                <a:latin typeface="+mn-lt"/>
              </a:rPr>
              <a:t>), part number (part </a:t>
            </a:r>
            <a:r>
              <a:rPr lang="en-US" sz="2000" b="0" strike="noStrike" spc="-1" dirty="0" err="1">
                <a:latin typeface="+mn-lt"/>
              </a:rPr>
              <a:t>num</a:t>
            </a:r>
            <a:r>
              <a:rPr lang="en-US" sz="2000" b="0" strike="noStrike" spc="-1" dirty="0">
                <a:latin typeface="+mn-lt"/>
              </a:rPr>
              <a:t>), delivery date, and delivery address.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attributes, that consists of: supplier number, part number, delivery date, and delivery address, is a minimal key in a relational schema: shipment.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A735A974-3604-4ABE-83E9-53075FDBD5EB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All minimal keys valid in a relational schema are also called as candidate keys.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primary key is one of the candidate keys arbitrarily chosen by a database designer, to uniquely identify the rows in a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attributes that consists of: student number (s </a:t>
            </a:r>
            <a:r>
              <a:rPr lang="en-US" sz="2000" b="0" strike="noStrike" spc="-1" dirty="0" err="1">
                <a:latin typeface="+mn-lt"/>
              </a:rPr>
              <a:t>num</a:t>
            </a:r>
            <a:r>
              <a:rPr lang="en-US" sz="2000" b="0" strike="noStrike" spc="-1" dirty="0">
                <a:latin typeface="+mn-lt"/>
              </a:rPr>
              <a:t>) is a  candidate key in a relational schema: student.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attributes, that consists of: first name, last name, and date of birth is a composite candidate key in a relational schema: student.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candidate key: student number, can be selected by a database designer as a primary key.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also possible, that a candidate key that consists of the attributes: first name, last name, and date of birth, is selected by a database designer as a primary key.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future, a relational schema will be denoted by R of A 1, A 2, ... A n, and any key: A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1, A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2, ... A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m, included in R will be denoted by left bracket A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1, A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2, ... A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m, right bracket.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7E2DCFEC-3E87-42E0-A5A5-0AD57ED678B8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Consistency constraints.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NULL, a lack of value.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812715B2-ED26-436E-983C-7FE08E71B5E0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Basic concepts.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NULL constraint says, that an attribute in a relational table may have no values at all.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Consider a conceptual schema, where a class: department, is related to  class: chair, through an association: department has chair.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Because a multiplicity of the association on a chair class side is zero or one, then it may happen, that a department has no chairperson.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such situation, some values in a column: chairperson, in a relational table: department, can be missing.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lack of value in a slot of a relational table, is represented by a symbol: NULL.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attribute: budget, is an optional attribute in a description of a class: department.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If a department has no budget, then such situation is represented by a NULL symbol in a column: budget, in a relational table: department.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Entity Integrity constraint  says, that no column belonging to a primary key, or candidate key is allowed to take on NULL for any row.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All commercial Database Management Systems allow NULLs for the candidate keys.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35DA2163-7951-49E7-BD99-4D30FFD5D399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Consistency constraints.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Referential integrity constraints.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ED9834B6-5BDC-4D4F-83A4-20BF530C0F56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referential integrity constraint says, that a set of attributes F, in a relational schema R, is called a foreign key, if a combination of values of attributes in F, in any row is required to either contain NULLs or else to match the value combination of a set of columns P, representing a candidate or primary key in some other relational schema 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For example, an attribute supplier number (s#), in a relational schema: shipment, is a foreign key referencing a primary key:  supplier number (s#), in a relational schema supplier.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a column: supplier number (s#), in a relational table: shipment, must contain only the values already inserted into a column: supplier number (s#,) in a relational table: supplier.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this case, a value in a column: supplier number (s#), in a table: shipment, cannot be missing ( null ), because an attribute: supplier number, is a component of a primary key in a relational table: shipment.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another example, an attribute" part number (p#), in a relational schema: shipment, is a foreign key referencing a primary key: part number (p#), in a relational schema part.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a column: part number (p#) in a relational table: shipment, must contain only the values already inserted into a column: part number (p#), in a relational table: part.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this case, a value in column: part number (p#), in a table: shipment, cannot be missing ( null ), because an attribute: supplier number, is a component of a primary key in a relational table: shipment.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3B8A5E91-856C-48A0-B159-E958D0E992A1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referential integrity rule is in force, if the columns of foreign keys in any relational table, either: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have NULLs in at least one column, that allows NULLs, or have no NULLs, and a combination of all its values is equal to the combination of primary key values in the other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the values in the columns: supplier number (s#) and part number (p#),  must be earlier inserted into the columns: supplier number (s#) and part number (p#), in the relational tables: supplier and part.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columns: supplier number (s#) and part number(p#), cannot have empty slots (NULLs) because both attributes are the members of a primary key, that consists of the attributes: supplier number and part number.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431BE358-4076-4EA4-B83B-74E04766319F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Now, we present two examples related the referential integrity constrains.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First, assume, that a relational schema: building, consists of the attributes building number (</a:t>
            </a:r>
            <a:r>
              <a:rPr lang="en-US" sz="2000" b="0" strike="noStrike" spc="-1" dirty="0" err="1">
                <a:latin typeface="+mn-lt"/>
              </a:rPr>
              <a:t>bldg</a:t>
            </a:r>
            <a:r>
              <a:rPr lang="en-US" sz="2000" b="0" strike="noStrike" spc="-1" dirty="0">
                <a:latin typeface="+mn-lt"/>
              </a:rPr>
              <a:t>#), floor number (floor#), and name, has a primary key building number.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schema: room that consists of the attributes building number (</a:t>
            </a:r>
            <a:r>
              <a:rPr lang="en-US" sz="2000" b="0" strike="noStrike" spc="-1" dirty="0" err="1">
                <a:latin typeface="+mn-lt"/>
              </a:rPr>
              <a:t>bldg</a:t>
            </a:r>
            <a:r>
              <a:rPr lang="en-US" sz="2000" b="0" strike="noStrike" spc="-1" dirty="0">
                <a:latin typeface="+mn-lt"/>
              </a:rPr>
              <a:t>#), room number (room#), and area, has a composite primary key that consists of building number and room number.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Then, a set of attributes, that consists of:  building number, and included a relational schema: room, is a foreign key, that references a primary key: building number, in a relational schema: building.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another example, assume, that a relational schema: student, consists of the attributes: student number (s#), first name, last name, and date of birth (d o b).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schema: student, has a primary key: student number.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Next, assume that a relational schema: subject, consists of the attributes: subject code (code), title, and total number of credits (credits).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schema: subject, has a primary key: subject code.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Then, a relational schema: enrolment, that consists of: student number (s#), subject code (code), and enrolment date (e date), has a </a:t>
            </a:r>
            <a:r>
              <a:rPr lang="en-US" sz="2000" b="0" strike="noStrike" spc="-1" dirty="0" err="1">
                <a:latin typeface="+mn-lt"/>
              </a:rPr>
              <a:t>foregin</a:t>
            </a:r>
            <a:r>
              <a:rPr lang="en-US" sz="2000" b="0" strike="noStrike" spc="-1" dirty="0">
                <a:latin typeface="+mn-lt"/>
              </a:rPr>
              <a:t> key: student number, referencing a primary key: student number, in a relational table: student.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schema: enrolment has another foreign key: subject code, that refers to a primary key: subject code, in a relational table: subject.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we cannot add information about an enrolment of a subject, performed by a student, unless we first enter information about the student and about the subject.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 </a:t>
            </a: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C6694ED8-2F69-4E72-A902-2AF5E2EB5334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a yet another example, related to referential integrity constraints, we consider a relational schema: room, that consists of attributes: building number (</a:t>
            </a:r>
            <a:r>
              <a:rPr lang="en-US" sz="2000" b="0" strike="noStrike" spc="-1" dirty="0" err="1">
                <a:latin typeface="+mn-lt"/>
              </a:rPr>
              <a:t>bldg</a:t>
            </a:r>
            <a:r>
              <a:rPr lang="en-US" sz="2000" b="0" strike="noStrike" spc="-1" dirty="0">
                <a:latin typeface="+mn-lt"/>
              </a:rPr>
              <a:t>#), room number (room#), and area.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schema: room, has a primary key, that consists of: building number and room number.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Another relational schema: lecturer, consists of the attributes: employee number (</a:t>
            </a:r>
            <a:r>
              <a:rPr lang="en-US" sz="2000" b="0" strike="noStrike" spc="-1" dirty="0" err="1">
                <a:latin typeface="+mn-lt"/>
              </a:rPr>
              <a:t>emp</a:t>
            </a:r>
            <a:r>
              <a:rPr lang="en-US" sz="2000" b="0" strike="noStrike" spc="-1" dirty="0">
                <a:latin typeface="+mn-lt"/>
              </a:rPr>
              <a:t>#), first name, last name, building number, and room number.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values of attributes: building number and room number, determine a location of a lecturer.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Then, a set of attributes, that consists of: building number and room number, included in a relational schema: lecturer, is a foreign key, that references a primary key in a relational schema: building, that consists of: building number and room number, in a relational schema: room.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we cannot assign a lecturer to a room, that is not described in a relational table: room.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this case, it is still possible to enter information about a lecturer who is not assigned to any room yet. 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do so, we remove the values of the attributes: building number and room number, from a description of a lecturer.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represent such fact with NULLs in the columns: building number and employee number, in a row that describes a lecture in a relational table: lecturer. 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89E35CA-8CDB-4CF2-9510-81F1C949CD7F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Consistency constraints.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Domain Constraints.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D69FDF12-D62D-4605-BEAB-B92754A85DE3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domain constraint is a condition imposed on the values of an attribute: A, that determines the values of </a:t>
            </a:r>
            <a:r>
              <a:rPr lang="en-US" sz="2000" b="0" strike="noStrike" spc="-1" dirty="0" err="1">
                <a:latin typeface="+mn-lt"/>
              </a:rPr>
              <a:t>dom</a:t>
            </a:r>
            <a:r>
              <a:rPr lang="en-US" sz="2000" b="0" strike="noStrike" spc="-1" dirty="0">
                <a:latin typeface="+mn-lt"/>
              </a:rPr>
              <a:t> of A, it means, a domain of attribute 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For example, an attribute: student-number, is a sequence of 7 digits.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attribute date of birth cannot have a value greater then todays date.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attribute salary is a positive real number, it cannot have negative values.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Accordingly to the traditional believes, value of an attribute gender can be either, female, or male.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value of an attribute credits can be either 6 or 12.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value of an attribute first name, is a string of letters and blanks that starts from a capital letter.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C445718E-95F2-4D7A-B64F-135A17A53A6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Accordingly to the principles of the relational data model,  database is a collection of relational tables.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table consists of rows, also called as: tuples, and columns, also called as: attributes.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All attributes must have atomic values.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the values cannot have any internal structures, that can be used when storing or retrieving data from a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Each attribute has a domain, a domain of an attribute is a set of acceptable values of the attribute.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row in a relational table represents a relationship among a set of attributes.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table is a subset of a Cartesian product of the attribute domains.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attribute may have no value, a lack of value is denoted by a symbol NULL.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table implements either a class of objects, or an association.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All identifiers in a conceptual schema are implemented as the keys in the relational tables.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DBB93D-3A2B-4162-B873-CAA31AEE65D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Accordingly to the principles of the relational data model,  a database is a collection of relational tables.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table consists of rows, also known as: tuples, and columns, also known as: attributes.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All attributes must have atomic values.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the values cannot have any internal structures, that can be used when storing or retrieving data from a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Each attribute has a domain, a domain of an attribute is a set of acceptable values of the attribute.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row in a relational table represents a relationship among a set of attributes.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table is a subset of a Cartesian product of the attribute domains.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attribute may have no value and a lack of value is denoted by the symbol NULL.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table implements either a class of objects, or an association.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All identifiers in a conceptual schema are implemented as the keys in the relational tables.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DE32C891-10E2-4A07-991A-0136A2859102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What is a data model ?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As it has been explained earlier, a data model provides a database user with an abstract view of data.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Such abstract view of data, can be used for the purpose of: data definition, data manipulation, data retrieval, and data administration in a database system.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data model </a:t>
            </a:r>
            <a:r>
              <a:rPr lang="en-US" sz="2000" b="0" strike="noStrike" spc="-1" dirty="0" err="1">
                <a:latin typeface="+mn-lt"/>
              </a:rPr>
              <a:t>organises</a:t>
            </a:r>
            <a:r>
              <a:rPr lang="en-US" sz="2000" b="0" strike="noStrike" spc="-1" dirty="0">
                <a:latin typeface="+mn-lt"/>
              </a:rPr>
              <a:t> data elements, and </a:t>
            </a:r>
            <a:r>
              <a:rPr lang="en-US" sz="2000" b="0" strike="noStrike" spc="-1" dirty="0" err="1">
                <a:latin typeface="+mn-lt"/>
              </a:rPr>
              <a:t>standardises</a:t>
            </a:r>
            <a:r>
              <a:rPr lang="en-US" sz="2000" b="0" strike="noStrike" spc="-1" dirty="0">
                <a:latin typeface="+mn-lt"/>
              </a:rPr>
              <a:t> how the data elements relate to one another.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data model also provides a set of operations, that can be used to manipulate and to retrieve data.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Because a data model provides an abstract view, it is also called as an abstract view of data.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past, we discussed the following views of data.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At a hardware level, we talked about sectors, tracks, and cylinders.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At a physical level, we talked about sequences of data blocks.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At a file level, we talked about records, files and file systems.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At a logical level, we talked about tables, hierarchies, and networks.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At a conceptual level we talked about classes of objects, associations, attributes, and </a:t>
            </a:r>
            <a:r>
              <a:rPr lang="en-US" sz="2000" b="0" strike="noStrike" spc="-1" dirty="0" err="1">
                <a:latin typeface="+mn-lt"/>
              </a:rPr>
              <a:t>generalisation</a:t>
            </a:r>
            <a:r>
              <a:rPr lang="en-US" sz="2000" b="0" strike="noStrike" spc="-1" dirty="0">
                <a:latin typeface="+mn-lt"/>
              </a:rPr>
              <a:t> hierarchies.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section, plays a role of a tourist guide through the land of keys.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key, is a set of attributes whose values uniquely identify each row in a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minimal key, is the smallest key.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</a:t>
            </a:r>
            <a:r>
              <a:rPr lang="en-US" sz="2000" b="0" strike="noStrike" spc="-1" dirty="0" err="1">
                <a:latin typeface="+mn-lt"/>
              </a:rPr>
              <a:t>superkey</a:t>
            </a:r>
            <a:r>
              <a:rPr lang="en-US" sz="2000" b="0" strike="noStrike" spc="-1" dirty="0">
                <a:latin typeface="+mn-lt"/>
              </a:rPr>
              <a:t>, is a minimal key plus other attributes.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candidate key, is any minimal key.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primary key, is one of arbitrarily selected candidate keys.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foreign key, is an attribute or a set of attributes referencing a primary key or a candidate key in another or in the same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85000FDD-93AB-45FC-BCD9-F52005102B7B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References.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B293BEBB-CB62-48D8-AF3B-85DA3A8A7C1C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+mn-ea"/>
              </a:rPr>
              <a:t>In 1970 Edgar Frank Codd from IBM Corporation defined a model of data based on a tabular view  of data and called it as Relational Model of Data.</a:t>
            </a:r>
            <a:endParaRPr lang="en-US" sz="2000" b="0" strike="noStrike" spc="-1" dirty="0">
              <a:solidFill>
                <a:srgbClr val="0C2340"/>
              </a:solidFill>
              <a:latin typeface="Times New Roman" panose="02020603050405020304"/>
              <a:ea typeface="+mn-ea"/>
            </a:endParaRPr>
          </a:p>
          <a:p>
            <a:pPr marL="215900" marR="0" lvl="0" indent="-2133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solidFill>
                <a:srgbClr val="0C2340"/>
              </a:solidFill>
              <a:latin typeface="Times New Roman" panose="02020603050405020304"/>
              <a:ea typeface="+mn-ea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+mn-ea"/>
              </a:rPr>
              <a:t>In the future we refer to it as to Relational Data Model.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+mn-ea"/>
              </a:rPr>
              <a:t>At the moment approximately 95% of all database systems is based on Relational Data Model.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+mn-ea"/>
              </a:rPr>
              <a:t>However, it is important to say, that in the past and now Relational Data Model had and still has  few serious contenders like Object-Oriented Model, Object-Relational Model, XML Data Model, and recently JSON Data Model.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B30BBFFD-0849-456D-9340-241865054E0D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What view of data provides the relational data model ?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model provides a tabular view of data, where a database consists of so called relational tables.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table consists of a header, and theoretically unlimited number of rows.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header consists of a sequence of attribute names.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row consists of a sequence of values of attributes.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vertically oriented sequence, that starts from an attribute name in a header, and it is followed by the attribute values in the rows, is called as a column.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header, is also called as a relational schema.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set of all values of an attribute, is called as a domain of such attribute.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database is a set of the relational tables.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4FB66194-B900-47BF-A2A8-2468E5EBA9BF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picture in the slide shows a sample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relational table contains information about the employees.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header of the relational table contains the names of attributes describing the employees.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employee is described by a unique number (</a:t>
            </a:r>
            <a:r>
              <a:rPr lang="en-US" sz="2000" b="0" strike="noStrike" spc="-1" dirty="0" err="1">
                <a:latin typeface="+mn-lt"/>
              </a:rPr>
              <a:t>anum</a:t>
            </a:r>
            <a:r>
              <a:rPr lang="en-US" sz="2000" b="0" strike="noStrike" spc="-1" dirty="0">
                <a:latin typeface="+mn-lt"/>
              </a:rPr>
              <a:t>), first name (</a:t>
            </a:r>
            <a:r>
              <a:rPr lang="en-US" sz="2000" b="0" strike="noStrike" spc="-1" dirty="0" err="1">
                <a:latin typeface="+mn-lt"/>
              </a:rPr>
              <a:t>fname</a:t>
            </a:r>
            <a:r>
              <a:rPr lang="en-US" sz="2000" b="0" strike="noStrike" spc="-1" dirty="0">
                <a:latin typeface="+mn-lt"/>
              </a:rPr>
              <a:t>), last name (</a:t>
            </a:r>
            <a:r>
              <a:rPr lang="en-US" sz="2000" b="0" strike="noStrike" spc="-1" dirty="0" err="1">
                <a:latin typeface="+mn-lt"/>
              </a:rPr>
              <a:t>lname</a:t>
            </a:r>
            <a:r>
              <a:rPr lang="en-US" sz="2000" b="0" strike="noStrike" spc="-1" dirty="0">
                <a:latin typeface="+mn-lt"/>
              </a:rPr>
              <a:t>), date of birth (d o b), and address, that consists of city name (city), and state (state), and phone number (phone).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rows below a header, contain the values of attributes describing employees.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single row describes a single employee.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symbol: NULL, represents an empty slot in a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empty slot in a table, is interpreted as a lack of value of an attribute.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may happen, that a value of an attribute is unknown, or an attribute is not applicable to a description of a real world object.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Then, it is impossible to record a value of an attribute.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vertical sequence, that start from a name of attribute in a header and the values of an attribute below is called as a column.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FDBE8770-67E1-4262-A108-5DE06BE5AB08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Why a relational table is called as "relational" ?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is due to the following original Codd's definition of a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Let A 1, A 2,  A n, be the names of attributes.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Let </a:t>
            </a:r>
            <a:r>
              <a:rPr lang="en-US" sz="2000" b="0" strike="noStrike" spc="-1" dirty="0" err="1">
                <a:latin typeface="+mn-lt"/>
              </a:rPr>
              <a:t>dom</a:t>
            </a:r>
            <a:r>
              <a:rPr lang="en-US" sz="2000" b="0" strike="noStrike" spc="-1" dirty="0">
                <a:latin typeface="+mn-lt"/>
              </a:rPr>
              <a:t> of A 1, </a:t>
            </a:r>
            <a:r>
              <a:rPr lang="en-US" sz="2000" b="0" strike="noStrike" spc="-1" dirty="0" err="1">
                <a:latin typeface="+mn-lt"/>
              </a:rPr>
              <a:t>dom</a:t>
            </a:r>
            <a:r>
              <a:rPr lang="en-US" sz="2000" b="0" strike="noStrike" spc="-1" dirty="0">
                <a:latin typeface="+mn-lt"/>
              </a:rPr>
              <a:t> of A 2, </a:t>
            </a:r>
            <a:r>
              <a:rPr lang="en-US" sz="2000" b="0" strike="noStrike" spc="-1" dirty="0" err="1">
                <a:latin typeface="+mn-lt"/>
              </a:rPr>
              <a:t>dom</a:t>
            </a:r>
            <a:r>
              <a:rPr lang="en-US" sz="2000" b="0" strike="noStrike" spc="-1" dirty="0">
                <a:latin typeface="+mn-lt"/>
              </a:rPr>
              <a:t> of A n be the domains of the attributes, domains mean the sets of values of attributes A 1 , A 2, A 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table is defined as a subset of the following Cartesian product.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 err="1">
                <a:latin typeface="+mn-lt"/>
              </a:rPr>
              <a:t>dom</a:t>
            </a:r>
            <a:r>
              <a:rPr lang="en-US" sz="2000" b="0" strike="noStrike" spc="-1" dirty="0">
                <a:latin typeface="+mn-lt"/>
              </a:rPr>
              <a:t> of A 1 crossed with </a:t>
            </a:r>
            <a:r>
              <a:rPr lang="en-US" sz="2000" b="0" strike="noStrike" spc="-1" dirty="0" err="1">
                <a:latin typeface="+mn-lt"/>
              </a:rPr>
              <a:t>dom</a:t>
            </a:r>
            <a:r>
              <a:rPr lang="en-US" sz="2000" b="0" strike="noStrike" spc="-1" dirty="0">
                <a:latin typeface="+mn-lt"/>
              </a:rPr>
              <a:t> of A 2 crossed with </a:t>
            </a:r>
            <a:r>
              <a:rPr lang="en-US" sz="2000" b="0" strike="noStrike" spc="-1" dirty="0" err="1">
                <a:latin typeface="+mn-lt"/>
              </a:rPr>
              <a:t>dom</a:t>
            </a:r>
            <a:r>
              <a:rPr lang="en-US" sz="2000" b="0" strike="noStrike" spc="-1" dirty="0">
                <a:latin typeface="+mn-lt"/>
              </a:rPr>
              <a:t> of A n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mathematics, a subset of Cartesian product is called as a "relation".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And this is why a relational table is called as "relational".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original definition of a relational table is not completely correct.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is because two relational tables with the different orders of columns contain the same information.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However, two relations with a different order of domains involved in a Cartesian product are different.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the next presentation, we show a definition of a relational table, that more precisely matches reality.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4422C558-B378-44B0-82AC-22E928D3579A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31CD39B-A2D0-489F-9B42-D0FE89B16F26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more precise definition of a relational table, that is consistent with the reality, is the following.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Let A 1, A 2, A n be the names of attributes.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 Let </a:t>
            </a:r>
            <a:r>
              <a:rPr lang="en-US" sz="2000" b="0" strike="noStrike" spc="-1" dirty="0" err="1">
                <a:latin typeface="+mn-lt"/>
              </a:rPr>
              <a:t>dom</a:t>
            </a:r>
            <a:r>
              <a:rPr lang="en-US" sz="2000" b="0" strike="noStrike" spc="-1" dirty="0">
                <a:latin typeface="+mn-lt"/>
              </a:rPr>
              <a:t> of A 1, </a:t>
            </a:r>
            <a:r>
              <a:rPr lang="en-US" sz="2000" b="0" strike="noStrike" spc="-1" dirty="0" err="1">
                <a:latin typeface="+mn-lt"/>
              </a:rPr>
              <a:t>dom</a:t>
            </a:r>
            <a:r>
              <a:rPr lang="en-US" sz="2000" b="0" strike="noStrike" spc="-1" dirty="0">
                <a:latin typeface="+mn-lt"/>
              </a:rPr>
              <a:t> of A 2, </a:t>
            </a:r>
            <a:r>
              <a:rPr lang="en-US" sz="2000" b="0" strike="noStrike" spc="-1" dirty="0" err="1">
                <a:latin typeface="+mn-lt"/>
              </a:rPr>
              <a:t>dom</a:t>
            </a:r>
            <a:r>
              <a:rPr lang="en-US" sz="2000" b="0" strike="noStrike" spc="-1" dirty="0">
                <a:latin typeface="+mn-lt"/>
              </a:rPr>
              <a:t> of A n be the domains of attributes, it means the sets of values of attributes A 1, A 2,  A n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row r is defined as a full mapping of attribute names A 1, A 2,  A n into a union of domains </a:t>
            </a:r>
            <a:r>
              <a:rPr lang="en-US" sz="2000" b="0" strike="noStrike" spc="-1" dirty="0" err="1">
                <a:latin typeface="+mn-lt"/>
              </a:rPr>
              <a:t>dom</a:t>
            </a:r>
            <a:r>
              <a:rPr lang="en-US" sz="2000" b="0" strike="noStrike" spc="-1" dirty="0">
                <a:latin typeface="+mn-lt"/>
              </a:rPr>
              <a:t> of A 1, </a:t>
            </a:r>
            <a:r>
              <a:rPr lang="en-US" sz="2000" b="0" strike="noStrike" spc="-1" dirty="0" err="1">
                <a:latin typeface="+mn-lt"/>
              </a:rPr>
              <a:t>dom</a:t>
            </a:r>
            <a:r>
              <a:rPr lang="en-US" sz="2000" b="0" strike="noStrike" spc="-1" dirty="0">
                <a:latin typeface="+mn-lt"/>
              </a:rPr>
              <a:t> of A 2, </a:t>
            </a:r>
            <a:r>
              <a:rPr lang="en-US" sz="2000" b="0" strike="noStrike" spc="-1" dirty="0" err="1">
                <a:latin typeface="+mn-lt"/>
              </a:rPr>
              <a:t>dom</a:t>
            </a:r>
            <a:r>
              <a:rPr lang="en-US" sz="2000" b="0" strike="noStrike" spc="-1" dirty="0">
                <a:latin typeface="+mn-lt"/>
              </a:rPr>
              <a:t> of A n  such that for all A in a set of attributes A 1, A 2,  A n, r of attribute A is in a domain of attribute 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table is still defined as a set of rows.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Now, an order of columns is immaterial, because we can swap the attributes in the mapping but, ...  a name "relational" is not well justified.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E9EF48F-08EB-481E-9B27-154E94C489BD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emf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13"/>
          <a:stretch>
            <a:fillRect/>
          </a:stretch>
        </p:blipFill>
        <p:spPr>
          <a:xfrm>
            <a:off x="8114040" y="6079320"/>
            <a:ext cx="647280" cy="55116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4320"/>
            <a:ext cx="9141120" cy="684684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7317720" y="5233320"/>
            <a:ext cx="1422360" cy="11700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90204"/>
              </a:rPr>
              <a:t>单击鼠标编辑标题文字格式</a:t>
            </a:r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90204"/>
              </a:rPr>
              <a:t>单击鼠标编辑大纲文字格式</a:t>
            </a:r>
            <a:endParaRPr lang="en-US" sz="3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90204"/>
              </a:rPr>
              <a:t>第二个大纲级</a:t>
            </a:r>
            <a:endParaRPr lang="en-US" sz="2800" b="0" strike="noStrike" spc="-1">
              <a:latin typeface="Arial" panose="020B060402020209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90204"/>
              </a:rPr>
              <a:t>第三大纲级别</a:t>
            </a:r>
            <a:endParaRPr lang="en-US" sz="2400" b="0" strike="noStrike" spc="-1">
              <a:latin typeface="Arial" panose="020B060402020209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90204"/>
              </a:rPr>
              <a:t>第四大纲级别</a:t>
            </a:r>
            <a:endParaRPr lang="en-US" sz="2000" b="0" strike="noStrike" spc="-1">
              <a:latin typeface="Arial" panose="020B060402020209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第五大纲级别</a:t>
            </a:r>
            <a:endParaRPr lang="en-US" sz="2000" b="0" strike="noStrike" spc="-1">
              <a:latin typeface="Arial" panose="020B060402020209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第六大纲级别</a:t>
            </a:r>
            <a:endParaRPr lang="en-US" sz="2000" b="0" strike="noStrike" spc="-1">
              <a:latin typeface="Arial" panose="020B060402020209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第七大纲级别</a:t>
            </a:r>
            <a:endParaRPr lang="en-US" sz="2000" b="0" strike="noStrike" spc="-1">
              <a:latin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" name="Picture 3"/>
          <p:cNvPicPr/>
          <p:nvPr/>
        </p:nvPicPr>
        <p:blipFill>
          <a:blip r:embed="rId13"/>
          <a:stretch>
            <a:fillRect/>
          </a:stretch>
        </p:blipFill>
        <p:spPr>
          <a:xfrm>
            <a:off x="8114040" y="6079320"/>
            <a:ext cx="647280" cy="5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90204"/>
              </a:rPr>
              <a:t>单击鼠标编辑标题文字格式</a:t>
            </a:r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90204"/>
              </a:rPr>
              <a:t>单击鼠标编辑大纲文字格式</a:t>
            </a:r>
            <a:endParaRPr lang="en-US" sz="3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90204"/>
              </a:rPr>
              <a:t>第二个大纲级</a:t>
            </a:r>
            <a:endParaRPr lang="en-US" sz="2800" b="0" strike="noStrike" spc="-1">
              <a:latin typeface="Arial" panose="020B060402020209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90204"/>
              </a:rPr>
              <a:t>第三大纲级别</a:t>
            </a:r>
            <a:endParaRPr lang="en-US" sz="2400" b="0" strike="noStrike" spc="-1">
              <a:latin typeface="Arial" panose="020B060402020209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90204"/>
              </a:rPr>
              <a:t>第四大纲级别</a:t>
            </a:r>
            <a:endParaRPr lang="en-US" sz="2000" b="0" strike="noStrike" spc="-1">
              <a:latin typeface="Arial" panose="020B060402020209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第五大纲级别</a:t>
            </a:r>
            <a:endParaRPr lang="en-US" sz="2000" b="0" strike="noStrike" spc="-1">
              <a:latin typeface="Arial" panose="020B060402020209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第六大纲级别</a:t>
            </a:r>
            <a:endParaRPr lang="en-US" sz="2000" b="0" strike="noStrike" spc="-1">
              <a:latin typeface="Arial" panose="020B060402020209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第七大纲级别</a:t>
            </a:r>
            <a:endParaRPr lang="en-US" sz="2000" b="0" strike="noStrike" spc="-1">
              <a:latin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6800" y="2917080"/>
            <a:ext cx="6444000" cy="248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b"/>
          <a:lstStyle/>
          <a:p>
            <a:pPr>
              <a:lnSpc>
                <a:spcPct val="80000"/>
              </a:lnSpc>
            </a:pPr>
            <a:r>
              <a:rPr lang="en-US" sz="6600" b="0" strike="noStrike" spc="-137">
                <a:solidFill>
                  <a:srgbClr val="FFFFFF"/>
                </a:solidFill>
                <a:latin typeface="Times New Roman" panose="02020603050405020304"/>
                <a:ea typeface="DejaVu Sans"/>
              </a:rPr>
              <a:t>The Relational Model of Data</a:t>
            </a:r>
            <a:endParaRPr lang="en-US" sz="6600" b="0" strike="noStrike" spc="-1">
              <a:latin typeface="Arial" panose="020B0604020202090204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3120" y="5513040"/>
            <a:ext cx="639792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D9D9D6"/>
                </a:solidFill>
                <a:latin typeface="Montserrat"/>
                <a:ea typeface="DejaVu Sans"/>
              </a:rPr>
              <a:t>CSIT882: Data Management Systems</a:t>
            </a:r>
            <a:endParaRPr lang="en-US" sz="1600" b="0" strike="noStrike" spc="-1">
              <a:latin typeface="Arial" panose="020B0604020202090204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8720" y="993960"/>
            <a:ext cx="18180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Basic Concepts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Relational Table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Principles of Relational Model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Consistency Constraints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Summary</a:t>
            </a:r>
            <a:endParaRPr lang="en-US" sz="2800" b="0" strike="noStrike" spc="-1">
              <a:latin typeface="Arial" panose="020B0604020202090204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FC71CFA8-6BC6-4804-BE41-0AA8E3A4B829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Principles of Relational Model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041400"/>
            <a:ext cx="7870825" cy="525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relational table that has no </a:t>
            </a:r>
            <a:r>
              <a:rPr lang="en-US" sz="20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multivalued 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attributes and composite attributes is in the first normal form (1NF)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For example, a relational table below is NOT in 1NF, sometimes we say that such table is in 0NF</a:t>
            </a: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Are there any higher normal forms like for example 2NF, 3NF, ... ?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YES ! However, we shall not discuss this topic now !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Is 0NF completely useless ?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NO ! However, we shall not discuss this topic in this subject !</a:t>
            </a: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D65EF0B6-210B-448A-85D3-6D740F399757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1"/>
          <a:stretch>
            <a:fillRect/>
          </a:stretch>
        </p:blipFill>
        <p:spPr>
          <a:xfrm>
            <a:off x="1656000" y="2412000"/>
            <a:ext cx="5831640" cy="223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Principles of Relational Model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041400"/>
            <a:ext cx="8147050" cy="54184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Access to the rows by the contents rule:</a:t>
            </a:r>
            <a:endParaRPr lang="en-US" sz="2400" b="0" strike="noStrike" spc="-1" dirty="0">
              <a:latin typeface="Arial" panose="020B0604020202090204"/>
            </a:endParaRPr>
          </a:p>
          <a:p>
            <a:pPr marL="714375" indent="-3098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We can only retrieve the rows by their contents</a:t>
            </a:r>
            <a:endParaRPr lang="en-US" sz="2000" b="0" strike="noStrike" spc="-1" dirty="0">
              <a:latin typeface="Arial" panose="020B0604020202090204"/>
            </a:endParaRPr>
          </a:p>
          <a:p>
            <a:pPr marL="714375" indent="-30988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It is NOT allowed to say: give me the </a:t>
            </a:r>
            <a:r>
              <a:rPr lang="en-US" sz="2000" b="1" strike="noStrike" spc="-1" dirty="0">
                <a:solidFill>
                  <a:srgbClr val="7030A0"/>
                </a:solidFill>
                <a:latin typeface="Times New Roman Bold" panose="02020603050405020304" charset="0"/>
                <a:ea typeface="DejaVu Sans"/>
                <a:cs typeface="Times New Roman Bold" panose="02020603050405020304" charset="0"/>
              </a:rPr>
              <a:t>second row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from the following table:</a:t>
            </a:r>
            <a:endParaRPr lang="en-US" sz="200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+------+----------+--------------+------------+------------+-------------------+</a:t>
            </a:r>
            <a:endParaRPr lang="en-US" sz="105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| </a:t>
            </a:r>
            <a:r>
              <a:rPr lang="en-US" sz="1050" b="0" strike="noStrike" spc="-1" dirty="0" err="1">
                <a:solidFill>
                  <a:srgbClr val="0C2340"/>
                </a:solidFill>
                <a:latin typeface="Courier New" panose="02070609020205090404"/>
                <a:ea typeface="DejaVu Sans"/>
              </a:rPr>
              <a:t>anum</a:t>
            </a: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 | </a:t>
            </a:r>
            <a:r>
              <a:rPr lang="en-US" sz="1050" b="0" strike="noStrike" spc="-1" dirty="0" err="1">
                <a:solidFill>
                  <a:srgbClr val="0C2340"/>
                </a:solidFill>
                <a:latin typeface="Courier New" panose="02070609020205090404"/>
                <a:ea typeface="DejaVu Sans"/>
              </a:rPr>
              <a:t>fname</a:t>
            </a: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    | </a:t>
            </a:r>
            <a:r>
              <a:rPr lang="en-US" sz="1050" b="0" strike="noStrike" spc="-1" dirty="0" err="1">
                <a:solidFill>
                  <a:srgbClr val="0C2340"/>
                </a:solidFill>
                <a:latin typeface="Courier New" panose="02070609020205090404"/>
                <a:ea typeface="DejaVu Sans"/>
              </a:rPr>
              <a:t>lname</a:t>
            </a: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        | </a:t>
            </a:r>
            <a:r>
              <a:rPr lang="en-US" sz="1050" b="0" strike="noStrike" spc="-1" dirty="0" err="1">
                <a:solidFill>
                  <a:srgbClr val="0C2340"/>
                </a:solidFill>
                <a:latin typeface="Courier New" panose="02070609020205090404"/>
                <a:ea typeface="DejaVu Sans"/>
              </a:rPr>
              <a:t>dob</a:t>
            </a: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        | city       | state             |</a:t>
            </a:r>
            <a:endParaRPr lang="en-US" sz="105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+------+----------+--------------+------------+------------+-------------------+</a:t>
            </a:r>
            <a:endParaRPr lang="en-US" sz="105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|    1 | Harry    | Potter       | 1980-12-12 | Perth      | Western Australia |</a:t>
            </a:r>
            <a:endParaRPr lang="en-US" sz="105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|    2 | Johnny   | Walker       | 1990-01-13 | Geelong    | Victoria          |</a:t>
            </a:r>
            <a:endParaRPr lang="en-US" sz="105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|    3 | Mary     | Poppins      | 1950-01-01 | Melbourne  | Victoria          |</a:t>
            </a:r>
            <a:endParaRPr lang="en-US" sz="105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|    4 | Michael  | Collins      | 1960-05-25 | Brisbane   | Queensland        |</a:t>
            </a:r>
            <a:endParaRPr lang="en-US" sz="105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|    5 | Margaret | Finch        | 1953-12-07 | Sydney     | New South Wales   |</a:t>
            </a:r>
            <a:endParaRPr lang="en-US" sz="105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|    6 | Claudia  | </a:t>
            </a:r>
            <a:r>
              <a:rPr lang="en-US" sz="1050" b="0" strike="noStrike" spc="-1" dirty="0" err="1">
                <a:solidFill>
                  <a:srgbClr val="0C2340"/>
                </a:solidFill>
                <a:latin typeface="Courier New" panose="02070609020205090404"/>
                <a:ea typeface="DejaVu Sans"/>
              </a:rPr>
              <a:t>Kowalewski</a:t>
            </a: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   | 1959-05-03 | Hobart     | Tasmania          |</a:t>
            </a:r>
            <a:endParaRPr lang="en-US" sz="105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|    7 | James    | Bond         | 1960-01-01 | Perth      | Western Australia |</a:t>
            </a:r>
            <a:endParaRPr lang="en-US" sz="105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|    8 | Stephen  | Staunton     | 1977-10-23 | Freemantle |</a:t>
            </a:r>
            <a:r>
              <a:rPr lang="en-US" sz="105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</a:t>
            </a: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Western Australia |</a:t>
            </a:r>
            <a:endParaRPr lang="en-US" sz="105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|    9 | Joseph   | Staunton     | 1977-10-23 | Newcastle  | New South Wales   |</a:t>
            </a:r>
            <a:endParaRPr lang="en-US" sz="105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|   10 | John     | Spiderman    | 1990-06-21 | Sydney     | New South Wales   |</a:t>
            </a:r>
            <a:endParaRPr lang="en-US" sz="1050" b="0" strike="noStrike" spc="-1" dirty="0">
              <a:latin typeface="Arial" panose="020B0604020202090204"/>
            </a:endParaRPr>
          </a:p>
          <a:p>
            <a:pPr marL="720090">
              <a:lnSpc>
                <a:spcPct val="100000"/>
              </a:lnSpc>
              <a:spcBef>
                <a:spcPts val="560"/>
              </a:spcBef>
            </a:pPr>
            <a:r>
              <a:rPr lang="en-US" sz="1050" b="0" strike="noStrike" spc="-1" dirty="0">
                <a:solidFill>
                  <a:srgbClr val="0C2340"/>
                </a:solidFill>
                <a:latin typeface="Courier New" panose="02070609020205090404"/>
                <a:ea typeface="DejaVu Sans"/>
              </a:rPr>
              <a:t>+------+----------+--------------+------------+------------+-------------------+</a:t>
            </a:r>
            <a:endParaRPr lang="en-US" sz="1050" b="0" strike="noStrike" spc="-1" dirty="0">
              <a:latin typeface="Arial" panose="020B0604020202090204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We have to say: give me a row such that </a:t>
            </a:r>
            <a:r>
              <a:rPr lang="en-US" sz="20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anum</a:t>
            </a:r>
            <a:r>
              <a:rPr lang="en-US" sz="20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 = 2 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or such that </a:t>
            </a:r>
            <a:r>
              <a:rPr lang="en-US" sz="20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fname</a:t>
            </a:r>
            <a:r>
              <a:rPr lang="en-US" sz="20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 = 'Johnny' and </a:t>
            </a:r>
            <a:r>
              <a:rPr lang="en-US" sz="20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lname</a:t>
            </a:r>
            <a:r>
              <a:rPr lang="en-US" sz="20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 = 'Walker'</a:t>
            </a: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2B3C1C9C-EDAE-4568-9E99-0E982E4E6886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Principles of Relational Model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Unique rows rule:</a:t>
            </a:r>
            <a:endParaRPr lang="en-US" sz="24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relational table cannot contain two identical rows</a:t>
            </a:r>
            <a:endParaRPr lang="en-US" sz="22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This rule is violated by all commercial Database Management Systems !</a:t>
            </a:r>
            <a:endParaRPr lang="en-US" sz="24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 algn="just"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C521AD79-D1A6-4AA6-AFAE-437230D04CAA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Basic Concepts</a:t>
            </a:r>
            <a:endParaRPr lang="en-US" sz="28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Relational Table</a:t>
            </a:r>
            <a:endParaRPr lang="en-US" sz="28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Principles of Relational Model</a:t>
            </a:r>
            <a:endParaRPr lang="en-US" sz="28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Consistency Constraints</a:t>
            </a:r>
            <a:endParaRPr lang="en-US" sz="2800" b="0" strike="noStrike" spc="-1" dirty="0">
              <a:latin typeface="Arial" panose="020B0604020202090204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Keys</a:t>
            </a:r>
            <a:endParaRPr lang="en-US" sz="2800" b="0" strike="noStrike" spc="-1" dirty="0">
              <a:latin typeface="Arial" panose="020B0604020202090204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28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NULL</a:t>
            </a:r>
            <a:endParaRPr lang="en-US" sz="2800" b="0" strike="noStrike" spc="-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-	Referential Integrity Constraints</a:t>
            </a:r>
            <a:endParaRPr lang="en-US" sz="2800" b="0" strike="noStrike" spc="-1" dirty="0">
              <a:latin typeface="Arial" panose="020B0604020202090204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-	Domain Constraints </a:t>
            </a: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  </a:t>
            </a:r>
            <a:endParaRPr lang="en-US" sz="2800" spc="-1" dirty="0">
              <a:latin typeface="Arial" panose="020B0604020202090204"/>
            </a:endParaRPr>
          </a:p>
          <a:p>
            <a:pPr marL="457200" indent="-457200">
              <a:lnSpc>
                <a:spcPct val="100000"/>
              </a:lnSpc>
              <a:spcBef>
                <a:spcPts val="560"/>
              </a:spcBef>
              <a:buFont typeface="Arial" panose="020B0604020202090204" pitchFamily="34" charset="0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Summary</a:t>
            </a:r>
            <a:endParaRPr lang="en-US" sz="2800" b="0" strike="noStrike" spc="-1" dirty="0">
              <a:latin typeface="Arial" panose="020B0604020202090204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C775006E-D678-4C67-8F98-D16175DDECF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167760" y="5478480"/>
            <a:ext cx="523800" cy="39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Keys</a:t>
            </a:r>
            <a:endParaRPr lang="en-US" sz="3200" b="0" strike="noStrike" spc="-1">
              <a:latin typeface="Arial" panose="020B060402020209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CustomShape 2"/>
              <p:cNvSpPr/>
              <p:nvPr/>
            </p:nvSpPr>
            <p:spPr>
              <a:xfrm>
                <a:off x="390600" y="1121760"/>
                <a:ext cx="7871040" cy="443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90000" bIns="45000"/>
              <a:lstStyle/>
              <a:p>
                <a:pPr marL="352425" indent="-342265">
                  <a:lnSpc>
                    <a:spcPct val="100000"/>
                  </a:lnSpc>
                  <a:spcBef>
                    <a:spcPts val="560"/>
                  </a:spcBef>
                  <a:buClr>
                    <a:srgbClr val="0C2340"/>
                  </a:buClr>
                  <a:buFont typeface="Arial" panose="020B0604020202090204"/>
                  <a:buChar char="•"/>
                </a:pP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</a:rPr>
                  <a:t>Let R(A</a:t>
                </a:r>
                <a:r>
                  <a:rPr lang="en-US" sz="22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1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</a:rPr>
                  <a:t>, A</a:t>
                </a:r>
                <a:r>
                  <a:rPr lang="en-US" sz="22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2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</a:rPr>
                  <a:t>, ... A</a:t>
                </a:r>
                <a:r>
                  <a:rPr lang="en-US" sz="22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n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</a:rPr>
                  <a:t>) be a relational table with a relational schema (header) {A</a:t>
                </a:r>
                <a:r>
                  <a:rPr lang="en-US" sz="22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1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</a:rPr>
                  <a:t>, A</a:t>
                </a:r>
                <a:r>
                  <a:rPr lang="en-US" sz="22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2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</a:rPr>
                  <a:t>, ... A</a:t>
                </a:r>
                <a:r>
                  <a:rPr lang="en-US" sz="22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n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</a:rPr>
                  <a:t>} </a:t>
                </a:r>
                <a:endParaRPr lang="en-US" sz="2200" spc="-1" dirty="0">
                  <a:solidFill>
                    <a:srgbClr val="0C2340"/>
                  </a:solidFill>
                  <a:latin typeface="Times New Roman" panose="02020603050405020304"/>
                </a:endParaRPr>
              </a:p>
              <a:p>
                <a:pPr marL="352425" indent="-342265">
                  <a:lnSpc>
                    <a:spcPct val="100000"/>
                  </a:lnSpc>
                  <a:spcBef>
                    <a:spcPts val="560"/>
                  </a:spcBef>
                  <a:buClr>
                    <a:srgbClr val="0C2340"/>
                  </a:buClr>
                  <a:buFont typeface="Arial" panose="020B0604020202090204"/>
                  <a:buChar char="•"/>
                </a:pP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</a:rPr>
                  <a:t>A </a:t>
                </a:r>
                <a:r>
                  <a:rPr lang="en-US" sz="2200" b="0" strike="noStrike" spc="-1" dirty="0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key 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in a </a:t>
                </a:r>
                <a:r>
                  <a:rPr lang="en-US" sz="2200" b="0" strike="noStrike" spc="-1" dirty="0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 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relational</a:t>
                </a:r>
                <a:r>
                  <a:rPr lang="en-US" sz="2200" b="0" strike="noStrike" spc="-1" dirty="0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 table R is a set of attributes 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</a:rPr>
                  <a:t>K = {A</a:t>
                </a:r>
                <a:r>
                  <a:rPr lang="en-US" sz="22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k1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</a:rPr>
                  <a:t>, A</a:t>
                </a:r>
                <a:r>
                  <a:rPr lang="en-US" sz="22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k2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</a:rPr>
                  <a:t>, ... </a:t>
                </a:r>
                <a:r>
                  <a:rPr lang="en-US" sz="2200" spc="-1" dirty="0" err="1">
                    <a:solidFill>
                      <a:srgbClr val="0C2340"/>
                    </a:solidFill>
                    <a:latin typeface="Times New Roman" panose="02020603050405020304"/>
                  </a:rPr>
                  <a:t>A</a:t>
                </a:r>
                <a:r>
                  <a:rPr lang="en-US" sz="2200" spc="-1" baseline="-25000" dirty="0" err="1">
                    <a:solidFill>
                      <a:srgbClr val="0C2340"/>
                    </a:solidFill>
                    <a:latin typeface="Times New Roman" panose="02020603050405020304"/>
                  </a:rPr>
                  <a:t>km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</a:rPr>
                  <a:t>} such </a:t>
                </a:r>
                <a:r>
                  <a:rPr lang="en-US" sz="2200" b="0" strike="noStrike" spc="-1" dirty="0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that:</a:t>
                </a:r>
                <a:endParaRPr lang="en-US" sz="2200" b="0" strike="noStrike" spc="-1" dirty="0">
                  <a:latin typeface="Arial" panose="020B0604020202090204"/>
                </a:endParaRPr>
              </a:p>
              <a:p>
                <a:pPr marL="714375" indent="-352425" algn="just">
                  <a:lnSpc>
                    <a:spcPct val="100000"/>
                  </a:lnSpc>
                  <a:spcBef>
                    <a:spcPts val="560"/>
                  </a:spcBef>
                </a:pP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</a:rPr>
                  <a:t>-	</a:t>
                </a:r>
                <a:r>
                  <a:rPr lang="en-US" sz="2000" spc="-1" dirty="0">
                    <a:solidFill>
                      <a:srgbClr val="0C2340"/>
                    </a:solidFill>
                    <a:latin typeface="Times New Roman" panose="02020603050405020304"/>
                  </a:rPr>
                  <a:t>K is included in {A</a:t>
                </a:r>
                <a:r>
                  <a:rPr lang="en-US" sz="20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1</a:t>
                </a:r>
                <a:r>
                  <a:rPr lang="en-US" sz="2000" spc="-1" dirty="0">
                    <a:solidFill>
                      <a:srgbClr val="0C2340"/>
                    </a:solidFill>
                    <a:latin typeface="Times New Roman" panose="02020603050405020304"/>
                  </a:rPr>
                  <a:t>, A</a:t>
                </a:r>
                <a:r>
                  <a:rPr lang="en-US" sz="20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2</a:t>
                </a:r>
                <a:r>
                  <a:rPr lang="en-US" sz="2000" spc="-1" dirty="0">
                    <a:solidFill>
                      <a:srgbClr val="0C2340"/>
                    </a:solidFill>
                    <a:latin typeface="Times New Roman" panose="02020603050405020304"/>
                  </a:rPr>
                  <a:t>, ... A</a:t>
                </a:r>
                <a:r>
                  <a:rPr lang="en-US" sz="20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n</a:t>
                </a:r>
                <a:r>
                  <a:rPr lang="en-US" sz="2000" spc="-1" dirty="0">
                    <a:solidFill>
                      <a:srgbClr val="0C2340"/>
                    </a:solidFill>
                    <a:latin typeface="Times New Roman" panose="02020603050405020304"/>
                  </a:rPr>
                  <a:t>}, i.e. K is a subset of the schema</a:t>
                </a:r>
                <a:endParaRPr lang="en-US" sz="2000" spc="-1" dirty="0">
                  <a:solidFill>
                    <a:srgbClr val="0C2340"/>
                  </a:solidFill>
                  <a:latin typeface="Times New Roman" panose="02020603050405020304"/>
                </a:endParaRPr>
              </a:p>
              <a:p>
                <a:pPr marL="714375" indent="-352425" algn="just">
                  <a:lnSpc>
                    <a:spcPct val="100000"/>
                  </a:lnSpc>
                  <a:spcBef>
                    <a:spcPts val="560"/>
                  </a:spcBef>
                  <a:buFontTx/>
                  <a:buChar char="-"/>
                </a:pPr>
                <a:r>
                  <a:rPr lang="en-US" sz="2000" spc="-1" dirty="0">
                    <a:solidFill>
                      <a:srgbClr val="0C2340"/>
                    </a:solidFill>
                    <a:latin typeface="Times New Roman" panose="02020603050405020304"/>
                  </a:rPr>
                  <a:t>for any two rows v, w in R(A</a:t>
                </a:r>
                <a:r>
                  <a:rPr lang="en-US" sz="20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1</a:t>
                </a:r>
                <a:r>
                  <a:rPr lang="en-US" sz="2000" spc="-1" dirty="0">
                    <a:solidFill>
                      <a:srgbClr val="0C2340"/>
                    </a:solidFill>
                    <a:latin typeface="Times New Roman" panose="02020603050405020304"/>
                  </a:rPr>
                  <a:t>, A</a:t>
                </a:r>
                <a:r>
                  <a:rPr lang="en-US" sz="20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2</a:t>
                </a:r>
                <a:r>
                  <a:rPr lang="en-US" sz="2000" spc="-1" dirty="0">
                    <a:solidFill>
                      <a:srgbClr val="0C2340"/>
                    </a:solidFill>
                    <a:latin typeface="Times New Roman" panose="02020603050405020304"/>
                  </a:rPr>
                  <a:t>, ... A</a:t>
                </a:r>
                <a:r>
                  <a:rPr lang="en-US" sz="2000" spc="-1" baseline="-25000" dirty="0">
                    <a:solidFill>
                      <a:srgbClr val="0C2340"/>
                    </a:solidFill>
                    <a:latin typeface="Times New Roman" panose="02020603050405020304"/>
                  </a:rPr>
                  <a:t>n</a:t>
                </a:r>
                <a:r>
                  <a:rPr lang="en-US" sz="2000" spc="-1" dirty="0">
                    <a:solidFill>
                      <a:srgbClr val="0C2340"/>
                    </a:solidFill>
                    <a:latin typeface="Times New Roman" panose="02020603050405020304"/>
                  </a:rPr>
                  <a:t>) their k-values must be different, v[k] </a:t>
                </a:r>
                <a14:m>
                  <m:oMath xmlns:m="http://schemas.openxmlformats.org/officeDocument/2006/math">
                    <m:r>
                      <a:rPr lang="en-US" sz="2000" i="1" spc="-1" smtClean="0">
                        <a:solidFill>
                          <a:srgbClr val="0C23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spc="-1" dirty="0">
                    <a:solidFill>
                      <a:srgbClr val="0C2340"/>
                    </a:solidFill>
                    <a:latin typeface="Times New Roman" panose="02020603050405020304"/>
                  </a:rPr>
                  <a:t> w[k] </a:t>
                </a:r>
                <a:endParaRPr lang="en-US" sz="2000" spc="-1" dirty="0">
                  <a:solidFill>
                    <a:srgbClr val="0C2340"/>
                  </a:solidFill>
                  <a:latin typeface="Times New Roman" panose="02020603050405020304"/>
                </a:endParaRPr>
              </a:p>
              <a:p>
                <a:pPr marL="714375" indent="-352425" algn="just">
                  <a:lnSpc>
                    <a:spcPct val="100000"/>
                  </a:lnSpc>
                  <a:spcBef>
                    <a:spcPts val="560"/>
                  </a:spcBef>
                  <a:buFontTx/>
                  <a:buChar char="-"/>
                </a:pPr>
                <a:r>
                  <a:rPr lang="en-US" sz="2000" b="0" strike="noStrike" spc="-1" dirty="0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no proper subset of K satisfies a property above</a:t>
                </a:r>
                <a:endParaRPr lang="en-US" sz="2000" b="0" strike="noStrike" spc="-1" dirty="0">
                  <a:latin typeface="Arial" panose="020B0604020202090204"/>
                </a:endParaRPr>
              </a:p>
              <a:p>
                <a:pPr marL="352425" indent="-342265">
                  <a:lnSpc>
                    <a:spcPct val="100000"/>
                  </a:lnSpc>
                  <a:spcBef>
                    <a:spcPts val="560"/>
                  </a:spcBef>
                  <a:buClr>
                    <a:srgbClr val="0C2340"/>
                  </a:buClr>
                  <a:buFont typeface="Arial" panose="020B0604020202090204"/>
                  <a:buChar char="•"/>
                </a:pPr>
                <a:r>
                  <a:rPr lang="en-US" sz="2200" b="0" strike="noStrike" spc="-1" dirty="0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A key that does not satisfy 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the last condition </a:t>
                </a:r>
                <a:r>
                  <a:rPr lang="en-US" sz="2200" b="0" strike="noStrike" spc="-1" dirty="0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is called as a </a:t>
                </a:r>
                <a:r>
                  <a:rPr lang="en-US" sz="2200" b="0" strike="noStrike" spc="-1" dirty="0" err="1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superkey</a:t>
                </a:r>
                <a:endParaRPr lang="en-US" sz="2200" b="0" strike="noStrike" spc="-1" dirty="0">
                  <a:latin typeface="Arial" panose="020B0604020202090204"/>
                </a:endParaRPr>
              </a:p>
              <a:p>
                <a:pPr marL="352425" indent="-342265">
                  <a:lnSpc>
                    <a:spcPct val="100000"/>
                  </a:lnSpc>
                  <a:spcBef>
                    <a:spcPts val="560"/>
                  </a:spcBef>
                  <a:buClr>
                    <a:srgbClr val="0C2340"/>
                  </a:buClr>
                  <a:buFont typeface="Arial" panose="020B0604020202090204"/>
                  <a:buChar char="•"/>
                </a:pPr>
                <a:r>
                  <a:rPr lang="en-US" sz="2200" b="0" strike="noStrike" spc="-1" dirty="0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A key that satisfies </a:t>
                </a:r>
                <a:r>
                  <a:rPr lang="en-US" sz="2200" spc="-1" dirty="0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all conditions </a:t>
                </a:r>
                <a:r>
                  <a:rPr lang="en-US" sz="2200" b="0" strike="noStrike" spc="-1" dirty="0">
                    <a:solidFill>
                      <a:srgbClr val="0C2340"/>
                    </a:solidFill>
                    <a:latin typeface="Times New Roman" panose="02020603050405020304"/>
                    <a:ea typeface="DejaVu Sans"/>
                  </a:rPr>
                  <a:t>is called as a minimal key</a:t>
                </a:r>
                <a:endParaRPr lang="en-US" sz="2200" b="0" strike="noStrike" spc="-1" dirty="0">
                  <a:latin typeface="Arial" panose="020B0604020202090204"/>
                </a:endParaRPr>
              </a:p>
              <a:p>
                <a:pPr>
                  <a:lnSpc>
                    <a:spcPct val="100000"/>
                  </a:lnSpc>
                  <a:spcBef>
                    <a:spcPts val="560"/>
                  </a:spcBef>
                </a:pPr>
                <a:endParaRPr lang="en-US" sz="2200" b="0" strike="noStrike" spc="-1" dirty="0">
                  <a:latin typeface="Arial" panose="020B0604020202090204"/>
                </a:endParaRPr>
              </a:p>
              <a:p>
                <a:pPr>
                  <a:lnSpc>
                    <a:spcPct val="100000"/>
                  </a:lnSpc>
                  <a:spcBef>
                    <a:spcPts val="560"/>
                  </a:spcBef>
                </a:pPr>
                <a:endParaRPr lang="en-US" sz="2200" b="0" strike="noStrike" spc="-1" dirty="0">
                  <a:latin typeface="Arial" panose="020B0604020202090204"/>
                </a:endParaRPr>
              </a:p>
              <a:p>
                <a:pPr>
                  <a:lnSpc>
                    <a:spcPct val="100000"/>
                  </a:lnSpc>
                  <a:spcBef>
                    <a:spcPts val="560"/>
                  </a:spcBef>
                </a:pPr>
                <a:endParaRPr lang="en-US" sz="2200" b="0" strike="noStrike" spc="-1" dirty="0">
                  <a:latin typeface="Arial" panose="020B0604020202090204"/>
                </a:endParaRPr>
              </a:p>
              <a:p>
                <a:pPr>
                  <a:lnSpc>
                    <a:spcPct val="100000"/>
                  </a:lnSpc>
                  <a:spcBef>
                    <a:spcPts val="560"/>
                  </a:spcBef>
                </a:pPr>
                <a:endParaRPr lang="en-US" sz="2200" b="0" strike="noStrike" spc="-1" dirty="0">
                  <a:latin typeface="Arial" panose="020B0604020202090204"/>
                </a:endParaRPr>
              </a:p>
              <a:p>
                <a:pPr>
                  <a:lnSpc>
                    <a:spcPct val="100000"/>
                  </a:lnSpc>
                  <a:spcBef>
                    <a:spcPts val="560"/>
                  </a:spcBef>
                </a:pPr>
                <a:endParaRPr lang="en-US" sz="2200" b="0" strike="noStrike" spc="-1" dirty="0">
                  <a:latin typeface="Arial" panose="020B0604020202090204"/>
                </a:endParaRPr>
              </a:p>
              <a:p>
                <a:pPr algn="just">
                  <a:lnSpc>
                    <a:spcPct val="100000"/>
                  </a:lnSpc>
                  <a:spcBef>
                    <a:spcPts val="560"/>
                  </a:spcBef>
                </a:pPr>
                <a:endParaRPr lang="en-US" sz="2200" b="0" strike="noStrike" spc="-1" dirty="0">
                  <a:latin typeface="Arial" panose="020B0604020202090204"/>
                </a:endParaRPr>
              </a:p>
              <a:p>
                <a:pPr>
                  <a:lnSpc>
                    <a:spcPct val="100000"/>
                  </a:lnSpc>
                  <a:spcBef>
                    <a:spcPts val="560"/>
                  </a:spcBef>
                </a:pPr>
                <a:endParaRPr lang="en-US" sz="2200" b="0" strike="noStrike" spc="-1" dirty="0">
                  <a:latin typeface="Arial" panose="020B0604020202090204"/>
                </a:endParaRPr>
              </a:p>
            </p:txBody>
          </p:sp>
        </mc:Choice>
        <mc:Fallback>
          <p:sp>
            <p:nvSpPr>
              <p:cNvPr id="133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00" y="1121760"/>
                <a:ext cx="7871040" cy="443880"/>
              </a:xfrm>
              <a:prstGeom prst="rect">
                <a:avLst/>
              </a:prstGeom>
              <a:blipFill rotWithShape="1">
                <a:blip r:embed="rId1"/>
                <a:stretch>
                  <a:fillRect l="-1" t="-79" r="4" b="-1458953"/>
                </a:stretch>
              </a:blip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4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3E2BA60A-D9BE-4D4E-AEA7-857C02EF0839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Keys</a:t>
            </a:r>
            <a:endParaRPr lang="en-US" sz="3200" b="0" strike="noStrike" spc="-1">
              <a:latin typeface="Arial" panose="020B0604020202090204"/>
            </a:endParaRPr>
          </a:p>
          <a:p>
            <a:pPr marL="1905">
              <a:lnSpc>
                <a:spcPct val="100000"/>
              </a:lnSpc>
              <a:spcBef>
                <a:spcPts val="560"/>
              </a:spcBef>
            </a:pPr>
            <a:endParaRPr lang="en-US" sz="3200" b="0" strike="noStrike" spc="-1">
              <a:latin typeface="Arial" panose="020B0604020202090204"/>
            </a:endParaRPr>
          </a:p>
          <a:p>
            <a:pPr marL="1905">
              <a:lnSpc>
                <a:spcPct val="100000"/>
              </a:lnSpc>
              <a:spcBef>
                <a:spcPts val="560"/>
              </a:spcBef>
            </a:pP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457200" y="1041400"/>
            <a:ext cx="7870825" cy="51174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61950" indent="-35242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Examples:</a:t>
            </a:r>
            <a:endParaRPr lang="en-US" sz="20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set of attributes {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} is a </a:t>
            </a:r>
            <a:r>
              <a:rPr lang="en-US" sz="17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minimal key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in a relational schema</a:t>
            </a:r>
            <a:r>
              <a:rPr lang="en-US" sz="1700" spc="-1" dirty="0">
                <a:latin typeface="Arial" panose="020B0604020202090204"/>
              </a:rPr>
              <a:t> 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STUDENT={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first-name, last-name, date-of-birth}</a:t>
            </a:r>
            <a:endParaRPr lang="en-US" sz="17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set of attributes {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last-name} is a </a:t>
            </a:r>
            <a:r>
              <a:rPr lang="en-US" sz="1700" b="0" strike="noStrike" spc="-1" dirty="0" err="1">
                <a:solidFill>
                  <a:srgbClr val="7030A0"/>
                </a:solidFill>
                <a:latin typeface="Times New Roman" panose="02020603050405020304"/>
                <a:ea typeface="DejaVu Sans"/>
              </a:rPr>
              <a:t>superkey</a:t>
            </a:r>
            <a:r>
              <a:rPr lang="en-US" sz="1700" b="0" strike="noStrike" spc="-1" dirty="0">
                <a:solidFill>
                  <a:srgbClr val="7030A0"/>
                </a:solidFill>
                <a:latin typeface="Times New Roman" panose="02020603050405020304"/>
                <a:ea typeface="DejaVu Sans"/>
              </a:rPr>
              <a:t> 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in a relational schema STUDENT={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first-name, last-name,	date-of-birth}</a:t>
            </a:r>
            <a:endParaRPr lang="en-US" sz="17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set of attributes {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code, enrolment-date, enrolment-time} is a minimal key in a relational schema</a:t>
            </a:r>
            <a:endParaRPr lang="en-US" sz="1700" b="0" strike="noStrike" spc="-1" dirty="0">
              <a:latin typeface="Arial" panose="020B0604020202090204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ENROLMENT={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code, enrolment-date, enrolment-time}</a:t>
            </a:r>
            <a:endParaRPr lang="en-US" sz="17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set of attributes {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bldg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#, room#} is a minimal key in a relational schema ROOM={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bldg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#, room#, area}</a:t>
            </a:r>
            <a:endParaRPr lang="en-US" sz="17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set of attributes {p#, manufacturer, price} is a 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superkey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in a relational schema PART={p#, name, price, manufacturer}</a:t>
            </a:r>
            <a:endParaRPr lang="en-US" sz="17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set of attributes {p#, manufacturer} is a 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superkey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in a relational schema PART={p#, name, price, manufacturer}</a:t>
            </a:r>
            <a:endParaRPr lang="en-US" sz="17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set of attributes {p#} is a minimal key in a relational schema</a:t>
            </a:r>
            <a:endParaRPr lang="en-US" sz="17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700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	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PART={p# name, price, manufacturer}</a:t>
            </a:r>
            <a:endParaRPr lang="en-US" sz="1700" b="0" strike="noStrike" spc="-1" dirty="0">
              <a:latin typeface="Arial" panose="020B0604020202090204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</a:pPr>
            <a:endParaRPr lang="en-US" sz="1700" b="0" strike="noStrike" spc="-1" dirty="0">
              <a:latin typeface="Arial" panose="020B0604020202090204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90249298-3389-45EA-AC96-C0229D260486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Keys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More examples:</a:t>
            </a:r>
            <a:endParaRPr lang="en-US" sz="2400" b="0" strike="noStrike" spc="-1" dirty="0">
              <a:latin typeface="Arial" panose="020B06040202020902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  <a:buFontTx/>
              <a:buChar char="-"/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set of attributes {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first-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name,last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-name, 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dob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team} is a 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superkey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in a relational schema</a:t>
            </a:r>
            <a:r>
              <a:rPr lang="en-US" sz="1700" spc="-1" dirty="0">
                <a:latin typeface="Arial" panose="020B0604020202090204"/>
              </a:rPr>
              <a:t> </a:t>
            </a:r>
            <a:endParaRPr lang="en-US" sz="1700" spc="-1" dirty="0">
              <a:latin typeface="Arial" panose="020B0604020202090204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PLAYER={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first-name, last-name, 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dob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team}</a:t>
            </a:r>
            <a:endParaRPr lang="en-US" sz="1700" b="0" strike="noStrike" spc="-1" dirty="0">
              <a:latin typeface="Arial" panose="020B06040202020902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  <a:buFontTx/>
              <a:buChar char="-"/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set of attributes {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first-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name,last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-name, 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dob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} is a 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superkey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in a relational schema</a:t>
            </a:r>
            <a:r>
              <a:rPr lang="en-US" sz="1700" spc="-1" dirty="0">
                <a:latin typeface="Arial" panose="020B0604020202090204"/>
              </a:rPr>
              <a:t> </a:t>
            </a:r>
            <a:endParaRPr lang="en-US" sz="1700" spc="-1" dirty="0">
              <a:latin typeface="Arial" panose="020B0604020202090204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PLAYER={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first-name, last-name, 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dob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team}</a:t>
            </a:r>
            <a:endParaRPr lang="en-US" sz="1700" b="0" strike="noStrike" spc="-1" dirty="0">
              <a:latin typeface="Arial" panose="020B06040202020902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  <a:buFontTx/>
              <a:buChar char="-"/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set of attributes {first-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name,last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-name, 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dob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} is a minimal key in a relational schema</a:t>
            </a:r>
            <a:r>
              <a:rPr lang="en-US" sz="1700" spc="-1" dirty="0">
                <a:latin typeface="Arial" panose="020B0604020202090204"/>
              </a:rPr>
              <a:t> </a:t>
            </a:r>
            <a:endParaRPr lang="en-US" sz="1700" spc="-1" dirty="0">
              <a:latin typeface="Arial" panose="020B0604020202090204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PLAYER={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first-name, last-name, 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dob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team}</a:t>
            </a:r>
            <a:endParaRPr lang="en-US" sz="1700" b="0" strike="noStrike" spc="-1" dirty="0">
              <a:latin typeface="Arial" panose="020B06040202020902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</a:pP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set of attributes {supplier-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part-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delivery-date, delivery-address} is a minimal key in a relational schema</a:t>
            </a:r>
            <a:r>
              <a:rPr lang="en-US" sz="1700" spc="-1" dirty="0">
                <a:latin typeface="Arial" panose="020B0604020202090204"/>
              </a:rPr>
              <a:t> </a:t>
            </a:r>
            <a:endParaRPr lang="en-US" sz="1700" spc="-1" dirty="0">
              <a:latin typeface="Arial" panose="020B06040202020902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</a:pPr>
            <a:r>
              <a:rPr lang="en-US" sz="1700" b="0" strike="noStrike" spc="-1" dirty="0">
                <a:solidFill>
                  <a:srgbClr val="0C2340"/>
                </a:solidFill>
                <a:latin typeface="Arial" panose="020B0604020202090204"/>
                <a:ea typeface="DejaVu Sans"/>
              </a:rPr>
              <a:t>	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SHIPMENT={supplier-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part-</a:t>
            </a:r>
            <a:r>
              <a:rPr lang="en-US" sz="17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num</a:t>
            </a:r>
            <a:r>
              <a:rPr lang="en-US" sz="17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delivery-date, delivery-address}</a:t>
            </a:r>
            <a:endParaRPr lang="en-US" sz="1700" b="0" strike="noStrike" spc="-1" dirty="0">
              <a:latin typeface="Arial" panose="020B0604020202090204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27D4AF39-62DC-41A2-82E8-CEEE978B404F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Keys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57200" y="1041400"/>
            <a:ext cx="7870825" cy="50806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All minimal keys valid in a relational schema are also called candidate keys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primary key is one of the candidate keys arbitrarily [ˈɑrbɪˌtrɛrəli] chosen by a database designer to uniquely identify the rows in a relational table</a:t>
            </a:r>
            <a:endParaRPr lang="en-US" sz="20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1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set of attributes {</a:t>
            </a:r>
            <a:r>
              <a:rPr lang="en-US" sz="18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snum</a:t>
            </a:r>
            <a:r>
              <a:rPr lang="en-US" sz="1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} and a set of attributes {first-name,  last-name, date-of-birth} are the candidate keys in a relational schema STUDENT={</a:t>
            </a:r>
            <a:r>
              <a:rPr lang="en-US" sz="18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snum</a:t>
            </a:r>
            <a:r>
              <a:rPr lang="en-US" sz="1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, first-name, last-name, date-of- birth}</a:t>
            </a:r>
            <a:endParaRPr lang="en-US" sz="18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candidate key {</a:t>
            </a:r>
            <a:r>
              <a:rPr lang="en-US" sz="18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snum</a:t>
            </a:r>
            <a:r>
              <a:rPr lang="en-US" sz="1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} can be selected by a database designer as a primary key</a:t>
            </a:r>
            <a:endParaRPr lang="en-US" sz="18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It is also possible that a candidate key {first-name, last-name, date-of-birth} can be selected by a database designer as a primary key</a:t>
            </a:r>
            <a:endParaRPr lang="en-US" sz="18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In the future a relational schema R ={A</a:t>
            </a:r>
            <a:r>
              <a:rPr lang="en-US" sz="2000" spc="-1" baseline="-25000" dirty="0">
                <a:solidFill>
                  <a:srgbClr val="0C2340"/>
                </a:solidFill>
                <a:latin typeface="Times New Roman" panose="02020603050405020304"/>
              </a:rPr>
              <a:t>1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, A</a:t>
            </a:r>
            <a:r>
              <a:rPr lang="en-US" sz="2000" spc="-1" baseline="-25000" dirty="0">
                <a:solidFill>
                  <a:srgbClr val="0C2340"/>
                </a:solidFill>
                <a:latin typeface="Times New Roman" panose="02020603050405020304"/>
              </a:rPr>
              <a:t>2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, ... A</a:t>
            </a:r>
            <a:r>
              <a:rPr lang="en-US" sz="2000" spc="-1" baseline="-25000" dirty="0">
                <a:solidFill>
                  <a:srgbClr val="0C2340"/>
                </a:solidFill>
                <a:latin typeface="Times New Roman" panose="02020603050405020304"/>
              </a:rPr>
              <a:t>n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} will be denoted by R(A</a:t>
            </a:r>
            <a:r>
              <a:rPr lang="en-US" sz="2000" spc="-1" baseline="-25000" dirty="0">
                <a:solidFill>
                  <a:srgbClr val="0C2340"/>
                </a:solidFill>
                <a:latin typeface="Times New Roman" panose="02020603050405020304"/>
              </a:rPr>
              <a:t>1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, A</a:t>
            </a:r>
            <a:r>
              <a:rPr lang="en-US" sz="2000" spc="-1" baseline="-25000" dirty="0">
                <a:solidFill>
                  <a:srgbClr val="0C2340"/>
                </a:solidFill>
                <a:latin typeface="Times New Roman" panose="02020603050405020304"/>
              </a:rPr>
              <a:t>2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, ... A</a:t>
            </a:r>
            <a:r>
              <a:rPr lang="en-US" sz="2000" spc="-1" baseline="-25000" dirty="0">
                <a:solidFill>
                  <a:srgbClr val="0C2340"/>
                </a:solidFill>
                <a:latin typeface="Times New Roman" panose="02020603050405020304"/>
              </a:rPr>
              <a:t>n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) and any key {A</a:t>
            </a:r>
            <a:r>
              <a:rPr lang="en-US" sz="2000" spc="-1" baseline="-25000" dirty="0">
                <a:solidFill>
                  <a:srgbClr val="0C2340"/>
                </a:solidFill>
                <a:latin typeface="Times New Roman" panose="02020603050405020304"/>
              </a:rPr>
              <a:t>i1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, A</a:t>
            </a:r>
            <a:r>
              <a:rPr lang="en-US" sz="2000" spc="-1" baseline="-25000" dirty="0">
                <a:solidFill>
                  <a:srgbClr val="0C2340"/>
                </a:solidFill>
                <a:latin typeface="Times New Roman" panose="02020603050405020304"/>
              </a:rPr>
              <a:t>i2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, ... A</a:t>
            </a:r>
            <a:r>
              <a:rPr lang="en-US" sz="2000" spc="-1" baseline="-25000" dirty="0">
                <a:solidFill>
                  <a:srgbClr val="0C2340"/>
                </a:solidFill>
                <a:latin typeface="Times New Roman" panose="02020603050405020304"/>
              </a:rPr>
              <a:t>im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} included in R will be denoted by (A</a:t>
            </a:r>
            <a:r>
              <a:rPr lang="en-US" sz="2000" spc="-1" baseline="-25000" dirty="0">
                <a:solidFill>
                  <a:srgbClr val="0C2340"/>
                </a:solidFill>
                <a:latin typeface="Times New Roman" panose="02020603050405020304"/>
              </a:rPr>
              <a:t>i1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, A</a:t>
            </a:r>
            <a:r>
              <a:rPr lang="en-US" sz="2000" spc="-1" baseline="-25000" dirty="0">
                <a:solidFill>
                  <a:srgbClr val="0C2340"/>
                </a:solidFill>
                <a:latin typeface="Times New Roman" panose="02020603050405020304"/>
              </a:rPr>
              <a:t>i2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, ... A</a:t>
            </a:r>
            <a:r>
              <a:rPr lang="en-US" sz="2000" spc="-1" baseline="-25000" dirty="0">
                <a:solidFill>
                  <a:srgbClr val="0C2340"/>
                </a:solidFill>
                <a:latin typeface="Times New Roman" panose="02020603050405020304"/>
              </a:rPr>
              <a:t>im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)</a:t>
            </a: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F8223819-EFC0-402C-8413-FB92169523F3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Basic Concepts</a:t>
            </a:r>
            <a:endParaRPr lang="en-US" sz="28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Relational Table</a:t>
            </a:r>
            <a:endParaRPr lang="en-US" sz="28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Principles of Relational Model</a:t>
            </a:r>
            <a:endParaRPr lang="en-US" sz="28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Consistency Constraints</a:t>
            </a:r>
            <a:endParaRPr lang="en-US" sz="2800" b="0" strike="noStrike" spc="-1" dirty="0">
              <a:latin typeface="Arial" panose="020B0604020202090204"/>
            </a:endParaRPr>
          </a:p>
          <a:p>
            <a:pPr marL="725805" indent="-36385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-	Keys</a:t>
            </a:r>
            <a:endParaRPr lang="en-US" sz="2800" b="0" strike="noStrike" spc="-1" dirty="0">
              <a:latin typeface="Arial" panose="020B0604020202090204"/>
            </a:endParaRPr>
          </a:p>
          <a:p>
            <a:pPr marL="725805" indent="-36385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2800" b="0" strike="noStrike" spc="-1" dirty="0">
                <a:solidFill>
                  <a:srgbClr val="FF000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NULL</a:t>
            </a:r>
            <a:endParaRPr lang="en-US" sz="2800" b="0" strike="noStrike" spc="-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25805" indent="-363855">
              <a:lnSpc>
                <a:spcPct val="100000"/>
              </a:lnSpc>
              <a:spcBef>
                <a:spcPts val="56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-	Referential Integrity Constraints</a:t>
            </a:r>
            <a:endParaRPr lang="en-US" sz="2800" b="0" strike="noStrike" spc="-1" dirty="0">
              <a:latin typeface="Arial" panose="020B0604020202090204"/>
            </a:endParaRPr>
          </a:p>
          <a:p>
            <a:pPr marL="725805" indent="-363855">
              <a:lnSpc>
                <a:spcPct val="100000"/>
              </a:lnSpc>
              <a:spcBef>
                <a:spcPts val="56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-	Domain Constraints </a:t>
            </a: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  </a:t>
            </a:r>
            <a:endParaRPr lang="en-US" sz="2800" spc="-1" dirty="0">
              <a:latin typeface="Arial" panose="020B0604020202090204"/>
            </a:endParaRPr>
          </a:p>
          <a:p>
            <a:pPr marL="457200" indent="-457200">
              <a:lnSpc>
                <a:spcPct val="100000"/>
              </a:lnSpc>
              <a:spcBef>
                <a:spcPts val="560"/>
              </a:spcBef>
              <a:buFont typeface="Arial" panose="020B0604020202090204" pitchFamily="34" charset="0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Summary</a:t>
            </a:r>
            <a:endParaRPr lang="en-US" sz="2800" b="0" strike="noStrike" spc="-1" dirty="0">
              <a:latin typeface="Arial" panose="020B0604020202090204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0FC9CEDB-A830-4C78-A6BE-E005C2626099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47" name="TextShape 4"/>
          <p:cNvSpPr txBox="1"/>
          <p:nvPr/>
        </p:nvSpPr>
        <p:spPr>
          <a:xfrm>
            <a:off x="167760" y="5478480"/>
            <a:ext cx="523800" cy="39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Basic Concepts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Relational Table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Principles of Relational Model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Consistency Constraints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Summary</a:t>
            </a:r>
            <a:endParaRPr lang="en-US" sz="2800" b="0" strike="noStrike" spc="-1">
              <a:latin typeface="Arial" panose="020B0604020202090204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NULL</a:t>
            </a:r>
            <a:endParaRPr lang="en-US" sz="3200" b="0" strike="noStrike" spc="-1" dirty="0"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</a:t>
            </a:r>
            <a:r>
              <a:rPr lang="en-US" sz="20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NULL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constraint says that an attribute in a relational table may have no values at all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0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An Entity Integrity constraint  says, that 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no column belonging to a primary key or candidate key is allowed to take on </a:t>
            </a:r>
            <a:r>
              <a:rPr lang="en-US" sz="20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NULL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for any row.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All commercial Database Management Systems allow </a:t>
            </a:r>
            <a:r>
              <a:rPr lang="en-US" sz="20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NULL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for candidate keys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74BE0357-3BE1-4850-A003-676CE85B6DDF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1"/>
          <a:stretch>
            <a:fillRect/>
          </a:stretch>
        </p:blipFill>
        <p:spPr>
          <a:xfrm>
            <a:off x="1172584" y="1698840"/>
            <a:ext cx="6747416" cy="310982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Basic Concepts</a:t>
            </a:r>
            <a:endParaRPr lang="en-US" sz="28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Relational Table</a:t>
            </a:r>
            <a:endParaRPr lang="en-US" sz="28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Principles of Relational Model</a:t>
            </a:r>
            <a:endParaRPr lang="en-US" sz="28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Consistency Constraints</a:t>
            </a:r>
            <a:endParaRPr lang="en-US" sz="2800" spc="-1" dirty="0">
              <a:latin typeface="Arial" panose="020B0604020202090204"/>
            </a:endParaRPr>
          </a:p>
          <a:p>
            <a:pPr marL="725805" indent="-36385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-	Keys</a:t>
            </a:r>
            <a:endParaRPr lang="en-US" sz="2800" b="0" strike="noStrike" spc="-1" dirty="0">
              <a:latin typeface="Arial" panose="020B0604020202090204"/>
            </a:endParaRPr>
          </a:p>
          <a:p>
            <a:pPr marL="725805" indent="-36385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2800" b="0" strike="noStrike" spc="-1" dirty="0">
                <a:solidFill>
                  <a:srgbClr val="00000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NULL</a:t>
            </a:r>
            <a:endParaRPr lang="en-US" sz="2800" b="0" strike="noStrike" spc="-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25805" indent="-363855">
              <a:lnSpc>
                <a:spcPct val="100000"/>
              </a:lnSpc>
              <a:spcBef>
                <a:spcPts val="56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Referential Integrity Constraints</a:t>
            </a:r>
            <a:endParaRPr lang="en-US" sz="2800" b="0" strike="noStrike" spc="-1" dirty="0">
              <a:latin typeface="Arial" panose="020B0604020202090204"/>
            </a:endParaRPr>
          </a:p>
          <a:p>
            <a:pPr marL="725805" indent="-363855">
              <a:lnSpc>
                <a:spcPct val="100000"/>
              </a:lnSpc>
              <a:spcBef>
                <a:spcPts val="56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-	Domain Constraints </a:t>
            </a: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  </a:t>
            </a:r>
            <a:endParaRPr lang="en-US" sz="2800" spc="-1" dirty="0">
              <a:latin typeface="Arial" panose="020B0604020202090204"/>
            </a:endParaRPr>
          </a:p>
          <a:p>
            <a:pPr marL="457200" indent="-457200">
              <a:lnSpc>
                <a:spcPct val="100000"/>
              </a:lnSpc>
              <a:spcBef>
                <a:spcPts val="560"/>
              </a:spcBef>
              <a:buFont typeface="Arial" panose="020B0604020202090204" pitchFamily="34" charset="0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Summary</a:t>
            </a:r>
            <a:endParaRPr lang="en-US" sz="2800" b="0" strike="noStrike" spc="-1" dirty="0">
              <a:latin typeface="Arial" panose="020B0604020202090204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5E727741-18B5-4608-9E8C-210D93E0C41C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167760" y="5478480"/>
            <a:ext cx="523800" cy="39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Referential Integrity Constraints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set of attributes F in a relational schema R is called as a </a:t>
            </a:r>
            <a:r>
              <a:rPr lang="en-US" sz="24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foreign key </a:t>
            </a: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if the combination of values of attributes in F in any row is required to either contain NULLs or else to match the value combination of a set of columns P representing a candidate or primary key in some other relational schema S</a:t>
            </a:r>
            <a:endParaRPr lang="en-US" sz="24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400" b="0" strike="noStrike" spc="-1" dirty="0">
              <a:latin typeface="Arial" panose="020B0604020202090204"/>
            </a:endParaRPr>
          </a:p>
          <a:p>
            <a:pPr algn="just"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 algn="just"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 algn="just"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 algn="just"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 algn="just"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 algn="just"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4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400" b="0" strike="noStrike" spc="-1" dirty="0">
              <a:latin typeface="Arial" panose="020B0604020202090204"/>
            </a:endParaRPr>
          </a:p>
          <a:p>
            <a:pPr algn="just"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F5F0BF52-486E-41D5-828E-A4436AA280D5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1"/>
          <a:stretch>
            <a:fillRect/>
          </a:stretch>
        </p:blipFill>
        <p:spPr>
          <a:xfrm>
            <a:off x="639000" y="3312000"/>
            <a:ext cx="7785000" cy="269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Referential Integrity Constraints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18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18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18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18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18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18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18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Referential integrity rule </a:t>
            </a: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is in force, if the columns of foreign keys in any relational table either:</a:t>
            </a:r>
            <a:endParaRPr lang="en-US" sz="2400" b="0" strike="noStrike" spc="-1" dirty="0">
              <a:latin typeface="Arial" panose="020B0604020202090204"/>
            </a:endParaRPr>
          </a:p>
          <a:p>
            <a:pPr marL="714375" indent="-39560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(1) have </a:t>
            </a:r>
            <a:r>
              <a:rPr lang="en-US" sz="20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NULL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 in at least one column that allows </a:t>
            </a:r>
            <a:r>
              <a:rPr lang="en-US" sz="20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NULL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</a:t>
            </a:r>
            <a:endParaRPr lang="en-US" sz="2000" b="0" strike="noStrike" spc="-1" dirty="0">
              <a:latin typeface="Arial" panose="020B0604020202090204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(2) have no </a:t>
            </a:r>
            <a:r>
              <a:rPr lang="en-US" sz="20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NULL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 and a combination of all its values is equal to 	the combination of primary key values in the other relational table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0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DE794A09-6BB1-4650-ADAA-B715C048D611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  <p:pic>
        <p:nvPicPr>
          <p:cNvPr id="163" name="Picture 162"/>
          <p:cNvPicPr/>
          <p:nvPr/>
        </p:nvPicPr>
        <p:blipFill>
          <a:blip r:embed="rId1"/>
          <a:stretch>
            <a:fillRect/>
          </a:stretch>
        </p:blipFill>
        <p:spPr>
          <a:xfrm>
            <a:off x="711000" y="1041120"/>
            <a:ext cx="7142082" cy="24658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Referential Integrity Constraints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 of referential integrity constraint:</a:t>
            </a:r>
            <a:endParaRPr lang="en-US" sz="22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relational schema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BUILDING(</a:t>
            </a:r>
            <a:r>
              <a:rPr lang="en-US" sz="16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bldg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#, floor#, name) 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has a primary key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(</a:t>
            </a:r>
            <a:r>
              <a:rPr lang="en-US" sz="16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bldg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#)</a:t>
            </a:r>
            <a:endParaRPr lang="en-US" sz="1600" b="0" strike="noStrike" spc="-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Tx/>
              <a:buChar char="-"/>
            </a:pP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relational schema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ROOM(</a:t>
            </a:r>
            <a:r>
              <a:rPr lang="en-US" sz="16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bldg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#, room#, area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) has a primary key </a:t>
            </a:r>
            <a:endParaRPr lang="en-US" sz="16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714375" indent="-3098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	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(</a:t>
            </a:r>
            <a:r>
              <a:rPr lang="en-US" sz="16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bldg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#, room#)</a:t>
            </a:r>
            <a:endParaRPr lang="en-US" sz="1600" b="0" strike="noStrike" spc="-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Then a set of attributes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(</a:t>
            </a:r>
            <a:r>
              <a:rPr lang="en-US" sz="16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bldg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#) 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included in a schema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ROOM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is a foreign key that references a primary key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(</a:t>
            </a:r>
            <a:r>
              <a:rPr lang="en-US" sz="16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bldg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#) 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in a schema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BUILDING</a:t>
            </a:r>
            <a:endParaRPr lang="en-US" sz="1600" b="0" strike="noStrike" spc="-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Another example of referential integrity constraint:</a:t>
            </a:r>
            <a:endParaRPr lang="en-US" sz="22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1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relational schema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STUDENT(s#, first-name, last-name, </a:t>
            </a:r>
            <a:r>
              <a:rPr lang="en-US" sz="16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dob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)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has a primary key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(s#)</a:t>
            </a:r>
            <a:endParaRPr lang="en-US" sz="1600" b="0" strike="noStrike" spc="-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relational schema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SUBJECT(code, title, credits) 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has a primary key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(code)</a:t>
            </a:r>
            <a:endParaRPr lang="en-US" sz="1600" b="0" strike="noStrike" spc="-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Then a relational schema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ENROLMENT(s#, code, </a:t>
            </a:r>
            <a:r>
              <a:rPr lang="en-US" sz="16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edate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) 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has a foreign key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 (s#) 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referencing primary key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 (s#) 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in a schema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STUDENT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and ...</a:t>
            </a:r>
            <a:endParaRPr lang="en-US" sz="16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... a relational schema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SUBJECT=(code, title, credits) 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has a foreign key 	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(code) 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referencing primary key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(code) </a:t>
            </a:r>
            <a:r>
              <a:rPr lang="en-US" sz="16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in a relational schema </a:t>
            </a:r>
            <a:r>
              <a:rPr lang="en-US" sz="16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SUBJECT</a:t>
            </a:r>
            <a:endParaRPr lang="en-US" sz="1600" b="0" strike="noStrike" spc="-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18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18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18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 dirty="0">
              <a:latin typeface="Arial" panose="020B0604020202090204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BC64737-C755-4140-84A1-AFE0A2CBA7AD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Referential Integrity Constraints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Yet another example of referential integrity constraint:</a:t>
            </a:r>
            <a:endParaRPr lang="en-US" sz="2400" b="0" strike="noStrike" spc="-1" dirty="0">
              <a:latin typeface="Arial" panose="020B0604020202090204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Tx/>
              <a:buChar char="-"/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relational schema 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ROOM(</a:t>
            </a:r>
            <a:r>
              <a:rPr lang="en-US" sz="22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bldg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#, room#, area) </a:t>
            </a:r>
            <a:endParaRPr lang="en-US" sz="2200" b="0" strike="noStrike" spc="-1" dirty="0">
              <a:solidFill>
                <a:srgbClr val="0C2340"/>
              </a:solidFill>
              <a:latin typeface="Courier New" panose="02070609020205090404" pitchFamily="49" charset="0"/>
              <a:ea typeface="DejaVu Sans"/>
              <a:cs typeface="Courier New" panose="02070609020205090404" pitchFamily="49" charset="0"/>
            </a:endParaRPr>
          </a:p>
          <a:p>
            <a:pPr marL="36195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	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has a primary key</a:t>
            </a:r>
            <a:r>
              <a:rPr lang="en-US" sz="2200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(</a:t>
            </a:r>
            <a:r>
              <a:rPr lang="en-US" sz="22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bldg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#, room#)</a:t>
            </a:r>
            <a:endParaRPr lang="en-US" sz="2200" b="0" strike="noStrike" spc="-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Tx/>
              <a:buChar char="-"/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relational schema </a:t>
            </a:r>
            <a:endParaRPr lang="en-US" sz="22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36195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9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LECTURER=(</a:t>
            </a:r>
            <a:r>
              <a:rPr lang="en-US" sz="19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emp</a:t>
            </a:r>
            <a:r>
              <a:rPr lang="en-US" sz="19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#, first-name, last-name, </a:t>
            </a:r>
            <a:r>
              <a:rPr lang="en-US" sz="19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bldg</a:t>
            </a:r>
            <a:r>
              <a:rPr lang="en-US" sz="19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#,room#) </a:t>
            </a:r>
            <a:endParaRPr lang="en-US" sz="1900" b="0" strike="noStrike" spc="-1" dirty="0">
              <a:solidFill>
                <a:srgbClr val="0C2340"/>
              </a:solidFill>
              <a:latin typeface="Courier New" panose="02070609020205090404" pitchFamily="49" charset="0"/>
              <a:ea typeface="DejaVu Sans"/>
              <a:cs typeface="Courier New" panose="02070609020205090404" pitchFamily="49" charset="0"/>
            </a:endParaRPr>
          </a:p>
          <a:p>
            <a:pPr marL="757555" indent="-39560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	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has a primary key 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(</a:t>
            </a:r>
            <a:r>
              <a:rPr lang="en-US" sz="22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emp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#)</a:t>
            </a:r>
            <a:endParaRPr lang="en-US" sz="2200" b="0" strike="noStrike" spc="-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Then a set of attributes 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(</a:t>
            </a:r>
            <a:r>
              <a:rPr lang="en-US" sz="22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bldg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#,room#)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included in a relational schema 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LECTURER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is a foreign key that references a primary key 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(</a:t>
            </a:r>
            <a:r>
              <a:rPr lang="en-US" sz="2200" b="0" strike="noStrike" spc="-1" dirty="0" err="1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bldg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#, room#)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in a schema </a:t>
            </a:r>
            <a:r>
              <a:rPr lang="en-US" sz="22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ROOM</a:t>
            </a:r>
            <a:endParaRPr lang="en-US" sz="2200" b="0" strike="noStrike" spc="-1" dirty="0"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2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EC4082D2-4DE9-45CB-9E37-0FF2E50CA4EA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Basic Concepts</a:t>
            </a:r>
            <a:endParaRPr lang="en-US" sz="28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Relational Table</a:t>
            </a:r>
            <a:endParaRPr lang="en-US" sz="28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Principles of Relational Model</a:t>
            </a:r>
            <a:endParaRPr lang="en-US" sz="2800" b="0" strike="noStrike" spc="-1" dirty="0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Consistency Constraints</a:t>
            </a:r>
            <a:endParaRPr lang="en-US" sz="2800" b="0" strike="noStrike" spc="-1" dirty="0">
              <a:latin typeface="Arial" panose="020B0604020202090204"/>
            </a:endParaRPr>
          </a:p>
          <a:p>
            <a:pPr marL="725805" indent="-41275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-	Keys</a:t>
            </a:r>
            <a:endParaRPr lang="en-US" sz="2800" b="0" strike="noStrike" spc="-1" dirty="0">
              <a:latin typeface="Arial" panose="020B0604020202090204"/>
            </a:endParaRPr>
          </a:p>
          <a:p>
            <a:pPr marL="725805" indent="-41275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-	NULL</a:t>
            </a:r>
            <a:endParaRPr lang="en-US" sz="2800" b="0" strike="noStrike" spc="-1" dirty="0">
              <a:latin typeface="Arial" panose="020B0604020202090204"/>
            </a:endParaRPr>
          </a:p>
          <a:p>
            <a:pPr marL="725805" lvl="1" indent="-412750">
              <a:spcBef>
                <a:spcPts val="560"/>
              </a:spcBef>
              <a:buFontTx/>
              <a:buChar char="-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Referential Integrity Constraints</a:t>
            </a:r>
            <a:endParaRPr lang="en-US" sz="2800" spc="-1" dirty="0">
              <a:latin typeface="Arial" panose="020B0604020202090204"/>
            </a:endParaRPr>
          </a:p>
          <a:p>
            <a:pPr marL="725805" indent="-412750">
              <a:lnSpc>
                <a:spcPct val="100000"/>
              </a:lnSpc>
              <a:spcBef>
                <a:spcPts val="560"/>
              </a:spcBef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28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Domain Constraints   </a:t>
            </a:r>
            <a:endParaRPr lang="en-US" sz="2800" b="0" strike="noStrike" spc="-1" dirty="0">
              <a:solidFill>
                <a:srgbClr val="FF0000"/>
              </a:solidFill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FF0000"/>
              </a:buClr>
              <a:buFont typeface="Arial" panose="020B0604020202090204"/>
              <a:buChar char="•"/>
            </a:pPr>
            <a:r>
              <a:rPr lang="en-US" sz="2800" b="0" strike="noStrike" spc="-1" dirty="0">
                <a:solidFill>
                  <a:srgbClr val="002060"/>
                </a:solidFill>
                <a:latin typeface="Times New Roman" panose="02020603050405020304"/>
                <a:ea typeface="DejaVu Sans"/>
              </a:rPr>
              <a:t>    Summary</a:t>
            </a:r>
            <a:endParaRPr lang="en-US" sz="2800" b="0" strike="noStrike" spc="-1" dirty="0">
              <a:solidFill>
                <a:srgbClr val="002060"/>
              </a:solidFill>
              <a:latin typeface="Arial" panose="020B0604020202090204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9F0CA1E8-870D-4882-A464-B2013BFA18C0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Domain Constraints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domain constraint is a condition imposed on the values of an attribute A that determines the values of </a:t>
            </a:r>
            <a:r>
              <a:rPr lang="en-US" sz="24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dom</a:t>
            </a: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(A), i.e. a domain of an attribute A</a:t>
            </a:r>
            <a:endParaRPr lang="en-US" sz="24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Examples:</a:t>
            </a:r>
            <a:endParaRPr lang="en-US" sz="2400" b="0" strike="noStrike" spc="-1" dirty="0">
              <a:solidFill>
                <a:srgbClr val="0C2340"/>
              </a:solidFill>
              <a:latin typeface="Arial" panose="020B0604020202090204"/>
              <a:ea typeface="DejaVu Sans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An attribute student-number is a sequence of 7 digits</a:t>
            </a:r>
            <a:endParaRPr lang="en-US" sz="22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An attribute date-of-birth cannot have a value greater then todays date</a:t>
            </a:r>
            <a:endParaRPr lang="en-US" sz="22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An attribute salary is a positive real number</a:t>
            </a:r>
            <a:endParaRPr lang="en-US" sz="22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value of an attribute gender can be either 'female' or 'male'</a:t>
            </a:r>
            <a:endParaRPr lang="en-US" sz="22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value of an attribute credits can be either 6 or 12</a:t>
            </a:r>
            <a:endParaRPr lang="en-US" sz="22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value of an attribute first-name is a string of letters an blanks that starts from a capital letter</a:t>
            </a:r>
            <a:endParaRPr lang="en-US" sz="22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2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E7636C7A-5667-4F10-8382-590293D2DE0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Basic Concepts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Relational Table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Principles of Relational Model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Consistency Constraints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Summary</a:t>
            </a:r>
            <a:endParaRPr lang="en-US" sz="2800" b="0" strike="noStrike" spc="-1">
              <a:latin typeface="Arial" panose="020B0604020202090204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44B09AE-9A07-4CE5-8F6E-12E585930CC4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Summary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database is a collection of relational tables</a:t>
            </a:r>
            <a:endParaRPr lang="en-US" sz="24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relational table consists of rows (tuples) and columns (attributes)</a:t>
            </a:r>
            <a:endParaRPr lang="en-US" sz="24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All attributes have atomic values</a:t>
            </a:r>
            <a:endParaRPr lang="en-US" sz="24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Each attribute has a domain, i.e. a set of acceptable values</a:t>
            </a:r>
            <a:endParaRPr lang="en-US" sz="24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row represents a relationship among a set of attributes</a:t>
            </a:r>
            <a:endParaRPr lang="en-US" sz="24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relational table is a subset of a Cartesian product of attribute domains</a:t>
            </a:r>
            <a:endParaRPr lang="en-US" sz="24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An attribute may have no value (</a:t>
            </a:r>
            <a:r>
              <a:rPr lang="en-US" sz="2400" b="0" strike="noStrike" spc="-1" dirty="0">
                <a:solidFill>
                  <a:srgbClr val="0C2340"/>
                </a:solidFill>
                <a:latin typeface="Courier New" panose="02070609020205090404" pitchFamily="49" charset="0"/>
                <a:ea typeface="DejaVu Sans"/>
                <a:cs typeface="Courier New" panose="02070609020205090404" pitchFamily="49" charset="0"/>
              </a:rPr>
              <a:t>NULL</a:t>
            </a: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)</a:t>
            </a:r>
            <a:endParaRPr lang="en-US" sz="24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relational table implements either a class of objects or an association</a:t>
            </a:r>
            <a:endParaRPr lang="en-US" sz="24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All identifiers in a conceptual schema are implemented as the keys in the relational tables</a:t>
            </a:r>
            <a:endParaRPr lang="en-US" sz="24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4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4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4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C6902616-9878-4986-A5EE-9000A5155056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Basic Concepts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Data model ? What is it ?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</a:t>
            </a:r>
            <a:r>
              <a:rPr lang="en-US" sz="20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data model 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provides an abstract view of data that can be used for data definition, data manipulation, data retrieval, and data administration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</a:t>
            </a:r>
            <a:r>
              <a:rPr lang="en-US" sz="20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data model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organises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data elements and </a:t>
            </a:r>
            <a:r>
              <a:rPr lang="en-US" sz="2000" b="0" strike="noStrike" spc="-1" dirty="0" err="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standardises</a:t>
            </a: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how the data elements relate to one another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Because a data model provides an abstract view it is also commonly called as an abstract </a:t>
            </a:r>
            <a:r>
              <a:rPr lang="en-US" sz="20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view of data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In the past we talked about the following views of data:</a:t>
            </a:r>
            <a:endParaRPr lang="en-US" sz="2000" b="0" strike="noStrike" spc="-1" dirty="0">
              <a:latin typeface="Arial" panose="020B0604020202090204"/>
            </a:endParaRPr>
          </a:p>
          <a:p>
            <a:pPr marL="714375" indent="-351155">
              <a:lnSpc>
                <a:spcPct val="100000"/>
              </a:lnSpc>
              <a:spcBef>
                <a:spcPts val="560"/>
              </a:spcBef>
            </a:pPr>
            <a:r>
              <a:rPr lang="en-US" sz="1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Sector, track, cylinder</a:t>
            </a:r>
            <a:endParaRPr lang="en-US" sz="1800" b="0" strike="noStrike" spc="-1" dirty="0">
              <a:latin typeface="Arial" panose="020B0604020202090204"/>
            </a:endParaRPr>
          </a:p>
          <a:p>
            <a:pPr marL="714375" indent="-351155">
              <a:lnSpc>
                <a:spcPct val="100000"/>
              </a:lnSpc>
              <a:spcBef>
                <a:spcPts val="560"/>
              </a:spcBef>
            </a:pPr>
            <a:r>
              <a:rPr lang="en-US" sz="1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Sequence of data blocks</a:t>
            </a:r>
            <a:endParaRPr lang="en-US" sz="1800" b="0" strike="noStrike" spc="-1" dirty="0">
              <a:latin typeface="Arial" panose="020B0604020202090204"/>
            </a:endParaRPr>
          </a:p>
          <a:p>
            <a:pPr marL="714375" indent="-351155">
              <a:lnSpc>
                <a:spcPct val="100000"/>
              </a:lnSpc>
              <a:spcBef>
                <a:spcPts val="560"/>
              </a:spcBef>
            </a:pPr>
            <a:r>
              <a:rPr lang="en-US" sz="1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Record, file, file system</a:t>
            </a:r>
            <a:endParaRPr lang="en-US" sz="1800" b="0" strike="noStrike" spc="-1" dirty="0">
              <a:latin typeface="Arial" panose="020B0604020202090204"/>
            </a:endParaRPr>
          </a:p>
          <a:p>
            <a:pPr marL="714375" indent="-351155">
              <a:lnSpc>
                <a:spcPct val="100000"/>
              </a:lnSpc>
              <a:spcBef>
                <a:spcPts val="560"/>
              </a:spcBef>
            </a:pPr>
            <a:r>
              <a:rPr lang="en-US" sz="1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Two dimensional tables (tabular view), Hierarchies (tree view), Networks (graph view)</a:t>
            </a:r>
            <a:endParaRPr lang="en-US" sz="1800" b="0" strike="noStrike" spc="-1" dirty="0">
              <a:latin typeface="Arial" panose="020B0604020202090204"/>
            </a:endParaRPr>
          </a:p>
          <a:p>
            <a:pPr marL="714375" indent="-351155">
              <a:lnSpc>
                <a:spcPct val="100000"/>
              </a:lnSpc>
              <a:spcBef>
                <a:spcPts val="560"/>
              </a:spcBef>
            </a:pPr>
            <a:r>
              <a:rPr lang="en-US" sz="18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Classes of objects, associations, attributes</a:t>
            </a:r>
            <a:endParaRPr lang="en-US" sz="1800" b="0" strike="noStrike" spc="-1" dirty="0">
              <a:latin typeface="Arial" panose="020B0604020202090204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Summary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"tourist guide" through a "land of keys"</a:t>
            </a:r>
            <a:endParaRPr lang="en-US" sz="2400" b="0" strike="noStrike" spc="-1" dirty="0">
              <a:latin typeface="Arial" panose="020B0604020202090204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2200" spc="-1" dirty="0">
                <a:solidFill>
                  <a:srgbClr val="0C2340"/>
                </a:solidFill>
                <a:latin typeface="Times New Roman" panose="02020603050405020304"/>
              </a:rPr>
              <a:t>A</a:t>
            </a:r>
            <a:r>
              <a:rPr lang="en-US" sz="2200" spc="-1" dirty="0">
                <a:solidFill>
                  <a:srgbClr val="FF0000"/>
                </a:solidFill>
                <a:latin typeface="Times New Roman" panose="02020603050405020304"/>
              </a:rPr>
              <a:t> key </a:t>
            </a:r>
            <a:r>
              <a:rPr lang="en-US" sz="2200" spc="-1" dirty="0">
                <a:solidFill>
                  <a:srgbClr val="0C2340"/>
                </a:solidFill>
                <a:latin typeface="Times New Roman" panose="02020603050405020304"/>
              </a:rPr>
              <a:t>=&gt; set of attributes whose values uniquely identify each row in a relational table</a:t>
            </a:r>
            <a:endParaRPr lang="en-US" sz="2200" b="0" strike="noStrike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 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	A </a:t>
            </a:r>
            <a:r>
              <a:rPr lang="en-US" sz="2200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m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inimal key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=&gt; the smallest key</a:t>
            </a:r>
            <a:endParaRPr lang="en-US" sz="2200" b="0" strike="noStrike" spc="-1" dirty="0">
              <a:latin typeface="Arial" panose="020B0604020202090204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</a:t>
            </a:r>
            <a:r>
              <a:rPr lang="en-US" sz="2200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</a:t>
            </a:r>
            <a:r>
              <a:rPr lang="en-US" sz="2200" spc="-1" dirty="0" err="1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s</a:t>
            </a:r>
            <a:r>
              <a:rPr lang="en-US" sz="2200" b="0" strike="noStrike" spc="-1" dirty="0" err="1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uperkey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=&gt; minimal key + other attribute(s)</a:t>
            </a:r>
            <a:endParaRPr lang="en-US" sz="2200" b="0" strike="noStrike" spc="-1" dirty="0">
              <a:latin typeface="Arial" panose="020B0604020202090204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candidate key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=&gt; any minimal key</a:t>
            </a:r>
            <a:endParaRPr lang="en-US" sz="2200" b="0" strike="noStrike" spc="-1" dirty="0">
              <a:latin typeface="Arial" panose="020B0604020202090204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primary key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=&gt; one of candidate keys</a:t>
            </a:r>
            <a:endParaRPr lang="en-US" sz="2200" b="0" strike="noStrike" spc="-1" dirty="0">
              <a:latin typeface="Arial" panose="020B06040202020902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foreign key 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=&gt; an attribute or set of attributes referencing a primary key or a candidate key in another or the same relational table</a:t>
            </a: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200" b="0" strike="noStrike" spc="-1" dirty="0"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2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200" b="0" strike="noStrike" spc="-1" dirty="0">
              <a:latin typeface="Arial" panose="020B0604020202090204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328560E-F5DA-4683-94D0-A350A7CCC24A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References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140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C. Coronel, S. Morris, A. Basta, M. Zgola, Data Management and Security, Chapter 2, Cengage Compose eBook, 2018, eBook: Data Management and Security, 1st Edition</a:t>
            </a:r>
            <a:endParaRPr lang="en-US" sz="20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T. Connoly, C. Begg, Database Systems, A Practical Approach to Design, Implementation, and Management, Chapter 4 The Relational Model, Chapter 13.1 Specialization/Generalization, Pearson Education Ltd, 201</a:t>
            </a: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F6AC280-27E8-4AFD-9F95-4F3085E41176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Basic Concepts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In 1970 E.F. Codd from IBM Corp. defined a model of data based on a tabular view of and called it as Relational Model of Data or simply Relational Model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At the moment ~95% of all database systems is based on Relational Model of Data</a:t>
            </a:r>
            <a:endParaRPr lang="en-US" sz="20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However, it is important to say that in the past and now Relational Model of Data had and still has  few serious contenders like Object-Oriented Model, Object-Relational Model, XML Data Model, and recently JSON Data Model</a:t>
            </a:r>
            <a:endParaRPr lang="en-US" sz="2000" b="0" strike="noStrike" spc="-1" dirty="0">
              <a:latin typeface="Arial" panose="020B0604020202090204"/>
            </a:endParaRPr>
          </a:p>
          <a:p>
            <a:pPr algn="just">
              <a:lnSpc>
                <a:spcPct val="100000"/>
              </a:lnSpc>
              <a:spcBef>
                <a:spcPts val="560"/>
              </a:spcBef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C4BA3A3A-14C6-47F6-854C-193120C0088A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Basic Concepts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What view of data provides the Relational Model of Data ?</a:t>
            </a:r>
            <a:endParaRPr lang="en-US" sz="2400" b="0" strike="noStrike" spc="-1" dirty="0">
              <a:latin typeface="Arial" panose="020B06040202020902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The model provide a tabular view of data where a database consists of so called “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relational tables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”</a:t>
            </a:r>
            <a:endParaRPr lang="en-US" sz="2200" b="0" strike="noStrike" spc="-1" dirty="0">
              <a:latin typeface="Arial" panose="020B06040202020902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relational table consists of 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header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and theoretically an unlimited number of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rows</a:t>
            </a:r>
            <a:endParaRPr lang="en-US" sz="2200" b="0" strike="noStrike" spc="-1" dirty="0">
              <a:solidFill>
                <a:srgbClr val="FF0000"/>
              </a:solidFill>
              <a:latin typeface="Arial" panose="020B06040202020902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header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consists of a sequence of attribute names</a:t>
            </a:r>
            <a:endParaRPr lang="en-US" sz="2200" b="0" strike="noStrike" spc="-1" dirty="0">
              <a:latin typeface="Arial" panose="020B06040202020902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row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consists of a sequence of of values of attributes</a:t>
            </a:r>
            <a:endParaRPr lang="en-US" sz="2200" b="0" strike="noStrike" spc="-1" dirty="0">
              <a:latin typeface="Arial" panose="020B06040202020902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vertical sequence, that starts from an attribute name in a header and it is followed by the attribute values is called 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column</a:t>
            </a:r>
            <a:endParaRPr lang="en-US" sz="2200" b="0" strike="noStrike" spc="-1" dirty="0">
              <a:solidFill>
                <a:srgbClr val="FF0000"/>
              </a:solidFill>
              <a:latin typeface="Arial" panose="020B06040202020902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header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is also called as 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relational schema</a:t>
            </a:r>
            <a:endParaRPr lang="en-US" sz="2200" b="0" strike="noStrike" spc="-1" dirty="0">
              <a:solidFill>
                <a:srgbClr val="FF0000"/>
              </a:solidFill>
              <a:latin typeface="Arial" panose="020B06040202020902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set of all values of an attribute is called as 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domain </a:t>
            </a:r>
            <a:r>
              <a:rPr lang="en-US" sz="2200" b="0" strike="noStrike" spc="-1" dirty="0">
                <a:latin typeface="Times New Roman" panose="02020603050405020304"/>
                <a:ea typeface="DejaVu Sans"/>
              </a:rPr>
              <a:t>of such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attribute</a:t>
            </a:r>
            <a:endParaRPr lang="en-US" sz="2200" b="0" strike="noStrike" spc="-1" dirty="0">
              <a:solidFill>
                <a:srgbClr val="FF0000"/>
              </a:solidFill>
              <a:latin typeface="Arial" panose="020B06040202020902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</a:pP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-	A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database</a:t>
            </a:r>
            <a:r>
              <a:rPr lang="en-US" sz="22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is a set of </a:t>
            </a:r>
            <a:r>
              <a:rPr lang="en-US" sz="22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relational tables</a:t>
            </a:r>
            <a:endParaRPr lang="en-US" sz="2200" b="0" strike="noStrike" spc="-1" dirty="0">
              <a:solidFill>
                <a:srgbClr val="FF0000"/>
              </a:solidFill>
              <a:latin typeface="Arial" panose="020B0604020202090204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D88E8997-5621-4057-9BAA-E11F54F9DF11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Basic Concepts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sample relational table:</a:t>
            </a:r>
            <a:endParaRPr lang="en-US" sz="2400" b="0" strike="noStrike" spc="-1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>
              <a:latin typeface="Arial" panose="020B0604020202090204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5824181D-8705-41B6-99C5-8D39AE628D0A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" y="1655999"/>
            <a:ext cx="8842786" cy="419616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Basic Concepts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1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Why a relational table is called as a "relational" ?</a:t>
            </a:r>
            <a:endParaRPr lang="en-US" sz="21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1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This is because of the following original E.F. Codd's definition of a </a:t>
            </a:r>
            <a:r>
              <a:rPr lang="en-US" sz="21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relational table</a:t>
            </a:r>
            <a:r>
              <a:rPr lang="en-US" sz="21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:</a:t>
            </a:r>
            <a:endParaRPr lang="en-US" sz="2100" b="0" strike="noStrike" spc="-1" dirty="0">
              <a:latin typeface="Arial" panose="020B0604020202090204"/>
            </a:endParaRPr>
          </a:p>
          <a:p>
            <a:pPr marL="714375" indent="-351155">
              <a:lnSpc>
                <a:spcPct val="100000"/>
              </a:lnSpc>
              <a:spcBef>
                <a:spcPts val="560"/>
              </a:spcBef>
            </a:pP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Let A</a:t>
            </a:r>
            <a:r>
              <a:rPr lang="en-US" sz="2100" spc="-1" baseline="-25000" dirty="0">
                <a:solidFill>
                  <a:srgbClr val="0C2340"/>
                </a:solidFill>
                <a:latin typeface="Times New Roman" panose="02020603050405020304"/>
              </a:rPr>
              <a:t>1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, A</a:t>
            </a:r>
            <a:r>
              <a:rPr lang="en-US" sz="2100" spc="-1" baseline="-25000" dirty="0">
                <a:solidFill>
                  <a:srgbClr val="0C2340"/>
                </a:solidFill>
                <a:latin typeface="Times New Roman" panose="02020603050405020304"/>
              </a:rPr>
              <a:t>2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, ... , A</a:t>
            </a:r>
            <a:r>
              <a:rPr lang="en-US" sz="2100" spc="-1" baseline="-25000" dirty="0">
                <a:solidFill>
                  <a:srgbClr val="0C2340"/>
                </a:solidFill>
                <a:latin typeface="Times New Roman" panose="02020603050405020304"/>
              </a:rPr>
              <a:t>n 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be the names of attributes</a:t>
            </a:r>
            <a:endParaRPr lang="en-US" sz="21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1155" algn="just">
              <a:lnSpc>
                <a:spcPct val="100000"/>
              </a:lnSpc>
              <a:spcBef>
                <a:spcPts val="560"/>
              </a:spcBef>
            </a:pP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    Let </a:t>
            </a:r>
            <a:r>
              <a:rPr lang="en-US" sz="2100" spc="-1" dirty="0" err="1">
                <a:solidFill>
                  <a:srgbClr val="0C2340"/>
                </a:solidFill>
                <a:latin typeface="Times New Roman" panose="02020603050405020304"/>
              </a:rPr>
              <a:t>dom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(A</a:t>
            </a:r>
            <a:r>
              <a:rPr lang="en-US" sz="2100" spc="-1" baseline="-25000" dirty="0">
                <a:solidFill>
                  <a:srgbClr val="0C2340"/>
                </a:solidFill>
                <a:latin typeface="Times New Roman" panose="02020603050405020304"/>
              </a:rPr>
              <a:t>1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), </a:t>
            </a:r>
            <a:r>
              <a:rPr lang="en-US" sz="2100" spc="-1" dirty="0" err="1">
                <a:solidFill>
                  <a:srgbClr val="0C2340"/>
                </a:solidFill>
                <a:latin typeface="Times New Roman" panose="02020603050405020304"/>
              </a:rPr>
              <a:t>dom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(A</a:t>
            </a:r>
            <a:r>
              <a:rPr lang="en-US" sz="2100" spc="-1" baseline="-25000" dirty="0">
                <a:solidFill>
                  <a:srgbClr val="0C2340"/>
                </a:solidFill>
                <a:latin typeface="Times New Roman" panose="02020603050405020304"/>
              </a:rPr>
              <a:t>2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), ... , </a:t>
            </a:r>
            <a:r>
              <a:rPr lang="en-US" sz="2100" spc="-1" dirty="0" err="1">
                <a:solidFill>
                  <a:srgbClr val="0C2340"/>
                </a:solidFill>
                <a:latin typeface="Times New Roman" panose="02020603050405020304"/>
              </a:rPr>
              <a:t>dom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(An) be the domains of the attributes, i.e. the sets of values of each attribute A</a:t>
            </a:r>
            <a:r>
              <a:rPr lang="en-US" sz="2100" spc="-1" baseline="-25000" dirty="0">
                <a:solidFill>
                  <a:srgbClr val="0C2340"/>
                </a:solidFill>
                <a:latin typeface="Times New Roman" panose="02020603050405020304"/>
              </a:rPr>
              <a:t>1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, A</a:t>
            </a:r>
            <a:r>
              <a:rPr lang="en-US" sz="2100" spc="-1" baseline="-25000" dirty="0">
                <a:solidFill>
                  <a:srgbClr val="0C2340"/>
                </a:solidFill>
                <a:latin typeface="Times New Roman" panose="02020603050405020304"/>
              </a:rPr>
              <a:t>2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, ... , A</a:t>
            </a:r>
            <a:r>
              <a:rPr lang="en-US" sz="2100" spc="-1" baseline="-25000" dirty="0">
                <a:solidFill>
                  <a:srgbClr val="0C2340"/>
                </a:solidFill>
                <a:latin typeface="Times New Roman" panose="02020603050405020304"/>
              </a:rPr>
              <a:t>n</a:t>
            </a:r>
            <a:endParaRPr lang="en-US" sz="2100" spc="-1" baseline="-25000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1155">
              <a:lnSpc>
                <a:spcPct val="100000"/>
              </a:lnSpc>
              <a:spcBef>
                <a:spcPts val="560"/>
              </a:spcBef>
            </a:pP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    A relational table is defined as a subset of Cartesian product</a:t>
            </a:r>
            <a:endParaRPr lang="en-US" sz="21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1155">
              <a:lnSpc>
                <a:spcPct val="100000"/>
              </a:lnSpc>
              <a:spcBef>
                <a:spcPts val="560"/>
              </a:spcBef>
            </a:pP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    </a:t>
            </a:r>
            <a:r>
              <a:rPr lang="en-US" sz="2100" spc="-1" dirty="0" err="1">
                <a:solidFill>
                  <a:srgbClr val="0C2340"/>
                </a:solidFill>
                <a:latin typeface="Times New Roman" panose="02020603050405020304"/>
              </a:rPr>
              <a:t>dom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(A</a:t>
            </a:r>
            <a:r>
              <a:rPr lang="en-US" sz="2100" spc="-1" baseline="-25000" dirty="0">
                <a:solidFill>
                  <a:srgbClr val="0C2340"/>
                </a:solidFill>
                <a:latin typeface="Times New Roman" panose="02020603050405020304"/>
              </a:rPr>
              <a:t>1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) </a:t>
            </a:r>
            <a:r>
              <a:rPr lang="en-US" sz="2100" spc="-1" dirty="0">
                <a:solidFill>
                  <a:srgbClr val="0C2340"/>
                </a:solidFill>
              </a:rPr>
              <a:t>x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 </a:t>
            </a:r>
            <a:r>
              <a:rPr lang="en-US" sz="2100" spc="-1" dirty="0" err="1">
                <a:solidFill>
                  <a:srgbClr val="0C2340"/>
                </a:solidFill>
                <a:latin typeface="Times New Roman" panose="02020603050405020304"/>
              </a:rPr>
              <a:t>dom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(A</a:t>
            </a:r>
            <a:r>
              <a:rPr lang="en-US" sz="2100" spc="-1" baseline="-25000" dirty="0">
                <a:solidFill>
                  <a:srgbClr val="0C2340"/>
                </a:solidFill>
                <a:latin typeface="Times New Roman" panose="02020603050405020304"/>
              </a:rPr>
              <a:t>2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) </a:t>
            </a:r>
            <a:r>
              <a:rPr lang="en-US" sz="2100" spc="-1" dirty="0">
                <a:solidFill>
                  <a:srgbClr val="0C2340"/>
                </a:solidFill>
              </a:rPr>
              <a:t>x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 … </a:t>
            </a:r>
            <a:r>
              <a:rPr lang="en-US" sz="2100" spc="-1" dirty="0">
                <a:solidFill>
                  <a:srgbClr val="0C2340"/>
                </a:solidFill>
              </a:rPr>
              <a:t>x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 </a:t>
            </a:r>
            <a:r>
              <a:rPr lang="en-US" sz="2100" spc="-1" dirty="0" err="1">
                <a:solidFill>
                  <a:srgbClr val="0C2340"/>
                </a:solidFill>
                <a:latin typeface="Times New Roman" panose="02020603050405020304"/>
              </a:rPr>
              <a:t>dom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(A</a:t>
            </a:r>
            <a:r>
              <a:rPr lang="en-US" sz="2100" spc="-1" baseline="-25000" dirty="0">
                <a:solidFill>
                  <a:srgbClr val="0C2340"/>
                </a:solidFill>
                <a:latin typeface="Times New Roman" panose="02020603050405020304"/>
              </a:rPr>
              <a:t>n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</a:rPr>
              <a:t>)</a:t>
            </a:r>
            <a:endParaRPr lang="en-US" sz="2100" spc="-1" dirty="0">
              <a:solidFill>
                <a:srgbClr val="0C2340"/>
              </a:solidFill>
              <a:latin typeface="Times New Roman" panose="02020603050405020304"/>
              <a:ea typeface="DejaVu Sans"/>
            </a:endParaRPr>
          </a:p>
          <a:p>
            <a:pPr marL="356870" indent="-342900" algn="just">
              <a:lnSpc>
                <a:spcPct val="100000"/>
              </a:lnSpc>
              <a:spcBef>
                <a:spcPts val="560"/>
              </a:spcBef>
              <a:buFont typeface="Arial" panose="020B0604020202090204" pitchFamily="34" charset="0"/>
              <a:buChar char="•"/>
            </a:pPr>
            <a:r>
              <a:rPr lang="en-US" sz="21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In mathematics a subset of the Cartesian product is </a:t>
            </a:r>
            <a:r>
              <a:rPr lang="en-US" sz="2100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known</a:t>
            </a:r>
            <a:r>
              <a:rPr lang="en-US" sz="21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 as a </a:t>
            </a:r>
            <a:r>
              <a:rPr lang="en-US" sz="21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relation</a:t>
            </a:r>
            <a:endParaRPr lang="en-US" sz="2100" b="0" strike="noStrike" spc="-1" dirty="0">
              <a:solidFill>
                <a:srgbClr val="FF0000"/>
              </a:solidFill>
              <a:latin typeface="Arial" panose="020B06040202020902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1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This is why a </a:t>
            </a:r>
            <a:r>
              <a:rPr lang="en-US" sz="21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relational table </a:t>
            </a:r>
            <a:r>
              <a:rPr lang="en-US" sz="21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is called as "</a:t>
            </a:r>
            <a:r>
              <a:rPr lang="en-US" sz="2100" b="0" strike="noStrike" spc="-1" dirty="0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relational</a:t>
            </a:r>
            <a:r>
              <a:rPr lang="en-US" sz="21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"</a:t>
            </a:r>
            <a:endParaRPr lang="en-US" sz="2100" b="0" strike="noStrike" spc="-1" dirty="0">
              <a:latin typeface="Arial" panose="020B06040202020902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1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The original definition of a relational table is not correct because two tables with the different orders of columns contain the same information however two relations with different order of domains are different</a:t>
            </a:r>
            <a:endParaRPr lang="en-US" sz="2100" b="0" strike="noStrike" spc="-1" dirty="0">
              <a:latin typeface="Arial" panose="020B0604020202090204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E5C4C01E-45AF-483D-8BC6-0173DD1F3183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Times New Roman" panose="02020603050405020304"/>
                <a:ea typeface="DejaVu Sans"/>
              </a:rPr>
              <a:t>Basic Concepts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FF0000"/>
                </a:solidFill>
                <a:latin typeface="Times New Roman" panose="02020603050405020304"/>
                <a:ea typeface="DejaVu Sans"/>
              </a:rPr>
              <a:t>Relational Table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Principles of Relational Model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Consistency Constraints</a:t>
            </a:r>
            <a:endParaRPr lang="en-US" sz="2800" b="0" strike="noStrike" spc="-1">
              <a:latin typeface="Arial" panose="020B0604020202090204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Summary</a:t>
            </a:r>
            <a:endParaRPr lang="en-US" sz="2800" b="0" strike="noStrike" spc="-1">
              <a:latin typeface="Arial" panose="020B0604020202090204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15FE6100-8D43-4B85-8C3E-C00C2742B911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Relational Table</a:t>
            </a:r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A correct definition of relational tables is the following:</a:t>
            </a:r>
            <a:endParaRPr lang="en-US" sz="2400" b="0" strike="noStrike" spc="-1" dirty="0">
              <a:solidFill>
                <a:srgbClr val="0C2340"/>
              </a:solidFill>
              <a:latin typeface="Times New Roman" panose="02020603050405020304" pitchFamily="18" charset="0"/>
              <a:ea typeface="DejaVu Sans"/>
              <a:cs typeface="Times New Roman" panose="02020603050405020304" pitchFamily="18" charset="0"/>
            </a:endParaRPr>
          </a:p>
          <a:p>
            <a:pPr marL="714375" indent="-35242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	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the names of attributes</a:t>
            </a:r>
            <a:endParaRPr lang="en-US" sz="2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Let </a:t>
            </a:r>
            <a:r>
              <a:rPr lang="en-US" sz="2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... </a:t>
            </a:r>
            <a:r>
              <a:rPr lang="en-US" sz="2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 the domains of attributes, i.e. the sets of values of each attribute 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200" spc="-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-352425" algn="just">
              <a:spcBef>
                <a:spcPts val="560"/>
              </a:spcBef>
              <a:buClr>
                <a:srgbClr val="0C2340"/>
              </a:buClr>
              <a:buFontTx/>
              <a:buChar char="-"/>
            </a:pP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is a full mapping </a:t>
            </a:r>
            <a:endParaRPr lang="en-US" sz="2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algn="just">
              <a:spcBef>
                <a:spcPts val="560"/>
              </a:spcBef>
              <a:buClr>
                <a:srgbClr val="0C2340"/>
              </a:buClr>
            </a:pP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r: {A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→ </a:t>
            </a:r>
            <a:r>
              <a:rPr lang="en-US" sz="2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spc="-1" dirty="0">
                <a:cs typeface="Times New Roman" panose="02020603050405020304" pitchFamily="18" charset="0"/>
              </a:rPr>
              <a:t>U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spc="-1" dirty="0">
                <a:cs typeface="Times New Roman" panose="02020603050405020304" pitchFamily="18" charset="0"/>
              </a:rPr>
              <a:t>U 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en-US" sz="2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such that for all A in {A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 A</a:t>
            </a:r>
            <a:r>
              <a:rPr lang="en-US" sz="2200" spc="-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r(A) is in </a:t>
            </a:r>
            <a:r>
              <a:rPr lang="en-US" sz="2200" spc="-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sz="22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2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5605" indent="-342900" algn="just">
              <a:spcBef>
                <a:spcPts val="560"/>
              </a:spcBef>
              <a:buClr>
                <a:srgbClr val="0C2340"/>
              </a:buClr>
              <a:buFont typeface="Arial" panose="020B0604020202090204" pitchFamily="34" charset="0"/>
              <a:buChar char="•"/>
            </a:pPr>
            <a:r>
              <a:rPr lang="en-US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table </a:t>
            </a:r>
            <a:r>
              <a:rPr lang="en-US" sz="24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as a set of </a:t>
            </a:r>
            <a:r>
              <a:rPr lang="en-US" sz="24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endParaRPr lang="en-US" sz="2400" b="0" strike="noStrike" spc="-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b="0" strike="noStrike" spc="-1" dirty="0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Now, an order of columns is immaterial, but ... a name "relational" is not well justified ;)</a:t>
            </a:r>
            <a:endParaRPr lang="en-US" sz="2400" b="0" strike="noStrike" spc="-1" baseline="-25000" dirty="0">
              <a:latin typeface="Arial" panose="020B0604020202090204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lang="en-US" sz="2400" b="0" strike="noStrike" spc="-1" dirty="0">
              <a:latin typeface="Arial" panose="020B0604020202090204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555B3CD8-9E1A-417D-A86C-396989E10DFF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13291</Words>
  <Application>WPS 演示</Application>
  <PresentationFormat>On-screen Show (4:3)</PresentationFormat>
  <Paragraphs>474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54" baseType="lpstr">
      <vt:lpstr>Arial</vt:lpstr>
      <vt:lpstr>方正书宋_GBK</vt:lpstr>
      <vt:lpstr>Wingdings</vt:lpstr>
      <vt:lpstr>Arial</vt:lpstr>
      <vt:lpstr>Symbol</vt:lpstr>
      <vt:lpstr>Kingsoft Sign</vt:lpstr>
      <vt:lpstr>Times New Roman</vt:lpstr>
      <vt:lpstr>DejaVu Sans</vt:lpstr>
      <vt:lpstr>Thonburi</vt:lpstr>
      <vt:lpstr>Montserrat</vt:lpstr>
      <vt:lpstr>Times New Roman</vt:lpstr>
      <vt:lpstr>Courier New</vt:lpstr>
      <vt:lpstr>Courier New</vt:lpstr>
      <vt:lpstr>Cambria Math</vt:lpstr>
      <vt:lpstr>微软雅黑</vt:lpstr>
      <vt:lpstr>汉仪旗黑</vt:lpstr>
      <vt:lpstr>宋体</vt:lpstr>
      <vt:lpstr>Arial Unicode MS</vt:lpstr>
      <vt:lpstr>Kingsoft Math</vt:lpstr>
      <vt:lpstr>汉仪书宋二KW</vt:lpstr>
      <vt:lpstr>Times New Roman Bold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liubin</cp:lastModifiedBy>
  <cp:revision>41</cp:revision>
  <cp:lastPrinted>2022-09-28T01:56:36Z</cp:lastPrinted>
  <dcterms:created xsi:type="dcterms:W3CDTF">2022-09-28T01:56:36Z</dcterms:created>
  <dcterms:modified xsi:type="dcterms:W3CDTF">2022-09-28T01:56:36Z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UOW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  <property fmtid="{D5CDD505-2E9C-101B-9397-08002B2CF9AE}" pid="13" name="KSOProductBuildVer">
    <vt:lpwstr>2052-3.9.2.6301</vt:lpwstr>
  </property>
</Properties>
</file>