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308" r:id="rId4"/>
    <p:sldId id="257" r:id="rId5"/>
    <p:sldId id="288" r:id="rId6"/>
    <p:sldId id="289" r:id="rId7"/>
    <p:sldId id="290" r:id="rId8"/>
    <p:sldId id="291" r:id="rId9"/>
    <p:sldId id="309" r:id="rId10"/>
    <p:sldId id="292" r:id="rId11"/>
    <p:sldId id="293" r:id="rId12"/>
    <p:sldId id="294" r:id="rId13"/>
    <p:sldId id="295" r:id="rId14"/>
    <p:sldId id="296" r:id="rId15"/>
    <p:sldId id="310" r:id="rId16"/>
    <p:sldId id="297" r:id="rId17"/>
    <p:sldId id="298" r:id="rId18"/>
    <p:sldId id="299" r:id="rId19"/>
    <p:sldId id="300" r:id="rId20"/>
    <p:sldId id="301" r:id="rId21"/>
    <p:sldId id="302" r:id="rId22"/>
    <p:sldId id="311" r:id="rId23"/>
    <p:sldId id="303" r:id="rId24"/>
    <p:sldId id="304" r:id="rId25"/>
    <p:sldId id="305" r:id="rId26"/>
    <p:sldId id="306" r:id="rId27"/>
    <p:sldId id="307" r:id="rId2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2728A0-2823-4898-872A-1BED38EEDB4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rate="90%"&gt;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Title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</p:txBody>
      </p:sp>
      <p:sp>
        <p:nvSpPr>
          <p:cNvPr id="228" name="CustomShape 2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97A2419-3E6F-45CF-B444-D101B1B2C4C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C25DCA9-2DAB-46C6-99EF-244BDA8F523C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8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34B5642-1CEA-42EE-B760-1B1EB16C7D64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2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F46B911-2548-4BDB-B394-EDD475245286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70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C4078F-316A-4497-B638-99CDD703D894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1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5992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F16C4F8-8D3D-4DEC-BAA0-D83E02AE7351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73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E5F64E6-A0E7-4CFF-8F80-8B1064A073F3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09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57CE19-543A-45A8-8847-C232F3A9D471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7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5D46759-9F15-4063-9F11-E259C463C733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719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96949CB-DCF6-4393-9264-92A32C871ED5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5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47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36EDD41-BA50-46AB-A1D0-718BCC92CEBF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23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0352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C723EF2-117E-4FC2-A44F-37B4707E11C2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84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BEC59B-9625-4B55-A049-96C704882194}" type="slidenum">
              <a:rPr lang="en-US" altLang="en-US" sz="1300"/>
              <a:pPr/>
              <a:t>23</a:t>
            </a:fld>
            <a:endParaRPr lang="en-US" altLang="en-US" sz="13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10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B396958-58E9-47D0-9EAD-57A3854E3F75}" type="slidenum">
              <a:rPr lang="en-US" altLang="en-US" sz="1300"/>
              <a:pPr/>
              <a:t>24</a:t>
            </a:fld>
            <a:endParaRPr lang="en-US" altLang="en-US" sz="13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63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2F70D4-E906-4696-AB9A-DD9FBABC458E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32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F72D832-ABEF-4B7B-966F-C68A608AD0B2}" type="slidenum">
              <a:rPr lang="en-US" altLang="en-US" sz="1300"/>
              <a:pPr/>
              <a:t>26</a:t>
            </a:fld>
            <a:endParaRPr lang="en-US" altLang="en-US" sz="13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4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A4CBE4C8-CABB-44AB-855D-9403C8E27A8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467C350-15C9-46A0-9DF7-1984475BDC33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0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D00FE3-1FB4-4C4A-B314-22BFBD5D917B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8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812E64C-1C52-4299-9424-5B4353CD0802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9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9F2DDD-63B5-4A67-A3A1-650E7AEFE407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2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A8916DC-6F1D-4372-B616-C321FF8933D1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8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37F49-069C-4F56-8AF8-3F45493720F2}" type="datetime9">
              <a:rPr lang="en-AU" altLang="en-US"/>
              <a:pPr>
                <a:defRPr/>
              </a:pPr>
              <a:t>3/9/20 7:56:42 pm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17988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4320"/>
            <a:ext cx="9142560" cy="684828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6"/>
          <a:stretch/>
        </p:blipFill>
        <p:spPr>
          <a:xfrm>
            <a:off x="7317720" y="5233320"/>
            <a:ext cx="1423800" cy="1171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5"/>
          <a:stretch/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5440" cy="24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b="0" strike="noStrike" spc="-143">
                <a:solidFill>
                  <a:srgbClr val="FFFFFF"/>
                </a:solidFill>
                <a:latin typeface="Times New Roman"/>
                <a:ea typeface="DejaVu Sans"/>
              </a:rPr>
              <a:t>Functional Dependencies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936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5AB4F-1052-3D4B-BFD5-95255D4D26EC}"/>
              </a:ext>
            </a:extLst>
          </p:cNvPr>
          <p:cNvSpPr/>
          <p:nvPr/>
        </p:nvSpPr>
        <p:spPr>
          <a:xfrm>
            <a:off x="3980171" y="3244334"/>
            <a:ext cx="2240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2060"/>
                </a:solidFill>
                <a:latin typeface="Times New Roman"/>
              </a:rPr>
              <a:t>Guidelines Guidelines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048000" y="4419600"/>
            <a:ext cx="3048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s#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name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0" y="4800600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s#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address</a:t>
            </a:r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versus classes</a:t>
            </a:r>
          </a:p>
        </p:txBody>
      </p:sp>
      <p:grpSp>
        <p:nvGrpSpPr>
          <p:cNvPr id="46108" name="Group 28"/>
          <p:cNvGrpSpPr>
            <a:grpSpLocks/>
          </p:cNvGrpSpPr>
          <p:nvPr/>
        </p:nvGrpSpPr>
        <p:grpSpPr bwMode="auto">
          <a:xfrm>
            <a:off x="2971800" y="2057400"/>
            <a:ext cx="2667000" cy="1625600"/>
            <a:chOff x="1536" y="1040"/>
            <a:chExt cx="2064" cy="1024"/>
          </a:xfrm>
        </p:grpSpPr>
        <p:sp>
          <p:nvSpPr>
            <p:cNvPr id="46109" name="Text Box 29"/>
            <p:cNvSpPr txBox="1">
              <a:spLocks noChangeArrowheads="1"/>
            </p:cNvSpPr>
            <p:nvPr/>
          </p:nvSpPr>
          <p:spPr bwMode="auto">
            <a:xfrm>
              <a:off x="1536" y="1040"/>
              <a:ext cx="2064" cy="1024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STUDENT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s#		ID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name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address	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language[1..*]</a:t>
              </a:r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>
              <a:off x="1537" y="1272"/>
              <a:ext cx="204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10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1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048000" y="3429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dname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budget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048000" y="3810000"/>
            <a:ext cx="3886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cname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title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048000" y="4191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dname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title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048000" y="4572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cname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budget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048000" y="4953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cname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dname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048000" y="5334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dname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cname</a:t>
            </a:r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versus associations</a:t>
            </a:r>
          </a:p>
        </p:txBody>
      </p:sp>
      <p:grpSp>
        <p:nvGrpSpPr>
          <p:cNvPr id="10249" name="Group 44"/>
          <p:cNvGrpSpPr>
            <a:grpSpLocks/>
          </p:cNvGrpSpPr>
          <p:nvPr/>
        </p:nvGrpSpPr>
        <p:grpSpPr bwMode="auto">
          <a:xfrm>
            <a:off x="533400" y="1905000"/>
            <a:ext cx="8153400" cy="1016000"/>
            <a:chOff x="336" y="1200"/>
            <a:chExt cx="5136" cy="640"/>
          </a:xfrm>
        </p:grpSpPr>
        <p:grpSp>
          <p:nvGrpSpPr>
            <p:cNvPr id="10250" name="Group 32"/>
            <p:cNvGrpSpPr>
              <a:grpSpLocks/>
            </p:cNvGrpSpPr>
            <p:nvPr/>
          </p:nvGrpSpPr>
          <p:grpSpPr bwMode="auto">
            <a:xfrm>
              <a:off x="336" y="1200"/>
              <a:ext cx="1680" cy="640"/>
              <a:chOff x="1536" y="1040"/>
              <a:chExt cx="2064" cy="640"/>
            </a:xfrm>
          </p:grpSpPr>
          <p:sp>
            <p:nvSpPr>
              <p:cNvPr id="47137" name="Text Box 33"/>
              <p:cNvSpPr txBox="1">
                <a:spLocks noChangeArrowheads="1"/>
              </p:cNvSpPr>
              <p:nvPr/>
            </p:nvSpPr>
            <p:spPr bwMode="auto">
              <a:xfrm>
                <a:off x="1536" y="1040"/>
                <a:ext cx="2064" cy="640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AU" sz="2000" b="1">
                    <a:latin typeface="Times New Roman" panose="02020603050405020304" pitchFamily="18" charset="0"/>
                    <a:ea typeface="ＭＳ Ｐゴシック" charset="0"/>
                    <a:cs typeface="Times New Roman" panose="02020603050405020304" pitchFamily="18" charset="0"/>
                  </a:rPr>
                  <a:t>DEPARTMENT</a:t>
                </a:r>
              </a:p>
              <a:p>
                <a:pPr>
                  <a:defRPr/>
                </a:pPr>
                <a:r>
                  <a:rPr lang="en-AU" sz="2000" b="1">
                    <a:latin typeface="Times New Roman" panose="02020603050405020304" pitchFamily="18" charset="0"/>
                    <a:ea typeface="ＭＳ Ｐゴシック" charset="0"/>
                    <a:cs typeface="Times New Roman" panose="02020603050405020304" pitchFamily="18" charset="0"/>
                  </a:rPr>
                  <a:t>dname		ID</a:t>
                </a:r>
              </a:p>
              <a:p>
                <a:pPr>
                  <a:defRPr/>
                </a:pPr>
                <a:r>
                  <a:rPr lang="en-AU" sz="2000" b="1">
                    <a:latin typeface="Times New Roman" panose="02020603050405020304" pitchFamily="18" charset="0"/>
                    <a:ea typeface="ＭＳ Ｐゴシック" charset="0"/>
                    <a:cs typeface="Times New Roman" panose="02020603050405020304" pitchFamily="18" charset="0"/>
                  </a:rPr>
                  <a:t>budget</a:t>
                </a:r>
              </a:p>
            </p:txBody>
          </p:sp>
          <p:sp>
            <p:nvSpPr>
              <p:cNvPr id="47138" name="Line 34"/>
              <p:cNvSpPr>
                <a:spLocks noChangeShapeType="1"/>
              </p:cNvSpPr>
              <p:nvPr/>
            </p:nvSpPr>
            <p:spPr bwMode="auto">
              <a:xfrm>
                <a:off x="1537" y="1272"/>
                <a:ext cx="20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51" name="Group 35"/>
            <p:cNvGrpSpPr>
              <a:grpSpLocks/>
            </p:cNvGrpSpPr>
            <p:nvPr/>
          </p:nvGrpSpPr>
          <p:grpSpPr bwMode="auto">
            <a:xfrm>
              <a:off x="3792" y="1200"/>
              <a:ext cx="1680" cy="640"/>
              <a:chOff x="1536" y="1040"/>
              <a:chExt cx="2064" cy="640"/>
            </a:xfrm>
          </p:grpSpPr>
          <p:sp>
            <p:nvSpPr>
              <p:cNvPr id="47140" name="Text Box 36"/>
              <p:cNvSpPr txBox="1">
                <a:spLocks noChangeArrowheads="1"/>
              </p:cNvSpPr>
              <p:nvPr/>
            </p:nvSpPr>
            <p:spPr bwMode="auto">
              <a:xfrm>
                <a:off x="1536" y="1040"/>
                <a:ext cx="2064" cy="640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AU" sz="2000" b="1">
                    <a:latin typeface="Times New Roman" panose="02020603050405020304" pitchFamily="18" charset="0"/>
                    <a:ea typeface="ＭＳ Ｐゴシック" charset="0"/>
                    <a:cs typeface="Times New Roman" panose="02020603050405020304" pitchFamily="18" charset="0"/>
                  </a:rPr>
                  <a:t>CHAIPERSON</a:t>
                </a:r>
              </a:p>
              <a:p>
                <a:pPr>
                  <a:defRPr/>
                </a:pPr>
                <a:r>
                  <a:rPr lang="en-AU" sz="2000" b="1">
                    <a:latin typeface="Times New Roman" panose="02020603050405020304" pitchFamily="18" charset="0"/>
                    <a:ea typeface="ＭＳ Ｐゴシック" charset="0"/>
                    <a:cs typeface="Times New Roman" panose="02020603050405020304" pitchFamily="18" charset="0"/>
                  </a:rPr>
                  <a:t>cname		ID</a:t>
                </a:r>
              </a:p>
              <a:p>
                <a:pPr>
                  <a:defRPr/>
                </a:pPr>
                <a:r>
                  <a:rPr lang="en-AU" sz="2000" b="1">
                    <a:latin typeface="Times New Roman" panose="02020603050405020304" pitchFamily="18" charset="0"/>
                    <a:ea typeface="ＭＳ Ｐゴシック" charset="0"/>
                    <a:cs typeface="Times New Roman" panose="02020603050405020304" pitchFamily="18" charset="0"/>
                  </a:rPr>
                  <a:t>title</a:t>
                </a:r>
              </a:p>
            </p:txBody>
          </p:sp>
          <p:sp>
            <p:nvSpPr>
              <p:cNvPr id="47141" name="Line 37"/>
              <p:cNvSpPr>
                <a:spLocks noChangeShapeType="1"/>
              </p:cNvSpPr>
              <p:nvPr/>
            </p:nvSpPr>
            <p:spPr bwMode="auto">
              <a:xfrm>
                <a:off x="1537" y="1272"/>
                <a:ext cx="20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>
              <a:off x="2016" y="153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7144" name="Text Box 40"/>
            <p:cNvSpPr txBox="1">
              <a:spLocks noChangeArrowheads="1"/>
            </p:cNvSpPr>
            <p:nvPr/>
          </p:nvSpPr>
          <p:spPr bwMode="auto">
            <a:xfrm>
              <a:off x="2016" y="129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Has</a:t>
              </a:r>
            </a:p>
          </p:txBody>
        </p:sp>
        <p:sp>
          <p:nvSpPr>
            <p:cNvPr id="47147" name="AutoShape 43"/>
            <p:cNvSpPr>
              <a:spLocks noChangeArrowheads="1"/>
            </p:cNvSpPr>
            <p:nvPr/>
          </p:nvSpPr>
          <p:spPr bwMode="auto">
            <a:xfrm rot="5543937">
              <a:off x="2414" y="1357"/>
              <a:ext cx="100" cy="116"/>
            </a:xfrm>
            <a:prstGeom prst="triangle">
              <a:avLst>
                <a:gd name="adj" fmla="val 50000"/>
              </a:avLst>
            </a:prstGeom>
            <a:solidFill>
              <a:srgbClr val="E0E2E2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7" dir="2700000" algn="ctr" rotWithShape="0">
                      <a:srgbClr val="000000">
                        <a:alpha val="75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11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8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09" grpId="0" autoUpdateAnimBg="0"/>
      <p:bldP spid="47110" grpId="0" autoUpdateAnimBg="0"/>
      <p:bldP spid="47111" grpId="0" autoUpdateAnimBg="0"/>
      <p:bldP spid="471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048000" y="3429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emp#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ename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048000" y="3810000"/>
            <a:ext cx="3886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p#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budget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0" y="4191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emp#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p#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048000" y="4572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emp#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budget</a:t>
            </a:r>
          </a:p>
        </p:txBody>
      </p:sp>
      <p:sp>
        <p:nvSpPr>
          <p:cNvPr id="11270" name="Rectangle 2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versus associations</a:t>
            </a:r>
          </a:p>
        </p:txBody>
      </p:sp>
      <p:grpSp>
        <p:nvGrpSpPr>
          <p:cNvPr id="11271" name="Group 31"/>
          <p:cNvGrpSpPr>
            <a:grpSpLocks/>
          </p:cNvGrpSpPr>
          <p:nvPr/>
        </p:nvGrpSpPr>
        <p:grpSpPr bwMode="auto">
          <a:xfrm>
            <a:off x="533400" y="1905000"/>
            <a:ext cx="2667000" cy="1016000"/>
            <a:chOff x="1536" y="1040"/>
            <a:chExt cx="2064" cy="640"/>
          </a:xfrm>
        </p:grpSpPr>
        <p:sp>
          <p:nvSpPr>
            <p:cNvPr id="48160" name="Text Box 32"/>
            <p:cNvSpPr txBox="1">
              <a:spLocks noChangeArrowheads="1"/>
            </p:cNvSpPr>
            <p:nvPr/>
          </p:nvSpPr>
          <p:spPr bwMode="auto">
            <a:xfrm>
              <a:off x="1536" y="1040"/>
              <a:ext cx="2064" cy="640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EMPLOYEE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emp#		ID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ename</a:t>
              </a:r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>
              <a:off x="1537" y="1272"/>
              <a:ext cx="204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72" name="Group 34"/>
          <p:cNvGrpSpPr>
            <a:grpSpLocks/>
          </p:cNvGrpSpPr>
          <p:nvPr/>
        </p:nvGrpSpPr>
        <p:grpSpPr bwMode="auto">
          <a:xfrm>
            <a:off x="6019800" y="1905000"/>
            <a:ext cx="2667000" cy="1016000"/>
            <a:chOff x="1536" y="1040"/>
            <a:chExt cx="2064" cy="640"/>
          </a:xfrm>
        </p:grpSpPr>
        <p:sp>
          <p:nvSpPr>
            <p:cNvPr id="48163" name="Text Box 35"/>
            <p:cNvSpPr txBox="1">
              <a:spLocks noChangeArrowheads="1"/>
            </p:cNvSpPr>
            <p:nvPr/>
          </p:nvSpPr>
          <p:spPr bwMode="auto">
            <a:xfrm>
              <a:off x="1536" y="1040"/>
              <a:ext cx="2064" cy="640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PROJECT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p#		ID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budget</a:t>
              </a:r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537" y="1272"/>
              <a:ext cx="204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3200400" y="2438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3200400" y="20574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2E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AU" sz="2000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Works on</a:t>
            </a:r>
          </a:p>
        </p:txBody>
      </p:sp>
      <p:sp>
        <p:nvSpPr>
          <p:cNvPr id="48167" name="AutoShape 39"/>
          <p:cNvSpPr>
            <a:spLocks noChangeArrowheads="1"/>
          </p:cNvSpPr>
          <p:nvPr/>
        </p:nvSpPr>
        <p:spPr bwMode="auto">
          <a:xfrm rot="5543937">
            <a:off x="4519613" y="2154238"/>
            <a:ext cx="158750" cy="184150"/>
          </a:xfrm>
          <a:prstGeom prst="triangle">
            <a:avLst>
              <a:gd name="adj" fmla="val 50000"/>
            </a:avLst>
          </a:prstGeom>
          <a:solidFill>
            <a:srgbClr val="E0E2E2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68" name="Text Box 40"/>
          <p:cNvSpPr txBox="1">
            <a:spLocks noChangeArrowheads="1"/>
          </p:cNvSpPr>
          <p:nvPr/>
        </p:nvSpPr>
        <p:spPr bwMode="auto">
          <a:xfrm>
            <a:off x="3189288" y="24542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2E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AU" sz="2000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1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12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70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utoUpdateAnimBg="0"/>
      <p:bldP spid="48133" grpId="0" autoUpdateAnimBg="0"/>
      <p:bldP spid="4813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048000" y="3429000"/>
            <a:ext cx="3581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s#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sname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048000" y="3810000"/>
            <a:ext cx="3886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c#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credits</a:t>
            </a:r>
          </a:p>
        </p:txBody>
      </p:sp>
      <p:sp>
        <p:nvSpPr>
          <p:cNvPr id="12292" name="Rectangle 27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versus associations</a:t>
            </a:r>
          </a:p>
        </p:txBody>
      </p:sp>
      <p:grpSp>
        <p:nvGrpSpPr>
          <p:cNvPr id="12293" name="Group 29"/>
          <p:cNvGrpSpPr>
            <a:grpSpLocks/>
          </p:cNvGrpSpPr>
          <p:nvPr/>
        </p:nvGrpSpPr>
        <p:grpSpPr bwMode="auto">
          <a:xfrm>
            <a:off x="533400" y="1828800"/>
            <a:ext cx="2667000" cy="1016000"/>
            <a:chOff x="1536" y="1040"/>
            <a:chExt cx="2064" cy="640"/>
          </a:xfrm>
        </p:grpSpPr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1536" y="1040"/>
              <a:ext cx="2064" cy="640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STUDENT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s#		ID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sname</a:t>
              </a:r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1537" y="1272"/>
              <a:ext cx="204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94" name="Group 32"/>
          <p:cNvGrpSpPr>
            <a:grpSpLocks/>
          </p:cNvGrpSpPr>
          <p:nvPr/>
        </p:nvGrpSpPr>
        <p:grpSpPr bwMode="auto">
          <a:xfrm>
            <a:off x="6019800" y="1828800"/>
            <a:ext cx="2667000" cy="1016000"/>
            <a:chOff x="1536" y="1040"/>
            <a:chExt cx="2064" cy="640"/>
          </a:xfrm>
        </p:grpSpPr>
        <p:sp>
          <p:nvSpPr>
            <p:cNvPr id="49185" name="Text Box 33"/>
            <p:cNvSpPr txBox="1">
              <a:spLocks noChangeArrowheads="1"/>
            </p:cNvSpPr>
            <p:nvPr/>
          </p:nvSpPr>
          <p:spPr bwMode="auto">
            <a:xfrm>
              <a:off x="1536" y="1040"/>
              <a:ext cx="2064" cy="640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COURSE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c#		ID</a:t>
              </a:r>
            </a:p>
            <a:p>
              <a:pPr>
                <a:defRPr/>
              </a:pPr>
              <a:r>
                <a:rPr lang="en-AU" sz="2000" b="1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credits</a:t>
              </a:r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>
              <a:off x="1537" y="1272"/>
              <a:ext cx="204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3200400" y="23622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3200400" y="1981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2E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AU" sz="2000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Enrols</a:t>
            </a:r>
          </a:p>
        </p:txBody>
      </p:sp>
      <p:sp>
        <p:nvSpPr>
          <p:cNvPr id="49189" name="AutoShape 37"/>
          <p:cNvSpPr>
            <a:spLocks noChangeArrowheads="1"/>
          </p:cNvSpPr>
          <p:nvPr/>
        </p:nvSpPr>
        <p:spPr bwMode="auto">
          <a:xfrm rot="5543937">
            <a:off x="4127500" y="2078038"/>
            <a:ext cx="158750" cy="184150"/>
          </a:xfrm>
          <a:prstGeom prst="triangle">
            <a:avLst>
              <a:gd name="adj" fmla="val 50000"/>
            </a:avLst>
          </a:prstGeom>
          <a:solidFill>
            <a:srgbClr val="E0E2E2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7" dir="2700000" algn="ctr" rotWithShape="0">
                    <a:srgbClr val="000000">
                      <a:alpha val="75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3189288" y="23780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2E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AU" sz="2000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5715000" y="2387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2E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AU" sz="2000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13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9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Functional dependency ? What is it ?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Functional dependencies versus conceptual schemas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Derivations of functional dependencies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Examples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7558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839788" y="2517775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e#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ename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1041400" y="1524000"/>
            <a:ext cx="6648450" cy="830263"/>
            <a:chOff x="576" y="1102"/>
            <a:chExt cx="4188" cy="523"/>
          </a:xfrm>
        </p:grpSpPr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576" y="1392"/>
              <a:ext cx="4188" cy="233"/>
            </a:xfrm>
            <a:prstGeom prst="rect">
              <a:avLst/>
            </a:prstGeom>
            <a:solidFill>
              <a:srgbClr val="E0E2E2"/>
            </a:solidFill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e#   ename   department   department-address   chairperson	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576" y="1102"/>
              <a:ext cx="730" cy="233"/>
            </a:xfrm>
            <a:prstGeom prst="rect">
              <a:avLst/>
            </a:prstGeom>
            <a:solidFill>
              <a:srgbClr val="E0E2E2"/>
            </a:solidFill>
            <a:ln w="31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839788" y="2898775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e#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839788" y="3279775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department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department-address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839788" y="3660775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department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chairperson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839788" y="4041775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chairperson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839788" y="4422775"/>
            <a:ext cx="84312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e#   </a:t>
            </a:r>
            <a:r>
              <a:rPr lang="en-AU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department-address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839788" y="4803775"/>
            <a:ext cx="84312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e#   </a:t>
            </a:r>
            <a:r>
              <a:rPr lang="en-AU" altLang="en-US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chairperson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839788" y="5184775"/>
            <a:ext cx="84312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chairperson   </a:t>
            </a:r>
            <a:r>
              <a:rPr lang="en-AU" altLang="en-US" b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department-address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839788" y="5565775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e#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ename, department</a:t>
            </a:r>
          </a:p>
        </p:txBody>
      </p:sp>
      <p:grpSp>
        <p:nvGrpSpPr>
          <p:cNvPr id="50191" name="Group 15"/>
          <p:cNvGrpSpPr>
            <a:grpSpLocks/>
          </p:cNvGrpSpPr>
          <p:nvPr/>
        </p:nvGrpSpPr>
        <p:grpSpPr bwMode="auto">
          <a:xfrm>
            <a:off x="228600" y="3127375"/>
            <a:ext cx="736600" cy="1447800"/>
            <a:chOff x="64" y="2112"/>
            <a:chExt cx="464" cy="912"/>
          </a:xfrm>
        </p:grpSpPr>
        <p:sp>
          <p:nvSpPr>
            <p:cNvPr id="50192" name="Freeform 16"/>
            <p:cNvSpPr>
              <a:spLocks/>
            </p:cNvSpPr>
            <p:nvPr/>
          </p:nvSpPr>
          <p:spPr bwMode="auto">
            <a:xfrm>
              <a:off x="336" y="2112"/>
              <a:ext cx="192" cy="240"/>
            </a:xfrm>
            <a:custGeom>
              <a:avLst/>
              <a:gdLst>
                <a:gd name="T0" fmla="*/ 192 w 192"/>
                <a:gd name="T1" fmla="*/ 0 h 240"/>
                <a:gd name="T2" fmla="*/ 0 w 192"/>
                <a:gd name="T3" fmla="*/ 96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240">
                  <a:moveTo>
                    <a:pt x="192" y="0"/>
                  </a:moveTo>
                  <a:cubicBezTo>
                    <a:pt x="96" y="28"/>
                    <a:pt x="0" y="56"/>
                    <a:pt x="0" y="96"/>
                  </a:cubicBezTo>
                  <a:cubicBezTo>
                    <a:pt x="0" y="136"/>
                    <a:pt x="160" y="216"/>
                    <a:pt x="192" y="24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3" name="Freeform 17"/>
            <p:cNvSpPr>
              <a:spLocks/>
            </p:cNvSpPr>
            <p:nvPr/>
          </p:nvSpPr>
          <p:spPr bwMode="auto">
            <a:xfrm>
              <a:off x="64" y="2208"/>
              <a:ext cx="464" cy="816"/>
            </a:xfrm>
            <a:custGeom>
              <a:avLst/>
              <a:gdLst>
                <a:gd name="T0" fmla="*/ 272 w 464"/>
                <a:gd name="T1" fmla="*/ 0 h 816"/>
                <a:gd name="T2" fmla="*/ 32 w 464"/>
                <a:gd name="T3" fmla="*/ 432 h 816"/>
                <a:gd name="T4" fmla="*/ 464 w 464"/>
                <a:gd name="T5" fmla="*/ 816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4" h="816">
                  <a:moveTo>
                    <a:pt x="272" y="0"/>
                  </a:moveTo>
                  <a:cubicBezTo>
                    <a:pt x="136" y="148"/>
                    <a:pt x="0" y="296"/>
                    <a:pt x="32" y="432"/>
                  </a:cubicBezTo>
                  <a:cubicBezTo>
                    <a:pt x="64" y="568"/>
                    <a:pt x="264" y="692"/>
                    <a:pt x="464" y="8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194" name="Group 18"/>
          <p:cNvGrpSpPr>
            <a:grpSpLocks/>
          </p:cNvGrpSpPr>
          <p:nvPr/>
        </p:nvGrpSpPr>
        <p:grpSpPr bwMode="auto">
          <a:xfrm>
            <a:off x="228600" y="3127375"/>
            <a:ext cx="736600" cy="1828800"/>
            <a:chOff x="64" y="2112"/>
            <a:chExt cx="464" cy="1152"/>
          </a:xfrm>
        </p:grpSpPr>
        <p:sp>
          <p:nvSpPr>
            <p:cNvPr id="50195" name="Freeform 19"/>
            <p:cNvSpPr>
              <a:spLocks/>
            </p:cNvSpPr>
            <p:nvPr/>
          </p:nvSpPr>
          <p:spPr bwMode="auto">
            <a:xfrm>
              <a:off x="336" y="2112"/>
              <a:ext cx="192" cy="480"/>
            </a:xfrm>
            <a:custGeom>
              <a:avLst/>
              <a:gdLst>
                <a:gd name="T0" fmla="*/ 192 w 192"/>
                <a:gd name="T1" fmla="*/ 0 h 480"/>
                <a:gd name="T2" fmla="*/ 0 w 192"/>
                <a:gd name="T3" fmla="*/ 336 h 480"/>
                <a:gd name="T4" fmla="*/ 192 w 192"/>
                <a:gd name="T5" fmla="*/ 48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2" h="480">
                  <a:moveTo>
                    <a:pt x="192" y="0"/>
                  </a:moveTo>
                  <a:cubicBezTo>
                    <a:pt x="96" y="128"/>
                    <a:pt x="0" y="256"/>
                    <a:pt x="0" y="336"/>
                  </a:cubicBezTo>
                  <a:cubicBezTo>
                    <a:pt x="0" y="416"/>
                    <a:pt x="96" y="448"/>
                    <a:pt x="192" y="480"/>
                  </a:cubicBezTo>
                </a:path>
              </a:pathLst>
            </a:custGeom>
            <a:noFill/>
            <a:ln w="38100" cap="flat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6" name="Freeform 20"/>
            <p:cNvSpPr>
              <a:spLocks/>
            </p:cNvSpPr>
            <p:nvPr/>
          </p:nvSpPr>
          <p:spPr bwMode="auto">
            <a:xfrm>
              <a:off x="64" y="2448"/>
              <a:ext cx="464" cy="816"/>
            </a:xfrm>
            <a:custGeom>
              <a:avLst/>
              <a:gdLst>
                <a:gd name="T0" fmla="*/ 272 w 464"/>
                <a:gd name="T1" fmla="*/ 0 h 816"/>
                <a:gd name="T2" fmla="*/ 32 w 464"/>
                <a:gd name="T3" fmla="*/ 384 h 816"/>
                <a:gd name="T4" fmla="*/ 464 w 464"/>
                <a:gd name="T5" fmla="*/ 816 h 8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64" h="816">
                  <a:moveTo>
                    <a:pt x="272" y="0"/>
                  </a:moveTo>
                  <a:cubicBezTo>
                    <a:pt x="136" y="124"/>
                    <a:pt x="0" y="248"/>
                    <a:pt x="32" y="384"/>
                  </a:cubicBezTo>
                  <a:cubicBezTo>
                    <a:pt x="64" y="520"/>
                    <a:pt x="264" y="668"/>
                    <a:pt x="464" y="816"/>
                  </a:cubicBezTo>
                </a:path>
              </a:pathLst>
            </a:custGeom>
            <a:noFill/>
            <a:ln w="38100" cap="flat" cmpd="sng">
              <a:solidFill>
                <a:srgbClr val="0066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197" name="Group 21"/>
          <p:cNvGrpSpPr>
            <a:grpSpLocks/>
          </p:cNvGrpSpPr>
          <p:nvPr/>
        </p:nvGrpSpPr>
        <p:grpSpPr bwMode="auto">
          <a:xfrm>
            <a:off x="5613400" y="3508375"/>
            <a:ext cx="2728913" cy="1828800"/>
            <a:chOff x="3456" y="2352"/>
            <a:chExt cx="1719" cy="1152"/>
          </a:xfrm>
        </p:grpSpPr>
        <p:sp>
          <p:nvSpPr>
            <p:cNvPr id="50198" name="Freeform 22"/>
            <p:cNvSpPr>
              <a:spLocks/>
            </p:cNvSpPr>
            <p:nvPr/>
          </p:nvSpPr>
          <p:spPr bwMode="auto">
            <a:xfrm>
              <a:off x="3456" y="2352"/>
              <a:ext cx="1471" cy="480"/>
            </a:xfrm>
            <a:custGeom>
              <a:avLst/>
              <a:gdLst>
                <a:gd name="T0" fmla="*/ 0 w 1471"/>
                <a:gd name="T1" fmla="*/ 480 h 480"/>
                <a:gd name="T2" fmla="*/ 1344 w 1471"/>
                <a:gd name="T3" fmla="*/ 240 h 480"/>
                <a:gd name="T4" fmla="*/ 768 w 1471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71" h="480">
                  <a:moveTo>
                    <a:pt x="0" y="480"/>
                  </a:moveTo>
                  <a:cubicBezTo>
                    <a:pt x="608" y="399"/>
                    <a:pt x="1216" y="319"/>
                    <a:pt x="1344" y="240"/>
                  </a:cubicBezTo>
                  <a:cubicBezTo>
                    <a:pt x="1471" y="160"/>
                    <a:pt x="1119" y="80"/>
                    <a:pt x="768" y="0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9" name="Freeform 23"/>
            <p:cNvSpPr>
              <a:spLocks/>
            </p:cNvSpPr>
            <p:nvPr/>
          </p:nvSpPr>
          <p:spPr bwMode="auto">
            <a:xfrm>
              <a:off x="4272" y="2544"/>
              <a:ext cx="903" cy="960"/>
            </a:xfrm>
            <a:custGeom>
              <a:avLst/>
              <a:gdLst>
                <a:gd name="T0" fmla="*/ 528 w 903"/>
                <a:gd name="T1" fmla="*/ 0 h 960"/>
                <a:gd name="T2" fmla="*/ 816 w 903"/>
                <a:gd name="T3" fmla="*/ 576 h 960"/>
                <a:gd name="T4" fmla="*/ 0 w 903"/>
                <a:gd name="T5" fmla="*/ 960 h 96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3" h="960">
                  <a:moveTo>
                    <a:pt x="528" y="0"/>
                  </a:moveTo>
                  <a:cubicBezTo>
                    <a:pt x="715" y="208"/>
                    <a:pt x="903" y="416"/>
                    <a:pt x="816" y="576"/>
                  </a:cubicBezTo>
                  <a:cubicBezTo>
                    <a:pt x="728" y="735"/>
                    <a:pt x="364" y="847"/>
                    <a:pt x="0" y="960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200" name="Group 24"/>
          <p:cNvGrpSpPr>
            <a:grpSpLocks/>
          </p:cNvGrpSpPr>
          <p:nvPr/>
        </p:nvGrpSpPr>
        <p:grpSpPr bwMode="auto">
          <a:xfrm>
            <a:off x="3175000" y="2746375"/>
            <a:ext cx="5543550" cy="3009900"/>
            <a:chOff x="1920" y="1872"/>
            <a:chExt cx="3492" cy="1896"/>
          </a:xfrm>
        </p:grpSpPr>
        <p:sp>
          <p:nvSpPr>
            <p:cNvPr id="50201" name="Freeform 25"/>
            <p:cNvSpPr>
              <a:spLocks/>
            </p:cNvSpPr>
            <p:nvPr/>
          </p:nvSpPr>
          <p:spPr bwMode="auto">
            <a:xfrm>
              <a:off x="1920" y="1872"/>
              <a:ext cx="944" cy="240"/>
            </a:xfrm>
            <a:custGeom>
              <a:avLst/>
              <a:gdLst>
                <a:gd name="T0" fmla="*/ 0 w 944"/>
                <a:gd name="T1" fmla="*/ 0 h 240"/>
                <a:gd name="T2" fmla="*/ 864 w 944"/>
                <a:gd name="T3" fmla="*/ 48 h 240"/>
                <a:gd name="T4" fmla="*/ 480 w 944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4" h="240">
                  <a:moveTo>
                    <a:pt x="0" y="0"/>
                  </a:moveTo>
                  <a:cubicBezTo>
                    <a:pt x="392" y="4"/>
                    <a:pt x="784" y="8"/>
                    <a:pt x="864" y="48"/>
                  </a:cubicBezTo>
                  <a:cubicBezTo>
                    <a:pt x="944" y="88"/>
                    <a:pt x="712" y="164"/>
                    <a:pt x="480" y="240"/>
                  </a:cubicBezTo>
                </a:path>
              </a:pathLst>
            </a:custGeom>
            <a:noFill/>
            <a:ln w="38100" cap="flat" cmpd="sng">
              <a:solidFill>
                <a:srgbClr val="003399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02" name="Freeform 26"/>
            <p:cNvSpPr>
              <a:spLocks/>
            </p:cNvSpPr>
            <p:nvPr/>
          </p:nvSpPr>
          <p:spPr bwMode="auto">
            <a:xfrm>
              <a:off x="2805" y="1944"/>
              <a:ext cx="2607" cy="1824"/>
            </a:xfrm>
            <a:custGeom>
              <a:avLst/>
              <a:gdLst>
                <a:gd name="T0" fmla="*/ 0 w 2607"/>
                <a:gd name="T1" fmla="*/ 0 h 1824"/>
                <a:gd name="T2" fmla="*/ 2544 w 2607"/>
                <a:gd name="T3" fmla="*/ 816 h 1824"/>
                <a:gd name="T4" fmla="*/ 384 w 2607"/>
                <a:gd name="T5" fmla="*/ 1824 h 18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07" h="1824">
                  <a:moveTo>
                    <a:pt x="0" y="0"/>
                  </a:moveTo>
                  <a:cubicBezTo>
                    <a:pt x="1240" y="256"/>
                    <a:pt x="2480" y="512"/>
                    <a:pt x="2544" y="816"/>
                  </a:cubicBezTo>
                  <a:cubicBezTo>
                    <a:pt x="2607" y="1119"/>
                    <a:pt x="1495" y="1471"/>
                    <a:pt x="384" y="1824"/>
                  </a:cubicBezTo>
                </a:path>
              </a:pathLst>
            </a:custGeom>
            <a:noFill/>
            <a:ln w="38100" cap="flat" cmpd="sng">
              <a:solidFill>
                <a:srgbClr val="003399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28" name="Rectangle 2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functional dependencies</a:t>
            </a:r>
          </a:p>
        </p:txBody>
      </p:sp>
      <p:sp>
        <p:nvSpPr>
          <p:cNvPr id="2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15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4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3" grpId="0" autoUpdateAnimBg="0"/>
      <p:bldP spid="50184" grpId="0" autoUpdateAnimBg="0"/>
      <p:bldP spid="50185" grpId="0" autoUpdateAnimBg="0"/>
      <p:bldP spid="50186" grpId="0" autoUpdateAnimBg="0"/>
      <p:bldP spid="50187" grpId="0" autoUpdateAnimBg="0"/>
      <p:bldP spid="50188" grpId="0" autoUpdateAnimBg="0"/>
      <p:bldP spid="50189" grpId="0" autoUpdateAnimBg="0"/>
      <p:bldP spid="5019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12788" y="2743200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e#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e#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6647974" cy="369332"/>
          </a:xfrm>
          <a:prstGeom prst="rect">
            <a:avLst/>
          </a:prstGeom>
          <a:solidFill>
            <a:srgbClr val="E0E2E2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e#   ename   department   department-address   chairperson	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14400" y="1749425"/>
            <a:ext cx="1159292" cy="369332"/>
          </a:xfrm>
          <a:prstGeom prst="rect">
            <a:avLst/>
          </a:prstGeom>
          <a:solidFill>
            <a:srgbClr val="E0E2E2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712788" y="3276600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e#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e#, ename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712788" y="3810000"/>
            <a:ext cx="84312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e#, ename  e#, ename</a:t>
            </a:r>
            <a:endParaRPr lang="en-AU" altLang="en-US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712788" y="4343400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e#, ename  e#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712788" y="4876800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e#, department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ename</a:t>
            </a:r>
          </a:p>
        </p:txBody>
      </p:sp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functional dependencies</a:t>
            </a:r>
          </a:p>
        </p:txBody>
      </p:sp>
      <p:sp>
        <p:nvSpPr>
          <p:cNvPr id="10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16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1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6" grpId="0" autoUpdateAnimBg="0"/>
      <p:bldP spid="51207" grpId="0" autoUpdateAnimBg="0"/>
      <p:bldP spid="51208" grpId="0" autoUpdateAnimBg="0"/>
      <p:bldP spid="5120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712788" y="1828800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It is always true that</a:t>
            </a:r>
            <a:r>
              <a:rPr lang="en-AU" b="1">
                <a:solidFill>
                  <a:srgbClr val="000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a  a 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(no matter what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a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 means) 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12788" y="2438400"/>
            <a:ext cx="843121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always true that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a,b  a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(no matter what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a,b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mean) 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12788" y="3352800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If it is true that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a  b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 then it is true that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a,c  b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 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12788" y="4038600"/>
            <a:ext cx="843121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If it is true that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 b,c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then </a:t>
            </a: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it is true that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  b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and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 c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712788" y="5045075"/>
            <a:ext cx="843121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If it is true that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 b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and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 c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then </a:t>
            </a: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it is true that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 c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functional dependencies</a:t>
            </a: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17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3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28" grpId="0" autoUpdateAnimBg="0"/>
      <p:bldP spid="52229" grpId="0" autoUpdateAnimBg="0"/>
      <p:bldP spid="52230" grpId="0" autoUpdateAnimBg="0"/>
      <p:bldP spid="522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33400" y="1828800"/>
            <a:ext cx="88392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( A</a:t>
            </a:r>
            <a:r>
              <a:rPr lang="en-AU" altLang="en-US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..., A</a:t>
            </a:r>
            <a:r>
              <a:rPr lang="en-AU" altLang="en-US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be a relational schema </a:t>
            </a: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(a header of relational table)  and let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be nonempty subsets of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AU" altLang="en-US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33400" y="3079750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We say that functional dependency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is valid in relational schema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if ...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33400" y="4010025"/>
            <a:ext cx="88392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… for any relational table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b="1">
                <a:solidFill>
                  <a:srgbClr val="000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 relational schema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that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altLang="en-US" b="1">
                <a:solidFill>
                  <a:srgbClr val="000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has two rows that agree in the components for all attributes in set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en-US" b="1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yet ...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33400" y="5349875"/>
            <a:ext cx="88392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… disagree in one or more component for attributes in </a:t>
            </a: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AU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</a:p>
        </p:txBody>
      </p:sp>
      <p:sp>
        <p:nvSpPr>
          <p:cNvPr id="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18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1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3" grpId="0" autoUpdateAnimBg="0"/>
      <p:bldP spid="53254" grpId="0" autoUpdateAnimBg="0"/>
      <p:bldP spid="5325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28600" y="1828800"/>
            <a:ext cx="88392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( A</a:t>
            </a:r>
            <a:r>
              <a:rPr lang="en-AU" altLang="en-US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..., A</a:t>
            </a:r>
            <a:r>
              <a:rPr lang="en-AU" altLang="en-US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be a relational schema (a header of relational table)  and let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be nonempty subsets of</a:t>
            </a:r>
            <a:r>
              <a:rPr lang="en-AU" altLang="en-US" b="1">
                <a:solidFill>
                  <a:srgbClr val="000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28600" y="3048000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(i)	If 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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then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      		   (reflexivity)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28600" y="3717925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(ii)	If 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</a:t>
            </a:r>
            <a:r>
              <a:rPr lang="en-AU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then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XZ 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YZ </a:t>
            </a:r>
            <a:r>
              <a:rPr lang="en-AU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		   (augmentation)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28600" y="4403725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(iii)	If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and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Z 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then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Z</a:t>
            </a:r>
            <a:r>
              <a:rPr lang="en-AU" b="1">
                <a:solidFill>
                  <a:srgbClr val="003399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	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  (transitivity)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228600" y="5318125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(i), (ii), (iii) form a minimal and complete set of axioms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Armstrong axioms</a:t>
            </a: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19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77" grpId="0" autoUpdateAnimBg="0"/>
      <p:bldP spid="54278" grpId="0" autoUpdateAnimBg="0"/>
      <p:bldP spid="54279" grpId="0" autoUpdateAnimBg="0"/>
      <p:bldP spid="542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Functional dependency ? What is it ?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Functional dependencies versus conceptual schemas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Derivations of functional dependencies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Examples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820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" y="1828800"/>
            <a:ext cx="8839200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= ( A</a:t>
            </a:r>
            <a:r>
              <a:rPr lang="en-AU" altLang="en-US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..., A</a:t>
            </a:r>
            <a:r>
              <a:rPr lang="en-AU" altLang="en-US" b="1" baseline="-250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be a relational schema </a:t>
            </a: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(a header of relational table)  and let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be nonempty subsets of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28600" y="3063875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If</a:t>
            </a:r>
            <a:r>
              <a:rPr lang="en-AU" b="1">
                <a:solidFill>
                  <a:srgbClr val="000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and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Z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then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YZ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	           (union)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228600" y="3733800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If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and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WY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Z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then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Z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	(pseudotransitivity)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228600" y="4419600"/>
            <a:ext cx="8839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If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Y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and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Z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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 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then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Z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		(decomposition)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inference rules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20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2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utoUpdateAnimBg="0"/>
      <p:bldP spid="55302" grpId="0" autoUpdateAnimBg="0"/>
      <p:bldP spid="553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Functional dependency ? What is it ?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Functional dependencies versus conceptual schemas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Derivations of functional dependencies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Examples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42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33400" y="1828800"/>
            <a:ext cx="88392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{A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B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C}</a:t>
            </a: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Is it true that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AU" altLang="en-US" b="1">
                <a:solidFill>
                  <a:srgbClr val="000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971800" y="2987675"/>
            <a:ext cx="3352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&amp; B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AU" altLang="en-US" b="1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429000" y="4419600"/>
            <a:ext cx="1524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C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343400" y="3657600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transitivity axiom</a:t>
            </a:r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038600" y="35052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functional dependencies</a:t>
            </a: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22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96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  <p:bldP spid="5632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85800" y="1905000"/>
            <a:ext cx="88392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{A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BC}</a:t>
            </a:r>
            <a:endParaRPr lang="en-AU" altLang="en-US" b="1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Is it true that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AU" altLang="en-US" b="1">
                <a:solidFill>
                  <a:srgbClr val="000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124200" y="2835275"/>
            <a:ext cx="1600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BC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C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600200" y="4267200"/>
            <a:ext cx="21336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BC &amp;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495800" y="4876800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transitivity axiom</a:t>
            </a:r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3886200" y="32766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648200" y="2797175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reflexivity axiom</a:t>
            </a: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3505200" y="4267200"/>
            <a:ext cx="1600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BC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C</a:t>
            </a:r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124200" y="5562600"/>
            <a:ext cx="1600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C</a:t>
            </a:r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86200" y="46482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functional dependencies</a:t>
            </a:r>
          </a:p>
        </p:txBody>
      </p:sp>
      <p:sp>
        <p:nvSpPr>
          <p:cNvPr id="12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23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7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49" grpId="0" autoUpdateAnimBg="0"/>
      <p:bldP spid="57350" grpId="0" autoUpdateAnimBg="0"/>
      <p:bldP spid="57351" grpId="0" autoUpdateAnimBg="0"/>
      <p:bldP spid="57353" grpId="0" autoUpdateAnimBg="0"/>
      <p:bldP spid="57354" grpId="0" autoUpdateAnimBg="0"/>
      <p:bldP spid="5735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57200" y="1828800"/>
            <a:ext cx="883920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Given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 = {A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B, 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C} </a:t>
            </a:r>
          </a:p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Is it true that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BC</a:t>
            </a: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533400" y="2759075"/>
            <a:ext cx="1600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57200" y="4191000"/>
            <a:ext cx="1981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AB</a:t>
            </a:r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1143000" y="32004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371600" y="3429000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augmentation axiom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029200" y="2759075"/>
            <a:ext cx="1600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C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4953000" y="4191000"/>
            <a:ext cx="24765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AB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BC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5638800" y="32004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5867400" y="3429000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augmentation axiom</a:t>
            </a: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609600" y="4724400"/>
            <a:ext cx="76279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352800" y="48768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267200" y="5105400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transitivity axiom</a:t>
            </a: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2590800" y="5867400"/>
            <a:ext cx="16002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BC </a:t>
            </a:r>
          </a:p>
        </p:txBody>
      </p:sp>
      <p:sp>
        <p:nvSpPr>
          <p:cNvPr id="21519" name="Rectangle 1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functional dependencies</a:t>
            </a:r>
          </a:p>
        </p:txBody>
      </p:sp>
      <p:sp>
        <p:nvSpPr>
          <p:cNvPr id="1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24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4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6" grpId="0" autoUpdateAnimBg="0"/>
      <p:bldP spid="58377" grpId="0" autoUpdateAnimBg="0"/>
      <p:bldP spid="58378" grpId="0" autoUpdateAnimBg="0"/>
      <p:bldP spid="58380" grpId="0" autoUpdateAnimBg="0"/>
      <p:bldP spid="58383" grpId="0" autoUpdateAnimBg="0"/>
      <p:bldP spid="5838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85800" y="1828800"/>
            <a:ext cx="883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Arial" pitchFamily="34" charset="0"/>
              </a:rPr>
              <a:t>Given</a:t>
            </a:r>
            <a:r>
              <a:rPr lang="en-AU" altLang="en-US" b="1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AU" altLang="en-US" b="1">
                <a:solidFill>
                  <a:schemeClr val="accent2"/>
                </a:solidFill>
                <a:latin typeface="Courier New" pitchFamily="49" charset="0"/>
              </a:rPr>
              <a:t>F = {A </a:t>
            </a:r>
            <a:r>
              <a:rPr lang="en-AU" altLang="en-US" b="1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Courier New" pitchFamily="49" charset="0"/>
              </a:rPr>
              <a:t> B} </a:t>
            </a:r>
            <a:endParaRPr lang="en-AU" altLang="en-US" b="1">
              <a:solidFill>
                <a:srgbClr val="00006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AU" altLang="en-US" b="1">
                <a:latin typeface="Arial" pitchFamily="34" charset="0"/>
              </a:rPr>
              <a:t>Is it true that </a:t>
            </a:r>
            <a:r>
              <a:rPr lang="en-AU" altLang="en-US" b="1">
                <a:solidFill>
                  <a:schemeClr val="accent2"/>
                </a:solidFill>
                <a:latin typeface="Courier New" pitchFamily="49" charset="0"/>
              </a:rPr>
              <a:t>AC </a:t>
            </a:r>
            <a:r>
              <a:rPr lang="en-AU" altLang="en-US" b="1">
                <a:solidFill>
                  <a:schemeClr val="accent2"/>
                </a:solidFill>
                <a:latin typeface="Courier New" pitchFamily="49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Courier New" pitchFamily="49" charset="0"/>
              </a:rPr>
              <a:t> B</a:t>
            </a:r>
            <a:r>
              <a:rPr lang="en-AU" altLang="en-US" b="1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AU" altLang="en-US" b="1">
                <a:latin typeface="Arial" pitchFamily="34" charset="0"/>
              </a:rPr>
              <a:t>?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762000" y="2759075"/>
            <a:ext cx="16002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AU" altLang="en-US" b="1">
              <a:solidFill>
                <a:srgbClr val="00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85800" y="4191000"/>
            <a:ext cx="1905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AC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A</a:t>
            </a: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1371600" y="32004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133600" y="2743200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reflexivity axiom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5029200" y="4191000"/>
            <a:ext cx="19050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B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838200" y="4724400"/>
            <a:ext cx="586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581400" y="4876800"/>
            <a:ext cx="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4495800" y="5105400"/>
            <a:ext cx="33528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transitivity axiom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819400" y="5867400"/>
            <a:ext cx="16764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AC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B </a:t>
            </a:r>
          </a:p>
        </p:txBody>
      </p:sp>
      <p:sp>
        <p:nvSpPr>
          <p:cNvPr id="22540" name="Rectangle 1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Derivations of functional dependencies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25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8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7" grpId="0" autoUpdateAnimBg="0"/>
      <p:bldP spid="59398" grpId="0" autoUpdateAnimBg="0"/>
      <p:bldP spid="59400" grpId="0" autoUpdateAnimBg="0"/>
      <p:bldP spid="59401" grpId="0" autoUpdateAnimBg="0"/>
      <p:bldP spid="59404" grpId="0" autoUpdateAnimBg="0"/>
      <p:bldP spid="5940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84138" y="1333500"/>
            <a:ext cx="9055100" cy="25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Elmasri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R.,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Navathe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S. B., </a:t>
            </a:r>
            <a:r>
              <a:rPr lang="en-US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Fundamentals of Database Systems</a:t>
            </a:r>
            <a:r>
              <a:rPr lang="en-AU" sz="32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chapter 10.2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3200" b="1" dirty="0">
                <a:solidFill>
                  <a:srgbClr val="000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AU" altLang="en-US" sz="3200" b="1" dirty="0" err="1">
                <a:solidFill>
                  <a:srgbClr val="000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Ramakrishnan</a:t>
            </a:r>
            <a:r>
              <a:rPr lang="en-AU" altLang="en-US" sz="3200" b="1" dirty="0">
                <a:solidFill>
                  <a:srgbClr val="000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AU" altLang="en-US" sz="3200" b="1" dirty="0" err="1">
                <a:solidFill>
                  <a:srgbClr val="000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Gehrke</a:t>
            </a:r>
            <a:r>
              <a:rPr lang="en-AU" altLang="en-US" sz="3200" b="1" dirty="0">
                <a:solidFill>
                  <a:srgbClr val="000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b="1" i="1" dirty="0">
                <a:solidFill>
                  <a:srgbClr val="000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  <a:r>
              <a:rPr lang="en-AU" altLang="en-US" sz="3200" b="1" dirty="0">
                <a:solidFill>
                  <a:srgbClr val="000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chapters 19.2, 19.3</a:t>
            </a:r>
            <a:endParaRPr lang="en-AU" altLang="en-US" sz="3200" dirty="0">
              <a:solidFill>
                <a:srgbClr val="0000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AU" sz="3200" b="1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26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 fontScale="92500"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? What is it ?</a:t>
            </a:r>
          </a:p>
        </p:txBody>
      </p:sp>
      <p:sp>
        <p:nvSpPr>
          <p:cNvPr id="91" name="CustomShape 2"/>
          <p:cNvSpPr/>
          <p:nvPr/>
        </p:nvSpPr>
        <p:spPr>
          <a:xfrm>
            <a:off x="457200" y="1318846"/>
            <a:ext cx="7872480" cy="5140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describes relationship between attributes.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how attributes relate to other attributes.</a:t>
            </a:r>
          </a:p>
          <a:p>
            <a:pPr>
              <a:defRPr/>
            </a:pPr>
            <a:endParaRPr lang="en-A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relation schema R=(A, B). If we know the value of A, we can only find at most one value of B in all the tuples of a relational table R. Then we have B functionally depends on A (or A functionally determines B). We write</a:t>
            </a:r>
          </a:p>
          <a:p>
            <a:pPr>
              <a:defRPr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AU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</a:t>
            </a:r>
            <a:r>
              <a:rPr lang="en-AU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31788" y="3276600"/>
            <a:ext cx="84312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warehouse is located at exactly one address  </a:t>
            </a:r>
            <a:endParaRPr lang="en-AU" altLang="en-US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31788" y="3733800"/>
            <a:ext cx="84312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warehouse </a:t>
            </a:r>
            <a:r>
              <a:rPr lang="en-AU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 warehouse-address</a:t>
            </a:r>
            <a:r>
              <a:rPr lang="en-AU" alt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AU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31788" y="4114800"/>
            <a:ext cx="843121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address there is only one warehouse  </a:t>
            </a:r>
            <a:endParaRPr lang="en-AU" altLang="en-US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31788" y="4572000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warehouse-address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 </a:t>
            </a:r>
            <a:r>
              <a:rPr lang="en-AU" b="1" dirty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warehouse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31788" y="5105400"/>
            <a:ext cx="843121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warehouse parts of the same kind have only one total quantity</a:t>
            </a:r>
            <a:endParaRPr lang="en-AU" altLang="en-US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31788" y="5867400"/>
            <a:ext cx="843121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warehouse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part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quantity</a:t>
            </a:r>
          </a:p>
        </p:txBody>
      </p:sp>
      <p:grpSp>
        <p:nvGrpSpPr>
          <p:cNvPr id="41994" name="Group 10"/>
          <p:cNvGrpSpPr>
            <a:grpSpLocks/>
          </p:cNvGrpSpPr>
          <p:nvPr/>
        </p:nvGrpSpPr>
        <p:grpSpPr bwMode="auto">
          <a:xfrm>
            <a:off x="1531938" y="1371600"/>
            <a:ext cx="4716462" cy="1831975"/>
            <a:chOff x="336" y="2989"/>
            <a:chExt cx="2971" cy="1154"/>
          </a:xfrm>
        </p:grpSpPr>
        <p:sp>
          <p:nvSpPr>
            <p:cNvPr id="41995" name="Text Box 11"/>
            <p:cNvSpPr txBox="1">
              <a:spLocks noChangeArrowheads="1"/>
            </p:cNvSpPr>
            <p:nvPr/>
          </p:nvSpPr>
          <p:spPr bwMode="auto">
            <a:xfrm>
              <a:off x="1200" y="2998"/>
              <a:ext cx="722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ABC Ltd.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720" y="3622"/>
              <a:ext cx="544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nut  50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1056" y="3910"/>
              <a:ext cx="687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screw  20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336" y="3328"/>
              <a:ext cx="577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bolt  25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2544" y="2989"/>
              <a:ext cx="763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Station St.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 flipH="1">
              <a:off x="1143" y="3216"/>
              <a:ext cx="441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 flipH="1">
              <a:off x="1272" y="3216"/>
              <a:ext cx="312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1584" y="3216"/>
              <a:ext cx="102" cy="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1984" y="3102"/>
              <a:ext cx="560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05" name="Rectangle 21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? What is it ?</a:t>
            </a:r>
          </a:p>
        </p:txBody>
      </p:sp>
      <p:sp>
        <p:nvSpPr>
          <p:cNvPr id="1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0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89" grpId="0" autoUpdateAnimBg="0"/>
      <p:bldP spid="41990" grpId="0" autoUpdateAnimBg="0"/>
      <p:bldP spid="41991" grpId="0" autoUpdateAnimBg="0"/>
      <p:bldP spid="41992" grpId="0" autoUpdateAnimBg="0"/>
      <p:bldP spid="419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04800" y="35052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 car has one owner  </a:t>
            </a:r>
            <a:endParaRPr lang="en-AU" altLang="en-US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04800" y="39624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car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person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304800" y="43434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 child has one female parent  </a:t>
            </a:r>
            <a:endParaRPr lang="en-AU" altLang="en-US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04800" y="48006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child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female-parent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304800" y="52578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 child has one male parent</a:t>
            </a:r>
            <a:endParaRPr lang="en-AU" altLang="en-US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04800" y="5715000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child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male-parent</a:t>
            </a:r>
          </a:p>
        </p:txBody>
      </p:sp>
      <p:grpSp>
        <p:nvGrpSpPr>
          <p:cNvPr id="43017" name="Group 9"/>
          <p:cNvGrpSpPr>
            <a:grpSpLocks/>
          </p:cNvGrpSpPr>
          <p:nvPr/>
        </p:nvGrpSpPr>
        <p:grpSpPr bwMode="auto">
          <a:xfrm>
            <a:off x="2590801" y="1600200"/>
            <a:ext cx="3376613" cy="1970088"/>
            <a:chOff x="3308" y="1597"/>
            <a:chExt cx="2127" cy="1241"/>
          </a:xfrm>
        </p:grpSpPr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4128" y="1597"/>
              <a:ext cx="334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3308" y="2029"/>
              <a:ext cx="423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John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3504" y="2605"/>
              <a:ext cx="448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Peter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3408" y="2317"/>
              <a:ext cx="468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Mary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4896" y="2029"/>
              <a:ext cx="539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Toyota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4800" y="2317"/>
              <a:ext cx="569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Holden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H="1">
              <a:off x="3772" y="1824"/>
              <a:ext cx="50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>
              <a:off x="3878" y="1824"/>
              <a:ext cx="394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H="1">
              <a:off x="3983" y="1824"/>
              <a:ext cx="289" cy="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4368" y="1824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>
              <a:off x="4368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29" name="Rectangle 2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? What is it ?</a:t>
            </a:r>
          </a:p>
        </p:txBody>
      </p:sp>
      <p:sp>
        <p:nvSpPr>
          <p:cNvPr id="21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5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36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04800" y="4627563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physical part belongs to one physical product</a:t>
            </a:r>
            <a:endParaRPr lang="en-AU" altLang="en-US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5084763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physical-part  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04800" y="5465763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 physical product is sold by one retailer</a:t>
            </a:r>
            <a:endParaRPr lang="en-AU" altLang="en-US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04800" y="5922963"/>
            <a:ext cx="84312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/>
          <a:p>
            <a:pPr>
              <a:defRPr/>
            </a:pP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physical-product </a:t>
            </a:r>
            <a:r>
              <a:rPr lang="en-AU" b="1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  <a:sym typeface="Symbol" charset="0"/>
              </a:rPr>
              <a:t> retailer</a:t>
            </a:r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203450" y="1371600"/>
            <a:ext cx="3644900" cy="3325813"/>
            <a:chOff x="3264" y="1357"/>
            <a:chExt cx="2296" cy="209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696" y="2304"/>
              <a:ext cx="720" cy="9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 flipH="1">
              <a:off x="4608" y="2304"/>
              <a:ext cx="384" cy="76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4128" y="1357"/>
              <a:ext cx="334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3" name="Text Box 11"/>
            <p:cNvSpPr txBox="1">
              <a:spLocks noChangeArrowheads="1"/>
            </p:cNvSpPr>
            <p:nvPr/>
          </p:nvSpPr>
          <p:spPr bwMode="auto">
            <a:xfrm>
              <a:off x="3308" y="2080"/>
              <a:ext cx="714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4" name="Text Box 12"/>
            <p:cNvSpPr txBox="1">
              <a:spLocks noChangeArrowheads="1"/>
            </p:cNvSpPr>
            <p:nvPr/>
          </p:nvSpPr>
          <p:spPr bwMode="auto">
            <a:xfrm>
              <a:off x="4464" y="2080"/>
              <a:ext cx="920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 system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4768" y="2784"/>
              <a:ext cx="690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amplifier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6" name="Text Box 14"/>
            <p:cNvSpPr txBox="1">
              <a:spLocks noChangeArrowheads="1"/>
            </p:cNvSpPr>
            <p:nvPr/>
          </p:nvSpPr>
          <p:spPr bwMode="auto">
            <a:xfrm>
              <a:off x="5104" y="2496"/>
              <a:ext cx="456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tuner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 flipH="1">
              <a:off x="3696" y="1584"/>
              <a:ext cx="576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272" y="1584"/>
              <a:ext cx="768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3408" y="2832"/>
              <a:ext cx="803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mainboard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50" name="Text Box 18"/>
            <p:cNvSpPr txBox="1">
              <a:spLocks noChangeArrowheads="1"/>
            </p:cNvSpPr>
            <p:nvPr/>
          </p:nvSpPr>
          <p:spPr bwMode="auto">
            <a:xfrm>
              <a:off x="3600" y="3219"/>
              <a:ext cx="710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disk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4576" y="3072"/>
              <a:ext cx="658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speakers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3696" y="2316"/>
              <a:ext cx="0" cy="24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4992" y="2304"/>
              <a:ext cx="336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4992" y="2304"/>
              <a:ext cx="0" cy="48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3696" y="2304"/>
              <a:ext cx="336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3264" y="2544"/>
              <a:ext cx="711" cy="23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51" name="Rectangle 28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? What is it ?</a:t>
            </a:r>
          </a:p>
        </p:txBody>
      </p:sp>
      <p:sp>
        <p:nvSpPr>
          <p:cNvPr id="2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6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7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6" grpId="0" autoUpdateAnimBg="0"/>
      <p:bldP spid="44037" grpId="0" autoUpdateAnimBg="0"/>
      <p:bldP spid="440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4800" y="41910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 supplier lives in one city</a:t>
            </a:r>
            <a:endParaRPr lang="en-AU" altLang="en-US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04800" y="46482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supplier   </a:t>
            </a:r>
            <a:r>
              <a:rPr lang="en-AU" altLang="en-US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en-AU" altLang="en-US" b="1">
              <a:solidFill>
                <a:srgbClr val="000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04800" y="5257800"/>
            <a:ext cx="84312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not true that each company is located in one city</a:t>
            </a:r>
            <a:endParaRPr lang="en-AU" altLang="en-US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304800" y="5715008"/>
            <a:ext cx="8431213" cy="369888"/>
            <a:chOff x="192" y="3600"/>
            <a:chExt cx="5311" cy="233"/>
          </a:xfrm>
        </p:grpSpPr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192" y="3600"/>
              <a:ext cx="53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company </a:t>
              </a:r>
              <a:r>
                <a:rPr lang="en-AU" b="1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  <a:sym typeface="Symbol" charset="0"/>
                </a:rPr>
                <a:t> city</a:t>
              </a:r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H="1">
              <a:off x="1236" y="3660"/>
              <a:ext cx="144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4" name="Group 35"/>
          <p:cNvGrpSpPr>
            <a:grpSpLocks/>
          </p:cNvGrpSpPr>
          <p:nvPr/>
        </p:nvGrpSpPr>
        <p:grpSpPr bwMode="auto">
          <a:xfrm>
            <a:off x="2667000" y="1676400"/>
            <a:ext cx="3657600" cy="2433638"/>
            <a:chOff x="1680" y="1056"/>
            <a:chExt cx="2304" cy="1533"/>
          </a:xfrm>
        </p:grpSpPr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1680" y="1056"/>
              <a:ext cx="384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1680" y="1488"/>
              <a:ext cx="624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Paris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2448" y="1488"/>
              <a:ext cx="624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Rome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3264" y="1488"/>
              <a:ext cx="720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Paris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2448" y="1056"/>
              <a:ext cx="384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3264" y="1056"/>
              <a:ext cx="384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102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1728" y="2352"/>
              <a:ext cx="480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ABC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3264" y="2352"/>
              <a:ext cx="480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XYZ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4" name="Text Box 18"/>
            <p:cNvSpPr txBox="1">
              <a:spLocks noChangeArrowheads="1"/>
            </p:cNvSpPr>
            <p:nvPr/>
          </p:nvSpPr>
          <p:spPr bwMode="auto">
            <a:xfrm>
              <a:off x="1680" y="1971"/>
              <a:ext cx="624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Paris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2448" y="1968"/>
              <a:ext cx="624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Rome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264" y="1968"/>
              <a:ext cx="624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Rome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 flipV="1">
              <a:off x="1920" y="22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078" name="Line 22"/>
            <p:cNvSpPr>
              <a:spLocks noChangeShapeType="1"/>
            </p:cNvSpPr>
            <p:nvPr/>
          </p:nvSpPr>
          <p:spPr bwMode="auto">
            <a:xfrm flipV="1">
              <a:off x="1920" y="2208"/>
              <a:ext cx="8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flipV="1">
              <a:off x="3456" y="22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080" name="Line 24"/>
            <p:cNvSpPr>
              <a:spLocks noChangeShapeType="1"/>
            </p:cNvSpPr>
            <p:nvPr/>
          </p:nvSpPr>
          <p:spPr bwMode="auto">
            <a:xfrm>
              <a:off x="1872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>
              <a:off x="2640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>
              <a:off x="345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>
              <a:off x="2640" y="17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>
              <a:off x="2640" y="1728"/>
              <a:ext cx="81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>
              <a:off x="2665" y="174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2E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en-AU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75" name="Rectangle 33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? What is it ?</a:t>
            </a:r>
          </a:p>
        </p:txBody>
      </p:sp>
      <p:sp>
        <p:nvSpPr>
          <p:cNvPr id="30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7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8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Functional dependency ? What is it ?</a:t>
            </a:r>
            <a:endParaRPr lang="en-US" sz="2800" b="0" strike="noStrike" spc="-1" dirty="0">
              <a:solidFill>
                <a:srgbClr val="002060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Functional dependencies versus conceptual schemas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Derivations of functional dependencies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Examples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1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identify functional dependencies</a:t>
            </a:r>
          </a:p>
        </p:txBody>
      </p:sp>
      <p:sp>
        <p:nvSpPr>
          <p:cNvPr id="8195" name="TextBox 1"/>
          <p:cNvSpPr txBox="1">
            <a:spLocks noChangeArrowheads="1"/>
          </p:cNvSpPr>
          <p:nvPr/>
        </p:nvSpPr>
        <p:spPr bwMode="auto">
          <a:xfrm>
            <a:off x="684213" y="1455738"/>
            <a:ext cx="74882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A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meaning of each attribute.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Find relationships between the attributes.</a:t>
            </a:r>
          </a:p>
        </p:txBody>
      </p:sp>
      <p:sp>
        <p:nvSpPr>
          <p:cNvPr id="8196" name="TextBox 8"/>
          <p:cNvSpPr txBox="1">
            <a:spLocks noChangeArrowheads="1"/>
          </p:cNvSpPr>
          <p:nvPr/>
        </p:nvSpPr>
        <p:spPr bwMode="auto">
          <a:xfrm>
            <a:off x="684213" y="2636838"/>
            <a:ext cx="74882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A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may be found in user’s requirement specifications.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designers use common sense to provide missing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 sample data – represent all possible data values that database may hold.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9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8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</TotalTime>
  <Words>1362</Words>
  <Application>Microsoft Macintosh PowerPoint</Application>
  <PresentationFormat>On-screen Show (4:3)</PresentationFormat>
  <Paragraphs>306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Ｐゴシック</vt:lpstr>
      <vt:lpstr>ＭＳ Ｐゴシック</vt:lpstr>
      <vt:lpstr>Arial</vt:lpstr>
      <vt:lpstr>Courier New</vt:lpstr>
      <vt:lpstr>DejaVu Sans</vt:lpstr>
      <vt:lpstr>Montserrat</vt:lpstr>
      <vt:lpstr>Symbol</vt:lpstr>
      <vt:lpstr>Times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</cp:revision>
  <dcterms:modified xsi:type="dcterms:W3CDTF">2020-09-03T09:57:55Z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2016-01-22T04:47:59Z</dcterms:created>
  <dc:creator/>
  <dc:description/>
  <dc:language>en-AU</dc:language>
  <cp:lastModifiedBy/>
  <cp:lastPrinted>2016-03-29T02:04:58Z</cp:lastPrinted>
  <dcterms:modified xsi:type="dcterms:W3CDTF">2020-07-28T20:44:37Z</dcterms:modified>
  <cp:revision>187</cp:revision>
  <dc:subject/>
  <dc:title>System Analysis Week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