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50"/>
  </p:notesMasterIdLst>
  <p:sldIdLst>
    <p:sldId id="256" r:id="rId3"/>
    <p:sldId id="336" r:id="rId4"/>
    <p:sldId id="294" r:id="rId5"/>
    <p:sldId id="337" r:id="rId6"/>
    <p:sldId id="295" r:id="rId7"/>
    <p:sldId id="296" r:id="rId8"/>
    <p:sldId id="297" r:id="rId9"/>
    <p:sldId id="298" r:id="rId10"/>
    <p:sldId id="299" r:id="rId11"/>
    <p:sldId id="338" r:id="rId12"/>
    <p:sldId id="300" r:id="rId13"/>
    <p:sldId id="301" r:id="rId14"/>
    <p:sldId id="302" r:id="rId15"/>
    <p:sldId id="303" r:id="rId16"/>
    <p:sldId id="304" r:id="rId17"/>
    <p:sldId id="305" r:id="rId18"/>
    <p:sldId id="306" r:id="rId19"/>
    <p:sldId id="307" r:id="rId20"/>
    <p:sldId id="339"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40" r:id="rId34"/>
    <p:sldId id="322" r:id="rId35"/>
    <p:sldId id="323" r:id="rId36"/>
    <p:sldId id="324" r:id="rId37"/>
    <p:sldId id="325" r:id="rId38"/>
    <p:sldId id="326" r:id="rId39"/>
    <p:sldId id="327" r:id="rId40"/>
    <p:sldId id="328" r:id="rId41"/>
    <p:sldId id="341" r:id="rId42"/>
    <p:sldId id="329" r:id="rId43"/>
    <p:sldId id="330" r:id="rId44"/>
    <p:sldId id="331" r:id="rId45"/>
    <p:sldId id="332" r:id="rId46"/>
    <p:sldId id="333" r:id="rId47"/>
    <p:sldId id="334" r:id="rId48"/>
    <p:sldId id="335" r:id="rId49"/>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19" d="100"/>
          <a:sy n="119" d="100"/>
        </p:scale>
        <p:origin x="188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单击编辑备注格式</a:t>
            </a:r>
          </a:p>
        </p:txBody>
      </p:sp>
      <p:sp>
        <p:nvSpPr>
          <p:cNvPr id="83" name="PlaceHolder 2"/>
          <p:cNvSpPr>
            <a:spLocks noGrp="1"/>
          </p:cNvSpPr>
          <p:nvPr>
            <p:ph type="hdr"/>
          </p:nvPr>
        </p:nvSpPr>
        <p:spPr>
          <a:xfrm>
            <a:off x="1512000" y="5880600"/>
            <a:ext cx="6047640" cy="4811040"/>
          </a:xfrm>
          <a:prstGeom prst="rect">
            <a:avLst/>
          </a:prstGeom>
        </p:spPr>
        <p:txBody>
          <a:bodyPr lIns="0" tIns="0" rIns="0" bIns="0"/>
          <a:lstStyle/>
          <a:p>
            <a:r>
              <a:rPr lang="en-US" sz="1400" b="0" strike="noStrike" spc="-1">
                <a:latin typeface="Times New Roman"/>
              </a:rPr>
              <a:t> </a:t>
            </a:r>
          </a:p>
        </p:txBody>
      </p:sp>
      <p:sp>
        <p:nvSpPr>
          <p:cNvPr id="84" name="PlaceHolder 3"/>
          <p:cNvSpPr>
            <a:spLocks noGrp="1"/>
          </p:cNvSpPr>
          <p:nvPr>
            <p:ph type="dt"/>
          </p:nvPr>
        </p:nvSpPr>
        <p:spPr>
          <a:xfrm>
            <a:off x="0" y="10157400"/>
            <a:ext cx="3280680" cy="534240"/>
          </a:xfrm>
          <a:prstGeom prst="rect">
            <a:avLst/>
          </a:prstGeom>
        </p:spPr>
        <p:txBody>
          <a:bodyPr lIns="0" tIns="0" rIns="0" bIns="0"/>
          <a:lstStyle/>
          <a:p>
            <a:pPr algn="r"/>
            <a:r>
              <a:rPr lang="en-US" sz="1400" b="0" strike="noStrike" spc="-1">
                <a:latin typeface="Times New Roman"/>
              </a:rPr>
              <a:t> </a:t>
            </a:r>
          </a:p>
        </p:txBody>
      </p:sp>
      <p:sp>
        <p:nvSpPr>
          <p:cNvPr id="85" name="PlaceHolder 4"/>
          <p:cNvSpPr>
            <a:spLocks noGrp="1"/>
          </p:cNvSpPr>
          <p:nvPr>
            <p:ph type="ftr"/>
          </p:nvPr>
        </p:nvSpPr>
        <p:spPr>
          <a:xfrm>
            <a:off x="0" y="0"/>
            <a:ext cx="3280680" cy="534240"/>
          </a:xfrm>
          <a:prstGeom prst="rect">
            <a:avLst/>
          </a:prstGeom>
        </p:spPr>
        <p:txBody>
          <a:bodyPr lIns="0" tIns="0" rIns="0" bIns="0" anchor="b"/>
          <a:lstStyle/>
          <a:p>
            <a:r>
              <a:rPr lang="en-US" sz="1400" b="0" strike="noStrike" spc="-1">
                <a:latin typeface="Times New Roman"/>
              </a:rPr>
              <a:t> </a:t>
            </a:r>
          </a:p>
        </p:txBody>
      </p:sp>
      <p:sp>
        <p:nvSpPr>
          <p:cNvPr id="86" name="PlaceHolder 5"/>
          <p:cNvSpPr>
            <a:spLocks noGrp="1"/>
          </p:cNvSpPr>
          <p:nvPr>
            <p:ph type="sldNum"/>
          </p:nvPr>
        </p:nvSpPr>
        <p:spPr>
          <a:xfrm>
            <a:off x="4278960" y="0"/>
            <a:ext cx="3280680" cy="534240"/>
          </a:xfrm>
          <a:prstGeom prst="rect">
            <a:avLst/>
          </a:prstGeom>
        </p:spPr>
        <p:txBody>
          <a:bodyPr lIns="0" tIns="0" rIns="0" bIns="0" anchor="b"/>
          <a:lstStyle/>
          <a:p>
            <a:pPr algn="r"/>
            <a:fld id="{622728A0-2823-4898-872A-1BED38EEDB4E}"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PlaceHolder 1"/>
          <p:cNvSpPr>
            <a:spLocks noGrp="1"/>
          </p:cNvSpPr>
          <p:nvPr>
            <p:ph type="body"/>
          </p:nvPr>
        </p:nvSpPr>
        <p:spPr>
          <a:xfrm>
            <a:off x="709920" y="4861440"/>
            <a:ext cx="5677920" cy="4604040"/>
          </a:xfrm>
          <a:prstGeom prst="rect">
            <a:avLst/>
          </a:prstGeom>
        </p:spPr>
        <p:txBody>
          <a:bodyPr lIns="95040" tIns="47520" rIns="95040" bIns="47520"/>
          <a:lstStyle/>
          <a:p>
            <a:pPr marL="216000" indent="-214920">
              <a:lnSpc>
                <a:spcPct val="100000"/>
              </a:lnSpc>
            </a:pPr>
            <a:r>
              <a:rPr lang="en-US" sz="2000" b="0" strike="noStrike" spc="-1">
                <a:latin typeface="Arial"/>
              </a:rPr>
              <a:t>&lt;speak&gt;&lt;prosody rate="90%"&gt;</a:t>
            </a:r>
          </a:p>
          <a:p>
            <a:pPr marL="216000" indent="-214920">
              <a:lnSpc>
                <a:spcPct val="100000"/>
              </a:lnSpc>
            </a:pPr>
            <a:r>
              <a:rPr lang="en-US" sz="2000" b="0" strike="noStrike" spc="-1">
                <a:latin typeface="Arial"/>
              </a:rPr>
              <a:t>Title</a:t>
            </a:r>
          </a:p>
          <a:p>
            <a:pPr marL="216000" indent="-214920">
              <a:lnSpc>
                <a:spcPct val="100000"/>
              </a:lnSpc>
            </a:pPr>
            <a:r>
              <a:rPr lang="en-US" sz="2000" b="0" strike="noStrike" spc="-1">
                <a:latin typeface="Arial"/>
              </a:rPr>
              <a:t>&lt;/prosody&gt;</a:t>
            </a:r>
          </a:p>
          <a:p>
            <a:pPr marL="216000" indent="-214920">
              <a:lnSpc>
                <a:spcPct val="100000"/>
              </a:lnSpc>
            </a:pPr>
            <a:r>
              <a:rPr lang="en-US" sz="2000" b="0" strike="noStrike" spc="-1">
                <a:latin typeface="Arial"/>
              </a:rPr>
              <a:t>&lt;/speak&gt;</a:t>
            </a:r>
          </a:p>
        </p:txBody>
      </p:sp>
      <p:sp>
        <p:nvSpPr>
          <p:cNvPr id="228" name="CustomShape 2"/>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597A2419-3E6F-45CF-B444-D101B1B2C4C4}" type="slidenum">
              <a:rPr lang="en-US" sz="1200" b="0" strike="noStrike" spc="-1">
                <a:solidFill>
                  <a:srgbClr val="000000"/>
                </a:solidFill>
                <a:latin typeface="+mn-lt"/>
                <a:ea typeface="+mn-ea"/>
              </a:rPr>
              <a:t>1</a:t>
            </a:fld>
            <a:endParaRPr lang="en-US" sz="1200" b="0" strike="noStrike" spc="-1">
              <a:latin typeface="Arial"/>
            </a:endParaRPr>
          </a:p>
        </p:txBody>
      </p:sp>
      <p:sp>
        <p:nvSpPr>
          <p:cNvPr id="229" name="CustomShape 3"/>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a:latin typeface="Arial"/>
              </a:rPr>
              <a:t>&lt;speak&gt;&lt;prosody rate=”80%"&gt;</a:t>
            </a:r>
          </a:p>
          <a:p>
            <a:pPr marL="216000" indent="-213480">
              <a:lnSpc>
                <a:spcPct val="100000"/>
              </a:lnSpc>
            </a:pPr>
            <a:r>
              <a:rPr lang="en-US" sz="2000" b="0" strike="noStrike" spc="-1">
                <a:latin typeface="Arial"/>
              </a:rPr>
              <a:t>This is a slide body</a:t>
            </a:r>
          </a:p>
          <a:p>
            <a:pPr marL="216000" indent="-213480">
              <a:lnSpc>
                <a:spcPct val="100000"/>
              </a:lnSpc>
            </a:pPr>
            <a:r>
              <a:rPr lang="en-US" sz="2000" b="0" strike="noStrike" spc="-1">
                <a:latin typeface="Arial"/>
              </a:rPr>
              <a:t>&lt;/prosody&gt;</a:t>
            </a:r>
          </a:p>
          <a:p>
            <a:pPr marL="216000" indent="-213480">
              <a:lnSpc>
                <a:spcPct val="100000"/>
              </a:lnSpc>
            </a:pPr>
            <a:r>
              <a:rPr lang="en-US" sz="2000" b="0" strike="noStrike" spc="-1">
                <a:latin typeface="Arial"/>
              </a:rPr>
              <a:t>&lt;/speak&gt;</a:t>
            </a:r>
          </a:p>
          <a:p>
            <a:pPr marL="216000" indent="-213480">
              <a:lnSpc>
                <a:spcPct val="100000"/>
              </a:lnSpc>
            </a:pPr>
            <a:endParaRPr lang="en-US" sz="2000" b="0" strike="noStrike" spc="-1">
              <a:latin typeface="Arial"/>
            </a:endParaRPr>
          </a:p>
        </p:txBody>
      </p:sp>
      <p:sp>
        <p:nvSpPr>
          <p:cNvPr id="193"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4"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D35BE72-513F-477A-9A5D-7061A1556B75}" type="slidenum">
              <a:rPr lang="en-US" sz="1200" b="0" strike="noStrike" spc="-1">
                <a:solidFill>
                  <a:srgbClr val="000000"/>
                </a:solidFill>
                <a:latin typeface="Times New Roman"/>
                <a:ea typeface="+mn-ea"/>
              </a:rPr>
              <a:t>10</a:t>
            </a:fld>
            <a:endParaRPr lang="en-US" sz="1200" b="0" strike="noStrike" spc="-1">
              <a:latin typeface="Arial"/>
            </a:endParaRPr>
          </a:p>
        </p:txBody>
      </p:sp>
    </p:spTree>
    <p:extLst>
      <p:ext uri="{BB962C8B-B14F-4D97-AF65-F5344CB8AC3E}">
        <p14:creationId xmlns:p14="http://schemas.microsoft.com/office/powerpoint/2010/main" val="259107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C3B850C8-859E-4989-AF18-6234C82AC6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803275" indent="-307975">
              <a:defRPr sz="2400" b="1">
                <a:solidFill>
                  <a:schemeClr val="tx1"/>
                </a:solidFill>
                <a:latin typeface="Times" panose="02020603050405020304" pitchFamily="18" charset="0"/>
                <a:ea typeface="MS PGothic" panose="020B0600070205080204" pitchFamily="34" charset="-128"/>
              </a:defRPr>
            </a:lvl2pPr>
            <a:lvl3pPr marL="1236663" indent="-246063">
              <a:defRPr sz="2400" b="1">
                <a:solidFill>
                  <a:schemeClr val="tx1"/>
                </a:solidFill>
                <a:latin typeface="Times" panose="02020603050405020304" pitchFamily="18" charset="0"/>
                <a:ea typeface="MS PGothic" panose="020B0600070205080204" pitchFamily="34" charset="-128"/>
              </a:defRPr>
            </a:lvl3pPr>
            <a:lvl4pPr marL="1731963" indent="-246063">
              <a:defRPr sz="2400" b="1">
                <a:solidFill>
                  <a:schemeClr val="tx1"/>
                </a:solidFill>
                <a:latin typeface="Times" panose="02020603050405020304" pitchFamily="18" charset="0"/>
                <a:ea typeface="MS PGothic" panose="020B0600070205080204" pitchFamily="34" charset="-128"/>
              </a:defRPr>
            </a:lvl4pPr>
            <a:lvl5pPr marL="2227263" indent="-246063">
              <a:defRPr sz="2400" b="1">
                <a:solidFill>
                  <a:schemeClr val="tx1"/>
                </a:solidFill>
                <a:latin typeface="Times" panose="02020603050405020304" pitchFamily="18" charset="0"/>
                <a:ea typeface="MS PGothic" panose="020B0600070205080204" pitchFamily="34" charset="-128"/>
              </a:defRPr>
            </a:lvl5pPr>
            <a:lvl6pPr marL="26844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31416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5988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40560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fld id="{34F37373-1AFE-4EA1-A37A-EAE019D06D8D}" type="slidenum">
              <a:rPr lang="en-US" altLang="en-US" sz="1300" b="0"/>
              <a:pPr/>
              <a:t>11</a:t>
            </a:fld>
            <a:endParaRPr lang="en-US" altLang="en-US" sz="1300" b="0"/>
          </a:p>
        </p:txBody>
      </p:sp>
      <p:sp>
        <p:nvSpPr>
          <p:cNvPr id="52227" name="Rectangle 2">
            <a:extLst>
              <a:ext uri="{FF2B5EF4-FFF2-40B4-BE49-F238E27FC236}">
                <a16:creationId xmlns:a16="http://schemas.microsoft.com/office/drawing/2014/main" id="{351D530D-83E5-496B-9276-3D044E2AF1F9}"/>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790C3267-28B5-4D93-8017-E67872E313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0D19BC07-7204-4233-8E13-03FBA3559F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803275" indent="-307975">
              <a:defRPr sz="2400" b="1">
                <a:solidFill>
                  <a:schemeClr val="tx1"/>
                </a:solidFill>
                <a:latin typeface="Times" panose="02020603050405020304" pitchFamily="18" charset="0"/>
                <a:ea typeface="MS PGothic" panose="020B0600070205080204" pitchFamily="34" charset="-128"/>
              </a:defRPr>
            </a:lvl2pPr>
            <a:lvl3pPr marL="1236663" indent="-246063">
              <a:defRPr sz="2400" b="1">
                <a:solidFill>
                  <a:schemeClr val="tx1"/>
                </a:solidFill>
                <a:latin typeface="Times" panose="02020603050405020304" pitchFamily="18" charset="0"/>
                <a:ea typeface="MS PGothic" panose="020B0600070205080204" pitchFamily="34" charset="-128"/>
              </a:defRPr>
            </a:lvl3pPr>
            <a:lvl4pPr marL="1731963" indent="-246063">
              <a:defRPr sz="2400" b="1">
                <a:solidFill>
                  <a:schemeClr val="tx1"/>
                </a:solidFill>
                <a:latin typeface="Times" panose="02020603050405020304" pitchFamily="18" charset="0"/>
                <a:ea typeface="MS PGothic" panose="020B0600070205080204" pitchFamily="34" charset="-128"/>
              </a:defRPr>
            </a:lvl4pPr>
            <a:lvl5pPr marL="2227263" indent="-246063">
              <a:defRPr sz="2400" b="1">
                <a:solidFill>
                  <a:schemeClr val="tx1"/>
                </a:solidFill>
                <a:latin typeface="Times" panose="02020603050405020304" pitchFamily="18" charset="0"/>
                <a:ea typeface="MS PGothic" panose="020B0600070205080204" pitchFamily="34" charset="-128"/>
              </a:defRPr>
            </a:lvl5pPr>
            <a:lvl6pPr marL="26844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31416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5988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40560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fld id="{C2BCD8B0-07B5-4757-93F8-71B21DF52A21}" type="slidenum">
              <a:rPr lang="en-US" altLang="en-US" sz="1300" b="0"/>
              <a:pPr/>
              <a:t>12</a:t>
            </a:fld>
            <a:endParaRPr lang="en-US" altLang="en-US" sz="1300" b="0"/>
          </a:p>
        </p:txBody>
      </p:sp>
      <p:sp>
        <p:nvSpPr>
          <p:cNvPr id="53251" name="Rectangle 2">
            <a:extLst>
              <a:ext uri="{FF2B5EF4-FFF2-40B4-BE49-F238E27FC236}">
                <a16:creationId xmlns:a16="http://schemas.microsoft.com/office/drawing/2014/main" id="{78CA7B2A-0493-4FAF-9712-B4BE9D10C1D1}"/>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E88778AC-EA79-487B-845C-01F10AE217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FB635A06-84B8-4FA3-8129-1C124AD0BD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803275" indent="-307975">
              <a:defRPr sz="2400" b="1">
                <a:solidFill>
                  <a:schemeClr val="tx1"/>
                </a:solidFill>
                <a:latin typeface="Times" panose="02020603050405020304" pitchFamily="18" charset="0"/>
                <a:ea typeface="MS PGothic" panose="020B0600070205080204" pitchFamily="34" charset="-128"/>
              </a:defRPr>
            </a:lvl2pPr>
            <a:lvl3pPr marL="1236663" indent="-246063">
              <a:defRPr sz="2400" b="1">
                <a:solidFill>
                  <a:schemeClr val="tx1"/>
                </a:solidFill>
                <a:latin typeface="Times" panose="02020603050405020304" pitchFamily="18" charset="0"/>
                <a:ea typeface="MS PGothic" panose="020B0600070205080204" pitchFamily="34" charset="-128"/>
              </a:defRPr>
            </a:lvl3pPr>
            <a:lvl4pPr marL="1731963" indent="-246063">
              <a:defRPr sz="2400" b="1">
                <a:solidFill>
                  <a:schemeClr val="tx1"/>
                </a:solidFill>
                <a:latin typeface="Times" panose="02020603050405020304" pitchFamily="18" charset="0"/>
                <a:ea typeface="MS PGothic" panose="020B0600070205080204" pitchFamily="34" charset="-128"/>
              </a:defRPr>
            </a:lvl4pPr>
            <a:lvl5pPr marL="2227263" indent="-246063">
              <a:defRPr sz="2400" b="1">
                <a:solidFill>
                  <a:schemeClr val="tx1"/>
                </a:solidFill>
                <a:latin typeface="Times" panose="02020603050405020304" pitchFamily="18" charset="0"/>
                <a:ea typeface="MS PGothic" panose="020B0600070205080204" pitchFamily="34" charset="-128"/>
              </a:defRPr>
            </a:lvl5pPr>
            <a:lvl6pPr marL="26844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31416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5988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40560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fld id="{F2AF0B28-8044-4A60-B070-989F412C64B7}" type="slidenum">
              <a:rPr lang="en-US" altLang="en-US" sz="1300" b="0"/>
              <a:pPr/>
              <a:t>13</a:t>
            </a:fld>
            <a:endParaRPr lang="en-US" altLang="en-US" sz="1300" b="0"/>
          </a:p>
        </p:txBody>
      </p:sp>
      <p:sp>
        <p:nvSpPr>
          <p:cNvPr id="54275" name="Rectangle 2">
            <a:extLst>
              <a:ext uri="{FF2B5EF4-FFF2-40B4-BE49-F238E27FC236}">
                <a16:creationId xmlns:a16="http://schemas.microsoft.com/office/drawing/2014/main" id="{EE9D6EC7-892D-4000-8070-9B326B540C41}"/>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EE3E3E74-43FB-4B73-AAFB-489AB5F7DB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17863A9F-26D9-41C2-BC64-DA7563F81E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803275" indent="-307975">
              <a:defRPr sz="2400" b="1">
                <a:solidFill>
                  <a:schemeClr val="tx1"/>
                </a:solidFill>
                <a:latin typeface="Times" panose="02020603050405020304" pitchFamily="18" charset="0"/>
                <a:ea typeface="MS PGothic" panose="020B0600070205080204" pitchFamily="34" charset="-128"/>
              </a:defRPr>
            </a:lvl2pPr>
            <a:lvl3pPr marL="1236663" indent="-246063">
              <a:defRPr sz="2400" b="1">
                <a:solidFill>
                  <a:schemeClr val="tx1"/>
                </a:solidFill>
                <a:latin typeface="Times" panose="02020603050405020304" pitchFamily="18" charset="0"/>
                <a:ea typeface="MS PGothic" panose="020B0600070205080204" pitchFamily="34" charset="-128"/>
              </a:defRPr>
            </a:lvl3pPr>
            <a:lvl4pPr marL="1731963" indent="-246063">
              <a:defRPr sz="2400" b="1">
                <a:solidFill>
                  <a:schemeClr val="tx1"/>
                </a:solidFill>
                <a:latin typeface="Times" panose="02020603050405020304" pitchFamily="18" charset="0"/>
                <a:ea typeface="MS PGothic" panose="020B0600070205080204" pitchFamily="34" charset="-128"/>
              </a:defRPr>
            </a:lvl4pPr>
            <a:lvl5pPr marL="2227263" indent="-246063">
              <a:defRPr sz="2400" b="1">
                <a:solidFill>
                  <a:schemeClr val="tx1"/>
                </a:solidFill>
                <a:latin typeface="Times" panose="02020603050405020304" pitchFamily="18" charset="0"/>
                <a:ea typeface="MS PGothic" panose="020B0600070205080204" pitchFamily="34" charset="-128"/>
              </a:defRPr>
            </a:lvl5pPr>
            <a:lvl6pPr marL="26844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31416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5988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40560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fld id="{62C3F768-8FE5-451B-8AF2-4CEF4CFDCC8B}" type="slidenum">
              <a:rPr lang="en-US" altLang="en-US" sz="1300" b="0"/>
              <a:pPr/>
              <a:t>14</a:t>
            </a:fld>
            <a:endParaRPr lang="en-US" altLang="en-US" sz="1300" b="0"/>
          </a:p>
        </p:txBody>
      </p:sp>
      <p:sp>
        <p:nvSpPr>
          <p:cNvPr id="55299" name="Rectangle 2">
            <a:extLst>
              <a:ext uri="{FF2B5EF4-FFF2-40B4-BE49-F238E27FC236}">
                <a16:creationId xmlns:a16="http://schemas.microsoft.com/office/drawing/2014/main" id="{C566ABA7-5944-4E7B-9ED7-89FF53056D9B}"/>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C3D5952F-81D4-4024-B9E0-1D210D3CCD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F691EC76-2F33-42C7-A7BC-F470E51829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803275" indent="-307975">
              <a:defRPr sz="2400" b="1">
                <a:solidFill>
                  <a:schemeClr val="tx1"/>
                </a:solidFill>
                <a:latin typeface="Times" panose="02020603050405020304" pitchFamily="18" charset="0"/>
                <a:ea typeface="MS PGothic" panose="020B0600070205080204" pitchFamily="34" charset="-128"/>
              </a:defRPr>
            </a:lvl2pPr>
            <a:lvl3pPr marL="1236663" indent="-246063">
              <a:defRPr sz="2400" b="1">
                <a:solidFill>
                  <a:schemeClr val="tx1"/>
                </a:solidFill>
                <a:latin typeface="Times" panose="02020603050405020304" pitchFamily="18" charset="0"/>
                <a:ea typeface="MS PGothic" panose="020B0600070205080204" pitchFamily="34" charset="-128"/>
              </a:defRPr>
            </a:lvl3pPr>
            <a:lvl4pPr marL="1731963" indent="-246063">
              <a:defRPr sz="2400" b="1">
                <a:solidFill>
                  <a:schemeClr val="tx1"/>
                </a:solidFill>
                <a:latin typeface="Times" panose="02020603050405020304" pitchFamily="18" charset="0"/>
                <a:ea typeface="MS PGothic" panose="020B0600070205080204" pitchFamily="34" charset="-128"/>
              </a:defRPr>
            </a:lvl4pPr>
            <a:lvl5pPr marL="2227263" indent="-246063">
              <a:defRPr sz="2400" b="1">
                <a:solidFill>
                  <a:schemeClr val="tx1"/>
                </a:solidFill>
                <a:latin typeface="Times" panose="02020603050405020304" pitchFamily="18" charset="0"/>
                <a:ea typeface="MS PGothic" panose="020B0600070205080204" pitchFamily="34" charset="-128"/>
              </a:defRPr>
            </a:lvl5pPr>
            <a:lvl6pPr marL="26844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31416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5988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40560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fld id="{874D1CD3-B0AB-49B4-A59C-654259639B4E}" type="slidenum">
              <a:rPr lang="en-US" altLang="en-US" sz="1300" b="0"/>
              <a:pPr/>
              <a:t>15</a:t>
            </a:fld>
            <a:endParaRPr lang="en-US" altLang="en-US" sz="1300" b="0"/>
          </a:p>
        </p:txBody>
      </p:sp>
      <p:sp>
        <p:nvSpPr>
          <p:cNvPr id="56323" name="Rectangle 2">
            <a:extLst>
              <a:ext uri="{FF2B5EF4-FFF2-40B4-BE49-F238E27FC236}">
                <a16:creationId xmlns:a16="http://schemas.microsoft.com/office/drawing/2014/main" id="{B16FD894-8111-4B5C-8261-EB988B75D5FC}"/>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E55B7B65-F9CE-4A0A-B5AE-A31AF9435A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2D5BC261-F877-496B-946C-6970F45FB3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803275" indent="-307975">
              <a:defRPr sz="2400" b="1">
                <a:solidFill>
                  <a:schemeClr val="tx1"/>
                </a:solidFill>
                <a:latin typeface="Times" panose="02020603050405020304" pitchFamily="18" charset="0"/>
                <a:ea typeface="MS PGothic" panose="020B0600070205080204" pitchFamily="34" charset="-128"/>
              </a:defRPr>
            </a:lvl2pPr>
            <a:lvl3pPr marL="1236663" indent="-246063">
              <a:defRPr sz="2400" b="1">
                <a:solidFill>
                  <a:schemeClr val="tx1"/>
                </a:solidFill>
                <a:latin typeface="Times" panose="02020603050405020304" pitchFamily="18" charset="0"/>
                <a:ea typeface="MS PGothic" panose="020B0600070205080204" pitchFamily="34" charset="-128"/>
              </a:defRPr>
            </a:lvl3pPr>
            <a:lvl4pPr marL="1731963" indent="-246063">
              <a:defRPr sz="2400" b="1">
                <a:solidFill>
                  <a:schemeClr val="tx1"/>
                </a:solidFill>
                <a:latin typeface="Times" panose="02020603050405020304" pitchFamily="18" charset="0"/>
                <a:ea typeface="MS PGothic" panose="020B0600070205080204" pitchFamily="34" charset="-128"/>
              </a:defRPr>
            </a:lvl4pPr>
            <a:lvl5pPr marL="2227263" indent="-246063">
              <a:defRPr sz="2400" b="1">
                <a:solidFill>
                  <a:schemeClr val="tx1"/>
                </a:solidFill>
                <a:latin typeface="Times" panose="02020603050405020304" pitchFamily="18" charset="0"/>
                <a:ea typeface="MS PGothic" panose="020B0600070205080204" pitchFamily="34" charset="-128"/>
              </a:defRPr>
            </a:lvl5pPr>
            <a:lvl6pPr marL="26844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31416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5988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40560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fld id="{BA070154-525C-4FB6-BB76-C2C3931A4833}" type="slidenum">
              <a:rPr lang="en-US" altLang="en-US" sz="1300" b="0"/>
              <a:pPr/>
              <a:t>16</a:t>
            </a:fld>
            <a:endParaRPr lang="en-US" altLang="en-US" sz="1300" b="0"/>
          </a:p>
        </p:txBody>
      </p:sp>
      <p:sp>
        <p:nvSpPr>
          <p:cNvPr id="57347" name="Rectangle 2">
            <a:extLst>
              <a:ext uri="{FF2B5EF4-FFF2-40B4-BE49-F238E27FC236}">
                <a16:creationId xmlns:a16="http://schemas.microsoft.com/office/drawing/2014/main" id="{5611E01A-FBC0-4FE6-B8B5-DA03AE129FF7}"/>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E487D461-FF8D-41E9-87FC-D84B47FAE2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66A33AA7-0CC7-493C-AFE2-B4516CAAFA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803275" indent="-307975">
              <a:defRPr sz="2400" b="1">
                <a:solidFill>
                  <a:schemeClr val="tx1"/>
                </a:solidFill>
                <a:latin typeface="Times" panose="02020603050405020304" pitchFamily="18" charset="0"/>
                <a:ea typeface="MS PGothic" panose="020B0600070205080204" pitchFamily="34" charset="-128"/>
              </a:defRPr>
            </a:lvl2pPr>
            <a:lvl3pPr marL="1236663" indent="-246063">
              <a:defRPr sz="2400" b="1">
                <a:solidFill>
                  <a:schemeClr val="tx1"/>
                </a:solidFill>
                <a:latin typeface="Times" panose="02020603050405020304" pitchFamily="18" charset="0"/>
                <a:ea typeface="MS PGothic" panose="020B0600070205080204" pitchFamily="34" charset="-128"/>
              </a:defRPr>
            </a:lvl3pPr>
            <a:lvl4pPr marL="1731963" indent="-246063">
              <a:defRPr sz="2400" b="1">
                <a:solidFill>
                  <a:schemeClr val="tx1"/>
                </a:solidFill>
                <a:latin typeface="Times" panose="02020603050405020304" pitchFamily="18" charset="0"/>
                <a:ea typeface="MS PGothic" panose="020B0600070205080204" pitchFamily="34" charset="-128"/>
              </a:defRPr>
            </a:lvl4pPr>
            <a:lvl5pPr marL="2227263" indent="-246063">
              <a:defRPr sz="2400" b="1">
                <a:solidFill>
                  <a:schemeClr val="tx1"/>
                </a:solidFill>
                <a:latin typeface="Times" panose="02020603050405020304" pitchFamily="18" charset="0"/>
                <a:ea typeface="MS PGothic" panose="020B0600070205080204" pitchFamily="34" charset="-128"/>
              </a:defRPr>
            </a:lvl5pPr>
            <a:lvl6pPr marL="26844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31416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5988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40560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fld id="{ACEB59B3-5BDC-4E03-BC94-0CDFF2E6E020}" type="slidenum">
              <a:rPr lang="en-US" altLang="en-US" sz="1300" b="0"/>
              <a:pPr/>
              <a:t>17</a:t>
            </a:fld>
            <a:endParaRPr lang="en-US" altLang="en-US" sz="1300" b="0"/>
          </a:p>
        </p:txBody>
      </p:sp>
      <p:sp>
        <p:nvSpPr>
          <p:cNvPr id="58371" name="Rectangle 2">
            <a:extLst>
              <a:ext uri="{FF2B5EF4-FFF2-40B4-BE49-F238E27FC236}">
                <a16:creationId xmlns:a16="http://schemas.microsoft.com/office/drawing/2014/main" id="{B5BE759D-67B0-4534-A15D-04D1896619A6}"/>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82594E9E-CF2D-494B-94B2-8D0892724F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6D691573-5D71-4162-81F4-259159179E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803275" indent="-307975">
              <a:defRPr sz="2400" b="1">
                <a:solidFill>
                  <a:schemeClr val="tx1"/>
                </a:solidFill>
                <a:latin typeface="Times" panose="02020603050405020304" pitchFamily="18" charset="0"/>
                <a:ea typeface="MS PGothic" panose="020B0600070205080204" pitchFamily="34" charset="-128"/>
              </a:defRPr>
            </a:lvl2pPr>
            <a:lvl3pPr marL="1236663" indent="-246063">
              <a:defRPr sz="2400" b="1">
                <a:solidFill>
                  <a:schemeClr val="tx1"/>
                </a:solidFill>
                <a:latin typeface="Times" panose="02020603050405020304" pitchFamily="18" charset="0"/>
                <a:ea typeface="MS PGothic" panose="020B0600070205080204" pitchFamily="34" charset="-128"/>
              </a:defRPr>
            </a:lvl3pPr>
            <a:lvl4pPr marL="1731963" indent="-246063">
              <a:defRPr sz="2400" b="1">
                <a:solidFill>
                  <a:schemeClr val="tx1"/>
                </a:solidFill>
                <a:latin typeface="Times" panose="02020603050405020304" pitchFamily="18" charset="0"/>
                <a:ea typeface="MS PGothic" panose="020B0600070205080204" pitchFamily="34" charset="-128"/>
              </a:defRPr>
            </a:lvl4pPr>
            <a:lvl5pPr marL="2227263" indent="-246063">
              <a:defRPr sz="2400" b="1">
                <a:solidFill>
                  <a:schemeClr val="tx1"/>
                </a:solidFill>
                <a:latin typeface="Times" panose="02020603050405020304" pitchFamily="18" charset="0"/>
                <a:ea typeface="MS PGothic" panose="020B0600070205080204" pitchFamily="34" charset="-128"/>
              </a:defRPr>
            </a:lvl5pPr>
            <a:lvl6pPr marL="26844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31416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5988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40560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fld id="{593A98F4-C71D-4D26-AC5D-6E92EDF5D8D4}" type="slidenum">
              <a:rPr lang="en-US" altLang="en-US" sz="1300" b="0"/>
              <a:pPr/>
              <a:t>18</a:t>
            </a:fld>
            <a:endParaRPr lang="en-US" altLang="en-US" sz="1300" b="0"/>
          </a:p>
        </p:txBody>
      </p:sp>
      <p:sp>
        <p:nvSpPr>
          <p:cNvPr id="59395" name="Rectangle 2">
            <a:extLst>
              <a:ext uri="{FF2B5EF4-FFF2-40B4-BE49-F238E27FC236}">
                <a16:creationId xmlns:a16="http://schemas.microsoft.com/office/drawing/2014/main" id="{3585FFAF-E922-4FA1-B153-5CE12024CD1E}"/>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32774764-E098-43DD-BB16-6550D360DC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a:latin typeface="Arial"/>
              </a:rPr>
              <a:t>&lt;speak&gt;&lt;prosody rate=”80%"&gt;</a:t>
            </a:r>
          </a:p>
          <a:p>
            <a:pPr marL="216000" indent="-213480">
              <a:lnSpc>
                <a:spcPct val="100000"/>
              </a:lnSpc>
            </a:pPr>
            <a:r>
              <a:rPr lang="en-US" sz="2000" b="0" strike="noStrike" spc="-1">
                <a:latin typeface="Arial"/>
              </a:rPr>
              <a:t>This is a slide body</a:t>
            </a:r>
          </a:p>
          <a:p>
            <a:pPr marL="216000" indent="-213480">
              <a:lnSpc>
                <a:spcPct val="100000"/>
              </a:lnSpc>
            </a:pPr>
            <a:r>
              <a:rPr lang="en-US" sz="2000" b="0" strike="noStrike" spc="-1">
                <a:latin typeface="Arial"/>
              </a:rPr>
              <a:t>&lt;/prosody&gt;</a:t>
            </a:r>
          </a:p>
          <a:p>
            <a:pPr marL="216000" indent="-213480">
              <a:lnSpc>
                <a:spcPct val="100000"/>
              </a:lnSpc>
            </a:pPr>
            <a:r>
              <a:rPr lang="en-US" sz="2000" b="0" strike="noStrike" spc="-1">
                <a:latin typeface="Arial"/>
              </a:rPr>
              <a:t>&lt;/speak&gt;</a:t>
            </a:r>
          </a:p>
          <a:p>
            <a:pPr marL="216000" indent="-213480">
              <a:lnSpc>
                <a:spcPct val="100000"/>
              </a:lnSpc>
            </a:pPr>
            <a:endParaRPr lang="en-US" sz="2000" b="0" strike="noStrike" spc="-1">
              <a:latin typeface="Arial"/>
            </a:endParaRPr>
          </a:p>
        </p:txBody>
      </p:sp>
      <p:sp>
        <p:nvSpPr>
          <p:cNvPr id="193"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4"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D35BE72-513F-477A-9A5D-7061A1556B75}" type="slidenum">
              <a:rPr lang="en-US" sz="1200" b="0" strike="noStrike" spc="-1">
                <a:solidFill>
                  <a:srgbClr val="000000"/>
                </a:solidFill>
                <a:latin typeface="Times New Roman"/>
                <a:ea typeface="+mn-ea"/>
              </a:rPr>
              <a:t>19</a:t>
            </a:fld>
            <a:endParaRPr lang="en-US" sz="1200" b="0" strike="noStrike" spc="-1">
              <a:latin typeface="Arial"/>
            </a:endParaRPr>
          </a:p>
        </p:txBody>
      </p:sp>
    </p:spTree>
    <p:extLst>
      <p:ext uri="{BB962C8B-B14F-4D97-AF65-F5344CB8AC3E}">
        <p14:creationId xmlns:p14="http://schemas.microsoft.com/office/powerpoint/2010/main" val="1736244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a:latin typeface="Arial"/>
              </a:rPr>
              <a:t>&lt;speak&gt;&lt;prosody rate=”80%"&gt;</a:t>
            </a:r>
          </a:p>
          <a:p>
            <a:pPr marL="216000" indent="-213480">
              <a:lnSpc>
                <a:spcPct val="100000"/>
              </a:lnSpc>
            </a:pPr>
            <a:r>
              <a:rPr lang="en-US" sz="2000" b="0" strike="noStrike" spc="-1">
                <a:latin typeface="Arial"/>
              </a:rPr>
              <a:t>This is a slide body</a:t>
            </a:r>
          </a:p>
          <a:p>
            <a:pPr marL="216000" indent="-213480">
              <a:lnSpc>
                <a:spcPct val="100000"/>
              </a:lnSpc>
            </a:pPr>
            <a:r>
              <a:rPr lang="en-US" sz="2000" b="0" strike="noStrike" spc="-1">
                <a:latin typeface="Arial"/>
              </a:rPr>
              <a:t>&lt;/prosody&gt;</a:t>
            </a:r>
          </a:p>
          <a:p>
            <a:pPr marL="216000" indent="-213480">
              <a:lnSpc>
                <a:spcPct val="100000"/>
              </a:lnSpc>
            </a:pPr>
            <a:r>
              <a:rPr lang="en-US" sz="2000" b="0" strike="noStrike" spc="-1">
                <a:latin typeface="Arial"/>
              </a:rPr>
              <a:t>&lt;/speak&gt;</a:t>
            </a:r>
          </a:p>
          <a:p>
            <a:pPr marL="216000" indent="-213480">
              <a:lnSpc>
                <a:spcPct val="100000"/>
              </a:lnSpc>
            </a:pPr>
            <a:endParaRPr lang="en-US" sz="2000" b="0" strike="noStrike" spc="-1">
              <a:latin typeface="Arial"/>
            </a:endParaRPr>
          </a:p>
        </p:txBody>
      </p:sp>
      <p:sp>
        <p:nvSpPr>
          <p:cNvPr id="193"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4"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D35BE72-513F-477A-9A5D-7061A1556B75}" type="slidenum">
              <a:rPr lang="en-US" sz="1200" b="0" strike="noStrike" spc="-1">
                <a:solidFill>
                  <a:srgbClr val="000000"/>
                </a:solidFill>
                <a:latin typeface="Times New Roman"/>
                <a:ea typeface="+mn-ea"/>
              </a:rPr>
              <a:t>2</a:t>
            </a:fld>
            <a:endParaRPr lang="en-US" sz="1200" b="0" strike="noStrike" spc="-1">
              <a:latin typeface="Arial"/>
            </a:endParaRPr>
          </a:p>
        </p:txBody>
      </p:sp>
    </p:spTree>
    <p:extLst>
      <p:ext uri="{BB962C8B-B14F-4D97-AF65-F5344CB8AC3E}">
        <p14:creationId xmlns:p14="http://schemas.microsoft.com/office/powerpoint/2010/main" val="623979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2A8949C2-48D0-4509-91A6-87EFADEB04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803275" indent="-307975">
              <a:defRPr sz="2400" b="1">
                <a:solidFill>
                  <a:schemeClr val="tx1"/>
                </a:solidFill>
                <a:latin typeface="Times" panose="02020603050405020304" pitchFamily="18" charset="0"/>
                <a:ea typeface="MS PGothic" panose="020B0600070205080204" pitchFamily="34" charset="-128"/>
              </a:defRPr>
            </a:lvl2pPr>
            <a:lvl3pPr marL="1236663" indent="-246063">
              <a:defRPr sz="2400" b="1">
                <a:solidFill>
                  <a:schemeClr val="tx1"/>
                </a:solidFill>
                <a:latin typeface="Times" panose="02020603050405020304" pitchFamily="18" charset="0"/>
                <a:ea typeface="MS PGothic" panose="020B0600070205080204" pitchFamily="34" charset="-128"/>
              </a:defRPr>
            </a:lvl3pPr>
            <a:lvl4pPr marL="1731963" indent="-246063">
              <a:defRPr sz="2400" b="1">
                <a:solidFill>
                  <a:schemeClr val="tx1"/>
                </a:solidFill>
                <a:latin typeface="Times" panose="02020603050405020304" pitchFamily="18" charset="0"/>
                <a:ea typeface="MS PGothic" panose="020B0600070205080204" pitchFamily="34" charset="-128"/>
              </a:defRPr>
            </a:lvl4pPr>
            <a:lvl5pPr marL="2227263" indent="-246063">
              <a:defRPr sz="2400" b="1">
                <a:solidFill>
                  <a:schemeClr val="tx1"/>
                </a:solidFill>
                <a:latin typeface="Times" panose="02020603050405020304" pitchFamily="18" charset="0"/>
                <a:ea typeface="MS PGothic" panose="020B0600070205080204" pitchFamily="34" charset="-128"/>
              </a:defRPr>
            </a:lvl5pPr>
            <a:lvl6pPr marL="26844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31416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5988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40560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fld id="{265B5B4A-3445-48F4-9098-AA6DC5FD366D}" type="slidenum">
              <a:rPr lang="en-US" altLang="en-US" sz="1300" b="0"/>
              <a:pPr/>
              <a:t>20</a:t>
            </a:fld>
            <a:endParaRPr lang="en-US" altLang="en-US" sz="1300" b="0"/>
          </a:p>
        </p:txBody>
      </p:sp>
      <p:sp>
        <p:nvSpPr>
          <p:cNvPr id="60419" name="Rectangle 2">
            <a:extLst>
              <a:ext uri="{FF2B5EF4-FFF2-40B4-BE49-F238E27FC236}">
                <a16:creationId xmlns:a16="http://schemas.microsoft.com/office/drawing/2014/main" id="{AD93A511-922A-4A64-80FC-876692E575F8}"/>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1B850516-4DDB-4977-BB44-F82F7ED4A5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2D2A7C95-DADA-43CD-8E05-0F59F5450D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803275" indent="-307975">
              <a:defRPr sz="2400" b="1">
                <a:solidFill>
                  <a:schemeClr val="tx1"/>
                </a:solidFill>
                <a:latin typeface="Times" panose="02020603050405020304" pitchFamily="18" charset="0"/>
                <a:ea typeface="MS PGothic" panose="020B0600070205080204" pitchFamily="34" charset="-128"/>
              </a:defRPr>
            </a:lvl2pPr>
            <a:lvl3pPr marL="1236663" indent="-246063">
              <a:defRPr sz="2400" b="1">
                <a:solidFill>
                  <a:schemeClr val="tx1"/>
                </a:solidFill>
                <a:latin typeface="Times" panose="02020603050405020304" pitchFamily="18" charset="0"/>
                <a:ea typeface="MS PGothic" panose="020B0600070205080204" pitchFamily="34" charset="-128"/>
              </a:defRPr>
            </a:lvl3pPr>
            <a:lvl4pPr marL="1731963" indent="-246063">
              <a:defRPr sz="2400" b="1">
                <a:solidFill>
                  <a:schemeClr val="tx1"/>
                </a:solidFill>
                <a:latin typeface="Times" panose="02020603050405020304" pitchFamily="18" charset="0"/>
                <a:ea typeface="MS PGothic" panose="020B0600070205080204" pitchFamily="34" charset="-128"/>
              </a:defRPr>
            </a:lvl4pPr>
            <a:lvl5pPr marL="2227263" indent="-246063">
              <a:defRPr sz="2400" b="1">
                <a:solidFill>
                  <a:schemeClr val="tx1"/>
                </a:solidFill>
                <a:latin typeface="Times" panose="02020603050405020304" pitchFamily="18" charset="0"/>
                <a:ea typeface="MS PGothic" panose="020B0600070205080204" pitchFamily="34" charset="-128"/>
              </a:defRPr>
            </a:lvl5pPr>
            <a:lvl6pPr marL="26844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31416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5988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40560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fld id="{CB142162-4ED9-4027-96A3-885CFC0F1C32}" type="slidenum">
              <a:rPr lang="en-US" altLang="en-US" sz="1300" b="0"/>
              <a:pPr/>
              <a:t>21</a:t>
            </a:fld>
            <a:endParaRPr lang="en-US" altLang="en-US" sz="1300" b="0"/>
          </a:p>
        </p:txBody>
      </p:sp>
      <p:sp>
        <p:nvSpPr>
          <p:cNvPr id="61443" name="Rectangle 2">
            <a:extLst>
              <a:ext uri="{FF2B5EF4-FFF2-40B4-BE49-F238E27FC236}">
                <a16:creationId xmlns:a16="http://schemas.microsoft.com/office/drawing/2014/main" id="{ED23D448-C9B1-4F7A-8037-FE67F68D46D4}"/>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6A9DCAAB-DACC-41B9-960B-8C8EFA05D8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D07BED02-93D9-43B2-B358-EBB1422003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803275" indent="-307975">
              <a:defRPr sz="2400" b="1">
                <a:solidFill>
                  <a:schemeClr val="tx1"/>
                </a:solidFill>
                <a:latin typeface="Times" panose="02020603050405020304" pitchFamily="18" charset="0"/>
                <a:ea typeface="MS PGothic" panose="020B0600070205080204" pitchFamily="34" charset="-128"/>
              </a:defRPr>
            </a:lvl2pPr>
            <a:lvl3pPr marL="1236663" indent="-246063">
              <a:defRPr sz="2400" b="1">
                <a:solidFill>
                  <a:schemeClr val="tx1"/>
                </a:solidFill>
                <a:latin typeface="Times" panose="02020603050405020304" pitchFamily="18" charset="0"/>
                <a:ea typeface="MS PGothic" panose="020B0600070205080204" pitchFamily="34" charset="-128"/>
              </a:defRPr>
            </a:lvl3pPr>
            <a:lvl4pPr marL="1731963" indent="-246063">
              <a:defRPr sz="2400" b="1">
                <a:solidFill>
                  <a:schemeClr val="tx1"/>
                </a:solidFill>
                <a:latin typeface="Times" panose="02020603050405020304" pitchFamily="18" charset="0"/>
                <a:ea typeface="MS PGothic" panose="020B0600070205080204" pitchFamily="34" charset="-128"/>
              </a:defRPr>
            </a:lvl4pPr>
            <a:lvl5pPr marL="2227263" indent="-246063">
              <a:defRPr sz="2400" b="1">
                <a:solidFill>
                  <a:schemeClr val="tx1"/>
                </a:solidFill>
                <a:latin typeface="Times" panose="02020603050405020304" pitchFamily="18" charset="0"/>
                <a:ea typeface="MS PGothic" panose="020B0600070205080204" pitchFamily="34" charset="-128"/>
              </a:defRPr>
            </a:lvl5pPr>
            <a:lvl6pPr marL="26844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31416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5988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40560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fld id="{A5A76D31-9481-4670-A7C2-A1548C7C12BE}" type="slidenum">
              <a:rPr lang="en-US" altLang="en-US" sz="1300" b="0"/>
              <a:pPr/>
              <a:t>22</a:t>
            </a:fld>
            <a:endParaRPr lang="en-US" altLang="en-US" sz="1300" b="0"/>
          </a:p>
        </p:txBody>
      </p:sp>
      <p:sp>
        <p:nvSpPr>
          <p:cNvPr id="62467" name="Rectangle 2">
            <a:extLst>
              <a:ext uri="{FF2B5EF4-FFF2-40B4-BE49-F238E27FC236}">
                <a16:creationId xmlns:a16="http://schemas.microsoft.com/office/drawing/2014/main" id="{27FDCD2C-CA9F-4C94-8073-793154325F86}"/>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0D1637FD-229D-4DE5-8C8E-A89C211370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64441E9C-96D0-4D71-8ADE-9C775B69A2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803275" indent="-307975">
              <a:defRPr sz="2400" b="1">
                <a:solidFill>
                  <a:schemeClr val="tx1"/>
                </a:solidFill>
                <a:latin typeface="Times" panose="02020603050405020304" pitchFamily="18" charset="0"/>
                <a:ea typeface="MS PGothic" panose="020B0600070205080204" pitchFamily="34" charset="-128"/>
              </a:defRPr>
            </a:lvl2pPr>
            <a:lvl3pPr marL="1236663" indent="-246063">
              <a:defRPr sz="2400" b="1">
                <a:solidFill>
                  <a:schemeClr val="tx1"/>
                </a:solidFill>
                <a:latin typeface="Times" panose="02020603050405020304" pitchFamily="18" charset="0"/>
                <a:ea typeface="MS PGothic" panose="020B0600070205080204" pitchFamily="34" charset="-128"/>
              </a:defRPr>
            </a:lvl3pPr>
            <a:lvl4pPr marL="1731963" indent="-246063">
              <a:defRPr sz="2400" b="1">
                <a:solidFill>
                  <a:schemeClr val="tx1"/>
                </a:solidFill>
                <a:latin typeface="Times" panose="02020603050405020304" pitchFamily="18" charset="0"/>
                <a:ea typeface="MS PGothic" panose="020B0600070205080204" pitchFamily="34" charset="-128"/>
              </a:defRPr>
            </a:lvl4pPr>
            <a:lvl5pPr marL="2227263" indent="-246063">
              <a:defRPr sz="2400" b="1">
                <a:solidFill>
                  <a:schemeClr val="tx1"/>
                </a:solidFill>
                <a:latin typeface="Times" panose="02020603050405020304" pitchFamily="18" charset="0"/>
                <a:ea typeface="MS PGothic" panose="020B0600070205080204" pitchFamily="34" charset="-128"/>
              </a:defRPr>
            </a:lvl5pPr>
            <a:lvl6pPr marL="26844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31416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5988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40560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fld id="{6B77B922-84B8-4843-86EC-BA182774FB28}" type="slidenum">
              <a:rPr lang="en-US" altLang="en-US" sz="1300" b="0"/>
              <a:pPr/>
              <a:t>23</a:t>
            </a:fld>
            <a:endParaRPr lang="en-US" altLang="en-US" sz="1300" b="0"/>
          </a:p>
        </p:txBody>
      </p:sp>
      <p:sp>
        <p:nvSpPr>
          <p:cNvPr id="63491" name="Rectangle 2">
            <a:extLst>
              <a:ext uri="{FF2B5EF4-FFF2-40B4-BE49-F238E27FC236}">
                <a16:creationId xmlns:a16="http://schemas.microsoft.com/office/drawing/2014/main" id="{B29DEF60-3F83-4E13-97AB-D3486062F6CB}"/>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97A25F8A-5800-47D7-A59E-CF763FACB3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FAEC3C67-51F7-4646-81C9-F118A6319C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803275" indent="-307975">
              <a:defRPr sz="2400" b="1">
                <a:solidFill>
                  <a:schemeClr val="tx1"/>
                </a:solidFill>
                <a:latin typeface="Times" panose="02020603050405020304" pitchFamily="18" charset="0"/>
                <a:ea typeface="MS PGothic" panose="020B0600070205080204" pitchFamily="34" charset="-128"/>
              </a:defRPr>
            </a:lvl2pPr>
            <a:lvl3pPr marL="1236663" indent="-246063">
              <a:defRPr sz="2400" b="1">
                <a:solidFill>
                  <a:schemeClr val="tx1"/>
                </a:solidFill>
                <a:latin typeface="Times" panose="02020603050405020304" pitchFamily="18" charset="0"/>
                <a:ea typeface="MS PGothic" panose="020B0600070205080204" pitchFamily="34" charset="-128"/>
              </a:defRPr>
            </a:lvl3pPr>
            <a:lvl4pPr marL="1731963" indent="-246063">
              <a:defRPr sz="2400" b="1">
                <a:solidFill>
                  <a:schemeClr val="tx1"/>
                </a:solidFill>
                <a:latin typeface="Times" panose="02020603050405020304" pitchFamily="18" charset="0"/>
                <a:ea typeface="MS PGothic" panose="020B0600070205080204" pitchFamily="34" charset="-128"/>
              </a:defRPr>
            </a:lvl4pPr>
            <a:lvl5pPr marL="2227263" indent="-246063">
              <a:defRPr sz="2400" b="1">
                <a:solidFill>
                  <a:schemeClr val="tx1"/>
                </a:solidFill>
                <a:latin typeface="Times" panose="02020603050405020304" pitchFamily="18" charset="0"/>
                <a:ea typeface="MS PGothic" panose="020B0600070205080204" pitchFamily="34" charset="-128"/>
              </a:defRPr>
            </a:lvl5pPr>
            <a:lvl6pPr marL="26844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31416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5988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40560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fld id="{A65E6C38-5CB8-4B65-B5C1-A16C239DE7DF}" type="slidenum">
              <a:rPr lang="en-US" altLang="en-US" sz="1300" b="0"/>
              <a:pPr/>
              <a:t>24</a:t>
            </a:fld>
            <a:endParaRPr lang="en-US" altLang="en-US" sz="1300" b="0"/>
          </a:p>
        </p:txBody>
      </p:sp>
      <p:sp>
        <p:nvSpPr>
          <p:cNvPr id="64515" name="Rectangle 2">
            <a:extLst>
              <a:ext uri="{FF2B5EF4-FFF2-40B4-BE49-F238E27FC236}">
                <a16:creationId xmlns:a16="http://schemas.microsoft.com/office/drawing/2014/main" id="{B88D6A5A-12EE-4F37-B0F5-9EC341E4F38D}"/>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00D5A62D-375E-4BED-84DB-8E60850619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976B6796-7E44-4976-B1BB-60A80224A8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803275" indent="-307975">
              <a:defRPr sz="2400" b="1">
                <a:solidFill>
                  <a:schemeClr val="tx1"/>
                </a:solidFill>
                <a:latin typeface="Times" panose="02020603050405020304" pitchFamily="18" charset="0"/>
                <a:ea typeface="MS PGothic" panose="020B0600070205080204" pitchFamily="34" charset="-128"/>
              </a:defRPr>
            </a:lvl2pPr>
            <a:lvl3pPr marL="1236663" indent="-246063">
              <a:defRPr sz="2400" b="1">
                <a:solidFill>
                  <a:schemeClr val="tx1"/>
                </a:solidFill>
                <a:latin typeface="Times" panose="02020603050405020304" pitchFamily="18" charset="0"/>
                <a:ea typeface="MS PGothic" panose="020B0600070205080204" pitchFamily="34" charset="-128"/>
              </a:defRPr>
            </a:lvl3pPr>
            <a:lvl4pPr marL="1731963" indent="-246063">
              <a:defRPr sz="2400" b="1">
                <a:solidFill>
                  <a:schemeClr val="tx1"/>
                </a:solidFill>
                <a:latin typeface="Times" panose="02020603050405020304" pitchFamily="18" charset="0"/>
                <a:ea typeface="MS PGothic" panose="020B0600070205080204" pitchFamily="34" charset="-128"/>
              </a:defRPr>
            </a:lvl4pPr>
            <a:lvl5pPr marL="2227263" indent="-246063">
              <a:defRPr sz="2400" b="1">
                <a:solidFill>
                  <a:schemeClr val="tx1"/>
                </a:solidFill>
                <a:latin typeface="Times" panose="02020603050405020304" pitchFamily="18" charset="0"/>
                <a:ea typeface="MS PGothic" panose="020B0600070205080204" pitchFamily="34" charset="-128"/>
              </a:defRPr>
            </a:lvl5pPr>
            <a:lvl6pPr marL="26844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31416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5988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40560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fld id="{7D90B478-82DF-4A88-AFE0-7E066A8C9BE7}" type="slidenum">
              <a:rPr lang="en-US" altLang="en-US" sz="1300" b="0"/>
              <a:pPr/>
              <a:t>25</a:t>
            </a:fld>
            <a:endParaRPr lang="en-US" altLang="en-US" sz="1300" b="0"/>
          </a:p>
        </p:txBody>
      </p:sp>
      <p:sp>
        <p:nvSpPr>
          <p:cNvPr id="65539" name="Rectangle 2">
            <a:extLst>
              <a:ext uri="{FF2B5EF4-FFF2-40B4-BE49-F238E27FC236}">
                <a16:creationId xmlns:a16="http://schemas.microsoft.com/office/drawing/2014/main" id="{CCFA0565-EC81-4612-AA34-C511D3279167}"/>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7327104A-F59F-49E3-B669-CC5BFD983D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99637858-6B69-4824-92BE-E8BF1300C2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803275" indent="-307975">
              <a:defRPr sz="2400" b="1">
                <a:solidFill>
                  <a:schemeClr val="tx1"/>
                </a:solidFill>
                <a:latin typeface="Times" panose="02020603050405020304" pitchFamily="18" charset="0"/>
                <a:ea typeface="MS PGothic" panose="020B0600070205080204" pitchFamily="34" charset="-128"/>
              </a:defRPr>
            </a:lvl2pPr>
            <a:lvl3pPr marL="1236663" indent="-246063">
              <a:defRPr sz="2400" b="1">
                <a:solidFill>
                  <a:schemeClr val="tx1"/>
                </a:solidFill>
                <a:latin typeface="Times" panose="02020603050405020304" pitchFamily="18" charset="0"/>
                <a:ea typeface="MS PGothic" panose="020B0600070205080204" pitchFamily="34" charset="-128"/>
              </a:defRPr>
            </a:lvl3pPr>
            <a:lvl4pPr marL="1731963" indent="-246063">
              <a:defRPr sz="2400" b="1">
                <a:solidFill>
                  <a:schemeClr val="tx1"/>
                </a:solidFill>
                <a:latin typeface="Times" panose="02020603050405020304" pitchFamily="18" charset="0"/>
                <a:ea typeface="MS PGothic" panose="020B0600070205080204" pitchFamily="34" charset="-128"/>
              </a:defRPr>
            </a:lvl4pPr>
            <a:lvl5pPr marL="2227263" indent="-246063">
              <a:defRPr sz="2400" b="1">
                <a:solidFill>
                  <a:schemeClr val="tx1"/>
                </a:solidFill>
                <a:latin typeface="Times" panose="02020603050405020304" pitchFamily="18" charset="0"/>
                <a:ea typeface="MS PGothic" panose="020B0600070205080204" pitchFamily="34" charset="-128"/>
              </a:defRPr>
            </a:lvl5pPr>
            <a:lvl6pPr marL="26844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31416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5988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40560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fld id="{BB04775D-C599-4811-AF95-F69D8CA8D362}" type="slidenum">
              <a:rPr lang="en-US" altLang="en-US" sz="1300" b="0"/>
              <a:pPr/>
              <a:t>26</a:t>
            </a:fld>
            <a:endParaRPr lang="en-US" altLang="en-US" sz="1300" b="0"/>
          </a:p>
        </p:txBody>
      </p:sp>
      <p:sp>
        <p:nvSpPr>
          <p:cNvPr id="66563" name="Rectangle 2">
            <a:extLst>
              <a:ext uri="{FF2B5EF4-FFF2-40B4-BE49-F238E27FC236}">
                <a16:creationId xmlns:a16="http://schemas.microsoft.com/office/drawing/2014/main" id="{663E3250-6968-42FC-89E9-BD94B2EA3F00}"/>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2318CD1C-A358-4B1A-9C60-6D2B896E07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30858137-90CD-4A1D-897F-9CB8E24502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803275" indent="-307975">
              <a:defRPr sz="2400" b="1">
                <a:solidFill>
                  <a:schemeClr val="tx1"/>
                </a:solidFill>
                <a:latin typeface="Times" panose="02020603050405020304" pitchFamily="18" charset="0"/>
                <a:ea typeface="MS PGothic" panose="020B0600070205080204" pitchFamily="34" charset="-128"/>
              </a:defRPr>
            </a:lvl2pPr>
            <a:lvl3pPr marL="1236663" indent="-246063">
              <a:defRPr sz="2400" b="1">
                <a:solidFill>
                  <a:schemeClr val="tx1"/>
                </a:solidFill>
                <a:latin typeface="Times" panose="02020603050405020304" pitchFamily="18" charset="0"/>
                <a:ea typeface="MS PGothic" panose="020B0600070205080204" pitchFamily="34" charset="-128"/>
              </a:defRPr>
            </a:lvl3pPr>
            <a:lvl4pPr marL="1731963" indent="-246063">
              <a:defRPr sz="2400" b="1">
                <a:solidFill>
                  <a:schemeClr val="tx1"/>
                </a:solidFill>
                <a:latin typeface="Times" panose="02020603050405020304" pitchFamily="18" charset="0"/>
                <a:ea typeface="MS PGothic" panose="020B0600070205080204" pitchFamily="34" charset="-128"/>
              </a:defRPr>
            </a:lvl4pPr>
            <a:lvl5pPr marL="2227263" indent="-246063">
              <a:defRPr sz="2400" b="1">
                <a:solidFill>
                  <a:schemeClr val="tx1"/>
                </a:solidFill>
                <a:latin typeface="Times" panose="02020603050405020304" pitchFamily="18" charset="0"/>
                <a:ea typeface="MS PGothic" panose="020B0600070205080204" pitchFamily="34" charset="-128"/>
              </a:defRPr>
            </a:lvl5pPr>
            <a:lvl6pPr marL="26844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31416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5988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40560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fld id="{9BA6811C-054D-43A1-9827-AF879B96CE54}" type="slidenum">
              <a:rPr lang="en-US" altLang="en-US" sz="1300" b="0"/>
              <a:pPr/>
              <a:t>27</a:t>
            </a:fld>
            <a:endParaRPr lang="en-US" altLang="en-US" sz="1300" b="0"/>
          </a:p>
        </p:txBody>
      </p:sp>
      <p:sp>
        <p:nvSpPr>
          <p:cNvPr id="67587" name="Rectangle 2">
            <a:extLst>
              <a:ext uri="{FF2B5EF4-FFF2-40B4-BE49-F238E27FC236}">
                <a16:creationId xmlns:a16="http://schemas.microsoft.com/office/drawing/2014/main" id="{D19F8346-0660-4C76-951B-702ED8BFCA40}"/>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D9D20EA0-EB1C-4E1D-8C79-94CB2F692B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752B578B-620D-4951-8C7D-888890C9DD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803275" indent="-307975">
              <a:defRPr sz="2400" b="1">
                <a:solidFill>
                  <a:schemeClr val="tx1"/>
                </a:solidFill>
                <a:latin typeface="Times" panose="02020603050405020304" pitchFamily="18" charset="0"/>
                <a:ea typeface="MS PGothic" panose="020B0600070205080204" pitchFamily="34" charset="-128"/>
              </a:defRPr>
            </a:lvl2pPr>
            <a:lvl3pPr marL="1236663" indent="-246063">
              <a:defRPr sz="2400" b="1">
                <a:solidFill>
                  <a:schemeClr val="tx1"/>
                </a:solidFill>
                <a:latin typeface="Times" panose="02020603050405020304" pitchFamily="18" charset="0"/>
                <a:ea typeface="MS PGothic" panose="020B0600070205080204" pitchFamily="34" charset="-128"/>
              </a:defRPr>
            </a:lvl3pPr>
            <a:lvl4pPr marL="1731963" indent="-246063">
              <a:defRPr sz="2400" b="1">
                <a:solidFill>
                  <a:schemeClr val="tx1"/>
                </a:solidFill>
                <a:latin typeface="Times" panose="02020603050405020304" pitchFamily="18" charset="0"/>
                <a:ea typeface="MS PGothic" panose="020B0600070205080204" pitchFamily="34" charset="-128"/>
              </a:defRPr>
            </a:lvl4pPr>
            <a:lvl5pPr marL="2227263" indent="-246063">
              <a:defRPr sz="2400" b="1">
                <a:solidFill>
                  <a:schemeClr val="tx1"/>
                </a:solidFill>
                <a:latin typeface="Times" panose="02020603050405020304" pitchFamily="18" charset="0"/>
                <a:ea typeface="MS PGothic" panose="020B0600070205080204" pitchFamily="34" charset="-128"/>
              </a:defRPr>
            </a:lvl5pPr>
            <a:lvl6pPr marL="26844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31416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5988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40560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fld id="{F7C30973-9D8B-46C8-A84D-DDDC795A0B07}" type="slidenum">
              <a:rPr lang="en-US" altLang="en-US" sz="1300" b="0"/>
              <a:pPr/>
              <a:t>28</a:t>
            </a:fld>
            <a:endParaRPr lang="en-US" altLang="en-US" sz="1300" b="0"/>
          </a:p>
        </p:txBody>
      </p:sp>
      <p:sp>
        <p:nvSpPr>
          <p:cNvPr id="68611" name="Rectangle 2">
            <a:extLst>
              <a:ext uri="{FF2B5EF4-FFF2-40B4-BE49-F238E27FC236}">
                <a16:creationId xmlns:a16="http://schemas.microsoft.com/office/drawing/2014/main" id="{2E4425D4-541A-4037-805D-DD8175222887}"/>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F72DDD10-A111-46A9-908D-F131E554F6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34119887-E38D-4CAD-9EDD-20DBFF89B2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803275" indent="-307975">
              <a:defRPr sz="2400" b="1">
                <a:solidFill>
                  <a:schemeClr val="tx1"/>
                </a:solidFill>
                <a:latin typeface="Times" panose="02020603050405020304" pitchFamily="18" charset="0"/>
                <a:ea typeface="MS PGothic" panose="020B0600070205080204" pitchFamily="34" charset="-128"/>
              </a:defRPr>
            </a:lvl2pPr>
            <a:lvl3pPr marL="1236663" indent="-246063">
              <a:defRPr sz="2400" b="1">
                <a:solidFill>
                  <a:schemeClr val="tx1"/>
                </a:solidFill>
                <a:latin typeface="Times" panose="02020603050405020304" pitchFamily="18" charset="0"/>
                <a:ea typeface="MS PGothic" panose="020B0600070205080204" pitchFamily="34" charset="-128"/>
              </a:defRPr>
            </a:lvl3pPr>
            <a:lvl4pPr marL="1731963" indent="-246063">
              <a:defRPr sz="2400" b="1">
                <a:solidFill>
                  <a:schemeClr val="tx1"/>
                </a:solidFill>
                <a:latin typeface="Times" panose="02020603050405020304" pitchFamily="18" charset="0"/>
                <a:ea typeface="MS PGothic" panose="020B0600070205080204" pitchFamily="34" charset="-128"/>
              </a:defRPr>
            </a:lvl4pPr>
            <a:lvl5pPr marL="2227263" indent="-246063">
              <a:defRPr sz="2400" b="1">
                <a:solidFill>
                  <a:schemeClr val="tx1"/>
                </a:solidFill>
                <a:latin typeface="Times" panose="02020603050405020304" pitchFamily="18" charset="0"/>
                <a:ea typeface="MS PGothic" panose="020B0600070205080204" pitchFamily="34" charset="-128"/>
              </a:defRPr>
            </a:lvl5pPr>
            <a:lvl6pPr marL="26844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31416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5988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40560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fld id="{1A9708D7-7B51-4DD4-BD15-56E7C7CE5967}" type="slidenum">
              <a:rPr lang="en-US" altLang="en-US" sz="1300" b="0"/>
              <a:pPr/>
              <a:t>29</a:t>
            </a:fld>
            <a:endParaRPr lang="en-US" altLang="en-US" sz="1300" b="0"/>
          </a:p>
        </p:txBody>
      </p:sp>
      <p:sp>
        <p:nvSpPr>
          <p:cNvPr id="69635" name="Rectangle 2">
            <a:extLst>
              <a:ext uri="{FF2B5EF4-FFF2-40B4-BE49-F238E27FC236}">
                <a16:creationId xmlns:a16="http://schemas.microsoft.com/office/drawing/2014/main" id="{09E53B5F-B63F-4A52-9626-0D1FF7AA0FB0}"/>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9D3B404A-D17A-4B39-B549-D5DFFF66311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E62FA9BD-B7D9-4596-BBF6-8843C33575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803275" indent="-307975">
              <a:defRPr sz="2400" b="1">
                <a:solidFill>
                  <a:schemeClr val="tx1"/>
                </a:solidFill>
                <a:latin typeface="Times" panose="02020603050405020304" pitchFamily="18" charset="0"/>
                <a:ea typeface="MS PGothic" panose="020B0600070205080204" pitchFamily="34" charset="-128"/>
              </a:defRPr>
            </a:lvl2pPr>
            <a:lvl3pPr marL="1236663" indent="-246063">
              <a:defRPr sz="2400" b="1">
                <a:solidFill>
                  <a:schemeClr val="tx1"/>
                </a:solidFill>
                <a:latin typeface="Times" panose="02020603050405020304" pitchFamily="18" charset="0"/>
                <a:ea typeface="MS PGothic" panose="020B0600070205080204" pitchFamily="34" charset="-128"/>
              </a:defRPr>
            </a:lvl3pPr>
            <a:lvl4pPr marL="1731963" indent="-246063">
              <a:defRPr sz="2400" b="1">
                <a:solidFill>
                  <a:schemeClr val="tx1"/>
                </a:solidFill>
                <a:latin typeface="Times" panose="02020603050405020304" pitchFamily="18" charset="0"/>
                <a:ea typeface="MS PGothic" panose="020B0600070205080204" pitchFamily="34" charset="-128"/>
              </a:defRPr>
            </a:lvl4pPr>
            <a:lvl5pPr marL="2227263" indent="-246063">
              <a:defRPr sz="2400" b="1">
                <a:solidFill>
                  <a:schemeClr val="tx1"/>
                </a:solidFill>
                <a:latin typeface="Times" panose="02020603050405020304" pitchFamily="18" charset="0"/>
                <a:ea typeface="MS PGothic" panose="020B0600070205080204" pitchFamily="34" charset="-128"/>
              </a:defRPr>
            </a:lvl5pPr>
            <a:lvl6pPr marL="26844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31416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5988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40560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fld id="{4FE3F204-EEFC-4716-81A0-4F9F852765B0}" type="slidenum">
              <a:rPr lang="en-US" altLang="en-US" sz="1300" b="0"/>
              <a:pPr/>
              <a:t>3</a:t>
            </a:fld>
            <a:endParaRPr lang="en-US" altLang="en-US" sz="1300" b="0"/>
          </a:p>
        </p:txBody>
      </p:sp>
      <p:sp>
        <p:nvSpPr>
          <p:cNvPr id="46083" name="Rectangle 2">
            <a:extLst>
              <a:ext uri="{FF2B5EF4-FFF2-40B4-BE49-F238E27FC236}">
                <a16:creationId xmlns:a16="http://schemas.microsoft.com/office/drawing/2014/main" id="{988CA152-7FB1-4678-8FEB-E9D54086AC53}"/>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C9848C6A-92B4-4559-8A6D-76C589F479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E07FBCF8-116B-46B1-8750-FCBDD700E5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803275" indent="-307975">
              <a:defRPr sz="2400" b="1">
                <a:solidFill>
                  <a:schemeClr val="tx1"/>
                </a:solidFill>
                <a:latin typeface="Times" panose="02020603050405020304" pitchFamily="18" charset="0"/>
                <a:ea typeface="MS PGothic" panose="020B0600070205080204" pitchFamily="34" charset="-128"/>
              </a:defRPr>
            </a:lvl2pPr>
            <a:lvl3pPr marL="1236663" indent="-246063">
              <a:defRPr sz="2400" b="1">
                <a:solidFill>
                  <a:schemeClr val="tx1"/>
                </a:solidFill>
                <a:latin typeface="Times" panose="02020603050405020304" pitchFamily="18" charset="0"/>
                <a:ea typeface="MS PGothic" panose="020B0600070205080204" pitchFamily="34" charset="-128"/>
              </a:defRPr>
            </a:lvl3pPr>
            <a:lvl4pPr marL="1731963" indent="-246063">
              <a:defRPr sz="2400" b="1">
                <a:solidFill>
                  <a:schemeClr val="tx1"/>
                </a:solidFill>
                <a:latin typeface="Times" panose="02020603050405020304" pitchFamily="18" charset="0"/>
                <a:ea typeface="MS PGothic" panose="020B0600070205080204" pitchFamily="34" charset="-128"/>
              </a:defRPr>
            </a:lvl4pPr>
            <a:lvl5pPr marL="2227263" indent="-246063">
              <a:defRPr sz="2400" b="1">
                <a:solidFill>
                  <a:schemeClr val="tx1"/>
                </a:solidFill>
                <a:latin typeface="Times" panose="02020603050405020304" pitchFamily="18" charset="0"/>
                <a:ea typeface="MS PGothic" panose="020B0600070205080204" pitchFamily="34" charset="-128"/>
              </a:defRPr>
            </a:lvl5pPr>
            <a:lvl6pPr marL="26844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31416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5988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40560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fld id="{FA1B0E9C-9C05-43DC-88C8-D90BA62E111A}" type="slidenum">
              <a:rPr lang="en-US" altLang="en-US" sz="1300" b="0"/>
              <a:pPr/>
              <a:t>30</a:t>
            </a:fld>
            <a:endParaRPr lang="en-US" altLang="en-US" sz="1300" b="0"/>
          </a:p>
        </p:txBody>
      </p:sp>
      <p:sp>
        <p:nvSpPr>
          <p:cNvPr id="70659" name="Rectangle 2">
            <a:extLst>
              <a:ext uri="{FF2B5EF4-FFF2-40B4-BE49-F238E27FC236}">
                <a16:creationId xmlns:a16="http://schemas.microsoft.com/office/drawing/2014/main" id="{776361F9-154C-4B44-9159-C64782E17F3F}"/>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D511B5C7-664D-4EA3-AC5B-4923488E50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25ACC364-6647-4878-8336-F78A7A5DCF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803275" indent="-307975">
              <a:defRPr sz="2400" b="1">
                <a:solidFill>
                  <a:schemeClr val="tx1"/>
                </a:solidFill>
                <a:latin typeface="Times" panose="02020603050405020304" pitchFamily="18" charset="0"/>
                <a:ea typeface="MS PGothic" panose="020B0600070205080204" pitchFamily="34" charset="-128"/>
              </a:defRPr>
            </a:lvl2pPr>
            <a:lvl3pPr marL="1236663" indent="-246063">
              <a:defRPr sz="2400" b="1">
                <a:solidFill>
                  <a:schemeClr val="tx1"/>
                </a:solidFill>
                <a:latin typeface="Times" panose="02020603050405020304" pitchFamily="18" charset="0"/>
                <a:ea typeface="MS PGothic" panose="020B0600070205080204" pitchFamily="34" charset="-128"/>
              </a:defRPr>
            </a:lvl3pPr>
            <a:lvl4pPr marL="1731963" indent="-246063">
              <a:defRPr sz="2400" b="1">
                <a:solidFill>
                  <a:schemeClr val="tx1"/>
                </a:solidFill>
                <a:latin typeface="Times" panose="02020603050405020304" pitchFamily="18" charset="0"/>
                <a:ea typeface="MS PGothic" panose="020B0600070205080204" pitchFamily="34" charset="-128"/>
              </a:defRPr>
            </a:lvl4pPr>
            <a:lvl5pPr marL="2227263" indent="-246063">
              <a:defRPr sz="2400" b="1">
                <a:solidFill>
                  <a:schemeClr val="tx1"/>
                </a:solidFill>
                <a:latin typeface="Times" panose="02020603050405020304" pitchFamily="18" charset="0"/>
                <a:ea typeface="MS PGothic" panose="020B0600070205080204" pitchFamily="34" charset="-128"/>
              </a:defRPr>
            </a:lvl5pPr>
            <a:lvl6pPr marL="26844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31416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5988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40560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fld id="{B95936F8-174D-4F17-B6BD-5725BE7669C8}" type="slidenum">
              <a:rPr lang="en-US" altLang="en-US" sz="1300" b="0"/>
              <a:pPr/>
              <a:t>31</a:t>
            </a:fld>
            <a:endParaRPr lang="en-US" altLang="en-US" sz="1300" b="0"/>
          </a:p>
        </p:txBody>
      </p:sp>
      <p:sp>
        <p:nvSpPr>
          <p:cNvPr id="71683" name="Rectangle 2">
            <a:extLst>
              <a:ext uri="{FF2B5EF4-FFF2-40B4-BE49-F238E27FC236}">
                <a16:creationId xmlns:a16="http://schemas.microsoft.com/office/drawing/2014/main" id="{D2CA73E8-CF8F-4CD3-9C94-DE37FCD38500}"/>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09C4FA8C-E3C8-41AC-B23A-045F4CF233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a:latin typeface="Arial"/>
              </a:rPr>
              <a:t>&lt;speak&gt;&lt;prosody rate=”80%"&gt;</a:t>
            </a:r>
          </a:p>
          <a:p>
            <a:pPr marL="216000" indent="-213480">
              <a:lnSpc>
                <a:spcPct val="100000"/>
              </a:lnSpc>
            </a:pPr>
            <a:r>
              <a:rPr lang="en-US" sz="2000" b="0" strike="noStrike" spc="-1">
                <a:latin typeface="Arial"/>
              </a:rPr>
              <a:t>This is a slide body</a:t>
            </a:r>
          </a:p>
          <a:p>
            <a:pPr marL="216000" indent="-213480">
              <a:lnSpc>
                <a:spcPct val="100000"/>
              </a:lnSpc>
            </a:pPr>
            <a:r>
              <a:rPr lang="en-US" sz="2000" b="0" strike="noStrike" spc="-1">
                <a:latin typeface="Arial"/>
              </a:rPr>
              <a:t>&lt;/prosody&gt;</a:t>
            </a:r>
          </a:p>
          <a:p>
            <a:pPr marL="216000" indent="-213480">
              <a:lnSpc>
                <a:spcPct val="100000"/>
              </a:lnSpc>
            </a:pPr>
            <a:r>
              <a:rPr lang="en-US" sz="2000" b="0" strike="noStrike" spc="-1">
                <a:latin typeface="Arial"/>
              </a:rPr>
              <a:t>&lt;/speak&gt;</a:t>
            </a:r>
          </a:p>
          <a:p>
            <a:pPr marL="216000" indent="-213480">
              <a:lnSpc>
                <a:spcPct val="100000"/>
              </a:lnSpc>
            </a:pPr>
            <a:endParaRPr lang="en-US" sz="2000" b="0" strike="noStrike" spc="-1">
              <a:latin typeface="Arial"/>
            </a:endParaRPr>
          </a:p>
        </p:txBody>
      </p:sp>
      <p:sp>
        <p:nvSpPr>
          <p:cNvPr id="193"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4"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D35BE72-513F-477A-9A5D-7061A1556B75}" type="slidenum">
              <a:rPr lang="en-US" sz="1200" b="0" strike="noStrike" spc="-1">
                <a:solidFill>
                  <a:srgbClr val="000000"/>
                </a:solidFill>
                <a:latin typeface="Times New Roman"/>
                <a:ea typeface="+mn-ea"/>
              </a:rPr>
              <a:t>32</a:t>
            </a:fld>
            <a:endParaRPr lang="en-US" sz="1200" b="0" strike="noStrike" spc="-1">
              <a:latin typeface="Arial"/>
            </a:endParaRPr>
          </a:p>
        </p:txBody>
      </p:sp>
    </p:spTree>
    <p:extLst>
      <p:ext uri="{BB962C8B-B14F-4D97-AF65-F5344CB8AC3E}">
        <p14:creationId xmlns:p14="http://schemas.microsoft.com/office/powerpoint/2010/main" val="18329309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AA167307-C90A-4200-859F-48330CB88A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803275" indent="-307975">
              <a:defRPr sz="2400" b="1">
                <a:solidFill>
                  <a:schemeClr val="tx1"/>
                </a:solidFill>
                <a:latin typeface="Times" panose="02020603050405020304" pitchFamily="18" charset="0"/>
                <a:ea typeface="MS PGothic" panose="020B0600070205080204" pitchFamily="34" charset="-128"/>
              </a:defRPr>
            </a:lvl2pPr>
            <a:lvl3pPr marL="1236663" indent="-246063">
              <a:defRPr sz="2400" b="1">
                <a:solidFill>
                  <a:schemeClr val="tx1"/>
                </a:solidFill>
                <a:latin typeface="Times" panose="02020603050405020304" pitchFamily="18" charset="0"/>
                <a:ea typeface="MS PGothic" panose="020B0600070205080204" pitchFamily="34" charset="-128"/>
              </a:defRPr>
            </a:lvl3pPr>
            <a:lvl4pPr marL="1731963" indent="-246063">
              <a:defRPr sz="2400" b="1">
                <a:solidFill>
                  <a:schemeClr val="tx1"/>
                </a:solidFill>
                <a:latin typeface="Times" panose="02020603050405020304" pitchFamily="18" charset="0"/>
                <a:ea typeface="MS PGothic" panose="020B0600070205080204" pitchFamily="34" charset="-128"/>
              </a:defRPr>
            </a:lvl4pPr>
            <a:lvl5pPr marL="2227263" indent="-246063">
              <a:defRPr sz="2400" b="1">
                <a:solidFill>
                  <a:schemeClr val="tx1"/>
                </a:solidFill>
                <a:latin typeface="Times" panose="02020603050405020304" pitchFamily="18" charset="0"/>
                <a:ea typeface="MS PGothic" panose="020B0600070205080204" pitchFamily="34" charset="-128"/>
              </a:defRPr>
            </a:lvl5pPr>
            <a:lvl6pPr marL="26844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31416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5988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40560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fld id="{92B0B241-6307-4546-82EA-D006AAE13669}" type="slidenum">
              <a:rPr lang="en-US" altLang="en-US" sz="1300" b="0"/>
              <a:pPr/>
              <a:t>33</a:t>
            </a:fld>
            <a:endParaRPr lang="en-US" altLang="en-US" sz="1300" b="0"/>
          </a:p>
        </p:txBody>
      </p:sp>
      <p:sp>
        <p:nvSpPr>
          <p:cNvPr id="72707" name="Rectangle 2">
            <a:extLst>
              <a:ext uri="{FF2B5EF4-FFF2-40B4-BE49-F238E27FC236}">
                <a16:creationId xmlns:a16="http://schemas.microsoft.com/office/drawing/2014/main" id="{0DD01A0C-FC9D-4567-9B2C-7971E029F411}"/>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43D6B0B6-4BE7-479D-A958-A61C78FF9F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A39E5DDD-EC4F-4028-BE1F-4063334DA6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803275" indent="-307975">
              <a:defRPr sz="2400" b="1">
                <a:solidFill>
                  <a:schemeClr val="tx1"/>
                </a:solidFill>
                <a:latin typeface="Times" panose="02020603050405020304" pitchFamily="18" charset="0"/>
                <a:ea typeface="MS PGothic" panose="020B0600070205080204" pitchFamily="34" charset="-128"/>
              </a:defRPr>
            </a:lvl2pPr>
            <a:lvl3pPr marL="1236663" indent="-246063">
              <a:defRPr sz="2400" b="1">
                <a:solidFill>
                  <a:schemeClr val="tx1"/>
                </a:solidFill>
                <a:latin typeface="Times" panose="02020603050405020304" pitchFamily="18" charset="0"/>
                <a:ea typeface="MS PGothic" panose="020B0600070205080204" pitchFamily="34" charset="-128"/>
              </a:defRPr>
            </a:lvl3pPr>
            <a:lvl4pPr marL="1731963" indent="-246063">
              <a:defRPr sz="2400" b="1">
                <a:solidFill>
                  <a:schemeClr val="tx1"/>
                </a:solidFill>
                <a:latin typeface="Times" panose="02020603050405020304" pitchFamily="18" charset="0"/>
                <a:ea typeface="MS PGothic" panose="020B0600070205080204" pitchFamily="34" charset="-128"/>
              </a:defRPr>
            </a:lvl4pPr>
            <a:lvl5pPr marL="2227263" indent="-246063">
              <a:defRPr sz="2400" b="1">
                <a:solidFill>
                  <a:schemeClr val="tx1"/>
                </a:solidFill>
                <a:latin typeface="Times" panose="02020603050405020304" pitchFamily="18" charset="0"/>
                <a:ea typeface="MS PGothic" panose="020B0600070205080204" pitchFamily="34" charset="-128"/>
              </a:defRPr>
            </a:lvl5pPr>
            <a:lvl6pPr marL="26844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31416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5988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40560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fld id="{E23F98E2-68DD-4C43-A9D6-A34817DEED43}" type="slidenum">
              <a:rPr lang="en-US" altLang="en-US" sz="1300" b="0"/>
              <a:pPr/>
              <a:t>34</a:t>
            </a:fld>
            <a:endParaRPr lang="en-US" altLang="en-US" sz="1300" b="0"/>
          </a:p>
        </p:txBody>
      </p:sp>
      <p:sp>
        <p:nvSpPr>
          <p:cNvPr id="73731" name="Rectangle 2">
            <a:extLst>
              <a:ext uri="{FF2B5EF4-FFF2-40B4-BE49-F238E27FC236}">
                <a16:creationId xmlns:a16="http://schemas.microsoft.com/office/drawing/2014/main" id="{08C7B641-C74B-4F05-93BC-F1750B2A810D}"/>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0DBE011B-02F1-4A93-AEDC-66818E411E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51E103AF-2689-4E56-8E3D-8C19F99BA8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803275" indent="-307975">
              <a:defRPr sz="2400" b="1">
                <a:solidFill>
                  <a:schemeClr val="tx1"/>
                </a:solidFill>
                <a:latin typeface="Times" panose="02020603050405020304" pitchFamily="18" charset="0"/>
                <a:ea typeface="MS PGothic" panose="020B0600070205080204" pitchFamily="34" charset="-128"/>
              </a:defRPr>
            </a:lvl2pPr>
            <a:lvl3pPr marL="1236663" indent="-246063">
              <a:defRPr sz="2400" b="1">
                <a:solidFill>
                  <a:schemeClr val="tx1"/>
                </a:solidFill>
                <a:latin typeface="Times" panose="02020603050405020304" pitchFamily="18" charset="0"/>
                <a:ea typeface="MS PGothic" panose="020B0600070205080204" pitchFamily="34" charset="-128"/>
              </a:defRPr>
            </a:lvl3pPr>
            <a:lvl4pPr marL="1731963" indent="-246063">
              <a:defRPr sz="2400" b="1">
                <a:solidFill>
                  <a:schemeClr val="tx1"/>
                </a:solidFill>
                <a:latin typeface="Times" panose="02020603050405020304" pitchFamily="18" charset="0"/>
                <a:ea typeface="MS PGothic" panose="020B0600070205080204" pitchFamily="34" charset="-128"/>
              </a:defRPr>
            </a:lvl4pPr>
            <a:lvl5pPr marL="2227263" indent="-246063">
              <a:defRPr sz="2400" b="1">
                <a:solidFill>
                  <a:schemeClr val="tx1"/>
                </a:solidFill>
                <a:latin typeface="Times" panose="02020603050405020304" pitchFamily="18" charset="0"/>
                <a:ea typeface="MS PGothic" panose="020B0600070205080204" pitchFamily="34" charset="-128"/>
              </a:defRPr>
            </a:lvl5pPr>
            <a:lvl6pPr marL="26844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31416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5988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40560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fld id="{672EFEEE-CDF9-4E1C-86F7-F2CACB5DF5AC}" type="slidenum">
              <a:rPr lang="en-US" altLang="en-US" sz="1300" b="0"/>
              <a:pPr/>
              <a:t>35</a:t>
            </a:fld>
            <a:endParaRPr lang="en-US" altLang="en-US" sz="1300" b="0"/>
          </a:p>
        </p:txBody>
      </p:sp>
      <p:sp>
        <p:nvSpPr>
          <p:cNvPr id="74755" name="Rectangle 2">
            <a:extLst>
              <a:ext uri="{FF2B5EF4-FFF2-40B4-BE49-F238E27FC236}">
                <a16:creationId xmlns:a16="http://schemas.microsoft.com/office/drawing/2014/main" id="{EA3296B0-6961-4391-BB21-56B4DC64F34D}"/>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2F5804E6-134A-486B-BD14-5E7D571F2E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23CD170C-6DE6-490C-8596-F8EF0D3E95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803275" indent="-307975">
              <a:defRPr sz="2400" b="1">
                <a:solidFill>
                  <a:schemeClr val="tx1"/>
                </a:solidFill>
                <a:latin typeface="Times" panose="02020603050405020304" pitchFamily="18" charset="0"/>
                <a:ea typeface="MS PGothic" panose="020B0600070205080204" pitchFamily="34" charset="-128"/>
              </a:defRPr>
            </a:lvl2pPr>
            <a:lvl3pPr marL="1236663" indent="-246063">
              <a:defRPr sz="2400" b="1">
                <a:solidFill>
                  <a:schemeClr val="tx1"/>
                </a:solidFill>
                <a:latin typeface="Times" panose="02020603050405020304" pitchFamily="18" charset="0"/>
                <a:ea typeface="MS PGothic" panose="020B0600070205080204" pitchFamily="34" charset="-128"/>
              </a:defRPr>
            </a:lvl3pPr>
            <a:lvl4pPr marL="1731963" indent="-246063">
              <a:defRPr sz="2400" b="1">
                <a:solidFill>
                  <a:schemeClr val="tx1"/>
                </a:solidFill>
                <a:latin typeface="Times" panose="02020603050405020304" pitchFamily="18" charset="0"/>
                <a:ea typeface="MS PGothic" panose="020B0600070205080204" pitchFamily="34" charset="-128"/>
              </a:defRPr>
            </a:lvl4pPr>
            <a:lvl5pPr marL="2227263" indent="-246063">
              <a:defRPr sz="2400" b="1">
                <a:solidFill>
                  <a:schemeClr val="tx1"/>
                </a:solidFill>
                <a:latin typeface="Times" panose="02020603050405020304" pitchFamily="18" charset="0"/>
                <a:ea typeface="MS PGothic" panose="020B0600070205080204" pitchFamily="34" charset="-128"/>
              </a:defRPr>
            </a:lvl5pPr>
            <a:lvl6pPr marL="26844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31416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5988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40560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fld id="{2D1DE044-7EE7-41C0-94A9-3CE0F573A292}" type="slidenum">
              <a:rPr lang="en-US" altLang="en-US" sz="1300" b="0"/>
              <a:pPr/>
              <a:t>36</a:t>
            </a:fld>
            <a:endParaRPr lang="en-US" altLang="en-US" sz="1300" b="0"/>
          </a:p>
        </p:txBody>
      </p:sp>
      <p:sp>
        <p:nvSpPr>
          <p:cNvPr id="75779" name="Rectangle 2">
            <a:extLst>
              <a:ext uri="{FF2B5EF4-FFF2-40B4-BE49-F238E27FC236}">
                <a16:creationId xmlns:a16="http://schemas.microsoft.com/office/drawing/2014/main" id="{7252509A-F25E-4302-A0D6-099480506B14}"/>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717BB29D-4BB0-4D68-98C4-BD72E270E5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6A0455AF-DB54-4C2E-AEEB-55F0759010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803275" indent="-307975">
              <a:defRPr sz="2400" b="1">
                <a:solidFill>
                  <a:schemeClr val="tx1"/>
                </a:solidFill>
                <a:latin typeface="Times" panose="02020603050405020304" pitchFamily="18" charset="0"/>
                <a:ea typeface="MS PGothic" panose="020B0600070205080204" pitchFamily="34" charset="-128"/>
              </a:defRPr>
            </a:lvl2pPr>
            <a:lvl3pPr marL="1236663" indent="-246063">
              <a:defRPr sz="2400" b="1">
                <a:solidFill>
                  <a:schemeClr val="tx1"/>
                </a:solidFill>
                <a:latin typeface="Times" panose="02020603050405020304" pitchFamily="18" charset="0"/>
                <a:ea typeface="MS PGothic" panose="020B0600070205080204" pitchFamily="34" charset="-128"/>
              </a:defRPr>
            </a:lvl3pPr>
            <a:lvl4pPr marL="1731963" indent="-246063">
              <a:defRPr sz="2400" b="1">
                <a:solidFill>
                  <a:schemeClr val="tx1"/>
                </a:solidFill>
                <a:latin typeface="Times" panose="02020603050405020304" pitchFamily="18" charset="0"/>
                <a:ea typeface="MS PGothic" panose="020B0600070205080204" pitchFamily="34" charset="-128"/>
              </a:defRPr>
            </a:lvl4pPr>
            <a:lvl5pPr marL="2227263" indent="-246063">
              <a:defRPr sz="2400" b="1">
                <a:solidFill>
                  <a:schemeClr val="tx1"/>
                </a:solidFill>
                <a:latin typeface="Times" panose="02020603050405020304" pitchFamily="18" charset="0"/>
                <a:ea typeface="MS PGothic" panose="020B0600070205080204" pitchFamily="34" charset="-128"/>
              </a:defRPr>
            </a:lvl5pPr>
            <a:lvl6pPr marL="26844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31416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5988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40560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fld id="{3DF5AE12-4B69-4CC9-A8A7-13716FC3B0AA}" type="slidenum">
              <a:rPr lang="en-US" altLang="en-US" sz="1300" b="0"/>
              <a:pPr/>
              <a:t>37</a:t>
            </a:fld>
            <a:endParaRPr lang="en-US" altLang="en-US" sz="1300" b="0"/>
          </a:p>
        </p:txBody>
      </p:sp>
      <p:sp>
        <p:nvSpPr>
          <p:cNvPr id="76803" name="Rectangle 2">
            <a:extLst>
              <a:ext uri="{FF2B5EF4-FFF2-40B4-BE49-F238E27FC236}">
                <a16:creationId xmlns:a16="http://schemas.microsoft.com/office/drawing/2014/main" id="{518E358F-3257-4BA1-B22B-77F3718EF234}"/>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2B55CD2A-28BA-4752-818C-45D7943193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1A090261-EA54-4BAB-AA9B-627A92A338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803275" indent="-307975">
              <a:defRPr sz="2400" b="1">
                <a:solidFill>
                  <a:schemeClr val="tx1"/>
                </a:solidFill>
                <a:latin typeface="Times" panose="02020603050405020304" pitchFamily="18" charset="0"/>
                <a:ea typeface="MS PGothic" panose="020B0600070205080204" pitchFamily="34" charset="-128"/>
              </a:defRPr>
            </a:lvl2pPr>
            <a:lvl3pPr marL="1236663" indent="-246063">
              <a:defRPr sz="2400" b="1">
                <a:solidFill>
                  <a:schemeClr val="tx1"/>
                </a:solidFill>
                <a:latin typeface="Times" panose="02020603050405020304" pitchFamily="18" charset="0"/>
                <a:ea typeface="MS PGothic" panose="020B0600070205080204" pitchFamily="34" charset="-128"/>
              </a:defRPr>
            </a:lvl3pPr>
            <a:lvl4pPr marL="1731963" indent="-246063">
              <a:defRPr sz="2400" b="1">
                <a:solidFill>
                  <a:schemeClr val="tx1"/>
                </a:solidFill>
                <a:latin typeface="Times" panose="02020603050405020304" pitchFamily="18" charset="0"/>
                <a:ea typeface="MS PGothic" panose="020B0600070205080204" pitchFamily="34" charset="-128"/>
              </a:defRPr>
            </a:lvl4pPr>
            <a:lvl5pPr marL="2227263" indent="-246063">
              <a:defRPr sz="2400" b="1">
                <a:solidFill>
                  <a:schemeClr val="tx1"/>
                </a:solidFill>
                <a:latin typeface="Times" panose="02020603050405020304" pitchFamily="18" charset="0"/>
                <a:ea typeface="MS PGothic" panose="020B0600070205080204" pitchFamily="34" charset="-128"/>
              </a:defRPr>
            </a:lvl5pPr>
            <a:lvl6pPr marL="26844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31416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5988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40560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fld id="{09941BBE-ACEE-4ECE-8F45-D2B911EB5931}" type="slidenum">
              <a:rPr lang="en-US" altLang="en-US" sz="1300" b="0"/>
              <a:pPr/>
              <a:t>38</a:t>
            </a:fld>
            <a:endParaRPr lang="en-US" altLang="en-US" sz="1300" b="0"/>
          </a:p>
        </p:txBody>
      </p:sp>
      <p:sp>
        <p:nvSpPr>
          <p:cNvPr id="77827" name="Rectangle 2">
            <a:extLst>
              <a:ext uri="{FF2B5EF4-FFF2-40B4-BE49-F238E27FC236}">
                <a16:creationId xmlns:a16="http://schemas.microsoft.com/office/drawing/2014/main" id="{3065F9A5-89B8-4BA4-A72C-2126766AE9B9}"/>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58997814-4543-4423-B4AD-C92E9F405C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20870934-CCE8-42AB-8E0B-5E3C688842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803275" indent="-307975">
              <a:defRPr sz="2400" b="1">
                <a:solidFill>
                  <a:schemeClr val="tx1"/>
                </a:solidFill>
                <a:latin typeface="Times" panose="02020603050405020304" pitchFamily="18" charset="0"/>
                <a:ea typeface="MS PGothic" panose="020B0600070205080204" pitchFamily="34" charset="-128"/>
              </a:defRPr>
            </a:lvl2pPr>
            <a:lvl3pPr marL="1236663" indent="-246063">
              <a:defRPr sz="2400" b="1">
                <a:solidFill>
                  <a:schemeClr val="tx1"/>
                </a:solidFill>
                <a:latin typeface="Times" panose="02020603050405020304" pitchFamily="18" charset="0"/>
                <a:ea typeface="MS PGothic" panose="020B0600070205080204" pitchFamily="34" charset="-128"/>
              </a:defRPr>
            </a:lvl3pPr>
            <a:lvl4pPr marL="1731963" indent="-246063">
              <a:defRPr sz="2400" b="1">
                <a:solidFill>
                  <a:schemeClr val="tx1"/>
                </a:solidFill>
                <a:latin typeface="Times" panose="02020603050405020304" pitchFamily="18" charset="0"/>
                <a:ea typeface="MS PGothic" panose="020B0600070205080204" pitchFamily="34" charset="-128"/>
              </a:defRPr>
            </a:lvl4pPr>
            <a:lvl5pPr marL="2227263" indent="-246063">
              <a:defRPr sz="2400" b="1">
                <a:solidFill>
                  <a:schemeClr val="tx1"/>
                </a:solidFill>
                <a:latin typeface="Times" panose="02020603050405020304" pitchFamily="18" charset="0"/>
                <a:ea typeface="MS PGothic" panose="020B0600070205080204" pitchFamily="34" charset="-128"/>
              </a:defRPr>
            </a:lvl5pPr>
            <a:lvl6pPr marL="26844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31416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5988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40560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fld id="{D3A57F30-EDA6-42EC-BAAB-AF713AFBF2E4}" type="slidenum">
              <a:rPr lang="en-US" altLang="en-US" sz="1300" b="0"/>
              <a:pPr/>
              <a:t>39</a:t>
            </a:fld>
            <a:endParaRPr lang="en-US" altLang="en-US" sz="1300" b="0"/>
          </a:p>
        </p:txBody>
      </p:sp>
      <p:sp>
        <p:nvSpPr>
          <p:cNvPr id="78851" name="Rectangle 2">
            <a:extLst>
              <a:ext uri="{FF2B5EF4-FFF2-40B4-BE49-F238E27FC236}">
                <a16:creationId xmlns:a16="http://schemas.microsoft.com/office/drawing/2014/main" id="{7B742CD6-A690-4509-A154-ECA9C796F63C}"/>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9848EBE7-6EDC-4E58-987A-4F237A1E5F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a:latin typeface="Arial"/>
              </a:rPr>
              <a:t>&lt;speak&gt;&lt;prosody rate=”80%"&gt;</a:t>
            </a:r>
          </a:p>
          <a:p>
            <a:pPr marL="216000" indent="-213480">
              <a:lnSpc>
                <a:spcPct val="100000"/>
              </a:lnSpc>
            </a:pPr>
            <a:r>
              <a:rPr lang="en-US" sz="2000" b="0" strike="noStrike" spc="-1">
                <a:latin typeface="Arial"/>
              </a:rPr>
              <a:t>This is a slide body</a:t>
            </a:r>
          </a:p>
          <a:p>
            <a:pPr marL="216000" indent="-213480">
              <a:lnSpc>
                <a:spcPct val="100000"/>
              </a:lnSpc>
            </a:pPr>
            <a:r>
              <a:rPr lang="en-US" sz="2000" b="0" strike="noStrike" spc="-1">
                <a:latin typeface="Arial"/>
              </a:rPr>
              <a:t>&lt;/prosody&gt;</a:t>
            </a:r>
          </a:p>
          <a:p>
            <a:pPr marL="216000" indent="-213480">
              <a:lnSpc>
                <a:spcPct val="100000"/>
              </a:lnSpc>
            </a:pPr>
            <a:r>
              <a:rPr lang="en-US" sz="2000" b="0" strike="noStrike" spc="-1">
                <a:latin typeface="Arial"/>
              </a:rPr>
              <a:t>&lt;/speak&gt;</a:t>
            </a:r>
          </a:p>
          <a:p>
            <a:pPr marL="216000" indent="-213480">
              <a:lnSpc>
                <a:spcPct val="100000"/>
              </a:lnSpc>
            </a:pPr>
            <a:endParaRPr lang="en-US" sz="2000" b="0" strike="noStrike" spc="-1">
              <a:latin typeface="Arial"/>
            </a:endParaRPr>
          </a:p>
        </p:txBody>
      </p:sp>
      <p:sp>
        <p:nvSpPr>
          <p:cNvPr id="193"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4"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D35BE72-513F-477A-9A5D-7061A1556B75}" type="slidenum">
              <a:rPr lang="en-US" sz="1200" b="0" strike="noStrike" spc="-1">
                <a:solidFill>
                  <a:srgbClr val="000000"/>
                </a:solidFill>
                <a:latin typeface="Times New Roman"/>
                <a:ea typeface="+mn-ea"/>
              </a:rPr>
              <a:t>4</a:t>
            </a:fld>
            <a:endParaRPr lang="en-US" sz="1200" b="0" strike="noStrike" spc="-1">
              <a:latin typeface="Arial"/>
            </a:endParaRPr>
          </a:p>
        </p:txBody>
      </p:sp>
    </p:spTree>
    <p:extLst>
      <p:ext uri="{BB962C8B-B14F-4D97-AF65-F5344CB8AC3E}">
        <p14:creationId xmlns:p14="http://schemas.microsoft.com/office/powerpoint/2010/main" val="13269558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a:latin typeface="Arial"/>
              </a:rPr>
              <a:t>&lt;speak&gt;&lt;prosody rate=”80%"&gt;</a:t>
            </a:r>
          </a:p>
          <a:p>
            <a:pPr marL="216000" indent="-213480">
              <a:lnSpc>
                <a:spcPct val="100000"/>
              </a:lnSpc>
            </a:pPr>
            <a:r>
              <a:rPr lang="en-US" sz="2000" b="0" strike="noStrike" spc="-1">
                <a:latin typeface="Arial"/>
              </a:rPr>
              <a:t>This is a slide body</a:t>
            </a:r>
          </a:p>
          <a:p>
            <a:pPr marL="216000" indent="-213480">
              <a:lnSpc>
                <a:spcPct val="100000"/>
              </a:lnSpc>
            </a:pPr>
            <a:r>
              <a:rPr lang="en-US" sz="2000" b="0" strike="noStrike" spc="-1">
                <a:latin typeface="Arial"/>
              </a:rPr>
              <a:t>&lt;/prosody&gt;</a:t>
            </a:r>
          </a:p>
          <a:p>
            <a:pPr marL="216000" indent="-213480">
              <a:lnSpc>
                <a:spcPct val="100000"/>
              </a:lnSpc>
            </a:pPr>
            <a:r>
              <a:rPr lang="en-US" sz="2000" b="0" strike="noStrike" spc="-1">
                <a:latin typeface="Arial"/>
              </a:rPr>
              <a:t>&lt;/speak&gt;</a:t>
            </a:r>
          </a:p>
          <a:p>
            <a:pPr marL="216000" indent="-213480">
              <a:lnSpc>
                <a:spcPct val="100000"/>
              </a:lnSpc>
            </a:pPr>
            <a:endParaRPr lang="en-US" sz="2000" b="0" strike="noStrike" spc="-1">
              <a:latin typeface="Arial"/>
            </a:endParaRPr>
          </a:p>
        </p:txBody>
      </p:sp>
      <p:sp>
        <p:nvSpPr>
          <p:cNvPr id="193"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4"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D35BE72-513F-477A-9A5D-7061A1556B75}" type="slidenum">
              <a:rPr lang="en-US" sz="1200" b="0" strike="noStrike" spc="-1">
                <a:solidFill>
                  <a:srgbClr val="000000"/>
                </a:solidFill>
                <a:latin typeface="Times New Roman"/>
                <a:ea typeface="+mn-ea"/>
              </a:rPr>
              <a:t>40</a:t>
            </a:fld>
            <a:endParaRPr lang="en-US" sz="1200" b="0" strike="noStrike" spc="-1">
              <a:latin typeface="Arial"/>
            </a:endParaRPr>
          </a:p>
        </p:txBody>
      </p:sp>
    </p:spTree>
    <p:extLst>
      <p:ext uri="{BB962C8B-B14F-4D97-AF65-F5344CB8AC3E}">
        <p14:creationId xmlns:p14="http://schemas.microsoft.com/office/powerpoint/2010/main" val="22386375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EF5542E8-046F-43F7-9D4F-87DD6F8251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803275" indent="-307975">
              <a:defRPr sz="2400" b="1">
                <a:solidFill>
                  <a:schemeClr val="tx1"/>
                </a:solidFill>
                <a:latin typeface="Times" panose="02020603050405020304" pitchFamily="18" charset="0"/>
                <a:ea typeface="MS PGothic" panose="020B0600070205080204" pitchFamily="34" charset="-128"/>
              </a:defRPr>
            </a:lvl2pPr>
            <a:lvl3pPr marL="1236663" indent="-246063">
              <a:defRPr sz="2400" b="1">
                <a:solidFill>
                  <a:schemeClr val="tx1"/>
                </a:solidFill>
                <a:latin typeface="Times" panose="02020603050405020304" pitchFamily="18" charset="0"/>
                <a:ea typeface="MS PGothic" panose="020B0600070205080204" pitchFamily="34" charset="-128"/>
              </a:defRPr>
            </a:lvl3pPr>
            <a:lvl4pPr marL="1731963" indent="-246063">
              <a:defRPr sz="2400" b="1">
                <a:solidFill>
                  <a:schemeClr val="tx1"/>
                </a:solidFill>
                <a:latin typeface="Times" panose="02020603050405020304" pitchFamily="18" charset="0"/>
                <a:ea typeface="MS PGothic" panose="020B0600070205080204" pitchFamily="34" charset="-128"/>
              </a:defRPr>
            </a:lvl4pPr>
            <a:lvl5pPr marL="2227263" indent="-246063">
              <a:defRPr sz="2400" b="1">
                <a:solidFill>
                  <a:schemeClr val="tx1"/>
                </a:solidFill>
                <a:latin typeface="Times" panose="02020603050405020304" pitchFamily="18" charset="0"/>
                <a:ea typeface="MS PGothic" panose="020B0600070205080204" pitchFamily="34" charset="-128"/>
              </a:defRPr>
            </a:lvl5pPr>
            <a:lvl6pPr marL="26844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31416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5988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40560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fld id="{8E73AE39-6A5E-463D-A126-7016D5494A81}" type="slidenum">
              <a:rPr lang="en-US" altLang="en-US" sz="1300" b="0"/>
              <a:pPr/>
              <a:t>41</a:t>
            </a:fld>
            <a:endParaRPr lang="en-US" altLang="en-US" sz="1300" b="0"/>
          </a:p>
        </p:txBody>
      </p:sp>
      <p:sp>
        <p:nvSpPr>
          <p:cNvPr id="79875" name="Rectangle 2">
            <a:extLst>
              <a:ext uri="{FF2B5EF4-FFF2-40B4-BE49-F238E27FC236}">
                <a16:creationId xmlns:a16="http://schemas.microsoft.com/office/drawing/2014/main" id="{D9D8AEE4-6AE8-4A63-8EE3-3688AEDAF5F8}"/>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F0DF26D9-481A-41E3-89AB-11E4AFF9B1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77AC791C-C05B-40B8-9766-BC8B20A7C0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803275" indent="-307975">
              <a:defRPr sz="2400" b="1">
                <a:solidFill>
                  <a:schemeClr val="tx1"/>
                </a:solidFill>
                <a:latin typeface="Times" panose="02020603050405020304" pitchFamily="18" charset="0"/>
                <a:ea typeface="MS PGothic" panose="020B0600070205080204" pitchFamily="34" charset="-128"/>
              </a:defRPr>
            </a:lvl2pPr>
            <a:lvl3pPr marL="1236663" indent="-246063">
              <a:defRPr sz="2400" b="1">
                <a:solidFill>
                  <a:schemeClr val="tx1"/>
                </a:solidFill>
                <a:latin typeface="Times" panose="02020603050405020304" pitchFamily="18" charset="0"/>
                <a:ea typeface="MS PGothic" panose="020B0600070205080204" pitchFamily="34" charset="-128"/>
              </a:defRPr>
            </a:lvl3pPr>
            <a:lvl4pPr marL="1731963" indent="-246063">
              <a:defRPr sz="2400" b="1">
                <a:solidFill>
                  <a:schemeClr val="tx1"/>
                </a:solidFill>
                <a:latin typeface="Times" panose="02020603050405020304" pitchFamily="18" charset="0"/>
                <a:ea typeface="MS PGothic" panose="020B0600070205080204" pitchFamily="34" charset="-128"/>
              </a:defRPr>
            </a:lvl4pPr>
            <a:lvl5pPr marL="2227263" indent="-246063">
              <a:defRPr sz="2400" b="1">
                <a:solidFill>
                  <a:schemeClr val="tx1"/>
                </a:solidFill>
                <a:latin typeface="Times" panose="02020603050405020304" pitchFamily="18" charset="0"/>
                <a:ea typeface="MS PGothic" panose="020B0600070205080204" pitchFamily="34" charset="-128"/>
              </a:defRPr>
            </a:lvl5pPr>
            <a:lvl6pPr marL="26844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31416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5988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40560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fld id="{38A32642-111F-48A1-B80B-CCB5C3FC2B14}" type="slidenum">
              <a:rPr lang="en-US" altLang="en-US" sz="1300" b="0"/>
              <a:pPr/>
              <a:t>42</a:t>
            </a:fld>
            <a:endParaRPr lang="en-US" altLang="en-US" sz="1300" b="0"/>
          </a:p>
        </p:txBody>
      </p:sp>
      <p:sp>
        <p:nvSpPr>
          <p:cNvPr id="80899" name="Rectangle 2">
            <a:extLst>
              <a:ext uri="{FF2B5EF4-FFF2-40B4-BE49-F238E27FC236}">
                <a16:creationId xmlns:a16="http://schemas.microsoft.com/office/drawing/2014/main" id="{5FE1BE32-C841-4D8A-8851-E5A501007F6A}"/>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7936426-65EF-40EB-8694-0AE67E7375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B2AC7E54-4446-4D29-94E2-3534962F23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803275" indent="-307975">
              <a:defRPr sz="2400" b="1">
                <a:solidFill>
                  <a:schemeClr val="tx1"/>
                </a:solidFill>
                <a:latin typeface="Times" panose="02020603050405020304" pitchFamily="18" charset="0"/>
                <a:ea typeface="MS PGothic" panose="020B0600070205080204" pitchFamily="34" charset="-128"/>
              </a:defRPr>
            </a:lvl2pPr>
            <a:lvl3pPr marL="1236663" indent="-246063">
              <a:defRPr sz="2400" b="1">
                <a:solidFill>
                  <a:schemeClr val="tx1"/>
                </a:solidFill>
                <a:latin typeface="Times" panose="02020603050405020304" pitchFamily="18" charset="0"/>
                <a:ea typeface="MS PGothic" panose="020B0600070205080204" pitchFamily="34" charset="-128"/>
              </a:defRPr>
            </a:lvl3pPr>
            <a:lvl4pPr marL="1731963" indent="-246063">
              <a:defRPr sz="2400" b="1">
                <a:solidFill>
                  <a:schemeClr val="tx1"/>
                </a:solidFill>
                <a:latin typeface="Times" panose="02020603050405020304" pitchFamily="18" charset="0"/>
                <a:ea typeface="MS PGothic" panose="020B0600070205080204" pitchFamily="34" charset="-128"/>
              </a:defRPr>
            </a:lvl4pPr>
            <a:lvl5pPr marL="2227263" indent="-246063">
              <a:defRPr sz="2400" b="1">
                <a:solidFill>
                  <a:schemeClr val="tx1"/>
                </a:solidFill>
                <a:latin typeface="Times" panose="02020603050405020304" pitchFamily="18" charset="0"/>
                <a:ea typeface="MS PGothic" panose="020B0600070205080204" pitchFamily="34" charset="-128"/>
              </a:defRPr>
            </a:lvl5pPr>
            <a:lvl6pPr marL="26844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31416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5988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40560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fld id="{89AA7812-6DE4-4CA5-8FF6-5699DFE94664}" type="slidenum">
              <a:rPr lang="en-US" altLang="en-US" sz="1300" b="0"/>
              <a:pPr/>
              <a:t>43</a:t>
            </a:fld>
            <a:endParaRPr lang="en-US" altLang="en-US" sz="1300" b="0"/>
          </a:p>
        </p:txBody>
      </p:sp>
      <p:sp>
        <p:nvSpPr>
          <p:cNvPr id="81923" name="Rectangle 2">
            <a:extLst>
              <a:ext uri="{FF2B5EF4-FFF2-40B4-BE49-F238E27FC236}">
                <a16:creationId xmlns:a16="http://schemas.microsoft.com/office/drawing/2014/main" id="{85116FA7-E7AE-4CB1-BF0D-CF17D9CEAF22}"/>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9C5F84E0-2DCB-47DC-ABF3-B52B01A170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B9B69F12-AFAA-4881-B86F-AF068A2589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803275" indent="-307975">
              <a:defRPr sz="2400" b="1">
                <a:solidFill>
                  <a:schemeClr val="tx1"/>
                </a:solidFill>
                <a:latin typeface="Times" panose="02020603050405020304" pitchFamily="18" charset="0"/>
                <a:ea typeface="MS PGothic" panose="020B0600070205080204" pitchFamily="34" charset="-128"/>
              </a:defRPr>
            </a:lvl2pPr>
            <a:lvl3pPr marL="1236663" indent="-246063">
              <a:defRPr sz="2400" b="1">
                <a:solidFill>
                  <a:schemeClr val="tx1"/>
                </a:solidFill>
                <a:latin typeface="Times" panose="02020603050405020304" pitchFamily="18" charset="0"/>
                <a:ea typeface="MS PGothic" panose="020B0600070205080204" pitchFamily="34" charset="-128"/>
              </a:defRPr>
            </a:lvl3pPr>
            <a:lvl4pPr marL="1731963" indent="-246063">
              <a:defRPr sz="2400" b="1">
                <a:solidFill>
                  <a:schemeClr val="tx1"/>
                </a:solidFill>
                <a:latin typeface="Times" panose="02020603050405020304" pitchFamily="18" charset="0"/>
                <a:ea typeface="MS PGothic" panose="020B0600070205080204" pitchFamily="34" charset="-128"/>
              </a:defRPr>
            </a:lvl4pPr>
            <a:lvl5pPr marL="2227263" indent="-246063">
              <a:defRPr sz="2400" b="1">
                <a:solidFill>
                  <a:schemeClr val="tx1"/>
                </a:solidFill>
                <a:latin typeface="Times" panose="02020603050405020304" pitchFamily="18" charset="0"/>
                <a:ea typeface="MS PGothic" panose="020B0600070205080204" pitchFamily="34" charset="-128"/>
              </a:defRPr>
            </a:lvl5pPr>
            <a:lvl6pPr marL="26844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31416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5988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40560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fld id="{15E7856F-201E-430C-A8D9-D3EFE21AB4F1}" type="slidenum">
              <a:rPr lang="en-US" altLang="en-US" sz="1300" b="0"/>
              <a:pPr/>
              <a:t>44</a:t>
            </a:fld>
            <a:endParaRPr lang="en-US" altLang="en-US" sz="1300" b="0"/>
          </a:p>
        </p:txBody>
      </p:sp>
      <p:sp>
        <p:nvSpPr>
          <p:cNvPr id="82947" name="Rectangle 2">
            <a:extLst>
              <a:ext uri="{FF2B5EF4-FFF2-40B4-BE49-F238E27FC236}">
                <a16:creationId xmlns:a16="http://schemas.microsoft.com/office/drawing/2014/main" id="{303FA9AE-18C9-42D3-ADDF-10B6B945FF5E}"/>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E5066567-9127-4A22-BD21-06A2655B91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34E80AD1-38AA-46DE-8B16-C7B4AA3340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803275" indent="-307975">
              <a:defRPr sz="2400" b="1">
                <a:solidFill>
                  <a:schemeClr val="tx1"/>
                </a:solidFill>
                <a:latin typeface="Times" panose="02020603050405020304" pitchFamily="18" charset="0"/>
                <a:ea typeface="MS PGothic" panose="020B0600070205080204" pitchFamily="34" charset="-128"/>
              </a:defRPr>
            </a:lvl2pPr>
            <a:lvl3pPr marL="1236663" indent="-246063">
              <a:defRPr sz="2400" b="1">
                <a:solidFill>
                  <a:schemeClr val="tx1"/>
                </a:solidFill>
                <a:latin typeface="Times" panose="02020603050405020304" pitchFamily="18" charset="0"/>
                <a:ea typeface="MS PGothic" panose="020B0600070205080204" pitchFamily="34" charset="-128"/>
              </a:defRPr>
            </a:lvl3pPr>
            <a:lvl4pPr marL="1731963" indent="-246063">
              <a:defRPr sz="2400" b="1">
                <a:solidFill>
                  <a:schemeClr val="tx1"/>
                </a:solidFill>
                <a:latin typeface="Times" panose="02020603050405020304" pitchFamily="18" charset="0"/>
                <a:ea typeface="MS PGothic" panose="020B0600070205080204" pitchFamily="34" charset="-128"/>
              </a:defRPr>
            </a:lvl4pPr>
            <a:lvl5pPr marL="2227263" indent="-246063">
              <a:defRPr sz="2400" b="1">
                <a:solidFill>
                  <a:schemeClr val="tx1"/>
                </a:solidFill>
                <a:latin typeface="Times" panose="02020603050405020304" pitchFamily="18" charset="0"/>
                <a:ea typeface="MS PGothic" panose="020B0600070205080204" pitchFamily="34" charset="-128"/>
              </a:defRPr>
            </a:lvl5pPr>
            <a:lvl6pPr marL="26844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31416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5988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40560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fld id="{64500838-D32F-4F50-A23C-539551F5D800}" type="slidenum">
              <a:rPr lang="en-US" altLang="en-US" sz="1300" b="0"/>
              <a:pPr/>
              <a:t>45</a:t>
            </a:fld>
            <a:endParaRPr lang="en-US" altLang="en-US" sz="1300" b="0"/>
          </a:p>
        </p:txBody>
      </p:sp>
      <p:sp>
        <p:nvSpPr>
          <p:cNvPr id="83971" name="Rectangle 2">
            <a:extLst>
              <a:ext uri="{FF2B5EF4-FFF2-40B4-BE49-F238E27FC236}">
                <a16:creationId xmlns:a16="http://schemas.microsoft.com/office/drawing/2014/main" id="{2C4FE0AB-DE9A-4FA2-929B-06FA11784D46}"/>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78E4DD71-4047-4D25-AFB6-7587122919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3EE7A802-8433-4908-AFC8-0D509E8A56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803275" indent="-307975">
              <a:defRPr sz="2400" b="1">
                <a:solidFill>
                  <a:schemeClr val="tx1"/>
                </a:solidFill>
                <a:latin typeface="Times" panose="02020603050405020304" pitchFamily="18" charset="0"/>
                <a:ea typeface="MS PGothic" panose="020B0600070205080204" pitchFamily="34" charset="-128"/>
              </a:defRPr>
            </a:lvl2pPr>
            <a:lvl3pPr marL="1236663" indent="-246063">
              <a:defRPr sz="2400" b="1">
                <a:solidFill>
                  <a:schemeClr val="tx1"/>
                </a:solidFill>
                <a:latin typeface="Times" panose="02020603050405020304" pitchFamily="18" charset="0"/>
                <a:ea typeface="MS PGothic" panose="020B0600070205080204" pitchFamily="34" charset="-128"/>
              </a:defRPr>
            </a:lvl3pPr>
            <a:lvl4pPr marL="1731963" indent="-246063">
              <a:defRPr sz="2400" b="1">
                <a:solidFill>
                  <a:schemeClr val="tx1"/>
                </a:solidFill>
                <a:latin typeface="Times" panose="02020603050405020304" pitchFamily="18" charset="0"/>
                <a:ea typeface="MS PGothic" panose="020B0600070205080204" pitchFamily="34" charset="-128"/>
              </a:defRPr>
            </a:lvl4pPr>
            <a:lvl5pPr marL="2227263" indent="-246063">
              <a:defRPr sz="2400" b="1">
                <a:solidFill>
                  <a:schemeClr val="tx1"/>
                </a:solidFill>
                <a:latin typeface="Times" panose="02020603050405020304" pitchFamily="18" charset="0"/>
                <a:ea typeface="MS PGothic" panose="020B0600070205080204" pitchFamily="34" charset="-128"/>
              </a:defRPr>
            </a:lvl5pPr>
            <a:lvl6pPr marL="26844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31416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5988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40560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fld id="{E979F9F4-4C34-4541-A671-37E3D3299060}" type="slidenum">
              <a:rPr lang="en-US" altLang="en-US" sz="1300" b="0"/>
              <a:pPr/>
              <a:t>46</a:t>
            </a:fld>
            <a:endParaRPr lang="en-US" altLang="en-US" sz="1300" b="0"/>
          </a:p>
        </p:txBody>
      </p:sp>
      <p:sp>
        <p:nvSpPr>
          <p:cNvPr id="84995" name="Rectangle 2">
            <a:extLst>
              <a:ext uri="{FF2B5EF4-FFF2-40B4-BE49-F238E27FC236}">
                <a16:creationId xmlns:a16="http://schemas.microsoft.com/office/drawing/2014/main" id="{D16E1156-D279-44E1-AC45-AE9E6EFC79C9}"/>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135C5848-3DD4-4412-B46E-366E3431E4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87CF6F61-C118-40FF-ABEE-249EB07500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803275" indent="-307975">
              <a:defRPr sz="2400" b="1">
                <a:solidFill>
                  <a:schemeClr val="tx1"/>
                </a:solidFill>
                <a:latin typeface="Times" panose="02020603050405020304" pitchFamily="18" charset="0"/>
                <a:ea typeface="MS PGothic" panose="020B0600070205080204" pitchFamily="34" charset="-128"/>
              </a:defRPr>
            </a:lvl2pPr>
            <a:lvl3pPr marL="1236663" indent="-246063">
              <a:defRPr sz="2400" b="1">
                <a:solidFill>
                  <a:schemeClr val="tx1"/>
                </a:solidFill>
                <a:latin typeface="Times" panose="02020603050405020304" pitchFamily="18" charset="0"/>
                <a:ea typeface="MS PGothic" panose="020B0600070205080204" pitchFamily="34" charset="-128"/>
              </a:defRPr>
            </a:lvl3pPr>
            <a:lvl4pPr marL="1731963" indent="-246063">
              <a:defRPr sz="2400" b="1">
                <a:solidFill>
                  <a:schemeClr val="tx1"/>
                </a:solidFill>
                <a:latin typeface="Times" panose="02020603050405020304" pitchFamily="18" charset="0"/>
                <a:ea typeface="MS PGothic" panose="020B0600070205080204" pitchFamily="34" charset="-128"/>
              </a:defRPr>
            </a:lvl4pPr>
            <a:lvl5pPr marL="2227263" indent="-246063">
              <a:defRPr sz="2400" b="1">
                <a:solidFill>
                  <a:schemeClr val="tx1"/>
                </a:solidFill>
                <a:latin typeface="Times" panose="02020603050405020304" pitchFamily="18" charset="0"/>
                <a:ea typeface="MS PGothic" panose="020B0600070205080204" pitchFamily="34" charset="-128"/>
              </a:defRPr>
            </a:lvl5pPr>
            <a:lvl6pPr marL="26844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31416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5988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40560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fld id="{10826042-6A0F-4565-9C46-4998E1912CC4}" type="slidenum">
              <a:rPr lang="en-US" altLang="en-US" sz="1300" b="0"/>
              <a:pPr/>
              <a:t>47</a:t>
            </a:fld>
            <a:endParaRPr lang="en-US" altLang="en-US" sz="1300" b="0"/>
          </a:p>
        </p:txBody>
      </p:sp>
      <p:sp>
        <p:nvSpPr>
          <p:cNvPr id="86019" name="Rectangle 2">
            <a:extLst>
              <a:ext uri="{FF2B5EF4-FFF2-40B4-BE49-F238E27FC236}">
                <a16:creationId xmlns:a16="http://schemas.microsoft.com/office/drawing/2014/main" id="{DC7F16BD-99D6-449D-AA3F-0ED48AE1A810}"/>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C0F204EB-E5CE-45A7-81C9-D71BAD29FA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24B77BC2-696A-45D1-8745-4659B65247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803275" indent="-307975">
              <a:defRPr sz="2400" b="1">
                <a:solidFill>
                  <a:schemeClr val="tx1"/>
                </a:solidFill>
                <a:latin typeface="Times" panose="02020603050405020304" pitchFamily="18" charset="0"/>
                <a:ea typeface="MS PGothic" panose="020B0600070205080204" pitchFamily="34" charset="-128"/>
              </a:defRPr>
            </a:lvl2pPr>
            <a:lvl3pPr marL="1236663" indent="-246063">
              <a:defRPr sz="2400" b="1">
                <a:solidFill>
                  <a:schemeClr val="tx1"/>
                </a:solidFill>
                <a:latin typeface="Times" panose="02020603050405020304" pitchFamily="18" charset="0"/>
                <a:ea typeface="MS PGothic" panose="020B0600070205080204" pitchFamily="34" charset="-128"/>
              </a:defRPr>
            </a:lvl3pPr>
            <a:lvl4pPr marL="1731963" indent="-246063">
              <a:defRPr sz="2400" b="1">
                <a:solidFill>
                  <a:schemeClr val="tx1"/>
                </a:solidFill>
                <a:latin typeface="Times" panose="02020603050405020304" pitchFamily="18" charset="0"/>
                <a:ea typeface="MS PGothic" panose="020B0600070205080204" pitchFamily="34" charset="-128"/>
              </a:defRPr>
            </a:lvl4pPr>
            <a:lvl5pPr marL="2227263" indent="-246063">
              <a:defRPr sz="2400" b="1">
                <a:solidFill>
                  <a:schemeClr val="tx1"/>
                </a:solidFill>
                <a:latin typeface="Times" panose="02020603050405020304" pitchFamily="18" charset="0"/>
                <a:ea typeface="MS PGothic" panose="020B0600070205080204" pitchFamily="34" charset="-128"/>
              </a:defRPr>
            </a:lvl5pPr>
            <a:lvl6pPr marL="26844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31416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5988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40560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fld id="{0BC9C87F-B3CD-49B0-9C3D-457C69F3D111}" type="slidenum">
              <a:rPr lang="en-US" altLang="en-US" sz="1300" b="0"/>
              <a:pPr/>
              <a:t>5</a:t>
            </a:fld>
            <a:endParaRPr lang="en-US" altLang="en-US" sz="1300" b="0"/>
          </a:p>
        </p:txBody>
      </p:sp>
      <p:sp>
        <p:nvSpPr>
          <p:cNvPr id="47107" name="Rectangle 2">
            <a:extLst>
              <a:ext uri="{FF2B5EF4-FFF2-40B4-BE49-F238E27FC236}">
                <a16:creationId xmlns:a16="http://schemas.microsoft.com/office/drawing/2014/main" id="{F4E64BE3-46D9-4A57-AD04-CB9E70BFA8C4}"/>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EA4AE523-D020-4FB7-A729-210E1C872C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6DDEB2B3-5E48-4942-BE60-F7957AC326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803275" indent="-307975">
              <a:defRPr sz="2400" b="1">
                <a:solidFill>
                  <a:schemeClr val="tx1"/>
                </a:solidFill>
                <a:latin typeface="Times" panose="02020603050405020304" pitchFamily="18" charset="0"/>
                <a:ea typeface="MS PGothic" panose="020B0600070205080204" pitchFamily="34" charset="-128"/>
              </a:defRPr>
            </a:lvl2pPr>
            <a:lvl3pPr marL="1236663" indent="-246063">
              <a:defRPr sz="2400" b="1">
                <a:solidFill>
                  <a:schemeClr val="tx1"/>
                </a:solidFill>
                <a:latin typeface="Times" panose="02020603050405020304" pitchFamily="18" charset="0"/>
                <a:ea typeface="MS PGothic" panose="020B0600070205080204" pitchFamily="34" charset="-128"/>
              </a:defRPr>
            </a:lvl3pPr>
            <a:lvl4pPr marL="1731963" indent="-246063">
              <a:defRPr sz="2400" b="1">
                <a:solidFill>
                  <a:schemeClr val="tx1"/>
                </a:solidFill>
                <a:latin typeface="Times" panose="02020603050405020304" pitchFamily="18" charset="0"/>
                <a:ea typeface="MS PGothic" panose="020B0600070205080204" pitchFamily="34" charset="-128"/>
              </a:defRPr>
            </a:lvl4pPr>
            <a:lvl5pPr marL="2227263" indent="-246063">
              <a:defRPr sz="2400" b="1">
                <a:solidFill>
                  <a:schemeClr val="tx1"/>
                </a:solidFill>
                <a:latin typeface="Times" panose="02020603050405020304" pitchFamily="18" charset="0"/>
                <a:ea typeface="MS PGothic" panose="020B0600070205080204" pitchFamily="34" charset="-128"/>
              </a:defRPr>
            </a:lvl5pPr>
            <a:lvl6pPr marL="26844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31416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5988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40560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fld id="{367E4DCA-50E0-4ADA-9400-3345EDFE0C9F}" type="slidenum">
              <a:rPr lang="en-US" altLang="en-US" sz="1300" b="0"/>
              <a:pPr/>
              <a:t>6</a:t>
            </a:fld>
            <a:endParaRPr lang="en-US" altLang="en-US" sz="1300" b="0"/>
          </a:p>
        </p:txBody>
      </p:sp>
      <p:sp>
        <p:nvSpPr>
          <p:cNvPr id="48131" name="Rectangle 2">
            <a:extLst>
              <a:ext uri="{FF2B5EF4-FFF2-40B4-BE49-F238E27FC236}">
                <a16:creationId xmlns:a16="http://schemas.microsoft.com/office/drawing/2014/main" id="{8F8A5EDA-8E74-4AAF-8A96-44F7D1707B51}"/>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C543E3D9-A0F5-4142-9165-25EE5D9A34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0D3D97BF-3F95-4421-B028-3FA96B957D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803275" indent="-307975">
              <a:defRPr sz="2400" b="1">
                <a:solidFill>
                  <a:schemeClr val="tx1"/>
                </a:solidFill>
                <a:latin typeface="Times" panose="02020603050405020304" pitchFamily="18" charset="0"/>
                <a:ea typeface="MS PGothic" panose="020B0600070205080204" pitchFamily="34" charset="-128"/>
              </a:defRPr>
            </a:lvl2pPr>
            <a:lvl3pPr marL="1236663" indent="-246063">
              <a:defRPr sz="2400" b="1">
                <a:solidFill>
                  <a:schemeClr val="tx1"/>
                </a:solidFill>
                <a:latin typeface="Times" panose="02020603050405020304" pitchFamily="18" charset="0"/>
                <a:ea typeface="MS PGothic" panose="020B0600070205080204" pitchFamily="34" charset="-128"/>
              </a:defRPr>
            </a:lvl3pPr>
            <a:lvl4pPr marL="1731963" indent="-246063">
              <a:defRPr sz="2400" b="1">
                <a:solidFill>
                  <a:schemeClr val="tx1"/>
                </a:solidFill>
                <a:latin typeface="Times" panose="02020603050405020304" pitchFamily="18" charset="0"/>
                <a:ea typeface="MS PGothic" panose="020B0600070205080204" pitchFamily="34" charset="-128"/>
              </a:defRPr>
            </a:lvl4pPr>
            <a:lvl5pPr marL="2227263" indent="-246063">
              <a:defRPr sz="2400" b="1">
                <a:solidFill>
                  <a:schemeClr val="tx1"/>
                </a:solidFill>
                <a:latin typeface="Times" panose="02020603050405020304" pitchFamily="18" charset="0"/>
                <a:ea typeface="MS PGothic" panose="020B0600070205080204" pitchFamily="34" charset="-128"/>
              </a:defRPr>
            </a:lvl5pPr>
            <a:lvl6pPr marL="26844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31416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5988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40560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fld id="{A87C7F26-AF64-48A0-B55C-502769D2E35F}" type="slidenum">
              <a:rPr lang="en-US" altLang="en-US" sz="1300" b="0"/>
              <a:pPr/>
              <a:t>7</a:t>
            </a:fld>
            <a:endParaRPr lang="en-US" altLang="en-US" sz="1300" b="0"/>
          </a:p>
        </p:txBody>
      </p:sp>
      <p:sp>
        <p:nvSpPr>
          <p:cNvPr id="49155" name="Rectangle 2">
            <a:extLst>
              <a:ext uri="{FF2B5EF4-FFF2-40B4-BE49-F238E27FC236}">
                <a16:creationId xmlns:a16="http://schemas.microsoft.com/office/drawing/2014/main" id="{AB39000F-A30C-47A8-A1BC-0D670981A755}"/>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FF1981B9-CB61-47A8-8EA9-F0D493D0A9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B5BC1A8E-C4B3-4CED-B52F-F1DB49A20E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803275" indent="-307975">
              <a:defRPr sz="2400" b="1">
                <a:solidFill>
                  <a:schemeClr val="tx1"/>
                </a:solidFill>
                <a:latin typeface="Times" panose="02020603050405020304" pitchFamily="18" charset="0"/>
                <a:ea typeface="MS PGothic" panose="020B0600070205080204" pitchFamily="34" charset="-128"/>
              </a:defRPr>
            </a:lvl2pPr>
            <a:lvl3pPr marL="1236663" indent="-246063">
              <a:defRPr sz="2400" b="1">
                <a:solidFill>
                  <a:schemeClr val="tx1"/>
                </a:solidFill>
                <a:latin typeface="Times" panose="02020603050405020304" pitchFamily="18" charset="0"/>
                <a:ea typeface="MS PGothic" panose="020B0600070205080204" pitchFamily="34" charset="-128"/>
              </a:defRPr>
            </a:lvl3pPr>
            <a:lvl4pPr marL="1731963" indent="-246063">
              <a:defRPr sz="2400" b="1">
                <a:solidFill>
                  <a:schemeClr val="tx1"/>
                </a:solidFill>
                <a:latin typeface="Times" panose="02020603050405020304" pitchFamily="18" charset="0"/>
                <a:ea typeface="MS PGothic" panose="020B0600070205080204" pitchFamily="34" charset="-128"/>
              </a:defRPr>
            </a:lvl4pPr>
            <a:lvl5pPr marL="2227263" indent="-246063">
              <a:defRPr sz="2400" b="1">
                <a:solidFill>
                  <a:schemeClr val="tx1"/>
                </a:solidFill>
                <a:latin typeface="Times" panose="02020603050405020304" pitchFamily="18" charset="0"/>
                <a:ea typeface="MS PGothic" panose="020B0600070205080204" pitchFamily="34" charset="-128"/>
              </a:defRPr>
            </a:lvl5pPr>
            <a:lvl6pPr marL="26844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31416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5988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40560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fld id="{750E4198-9EAB-455D-9559-5D0E66F33618}" type="slidenum">
              <a:rPr lang="en-US" altLang="en-US" sz="1300" b="0"/>
              <a:pPr/>
              <a:t>8</a:t>
            </a:fld>
            <a:endParaRPr lang="en-US" altLang="en-US" sz="1300" b="0"/>
          </a:p>
        </p:txBody>
      </p:sp>
      <p:sp>
        <p:nvSpPr>
          <p:cNvPr id="50179" name="Rectangle 2">
            <a:extLst>
              <a:ext uri="{FF2B5EF4-FFF2-40B4-BE49-F238E27FC236}">
                <a16:creationId xmlns:a16="http://schemas.microsoft.com/office/drawing/2014/main" id="{9D3F45D4-4A28-476A-BB1F-42A833DF86A6}"/>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187EAB5C-93C0-4CE0-BE24-5535B04D48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FEE1433A-0C40-4441-842A-6D528FC553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803275" indent="-307975">
              <a:defRPr sz="2400" b="1">
                <a:solidFill>
                  <a:schemeClr val="tx1"/>
                </a:solidFill>
                <a:latin typeface="Times" panose="02020603050405020304" pitchFamily="18" charset="0"/>
                <a:ea typeface="MS PGothic" panose="020B0600070205080204" pitchFamily="34" charset="-128"/>
              </a:defRPr>
            </a:lvl2pPr>
            <a:lvl3pPr marL="1236663" indent="-246063">
              <a:defRPr sz="2400" b="1">
                <a:solidFill>
                  <a:schemeClr val="tx1"/>
                </a:solidFill>
                <a:latin typeface="Times" panose="02020603050405020304" pitchFamily="18" charset="0"/>
                <a:ea typeface="MS PGothic" panose="020B0600070205080204" pitchFamily="34" charset="-128"/>
              </a:defRPr>
            </a:lvl3pPr>
            <a:lvl4pPr marL="1731963" indent="-246063">
              <a:defRPr sz="2400" b="1">
                <a:solidFill>
                  <a:schemeClr val="tx1"/>
                </a:solidFill>
                <a:latin typeface="Times" panose="02020603050405020304" pitchFamily="18" charset="0"/>
                <a:ea typeface="MS PGothic" panose="020B0600070205080204" pitchFamily="34" charset="-128"/>
              </a:defRPr>
            </a:lvl4pPr>
            <a:lvl5pPr marL="2227263" indent="-246063">
              <a:defRPr sz="2400" b="1">
                <a:solidFill>
                  <a:schemeClr val="tx1"/>
                </a:solidFill>
                <a:latin typeface="Times" panose="02020603050405020304" pitchFamily="18" charset="0"/>
                <a:ea typeface="MS PGothic" panose="020B0600070205080204" pitchFamily="34" charset="-128"/>
              </a:defRPr>
            </a:lvl5pPr>
            <a:lvl6pPr marL="26844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31416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5988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4056063" indent="-246063"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fld id="{794CBB7A-0779-453B-833B-27BFC1946ECC}" type="slidenum">
              <a:rPr lang="en-US" altLang="en-US" sz="1300" b="0"/>
              <a:pPr/>
              <a:t>9</a:t>
            </a:fld>
            <a:endParaRPr lang="en-US" altLang="en-US" sz="1300" b="0"/>
          </a:p>
        </p:txBody>
      </p:sp>
      <p:sp>
        <p:nvSpPr>
          <p:cNvPr id="51203" name="Rectangle 2">
            <a:extLst>
              <a:ext uri="{FF2B5EF4-FFF2-40B4-BE49-F238E27FC236}">
                <a16:creationId xmlns:a16="http://schemas.microsoft.com/office/drawing/2014/main" id="{276FC8E5-43FE-4BFA-B2CC-8FA98F2EABC8}"/>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25DADB39-E4D2-4C4A-90AA-0A2003E10F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3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
        <p:nvSpPr>
          <p:cNvPr id="3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
        <p:nvSpPr>
          <p:cNvPr id="4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4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5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7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
        <p:nvSpPr>
          <p:cNvPr id="7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7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8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a:extLst>
              <a:ext uri="{FF2B5EF4-FFF2-40B4-BE49-F238E27FC236}">
                <a16:creationId xmlns:a16="http://schemas.microsoft.com/office/drawing/2014/main" id="{6B644598-DCA7-4CD0-B38C-3850B2175CAF}"/>
              </a:ext>
            </a:extLst>
          </p:cNvPr>
          <p:cNvSpPr>
            <a:spLocks noGrp="1" noChangeArrowheads="1"/>
          </p:cNvSpPr>
          <p:nvPr>
            <p:ph type="dt" sz="half" idx="10"/>
          </p:nvPr>
        </p:nvSpPr>
        <p:spPr>
          <a:ln/>
        </p:spPr>
        <p:txBody>
          <a:bodyPr/>
          <a:lstStyle>
            <a:lvl1pPr>
              <a:defRPr/>
            </a:lvl1pPr>
          </a:lstStyle>
          <a:p>
            <a:pPr>
              <a:defRPr/>
            </a:pPr>
            <a:fld id="{3B39AB2C-A014-4BAA-8D74-0E305D60295A}" type="datetime9">
              <a:rPr lang="en-AU" altLang="en-US"/>
              <a:pPr>
                <a:defRPr/>
              </a:pPr>
              <a:t>16/3/21 5:08:33 pm</a:t>
            </a:fld>
            <a:endParaRPr lang="en-AU" altLang="en-US" sz="1400"/>
          </a:p>
        </p:txBody>
      </p:sp>
    </p:spTree>
    <p:extLst>
      <p:ext uri="{BB962C8B-B14F-4D97-AF65-F5344CB8AC3E}">
        <p14:creationId xmlns:p14="http://schemas.microsoft.com/office/powerpoint/2010/main" val="2350298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wmf"/><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C2340"/>
        </a:solidFill>
        <a:effectLst/>
      </p:bgPr>
    </p:bg>
    <p:spTree>
      <p:nvGrpSpPr>
        <p:cNvPr id="1" name=""/>
        <p:cNvGrpSpPr/>
        <p:nvPr/>
      </p:nvGrpSpPr>
      <p:grpSpPr>
        <a:xfrm>
          <a:off x="0" y="0"/>
          <a:ext cx="0" cy="0"/>
          <a:chOff x="0" y="0"/>
          <a:chExt cx="0" cy="0"/>
        </a:xfrm>
      </p:grpSpPr>
      <p:sp>
        <p:nvSpPr>
          <p:cNvPr id="6" name="Line 1"/>
          <p:cNvSpPr/>
          <p:nvPr/>
        </p:nvSpPr>
        <p:spPr>
          <a:xfrm>
            <a:off x="457200" y="6420960"/>
            <a:ext cx="7535880" cy="360"/>
          </a:xfrm>
          <a:prstGeom prst="line">
            <a:avLst/>
          </a:prstGeom>
          <a:ln>
            <a:round/>
          </a:ln>
        </p:spPr>
        <p:style>
          <a:lnRef idx="1">
            <a:schemeClr val="dk1"/>
          </a:lnRef>
          <a:fillRef idx="0">
            <a:schemeClr val="dk1"/>
          </a:fillRef>
          <a:effectRef idx="0">
            <a:schemeClr val="dk1"/>
          </a:effectRef>
          <a:fontRef idx="minor"/>
        </p:style>
      </p:sp>
      <p:pic>
        <p:nvPicPr>
          <p:cNvPr id="7" name="Picture 3"/>
          <p:cNvPicPr/>
          <p:nvPr/>
        </p:nvPicPr>
        <p:blipFill>
          <a:blip r:embed="rId14"/>
          <a:stretch/>
        </p:blipFill>
        <p:spPr>
          <a:xfrm>
            <a:off x="8114040" y="6079320"/>
            <a:ext cx="648720" cy="552600"/>
          </a:xfrm>
          <a:prstGeom prst="rect">
            <a:avLst/>
          </a:prstGeom>
          <a:ln>
            <a:noFill/>
          </a:ln>
        </p:spPr>
      </p:pic>
      <p:pic>
        <p:nvPicPr>
          <p:cNvPr id="2" name="Picture 3"/>
          <p:cNvPicPr/>
          <p:nvPr/>
        </p:nvPicPr>
        <p:blipFill>
          <a:blip r:embed="rId15"/>
          <a:stretch/>
        </p:blipFill>
        <p:spPr>
          <a:xfrm>
            <a:off x="0" y="4320"/>
            <a:ext cx="9142560" cy="6848280"/>
          </a:xfrm>
          <a:prstGeom prst="rect">
            <a:avLst/>
          </a:prstGeom>
          <a:ln>
            <a:noFill/>
          </a:ln>
        </p:spPr>
      </p:pic>
      <p:pic>
        <p:nvPicPr>
          <p:cNvPr id="3" name="Picture 5"/>
          <p:cNvPicPr/>
          <p:nvPr/>
        </p:nvPicPr>
        <p:blipFill>
          <a:blip r:embed="rId16"/>
          <a:stretch/>
        </p:blipFill>
        <p:spPr>
          <a:xfrm>
            <a:off x="7317720" y="5233320"/>
            <a:ext cx="1423800" cy="1171440"/>
          </a:xfrm>
          <a:prstGeom prst="rect">
            <a:avLst/>
          </a:prstGeom>
          <a:ln>
            <a:noFill/>
          </a:ln>
        </p:spPr>
      </p:pic>
      <p:sp>
        <p:nvSpPr>
          <p:cNvPr id="4"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5"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FFFFFF"/>
              </a:buClr>
              <a:buSzPct val="75000"/>
              <a:buFont typeface="Symbol" charset="2"/>
              <a:buChar char=""/>
            </a:pPr>
            <a:r>
              <a:rPr lang="en-US" sz="2800" b="0" strike="noStrike" spc="-1">
                <a:latin typeface="Arial"/>
              </a:rPr>
              <a:t>第二个大纲级</a:t>
            </a:r>
          </a:p>
          <a:p>
            <a:pPr marL="1296000" lvl="2" indent="-288000">
              <a:spcBef>
                <a:spcPts val="850"/>
              </a:spcBef>
              <a:buClr>
                <a:srgbClr val="FFFFFF"/>
              </a:buClr>
              <a:buSzPct val="45000"/>
              <a:buFont typeface="Wingdings" charset="2"/>
              <a:buChar char=""/>
            </a:pPr>
            <a:r>
              <a:rPr lang="en-US" sz="2400" b="0" strike="noStrike" spc="-1">
                <a:latin typeface="Arial"/>
              </a:rPr>
              <a:t>第三大纲级别</a:t>
            </a:r>
          </a:p>
          <a:p>
            <a:pPr marL="1728000" lvl="3" indent="-216000">
              <a:spcBef>
                <a:spcPts val="567"/>
              </a:spcBef>
              <a:buClr>
                <a:srgbClr val="FFFFFF"/>
              </a:buClr>
              <a:buSzPct val="75000"/>
              <a:buFont typeface="Symbol" charset="2"/>
              <a:buChar char=""/>
            </a:pPr>
            <a:r>
              <a:rPr lang="en-US" sz="2000" b="0" strike="noStrike" spc="-1">
                <a:latin typeface="Arial"/>
              </a:rPr>
              <a:t>第四大纲级别</a:t>
            </a:r>
          </a:p>
          <a:p>
            <a:pPr marL="2160000" lvl="4" indent="-216000">
              <a:spcBef>
                <a:spcPts val="283"/>
              </a:spcBef>
              <a:buClr>
                <a:srgbClr val="FFFFFF"/>
              </a:buClr>
              <a:buSzPct val="45000"/>
              <a:buFont typeface="Wingdings" charset="2"/>
              <a:buChar char=""/>
            </a:pPr>
            <a:r>
              <a:rPr lang="en-US" sz="2000" b="0" strike="noStrike" spc="-1">
                <a:latin typeface="Arial"/>
              </a:rPr>
              <a:t>第五大纲级别</a:t>
            </a:r>
          </a:p>
          <a:p>
            <a:pPr marL="2592000" lvl="5" indent="-216000">
              <a:spcBef>
                <a:spcPts val="283"/>
              </a:spcBef>
              <a:buClr>
                <a:srgbClr val="FFFFFF"/>
              </a:buClr>
              <a:buSzPct val="45000"/>
              <a:buFont typeface="Wingdings" charset="2"/>
              <a:buChar char=""/>
            </a:pPr>
            <a:r>
              <a:rPr lang="en-US" sz="2000" b="0" strike="noStrike" spc="-1">
                <a:latin typeface="Arial"/>
              </a:rPr>
              <a:t>第六大纲级别</a:t>
            </a:r>
          </a:p>
          <a:p>
            <a:pPr marL="3024000" lvl="6" indent="-216000">
              <a:spcBef>
                <a:spcPts val="283"/>
              </a:spcBef>
              <a:buClr>
                <a:srgbClr val="FFFFFF"/>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Line 1"/>
          <p:cNvSpPr/>
          <p:nvPr/>
        </p:nvSpPr>
        <p:spPr>
          <a:xfrm>
            <a:off x="457200" y="6420960"/>
            <a:ext cx="7535880" cy="360"/>
          </a:xfrm>
          <a:prstGeom prst="line">
            <a:avLst/>
          </a:prstGeom>
          <a:ln>
            <a:round/>
          </a:ln>
        </p:spPr>
        <p:style>
          <a:lnRef idx="1">
            <a:schemeClr val="dk1"/>
          </a:lnRef>
          <a:fillRef idx="0">
            <a:schemeClr val="dk1"/>
          </a:fillRef>
          <a:effectRef idx="0">
            <a:schemeClr val="dk1"/>
          </a:effectRef>
          <a:fontRef idx="minor"/>
        </p:style>
      </p:sp>
      <p:pic>
        <p:nvPicPr>
          <p:cNvPr id="43" name="Picture 3"/>
          <p:cNvPicPr/>
          <p:nvPr/>
        </p:nvPicPr>
        <p:blipFill>
          <a:blip r:embed="rId15"/>
          <a:stretch/>
        </p:blipFill>
        <p:spPr>
          <a:xfrm>
            <a:off x="8114040" y="6079320"/>
            <a:ext cx="648720" cy="552600"/>
          </a:xfrm>
          <a:prstGeom prst="rect">
            <a:avLst/>
          </a:prstGeom>
          <a:ln>
            <a:noFill/>
          </a:ln>
        </p:spPr>
      </p:pic>
      <p:sp>
        <p:nvSpPr>
          <p:cNvPr id="44"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45"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316800" y="2917080"/>
            <a:ext cx="6445440" cy="24854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b"/>
          <a:lstStyle/>
          <a:p>
            <a:pPr>
              <a:lnSpc>
                <a:spcPct val="80000"/>
              </a:lnSpc>
            </a:pPr>
            <a:r>
              <a:rPr lang="en-US" sz="6600" b="0" strike="noStrike" spc="-143">
                <a:solidFill>
                  <a:srgbClr val="FFFFFF"/>
                </a:solidFill>
                <a:latin typeface="Times New Roman"/>
                <a:ea typeface="DejaVu Sans"/>
              </a:rPr>
              <a:t>Database Normalization</a:t>
            </a:r>
            <a:endParaRPr lang="en-US" sz="6600" b="0" strike="noStrike" spc="-1" dirty="0">
              <a:latin typeface="Arial"/>
            </a:endParaRPr>
          </a:p>
        </p:txBody>
      </p:sp>
      <p:sp>
        <p:nvSpPr>
          <p:cNvPr id="88" name="CustomShape 2"/>
          <p:cNvSpPr/>
          <p:nvPr/>
        </p:nvSpPr>
        <p:spPr>
          <a:xfrm>
            <a:off x="303120" y="5513040"/>
            <a:ext cx="6399360" cy="1064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spcBef>
                <a:spcPts val="320"/>
              </a:spcBef>
            </a:pPr>
            <a:r>
              <a:rPr lang="en-US" sz="1600" b="0" strike="noStrike" spc="-1">
                <a:solidFill>
                  <a:srgbClr val="D9D9D6"/>
                </a:solidFill>
                <a:latin typeface="Montserrat"/>
                <a:ea typeface="DejaVu Sans"/>
              </a:rPr>
              <a:t>CSIT882: Data Management Systems</a:t>
            </a:r>
            <a:endParaRPr lang="en-US" sz="1600" b="0" strike="noStrike" spc="-1">
              <a:latin typeface="Arial"/>
            </a:endParaRPr>
          </a:p>
        </p:txBody>
      </p:sp>
      <p:sp>
        <p:nvSpPr>
          <p:cNvPr id="89" name="CustomShape 3"/>
          <p:cNvSpPr/>
          <p:nvPr/>
        </p:nvSpPr>
        <p:spPr>
          <a:xfrm>
            <a:off x="198720" y="993960"/>
            <a:ext cx="183240" cy="367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411120"/>
            <a:ext cx="727704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91" name="CustomShape 2"/>
          <p:cNvSpPr/>
          <p:nvPr/>
        </p:nvSpPr>
        <p:spPr>
          <a:xfrm>
            <a:off x="457200" y="1514520"/>
            <a:ext cx="7871040" cy="31626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0200">
              <a:lnSpc>
                <a:spcPct val="100000"/>
              </a:lnSpc>
              <a:spcBef>
                <a:spcPts val="561"/>
              </a:spcBef>
              <a:buClr>
                <a:srgbClr val="0C2340"/>
              </a:buClr>
              <a:buFont typeface="Arial"/>
              <a:buChar char="•"/>
            </a:pPr>
            <a:r>
              <a:rPr lang="en-US" sz="2800" b="0" strike="noStrike" spc="-1" dirty="0">
                <a:solidFill>
                  <a:srgbClr val="002060"/>
                </a:solidFill>
                <a:latin typeface="Times New Roman"/>
                <a:ea typeface="DejaVu Sans"/>
              </a:rPr>
              <a:t>First Normal Form (1NF)</a:t>
            </a:r>
            <a:endParaRPr lang="en-US" sz="2800" b="0" strike="noStrike" spc="-1" dirty="0">
              <a:solidFill>
                <a:srgbClr val="002060"/>
              </a:solidFill>
              <a:latin typeface="Arial"/>
            </a:endParaRPr>
          </a:p>
          <a:p>
            <a:pPr marL="343080" indent="-340200">
              <a:lnSpc>
                <a:spcPct val="100000"/>
              </a:lnSpc>
              <a:spcBef>
                <a:spcPts val="561"/>
              </a:spcBef>
              <a:buClr>
                <a:srgbClr val="0C2340"/>
              </a:buClr>
              <a:buFont typeface="Arial"/>
              <a:buChar char="•"/>
            </a:pPr>
            <a:r>
              <a:rPr lang="en-US" sz="2800" spc="-1" dirty="0">
                <a:solidFill>
                  <a:srgbClr val="0C2340"/>
                </a:solidFill>
                <a:latin typeface="Times New Roman"/>
              </a:rPr>
              <a:t>Keys, prime/nonprime attributes, full/partial functional dependencies</a:t>
            </a:r>
            <a:endParaRPr lang="en-US" sz="2800" spc="-1" dirty="0"/>
          </a:p>
          <a:p>
            <a:pPr marL="343080" indent="-340200">
              <a:lnSpc>
                <a:spcPct val="100000"/>
              </a:lnSpc>
              <a:spcBef>
                <a:spcPts val="561"/>
              </a:spcBef>
              <a:buClr>
                <a:srgbClr val="0C2340"/>
              </a:buClr>
              <a:buFont typeface="Arial"/>
              <a:buChar char="•"/>
            </a:pPr>
            <a:r>
              <a:rPr lang="en-US" sz="2800" b="0" strike="noStrike" spc="-1" dirty="0">
                <a:solidFill>
                  <a:srgbClr val="FF0000"/>
                </a:solidFill>
                <a:latin typeface="Times New Roman"/>
                <a:ea typeface="DejaVu Sans"/>
              </a:rPr>
              <a:t>Second Normal Form (2NF)</a:t>
            </a:r>
            <a:endParaRPr lang="en-US" sz="2800" b="0" strike="noStrike" spc="-1" dirty="0">
              <a:solidFill>
                <a:srgbClr val="FF0000"/>
              </a:solidFill>
              <a:latin typeface="Arial"/>
            </a:endParaRPr>
          </a:p>
          <a:p>
            <a:pPr marL="343080" indent="-340200">
              <a:lnSpc>
                <a:spcPct val="100000"/>
              </a:lnSpc>
              <a:spcBef>
                <a:spcPts val="561"/>
              </a:spcBef>
              <a:buClr>
                <a:srgbClr val="0C2340"/>
              </a:buClr>
              <a:buFont typeface="Arial"/>
              <a:buChar char="•"/>
            </a:pPr>
            <a:r>
              <a:rPr lang="en-US" sz="2800" b="0" strike="noStrike" spc="-1" dirty="0">
                <a:solidFill>
                  <a:srgbClr val="0C2340"/>
                </a:solidFill>
                <a:latin typeface="Times New Roman"/>
                <a:ea typeface="DejaVu Sans"/>
              </a:rPr>
              <a:t>Third Normal Forms (3NF)</a:t>
            </a:r>
          </a:p>
          <a:p>
            <a:pPr marL="343080" indent="-340200">
              <a:lnSpc>
                <a:spcPct val="100000"/>
              </a:lnSpc>
              <a:spcBef>
                <a:spcPts val="561"/>
              </a:spcBef>
              <a:buClr>
                <a:srgbClr val="0C2340"/>
              </a:buClr>
              <a:buFont typeface="Arial"/>
              <a:buChar char="•"/>
            </a:pPr>
            <a:r>
              <a:rPr lang="en-US" sz="2800" spc="-1" dirty="0">
                <a:solidFill>
                  <a:srgbClr val="0C2340"/>
                </a:solidFill>
                <a:latin typeface="Times New Roman"/>
              </a:rPr>
              <a:t>Boyce-Codd Normal Form (BCNF)</a:t>
            </a:r>
          </a:p>
          <a:p>
            <a:pPr marL="343080" indent="-340200">
              <a:lnSpc>
                <a:spcPct val="100000"/>
              </a:lnSpc>
              <a:spcBef>
                <a:spcPts val="561"/>
              </a:spcBef>
              <a:buClr>
                <a:srgbClr val="0C2340"/>
              </a:buClr>
              <a:buFont typeface="Arial"/>
              <a:buChar char="•"/>
            </a:pPr>
            <a:r>
              <a:rPr lang="en-US" sz="2800" b="0" strike="noStrike" spc="-1" dirty="0">
                <a:solidFill>
                  <a:srgbClr val="0C2340"/>
                </a:solidFill>
                <a:latin typeface="Times New Roman"/>
              </a:rPr>
              <a:t>Normalization of relational schemas</a:t>
            </a:r>
            <a:endParaRPr lang="en-US" sz="2800" b="0" strike="noStrike" spc="-1" dirty="0">
              <a:latin typeface="Arial"/>
            </a:endParaRPr>
          </a:p>
        </p:txBody>
      </p:sp>
      <p:sp>
        <p:nvSpPr>
          <p:cNvPr id="92"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2874BB4-2252-4FE0-9005-3AB4335C96C2}" type="slidenum">
              <a:rPr lang="en-US" sz="1400" b="0" strike="noStrike" spc="-1">
                <a:solidFill>
                  <a:srgbClr val="8B8B8B"/>
                </a:solidFill>
                <a:latin typeface="Montserrat"/>
                <a:ea typeface="DejaVu Sans"/>
              </a:rPr>
              <a:t>10</a:t>
            </a:fld>
            <a:endParaRPr lang="en-US" sz="1400" b="0" strike="noStrike" spc="-1">
              <a:latin typeface="Arial"/>
            </a:endParaRPr>
          </a:p>
        </p:txBody>
      </p:sp>
    </p:spTree>
    <p:extLst>
      <p:ext uri="{BB962C8B-B14F-4D97-AF65-F5344CB8AC3E}">
        <p14:creationId xmlns:p14="http://schemas.microsoft.com/office/powerpoint/2010/main" val="214744673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a:extLst>
              <a:ext uri="{FF2B5EF4-FFF2-40B4-BE49-F238E27FC236}">
                <a16:creationId xmlns:a16="http://schemas.microsoft.com/office/drawing/2014/main" id="{9A11FF9A-2D4E-45DE-A0F7-1CCEBA4A9825}"/>
              </a:ext>
            </a:extLst>
          </p:cNvPr>
          <p:cNvSpPr>
            <a:spLocks noChangeArrowheads="1"/>
          </p:cNvSpPr>
          <p:nvPr/>
        </p:nvSpPr>
        <p:spPr bwMode="auto">
          <a:xfrm>
            <a:off x="152400" y="1447800"/>
            <a:ext cx="8839200"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Relational schema</a:t>
            </a:r>
            <a:r>
              <a:rPr lang="en-AU" altLang="en-US">
                <a:solidFill>
                  <a:srgbClr val="000060"/>
                </a:solidFill>
                <a:latin typeface="Times New Roman" panose="02020603050405020304" pitchFamily="18" charset="0"/>
                <a:cs typeface="Times New Roman" panose="02020603050405020304" pitchFamily="18" charset="0"/>
              </a:rPr>
              <a:t> </a:t>
            </a:r>
            <a:r>
              <a:rPr lang="en-AU" altLang="en-US">
                <a:solidFill>
                  <a:schemeClr val="accent2"/>
                </a:solidFill>
                <a:latin typeface="Times New Roman" panose="02020603050405020304" pitchFamily="18" charset="0"/>
                <a:cs typeface="Times New Roman" panose="02020603050405020304" pitchFamily="18" charset="0"/>
              </a:rPr>
              <a:t>R </a:t>
            </a:r>
            <a:r>
              <a:rPr lang="en-AU" altLang="en-US">
                <a:latin typeface="Times New Roman" panose="02020603050405020304" pitchFamily="18" charset="0"/>
                <a:cs typeface="Times New Roman" panose="02020603050405020304" pitchFamily="18" charset="0"/>
              </a:rPr>
              <a:t>is in 2NF if every nonprime attribute </a:t>
            </a:r>
            <a:r>
              <a:rPr lang="en-AU" altLang="en-US">
                <a:solidFill>
                  <a:schemeClr val="accent2"/>
                </a:solidFill>
                <a:latin typeface="Times New Roman" panose="02020603050405020304" pitchFamily="18" charset="0"/>
                <a:cs typeface="Times New Roman" panose="02020603050405020304" pitchFamily="18" charset="0"/>
              </a:rPr>
              <a:t>A</a:t>
            </a:r>
            <a:r>
              <a:rPr lang="en-AU" altLang="en-US">
                <a:solidFill>
                  <a:srgbClr val="000060"/>
                </a:solidFill>
                <a:latin typeface="Times New Roman" panose="02020603050405020304" pitchFamily="18" charset="0"/>
                <a:cs typeface="Times New Roman" panose="02020603050405020304" pitchFamily="18" charset="0"/>
              </a:rPr>
              <a:t> </a:t>
            </a:r>
            <a:r>
              <a:rPr lang="en-AU" altLang="en-US">
                <a:latin typeface="Times New Roman" panose="02020603050405020304" pitchFamily="18" charset="0"/>
                <a:cs typeface="Times New Roman" panose="02020603050405020304" pitchFamily="18" charset="0"/>
              </a:rPr>
              <a:t>in </a:t>
            </a:r>
            <a:r>
              <a:rPr lang="en-AU" altLang="en-US">
                <a:solidFill>
                  <a:schemeClr val="accent2"/>
                </a:solidFill>
                <a:latin typeface="Times New Roman" panose="02020603050405020304" pitchFamily="18" charset="0"/>
                <a:cs typeface="Times New Roman" panose="02020603050405020304" pitchFamily="18" charset="0"/>
              </a:rPr>
              <a:t>R</a:t>
            </a:r>
            <a:r>
              <a:rPr lang="en-AU" altLang="en-US">
                <a:latin typeface="Times New Roman" panose="02020603050405020304" pitchFamily="18" charset="0"/>
                <a:cs typeface="Times New Roman" panose="02020603050405020304" pitchFamily="18" charset="0"/>
              </a:rPr>
              <a:t> is fully functionally dependent on a primary key of schema </a:t>
            </a:r>
            <a:r>
              <a:rPr lang="en-AU" altLang="en-US">
                <a:solidFill>
                  <a:schemeClr val="accent2"/>
                </a:solidFill>
                <a:latin typeface="Times New Roman" panose="02020603050405020304" pitchFamily="18" charset="0"/>
                <a:cs typeface="Times New Roman" panose="02020603050405020304" pitchFamily="18" charset="0"/>
              </a:rPr>
              <a:t>R</a:t>
            </a:r>
            <a:endParaRPr lang="en-AU" altLang="en-US" b="0">
              <a:solidFill>
                <a:srgbClr val="003399"/>
              </a:solidFill>
              <a:latin typeface="Times New Roman" panose="02020603050405020304" pitchFamily="18" charset="0"/>
              <a:cs typeface="Times New Roman" panose="02020603050405020304" pitchFamily="18" charset="0"/>
            </a:endParaRPr>
          </a:p>
        </p:txBody>
      </p:sp>
      <p:sp>
        <p:nvSpPr>
          <p:cNvPr id="9219" name="Rectangle 6">
            <a:extLst>
              <a:ext uri="{FF2B5EF4-FFF2-40B4-BE49-F238E27FC236}">
                <a16:creationId xmlns:a16="http://schemas.microsoft.com/office/drawing/2014/main" id="{948F80BC-6CEA-4DFB-B208-7D9D40EB1C0F}"/>
              </a:ext>
            </a:extLst>
          </p:cNvPr>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pPr eaLnBrk="1" hangingPunct="1"/>
            <a:r>
              <a:rPr lang="en-AU" altLang="en-US" sz="3200" dirty="0">
                <a:solidFill>
                  <a:schemeClr val="tx2"/>
                </a:solidFill>
                <a:latin typeface="Times New Roman" panose="02020603050405020304" pitchFamily="18" charset="0"/>
                <a:cs typeface="Times New Roman" panose="02020603050405020304" pitchFamily="18" charset="0"/>
              </a:rPr>
              <a:t>Second normal form (2NF)</a:t>
            </a:r>
          </a:p>
        </p:txBody>
      </p:sp>
      <p:sp>
        <p:nvSpPr>
          <p:cNvPr id="4" name="CustomShape 3">
            <a:extLst>
              <a:ext uri="{FF2B5EF4-FFF2-40B4-BE49-F238E27FC236}">
                <a16:creationId xmlns:a16="http://schemas.microsoft.com/office/drawing/2014/main" id="{01BE6966-58FF-49B0-984F-8F96CCF21E92}"/>
              </a:ext>
            </a:extLst>
          </p:cNvPr>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63BE5C9-FE73-4A1E-82E7-179CDFCB0B1E}" type="slidenum">
              <a:rPr lang="en-US" sz="1400" b="0" strike="noStrike" spc="-1">
                <a:solidFill>
                  <a:srgbClr val="8B8B8B"/>
                </a:solidFill>
                <a:latin typeface="Montserrat"/>
                <a:ea typeface="DejaVu Sans"/>
              </a:rPr>
              <a:t>11</a:t>
            </a:fld>
            <a:endParaRPr lang="en-US" sz="14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8132"/>
                                        </p:tgtEl>
                                        <p:attrNameLst>
                                          <p:attrName>style.visibility</p:attrName>
                                        </p:attrNameLst>
                                      </p:cBhvr>
                                      <p:to>
                                        <p:strVal val="visible"/>
                                      </p:to>
                                    </p:set>
                                    <p:animEffect transition="in" filter="box(out)">
                                      <p:cBhvr>
                                        <p:cTn id="7" dur="500"/>
                                        <p:tgtEl>
                                          <p:spTgt spid="4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A08C91BD-E4EB-4161-A4D5-3F0F7EED3198}"/>
              </a:ext>
            </a:extLst>
          </p:cNvPr>
          <p:cNvGrpSpPr>
            <a:grpSpLocks/>
          </p:cNvGrpSpPr>
          <p:nvPr/>
        </p:nvGrpSpPr>
        <p:grpSpPr bwMode="auto">
          <a:xfrm>
            <a:off x="533400" y="1752600"/>
            <a:ext cx="6678613" cy="830263"/>
            <a:chOff x="336" y="1104"/>
            <a:chExt cx="4207" cy="523"/>
          </a:xfrm>
        </p:grpSpPr>
        <p:sp>
          <p:nvSpPr>
            <p:cNvPr id="10252" name="Text Box 5">
              <a:extLst>
                <a:ext uri="{FF2B5EF4-FFF2-40B4-BE49-F238E27FC236}">
                  <a16:creationId xmlns:a16="http://schemas.microsoft.com/office/drawing/2014/main" id="{E63233C3-566F-4C9F-8613-9DAF46C2F46B}"/>
                </a:ext>
              </a:extLst>
            </p:cNvPr>
            <p:cNvSpPr txBox="1">
              <a:spLocks noChangeArrowheads="1"/>
            </p:cNvSpPr>
            <p:nvPr/>
          </p:nvSpPr>
          <p:spPr bwMode="auto">
            <a:xfrm>
              <a:off x="336" y="1394"/>
              <a:ext cx="4207"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part	quantity		warehouse	warehouse-address</a:t>
              </a:r>
              <a:endParaRPr lang="en-AU" altLang="en-US">
                <a:latin typeface="Times New Roman" panose="02020603050405020304" pitchFamily="18" charset="0"/>
                <a:cs typeface="Times New Roman" panose="02020603050405020304" pitchFamily="18" charset="0"/>
              </a:endParaRPr>
            </a:p>
          </p:txBody>
        </p:sp>
        <p:sp>
          <p:nvSpPr>
            <p:cNvPr id="10253" name="Text Box 6">
              <a:extLst>
                <a:ext uri="{FF2B5EF4-FFF2-40B4-BE49-F238E27FC236}">
                  <a16:creationId xmlns:a16="http://schemas.microsoft.com/office/drawing/2014/main" id="{5CD417E5-0297-4DAA-92CE-F3AE78ABBD32}"/>
                </a:ext>
              </a:extLst>
            </p:cNvPr>
            <p:cNvSpPr txBox="1">
              <a:spLocks noChangeArrowheads="1"/>
            </p:cNvSpPr>
            <p:nvPr/>
          </p:nvSpPr>
          <p:spPr bwMode="auto">
            <a:xfrm>
              <a:off x="336" y="1104"/>
              <a:ext cx="730"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Inventory</a:t>
              </a:r>
              <a:endParaRPr lang="en-AU" altLang="en-US">
                <a:latin typeface="Times New Roman" panose="02020603050405020304" pitchFamily="18" charset="0"/>
                <a:cs typeface="Times New Roman" panose="02020603050405020304" pitchFamily="18" charset="0"/>
              </a:endParaRPr>
            </a:p>
          </p:txBody>
        </p:sp>
      </p:grpSp>
      <p:sp>
        <p:nvSpPr>
          <p:cNvPr id="49159" name="Rectangle 7">
            <a:extLst>
              <a:ext uri="{FF2B5EF4-FFF2-40B4-BE49-F238E27FC236}">
                <a16:creationId xmlns:a16="http://schemas.microsoft.com/office/drawing/2014/main" id="{6B6CF005-B1F0-4246-BDD8-0E6FB2E3BA6D}"/>
              </a:ext>
            </a:extLst>
          </p:cNvPr>
          <p:cNvSpPr>
            <a:spLocks noChangeArrowheads="1"/>
          </p:cNvSpPr>
          <p:nvPr/>
        </p:nvSpPr>
        <p:spPr bwMode="auto">
          <a:xfrm>
            <a:off x="304800" y="2746375"/>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rPr>
              <a:t>warehouse </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warehouse-address</a:t>
            </a:r>
            <a:r>
              <a:rPr lang="en-AU" altLang="en-US">
                <a:solidFill>
                  <a:schemeClr val="accent2"/>
                </a:solidFill>
                <a:latin typeface="Times New Roman" panose="02020603050405020304" pitchFamily="18" charset="0"/>
                <a:cs typeface="Times New Roman" panose="02020603050405020304" pitchFamily="18" charset="0"/>
              </a:rPr>
              <a:t>  </a:t>
            </a:r>
            <a:endParaRPr lang="en-AU" altLang="en-US" b="0">
              <a:solidFill>
                <a:schemeClr val="accent2"/>
              </a:solidFill>
              <a:latin typeface="Times New Roman" panose="02020603050405020304" pitchFamily="18" charset="0"/>
              <a:cs typeface="Times New Roman" panose="02020603050405020304" pitchFamily="18" charset="0"/>
            </a:endParaRPr>
          </a:p>
        </p:txBody>
      </p:sp>
      <p:sp>
        <p:nvSpPr>
          <p:cNvPr id="49160" name="Rectangle 8">
            <a:extLst>
              <a:ext uri="{FF2B5EF4-FFF2-40B4-BE49-F238E27FC236}">
                <a16:creationId xmlns:a16="http://schemas.microsoft.com/office/drawing/2014/main" id="{FAF1FF3E-0C45-465B-AE68-4508274A7A70}"/>
              </a:ext>
            </a:extLst>
          </p:cNvPr>
          <p:cNvSpPr>
            <a:spLocks noChangeArrowheads="1"/>
          </p:cNvSpPr>
          <p:nvPr/>
        </p:nvSpPr>
        <p:spPr bwMode="auto">
          <a:xfrm>
            <a:off x="304800" y="3203575"/>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part, warehouse</a:t>
            </a:r>
            <a:r>
              <a:rPr lang="en-AU" altLang="en-US">
                <a:solidFill>
                  <a:schemeClr val="accent2"/>
                </a:solidFill>
                <a:latin typeface="Times New Roman" panose="02020603050405020304" pitchFamily="18" charset="0"/>
                <a:cs typeface="Times New Roman" panose="02020603050405020304" pitchFamily="18" charset="0"/>
              </a:rPr>
              <a:t> </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a:t>
            </a:r>
            <a:r>
              <a:rPr lang="en-AU" altLang="en-US">
                <a:solidFill>
                  <a:schemeClr val="accent2"/>
                </a:solidFill>
                <a:latin typeface="Times New Roman" panose="02020603050405020304" pitchFamily="18" charset="0"/>
                <a:cs typeface="Times New Roman" panose="02020603050405020304" pitchFamily="18" charset="0"/>
              </a:rPr>
              <a:t>quantity</a:t>
            </a:r>
          </a:p>
        </p:txBody>
      </p:sp>
      <p:sp>
        <p:nvSpPr>
          <p:cNvPr id="49161" name="Line 9">
            <a:extLst>
              <a:ext uri="{FF2B5EF4-FFF2-40B4-BE49-F238E27FC236}">
                <a16:creationId xmlns:a16="http://schemas.microsoft.com/office/drawing/2014/main" id="{A4EA55F1-7D9B-4A25-B20B-5F87237532BA}"/>
              </a:ext>
            </a:extLst>
          </p:cNvPr>
          <p:cNvSpPr>
            <a:spLocks noChangeShapeType="1"/>
          </p:cNvSpPr>
          <p:nvPr/>
        </p:nvSpPr>
        <p:spPr bwMode="auto">
          <a:xfrm>
            <a:off x="457200" y="3733800"/>
            <a:ext cx="72390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U">
              <a:latin typeface="Times New Roman" panose="02020603050405020304" pitchFamily="18" charset="0"/>
              <a:cs typeface="Times New Roman" panose="02020603050405020304" pitchFamily="18" charset="0"/>
            </a:endParaRPr>
          </a:p>
        </p:txBody>
      </p:sp>
      <p:sp>
        <p:nvSpPr>
          <p:cNvPr id="49162" name="Rectangle 10">
            <a:extLst>
              <a:ext uri="{FF2B5EF4-FFF2-40B4-BE49-F238E27FC236}">
                <a16:creationId xmlns:a16="http://schemas.microsoft.com/office/drawing/2014/main" id="{71653A02-A6EB-4887-B823-A017C37A2FA4}"/>
              </a:ext>
            </a:extLst>
          </p:cNvPr>
          <p:cNvSpPr>
            <a:spLocks noChangeArrowheads="1"/>
          </p:cNvSpPr>
          <p:nvPr/>
        </p:nvSpPr>
        <p:spPr bwMode="auto">
          <a:xfrm>
            <a:off x="304800" y="3886200"/>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rPr>
              <a:t>part, warehouse </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warehouse-address</a:t>
            </a:r>
            <a:r>
              <a:rPr lang="en-AU" altLang="en-US">
                <a:solidFill>
                  <a:schemeClr val="accent2"/>
                </a:solidFill>
                <a:latin typeface="Times New Roman" panose="02020603050405020304" pitchFamily="18" charset="0"/>
                <a:cs typeface="Times New Roman" panose="02020603050405020304" pitchFamily="18" charset="0"/>
              </a:rPr>
              <a:t>  </a:t>
            </a:r>
            <a:endParaRPr lang="en-AU" altLang="en-US" b="0">
              <a:solidFill>
                <a:schemeClr val="accent2"/>
              </a:solidFill>
              <a:latin typeface="Times New Roman" panose="02020603050405020304" pitchFamily="18" charset="0"/>
              <a:cs typeface="Times New Roman" panose="02020603050405020304" pitchFamily="18" charset="0"/>
            </a:endParaRPr>
          </a:p>
        </p:txBody>
      </p:sp>
      <p:sp>
        <p:nvSpPr>
          <p:cNvPr id="49163" name="Line 11">
            <a:extLst>
              <a:ext uri="{FF2B5EF4-FFF2-40B4-BE49-F238E27FC236}">
                <a16:creationId xmlns:a16="http://schemas.microsoft.com/office/drawing/2014/main" id="{317CE0D9-FB6A-4EE4-B2E4-7E019A6DDAE0}"/>
              </a:ext>
            </a:extLst>
          </p:cNvPr>
          <p:cNvSpPr>
            <a:spLocks noChangeShapeType="1"/>
          </p:cNvSpPr>
          <p:nvPr/>
        </p:nvSpPr>
        <p:spPr bwMode="auto">
          <a:xfrm>
            <a:off x="457200" y="4495800"/>
            <a:ext cx="72390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U">
              <a:latin typeface="Times New Roman" panose="02020603050405020304" pitchFamily="18" charset="0"/>
              <a:cs typeface="Times New Roman" panose="02020603050405020304" pitchFamily="18" charset="0"/>
            </a:endParaRPr>
          </a:p>
        </p:txBody>
      </p:sp>
      <p:sp>
        <p:nvSpPr>
          <p:cNvPr id="49164" name="Rectangle 12">
            <a:extLst>
              <a:ext uri="{FF2B5EF4-FFF2-40B4-BE49-F238E27FC236}">
                <a16:creationId xmlns:a16="http://schemas.microsoft.com/office/drawing/2014/main" id="{2FDB11F8-71DE-4746-98B7-C67913D4F3FE}"/>
              </a:ext>
            </a:extLst>
          </p:cNvPr>
          <p:cNvSpPr>
            <a:spLocks noChangeArrowheads="1"/>
          </p:cNvSpPr>
          <p:nvPr/>
        </p:nvSpPr>
        <p:spPr bwMode="auto">
          <a:xfrm>
            <a:off x="304800" y="4648200"/>
            <a:ext cx="88392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rPr>
              <a:t>part, warehouse </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warehouse-address, quantity</a:t>
            </a:r>
            <a:r>
              <a:rPr lang="en-AU" altLang="en-US">
                <a:solidFill>
                  <a:schemeClr val="accent2"/>
                </a:solidFill>
                <a:latin typeface="Times New Roman" panose="02020603050405020304" pitchFamily="18" charset="0"/>
                <a:cs typeface="Times New Roman" panose="02020603050405020304" pitchFamily="18" charset="0"/>
              </a:rPr>
              <a:t>  </a:t>
            </a:r>
            <a:endParaRPr lang="en-AU" altLang="en-US" b="0">
              <a:solidFill>
                <a:schemeClr val="accent2"/>
              </a:solidFill>
              <a:latin typeface="Times New Roman" panose="02020603050405020304" pitchFamily="18" charset="0"/>
              <a:cs typeface="Times New Roman" panose="02020603050405020304" pitchFamily="18" charset="0"/>
            </a:endParaRPr>
          </a:p>
        </p:txBody>
      </p:sp>
      <p:sp>
        <p:nvSpPr>
          <p:cNvPr id="49165" name="Rectangle 13">
            <a:extLst>
              <a:ext uri="{FF2B5EF4-FFF2-40B4-BE49-F238E27FC236}">
                <a16:creationId xmlns:a16="http://schemas.microsoft.com/office/drawing/2014/main" id="{74B65F51-F0FC-4D97-88C9-5CC51FACDD64}"/>
              </a:ext>
            </a:extLst>
          </p:cNvPr>
          <p:cNvSpPr>
            <a:spLocks noChangeArrowheads="1"/>
          </p:cNvSpPr>
          <p:nvPr/>
        </p:nvSpPr>
        <p:spPr bwMode="auto">
          <a:xfrm>
            <a:off x="304800" y="5410200"/>
            <a:ext cx="88392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Minimal key = </a:t>
            </a:r>
            <a:r>
              <a:rPr lang="en-AU" altLang="en-US">
                <a:solidFill>
                  <a:schemeClr val="accent2"/>
                </a:solidFill>
                <a:latin typeface="Times New Roman" panose="02020603050405020304" pitchFamily="18" charset="0"/>
                <a:cs typeface="Times New Roman" panose="02020603050405020304" pitchFamily="18" charset="0"/>
              </a:rPr>
              <a:t>(part, warehouse )</a:t>
            </a:r>
            <a:endParaRPr lang="en-AU" altLang="en-US">
              <a:solidFill>
                <a:srgbClr val="003399"/>
              </a:solidFill>
              <a:latin typeface="Times New Roman" panose="02020603050405020304" pitchFamily="18" charset="0"/>
              <a:cs typeface="Times New Roman" panose="02020603050405020304" pitchFamily="18" charset="0"/>
            </a:endParaRPr>
          </a:p>
        </p:txBody>
      </p:sp>
      <p:sp>
        <p:nvSpPr>
          <p:cNvPr id="49166" name="Line 14">
            <a:extLst>
              <a:ext uri="{FF2B5EF4-FFF2-40B4-BE49-F238E27FC236}">
                <a16:creationId xmlns:a16="http://schemas.microsoft.com/office/drawing/2014/main" id="{77440E28-553B-45B0-8E67-2BCAAD96A871}"/>
              </a:ext>
            </a:extLst>
          </p:cNvPr>
          <p:cNvSpPr>
            <a:spLocks noChangeShapeType="1"/>
          </p:cNvSpPr>
          <p:nvPr/>
        </p:nvSpPr>
        <p:spPr bwMode="auto">
          <a:xfrm>
            <a:off x="457200" y="5257800"/>
            <a:ext cx="72390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U">
              <a:latin typeface="Times New Roman" panose="02020603050405020304" pitchFamily="18" charset="0"/>
              <a:cs typeface="Times New Roman" panose="02020603050405020304" pitchFamily="18" charset="0"/>
            </a:endParaRPr>
          </a:p>
        </p:txBody>
      </p:sp>
      <p:sp>
        <p:nvSpPr>
          <p:cNvPr id="10251" name="Rectangle 17">
            <a:extLst>
              <a:ext uri="{FF2B5EF4-FFF2-40B4-BE49-F238E27FC236}">
                <a16:creationId xmlns:a16="http://schemas.microsoft.com/office/drawing/2014/main" id="{4C37B595-20D1-4444-9EEE-242C04554072}"/>
              </a:ext>
            </a:extLst>
          </p:cNvPr>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pPr eaLnBrk="1" hangingPunct="1"/>
            <a:r>
              <a:rPr lang="en-AU" altLang="en-US" sz="3200" dirty="0">
                <a:solidFill>
                  <a:schemeClr val="tx2"/>
                </a:solidFill>
                <a:latin typeface="Times New Roman" panose="02020603050405020304" pitchFamily="18" charset="0"/>
                <a:cs typeface="Times New Roman" panose="02020603050405020304" pitchFamily="18" charset="0"/>
              </a:rPr>
              <a:t>Second normal form (2NF)</a:t>
            </a:r>
          </a:p>
        </p:txBody>
      </p:sp>
      <p:sp>
        <p:nvSpPr>
          <p:cNvPr id="14" name="CustomShape 3">
            <a:extLst>
              <a:ext uri="{FF2B5EF4-FFF2-40B4-BE49-F238E27FC236}">
                <a16:creationId xmlns:a16="http://schemas.microsoft.com/office/drawing/2014/main" id="{9265E09B-7E4C-4BBE-B567-7FDA31FF66C0}"/>
              </a:ext>
            </a:extLst>
          </p:cNvPr>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63BE5C9-FE73-4A1E-82E7-179CDFCB0B1E}" type="slidenum">
              <a:rPr lang="en-US" sz="1400" b="0" strike="noStrike" spc="-1">
                <a:solidFill>
                  <a:srgbClr val="8B8B8B"/>
                </a:solidFill>
                <a:latin typeface="Montserrat"/>
                <a:ea typeface="DejaVu Sans"/>
              </a:rPr>
              <a:t>12</a:t>
            </a:fld>
            <a:endParaRPr lang="en-US" sz="14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9159"/>
                                        </p:tgtEl>
                                        <p:attrNameLst>
                                          <p:attrName>style.visibility</p:attrName>
                                        </p:attrNameLst>
                                      </p:cBhvr>
                                      <p:to>
                                        <p:strVal val="visible"/>
                                      </p:to>
                                    </p:set>
                                    <p:animEffect transition="in" filter="box(out)">
                                      <p:cBhvr>
                                        <p:cTn id="12" dur="500"/>
                                        <p:tgtEl>
                                          <p:spTgt spid="491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9160"/>
                                        </p:tgtEl>
                                        <p:attrNameLst>
                                          <p:attrName>style.visibility</p:attrName>
                                        </p:attrNameLst>
                                      </p:cBhvr>
                                      <p:to>
                                        <p:strVal val="visible"/>
                                      </p:to>
                                    </p:set>
                                    <p:animEffect transition="in" filter="box(out)">
                                      <p:cBhvr>
                                        <p:cTn id="17" dur="500"/>
                                        <p:tgtEl>
                                          <p:spTgt spid="491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49161"/>
                                        </p:tgtEl>
                                        <p:attrNameLst>
                                          <p:attrName>style.visibility</p:attrName>
                                        </p:attrNameLst>
                                      </p:cBhvr>
                                      <p:to>
                                        <p:strVal val="visible"/>
                                      </p:to>
                                    </p:set>
                                    <p:animEffect transition="in" filter="box(out)">
                                      <p:cBhvr>
                                        <p:cTn id="22" dur="500"/>
                                        <p:tgtEl>
                                          <p:spTgt spid="491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9162"/>
                                        </p:tgtEl>
                                        <p:attrNameLst>
                                          <p:attrName>style.visibility</p:attrName>
                                        </p:attrNameLst>
                                      </p:cBhvr>
                                      <p:to>
                                        <p:strVal val="visible"/>
                                      </p:to>
                                    </p:set>
                                    <p:animEffect transition="in" filter="box(out)">
                                      <p:cBhvr>
                                        <p:cTn id="27" dur="500"/>
                                        <p:tgtEl>
                                          <p:spTgt spid="4916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49163"/>
                                        </p:tgtEl>
                                        <p:attrNameLst>
                                          <p:attrName>style.visibility</p:attrName>
                                        </p:attrNameLst>
                                      </p:cBhvr>
                                      <p:to>
                                        <p:strVal val="visible"/>
                                      </p:to>
                                    </p:set>
                                    <p:animEffect transition="in" filter="box(out)">
                                      <p:cBhvr>
                                        <p:cTn id="32" dur="500"/>
                                        <p:tgtEl>
                                          <p:spTgt spid="4916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49164"/>
                                        </p:tgtEl>
                                        <p:attrNameLst>
                                          <p:attrName>style.visibility</p:attrName>
                                        </p:attrNameLst>
                                      </p:cBhvr>
                                      <p:to>
                                        <p:strVal val="visible"/>
                                      </p:to>
                                    </p:set>
                                    <p:animEffect transition="in" filter="box(out)">
                                      <p:cBhvr>
                                        <p:cTn id="37" dur="500"/>
                                        <p:tgtEl>
                                          <p:spTgt spid="4916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nodeType="clickEffect">
                                  <p:stCondLst>
                                    <p:cond delay="0"/>
                                  </p:stCondLst>
                                  <p:childTnLst>
                                    <p:set>
                                      <p:cBhvr>
                                        <p:cTn id="41" dur="1" fill="hold">
                                          <p:stCondLst>
                                            <p:cond delay="0"/>
                                          </p:stCondLst>
                                        </p:cTn>
                                        <p:tgtEl>
                                          <p:spTgt spid="49166"/>
                                        </p:tgtEl>
                                        <p:attrNameLst>
                                          <p:attrName>style.visibility</p:attrName>
                                        </p:attrNameLst>
                                      </p:cBhvr>
                                      <p:to>
                                        <p:strVal val="visible"/>
                                      </p:to>
                                    </p:set>
                                    <p:animEffect transition="in" filter="box(out)">
                                      <p:cBhvr>
                                        <p:cTn id="42" dur="500"/>
                                        <p:tgtEl>
                                          <p:spTgt spid="4916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49165"/>
                                        </p:tgtEl>
                                        <p:attrNameLst>
                                          <p:attrName>style.visibility</p:attrName>
                                        </p:attrNameLst>
                                      </p:cBhvr>
                                      <p:to>
                                        <p:strVal val="visible"/>
                                      </p:to>
                                    </p:set>
                                    <p:animEffect transition="in" filter="box(out)">
                                      <p:cBhvr>
                                        <p:cTn id="47" dur="500"/>
                                        <p:tgtEl>
                                          <p:spTgt spid="49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9" grpId="0" autoUpdateAnimBg="0"/>
      <p:bldP spid="49160" grpId="0" autoUpdateAnimBg="0"/>
      <p:bldP spid="49162" grpId="0" autoUpdateAnimBg="0"/>
      <p:bldP spid="49164" grpId="0" autoUpdateAnimBg="0"/>
      <p:bldP spid="4916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a:extLst>
              <a:ext uri="{FF2B5EF4-FFF2-40B4-BE49-F238E27FC236}">
                <a16:creationId xmlns:a16="http://schemas.microsoft.com/office/drawing/2014/main" id="{F758E12C-0698-44B5-AFBE-2316D16398FC}"/>
              </a:ext>
            </a:extLst>
          </p:cNvPr>
          <p:cNvSpPr>
            <a:spLocks noChangeArrowheads="1"/>
          </p:cNvSpPr>
          <p:nvPr/>
        </p:nvSpPr>
        <p:spPr bwMode="auto">
          <a:xfrm>
            <a:off x="304800" y="2492375"/>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rPr>
              <a:t>warehouse </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warehouse-address</a:t>
            </a:r>
            <a:r>
              <a:rPr lang="en-AU" altLang="en-US">
                <a:solidFill>
                  <a:srgbClr val="003399"/>
                </a:solidFill>
                <a:latin typeface="Times New Roman" panose="02020603050405020304" pitchFamily="18" charset="0"/>
                <a:cs typeface="Times New Roman" panose="02020603050405020304" pitchFamily="18" charset="0"/>
              </a:rPr>
              <a:t>  </a:t>
            </a:r>
            <a:endParaRPr lang="en-AU" altLang="en-US" b="0">
              <a:solidFill>
                <a:srgbClr val="003399"/>
              </a:solidFill>
              <a:latin typeface="Times New Roman" panose="02020603050405020304" pitchFamily="18" charset="0"/>
              <a:cs typeface="Times New Roman" panose="02020603050405020304" pitchFamily="18" charset="0"/>
            </a:endParaRPr>
          </a:p>
        </p:txBody>
      </p:sp>
      <p:sp>
        <p:nvSpPr>
          <p:cNvPr id="50181" name="Rectangle 5">
            <a:extLst>
              <a:ext uri="{FF2B5EF4-FFF2-40B4-BE49-F238E27FC236}">
                <a16:creationId xmlns:a16="http://schemas.microsoft.com/office/drawing/2014/main" id="{FF7D5A8C-1D5E-480A-BC22-C4D990DFDF7F}"/>
              </a:ext>
            </a:extLst>
          </p:cNvPr>
          <p:cNvSpPr>
            <a:spLocks noChangeArrowheads="1"/>
          </p:cNvSpPr>
          <p:nvPr/>
        </p:nvSpPr>
        <p:spPr bwMode="auto">
          <a:xfrm>
            <a:off x="304800" y="2949575"/>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part, warehouse</a:t>
            </a:r>
            <a:r>
              <a:rPr lang="en-AU" altLang="en-US">
                <a:solidFill>
                  <a:schemeClr val="accent2"/>
                </a:solidFill>
                <a:latin typeface="Times New Roman" panose="02020603050405020304" pitchFamily="18" charset="0"/>
                <a:cs typeface="Times New Roman" panose="02020603050405020304" pitchFamily="18" charset="0"/>
              </a:rPr>
              <a:t> </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a:t>
            </a:r>
            <a:r>
              <a:rPr lang="en-AU" altLang="en-US">
                <a:solidFill>
                  <a:schemeClr val="accent2"/>
                </a:solidFill>
                <a:latin typeface="Times New Roman" panose="02020603050405020304" pitchFamily="18" charset="0"/>
                <a:cs typeface="Times New Roman" panose="02020603050405020304" pitchFamily="18" charset="0"/>
              </a:rPr>
              <a:t>quantity</a:t>
            </a:r>
            <a:endParaRPr lang="en-AU" altLang="en-US">
              <a:solidFill>
                <a:srgbClr val="003399"/>
              </a:solidFill>
              <a:latin typeface="Times New Roman" panose="02020603050405020304" pitchFamily="18" charset="0"/>
              <a:cs typeface="Times New Roman" panose="02020603050405020304" pitchFamily="18" charset="0"/>
            </a:endParaRPr>
          </a:p>
        </p:txBody>
      </p:sp>
      <p:sp>
        <p:nvSpPr>
          <p:cNvPr id="50182" name="Rectangle 6">
            <a:extLst>
              <a:ext uri="{FF2B5EF4-FFF2-40B4-BE49-F238E27FC236}">
                <a16:creationId xmlns:a16="http://schemas.microsoft.com/office/drawing/2014/main" id="{FB6F4CBA-F7D3-4463-8FBA-C11677B7B6B6}"/>
              </a:ext>
            </a:extLst>
          </p:cNvPr>
          <p:cNvSpPr>
            <a:spLocks noChangeArrowheads="1"/>
          </p:cNvSpPr>
          <p:nvPr/>
        </p:nvSpPr>
        <p:spPr bwMode="auto">
          <a:xfrm>
            <a:off x="304800" y="3403600"/>
            <a:ext cx="88392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Minimal key = </a:t>
            </a:r>
            <a:r>
              <a:rPr lang="en-AU" altLang="en-US">
                <a:solidFill>
                  <a:schemeClr val="accent2"/>
                </a:solidFill>
                <a:latin typeface="Times New Roman" panose="02020603050405020304" pitchFamily="18" charset="0"/>
                <a:cs typeface="Times New Roman" panose="02020603050405020304" pitchFamily="18" charset="0"/>
              </a:rPr>
              <a:t>(part, warehouse )</a:t>
            </a:r>
          </a:p>
        </p:txBody>
      </p:sp>
      <p:sp>
        <p:nvSpPr>
          <p:cNvPr id="50183" name="Line 7">
            <a:extLst>
              <a:ext uri="{FF2B5EF4-FFF2-40B4-BE49-F238E27FC236}">
                <a16:creationId xmlns:a16="http://schemas.microsoft.com/office/drawing/2014/main" id="{8B6FE182-5989-4318-A809-F13B472244A2}"/>
              </a:ext>
            </a:extLst>
          </p:cNvPr>
          <p:cNvSpPr>
            <a:spLocks noChangeShapeType="1"/>
          </p:cNvSpPr>
          <p:nvPr/>
        </p:nvSpPr>
        <p:spPr bwMode="auto">
          <a:xfrm>
            <a:off x="457200" y="3937000"/>
            <a:ext cx="72390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U">
              <a:latin typeface="Times New Roman" panose="02020603050405020304" pitchFamily="18" charset="0"/>
              <a:cs typeface="Times New Roman" panose="02020603050405020304" pitchFamily="18" charset="0"/>
            </a:endParaRPr>
          </a:p>
        </p:txBody>
      </p:sp>
      <p:sp>
        <p:nvSpPr>
          <p:cNvPr id="50184" name="Rectangle 8">
            <a:extLst>
              <a:ext uri="{FF2B5EF4-FFF2-40B4-BE49-F238E27FC236}">
                <a16:creationId xmlns:a16="http://schemas.microsoft.com/office/drawing/2014/main" id="{2AD77C9C-0E9E-49B2-82DC-71D881DF70B2}"/>
              </a:ext>
            </a:extLst>
          </p:cNvPr>
          <p:cNvSpPr>
            <a:spLocks noChangeArrowheads="1"/>
          </p:cNvSpPr>
          <p:nvPr/>
        </p:nvSpPr>
        <p:spPr bwMode="auto">
          <a:xfrm>
            <a:off x="152400" y="4089400"/>
            <a:ext cx="9144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Arial" panose="020B0604020202020204" pitchFamily="34" charset="0"/>
              </a:rPr>
              <a:t>Schema</a:t>
            </a:r>
            <a:r>
              <a:rPr lang="en-AU" altLang="en-US">
                <a:solidFill>
                  <a:srgbClr val="000060"/>
                </a:solidFill>
                <a:latin typeface="Arial" panose="020B0604020202020204" pitchFamily="34" charset="0"/>
              </a:rPr>
              <a:t> </a:t>
            </a:r>
            <a:r>
              <a:rPr lang="en-AU" altLang="en-US">
                <a:solidFill>
                  <a:schemeClr val="accent2"/>
                </a:solidFill>
                <a:latin typeface="Courier New" panose="02070309020205020404" pitchFamily="49" charset="0"/>
              </a:rPr>
              <a:t>Inventory</a:t>
            </a:r>
            <a:r>
              <a:rPr lang="en-AU" altLang="en-US">
                <a:latin typeface="Arial" panose="020B0604020202020204" pitchFamily="34" charset="0"/>
              </a:rPr>
              <a:t> </a:t>
            </a:r>
            <a:r>
              <a:rPr lang="en-AU" altLang="en-US" u="sng">
                <a:solidFill>
                  <a:srgbClr val="FF0000"/>
                </a:solidFill>
                <a:latin typeface="Arial" panose="020B0604020202020204" pitchFamily="34" charset="0"/>
              </a:rPr>
              <a:t>is not in 2NF</a:t>
            </a:r>
            <a:r>
              <a:rPr lang="en-AU" altLang="en-US">
                <a:latin typeface="Arial" panose="020B0604020202020204" pitchFamily="34" charset="0"/>
              </a:rPr>
              <a:t> because nonprime attribute </a:t>
            </a:r>
            <a:r>
              <a:rPr lang="en-AU" altLang="en-US">
                <a:solidFill>
                  <a:schemeClr val="accent2"/>
                </a:solidFill>
                <a:latin typeface="Courier New" panose="02070309020205020404" pitchFamily="49" charset="0"/>
              </a:rPr>
              <a:t>warehouse-address</a:t>
            </a:r>
            <a:r>
              <a:rPr lang="en-AU" altLang="en-US">
                <a:latin typeface="Arial" panose="020B0604020202020204" pitchFamily="34" charset="0"/>
              </a:rPr>
              <a:t> depends on a part </a:t>
            </a:r>
            <a:r>
              <a:rPr lang="en-AU" altLang="en-US">
                <a:solidFill>
                  <a:schemeClr val="accent2"/>
                </a:solidFill>
                <a:latin typeface="Arial" panose="020B0604020202020204" pitchFamily="34" charset="0"/>
              </a:rPr>
              <a:t>(</a:t>
            </a:r>
            <a:r>
              <a:rPr lang="en-AU" altLang="en-US">
                <a:solidFill>
                  <a:schemeClr val="accent2"/>
                </a:solidFill>
                <a:latin typeface="Courier New" panose="02070309020205020404" pitchFamily="49" charset="0"/>
              </a:rPr>
              <a:t>warehouse</a:t>
            </a:r>
            <a:r>
              <a:rPr lang="en-AU" altLang="en-US">
                <a:solidFill>
                  <a:schemeClr val="accent2"/>
                </a:solidFill>
                <a:latin typeface="Arial" panose="020B0604020202020204" pitchFamily="34" charset="0"/>
              </a:rPr>
              <a:t>)</a:t>
            </a:r>
            <a:r>
              <a:rPr lang="en-AU" altLang="en-US">
                <a:latin typeface="Arial" panose="020B0604020202020204" pitchFamily="34" charset="0"/>
              </a:rPr>
              <a:t> of a key </a:t>
            </a:r>
            <a:r>
              <a:rPr lang="en-AU" altLang="en-US">
                <a:solidFill>
                  <a:schemeClr val="accent2"/>
                </a:solidFill>
                <a:latin typeface="Arial" panose="020B0604020202020204" pitchFamily="34" charset="0"/>
              </a:rPr>
              <a:t>(</a:t>
            </a:r>
            <a:r>
              <a:rPr lang="en-AU" altLang="en-US">
                <a:solidFill>
                  <a:schemeClr val="accent2"/>
                </a:solidFill>
                <a:latin typeface="Courier New" panose="02070309020205020404" pitchFamily="49" charset="0"/>
              </a:rPr>
              <a:t>part, warehouse</a:t>
            </a:r>
            <a:r>
              <a:rPr lang="en-AU" altLang="en-US">
                <a:solidFill>
                  <a:schemeClr val="accent2"/>
                </a:solidFill>
                <a:latin typeface="Arial" panose="020B0604020202020204" pitchFamily="34" charset="0"/>
              </a:rPr>
              <a:t> )</a:t>
            </a:r>
            <a:endParaRPr lang="en-AU" altLang="en-US" b="0">
              <a:solidFill>
                <a:srgbClr val="FF0000"/>
              </a:solidFill>
            </a:endParaRPr>
          </a:p>
        </p:txBody>
      </p:sp>
      <p:sp>
        <p:nvSpPr>
          <p:cNvPr id="50185" name="Rectangle 9">
            <a:extLst>
              <a:ext uri="{FF2B5EF4-FFF2-40B4-BE49-F238E27FC236}">
                <a16:creationId xmlns:a16="http://schemas.microsoft.com/office/drawing/2014/main" id="{26E8E9D1-14FF-4920-82AE-EDF2BCF46245}"/>
              </a:ext>
            </a:extLst>
          </p:cNvPr>
          <p:cNvSpPr>
            <a:spLocks noChangeArrowheads="1"/>
          </p:cNvSpPr>
          <p:nvPr/>
        </p:nvSpPr>
        <p:spPr bwMode="auto">
          <a:xfrm>
            <a:off x="304800" y="5384800"/>
            <a:ext cx="8431213"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Functional dependency which “violates 2NF” is</a:t>
            </a:r>
          </a:p>
          <a:p>
            <a:r>
              <a:rPr lang="en-AU" altLang="en-US">
                <a:solidFill>
                  <a:srgbClr val="FF0000"/>
                </a:solidFill>
                <a:latin typeface="Times New Roman" panose="02020603050405020304" pitchFamily="18" charset="0"/>
                <a:cs typeface="Times New Roman" panose="02020603050405020304" pitchFamily="18" charset="0"/>
              </a:rPr>
              <a:t>warehouse </a:t>
            </a:r>
            <a:r>
              <a:rPr lang="en-AU" altLang="en-US">
                <a:solidFill>
                  <a:srgbClr val="FF0000"/>
                </a:solidFill>
                <a:latin typeface="Times New Roman" panose="02020603050405020304" pitchFamily="18" charset="0"/>
                <a:cs typeface="Times New Roman" panose="02020603050405020304" pitchFamily="18" charset="0"/>
                <a:sym typeface="Symbol" panose="05050102010706020507" pitchFamily="18" charset="2"/>
              </a:rPr>
              <a:t> warehouse-address</a:t>
            </a:r>
            <a:r>
              <a:rPr lang="en-AU" altLang="en-US">
                <a:solidFill>
                  <a:srgbClr val="FF0000"/>
                </a:solidFill>
                <a:latin typeface="Times New Roman" panose="02020603050405020304" pitchFamily="18" charset="0"/>
                <a:cs typeface="Times New Roman" panose="02020603050405020304" pitchFamily="18" charset="0"/>
              </a:rPr>
              <a:t>  </a:t>
            </a:r>
            <a:endParaRPr lang="en-AU" altLang="en-US" b="0">
              <a:solidFill>
                <a:srgbClr val="FF0000"/>
              </a:solidFill>
              <a:latin typeface="Times New Roman" panose="02020603050405020304" pitchFamily="18" charset="0"/>
              <a:cs typeface="Times New Roman" panose="02020603050405020304" pitchFamily="18" charset="0"/>
            </a:endParaRPr>
          </a:p>
        </p:txBody>
      </p:sp>
      <p:grpSp>
        <p:nvGrpSpPr>
          <p:cNvPr id="2" name="Group 10">
            <a:extLst>
              <a:ext uri="{FF2B5EF4-FFF2-40B4-BE49-F238E27FC236}">
                <a16:creationId xmlns:a16="http://schemas.microsoft.com/office/drawing/2014/main" id="{FEF8A800-B8F1-42FA-9CB6-97BA3CF20269}"/>
              </a:ext>
            </a:extLst>
          </p:cNvPr>
          <p:cNvGrpSpPr>
            <a:grpSpLocks/>
          </p:cNvGrpSpPr>
          <p:nvPr/>
        </p:nvGrpSpPr>
        <p:grpSpPr bwMode="auto">
          <a:xfrm>
            <a:off x="533400" y="1498600"/>
            <a:ext cx="6678613" cy="830263"/>
            <a:chOff x="336" y="1104"/>
            <a:chExt cx="4207" cy="523"/>
          </a:xfrm>
        </p:grpSpPr>
        <p:sp>
          <p:nvSpPr>
            <p:cNvPr id="11274" name="Text Box 11">
              <a:extLst>
                <a:ext uri="{FF2B5EF4-FFF2-40B4-BE49-F238E27FC236}">
                  <a16:creationId xmlns:a16="http://schemas.microsoft.com/office/drawing/2014/main" id="{6ECE3704-BAFB-4B74-A62F-30CFD72D8694}"/>
                </a:ext>
              </a:extLst>
            </p:cNvPr>
            <p:cNvSpPr txBox="1">
              <a:spLocks noChangeArrowheads="1"/>
            </p:cNvSpPr>
            <p:nvPr/>
          </p:nvSpPr>
          <p:spPr bwMode="auto">
            <a:xfrm>
              <a:off x="336" y="1394"/>
              <a:ext cx="4207"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part	quantity		warehouse	warehouse-address</a:t>
              </a:r>
              <a:endParaRPr lang="en-AU" altLang="en-US">
                <a:latin typeface="Times New Roman" panose="02020603050405020304" pitchFamily="18" charset="0"/>
                <a:cs typeface="Times New Roman" panose="02020603050405020304" pitchFamily="18" charset="0"/>
              </a:endParaRPr>
            </a:p>
          </p:txBody>
        </p:sp>
        <p:sp>
          <p:nvSpPr>
            <p:cNvPr id="11275" name="Text Box 12">
              <a:extLst>
                <a:ext uri="{FF2B5EF4-FFF2-40B4-BE49-F238E27FC236}">
                  <a16:creationId xmlns:a16="http://schemas.microsoft.com/office/drawing/2014/main" id="{D6114687-F9F8-4442-B2C2-A560400C26FA}"/>
                </a:ext>
              </a:extLst>
            </p:cNvPr>
            <p:cNvSpPr txBox="1">
              <a:spLocks noChangeArrowheads="1"/>
            </p:cNvSpPr>
            <p:nvPr/>
          </p:nvSpPr>
          <p:spPr bwMode="auto">
            <a:xfrm>
              <a:off x="336" y="1104"/>
              <a:ext cx="730"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Inventory</a:t>
              </a:r>
              <a:endParaRPr lang="en-AU" altLang="en-US">
                <a:latin typeface="Times New Roman" panose="02020603050405020304" pitchFamily="18" charset="0"/>
                <a:cs typeface="Times New Roman" panose="02020603050405020304" pitchFamily="18" charset="0"/>
              </a:endParaRPr>
            </a:p>
          </p:txBody>
        </p:sp>
      </p:grpSp>
      <p:sp>
        <p:nvSpPr>
          <p:cNvPr id="11273" name="Rectangle 15">
            <a:extLst>
              <a:ext uri="{FF2B5EF4-FFF2-40B4-BE49-F238E27FC236}">
                <a16:creationId xmlns:a16="http://schemas.microsoft.com/office/drawing/2014/main" id="{BCE72F42-9C9D-4FC6-BBD7-04B2856A246A}"/>
              </a:ext>
            </a:extLst>
          </p:cNvPr>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pPr eaLnBrk="1" hangingPunct="1"/>
            <a:r>
              <a:rPr lang="en-AU" altLang="en-US" sz="3200" dirty="0">
                <a:solidFill>
                  <a:schemeClr val="tx2"/>
                </a:solidFill>
                <a:latin typeface="Times New Roman" panose="02020603050405020304" pitchFamily="18" charset="0"/>
                <a:cs typeface="Times New Roman" panose="02020603050405020304" pitchFamily="18" charset="0"/>
              </a:rPr>
              <a:t>Second normal form (2NF)</a:t>
            </a:r>
          </a:p>
        </p:txBody>
      </p:sp>
      <p:sp>
        <p:nvSpPr>
          <p:cNvPr id="12" name="CustomShape 3">
            <a:extLst>
              <a:ext uri="{FF2B5EF4-FFF2-40B4-BE49-F238E27FC236}">
                <a16:creationId xmlns:a16="http://schemas.microsoft.com/office/drawing/2014/main" id="{6A0E0B5B-3D84-4659-851F-AAF571522ECD}"/>
              </a:ext>
            </a:extLst>
          </p:cNvPr>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63BE5C9-FE73-4A1E-82E7-179CDFCB0B1E}" type="slidenum">
              <a:rPr lang="en-US" sz="1400" b="0" strike="noStrike" spc="-1">
                <a:solidFill>
                  <a:srgbClr val="8B8B8B"/>
                </a:solidFill>
                <a:latin typeface="Montserrat"/>
                <a:ea typeface="DejaVu Sans"/>
              </a:rPr>
              <a:t>13</a:t>
            </a:fld>
            <a:endParaRPr lang="en-US" sz="14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0180"/>
                                        </p:tgtEl>
                                        <p:attrNameLst>
                                          <p:attrName>style.visibility</p:attrName>
                                        </p:attrNameLst>
                                      </p:cBhvr>
                                      <p:to>
                                        <p:strVal val="visible"/>
                                      </p:to>
                                    </p:set>
                                    <p:animEffect transition="in" filter="box(out)">
                                      <p:cBhvr>
                                        <p:cTn id="12" dur="500"/>
                                        <p:tgtEl>
                                          <p:spTgt spid="501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0181"/>
                                        </p:tgtEl>
                                        <p:attrNameLst>
                                          <p:attrName>style.visibility</p:attrName>
                                        </p:attrNameLst>
                                      </p:cBhvr>
                                      <p:to>
                                        <p:strVal val="visible"/>
                                      </p:to>
                                    </p:set>
                                    <p:animEffect transition="in" filter="box(out)">
                                      <p:cBhvr>
                                        <p:cTn id="17" dur="500"/>
                                        <p:tgtEl>
                                          <p:spTgt spid="501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0182"/>
                                        </p:tgtEl>
                                        <p:attrNameLst>
                                          <p:attrName>style.visibility</p:attrName>
                                        </p:attrNameLst>
                                      </p:cBhvr>
                                      <p:to>
                                        <p:strVal val="visible"/>
                                      </p:to>
                                    </p:set>
                                    <p:animEffect transition="in" filter="box(out)">
                                      <p:cBhvr>
                                        <p:cTn id="22" dur="500"/>
                                        <p:tgtEl>
                                          <p:spTgt spid="501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50183"/>
                                        </p:tgtEl>
                                        <p:attrNameLst>
                                          <p:attrName>style.visibility</p:attrName>
                                        </p:attrNameLst>
                                      </p:cBhvr>
                                      <p:to>
                                        <p:strVal val="visible"/>
                                      </p:to>
                                    </p:set>
                                    <p:animEffect transition="in" filter="box(out)">
                                      <p:cBhvr>
                                        <p:cTn id="27" dur="500"/>
                                        <p:tgtEl>
                                          <p:spTgt spid="5018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50184"/>
                                        </p:tgtEl>
                                        <p:attrNameLst>
                                          <p:attrName>style.visibility</p:attrName>
                                        </p:attrNameLst>
                                      </p:cBhvr>
                                      <p:to>
                                        <p:strVal val="visible"/>
                                      </p:to>
                                    </p:set>
                                    <p:animEffect transition="in" filter="box(out)">
                                      <p:cBhvr>
                                        <p:cTn id="32" dur="500"/>
                                        <p:tgtEl>
                                          <p:spTgt spid="5018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50185"/>
                                        </p:tgtEl>
                                        <p:attrNameLst>
                                          <p:attrName>style.visibility</p:attrName>
                                        </p:attrNameLst>
                                      </p:cBhvr>
                                      <p:to>
                                        <p:strVal val="visible"/>
                                      </p:to>
                                    </p:set>
                                    <p:animEffect transition="in" filter="box(out)">
                                      <p:cBhvr>
                                        <p:cTn id="37" dur="500"/>
                                        <p:tgtEl>
                                          <p:spTgt spid="50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autoUpdateAnimBg="0"/>
      <p:bldP spid="50181" grpId="0" autoUpdateAnimBg="0"/>
      <p:bldP spid="50182" grpId="0" autoUpdateAnimBg="0"/>
      <p:bldP spid="50184" grpId="0" autoUpdateAnimBg="0"/>
      <p:bldP spid="5018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a:extLst>
              <a:ext uri="{FF2B5EF4-FFF2-40B4-BE49-F238E27FC236}">
                <a16:creationId xmlns:a16="http://schemas.microsoft.com/office/drawing/2014/main" id="{103B040E-7677-4BA1-9E7D-06A09F9C9D02}"/>
              </a:ext>
            </a:extLst>
          </p:cNvPr>
          <p:cNvSpPr>
            <a:spLocks noChangeArrowheads="1"/>
          </p:cNvSpPr>
          <p:nvPr/>
        </p:nvSpPr>
        <p:spPr bwMode="auto">
          <a:xfrm>
            <a:off x="304800" y="2457450"/>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rPr>
              <a:t>warehouse </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warehouse-address</a:t>
            </a:r>
            <a:r>
              <a:rPr lang="en-AU" altLang="en-US">
                <a:solidFill>
                  <a:schemeClr val="accent2"/>
                </a:solidFill>
                <a:latin typeface="Times New Roman" panose="02020603050405020304" pitchFamily="18" charset="0"/>
                <a:cs typeface="Times New Roman" panose="02020603050405020304" pitchFamily="18" charset="0"/>
              </a:rPr>
              <a:t>  </a:t>
            </a:r>
            <a:endParaRPr lang="en-AU" altLang="en-US" b="0">
              <a:solidFill>
                <a:schemeClr val="accent2"/>
              </a:solidFill>
              <a:latin typeface="Times New Roman" panose="02020603050405020304" pitchFamily="18" charset="0"/>
              <a:cs typeface="Times New Roman" panose="02020603050405020304" pitchFamily="18" charset="0"/>
            </a:endParaRPr>
          </a:p>
        </p:txBody>
      </p:sp>
      <p:sp>
        <p:nvSpPr>
          <p:cNvPr id="12291" name="Rectangle 5">
            <a:extLst>
              <a:ext uri="{FF2B5EF4-FFF2-40B4-BE49-F238E27FC236}">
                <a16:creationId xmlns:a16="http://schemas.microsoft.com/office/drawing/2014/main" id="{4C99DA14-1A49-4ED7-B9A4-3EBD197A78FE}"/>
              </a:ext>
            </a:extLst>
          </p:cNvPr>
          <p:cNvSpPr>
            <a:spLocks noChangeArrowheads="1"/>
          </p:cNvSpPr>
          <p:nvPr/>
        </p:nvSpPr>
        <p:spPr bwMode="auto">
          <a:xfrm>
            <a:off x="304800" y="2914650"/>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part, warehouse</a:t>
            </a:r>
            <a:r>
              <a:rPr lang="en-AU" altLang="en-US">
                <a:solidFill>
                  <a:schemeClr val="accent2"/>
                </a:solidFill>
                <a:latin typeface="Times New Roman" panose="02020603050405020304" pitchFamily="18" charset="0"/>
                <a:cs typeface="Times New Roman" panose="02020603050405020304" pitchFamily="18" charset="0"/>
              </a:rPr>
              <a:t> </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a:t>
            </a:r>
            <a:r>
              <a:rPr lang="en-AU" altLang="en-US">
                <a:solidFill>
                  <a:schemeClr val="accent2"/>
                </a:solidFill>
                <a:latin typeface="Times New Roman" panose="02020603050405020304" pitchFamily="18" charset="0"/>
                <a:cs typeface="Times New Roman" panose="02020603050405020304" pitchFamily="18" charset="0"/>
              </a:rPr>
              <a:t>quantity</a:t>
            </a:r>
          </a:p>
        </p:txBody>
      </p:sp>
      <p:sp>
        <p:nvSpPr>
          <p:cNvPr id="12292" name="Rectangle 6">
            <a:extLst>
              <a:ext uri="{FF2B5EF4-FFF2-40B4-BE49-F238E27FC236}">
                <a16:creationId xmlns:a16="http://schemas.microsoft.com/office/drawing/2014/main" id="{A91F4D91-35A2-444A-9C51-98DA976E44C1}"/>
              </a:ext>
            </a:extLst>
          </p:cNvPr>
          <p:cNvSpPr>
            <a:spLocks noChangeArrowheads="1"/>
          </p:cNvSpPr>
          <p:nvPr/>
        </p:nvSpPr>
        <p:spPr bwMode="auto">
          <a:xfrm>
            <a:off x="304800" y="3368675"/>
            <a:ext cx="88392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Minimal key =</a:t>
            </a:r>
            <a:r>
              <a:rPr lang="en-AU" altLang="en-US">
                <a:solidFill>
                  <a:schemeClr val="accent2"/>
                </a:solidFill>
                <a:latin typeface="Times New Roman" panose="02020603050405020304" pitchFamily="18" charset="0"/>
                <a:cs typeface="Times New Roman" panose="02020603050405020304" pitchFamily="18" charset="0"/>
              </a:rPr>
              <a:t> (part, warehouse )</a:t>
            </a:r>
            <a:endParaRPr lang="en-AU" altLang="en-US">
              <a:latin typeface="Times New Roman" panose="02020603050405020304" pitchFamily="18" charset="0"/>
              <a:cs typeface="Times New Roman" panose="02020603050405020304" pitchFamily="18" charset="0"/>
            </a:endParaRPr>
          </a:p>
        </p:txBody>
      </p:sp>
      <p:sp>
        <p:nvSpPr>
          <p:cNvPr id="12293" name="Line 7">
            <a:extLst>
              <a:ext uri="{FF2B5EF4-FFF2-40B4-BE49-F238E27FC236}">
                <a16:creationId xmlns:a16="http://schemas.microsoft.com/office/drawing/2014/main" id="{BE53ACD6-3D3D-4E27-AB38-ADC024A28799}"/>
              </a:ext>
            </a:extLst>
          </p:cNvPr>
          <p:cNvSpPr>
            <a:spLocks noChangeShapeType="1"/>
          </p:cNvSpPr>
          <p:nvPr/>
        </p:nvSpPr>
        <p:spPr bwMode="auto">
          <a:xfrm>
            <a:off x="457200" y="3902075"/>
            <a:ext cx="72390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U">
              <a:latin typeface="Times New Roman" panose="02020603050405020304" pitchFamily="18" charset="0"/>
              <a:cs typeface="Times New Roman" panose="02020603050405020304" pitchFamily="18" charset="0"/>
            </a:endParaRPr>
          </a:p>
        </p:txBody>
      </p:sp>
      <p:sp>
        <p:nvSpPr>
          <p:cNvPr id="51208" name="Rectangle 8">
            <a:extLst>
              <a:ext uri="{FF2B5EF4-FFF2-40B4-BE49-F238E27FC236}">
                <a16:creationId xmlns:a16="http://schemas.microsoft.com/office/drawing/2014/main" id="{6DB859C3-D7C9-46EE-A241-9713EFDFD077}"/>
              </a:ext>
            </a:extLst>
          </p:cNvPr>
          <p:cNvSpPr>
            <a:spLocks noChangeArrowheads="1"/>
          </p:cNvSpPr>
          <p:nvPr/>
        </p:nvSpPr>
        <p:spPr bwMode="auto">
          <a:xfrm>
            <a:off x="152400" y="4054475"/>
            <a:ext cx="9144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If all minimal keys in a schema  consist of only one attribute (single attribute keys) then such schema is always in 2NF</a:t>
            </a:r>
          </a:p>
        </p:txBody>
      </p:sp>
      <p:sp>
        <p:nvSpPr>
          <p:cNvPr id="12295" name="Text Box 9">
            <a:extLst>
              <a:ext uri="{FF2B5EF4-FFF2-40B4-BE49-F238E27FC236}">
                <a16:creationId xmlns:a16="http://schemas.microsoft.com/office/drawing/2014/main" id="{D52FEE91-01B4-4C50-8884-14578641E31A}"/>
              </a:ext>
            </a:extLst>
          </p:cNvPr>
          <p:cNvSpPr txBox="1">
            <a:spLocks noChangeArrowheads="1"/>
          </p:cNvSpPr>
          <p:nvPr/>
        </p:nvSpPr>
        <p:spPr bwMode="auto">
          <a:xfrm>
            <a:off x="533400" y="1924050"/>
            <a:ext cx="6678110" cy="369332"/>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part	quantity		warehouse	warehouse-address</a:t>
            </a:r>
            <a:endParaRPr lang="en-AU" altLang="en-US">
              <a:latin typeface="Times New Roman" panose="02020603050405020304" pitchFamily="18" charset="0"/>
              <a:cs typeface="Times New Roman" panose="02020603050405020304" pitchFamily="18" charset="0"/>
            </a:endParaRPr>
          </a:p>
        </p:txBody>
      </p:sp>
      <p:sp>
        <p:nvSpPr>
          <p:cNvPr id="12296" name="Text Box 10">
            <a:extLst>
              <a:ext uri="{FF2B5EF4-FFF2-40B4-BE49-F238E27FC236}">
                <a16:creationId xmlns:a16="http://schemas.microsoft.com/office/drawing/2014/main" id="{49204D12-1D39-4705-A5D9-CA392717B87C}"/>
              </a:ext>
            </a:extLst>
          </p:cNvPr>
          <p:cNvSpPr txBox="1">
            <a:spLocks noChangeArrowheads="1"/>
          </p:cNvSpPr>
          <p:nvPr/>
        </p:nvSpPr>
        <p:spPr bwMode="auto">
          <a:xfrm>
            <a:off x="533400" y="1463675"/>
            <a:ext cx="1159292" cy="369332"/>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Inventory</a:t>
            </a:r>
            <a:endParaRPr lang="en-AU" altLang="en-US">
              <a:latin typeface="Times New Roman" panose="02020603050405020304" pitchFamily="18" charset="0"/>
              <a:cs typeface="Times New Roman" panose="02020603050405020304" pitchFamily="18" charset="0"/>
            </a:endParaRPr>
          </a:p>
        </p:txBody>
      </p:sp>
      <p:sp>
        <p:nvSpPr>
          <p:cNvPr id="51211" name="Rectangle 11">
            <a:extLst>
              <a:ext uri="{FF2B5EF4-FFF2-40B4-BE49-F238E27FC236}">
                <a16:creationId xmlns:a16="http://schemas.microsoft.com/office/drawing/2014/main" id="{50F55E61-E089-4DEF-9394-7245FE71EBE5}"/>
              </a:ext>
            </a:extLst>
          </p:cNvPr>
          <p:cNvSpPr>
            <a:spLocks noChangeArrowheads="1"/>
          </p:cNvSpPr>
          <p:nvPr/>
        </p:nvSpPr>
        <p:spPr bwMode="auto">
          <a:xfrm>
            <a:off x="152400" y="4984750"/>
            <a:ext cx="9144000" cy="120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This is because any nonprime attribute in the schema does not depend on a part of a key (because each key consists</a:t>
            </a:r>
          </a:p>
          <a:p>
            <a:r>
              <a:rPr lang="en-AU" altLang="en-US">
                <a:latin typeface="Times New Roman" panose="02020603050405020304" pitchFamily="18" charset="0"/>
                <a:cs typeface="Times New Roman" panose="02020603050405020304" pitchFamily="18" charset="0"/>
              </a:rPr>
              <a:t>of one attribute only !)</a:t>
            </a:r>
          </a:p>
        </p:txBody>
      </p:sp>
      <p:sp>
        <p:nvSpPr>
          <p:cNvPr id="12298" name="Rectangle 14">
            <a:extLst>
              <a:ext uri="{FF2B5EF4-FFF2-40B4-BE49-F238E27FC236}">
                <a16:creationId xmlns:a16="http://schemas.microsoft.com/office/drawing/2014/main" id="{6A719E5C-84A5-44FB-8D7F-994C3825CD93}"/>
              </a:ext>
            </a:extLst>
          </p:cNvPr>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pPr eaLnBrk="1" hangingPunct="1"/>
            <a:r>
              <a:rPr lang="en-AU" altLang="en-US" sz="3200" dirty="0">
                <a:solidFill>
                  <a:schemeClr val="tx2"/>
                </a:solidFill>
                <a:latin typeface="Times New Roman" panose="02020603050405020304" pitchFamily="18" charset="0"/>
                <a:cs typeface="Times New Roman" panose="02020603050405020304" pitchFamily="18" charset="0"/>
              </a:rPr>
              <a:t>Second normal form (2NF)</a:t>
            </a:r>
          </a:p>
        </p:txBody>
      </p:sp>
      <p:sp>
        <p:nvSpPr>
          <p:cNvPr id="11" name="CustomShape 3">
            <a:extLst>
              <a:ext uri="{FF2B5EF4-FFF2-40B4-BE49-F238E27FC236}">
                <a16:creationId xmlns:a16="http://schemas.microsoft.com/office/drawing/2014/main" id="{AB48F343-D344-42F6-BFDA-2A2FCA29DAB1}"/>
              </a:ext>
            </a:extLst>
          </p:cNvPr>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63BE5C9-FE73-4A1E-82E7-179CDFCB0B1E}" type="slidenum">
              <a:rPr lang="en-US" sz="1400" b="0" strike="noStrike" spc="-1">
                <a:solidFill>
                  <a:srgbClr val="8B8B8B"/>
                </a:solidFill>
                <a:latin typeface="Montserrat"/>
                <a:ea typeface="DejaVu Sans"/>
              </a:rPr>
              <a:t>14</a:t>
            </a:fld>
            <a:endParaRPr lang="en-US" sz="14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1208"/>
                                        </p:tgtEl>
                                        <p:attrNameLst>
                                          <p:attrName>style.visibility</p:attrName>
                                        </p:attrNameLst>
                                      </p:cBhvr>
                                      <p:to>
                                        <p:strVal val="visible"/>
                                      </p:to>
                                    </p:set>
                                    <p:animEffect transition="in" filter="box(out)">
                                      <p:cBhvr>
                                        <p:cTn id="7" dur="500"/>
                                        <p:tgtEl>
                                          <p:spTgt spid="51208"/>
                                        </p:tgtEl>
                                      </p:cBhvr>
                                    </p:animEffect>
                                  </p:childTnLst>
                                  <p:subTnLst>
                                    <p:animClr clrSpc="rgb" dir="cw">
                                      <p:cBhvr override="childStyle">
                                        <p:cTn dur="1" fill="hold" display="0" masterRel="nextClick" afterEffect="1"/>
                                        <p:tgtEl>
                                          <p:spTgt spid="51208"/>
                                        </p:tgtEl>
                                        <p:attrNameLst>
                                          <p:attrName>ppt_c</p:attrName>
                                        </p:attrNameLst>
                                      </p:cBhvr>
                                      <p:to>
                                        <a:schemeClr val="tx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1211"/>
                                        </p:tgtEl>
                                        <p:attrNameLst>
                                          <p:attrName>style.visibility</p:attrName>
                                        </p:attrNameLst>
                                      </p:cBhvr>
                                      <p:to>
                                        <p:strVal val="visible"/>
                                      </p:to>
                                    </p:set>
                                    <p:animEffect transition="in" filter="box(out)">
                                      <p:cBhvr>
                                        <p:cTn id="12" dur="500"/>
                                        <p:tgtEl>
                                          <p:spTgt spid="51211"/>
                                        </p:tgtEl>
                                      </p:cBhvr>
                                    </p:animEffect>
                                  </p:childTnLst>
                                  <p:subTnLst>
                                    <p:animClr clrSpc="rgb" dir="cw">
                                      <p:cBhvr override="childStyle">
                                        <p:cTn dur="1" fill="hold" display="0" masterRel="nextClick" afterEffect="1"/>
                                        <p:tgtEl>
                                          <p:spTgt spid="51211"/>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8" grpId="0" autoUpdateAnimBg="0"/>
      <p:bldP spid="51211"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a:extLst>
              <a:ext uri="{FF2B5EF4-FFF2-40B4-BE49-F238E27FC236}">
                <a16:creationId xmlns:a16="http://schemas.microsoft.com/office/drawing/2014/main" id="{C5736CE8-D15B-4982-A8AE-13A2B3EDBBFC}"/>
              </a:ext>
            </a:extLst>
          </p:cNvPr>
          <p:cNvSpPr>
            <a:spLocks noChangeArrowheads="1"/>
          </p:cNvSpPr>
          <p:nvPr/>
        </p:nvSpPr>
        <p:spPr bwMode="auto">
          <a:xfrm>
            <a:off x="152400" y="2743200"/>
            <a:ext cx="9144000"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Schema Inventory should be decomposed into the following schemas</a:t>
            </a:r>
          </a:p>
        </p:txBody>
      </p:sp>
      <p:grpSp>
        <p:nvGrpSpPr>
          <p:cNvPr id="2" name="Group 5">
            <a:extLst>
              <a:ext uri="{FF2B5EF4-FFF2-40B4-BE49-F238E27FC236}">
                <a16:creationId xmlns:a16="http://schemas.microsoft.com/office/drawing/2014/main" id="{7BAD9811-56D2-417A-851D-B625D4F42808}"/>
              </a:ext>
            </a:extLst>
          </p:cNvPr>
          <p:cNvGrpSpPr>
            <a:grpSpLocks/>
          </p:cNvGrpSpPr>
          <p:nvPr/>
        </p:nvGrpSpPr>
        <p:grpSpPr bwMode="auto">
          <a:xfrm>
            <a:off x="533400" y="3735388"/>
            <a:ext cx="4002088" cy="830262"/>
            <a:chOff x="336" y="2353"/>
            <a:chExt cx="2521" cy="523"/>
          </a:xfrm>
        </p:grpSpPr>
        <p:sp>
          <p:nvSpPr>
            <p:cNvPr id="13323" name="Text Box 6">
              <a:extLst>
                <a:ext uri="{FF2B5EF4-FFF2-40B4-BE49-F238E27FC236}">
                  <a16:creationId xmlns:a16="http://schemas.microsoft.com/office/drawing/2014/main" id="{7382B571-AC19-4874-B3C2-3B705FD40BE2}"/>
                </a:ext>
              </a:extLst>
            </p:cNvPr>
            <p:cNvSpPr txBox="1">
              <a:spLocks noChangeArrowheads="1"/>
            </p:cNvSpPr>
            <p:nvPr/>
          </p:nvSpPr>
          <p:spPr bwMode="auto">
            <a:xfrm>
              <a:off x="336" y="2643"/>
              <a:ext cx="2521"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part	quantity		warehouse</a:t>
              </a:r>
              <a:endParaRPr lang="en-AU" altLang="en-US">
                <a:latin typeface="Times New Roman" panose="02020603050405020304" pitchFamily="18" charset="0"/>
                <a:cs typeface="Times New Roman" panose="02020603050405020304" pitchFamily="18" charset="0"/>
              </a:endParaRPr>
            </a:p>
          </p:txBody>
        </p:sp>
        <p:sp>
          <p:nvSpPr>
            <p:cNvPr id="13324" name="Text Box 7">
              <a:extLst>
                <a:ext uri="{FF2B5EF4-FFF2-40B4-BE49-F238E27FC236}">
                  <a16:creationId xmlns:a16="http://schemas.microsoft.com/office/drawing/2014/main" id="{E72A9441-C0EC-45B7-857D-B272CB3FB499}"/>
                </a:ext>
              </a:extLst>
            </p:cNvPr>
            <p:cNvSpPr txBox="1">
              <a:spLocks noChangeArrowheads="1"/>
            </p:cNvSpPr>
            <p:nvPr/>
          </p:nvSpPr>
          <p:spPr bwMode="auto">
            <a:xfrm>
              <a:off x="336" y="2353"/>
              <a:ext cx="445"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Store</a:t>
              </a:r>
              <a:endParaRPr lang="en-AU" altLang="en-US">
                <a:latin typeface="Times New Roman" panose="02020603050405020304" pitchFamily="18" charset="0"/>
                <a:cs typeface="Times New Roman" panose="02020603050405020304" pitchFamily="18" charset="0"/>
              </a:endParaRPr>
            </a:p>
          </p:txBody>
        </p:sp>
      </p:grpSp>
      <p:grpSp>
        <p:nvGrpSpPr>
          <p:cNvPr id="3" name="Group 8">
            <a:extLst>
              <a:ext uri="{FF2B5EF4-FFF2-40B4-BE49-F238E27FC236}">
                <a16:creationId xmlns:a16="http://schemas.microsoft.com/office/drawing/2014/main" id="{02645B2C-24B2-4120-AC86-B31D53F4A267}"/>
              </a:ext>
            </a:extLst>
          </p:cNvPr>
          <p:cNvGrpSpPr>
            <a:grpSpLocks/>
          </p:cNvGrpSpPr>
          <p:nvPr/>
        </p:nvGrpSpPr>
        <p:grpSpPr bwMode="auto">
          <a:xfrm>
            <a:off x="533400" y="4724400"/>
            <a:ext cx="3908425" cy="830263"/>
            <a:chOff x="336" y="2976"/>
            <a:chExt cx="2462" cy="523"/>
          </a:xfrm>
        </p:grpSpPr>
        <p:sp>
          <p:nvSpPr>
            <p:cNvPr id="13321" name="Text Box 9">
              <a:extLst>
                <a:ext uri="{FF2B5EF4-FFF2-40B4-BE49-F238E27FC236}">
                  <a16:creationId xmlns:a16="http://schemas.microsoft.com/office/drawing/2014/main" id="{C3F25676-23CE-4861-A81B-561DC665B4E8}"/>
                </a:ext>
              </a:extLst>
            </p:cNvPr>
            <p:cNvSpPr txBox="1">
              <a:spLocks noChangeArrowheads="1"/>
            </p:cNvSpPr>
            <p:nvPr/>
          </p:nvSpPr>
          <p:spPr bwMode="auto">
            <a:xfrm>
              <a:off x="336" y="3266"/>
              <a:ext cx="2462"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warehouse	warehouse-address</a:t>
              </a:r>
              <a:endParaRPr lang="en-AU" altLang="en-US">
                <a:latin typeface="Times New Roman" panose="02020603050405020304" pitchFamily="18" charset="0"/>
                <a:cs typeface="Times New Roman" panose="02020603050405020304" pitchFamily="18" charset="0"/>
              </a:endParaRPr>
            </a:p>
          </p:txBody>
        </p:sp>
        <p:sp>
          <p:nvSpPr>
            <p:cNvPr id="13322" name="Text Box 10">
              <a:extLst>
                <a:ext uri="{FF2B5EF4-FFF2-40B4-BE49-F238E27FC236}">
                  <a16:creationId xmlns:a16="http://schemas.microsoft.com/office/drawing/2014/main" id="{6070105E-6FC0-45B1-B354-DA64DD497D2D}"/>
                </a:ext>
              </a:extLst>
            </p:cNvPr>
            <p:cNvSpPr txBox="1">
              <a:spLocks noChangeArrowheads="1"/>
            </p:cNvSpPr>
            <p:nvPr/>
          </p:nvSpPr>
          <p:spPr bwMode="auto">
            <a:xfrm>
              <a:off x="336" y="2976"/>
              <a:ext cx="666"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Location</a:t>
              </a:r>
              <a:endParaRPr lang="en-AU" altLang="en-US">
                <a:latin typeface="Times New Roman" panose="02020603050405020304" pitchFamily="18" charset="0"/>
                <a:cs typeface="Times New Roman" panose="02020603050405020304" pitchFamily="18" charset="0"/>
              </a:endParaRPr>
            </a:p>
          </p:txBody>
        </p:sp>
      </p:grpSp>
      <p:grpSp>
        <p:nvGrpSpPr>
          <p:cNvPr id="13317" name="Group 11">
            <a:extLst>
              <a:ext uri="{FF2B5EF4-FFF2-40B4-BE49-F238E27FC236}">
                <a16:creationId xmlns:a16="http://schemas.microsoft.com/office/drawing/2014/main" id="{5B9E98AE-5E0E-4FEE-AB1F-1497ECFF624A}"/>
              </a:ext>
            </a:extLst>
          </p:cNvPr>
          <p:cNvGrpSpPr>
            <a:grpSpLocks/>
          </p:cNvGrpSpPr>
          <p:nvPr/>
        </p:nvGrpSpPr>
        <p:grpSpPr bwMode="auto">
          <a:xfrm>
            <a:off x="533400" y="1752600"/>
            <a:ext cx="6678613" cy="830263"/>
            <a:chOff x="336" y="1104"/>
            <a:chExt cx="4207" cy="523"/>
          </a:xfrm>
        </p:grpSpPr>
        <p:sp>
          <p:nvSpPr>
            <p:cNvPr id="13319" name="Text Box 12">
              <a:extLst>
                <a:ext uri="{FF2B5EF4-FFF2-40B4-BE49-F238E27FC236}">
                  <a16:creationId xmlns:a16="http://schemas.microsoft.com/office/drawing/2014/main" id="{1734640E-1298-4EE0-8DDC-B53215458901}"/>
                </a:ext>
              </a:extLst>
            </p:cNvPr>
            <p:cNvSpPr txBox="1">
              <a:spLocks noChangeArrowheads="1"/>
            </p:cNvSpPr>
            <p:nvPr/>
          </p:nvSpPr>
          <p:spPr bwMode="auto">
            <a:xfrm>
              <a:off x="336" y="1394"/>
              <a:ext cx="4207"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part	quantity		warehouse	warehouse-address</a:t>
              </a:r>
              <a:endParaRPr lang="en-AU" altLang="en-US">
                <a:latin typeface="Times New Roman" panose="02020603050405020304" pitchFamily="18" charset="0"/>
                <a:cs typeface="Times New Roman" panose="02020603050405020304" pitchFamily="18" charset="0"/>
              </a:endParaRPr>
            </a:p>
          </p:txBody>
        </p:sp>
        <p:sp>
          <p:nvSpPr>
            <p:cNvPr id="13320" name="Text Box 13">
              <a:extLst>
                <a:ext uri="{FF2B5EF4-FFF2-40B4-BE49-F238E27FC236}">
                  <a16:creationId xmlns:a16="http://schemas.microsoft.com/office/drawing/2014/main" id="{C7C11C28-C982-4037-9877-FF9200F4B44F}"/>
                </a:ext>
              </a:extLst>
            </p:cNvPr>
            <p:cNvSpPr txBox="1">
              <a:spLocks noChangeArrowheads="1"/>
            </p:cNvSpPr>
            <p:nvPr/>
          </p:nvSpPr>
          <p:spPr bwMode="auto">
            <a:xfrm>
              <a:off x="336" y="1104"/>
              <a:ext cx="730"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Inventory</a:t>
              </a:r>
              <a:endParaRPr lang="en-AU" altLang="en-US">
                <a:latin typeface="Times New Roman" panose="02020603050405020304" pitchFamily="18" charset="0"/>
                <a:cs typeface="Times New Roman" panose="02020603050405020304" pitchFamily="18" charset="0"/>
              </a:endParaRPr>
            </a:p>
          </p:txBody>
        </p:sp>
      </p:grpSp>
      <p:sp>
        <p:nvSpPr>
          <p:cNvPr id="13318" name="Rectangle 16">
            <a:extLst>
              <a:ext uri="{FF2B5EF4-FFF2-40B4-BE49-F238E27FC236}">
                <a16:creationId xmlns:a16="http://schemas.microsoft.com/office/drawing/2014/main" id="{EEBC2AD7-9A2F-4F11-A39C-357DCB45B274}"/>
              </a:ext>
            </a:extLst>
          </p:cNvPr>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pPr eaLnBrk="1" hangingPunct="1"/>
            <a:r>
              <a:rPr lang="en-AU" altLang="en-US" sz="3200" dirty="0">
                <a:solidFill>
                  <a:schemeClr val="tx2"/>
                </a:solidFill>
                <a:latin typeface="Times New Roman" panose="02020603050405020304" pitchFamily="18" charset="0"/>
                <a:cs typeface="Times New Roman" panose="02020603050405020304" pitchFamily="18" charset="0"/>
              </a:rPr>
              <a:t>Second normal form (2NF)</a:t>
            </a:r>
          </a:p>
        </p:txBody>
      </p:sp>
      <p:sp>
        <p:nvSpPr>
          <p:cNvPr id="13" name="CustomShape 3">
            <a:extLst>
              <a:ext uri="{FF2B5EF4-FFF2-40B4-BE49-F238E27FC236}">
                <a16:creationId xmlns:a16="http://schemas.microsoft.com/office/drawing/2014/main" id="{1C095C1C-F9BE-47DA-B41D-2DAB93299B9F}"/>
              </a:ext>
            </a:extLst>
          </p:cNvPr>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63BE5C9-FE73-4A1E-82E7-179CDFCB0B1E}" type="slidenum">
              <a:rPr lang="en-US" sz="1400" b="0" strike="noStrike" spc="-1">
                <a:solidFill>
                  <a:srgbClr val="8B8B8B"/>
                </a:solidFill>
                <a:latin typeface="Montserrat"/>
                <a:ea typeface="DejaVu Sans"/>
              </a:rPr>
              <a:t>15</a:t>
            </a:fld>
            <a:endParaRPr lang="en-US" sz="14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2228"/>
                                        </p:tgtEl>
                                        <p:attrNameLst>
                                          <p:attrName>style.visibility</p:attrName>
                                        </p:attrNameLst>
                                      </p:cBhvr>
                                      <p:to>
                                        <p:strVal val="visible"/>
                                      </p:to>
                                    </p:set>
                                    <p:animEffect transition="in" filter="box(out)">
                                      <p:cBhvr>
                                        <p:cTn id="7" dur="500"/>
                                        <p:tgtEl>
                                          <p:spTgt spid="522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ou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0ED78ACD-B81E-4A4A-9B94-2CB75F28E64C}"/>
              </a:ext>
            </a:extLst>
          </p:cNvPr>
          <p:cNvGrpSpPr>
            <a:grpSpLocks/>
          </p:cNvGrpSpPr>
          <p:nvPr/>
        </p:nvGrpSpPr>
        <p:grpSpPr bwMode="auto">
          <a:xfrm>
            <a:off x="533400" y="1844675"/>
            <a:ext cx="4002088" cy="830263"/>
            <a:chOff x="336" y="1162"/>
            <a:chExt cx="2521" cy="523"/>
          </a:xfrm>
        </p:grpSpPr>
        <p:sp>
          <p:nvSpPr>
            <p:cNvPr id="14344" name="Text Box 5">
              <a:extLst>
                <a:ext uri="{FF2B5EF4-FFF2-40B4-BE49-F238E27FC236}">
                  <a16:creationId xmlns:a16="http://schemas.microsoft.com/office/drawing/2014/main" id="{1CEBDE06-FC5C-4E58-B055-65420F5D287D}"/>
                </a:ext>
              </a:extLst>
            </p:cNvPr>
            <p:cNvSpPr txBox="1">
              <a:spLocks noChangeArrowheads="1"/>
            </p:cNvSpPr>
            <p:nvPr/>
          </p:nvSpPr>
          <p:spPr bwMode="auto">
            <a:xfrm>
              <a:off x="336" y="1452"/>
              <a:ext cx="2521"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part	quantity		warehouse</a:t>
              </a:r>
              <a:endParaRPr lang="en-AU" altLang="en-US">
                <a:latin typeface="Times New Roman" panose="02020603050405020304" pitchFamily="18" charset="0"/>
                <a:cs typeface="Times New Roman" panose="02020603050405020304" pitchFamily="18" charset="0"/>
              </a:endParaRPr>
            </a:p>
          </p:txBody>
        </p:sp>
        <p:sp>
          <p:nvSpPr>
            <p:cNvPr id="14345" name="Text Box 6">
              <a:extLst>
                <a:ext uri="{FF2B5EF4-FFF2-40B4-BE49-F238E27FC236}">
                  <a16:creationId xmlns:a16="http://schemas.microsoft.com/office/drawing/2014/main" id="{1127CB51-97C6-4F16-AF18-26B4E6B3F517}"/>
                </a:ext>
              </a:extLst>
            </p:cNvPr>
            <p:cNvSpPr txBox="1">
              <a:spLocks noChangeArrowheads="1"/>
            </p:cNvSpPr>
            <p:nvPr/>
          </p:nvSpPr>
          <p:spPr bwMode="auto">
            <a:xfrm>
              <a:off x="336" y="1162"/>
              <a:ext cx="445"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Store</a:t>
              </a:r>
              <a:endParaRPr lang="en-AU" altLang="en-US">
                <a:latin typeface="Times New Roman" panose="02020603050405020304" pitchFamily="18" charset="0"/>
                <a:cs typeface="Times New Roman" panose="02020603050405020304" pitchFamily="18" charset="0"/>
              </a:endParaRPr>
            </a:p>
          </p:txBody>
        </p:sp>
      </p:grpSp>
      <p:sp>
        <p:nvSpPr>
          <p:cNvPr id="53255" name="Rectangle 7">
            <a:extLst>
              <a:ext uri="{FF2B5EF4-FFF2-40B4-BE49-F238E27FC236}">
                <a16:creationId xmlns:a16="http://schemas.microsoft.com/office/drawing/2014/main" id="{B8F9FEC1-4792-4163-BF5A-37132B401371}"/>
              </a:ext>
            </a:extLst>
          </p:cNvPr>
          <p:cNvSpPr>
            <a:spLocks noChangeArrowheads="1"/>
          </p:cNvSpPr>
          <p:nvPr/>
        </p:nvSpPr>
        <p:spPr bwMode="auto">
          <a:xfrm>
            <a:off x="304800" y="2911475"/>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part, warehouse</a:t>
            </a:r>
            <a:r>
              <a:rPr lang="en-AU" altLang="en-US">
                <a:solidFill>
                  <a:schemeClr val="accent2"/>
                </a:solidFill>
                <a:latin typeface="Times New Roman" panose="02020603050405020304" pitchFamily="18" charset="0"/>
                <a:cs typeface="Times New Roman" panose="02020603050405020304" pitchFamily="18" charset="0"/>
              </a:rPr>
              <a:t> </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a:t>
            </a:r>
            <a:r>
              <a:rPr lang="en-AU" altLang="en-US">
                <a:solidFill>
                  <a:schemeClr val="accent2"/>
                </a:solidFill>
                <a:latin typeface="Times New Roman" panose="02020603050405020304" pitchFamily="18" charset="0"/>
                <a:cs typeface="Times New Roman" panose="02020603050405020304" pitchFamily="18" charset="0"/>
              </a:rPr>
              <a:t>quantity</a:t>
            </a:r>
            <a:endParaRPr lang="en-AU" altLang="en-US">
              <a:solidFill>
                <a:srgbClr val="003399"/>
              </a:solidFill>
              <a:latin typeface="Times New Roman" panose="02020603050405020304" pitchFamily="18" charset="0"/>
              <a:cs typeface="Times New Roman" panose="02020603050405020304" pitchFamily="18" charset="0"/>
            </a:endParaRPr>
          </a:p>
        </p:txBody>
      </p:sp>
      <p:sp>
        <p:nvSpPr>
          <p:cNvPr id="53256" name="Rectangle 8">
            <a:extLst>
              <a:ext uri="{FF2B5EF4-FFF2-40B4-BE49-F238E27FC236}">
                <a16:creationId xmlns:a16="http://schemas.microsoft.com/office/drawing/2014/main" id="{F62F03B5-C6E8-43D7-AD7E-504A7DCB7D1E}"/>
              </a:ext>
            </a:extLst>
          </p:cNvPr>
          <p:cNvSpPr>
            <a:spLocks noChangeArrowheads="1"/>
          </p:cNvSpPr>
          <p:nvPr/>
        </p:nvSpPr>
        <p:spPr bwMode="auto">
          <a:xfrm>
            <a:off x="304800" y="3521075"/>
            <a:ext cx="88392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Minimal key = </a:t>
            </a:r>
            <a:r>
              <a:rPr lang="en-AU" altLang="en-US">
                <a:solidFill>
                  <a:schemeClr val="accent2"/>
                </a:solidFill>
                <a:latin typeface="Times New Roman" panose="02020603050405020304" pitchFamily="18" charset="0"/>
                <a:cs typeface="Times New Roman" panose="02020603050405020304" pitchFamily="18" charset="0"/>
              </a:rPr>
              <a:t>(part, warehouse )</a:t>
            </a:r>
          </a:p>
        </p:txBody>
      </p:sp>
      <p:sp>
        <p:nvSpPr>
          <p:cNvPr id="53257" name="Line 9">
            <a:extLst>
              <a:ext uri="{FF2B5EF4-FFF2-40B4-BE49-F238E27FC236}">
                <a16:creationId xmlns:a16="http://schemas.microsoft.com/office/drawing/2014/main" id="{C618FD81-9033-4B0A-B378-755EAD02292B}"/>
              </a:ext>
            </a:extLst>
          </p:cNvPr>
          <p:cNvSpPr>
            <a:spLocks noChangeShapeType="1"/>
          </p:cNvSpPr>
          <p:nvPr/>
        </p:nvSpPr>
        <p:spPr bwMode="auto">
          <a:xfrm>
            <a:off x="457200" y="4054475"/>
            <a:ext cx="72390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U">
              <a:latin typeface="Times New Roman" panose="02020603050405020304" pitchFamily="18" charset="0"/>
              <a:cs typeface="Times New Roman" panose="02020603050405020304" pitchFamily="18" charset="0"/>
            </a:endParaRPr>
          </a:p>
        </p:txBody>
      </p:sp>
      <p:sp>
        <p:nvSpPr>
          <p:cNvPr id="53258" name="Rectangle 10">
            <a:extLst>
              <a:ext uri="{FF2B5EF4-FFF2-40B4-BE49-F238E27FC236}">
                <a16:creationId xmlns:a16="http://schemas.microsoft.com/office/drawing/2014/main" id="{293AA94B-F718-42FB-9538-00E2C2C21C3A}"/>
              </a:ext>
            </a:extLst>
          </p:cNvPr>
          <p:cNvSpPr>
            <a:spLocks noChangeArrowheads="1"/>
          </p:cNvSpPr>
          <p:nvPr/>
        </p:nvSpPr>
        <p:spPr bwMode="auto">
          <a:xfrm>
            <a:off x="76200" y="4283075"/>
            <a:ext cx="9144000"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Schema</a:t>
            </a:r>
            <a:r>
              <a:rPr lang="en-AU" altLang="en-US">
                <a:solidFill>
                  <a:schemeClr val="accent2"/>
                </a:solidFill>
                <a:latin typeface="Times New Roman" panose="02020603050405020304" pitchFamily="18" charset="0"/>
                <a:cs typeface="Times New Roman" panose="02020603050405020304" pitchFamily="18" charset="0"/>
              </a:rPr>
              <a:t> Store </a:t>
            </a:r>
            <a:r>
              <a:rPr lang="en-AU" altLang="en-US" u="sng">
                <a:solidFill>
                  <a:srgbClr val="FF0000"/>
                </a:solidFill>
                <a:latin typeface="Times New Roman" panose="02020603050405020304" pitchFamily="18" charset="0"/>
                <a:cs typeface="Times New Roman" panose="02020603050405020304" pitchFamily="18" charset="0"/>
              </a:rPr>
              <a:t>is in 2NF</a:t>
            </a:r>
            <a:r>
              <a:rPr lang="en-AU" altLang="en-US">
                <a:latin typeface="Times New Roman" panose="02020603050405020304" pitchFamily="18" charset="0"/>
                <a:cs typeface="Times New Roman" panose="02020603050405020304" pitchFamily="18" charset="0"/>
              </a:rPr>
              <a:t> because no nonprime attributes </a:t>
            </a:r>
            <a:r>
              <a:rPr lang="en-AU" altLang="en-US">
                <a:solidFill>
                  <a:schemeClr val="accent2"/>
                </a:solidFill>
                <a:latin typeface="Times New Roman" panose="02020603050405020304" pitchFamily="18" charset="0"/>
                <a:cs typeface="Times New Roman" panose="02020603050405020304" pitchFamily="18" charset="0"/>
              </a:rPr>
              <a:t>(quantity) </a:t>
            </a:r>
            <a:r>
              <a:rPr lang="en-AU" altLang="en-US">
                <a:latin typeface="Times New Roman" panose="02020603050405020304" pitchFamily="18" charset="0"/>
                <a:cs typeface="Times New Roman" panose="02020603050405020304" pitchFamily="18" charset="0"/>
              </a:rPr>
              <a:t>depends on a part of a key </a:t>
            </a:r>
            <a:r>
              <a:rPr lang="en-AU" altLang="en-US">
                <a:solidFill>
                  <a:schemeClr val="accent2"/>
                </a:solidFill>
                <a:latin typeface="Times New Roman" panose="02020603050405020304" pitchFamily="18" charset="0"/>
                <a:cs typeface="Times New Roman" panose="02020603050405020304" pitchFamily="18" charset="0"/>
              </a:rPr>
              <a:t>(part, warehouse )</a:t>
            </a:r>
            <a:endParaRPr lang="en-AU" altLang="en-US" b="0">
              <a:solidFill>
                <a:srgbClr val="FF0000"/>
              </a:solidFill>
              <a:latin typeface="Times New Roman" panose="02020603050405020304" pitchFamily="18" charset="0"/>
              <a:cs typeface="Times New Roman" panose="02020603050405020304" pitchFamily="18" charset="0"/>
            </a:endParaRPr>
          </a:p>
        </p:txBody>
      </p:sp>
      <p:sp>
        <p:nvSpPr>
          <p:cNvPr id="14343" name="Rectangle 13">
            <a:extLst>
              <a:ext uri="{FF2B5EF4-FFF2-40B4-BE49-F238E27FC236}">
                <a16:creationId xmlns:a16="http://schemas.microsoft.com/office/drawing/2014/main" id="{171A8609-0895-4760-931D-D86136E53EC1}"/>
              </a:ext>
            </a:extLst>
          </p:cNvPr>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pPr eaLnBrk="1" hangingPunct="1"/>
            <a:r>
              <a:rPr lang="en-AU" altLang="en-US" sz="3200" dirty="0">
                <a:solidFill>
                  <a:schemeClr val="tx2"/>
                </a:solidFill>
                <a:latin typeface="Times New Roman" panose="02020603050405020304" pitchFamily="18" charset="0"/>
                <a:cs typeface="Times New Roman" panose="02020603050405020304" pitchFamily="18" charset="0"/>
              </a:rPr>
              <a:t>Second normal form (2NF)</a:t>
            </a:r>
          </a:p>
        </p:txBody>
      </p:sp>
      <p:sp>
        <p:nvSpPr>
          <p:cNvPr id="10" name="CustomShape 3">
            <a:extLst>
              <a:ext uri="{FF2B5EF4-FFF2-40B4-BE49-F238E27FC236}">
                <a16:creationId xmlns:a16="http://schemas.microsoft.com/office/drawing/2014/main" id="{F89E30F3-0E89-4160-BC09-521BA2456235}"/>
              </a:ext>
            </a:extLst>
          </p:cNvPr>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63BE5C9-FE73-4A1E-82E7-179CDFCB0B1E}" type="slidenum">
              <a:rPr lang="en-US" sz="1400" b="0" strike="noStrike" spc="-1">
                <a:solidFill>
                  <a:srgbClr val="8B8B8B"/>
                </a:solidFill>
                <a:latin typeface="Montserrat"/>
                <a:ea typeface="DejaVu Sans"/>
              </a:rPr>
              <a:t>16</a:t>
            </a:fld>
            <a:endParaRPr lang="en-US" sz="14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3255"/>
                                        </p:tgtEl>
                                        <p:attrNameLst>
                                          <p:attrName>style.visibility</p:attrName>
                                        </p:attrNameLst>
                                      </p:cBhvr>
                                      <p:to>
                                        <p:strVal val="visible"/>
                                      </p:to>
                                    </p:set>
                                    <p:animEffect transition="in" filter="box(out)">
                                      <p:cBhvr>
                                        <p:cTn id="12" dur="500"/>
                                        <p:tgtEl>
                                          <p:spTgt spid="532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3256"/>
                                        </p:tgtEl>
                                        <p:attrNameLst>
                                          <p:attrName>style.visibility</p:attrName>
                                        </p:attrNameLst>
                                      </p:cBhvr>
                                      <p:to>
                                        <p:strVal val="visible"/>
                                      </p:to>
                                    </p:set>
                                    <p:animEffect transition="in" filter="box(out)">
                                      <p:cBhvr>
                                        <p:cTn id="17" dur="500"/>
                                        <p:tgtEl>
                                          <p:spTgt spid="532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53257"/>
                                        </p:tgtEl>
                                        <p:attrNameLst>
                                          <p:attrName>style.visibility</p:attrName>
                                        </p:attrNameLst>
                                      </p:cBhvr>
                                      <p:to>
                                        <p:strVal val="visible"/>
                                      </p:to>
                                    </p:set>
                                    <p:animEffect transition="in" filter="box(out)">
                                      <p:cBhvr>
                                        <p:cTn id="22" dur="500"/>
                                        <p:tgtEl>
                                          <p:spTgt spid="532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3258"/>
                                        </p:tgtEl>
                                        <p:attrNameLst>
                                          <p:attrName>style.visibility</p:attrName>
                                        </p:attrNameLst>
                                      </p:cBhvr>
                                      <p:to>
                                        <p:strVal val="visible"/>
                                      </p:to>
                                    </p:set>
                                    <p:animEffect transition="in" filter="box(out)">
                                      <p:cBhvr>
                                        <p:cTn id="27" dur="500"/>
                                        <p:tgtEl>
                                          <p:spTgt spid="53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5" grpId="0" autoUpdateAnimBg="0"/>
      <p:bldP spid="53256" grpId="0" autoUpdateAnimBg="0"/>
      <p:bldP spid="5325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05DBC00D-58E2-47F8-8B32-378F32AC2909}"/>
              </a:ext>
            </a:extLst>
          </p:cNvPr>
          <p:cNvGrpSpPr>
            <a:grpSpLocks/>
          </p:cNvGrpSpPr>
          <p:nvPr/>
        </p:nvGrpSpPr>
        <p:grpSpPr bwMode="auto">
          <a:xfrm>
            <a:off x="533400" y="1828800"/>
            <a:ext cx="3908425" cy="830263"/>
            <a:chOff x="336" y="1152"/>
            <a:chExt cx="2462" cy="523"/>
          </a:xfrm>
        </p:grpSpPr>
        <p:sp>
          <p:nvSpPr>
            <p:cNvPr id="15368" name="Text Box 5">
              <a:extLst>
                <a:ext uri="{FF2B5EF4-FFF2-40B4-BE49-F238E27FC236}">
                  <a16:creationId xmlns:a16="http://schemas.microsoft.com/office/drawing/2014/main" id="{486C42A3-400A-4029-9259-893B399FF258}"/>
                </a:ext>
              </a:extLst>
            </p:cNvPr>
            <p:cNvSpPr txBox="1">
              <a:spLocks noChangeArrowheads="1"/>
            </p:cNvSpPr>
            <p:nvPr/>
          </p:nvSpPr>
          <p:spPr bwMode="auto">
            <a:xfrm>
              <a:off x="336" y="1442"/>
              <a:ext cx="2462"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warehouse	warehouse-address</a:t>
              </a:r>
              <a:endParaRPr lang="en-AU" altLang="en-US">
                <a:latin typeface="Times New Roman" panose="02020603050405020304" pitchFamily="18" charset="0"/>
                <a:cs typeface="Times New Roman" panose="02020603050405020304" pitchFamily="18" charset="0"/>
              </a:endParaRPr>
            </a:p>
          </p:txBody>
        </p:sp>
        <p:sp>
          <p:nvSpPr>
            <p:cNvPr id="15369" name="Text Box 6">
              <a:extLst>
                <a:ext uri="{FF2B5EF4-FFF2-40B4-BE49-F238E27FC236}">
                  <a16:creationId xmlns:a16="http://schemas.microsoft.com/office/drawing/2014/main" id="{FEE9444B-7EBB-4561-A709-B26EF28258EB}"/>
                </a:ext>
              </a:extLst>
            </p:cNvPr>
            <p:cNvSpPr txBox="1">
              <a:spLocks noChangeArrowheads="1"/>
            </p:cNvSpPr>
            <p:nvPr/>
          </p:nvSpPr>
          <p:spPr bwMode="auto">
            <a:xfrm>
              <a:off x="336" y="1152"/>
              <a:ext cx="666"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Location</a:t>
              </a:r>
              <a:endParaRPr lang="en-AU" altLang="en-US">
                <a:latin typeface="Times New Roman" panose="02020603050405020304" pitchFamily="18" charset="0"/>
                <a:cs typeface="Times New Roman" panose="02020603050405020304" pitchFamily="18" charset="0"/>
              </a:endParaRPr>
            </a:p>
          </p:txBody>
        </p:sp>
      </p:grpSp>
      <p:sp>
        <p:nvSpPr>
          <p:cNvPr id="54279" name="Rectangle 7">
            <a:extLst>
              <a:ext uri="{FF2B5EF4-FFF2-40B4-BE49-F238E27FC236}">
                <a16:creationId xmlns:a16="http://schemas.microsoft.com/office/drawing/2014/main" id="{A76034B5-D42A-422C-ACE7-9ADE02D7085B}"/>
              </a:ext>
            </a:extLst>
          </p:cNvPr>
          <p:cNvSpPr>
            <a:spLocks noChangeArrowheads="1"/>
          </p:cNvSpPr>
          <p:nvPr/>
        </p:nvSpPr>
        <p:spPr bwMode="auto">
          <a:xfrm>
            <a:off x="228600" y="2819400"/>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rPr>
              <a:t>warehouse </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warehouse-address</a:t>
            </a:r>
            <a:r>
              <a:rPr lang="en-AU" altLang="en-US">
                <a:solidFill>
                  <a:schemeClr val="accent2"/>
                </a:solidFill>
                <a:latin typeface="Times New Roman" panose="02020603050405020304" pitchFamily="18" charset="0"/>
                <a:cs typeface="Times New Roman" panose="02020603050405020304" pitchFamily="18" charset="0"/>
              </a:rPr>
              <a:t> </a:t>
            </a:r>
            <a:r>
              <a:rPr lang="en-AU" altLang="en-US">
                <a:solidFill>
                  <a:srgbClr val="003399"/>
                </a:solidFill>
                <a:latin typeface="Times New Roman" panose="02020603050405020304" pitchFamily="18" charset="0"/>
                <a:cs typeface="Times New Roman" panose="02020603050405020304" pitchFamily="18" charset="0"/>
              </a:rPr>
              <a:t> </a:t>
            </a:r>
            <a:endParaRPr lang="en-AU" altLang="en-US" b="0">
              <a:solidFill>
                <a:srgbClr val="003399"/>
              </a:solidFill>
              <a:latin typeface="Times New Roman" panose="02020603050405020304" pitchFamily="18" charset="0"/>
              <a:cs typeface="Times New Roman" panose="02020603050405020304" pitchFamily="18" charset="0"/>
            </a:endParaRPr>
          </a:p>
        </p:txBody>
      </p:sp>
      <p:sp>
        <p:nvSpPr>
          <p:cNvPr id="54280" name="Rectangle 8">
            <a:extLst>
              <a:ext uri="{FF2B5EF4-FFF2-40B4-BE49-F238E27FC236}">
                <a16:creationId xmlns:a16="http://schemas.microsoft.com/office/drawing/2014/main" id="{374FF2C9-2C12-462B-88D9-AB030061E1A4}"/>
              </a:ext>
            </a:extLst>
          </p:cNvPr>
          <p:cNvSpPr>
            <a:spLocks noChangeArrowheads="1"/>
          </p:cNvSpPr>
          <p:nvPr/>
        </p:nvSpPr>
        <p:spPr bwMode="auto">
          <a:xfrm>
            <a:off x="228600" y="3352800"/>
            <a:ext cx="88392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Minimal key = </a:t>
            </a:r>
            <a:r>
              <a:rPr lang="en-AU" altLang="en-US">
                <a:solidFill>
                  <a:schemeClr val="accent2"/>
                </a:solidFill>
                <a:latin typeface="Times New Roman" panose="02020603050405020304" pitchFamily="18" charset="0"/>
                <a:cs typeface="Times New Roman" panose="02020603050405020304" pitchFamily="18" charset="0"/>
              </a:rPr>
              <a:t>(warehouse )</a:t>
            </a:r>
            <a:endParaRPr lang="en-AU" altLang="en-US">
              <a:latin typeface="Times New Roman" panose="02020603050405020304" pitchFamily="18" charset="0"/>
              <a:cs typeface="Times New Roman" panose="02020603050405020304" pitchFamily="18" charset="0"/>
            </a:endParaRPr>
          </a:p>
        </p:txBody>
      </p:sp>
      <p:sp>
        <p:nvSpPr>
          <p:cNvPr id="54281" name="Line 9">
            <a:extLst>
              <a:ext uri="{FF2B5EF4-FFF2-40B4-BE49-F238E27FC236}">
                <a16:creationId xmlns:a16="http://schemas.microsoft.com/office/drawing/2014/main" id="{BA998668-8CC9-4A02-A8C7-010785B43518}"/>
              </a:ext>
            </a:extLst>
          </p:cNvPr>
          <p:cNvSpPr>
            <a:spLocks noChangeShapeType="1"/>
          </p:cNvSpPr>
          <p:nvPr/>
        </p:nvSpPr>
        <p:spPr bwMode="auto">
          <a:xfrm>
            <a:off x="381000" y="3886200"/>
            <a:ext cx="72390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U">
              <a:latin typeface="Times New Roman" panose="02020603050405020304" pitchFamily="18" charset="0"/>
              <a:cs typeface="Times New Roman" panose="02020603050405020304" pitchFamily="18" charset="0"/>
            </a:endParaRPr>
          </a:p>
        </p:txBody>
      </p:sp>
      <p:sp>
        <p:nvSpPr>
          <p:cNvPr id="54282" name="Rectangle 10">
            <a:extLst>
              <a:ext uri="{FF2B5EF4-FFF2-40B4-BE49-F238E27FC236}">
                <a16:creationId xmlns:a16="http://schemas.microsoft.com/office/drawing/2014/main" id="{E62E1DAC-5923-4A11-92D0-80DC9270A975}"/>
              </a:ext>
            </a:extLst>
          </p:cNvPr>
          <p:cNvSpPr>
            <a:spLocks noChangeArrowheads="1"/>
          </p:cNvSpPr>
          <p:nvPr/>
        </p:nvSpPr>
        <p:spPr bwMode="auto">
          <a:xfrm>
            <a:off x="0" y="4114800"/>
            <a:ext cx="9144000"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Schema </a:t>
            </a:r>
            <a:r>
              <a:rPr lang="en-AU" altLang="en-US">
                <a:solidFill>
                  <a:schemeClr val="accent2"/>
                </a:solidFill>
                <a:latin typeface="Times New Roman" panose="02020603050405020304" pitchFamily="18" charset="0"/>
                <a:cs typeface="Times New Roman" panose="02020603050405020304" pitchFamily="18" charset="0"/>
              </a:rPr>
              <a:t>Location </a:t>
            </a:r>
            <a:r>
              <a:rPr lang="en-AU" altLang="en-US" u="sng">
                <a:solidFill>
                  <a:srgbClr val="FF0000"/>
                </a:solidFill>
                <a:latin typeface="Times New Roman" panose="02020603050405020304" pitchFamily="18" charset="0"/>
                <a:cs typeface="Times New Roman" panose="02020603050405020304" pitchFamily="18" charset="0"/>
              </a:rPr>
              <a:t>is in 2NF</a:t>
            </a:r>
            <a:r>
              <a:rPr lang="en-AU" altLang="en-US">
                <a:latin typeface="Times New Roman" panose="02020603050405020304" pitchFamily="18" charset="0"/>
                <a:cs typeface="Times New Roman" panose="02020603050405020304" pitchFamily="18" charset="0"/>
              </a:rPr>
              <a:t> because no nonprime attributes </a:t>
            </a:r>
            <a:r>
              <a:rPr lang="en-AU" altLang="en-US">
                <a:solidFill>
                  <a:schemeClr val="accent2"/>
                </a:solidFill>
                <a:latin typeface="Times New Roman" panose="02020603050405020304" pitchFamily="18" charset="0"/>
                <a:cs typeface="Times New Roman" panose="02020603050405020304" pitchFamily="18" charset="0"/>
              </a:rPr>
              <a:t>(warehouse-address) </a:t>
            </a:r>
            <a:r>
              <a:rPr lang="en-AU" altLang="en-US">
                <a:latin typeface="Times New Roman" panose="02020603050405020304" pitchFamily="18" charset="0"/>
                <a:cs typeface="Times New Roman" panose="02020603050405020304" pitchFamily="18" charset="0"/>
              </a:rPr>
              <a:t>depends on a part of a key </a:t>
            </a:r>
            <a:r>
              <a:rPr lang="en-AU" altLang="en-US">
                <a:solidFill>
                  <a:schemeClr val="accent2"/>
                </a:solidFill>
                <a:latin typeface="Times New Roman" panose="02020603050405020304" pitchFamily="18" charset="0"/>
                <a:cs typeface="Times New Roman" panose="02020603050405020304" pitchFamily="18" charset="0"/>
              </a:rPr>
              <a:t>(warehouse )</a:t>
            </a:r>
            <a:endParaRPr lang="en-AU" altLang="en-US" b="0">
              <a:solidFill>
                <a:srgbClr val="FF0000"/>
              </a:solidFill>
              <a:latin typeface="Times New Roman" panose="02020603050405020304" pitchFamily="18" charset="0"/>
              <a:cs typeface="Times New Roman" panose="02020603050405020304" pitchFamily="18" charset="0"/>
            </a:endParaRPr>
          </a:p>
        </p:txBody>
      </p:sp>
      <p:sp>
        <p:nvSpPr>
          <p:cNvPr id="15367" name="Rectangle 13">
            <a:extLst>
              <a:ext uri="{FF2B5EF4-FFF2-40B4-BE49-F238E27FC236}">
                <a16:creationId xmlns:a16="http://schemas.microsoft.com/office/drawing/2014/main" id="{385FD133-70E0-45D9-B4B1-75BD749CC2A4}"/>
              </a:ext>
            </a:extLst>
          </p:cNvPr>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pPr eaLnBrk="1" hangingPunct="1"/>
            <a:r>
              <a:rPr lang="en-AU" altLang="en-US" sz="3200" dirty="0">
                <a:solidFill>
                  <a:schemeClr val="tx2"/>
                </a:solidFill>
                <a:latin typeface="Times New Roman" panose="02020603050405020304" pitchFamily="18" charset="0"/>
                <a:cs typeface="Times New Roman" panose="02020603050405020304" pitchFamily="18" charset="0"/>
              </a:rPr>
              <a:t>Second normal form (2NF)</a:t>
            </a:r>
          </a:p>
        </p:txBody>
      </p:sp>
      <p:sp>
        <p:nvSpPr>
          <p:cNvPr id="10" name="CustomShape 3">
            <a:extLst>
              <a:ext uri="{FF2B5EF4-FFF2-40B4-BE49-F238E27FC236}">
                <a16:creationId xmlns:a16="http://schemas.microsoft.com/office/drawing/2014/main" id="{EC65C516-39CF-486A-AA33-05279ECAFEF3}"/>
              </a:ext>
            </a:extLst>
          </p:cNvPr>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63BE5C9-FE73-4A1E-82E7-179CDFCB0B1E}" type="slidenum">
              <a:rPr lang="en-US" sz="1400" b="0" strike="noStrike" spc="-1">
                <a:solidFill>
                  <a:srgbClr val="8B8B8B"/>
                </a:solidFill>
                <a:latin typeface="Montserrat"/>
                <a:ea typeface="DejaVu Sans"/>
              </a:rPr>
              <a:t>17</a:t>
            </a:fld>
            <a:endParaRPr lang="en-US" sz="14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4279"/>
                                        </p:tgtEl>
                                        <p:attrNameLst>
                                          <p:attrName>style.visibility</p:attrName>
                                        </p:attrNameLst>
                                      </p:cBhvr>
                                      <p:to>
                                        <p:strVal val="visible"/>
                                      </p:to>
                                    </p:set>
                                    <p:animEffect transition="in" filter="box(out)">
                                      <p:cBhvr>
                                        <p:cTn id="12" dur="500"/>
                                        <p:tgtEl>
                                          <p:spTgt spid="542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4280"/>
                                        </p:tgtEl>
                                        <p:attrNameLst>
                                          <p:attrName>style.visibility</p:attrName>
                                        </p:attrNameLst>
                                      </p:cBhvr>
                                      <p:to>
                                        <p:strVal val="visible"/>
                                      </p:to>
                                    </p:set>
                                    <p:animEffect transition="in" filter="box(out)">
                                      <p:cBhvr>
                                        <p:cTn id="17" dur="500"/>
                                        <p:tgtEl>
                                          <p:spTgt spid="542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54281"/>
                                        </p:tgtEl>
                                        <p:attrNameLst>
                                          <p:attrName>style.visibility</p:attrName>
                                        </p:attrNameLst>
                                      </p:cBhvr>
                                      <p:to>
                                        <p:strVal val="visible"/>
                                      </p:to>
                                    </p:set>
                                    <p:animEffect transition="in" filter="box(out)">
                                      <p:cBhvr>
                                        <p:cTn id="22" dur="500"/>
                                        <p:tgtEl>
                                          <p:spTgt spid="542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4282"/>
                                        </p:tgtEl>
                                        <p:attrNameLst>
                                          <p:attrName>style.visibility</p:attrName>
                                        </p:attrNameLst>
                                      </p:cBhvr>
                                      <p:to>
                                        <p:strVal val="visible"/>
                                      </p:to>
                                    </p:set>
                                    <p:animEffect transition="in" filter="box(out)">
                                      <p:cBhvr>
                                        <p:cTn id="27" dur="500"/>
                                        <p:tgtEl>
                                          <p:spTgt spid="54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9" grpId="0" autoUpdateAnimBg="0"/>
      <p:bldP spid="54280" grpId="0" autoUpdateAnimBg="0"/>
      <p:bldP spid="5428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4">
            <a:extLst>
              <a:ext uri="{FF2B5EF4-FFF2-40B4-BE49-F238E27FC236}">
                <a16:creationId xmlns:a16="http://schemas.microsoft.com/office/drawing/2014/main" id="{D7D96EEF-CAD5-411D-B0FE-6105935CE302}"/>
              </a:ext>
            </a:extLst>
          </p:cNvPr>
          <p:cNvSpPr txBox="1">
            <a:spLocks noChangeArrowheads="1"/>
          </p:cNvSpPr>
          <p:nvPr/>
        </p:nvSpPr>
        <p:spPr bwMode="auto">
          <a:xfrm>
            <a:off x="533400" y="2289175"/>
            <a:ext cx="3908121" cy="369332"/>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warehouse	warehouse-address</a:t>
            </a:r>
            <a:endParaRPr lang="en-AU" altLang="en-US">
              <a:latin typeface="Times New Roman" panose="02020603050405020304" pitchFamily="18" charset="0"/>
              <a:cs typeface="Times New Roman" panose="02020603050405020304" pitchFamily="18" charset="0"/>
            </a:endParaRPr>
          </a:p>
        </p:txBody>
      </p:sp>
      <p:sp>
        <p:nvSpPr>
          <p:cNvPr id="16387" name="Text Box 5">
            <a:extLst>
              <a:ext uri="{FF2B5EF4-FFF2-40B4-BE49-F238E27FC236}">
                <a16:creationId xmlns:a16="http://schemas.microsoft.com/office/drawing/2014/main" id="{378A18D0-2151-456C-AF31-C98B43B7C8D6}"/>
              </a:ext>
            </a:extLst>
          </p:cNvPr>
          <p:cNvSpPr txBox="1">
            <a:spLocks noChangeArrowheads="1"/>
          </p:cNvSpPr>
          <p:nvPr/>
        </p:nvSpPr>
        <p:spPr bwMode="auto">
          <a:xfrm>
            <a:off x="533400" y="1828800"/>
            <a:ext cx="1056700" cy="369332"/>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Location</a:t>
            </a:r>
            <a:endParaRPr lang="en-AU" altLang="en-US">
              <a:latin typeface="Times New Roman" panose="02020603050405020304" pitchFamily="18" charset="0"/>
              <a:cs typeface="Times New Roman" panose="02020603050405020304" pitchFamily="18" charset="0"/>
            </a:endParaRPr>
          </a:p>
        </p:txBody>
      </p:sp>
      <p:sp>
        <p:nvSpPr>
          <p:cNvPr id="16388" name="Rectangle 6">
            <a:extLst>
              <a:ext uri="{FF2B5EF4-FFF2-40B4-BE49-F238E27FC236}">
                <a16:creationId xmlns:a16="http://schemas.microsoft.com/office/drawing/2014/main" id="{F7D3BAE6-0B25-441F-9C44-782E2659B5E7}"/>
              </a:ext>
            </a:extLst>
          </p:cNvPr>
          <p:cNvSpPr>
            <a:spLocks noChangeArrowheads="1"/>
          </p:cNvSpPr>
          <p:nvPr/>
        </p:nvSpPr>
        <p:spPr bwMode="auto">
          <a:xfrm>
            <a:off x="228600" y="2819400"/>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rPr>
              <a:t>warehouse </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warehouse-address</a:t>
            </a:r>
            <a:r>
              <a:rPr lang="en-AU" altLang="en-US">
                <a:solidFill>
                  <a:schemeClr val="accent2"/>
                </a:solidFill>
                <a:latin typeface="Times New Roman" panose="02020603050405020304" pitchFamily="18" charset="0"/>
                <a:cs typeface="Times New Roman" panose="02020603050405020304" pitchFamily="18" charset="0"/>
              </a:rPr>
              <a:t>  </a:t>
            </a:r>
            <a:endParaRPr lang="en-AU" altLang="en-US" b="0">
              <a:solidFill>
                <a:srgbClr val="003399"/>
              </a:solidFill>
              <a:latin typeface="Times New Roman" panose="02020603050405020304" pitchFamily="18" charset="0"/>
              <a:cs typeface="Times New Roman" panose="02020603050405020304" pitchFamily="18" charset="0"/>
            </a:endParaRPr>
          </a:p>
        </p:txBody>
      </p:sp>
      <p:sp>
        <p:nvSpPr>
          <p:cNvPr id="16389" name="Rectangle 7">
            <a:extLst>
              <a:ext uri="{FF2B5EF4-FFF2-40B4-BE49-F238E27FC236}">
                <a16:creationId xmlns:a16="http://schemas.microsoft.com/office/drawing/2014/main" id="{4B210808-B465-4F77-80EC-EF88305F2B94}"/>
              </a:ext>
            </a:extLst>
          </p:cNvPr>
          <p:cNvSpPr>
            <a:spLocks noChangeArrowheads="1"/>
          </p:cNvSpPr>
          <p:nvPr/>
        </p:nvSpPr>
        <p:spPr bwMode="auto">
          <a:xfrm>
            <a:off x="228600" y="3352800"/>
            <a:ext cx="88392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Minimal key = </a:t>
            </a:r>
            <a:r>
              <a:rPr lang="en-AU" altLang="en-US">
                <a:solidFill>
                  <a:schemeClr val="accent2"/>
                </a:solidFill>
                <a:latin typeface="Times New Roman" panose="02020603050405020304" pitchFamily="18" charset="0"/>
                <a:cs typeface="Times New Roman" panose="02020603050405020304" pitchFamily="18" charset="0"/>
              </a:rPr>
              <a:t>(warehouse )</a:t>
            </a:r>
            <a:endParaRPr lang="en-AU" altLang="en-US">
              <a:latin typeface="Times New Roman" panose="02020603050405020304" pitchFamily="18" charset="0"/>
              <a:cs typeface="Times New Roman" panose="02020603050405020304" pitchFamily="18" charset="0"/>
            </a:endParaRPr>
          </a:p>
        </p:txBody>
      </p:sp>
      <p:sp>
        <p:nvSpPr>
          <p:cNvPr id="16390" name="Line 8">
            <a:extLst>
              <a:ext uri="{FF2B5EF4-FFF2-40B4-BE49-F238E27FC236}">
                <a16:creationId xmlns:a16="http://schemas.microsoft.com/office/drawing/2014/main" id="{2639CAD8-8141-4899-97C9-592133C33989}"/>
              </a:ext>
            </a:extLst>
          </p:cNvPr>
          <p:cNvSpPr>
            <a:spLocks noChangeShapeType="1"/>
          </p:cNvSpPr>
          <p:nvPr/>
        </p:nvSpPr>
        <p:spPr bwMode="auto">
          <a:xfrm>
            <a:off x="381000" y="3886200"/>
            <a:ext cx="72390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U">
              <a:latin typeface="Times New Roman" panose="02020603050405020304" pitchFamily="18" charset="0"/>
              <a:cs typeface="Times New Roman" panose="02020603050405020304" pitchFamily="18" charset="0"/>
            </a:endParaRPr>
          </a:p>
        </p:txBody>
      </p:sp>
      <p:sp>
        <p:nvSpPr>
          <p:cNvPr id="55305" name="Rectangle 9">
            <a:extLst>
              <a:ext uri="{FF2B5EF4-FFF2-40B4-BE49-F238E27FC236}">
                <a16:creationId xmlns:a16="http://schemas.microsoft.com/office/drawing/2014/main" id="{4077E284-F582-4A4A-BE56-4DDB33B98F88}"/>
              </a:ext>
            </a:extLst>
          </p:cNvPr>
          <p:cNvSpPr>
            <a:spLocks noChangeArrowheads="1"/>
          </p:cNvSpPr>
          <p:nvPr/>
        </p:nvSpPr>
        <p:spPr bwMode="auto">
          <a:xfrm>
            <a:off x="152400" y="4114800"/>
            <a:ext cx="9144000"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Every relational schema, which consists of at most 2 attributes is always in 2NF</a:t>
            </a:r>
            <a:endParaRPr lang="en-AU" altLang="en-US" b="0">
              <a:solidFill>
                <a:srgbClr val="FF0000"/>
              </a:solidFill>
              <a:latin typeface="Times New Roman" panose="02020603050405020304" pitchFamily="18" charset="0"/>
              <a:cs typeface="Times New Roman" panose="02020603050405020304" pitchFamily="18" charset="0"/>
            </a:endParaRPr>
          </a:p>
        </p:txBody>
      </p:sp>
      <p:sp>
        <p:nvSpPr>
          <p:cNvPr id="16392" name="Rectangle 12">
            <a:extLst>
              <a:ext uri="{FF2B5EF4-FFF2-40B4-BE49-F238E27FC236}">
                <a16:creationId xmlns:a16="http://schemas.microsoft.com/office/drawing/2014/main" id="{16A765CD-DBD5-4A6E-A502-B44BA9722AA5}"/>
              </a:ext>
            </a:extLst>
          </p:cNvPr>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pPr eaLnBrk="1" hangingPunct="1"/>
            <a:r>
              <a:rPr lang="en-AU" altLang="en-US" sz="3200" dirty="0">
                <a:solidFill>
                  <a:schemeClr val="tx2"/>
                </a:solidFill>
                <a:latin typeface="Times New Roman" panose="02020603050405020304" pitchFamily="18" charset="0"/>
                <a:cs typeface="Times New Roman" panose="02020603050405020304" pitchFamily="18" charset="0"/>
              </a:rPr>
              <a:t>Second normal form (2NF)</a:t>
            </a:r>
          </a:p>
        </p:txBody>
      </p:sp>
      <p:sp>
        <p:nvSpPr>
          <p:cNvPr id="9" name="CustomShape 3">
            <a:extLst>
              <a:ext uri="{FF2B5EF4-FFF2-40B4-BE49-F238E27FC236}">
                <a16:creationId xmlns:a16="http://schemas.microsoft.com/office/drawing/2014/main" id="{26470171-2B78-4748-8BFA-0D1F491E3FD9}"/>
              </a:ext>
            </a:extLst>
          </p:cNvPr>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63BE5C9-FE73-4A1E-82E7-179CDFCB0B1E}" type="slidenum">
              <a:rPr lang="en-US" sz="1400" b="0" strike="noStrike" spc="-1">
                <a:solidFill>
                  <a:srgbClr val="8B8B8B"/>
                </a:solidFill>
                <a:latin typeface="Montserrat"/>
                <a:ea typeface="DejaVu Sans"/>
              </a:rPr>
              <a:t>18</a:t>
            </a:fld>
            <a:endParaRPr lang="en-US" sz="14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5305"/>
                                        </p:tgtEl>
                                        <p:attrNameLst>
                                          <p:attrName>style.visibility</p:attrName>
                                        </p:attrNameLst>
                                      </p:cBhvr>
                                      <p:to>
                                        <p:strVal val="visible"/>
                                      </p:to>
                                    </p:set>
                                    <p:animEffect transition="in" filter="box(out)">
                                      <p:cBhvr>
                                        <p:cTn id="7" dur="500"/>
                                        <p:tgtEl>
                                          <p:spTgt spid="55305"/>
                                        </p:tgtEl>
                                      </p:cBhvr>
                                    </p:animEffect>
                                  </p:childTnLst>
                                  <p:subTnLst>
                                    <p:animClr clrSpc="rgb" dir="cw">
                                      <p:cBhvr override="childStyle">
                                        <p:cTn dur="1" fill="hold" display="0" masterRel="nextClick" afterEffect="1"/>
                                        <p:tgtEl>
                                          <p:spTgt spid="55305"/>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411120"/>
            <a:ext cx="727704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91" name="CustomShape 2"/>
          <p:cNvSpPr/>
          <p:nvPr/>
        </p:nvSpPr>
        <p:spPr>
          <a:xfrm>
            <a:off x="457200" y="1514520"/>
            <a:ext cx="7871040" cy="31626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0200">
              <a:lnSpc>
                <a:spcPct val="100000"/>
              </a:lnSpc>
              <a:spcBef>
                <a:spcPts val="561"/>
              </a:spcBef>
              <a:buClr>
                <a:srgbClr val="0C2340"/>
              </a:buClr>
              <a:buFont typeface="Arial"/>
              <a:buChar char="•"/>
            </a:pPr>
            <a:r>
              <a:rPr lang="en-US" sz="2800" b="0" strike="noStrike" spc="-1" dirty="0">
                <a:solidFill>
                  <a:srgbClr val="002060"/>
                </a:solidFill>
                <a:latin typeface="Times New Roman"/>
                <a:ea typeface="DejaVu Sans"/>
              </a:rPr>
              <a:t>First Normal Form (1NF)</a:t>
            </a:r>
            <a:endParaRPr lang="en-US" sz="2800" b="0" strike="noStrike" spc="-1" dirty="0">
              <a:solidFill>
                <a:srgbClr val="002060"/>
              </a:solidFill>
              <a:latin typeface="Arial"/>
            </a:endParaRPr>
          </a:p>
          <a:p>
            <a:pPr marL="343080" indent="-340200">
              <a:lnSpc>
                <a:spcPct val="100000"/>
              </a:lnSpc>
              <a:spcBef>
                <a:spcPts val="561"/>
              </a:spcBef>
              <a:buClr>
                <a:srgbClr val="0C2340"/>
              </a:buClr>
              <a:buFont typeface="Arial"/>
              <a:buChar char="•"/>
            </a:pPr>
            <a:r>
              <a:rPr lang="en-US" sz="2800" spc="-1" dirty="0">
                <a:solidFill>
                  <a:srgbClr val="0C2340"/>
                </a:solidFill>
                <a:latin typeface="Times New Roman"/>
              </a:rPr>
              <a:t>Keys, prime/nonprime attributes, full/partial functional dependencies</a:t>
            </a:r>
            <a:endParaRPr lang="en-US" sz="2800" spc="-1" dirty="0"/>
          </a:p>
          <a:p>
            <a:pPr marL="343080" indent="-340200">
              <a:lnSpc>
                <a:spcPct val="100000"/>
              </a:lnSpc>
              <a:spcBef>
                <a:spcPts val="561"/>
              </a:spcBef>
              <a:buClr>
                <a:srgbClr val="0C2340"/>
              </a:buClr>
              <a:buFont typeface="Arial"/>
              <a:buChar char="•"/>
            </a:pPr>
            <a:r>
              <a:rPr lang="en-US" sz="2800" b="0" strike="noStrike" spc="-1" dirty="0">
                <a:solidFill>
                  <a:srgbClr val="0C2340"/>
                </a:solidFill>
                <a:latin typeface="Times New Roman"/>
                <a:ea typeface="DejaVu Sans"/>
              </a:rPr>
              <a:t>Second Normal Form (2NF)</a:t>
            </a:r>
            <a:endParaRPr lang="en-US" sz="2800" b="0" strike="noStrike" spc="-1" dirty="0">
              <a:latin typeface="Arial"/>
            </a:endParaRPr>
          </a:p>
          <a:p>
            <a:pPr marL="343080" indent="-340200">
              <a:lnSpc>
                <a:spcPct val="100000"/>
              </a:lnSpc>
              <a:spcBef>
                <a:spcPts val="561"/>
              </a:spcBef>
              <a:buClr>
                <a:srgbClr val="0C2340"/>
              </a:buClr>
              <a:buFont typeface="Arial"/>
              <a:buChar char="•"/>
            </a:pPr>
            <a:r>
              <a:rPr lang="en-US" sz="2800" b="0" strike="noStrike" spc="-1" dirty="0">
                <a:solidFill>
                  <a:srgbClr val="FF0000"/>
                </a:solidFill>
                <a:latin typeface="Times New Roman"/>
                <a:ea typeface="DejaVu Sans"/>
              </a:rPr>
              <a:t>Third Normal Forms (3NF)</a:t>
            </a:r>
          </a:p>
          <a:p>
            <a:pPr marL="343080" indent="-340200">
              <a:lnSpc>
                <a:spcPct val="100000"/>
              </a:lnSpc>
              <a:spcBef>
                <a:spcPts val="561"/>
              </a:spcBef>
              <a:buClr>
                <a:srgbClr val="0C2340"/>
              </a:buClr>
              <a:buFont typeface="Arial"/>
              <a:buChar char="•"/>
            </a:pPr>
            <a:r>
              <a:rPr lang="en-US" sz="2800" spc="-1" dirty="0">
                <a:solidFill>
                  <a:srgbClr val="0C2340"/>
                </a:solidFill>
                <a:latin typeface="Times New Roman"/>
              </a:rPr>
              <a:t>Boyce-Codd Normal Form (BCNF)</a:t>
            </a:r>
          </a:p>
          <a:p>
            <a:pPr marL="343080" indent="-340200">
              <a:lnSpc>
                <a:spcPct val="100000"/>
              </a:lnSpc>
              <a:spcBef>
                <a:spcPts val="561"/>
              </a:spcBef>
              <a:buClr>
                <a:srgbClr val="0C2340"/>
              </a:buClr>
              <a:buFont typeface="Arial"/>
              <a:buChar char="•"/>
            </a:pPr>
            <a:r>
              <a:rPr lang="en-US" sz="2800" b="0" strike="noStrike" spc="-1" dirty="0">
                <a:solidFill>
                  <a:srgbClr val="0C2340"/>
                </a:solidFill>
                <a:latin typeface="Times New Roman"/>
              </a:rPr>
              <a:t>Normalization of relational schemas</a:t>
            </a:r>
            <a:endParaRPr lang="en-US" sz="2800" b="0" strike="noStrike" spc="-1" dirty="0">
              <a:latin typeface="Arial"/>
            </a:endParaRPr>
          </a:p>
        </p:txBody>
      </p:sp>
      <p:sp>
        <p:nvSpPr>
          <p:cNvPr id="92"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2874BB4-2252-4FE0-9005-3AB4335C96C2}" type="slidenum">
              <a:rPr lang="en-US" sz="1400" b="0" strike="noStrike" spc="-1">
                <a:solidFill>
                  <a:srgbClr val="8B8B8B"/>
                </a:solidFill>
                <a:latin typeface="Montserrat"/>
                <a:ea typeface="DejaVu Sans"/>
              </a:rPr>
              <a:t>19</a:t>
            </a:fld>
            <a:endParaRPr lang="en-US" sz="1400" b="0" strike="noStrike" spc="-1">
              <a:latin typeface="Arial"/>
            </a:endParaRPr>
          </a:p>
        </p:txBody>
      </p:sp>
    </p:spTree>
    <p:extLst>
      <p:ext uri="{BB962C8B-B14F-4D97-AF65-F5344CB8AC3E}">
        <p14:creationId xmlns:p14="http://schemas.microsoft.com/office/powerpoint/2010/main" val="403997846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411120"/>
            <a:ext cx="727704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91" name="CustomShape 2"/>
          <p:cNvSpPr/>
          <p:nvPr/>
        </p:nvSpPr>
        <p:spPr>
          <a:xfrm>
            <a:off x="457200" y="1514520"/>
            <a:ext cx="7871040" cy="31626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0200">
              <a:lnSpc>
                <a:spcPct val="100000"/>
              </a:lnSpc>
              <a:spcBef>
                <a:spcPts val="561"/>
              </a:spcBef>
              <a:buClr>
                <a:srgbClr val="0C2340"/>
              </a:buClr>
              <a:buFont typeface="Arial"/>
              <a:buChar char="•"/>
            </a:pPr>
            <a:r>
              <a:rPr lang="en-US" sz="2800" b="0" strike="noStrike" spc="-1" dirty="0">
                <a:solidFill>
                  <a:srgbClr val="FF0000"/>
                </a:solidFill>
                <a:latin typeface="Times New Roman"/>
                <a:ea typeface="DejaVu Sans"/>
              </a:rPr>
              <a:t>First Normal Form (1NF)</a:t>
            </a:r>
            <a:endParaRPr lang="en-US" sz="2800" b="0" strike="noStrike" spc="-1" dirty="0">
              <a:latin typeface="Arial"/>
            </a:endParaRPr>
          </a:p>
          <a:p>
            <a:pPr marL="343080" indent="-340200">
              <a:lnSpc>
                <a:spcPct val="100000"/>
              </a:lnSpc>
              <a:spcBef>
                <a:spcPts val="561"/>
              </a:spcBef>
              <a:buClr>
                <a:srgbClr val="0C2340"/>
              </a:buClr>
              <a:buFont typeface="Arial"/>
              <a:buChar char="•"/>
            </a:pPr>
            <a:r>
              <a:rPr lang="en-US" sz="2800" spc="-1" dirty="0">
                <a:solidFill>
                  <a:srgbClr val="0C2340"/>
                </a:solidFill>
                <a:latin typeface="Times New Roman"/>
              </a:rPr>
              <a:t>Keys, prime/nonprime attributes, full/partial functional dependencies</a:t>
            </a:r>
            <a:endParaRPr lang="en-US" sz="2800" spc="-1" dirty="0"/>
          </a:p>
          <a:p>
            <a:pPr marL="343080" indent="-340200">
              <a:lnSpc>
                <a:spcPct val="100000"/>
              </a:lnSpc>
              <a:spcBef>
                <a:spcPts val="561"/>
              </a:spcBef>
              <a:buClr>
                <a:srgbClr val="0C2340"/>
              </a:buClr>
              <a:buFont typeface="Arial"/>
              <a:buChar char="•"/>
            </a:pPr>
            <a:r>
              <a:rPr lang="en-US" sz="2800" b="0" strike="noStrike" spc="-1" dirty="0">
                <a:solidFill>
                  <a:srgbClr val="0C2340"/>
                </a:solidFill>
                <a:latin typeface="Times New Roman"/>
                <a:ea typeface="DejaVu Sans"/>
              </a:rPr>
              <a:t>Second Normal Form (2NF)</a:t>
            </a:r>
            <a:endParaRPr lang="en-US" sz="2800" b="0" strike="noStrike" spc="-1" dirty="0">
              <a:latin typeface="Arial"/>
            </a:endParaRPr>
          </a:p>
          <a:p>
            <a:pPr marL="343080" indent="-340200">
              <a:lnSpc>
                <a:spcPct val="100000"/>
              </a:lnSpc>
              <a:spcBef>
                <a:spcPts val="561"/>
              </a:spcBef>
              <a:buClr>
                <a:srgbClr val="0C2340"/>
              </a:buClr>
              <a:buFont typeface="Arial"/>
              <a:buChar char="•"/>
            </a:pPr>
            <a:r>
              <a:rPr lang="en-US" sz="2800" b="0" strike="noStrike" spc="-1" dirty="0">
                <a:solidFill>
                  <a:srgbClr val="0C2340"/>
                </a:solidFill>
                <a:latin typeface="Times New Roman"/>
                <a:ea typeface="DejaVu Sans"/>
              </a:rPr>
              <a:t>Third Normal Forms (3NF)</a:t>
            </a:r>
          </a:p>
          <a:p>
            <a:pPr marL="343080" indent="-340200">
              <a:lnSpc>
                <a:spcPct val="100000"/>
              </a:lnSpc>
              <a:spcBef>
                <a:spcPts val="561"/>
              </a:spcBef>
              <a:buClr>
                <a:srgbClr val="0C2340"/>
              </a:buClr>
              <a:buFont typeface="Arial"/>
              <a:buChar char="•"/>
            </a:pPr>
            <a:r>
              <a:rPr lang="en-US" sz="2800" spc="-1" dirty="0">
                <a:solidFill>
                  <a:srgbClr val="0C2340"/>
                </a:solidFill>
                <a:latin typeface="Times New Roman"/>
              </a:rPr>
              <a:t>Boyce-Codd Normal Form (BCNF)</a:t>
            </a:r>
          </a:p>
          <a:p>
            <a:pPr marL="343080" indent="-340200">
              <a:lnSpc>
                <a:spcPct val="100000"/>
              </a:lnSpc>
              <a:spcBef>
                <a:spcPts val="561"/>
              </a:spcBef>
              <a:buClr>
                <a:srgbClr val="0C2340"/>
              </a:buClr>
              <a:buFont typeface="Arial"/>
              <a:buChar char="•"/>
            </a:pPr>
            <a:r>
              <a:rPr lang="en-US" sz="2800" b="0" strike="noStrike" spc="-1" dirty="0">
                <a:solidFill>
                  <a:srgbClr val="0C2340"/>
                </a:solidFill>
                <a:latin typeface="Times New Roman"/>
              </a:rPr>
              <a:t>Normalization of relational schemas</a:t>
            </a:r>
            <a:endParaRPr lang="en-US" sz="2800" b="0" strike="noStrike" spc="-1" dirty="0">
              <a:latin typeface="Arial"/>
            </a:endParaRPr>
          </a:p>
        </p:txBody>
      </p:sp>
      <p:sp>
        <p:nvSpPr>
          <p:cNvPr id="92"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2874BB4-2252-4FE0-9005-3AB4335C96C2}" type="slidenum">
              <a:rPr lang="en-US" sz="1400" b="0" strike="noStrike" spc="-1">
                <a:solidFill>
                  <a:srgbClr val="8B8B8B"/>
                </a:solidFill>
                <a:latin typeface="Montserrat"/>
                <a:ea typeface="DejaVu Sans"/>
              </a:rPr>
              <a:t>2</a:t>
            </a:fld>
            <a:endParaRPr lang="en-US" sz="1400" b="0" strike="noStrike" spc="-1">
              <a:latin typeface="Arial"/>
            </a:endParaRPr>
          </a:p>
        </p:txBody>
      </p:sp>
    </p:spTree>
    <p:extLst>
      <p:ext uri="{BB962C8B-B14F-4D97-AF65-F5344CB8AC3E}">
        <p14:creationId xmlns:p14="http://schemas.microsoft.com/office/powerpoint/2010/main" val="16402702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a:extLst>
              <a:ext uri="{FF2B5EF4-FFF2-40B4-BE49-F238E27FC236}">
                <a16:creationId xmlns:a16="http://schemas.microsoft.com/office/drawing/2014/main" id="{7B278BEF-8C01-4E7E-A97C-4D27710F8C0A}"/>
              </a:ext>
            </a:extLst>
          </p:cNvPr>
          <p:cNvSpPr>
            <a:spLocks noChangeArrowheads="1"/>
          </p:cNvSpPr>
          <p:nvPr/>
        </p:nvSpPr>
        <p:spPr bwMode="auto">
          <a:xfrm>
            <a:off x="304800" y="1676400"/>
            <a:ext cx="8431213"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Functional dependency </a:t>
            </a:r>
            <a:r>
              <a:rPr lang="en-AU" altLang="en-US">
                <a:solidFill>
                  <a:srgbClr val="000060"/>
                </a:solidFill>
                <a:latin typeface="Times New Roman" panose="02020603050405020304" pitchFamily="18" charset="0"/>
                <a:cs typeface="Times New Roman" panose="02020603050405020304" pitchFamily="18" charset="0"/>
              </a:rPr>
              <a:t> </a:t>
            </a:r>
            <a:r>
              <a:rPr lang="en-AU" altLang="en-US">
                <a:solidFill>
                  <a:schemeClr val="accent2"/>
                </a:solidFill>
                <a:latin typeface="Times New Roman" panose="02020603050405020304" pitchFamily="18" charset="0"/>
                <a:cs typeface="Times New Roman" panose="02020603050405020304" pitchFamily="18" charset="0"/>
              </a:rPr>
              <a:t>X </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AU" altLang="en-US">
                <a:solidFill>
                  <a:schemeClr val="accent2"/>
                </a:solidFill>
                <a:latin typeface="Times New Roman" panose="02020603050405020304" pitchFamily="18" charset="0"/>
                <a:cs typeface="Times New Roman" panose="02020603050405020304" pitchFamily="18" charset="0"/>
              </a:rPr>
              <a:t> Y</a:t>
            </a:r>
            <a:r>
              <a:rPr lang="en-AU" altLang="en-US">
                <a:latin typeface="Times New Roman" panose="02020603050405020304" pitchFamily="18" charset="0"/>
                <a:cs typeface="Times New Roman" panose="02020603050405020304" pitchFamily="18" charset="0"/>
              </a:rPr>
              <a:t> valid  in a  relational schema </a:t>
            </a:r>
            <a:r>
              <a:rPr lang="en-AU" altLang="en-US">
                <a:solidFill>
                  <a:schemeClr val="accent2"/>
                </a:solidFill>
                <a:latin typeface="Times New Roman" panose="02020603050405020304" pitchFamily="18" charset="0"/>
                <a:cs typeface="Times New Roman" panose="02020603050405020304" pitchFamily="18" charset="0"/>
              </a:rPr>
              <a:t>R</a:t>
            </a:r>
            <a:r>
              <a:rPr lang="en-AU" altLang="en-US">
                <a:latin typeface="Times New Roman" panose="02020603050405020304" pitchFamily="18" charset="0"/>
                <a:cs typeface="Times New Roman" panose="02020603050405020304" pitchFamily="18" charset="0"/>
              </a:rPr>
              <a:t> is a </a:t>
            </a:r>
            <a:r>
              <a:rPr lang="en-AU" altLang="en-US" u="sng">
                <a:latin typeface="Times New Roman" panose="02020603050405020304" pitchFamily="18" charset="0"/>
                <a:cs typeface="Times New Roman" panose="02020603050405020304" pitchFamily="18" charset="0"/>
              </a:rPr>
              <a:t>transitive functional dependency</a:t>
            </a:r>
            <a:r>
              <a:rPr lang="en-AU" altLang="en-US">
                <a:latin typeface="Times New Roman" panose="02020603050405020304" pitchFamily="18" charset="0"/>
                <a:cs typeface="Times New Roman" panose="02020603050405020304" pitchFamily="18" charset="0"/>
              </a:rPr>
              <a:t>  if there exists a nonempty subset</a:t>
            </a:r>
            <a:r>
              <a:rPr lang="en-AU" altLang="en-US">
                <a:solidFill>
                  <a:srgbClr val="003399"/>
                </a:solidFill>
                <a:latin typeface="Times New Roman" panose="02020603050405020304" pitchFamily="18" charset="0"/>
                <a:cs typeface="Times New Roman" panose="02020603050405020304" pitchFamily="18" charset="0"/>
              </a:rPr>
              <a:t> </a:t>
            </a:r>
            <a:r>
              <a:rPr lang="en-AU" altLang="en-US">
                <a:solidFill>
                  <a:schemeClr val="accent2"/>
                </a:solidFill>
                <a:latin typeface="Times New Roman" panose="02020603050405020304" pitchFamily="18" charset="0"/>
                <a:cs typeface="Times New Roman" panose="02020603050405020304" pitchFamily="18" charset="0"/>
              </a:rPr>
              <a:t>Z </a:t>
            </a:r>
            <a:r>
              <a:rPr lang="en-AU" altLang="en-US">
                <a:latin typeface="Times New Roman" panose="02020603050405020304" pitchFamily="18" charset="0"/>
                <a:cs typeface="Times New Roman" panose="02020603050405020304" pitchFamily="18" charset="0"/>
              </a:rPr>
              <a:t>of </a:t>
            </a:r>
            <a:r>
              <a:rPr lang="en-AU" altLang="en-US">
                <a:solidFill>
                  <a:schemeClr val="accent2"/>
                </a:solidFill>
                <a:latin typeface="Times New Roman" panose="02020603050405020304" pitchFamily="18" charset="0"/>
                <a:cs typeface="Times New Roman" panose="02020603050405020304" pitchFamily="18" charset="0"/>
              </a:rPr>
              <a:t>R</a:t>
            </a:r>
            <a:r>
              <a:rPr lang="en-AU" altLang="en-US">
                <a:latin typeface="Times New Roman" panose="02020603050405020304" pitchFamily="18" charset="0"/>
                <a:cs typeface="Times New Roman" panose="02020603050405020304" pitchFamily="18" charset="0"/>
              </a:rPr>
              <a:t>, there is not valid </a:t>
            </a:r>
            <a:r>
              <a:rPr lang="en-AU" altLang="en-US">
                <a:solidFill>
                  <a:schemeClr val="accent2"/>
                </a:solidFill>
                <a:latin typeface="Times New Roman" panose="02020603050405020304" pitchFamily="18" charset="0"/>
                <a:cs typeface="Times New Roman" panose="02020603050405020304" pitchFamily="18" charset="0"/>
              </a:rPr>
              <a:t>Z </a:t>
            </a:r>
            <a:r>
              <a:rPr lang="en-AU" altLang="en-US">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 X </a:t>
            </a:r>
            <a:r>
              <a:rPr lang="en-AU" altLang="en-US">
                <a:latin typeface="Times New Roman" panose="02020603050405020304" pitchFamily="18" charset="0"/>
                <a:cs typeface="Times New Roman" panose="02020603050405020304" pitchFamily="18" charset="0"/>
                <a:sym typeface="Wingdings" panose="05000000000000000000" pitchFamily="2" charset="2"/>
              </a:rPr>
              <a:t>or </a:t>
            </a:r>
            <a:r>
              <a:rPr lang="en-AU" altLang="en-US">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Y  X</a:t>
            </a:r>
            <a:r>
              <a:rPr lang="en-AU" altLang="en-US">
                <a:latin typeface="Times New Roman" panose="02020603050405020304" pitchFamily="18" charset="0"/>
                <a:cs typeface="Times New Roman" panose="02020603050405020304" pitchFamily="18" charset="0"/>
                <a:sym typeface="Wingdings" panose="05000000000000000000" pitchFamily="2" charset="2"/>
              </a:rPr>
              <a:t>,</a:t>
            </a:r>
            <a:r>
              <a:rPr lang="en-AU" altLang="en-US">
                <a:solidFill>
                  <a:schemeClr val="accent2"/>
                </a:solidFill>
                <a:latin typeface="Times New Roman" panose="02020603050405020304" pitchFamily="18" charset="0"/>
                <a:cs typeface="Times New Roman" panose="02020603050405020304" pitchFamily="18" charset="0"/>
              </a:rPr>
              <a:t> </a:t>
            </a:r>
            <a:r>
              <a:rPr lang="en-AU" altLang="en-US">
                <a:latin typeface="Times New Roman" panose="02020603050405020304" pitchFamily="18" charset="0"/>
                <a:cs typeface="Times New Roman" panose="02020603050405020304" pitchFamily="18" charset="0"/>
              </a:rPr>
              <a:t>and such that the functional dependencies</a:t>
            </a:r>
            <a:r>
              <a:rPr lang="en-AU" altLang="en-US">
                <a:solidFill>
                  <a:srgbClr val="000060"/>
                </a:solidFill>
                <a:latin typeface="Times New Roman" panose="02020603050405020304" pitchFamily="18" charset="0"/>
                <a:cs typeface="Times New Roman" panose="02020603050405020304" pitchFamily="18" charset="0"/>
              </a:rPr>
              <a:t> </a:t>
            </a:r>
            <a:r>
              <a:rPr lang="en-AU" altLang="en-US">
                <a:solidFill>
                  <a:schemeClr val="accent2"/>
                </a:solidFill>
                <a:latin typeface="Times New Roman" panose="02020603050405020304" pitchFamily="18" charset="0"/>
                <a:cs typeface="Times New Roman" panose="02020603050405020304" pitchFamily="18" charset="0"/>
              </a:rPr>
              <a:t>X </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AU" altLang="en-US">
                <a:solidFill>
                  <a:schemeClr val="accent2"/>
                </a:solidFill>
                <a:latin typeface="Times New Roman" panose="02020603050405020304" pitchFamily="18" charset="0"/>
                <a:cs typeface="Times New Roman" panose="02020603050405020304" pitchFamily="18" charset="0"/>
              </a:rPr>
              <a:t> Z</a:t>
            </a:r>
            <a:r>
              <a:rPr lang="en-AU" altLang="en-US">
                <a:latin typeface="Times New Roman" panose="02020603050405020304" pitchFamily="18" charset="0"/>
                <a:cs typeface="Times New Roman" panose="02020603050405020304" pitchFamily="18" charset="0"/>
              </a:rPr>
              <a:t> and </a:t>
            </a:r>
            <a:r>
              <a:rPr lang="en-AU" altLang="en-US">
                <a:solidFill>
                  <a:schemeClr val="accent2"/>
                </a:solidFill>
                <a:latin typeface="Times New Roman" panose="02020603050405020304" pitchFamily="18" charset="0"/>
                <a:cs typeface="Times New Roman" panose="02020603050405020304" pitchFamily="18" charset="0"/>
              </a:rPr>
              <a:t>Z </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AU" altLang="en-US">
                <a:solidFill>
                  <a:schemeClr val="accent2"/>
                </a:solidFill>
                <a:latin typeface="Times New Roman" panose="02020603050405020304" pitchFamily="18" charset="0"/>
                <a:cs typeface="Times New Roman" panose="02020603050405020304" pitchFamily="18" charset="0"/>
              </a:rPr>
              <a:t> Y</a:t>
            </a:r>
            <a:r>
              <a:rPr lang="en-AU" altLang="en-US">
                <a:latin typeface="Times New Roman" panose="02020603050405020304" pitchFamily="18" charset="0"/>
                <a:cs typeface="Times New Roman" panose="02020603050405020304" pitchFamily="18" charset="0"/>
              </a:rPr>
              <a:t>  are valid in </a:t>
            </a:r>
            <a:r>
              <a:rPr lang="en-AU" altLang="en-US">
                <a:solidFill>
                  <a:schemeClr val="accent2"/>
                </a:solidFill>
                <a:latin typeface="Times New Roman" panose="02020603050405020304" pitchFamily="18" charset="0"/>
                <a:cs typeface="Times New Roman" panose="02020603050405020304" pitchFamily="18" charset="0"/>
              </a:rPr>
              <a:t>R</a:t>
            </a:r>
            <a:endParaRPr lang="en-AU" altLang="en-US">
              <a:solidFill>
                <a:srgbClr val="003399"/>
              </a:solidFill>
              <a:latin typeface="Times New Roman" panose="02020603050405020304" pitchFamily="18" charset="0"/>
              <a:cs typeface="Times New Roman" panose="02020603050405020304" pitchFamily="18" charset="0"/>
            </a:endParaRPr>
          </a:p>
        </p:txBody>
      </p:sp>
      <p:sp>
        <p:nvSpPr>
          <p:cNvPr id="56325" name="Rectangle 5">
            <a:extLst>
              <a:ext uri="{FF2B5EF4-FFF2-40B4-BE49-F238E27FC236}">
                <a16:creationId xmlns:a16="http://schemas.microsoft.com/office/drawing/2014/main" id="{D44E2EE2-7CDB-4218-AE7E-B04A5E85A9B5}"/>
              </a:ext>
            </a:extLst>
          </p:cNvPr>
          <p:cNvSpPr>
            <a:spLocks noChangeArrowheads="1"/>
          </p:cNvSpPr>
          <p:nvPr/>
        </p:nvSpPr>
        <p:spPr bwMode="auto">
          <a:xfrm>
            <a:off x="304800" y="4041775"/>
            <a:ext cx="8431213" cy="120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We say that </a:t>
            </a:r>
            <a:r>
              <a:rPr lang="en-AU" altLang="en-US">
                <a:solidFill>
                  <a:schemeClr val="accent2"/>
                </a:solidFill>
                <a:latin typeface="Times New Roman" panose="02020603050405020304" pitchFamily="18" charset="0"/>
                <a:cs typeface="Times New Roman" panose="02020603050405020304" pitchFamily="18" charset="0"/>
              </a:rPr>
              <a:t>Y</a:t>
            </a:r>
            <a:r>
              <a:rPr lang="en-AU" altLang="en-US">
                <a:latin typeface="Times New Roman" panose="02020603050405020304" pitchFamily="18" charset="0"/>
                <a:cs typeface="Times New Roman" panose="02020603050405020304" pitchFamily="18" charset="0"/>
              </a:rPr>
              <a:t> is  </a:t>
            </a:r>
            <a:r>
              <a:rPr lang="en-AU" altLang="en-US" u="sng">
                <a:latin typeface="Times New Roman" panose="02020603050405020304" pitchFamily="18" charset="0"/>
                <a:cs typeface="Times New Roman" panose="02020603050405020304" pitchFamily="18" charset="0"/>
              </a:rPr>
              <a:t>transitively dependent </a:t>
            </a:r>
            <a:r>
              <a:rPr lang="en-AU" altLang="en-US">
                <a:latin typeface="Times New Roman" panose="02020603050405020304" pitchFamily="18" charset="0"/>
                <a:cs typeface="Times New Roman" panose="02020603050405020304" pitchFamily="18" charset="0"/>
              </a:rPr>
              <a:t>on </a:t>
            </a:r>
            <a:r>
              <a:rPr lang="en-AU" altLang="en-US">
                <a:solidFill>
                  <a:schemeClr val="accent2"/>
                </a:solidFill>
                <a:latin typeface="Times New Roman" panose="02020603050405020304" pitchFamily="18" charset="0"/>
                <a:cs typeface="Times New Roman" panose="02020603050405020304" pitchFamily="18" charset="0"/>
              </a:rPr>
              <a:t>X</a:t>
            </a:r>
            <a:r>
              <a:rPr lang="en-AU" altLang="en-US">
                <a:latin typeface="Times New Roman" panose="02020603050405020304" pitchFamily="18" charset="0"/>
                <a:cs typeface="Times New Roman" panose="02020603050405020304" pitchFamily="18" charset="0"/>
              </a:rPr>
              <a:t> in schema </a:t>
            </a:r>
            <a:r>
              <a:rPr lang="en-AU" altLang="en-US">
                <a:solidFill>
                  <a:srgbClr val="000060"/>
                </a:solidFill>
                <a:latin typeface="Times New Roman" panose="02020603050405020304" pitchFamily="18" charset="0"/>
                <a:cs typeface="Times New Roman" panose="02020603050405020304" pitchFamily="18" charset="0"/>
              </a:rPr>
              <a:t>R</a:t>
            </a:r>
            <a:r>
              <a:rPr lang="en-AU" altLang="en-US">
                <a:latin typeface="Times New Roman" panose="02020603050405020304" pitchFamily="18" charset="0"/>
                <a:cs typeface="Times New Roman" panose="02020603050405020304" pitchFamily="18" charset="0"/>
              </a:rPr>
              <a:t> if</a:t>
            </a:r>
            <a:r>
              <a:rPr lang="en-AU" altLang="en-US">
                <a:solidFill>
                  <a:schemeClr val="accent2"/>
                </a:solidFill>
                <a:latin typeface="Times New Roman" panose="02020603050405020304" pitchFamily="18" charset="0"/>
                <a:cs typeface="Times New Roman" panose="02020603050405020304" pitchFamily="18" charset="0"/>
              </a:rPr>
              <a:t> X </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AU" altLang="en-US">
                <a:solidFill>
                  <a:schemeClr val="accent2"/>
                </a:solidFill>
                <a:latin typeface="Times New Roman" panose="02020603050405020304" pitchFamily="18" charset="0"/>
                <a:cs typeface="Times New Roman" panose="02020603050405020304" pitchFamily="18" charset="0"/>
              </a:rPr>
              <a:t> Y</a:t>
            </a:r>
            <a:r>
              <a:rPr lang="en-AU" altLang="en-US">
                <a:latin typeface="Times New Roman" panose="02020603050405020304" pitchFamily="18" charset="0"/>
                <a:cs typeface="Times New Roman" panose="02020603050405020304" pitchFamily="18" charset="0"/>
              </a:rPr>
              <a:t> is valid in </a:t>
            </a:r>
            <a:r>
              <a:rPr lang="en-AU" altLang="en-US">
                <a:solidFill>
                  <a:schemeClr val="accent2"/>
                </a:solidFill>
                <a:latin typeface="Times New Roman" panose="02020603050405020304" pitchFamily="18" charset="0"/>
                <a:cs typeface="Times New Roman" panose="02020603050405020304" pitchFamily="18" charset="0"/>
              </a:rPr>
              <a:t>R</a:t>
            </a:r>
            <a:r>
              <a:rPr lang="en-AU" altLang="en-US">
                <a:latin typeface="Times New Roman" panose="02020603050405020304" pitchFamily="18" charset="0"/>
                <a:cs typeface="Times New Roman" panose="02020603050405020304" pitchFamily="18" charset="0"/>
              </a:rPr>
              <a:t> and </a:t>
            </a:r>
            <a:r>
              <a:rPr lang="en-AU" altLang="en-US">
                <a:solidFill>
                  <a:schemeClr val="accent2"/>
                </a:solidFill>
                <a:latin typeface="Times New Roman" panose="02020603050405020304" pitchFamily="18" charset="0"/>
                <a:cs typeface="Times New Roman" panose="02020603050405020304" pitchFamily="18" charset="0"/>
              </a:rPr>
              <a:t>X </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AU" altLang="en-US">
                <a:solidFill>
                  <a:schemeClr val="accent2"/>
                </a:solidFill>
                <a:latin typeface="Times New Roman" panose="02020603050405020304" pitchFamily="18" charset="0"/>
                <a:cs typeface="Times New Roman" panose="02020603050405020304" pitchFamily="18" charset="0"/>
              </a:rPr>
              <a:t> Y</a:t>
            </a:r>
            <a:r>
              <a:rPr lang="en-AU" altLang="en-US">
                <a:latin typeface="Times New Roman" panose="02020603050405020304" pitchFamily="18" charset="0"/>
                <a:cs typeface="Times New Roman" panose="02020603050405020304" pitchFamily="18" charset="0"/>
              </a:rPr>
              <a:t> is a transitive functional dependency</a:t>
            </a:r>
          </a:p>
        </p:txBody>
      </p:sp>
      <p:sp>
        <p:nvSpPr>
          <p:cNvPr id="17412" name="Rectangle 7">
            <a:extLst>
              <a:ext uri="{FF2B5EF4-FFF2-40B4-BE49-F238E27FC236}">
                <a16:creationId xmlns:a16="http://schemas.microsoft.com/office/drawing/2014/main" id="{094E7D79-C449-4321-8629-5C46A833195D}"/>
              </a:ext>
            </a:extLst>
          </p:cNvPr>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pPr eaLnBrk="1" hangingPunct="1"/>
            <a:r>
              <a:rPr lang="en-AU" altLang="en-US" sz="3200" dirty="0">
                <a:solidFill>
                  <a:schemeClr val="tx2"/>
                </a:solidFill>
                <a:latin typeface="Times New Roman" panose="02020603050405020304" pitchFamily="18" charset="0"/>
                <a:cs typeface="Times New Roman" panose="02020603050405020304" pitchFamily="18" charset="0"/>
              </a:rPr>
              <a:t>Transitive functional dependency</a:t>
            </a:r>
          </a:p>
        </p:txBody>
      </p:sp>
      <p:sp>
        <p:nvSpPr>
          <p:cNvPr id="5" name="CustomShape 3">
            <a:extLst>
              <a:ext uri="{FF2B5EF4-FFF2-40B4-BE49-F238E27FC236}">
                <a16:creationId xmlns:a16="http://schemas.microsoft.com/office/drawing/2014/main" id="{5E3EE49A-4B27-4A80-869F-9E225BB04167}"/>
              </a:ext>
            </a:extLst>
          </p:cNvPr>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63BE5C9-FE73-4A1E-82E7-179CDFCB0B1E}" type="slidenum">
              <a:rPr lang="en-US" sz="1400" b="0" strike="noStrike" spc="-1">
                <a:solidFill>
                  <a:srgbClr val="8B8B8B"/>
                </a:solidFill>
                <a:latin typeface="Montserrat"/>
                <a:ea typeface="DejaVu Sans"/>
              </a:rPr>
              <a:t>20</a:t>
            </a:fld>
            <a:endParaRPr lang="en-US" sz="14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6324"/>
                                        </p:tgtEl>
                                        <p:attrNameLst>
                                          <p:attrName>style.visibility</p:attrName>
                                        </p:attrNameLst>
                                      </p:cBhvr>
                                      <p:to>
                                        <p:strVal val="visible"/>
                                      </p:to>
                                    </p:set>
                                    <p:animEffect transition="in" filter="box(out)">
                                      <p:cBhvr>
                                        <p:cTn id="7" dur="500"/>
                                        <p:tgtEl>
                                          <p:spTgt spid="563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6325"/>
                                        </p:tgtEl>
                                        <p:attrNameLst>
                                          <p:attrName>style.visibility</p:attrName>
                                        </p:attrNameLst>
                                      </p:cBhvr>
                                      <p:to>
                                        <p:strVal val="visible"/>
                                      </p:to>
                                    </p:set>
                                    <p:animEffect transition="in" filter="box(out)">
                                      <p:cBhvr>
                                        <p:cTn id="12" dur="500"/>
                                        <p:tgtEl>
                                          <p:spTgt spid="56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autoUpdateAnimBg="0"/>
      <p:bldP spid="5632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a:extLst>
              <a:ext uri="{FF2B5EF4-FFF2-40B4-BE49-F238E27FC236}">
                <a16:creationId xmlns:a16="http://schemas.microsoft.com/office/drawing/2014/main" id="{3D487A99-EEF0-4B41-9977-6B80732A107D}"/>
              </a:ext>
            </a:extLst>
          </p:cNvPr>
          <p:cNvSpPr>
            <a:spLocks noChangeArrowheads="1"/>
          </p:cNvSpPr>
          <p:nvPr/>
        </p:nvSpPr>
        <p:spPr bwMode="auto">
          <a:xfrm>
            <a:off x="228600" y="1333500"/>
            <a:ext cx="8839200"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Relational schema</a:t>
            </a:r>
            <a:r>
              <a:rPr lang="en-AU" altLang="en-US">
                <a:solidFill>
                  <a:schemeClr val="accent2"/>
                </a:solidFill>
                <a:latin typeface="Times New Roman" panose="02020603050405020304" pitchFamily="18" charset="0"/>
                <a:cs typeface="Times New Roman" panose="02020603050405020304" pitchFamily="18" charset="0"/>
              </a:rPr>
              <a:t> R</a:t>
            </a:r>
            <a:r>
              <a:rPr lang="en-AU" altLang="en-US">
                <a:latin typeface="Times New Roman" panose="02020603050405020304" pitchFamily="18" charset="0"/>
                <a:cs typeface="Times New Roman" panose="02020603050405020304" pitchFamily="18" charset="0"/>
              </a:rPr>
              <a:t> is in 3NF if it is in 2NF and no nonprime attribute of </a:t>
            </a:r>
            <a:r>
              <a:rPr lang="en-AU" altLang="en-US">
                <a:solidFill>
                  <a:schemeClr val="accent2"/>
                </a:solidFill>
                <a:latin typeface="Times New Roman" panose="02020603050405020304" pitchFamily="18" charset="0"/>
                <a:cs typeface="Times New Roman" panose="02020603050405020304" pitchFamily="18" charset="0"/>
              </a:rPr>
              <a:t>R </a:t>
            </a:r>
            <a:r>
              <a:rPr lang="en-AU" altLang="en-US">
                <a:latin typeface="Times New Roman" panose="02020603050405020304" pitchFamily="18" charset="0"/>
                <a:cs typeface="Times New Roman" panose="02020603050405020304" pitchFamily="18" charset="0"/>
              </a:rPr>
              <a:t>is transitively dependent on the primary key</a:t>
            </a:r>
            <a:endParaRPr lang="en-AU" altLang="en-US" b="0">
              <a:solidFill>
                <a:srgbClr val="FF0000"/>
              </a:solidFill>
              <a:latin typeface="Times New Roman" panose="02020603050405020304" pitchFamily="18" charset="0"/>
              <a:cs typeface="Times New Roman" panose="02020603050405020304" pitchFamily="18" charset="0"/>
            </a:endParaRPr>
          </a:p>
        </p:txBody>
      </p:sp>
      <p:sp>
        <p:nvSpPr>
          <p:cNvPr id="18435" name="Rectangle 6">
            <a:extLst>
              <a:ext uri="{FF2B5EF4-FFF2-40B4-BE49-F238E27FC236}">
                <a16:creationId xmlns:a16="http://schemas.microsoft.com/office/drawing/2014/main" id="{97613271-1459-492B-9B3A-6694F49EE0FE}"/>
              </a:ext>
            </a:extLst>
          </p:cNvPr>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pPr eaLnBrk="1" hangingPunct="1"/>
            <a:r>
              <a:rPr lang="en-AU" altLang="en-US" sz="3200" dirty="0">
                <a:solidFill>
                  <a:schemeClr val="tx2"/>
                </a:solidFill>
                <a:latin typeface="Times New Roman" panose="02020603050405020304" pitchFamily="18" charset="0"/>
                <a:cs typeface="Times New Roman" panose="02020603050405020304" pitchFamily="18" charset="0"/>
              </a:rPr>
              <a:t>Third normal form (3NF)</a:t>
            </a:r>
          </a:p>
        </p:txBody>
      </p:sp>
      <p:sp>
        <p:nvSpPr>
          <p:cNvPr id="4" name="CustomShape 3">
            <a:extLst>
              <a:ext uri="{FF2B5EF4-FFF2-40B4-BE49-F238E27FC236}">
                <a16:creationId xmlns:a16="http://schemas.microsoft.com/office/drawing/2014/main" id="{247EF448-82ED-4DA6-90FC-EA3FA9A6A2FD}"/>
              </a:ext>
            </a:extLst>
          </p:cNvPr>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63BE5C9-FE73-4A1E-82E7-179CDFCB0B1E}" type="slidenum">
              <a:rPr lang="en-US" sz="1400" b="0" strike="noStrike" spc="-1">
                <a:solidFill>
                  <a:srgbClr val="8B8B8B"/>
                </a:solidFill>
                <a:latin typeface="Montserrat"/>
                <a:ea typeface="DejaVu Sans"/>
              </a:rPr>
              <a:t>21</a:t>
            </a:fld>
            <a:endParaRPr lang="en-US" sz="14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7348"/>
                                        </p:tgtEl>
                                        <p:attrNameLst>
                                          <p:attrName>style.visibility</p:attrName>
                                        </p:attrNameLst>
                                      </p:cBhvr>
                                      <p:to>
                                        <p:strVal val="visible"/>
                                      </p:to>
                                    </p:set>
                                    <p:animEffect transition="in" filter="box(out)">
                                      <p:cBhvr>
                                        <p:cTn id="7" dur="500"/>
                                        <p:tgtEl>
                                          <p:spTgt spid="57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817432C0-F26F-4421-A29E-D373ECDAEF49}"/>
              </a:ext>
            </a:extLst>
          </p:cNvPr>
          <p:cNvGrpSpPr>
            <a:grpSpLocks/>
          </p:cNvGrpSpPr>
          <p:nvPr/>
        </p:nvGrpSpPr>
        <p:grpSpPr bwMode="auto">
          <a:xfrm>
            <a:off x="533400" y="1600200"/>
            <a:ext cx="3582988" cy="830263"/>
            <a:chOff x="336" y="1104"/>
            <a:chExt cx="2257" cy="523"/>
          </a:xfrm>
        </p:grpSpPr>
        <p:sp>
          <p:nvSpPr>
            <p:cNvPr id="19467" name="Text Box 5">
              <a:extLst>
                <a:ext uri="{FF2B5EF4-FFF2-40B4-BE49-F238E27FC236}">
                  <a16:creationId xmlns:a16="http://schemas.microsoft.com/office/drawing/2014/main" id="{B2034308-C3BB-43A3-94C2-F2A96FFF0527}"/>
                </a:ext>
              </a:extLst>
            </p:cNvPr>
            <p:cNvSpPr txBox="1">
              <a:spLocks noChangeArrowheads="1"/>
            </p:cNvSpPr>
            <p:nvPr/>
          </p:nvSpPr>
          <p:spPr bwMode="auto">
            <a:xfrm>
              <a:off x="336" y="1394"/>
              <a:ext cx="2257"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s#    sname    company-name    city</a:t>
              </a:r>
              <a:endParaRPr lang="en-AU" altLang="en-US">
                <a:latin typeface="Times New Roman" panose="02020603050405020304" pitchFamily="18" charset="0"/>
                <a:cs typeface="Times New Roman" panose="02020603050405020304" pitchFamily="18" charset="0"/>
              </a:endParaRPr>
            </a:p>
          </p:txBody>
        </p:sp>
        <p:sp>
          <p:nvSpPr>
            <p:cNvPr id="19468" name="Text Box 6">
              <a:extLst>
                <a:ext uri="{FF2B5EF4-FFF2-40B4-BE49-F238E27FC236}">
                  <a16:creationId xmlns:a16="http://schemas.microsoft.com/office/drawing/2014/main" id="{10DE3CD8-810E-44AA-A283-1519D63AD2E9}"/>
                </a:ext>
              </a:extLst>
            </p:cNvPr>
            <p:cNvSpPr txBox="1">
              <a:spLocks noChangeArrowheads="1"/>
            </p:cNvSpPr>
            <p:nvPr/>
          </p:nvSpPr>
          <p:spPr bwMode="auto">
            <a:xfrm>
              <a:off x="336" y="1104"/>
              <a:ext cx="649"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Supplier</a:t>
              </a:r>
              <a:endParaRPr lang="en-AU" altLang="en-US">
                <a:latin typeface="Times New Roman" panose="02020603050405020304" pitchFamily="18" charset="0"/>
                <a:cs typeface="Times New Roman" panose="02020603050405020304" pitchFamily="18" charset="0"/>
              </a:endParaRPr>
            </a:p>
          </p:txBody>
        </p:sp>
      </p:grpSp>
      <p:sp>
        <p:nvSpPr>
          <p:cNvPr id="58375" name="Rectangle 7">
            <a:extLst>
              <a:ext uri="{FF2B5EF4-FFF2-40B4-BE49-F238E27FC236}">
                <a16:creationId xmlns:a16="http://schemas.microsoft.com/office/drawing/2014/main" id="{6704A1A7-6466-44E2-B627-565E05EAE246}"/>
              </a:ext>
            </a:extLst>
          </p:cNvPr>
          <p:cNvSpPr>
            <a:spLocks noChangeArrowheads="1"/>
          </p:cNvSpPr>
          <p:nvPr/>
        </p:nvSpPr>
        <p:spPr bwMode="auto">
          <a:xfrm>
            <a:off x="304800" y="2593975"/>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rPr>
              <a:t>s# </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sname</a:t>
            </a:r>
            <a:r>
              <a:rPr lang="en-AU" altLang="en-US">
                <a:solidFill>
                  <a:schemeClr val="accent2"/>
                </a:solidFill>
                <a:latin typeface="Times New Roman" panose="02020603050405020304" pitchFamily="18" charset="0"/>
                <a:cs typeface="Times New Roman" panose="02020603050405020304" pitchFamily="18" charset="0"/>
              </a:rPr>
              <a:t>  </a:t>
            </a:r>
            <a:endParaRPr lang="en-AU" altLang="en-US" b="0">
              <a:solidFill>
                <a:schemeClr val="accent2"/>
              </a:solidFill>
              <a:latin typeface="Times New Roman" panose="02020603050405020304" pitchFamily="18" charset="0"/>
              <a:cs typeface="Times New Roman" panose="02020603050405020304" pitchFamily="18" charset="0"/>
            </a:endParaRPr>
          </a:p>
        </p:txBody>
      </p:sp>
      <p:sp>
        <p:nvSpPr>
          <p:cNvPr id="58376" name="Rectangle 8">
            <a:extLst>
              <a:ext uri="{FF2B5EF4-FFF2-40B4-BE49-F238E27FC236}">
                <a16:creationId xmlns:a16="http://schemas.microsoft.com/office/drawing/2014/main" id="{5CFC5CA8-F942-43BE-8F07-6C55F1BEF38A}"/>
              </a:ext>
            </a:extLst>
          </p:cNvPr>
          <p:cNvSpPr>
            <a:spLocks noChangeArrowheads="1"/>
          </p:cNvSpPr>
          <p:nvPr/>
        </p:nvSpPr>
        <p:spPr bwMode="auto">
          <a:xfrm>
            <a:off x="304800" y="3051175"/>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s#  </a:t>
            </a:r>
            <a:r>
              <a:rPr lang="en-AU" altLang="en-US">
                <a:solidFill>
                  <a:schemeClr val="accent2"/>
                </a:solidFill>
                <a:latin typeface="Times New Roman" panose="02020603050405020304" pitchFamily="18" charset="0"/>
                <a:cs typeface="Times New Roman" panose="02020603050405020304" pitchFamily="18" charset="0"/>
              </a:rPr>
              <a:t>company-name</a:t>
            </a:r>
          </a:p>
        </p:txBody>
      </p:sp>
      <p:sp>
        <p:nvSpPr>
          <p:cNvPr id="58377" name="Rectangle 9">
            <a:extLst>
              <a:ext uri="{FF2B5EF4-FFF2-40B4-BE49-F238E27FC236}">
                <a16:creationId xmlns:a16="http://schemas.microsoft.com/office/drawing/2014/main" id="{6F01E795-E5AB-4B3C-88D0-3ABF0B681994}"/>
              </a:ext>
            </a:extLst>
          </p:cNvPr>
          <p:cNvSpPr>
            <a:spLocks noChangeArrowheads="1"/>
          </p:cNvSpPr>
          <p:nvPr/>
        </p:nvSpPr>
        <p:spPr bwMode="auto">
          <a:xfrm>
            <a:off x="304800" y="3429000"/>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s#  </a:t>
            </a:r>
            <a:r>
              <a:rPr lang="en-AU" altLang="en-US">
                <a:solidFill>
                  <a:schemeClr val="accent2"/>
                </a:solidFill>
                <a:latin typeface="Times New Roman" panose="02020603050405020304" pitchFamily="18" charset="0"/>
                <a:cs typeface="Times New Roman" panose="02020603050405020304" pitchFamily="18" charset="0"/>
              </a:rPr>
              <a:t>city</a:t>
            </a:r>
          </a:p>
        </p:txBody>
      </p:sp>
      <p:sp>
        <p:nvSpPr>
          <p:cNvPr id="58378" name="Rectangle 10">
            <a:extLst>
              <a:ext uri="{FF2B5EF4-FFF2-40B4-BE49-F238E27FC236}">
                <a16:creationId xmlns:a16="http://schemas.microsoft.com/office/drawing/2014/main" id="{928823A1-0E7D-4E41-9939-3C71E9AB64B1}"/>
              </a:ext>
            </a:extLst>
          </p:cNvPr>
          <p:cNvSpPr>
            <a:spLocks noChangeArrowheads="1"/>
          </p:cNvSpPr>
          <p:nvPr/>
        </p:nvSpPr>
        <p:spPr bwMode="auto">
          <a:xfrm>
            <a:off x="304800" y="3806825"/>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rPr>
              <a:t>company-name </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a:t>
            </a:r>
            <a:r>
              <a:rPr lang="en-AU" altLang="en-US">
                <a:solidFill>
                  <a:schemeClr val="accent2"/>
                </a:solidFill>
                <a:latin typeface="Times New Roman" panose="02020603050405020304" pitchFamily="18" charset="0"/>
                <a:cs typeface="Times New Roman" panose="02020603050405020304" pitchFamily="18" charset="0"/>
              </a:rPr>
              <a:t>city</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a:t>
            </a:r>
          </a:p>
        </p:txBody>
      </p:sp>
      <p:sp>
        <p:nvSpPr>
          <p:cNvPr id="58379" name="Rectangle 11">
            <a:extLst>
              <a:ext uri="{FF2B5EF4-FFF2-40B4-BE49-F238E27FC236}">
                <a16:creationId xmlns:a16="http://schemas.microsoft.com/office/drawing/2014/main" id="{581AA56C-0355-49F1-87D9-9C985122913E}"/>
              </a:ext>
            </a:extLst>
          </p:cNvPr>
          <p:cNvSpPr>
            <a:spLocks noChangeArrowheads="1"/>
          </p:cNvSpPr>
          <p:nvPr/>
        </p:nvSpPr>
        <p:spPr bwMode="auto">
          <a:xfrm>
            <a:off x="300038" y="4298950"/>
            <a:ext cx="88392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Minimal key = </a:t>
            </a:r>
            <a:r>
              <a:rPr lang="en-AU" altLang="en-US">
                <a:solidFill>
                  <a:schemeClr val="accent2"/>
                </a:solidFill>
                <a:latin typeface="Times New Roman" panose="02020603050405020304" pitchFamily="18" charset="0"/>
                <a:cs typeface="Times New Roman" panose="02020603050405020304" pitchFamily="18" charset="0"/>
              </a:rPr>
              <a:t>(s# )</a:t>
            </a:r>
            <a:endParaRPr lang="en-AU" altLang="en-US">
              <a:latin typeface="Times New Roman" panose="02020603050405020304" pitchFamily="18" charset="0"/>
              <a:cs typeface="Times New Roman" panose="02020603050405020304" pitchFamily="18" charset="0"/>
            </a:endParaRPr>
          </a:p>
        </p:txBody>
      </p:sp>
      <p:sp>
        <p:nvSpPr>
          <p:cNvPr id="58380" name="Rectangle 12">
            <a:extLst>
              <a:ext uri="{FF2B5EF4-FFF2-40B4-BE49-F238E27FC236}">
                <a16:creationId xmlns:a16="http://schemas.microsoft.com/office/drawing/2014/main" id="{2DBC47F2-5324-48DE-B5C5-35F9439DFC2A}"/>
              </a:ext>
            </a:extLst>
          </p:cNvPr>
          <p:cNvSpPr>
            <a:spLocks noChangeArrowheads="1"/>
          </p:cNvSpPr>
          <p:nvPr/>
        </p:nvSpPr>
        <p:spPr bwMode="auto">
          <a:xfrm>
            <a:off x="304800" y="4984750"/>
            <a:ext cx="8839200" cy="120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Schema </a:t>
            </a:r>
            <a:r>
              <a:rPr lang="en-AU" altLang="en-US">
                <a:solidFill>
                  <a:schemeClr val="accent2"/>
                </a:solidFill>
                <a:latin typeface="Times New Roman" panose="02020603050405020304" pitchFamily="18" charset="0"/>
                <a:cs typeface="Times New Roman" panose="02020603050405020304" pitchFamily="18" charset="0"/>
              </a:rPr>
              <a:t>Supplier</a:t>
            </a:r>
            <a:r>
              <a:rPr lang="en-AU" altLang="en-US">
                <a:latin typeface="Times New Roman" panose="02020603050405020304" pitchFamily="18" charset="0"/>
                <a:cs typeface="Times New Roman" panose="02020603050405020304" pitchFamily="18" charset="0"/>
              </a:rPr>
              <a:t> is in 2NF because there are no nonprime attributes which are functionally dependent on a part of minimal key </a:t>
            </a:r>
            <a:r>
              <a:rPr lang="en-AU" altLang="en-US">
                <a:solidFill>
                  <a:schemeClr val="accent2"/>
                </a:solidFill>
                <a:latin typeface="Times New Roman" panose="02020603050405020304" pitchFamily="18" charset="0"/>
                <a:cs typeface="Times New Roman" panose="02020603050405020304" pitchFamily="18" charset="0"/>
              </a:rPr>
              <a:t>s#</a:t>
            </a:r>
            <a:endParaRPr lang="en-AU" altLang="en-US" b="0">
              <a:solidFill>
                <a:srgbClr val="003399"/>
              </a:solidFill>
              <a:latin typeface="Times New Roman" panose="02020603050405020304" pitchFamily="18" charset="0"/>
              <a:cs typeface="Times New Roman" panose="02020603050405020304" pitchFamily="18" charset="0"/>
            </a:endParaRPr>
          </a:p>
        </p:txBody>
      </p:sp>
      <p:sp>
        <p:nvSpPr>
          <p:cNvPr id="58381" name="Line 13">
            <a:extLst>
              <a:ext uri="{FF2B5EF4-FFF2-40B4-BE49-F238E27FC236}">
                <a16:creationId xmlns:a16="http://schemas.microsoft.com/office/drawing/2014/main" id="{45107B3F-2791-4144-8B4B-AF3982962A3C}"/>
              </a:ext>
            </a:extLst>
          </p:cNvPr>
          <p:cNvSpPr>
            <a:spLocks noChangeShapeType="1"/>
          </p:cNvSpPr>
          <p:nvPr/>
        </p:nvSpPr>
        <p:spPr bwMode="auto">
          <a:xfrm>
            <a:off x="457200" y="4832350"/>
            <a:ext cx="72390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U">
              <a:latin typeface="Times New Roman" panose="02020603050405020304" pitchFamily="18" charset="0"/>
              <a:cs typeface="Times New Roman" panose="02020603050405020304" pitchFamily="18" charset="0"/>
            </a:endParaRPr>
          </a:p>
        </p:txBody>
      </p:sp>
      <p:sp>
        <p:nvSpPr>
          <p:cNvPr id="19466" name="Rectangle 16">
            <a:extLst>
              <a:ext uri="{FF2B5EF4-FFF2-40B4-BE49-F238E27FC236}">
                <a16:creationId xmlns:a16="http://schemas.microsoft.com/office/drawing/2014/main" id="{0E4C538B-96A0-4F0F-8831-BED547F80AE6}"/>
              </a:ext>
            </a:extLst>
          </p:cNvPr>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pPr eaLnBrk="1" hangingPunct="1"/>
            <a:r>
              <a:rPr lang="en-AU" altLang="en-US" sz="3200" dirty="0">
                <a:solidFill>
                  <a:schemeClr val="tx2"/>
                </a:solidFill>
                <a:latin typeface="Times New Roman" panose="02020603050405020304" pitchFamily="18" charset="0"/>
                <a:cs typeface="Times New Roman" panose="02020603050405020304" pitchFamily="18" charset="0"/>
              </a:rPr>
              <a:t>Third normal form (3NF)</a:t>
            </a:r>
          </a:p>
        </p:txBody>
      </p:sp>
      <p:sp>
        <p:nvSpPr>
          <p:cNvPr id="13" name="CustomShape 3">
            <a:extLst>
              <a:ext uri="{FF2B5EF4-FFF2-40B4-BE49-F238E27FC236}">
                <a16:creationId xmlns:a16="http://schemas.microsoft.com/office/drawing/2014/main" id="{5A8909CC-CAE6-4BDC-B7E7-F30606E307C2}"/>
              </a:ext>
            </a:extLst>
          </p:cNvPr>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63BE5C9-FE73-4A1E-82E7-179CDFCB0B1E}" type="slidenum">
              <a:rPr lang="en-US" sz="1400" b="0" strike="noStrike" spc="-1">
                <a:solidFill>
                  <a:srgbClr val="8B8B8B"/>
                </a:solidFill>
                <a:latin typeface="Montserrat"/>
                <a:ea typeface="DejaVu Sans"/>
              </a:rPr>
              <a:t>22</a:t>
            </a:fld>
            <a:endParaRPr lang="en-US" sz="14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8375"/>
                                        </p:tgtEl>
                                        <p:attrNameLst>
                                          <p:attrName>style.visibility</p:attrName>
                                        </p:attrNameLst>
                                      </p:cBhvr>
                                      <p:to>
                                        <p:strVal val="visible"/>
                                      </p:to>
                                    </p:set>
                                    <p:animEffect transition="in" filter="box(out)">
                                      <p:cBhvr>
                                        <p:cTn id="12" dur="500"/>
                                        <p:tgtEl>
                                          <p:spTgt spid="583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8376"/>
                                        </p:tgtEl>
                                        <p:attrNameLst>
                                          <p:attrName>style.visibility</p:attrName>
                                        </p:attrNameLst>
                                      </p:cBhvr>
                                      <p:to>
                                        <p:strVal val="visible"/>
                                      </p:to>
                                    </p:set>
                                    <p:animEffect transition="in" filter="box(out)">
                                      <p:cBhvr>
                                        <p:cTn id="17" dur="500"/>
                                        <p:tgtEl>
                                          <p:spTgt spid="583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8377"/>
                                        </p:tgtEl>
                                        <p:attrNameLst>
                                          <p:attrName>style.visibility</p:attrName>
                                        </p:attrNameLst>
                                      </p:cBhvr>
                                      <p:to>
                                        <p:strVal val="visible"/>
                                      </p:to>
                                    </p:set>
                                    <p:animEffect transition="in" filter="box(out)">
                                      <p:cBhvr>
                                        <p:cTn id="22" dur="500"/>
                                        <p:tgtEl>
                                          <p:spTgt spid="583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8378"/>
                                        </p:tgtEl>
                                        <p:attrNameLst>
                                          <p:attrName>style.visibility</p:attrName>
                                        </p:attrNameLst>
                                      </p:cBhvr>
                                      <p:to>
                                        <p:strVal val="visible"/>
                                      </p:to>
                                    </p:set>
                                    <p:animEffect transition="in" filter="box(out)">
                                      <p:cBhvr>
                                        <p:cTn id="27" dur="500"/>
                                        <p:tgtEl>
                                          <p:spTgt spid="5837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58379"/>
                                        </p:tgtEl>
                                        <p:attrNameLst>
                                          <p:attrName>style.visibility</p:attrName>
                                        </p:attrNameLst>
                                      </p:cBhvr>
                                      <p:to>
                                        <p:strVal val="visible"/>
                                      </p:to>
                                    </p:set>
                                    <p:animEffect transition="in" filter="box(out)">
                                      <p:cBhvr>
                                        <p:cTn id="32" dur="500"/>
                                        <p:tgtEl>
                                          <p:spTgt spid="5837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58381"/>
                                        </p:tgtEl>
                                        <p:attrNameLst>
                                          <p:attrName>style.visibility</p:attrName>
                                        </p:attrNameLst>
                                      </p:cBhvr>
                                      <p:to>
                                        <p:strVal val="visible"/>
                                      </p:to>
                                    </p:set>
                                    <p:animEffect transition="in" filter="box(out)">
                                      <p:cBhvr>
                                        <p:cTn id="37" dur="500"/>
                                        <p:tgtEl>
                                          <p:spTgt spid="5838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58380"/>
                                        </p:tgtEl>
                                        <p:attrNameLst>
                                          <p:attrName>style.visibility</p:attrName>
                                        </p:attrNameLst>
                                      </p:cBhvr>
                                      <p:to>
                                        <p:strVal val="visible"/>
                                      </p:to>
                                    </p:set>
                                    <p:animEffect transition="in" filter="box(out)">
                                      <p:cBhvr>
                                        <p:cTn id="42" dur="500"/>
                                        <p:tgtEl>
                                          <p:spTgt spid="58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5" grpId="0" autoUpdateAnimBg="0"/>
      <p:bldP spid="58376" grpId="0" autoUpdateAnimBg="0"/>
      <p:bldP spid="58377" grpId="0" autoUpdateAnimBg="0"/>
      <p:bldP spid="58378" grpId="0" autoUpdateAnimBg="0"/>
      <p:bldP spid="58379" grpId="0" autoUpdateAnimBg="0"/>
      <p:bldP spid="58380"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a:extLst>
              <a:ext uri="{FF2B5EF4-FFF2-40B4-BE49-F238E27FC236}">
                <a16:creationId xmlns:a16="http://schemas.microsoft.com/office/drawing/2014/main" id="{6D576A0B-24E6-4C80-B625-8C00CA583D70}"/>
              </a:ext>
            </a:extLst>
          </p:cNvPr>
          <p:cNvSpPr>
            <a:spLocks noChangeArrowheads="1"/>
          </p:cNvSpPr>
          <p:nvPr/>
        </p:nvSpPr>
        <p:spPr bwMode="auto">
          <a:xfrm>
            <a:off x="304800" y="2517775"/>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rPr>
              <a:t>s# </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sname</a:t>
            </a:r>
            <a:r>
              <a:rPr lang="en-AU" altLang="en-US">
                <a:solidFill>
                  <a:schemeClr val="accent2"/>
                </a:solidFill>
                <a:latin typeface="Times New Roman" panose="02020603050405020304" pitchFamily="18" charset="0"/>
                <a:cs typeface="Times New Roman" panose="02020603050405020304" pitchFamily="18" charset="0"/>
              </a:rPr>
              <a:t>  </a:t>
            </a:r>
            <a:endParaRPr lang="en-AU" altLang="en-US" b="0">
              <a:solidFill>
                <a:schemeClr val="accent2"/>
              </a:solidFill>
              <a:latin typeface="Times New Roman" panose="02020603050405020304" pitchFamily="18" charset="0"/>
              <a:cs typeface="Times New Roman" panose="02020603050405020304" pitchFamily="18" charset="0"/>
            </a:endParaRPr>
          </a:p>
        </p:txBody>
      </p:sp>
      <p:sp>
        <p:nvSpPr>
          <p:cNvPr id="20483" name="Rectangle 5">
            <a:extLst>
              <a:ext uri="{FF2B5EF4-FFF2-40B4-BE49-F238E27FC236}">
                <a16:creationId xmlns:a16="http://schemas.microsoft.com/office/drawing/2014/main" id="{9876C1AB-B619-45FA-9C60-3F6C051F6EB7}"/>
              </a:ext>
            </a:extLst>
          </p:cNvPr>
          <p:cNvSpPr>
            <a:spLocks noChangeArrowheads="1"/>
          </p:cNvSpPr>
          <p:nvPr/>
        </p:nvSpPr>
        <p:spPr bwMode="auto">
          <a:xfrm>
            <a:off x="304800" y="2974975"/>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s#  </a:t>
            </a:r>
            <a:r>
              <a:rPr lang="en-AU" altLang="en-US">
                <a:solidFill>
                  <a:schemeClr val="accent2"/>
                </a:solidFill>
                <a:latin typeface="Times New Roman" panose="02020603050405020304" pitchFamily="18" charset="0"/>
                <a:cs typeface="Times New Roman" panose="02020603050405020304" pitchFamily="18" charset="0"/>
              </a:rPr>
              <a:t>company-name</a:t>
            </a:r>
          </a:p>
        </p:txBody>
      </p:sp>
      <p:sp>
        <p:nvSpPr>
          <p:cNvPr id="20484" name="Rectangle 6">
            <a:extLst>
              <a:ext uri="{FF2B5EF4-FFF2-40B4-BE49-F238E27FC236}">
                <a16:creationId xmlns:a16="http://schemas.microsoft.com/office/drawing/2014/main" id="{E2DA44E4-08BD-49B9-A459-E0A02FD93736}"/>
              </a:ext>
            </a:extLst>
          </p:cNvPr>
          <p:cNvSpPr>
            <a:spLocks noChangeArrowheads="1"/>
          </p:cNvSpPr>
          <p:nvPr/>
        </p:nvSpPr>
        <p:spPr bwMode="auto">
          <a:xfrm>
            <a:off x="304800" y="3352800"/>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s#  </a:t>
            </a:r>
            <a:r>
              <a:rPr lang="en-AU" altLang="en-US">
                <a:solidFill>
                  <a:schemeClr val="accent2"/>
                </a:solidFill>
                <a:latin typeface="Times New Roman" panose="02020603050405020304" pitchFamily="18" charset="0"/>
                <a:cs typeface="Times New Roman" panose="02020603050405020304" pitchFamily="18" charset="0"/>
              </a:rPr>
              <a:t>city</a:t>
            </a:r>
          </a:p>
        </p:txBody>
      </p:sp>
      <p:sp>
        <p:nvSpPr>
          <p:cNvPr id="20485" name="Rectangle 7">
            <a:extLst>
              <a:ext uri="{FF2B5EF4-FFF2-40B4-BE49-F238E27FC236}">
                <a16:creationId xmlns:a16="http://schemas.microsoft.com/office/drawing/2014/main" id="{F583839E-0988-42F3-A2DA-16F514217990}"/>
              </a:ext>
            </a:extLst>
          </p:cNvPr>
          <p:cNvSpPr>
            <a:spLocks noChangeArrowheads="1"/>
          </p:cNvSpPr>
          <p:nvPr/>
        </p:nvSpPr>
        <p:spPr bwMode="auto">
          <a:xfrm>
            <a:off x="304800" y="3730625"/>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rPr>
              <a:t>company-name </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a:t>
            </a:r>
            <a:r>
              <a:rPr lang="en-AU" altLang="en-US">
                <a:solidFill>
                  <a:schemeClr val="accent2"/>
                </a:solidFill>
                <a:latin typeface="Times New Roman" panose="02020603050405020304" pitchFamily="18" charset="0"/>
                <a:cs typeface="Times New Roman" panose="02020603050405020304" pitchFamily="18" charset="0"/>
              </a:rPr>
              <a:t>city</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a:t>
            </a:r>
          </a:p>
        </p:txBody>
      </p:sp>
      <p:sp>
        <p:nvSpPr>
          <p:cNvPr id="20486" name="Rectangle 8">
            <a:extLst>
              <a:ext uri="{FF2B5EF4-FFF2-40B4-BE49-F238E27FC236}">
                <a16:creationId xmlns:a16="http://schemas.microsoft.com/office/drawing/2014/main" id="{8D51C9E5-C247-4E72-BDC0-7EB9CC034698}"/>
              </a:ext>
            </a:extLst>
          </p:cNvPr>
          <p:cNvSpPr>
            <a:spLocks noChangeArrowheads="1"/>
          </p:cNvSpPr>
          <p:nvPr/>
        </p:nvSpPr>
        <p:spPr bwMode="auto">
          <a:xfrm>
            <a:off x="300038" y="4191000"/>
            <a:ext cx="88392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Minimal key = </a:t>
            </a:r>
            <a:r>
              <a:rPr lang="en-AU" altLang="en-US">
                <a:solidFill>
                  <a:schemeClr val="accent2"/>
                </a:solidFill>
                <a:latin typeface="Times New Roman" panose="02020603050405020304" pitchFamily="18" charset="0"/>
                <a:cs typeface="Times New Roman" panose="02020603050405020304" pitchFamily="18" charset="0"/>
              </a:rPr>
              <a:t>(s# )</a:t>
            </a:r>
          </a:p>
        </p:txBody>
      </p:sp>
      <p:sp>
        <p:nvSpPr>
          <p:cNvPr id="59401" name="Rectangle 9">
            <a:extLst>
              <a:ext uri="{FF2B5EF4-FFF2-40B4-BE49-F238E27FC236}">
                <a16:creationId xmlns:a16="http://schemas.microsoft.com/office/drawing/2014/main" id="{7E738BC9-39F5-4069-97D3-712ACD20B51A}"/>
              </a:ext>
            </a:extLst>
          </p:cNvPr>
          <p:cNvSpPr>
            <a:spLocks noChangeArrowheads="1"/>
          </p:cNvSpPr>
          <p:nvPr/>
        </p:nvSpPr>
        <p:spPr bwMode="auto">
          <a:xfrm>
            <a:off x="304800" y="4876800"/>
            <a:ext cx="8839200"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Schema</a:t>
            </a:r>
            <a:r>
              <a:rPr lang="en-AU" altLang="en-US">
                <a:solidFill>
                  <a:srgbClr val="000060"/>
                </a:solidFill>
                <a:latin typeface="Times New Roman" panose="02020603050405020304" pitchFamily="18" charset="0"/>
                <a:cs typeface="Times New Roman" panose="02020603050405020304" pitchFamily="18" charset="0"/>
              </a:rPr>
              <a:t> </a:t>
            </a:r>
            <a:r>
              <a:rPr lang="en-AU" altLang="en-US">
                <a:solidFill>
                  <a:schemeClr val="accent2"/>
                </a:solidFill>
                <a:latin typeface="Times New Roman" panose="02020603050405020304" pitchFamily="18" charset="0"/>
                <a:cs typeface="Times New Roman" panose="02020603050405020304" pitchFamily="18" charset="0"/>
              </a:rPr>
              <a:t>Supplier </a:t>
            </a:r>
            <a:r>
              <a:rPr lang="en-AU" altLang="en-US">
                <a:latin typeface="Times New Roman" panose="02020603050405020304" pitchFamily="18" charset="0"/>
                <a:cs typeface="Times New Roman" panose="02020603050405020304" pitchFamily="18" charset="0"/>
              </a:rPr>
              <a:t> </a:t>
            </a:r>
            <a:r>
              <a:rPr lang="en-AU" altLang="en-US">
                <a:solidFill>
                  <a:srgbClr val="FF0000"/>
                </a:solidFill>
                <a:latin typeface="Times New Roman" panose="02020603050405020304" pitchFamily="18" charset="0"/>
                <a:cs typeface="Times New Roman" panose="02020603050405020304" pitchFamily="18" charset="0"/>
              </a:rPr>
              <a:t>is not in 3NF</a:t>
            </a:r>
            <a:r>
              <a:rPr lang="en-AU" altLang="en-US">
                <a:latin typeface="Times New Roman" panose="02020603050405020304" pitchFamily="18" charset="0"/>
                <a:cs typeface="Times New Roman" panose="02020603050405020304" pitchFamily="18" charset="0"/>
              </a:rPr>
              <a:t> because  attribute </a:t>
            </a:r>
            <a:r>
              <a:rPr lang="en-AU" altLang="en-US">
                <a:solidFill>
                  <a:srgbClr val="000060"/>
                </a:solidFill>
                <a:latin typeface="Times New Roman" panose="02020603050405020304" pitchFamily="18" charset="0"/>
                <a:cs typeface="Times New Roman" panose="02020603050405020304" pitchFamily="18" charset="0"/>
              </a:rPr>
              <a:t>city</a:t>
            </a:r>
            <a:r>
              <a:rPr lang="en-AU" altLang="en-US">
                <a:latin typeface="Times New Roman" panose="02020603050405020304" pitchFamily="18" charset="0"/>
                <a:cs typeface="Times New Roman" panose="02020603050405020304" pitchFamily="18" charset="0"/>
              </a:rPr>
              <a:t> is transitively dependent on </a:t>
            </a:r>
            <a:r>
              <a:rPr lang="en-AU" altLang="en-US">
                <a:solidFill>
                  <a:schemeClr val="accent2"/>
                </a:solidFill>
                <a:latin typeface="Times New Roman" panose="02020603050405020304" pitchFamily="18" charset="0"/>
                <a:cs typeface="Times New Roman" panose="02020603050405020304" pitchFamily="18" charset="0"/>
              </a:rPr>
              <a:t>s#</a:t>
            </a:r>
            <a:endParaRPr lang="en-AU" altLang="en-US" b="0">
              <a:solidFill>
                <a:srgbClr val="003399"/>
              </a:solidFill>
              <a:latin typeface="Times New Roman" panose="02020603050405020304" pitchFamily="18" charset="0"/>
              <a:cs typeface="Times New Roman" panose="02020603050405020304" pitchFamily="18" charset="0"/>
            </a:endParaRPr>
          </a:p>
        </p:txBody>
      </p:sp>
      <p:sp>
        <p:nvSpPr>
          <p:cNvPr id="20488" name="Line 10">
            <a:extLst>
              <a:ext uri="{FF2B5EF4-FFF2-40B4-BE49-F238E27FC236}">
                <a16:creationId xmlns:a16="http://schemas.microsoft.com/office/drawing/2014/main" id="{C00B0112-79A4-4862-8BED-754225818C22}"/>
              </a:ext>
            </a:extLst>
          </p:cNvPr>
          <p:cNvSpPr>
            <a:spLocks noChangeShapeType="1"/>
          </p:cNvSpPr>
          <p:nvPr/>
        </p:nvSpPr>
        <p:spPr bwMode="auto">
          <a:xfrm>
            <a:off x="457200" y="4724400"/>
            <a:ext cx="72390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U">
              <a:latin typeface="Times New Roman" panose="02020603050405020304" pitchFamily="18" charset="0"/>
              <a:cs typeface="Times New Roman" panose="02020603050405020304" pitchFamily="18" charset="0"/>
            </a:endParaRPr>
          </a:p>
        </p:txBody>
      </p:sp>
      <p:sp>
        <p:nvSpPr>
          <p:cNvPr id="59403" name="Rectangle 11">
            <a:extLst>
              <a:ext uri="{FF2B5EF4-FFF2-40B4-BE49-F238E27FC236}">
                <a16:creationId xmlns:a16="http://schemas.microsoft.com/office/drawing/2014/main" id="{0B9C9DF2-1925-46EC-B87C-B0E6221AF1C2}"/>
              </a:ext>
            </a:extLst>
          </p:cNvPr>
          <p:cNvSpPr>
            <a:spLocks noChangeArrowheads="1"/>
          </p:cNvSpPr>
          <p:nvPr/>
        </p:nvSpPr>
        <p:spPr bwMode="auto">
          <a:xfrm>
            <a:off x="457200" y="5638800"/>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rgbClr val="FF0000"/>
                </a:solidFill>
                <a:latin typeface="Times New Roman" panose="02020603050405020304" pitchFamily="18" charset="0"/>
                <a:cs typeface="Times New Roman" panose="02020603050405020304" pitchFamily="18" charset="0"/>
                <a:sym typeface="Symbol" panose="05050102010706020507" pitchFamily="18" charset="2"/>
              </a:rPr>
              <a:t>s#  </a:t>
            </a:r>
            <a:r>
              <a:rPr lang="en-AU" altLang="en-US">
                <a:solidFill>
                  <a:srgbClr val="FF0000"/>
                </a:solidFill>
                <a:latin typeface="Times New Roman" panose="02020603050405020304" pitchFamily="18" charset="0"/>
                <a:cs typeface="Times New Roman" panose="02020603050405020304" pitchFamily="18" charset="0"/>
              </a:rPr>
              <a:t>company-name &amp; company-name </a:t>
            </a:r>
            <a:r>
              <a:rPr lang="en-AU" altLang="en-US">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AU" altLang="en-US">
                <a:solidFill>
                  <a:srgbClr val="FF0000"/>
                </a:solidFill>
                <a:latin typeface="Times New Roman" panose="02020603050405020304" pitchFamily="18" charset="0"/>
                <a:cs typeface="Times New Roman" panose="02020603050405020304" pitchFamily="18" charset="0"/>
              </a:rPr>
              <a:t>city</a:t>
            </a:r>
            <a:r>
              <a:rPr lang="en-AU" altLang="en-US">
                <a:latin typeface="Times New Roman" panose="02020603050405020304" pitchFamily="18" charset="0"/>
                <a:cs typeface="Times New Roman" panose="02020603050405020304" pitchFamily="18" charset="0"/>
                <a:sym typeface="Symbol" panose="05050102010706020507" pitchFamily="18" charset="2"/>
              </a:rPr>
              <a:t> </a:t>
            </a:r>
          </a:p>
        </p:txBody>
      </p:sp>
      <p:grpSp>
        <p:nvGrpSpPr>
          <p:cNvPr id="20490" name="Group 12">
            <a:extLst>
              <a:ext uri="{FF2B5EF4-FFF2-40B4-BE49-F238E27FC236}">
                <a16:creationId xmlns:a16="http://schemas.microsoft.com/office/drawing/2014/main" id="{7ECE5EB9-8EEF-4FEA-97CE-59B9EED93A0B}"/>
              </a:ext>
            </a:extLst>
          </p:cNvPr>
          <p:cNvGrpSpPr>
            <a:grpSpLocks/>
          </p:cNvGrpSpPr>
          <p:nvPr/>
        </p:nvGrpSpPr>
        <p:grpSpPr bwMode="auto">
          <a:xfrm>
            <a:off x="533400" y="1524000"/>
            <a:ext cx="3582988" cy="830263"/>
            <a:chOff x="336" y="1104"/>
            <a:chExt cx="2257" cy="523"/>
          </a:xfrm>
        </p:grpSpPr>
        <p:sp>
          <p:nvSpPr>
            <p:cNvPr id="20492" name="Text Box 13">
              <a:extLst>
                <a:ext uri="{FF2B5EF4-FFF2-40B4-BE49-F238E27FC236}">
                  <a16:creationId xmlns:a16="http://schemas.microsoft.com/office/drawing/2014/main" id="{3D7BF90B-D843-4E18-8D9B-2FBF25B188F2}"/>
                </a:ext>
              </a:extLst>
            </p:cNvPr>
            <p:cNvSpPr txBox="1">
              <a:spLocks noChangeArrowheads="1"/>
            </p:cNvSpPr>
            <p:nvPr/>
          </p:nvSpPr>
          <p:spPr bwMode="auto">
            <a:xfrm>
              <a:off x="336" y="1394"/>
              <a:ext cx="2257"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s#    sname    company-name    city</a:t>
              </a:r>
              <a:endParaRPr lang="en-AU" altLang="en-US">
                <a:latin typeface="Times New Roman" panose="02020603050405020304" pitchFamily="18" charset="0"/>
                <a:cs typeface="Times New Roman" panose="02020603050405020304" pitchFamily="18" charset="0"/>
              </a:endParaRPr>
            </a:p>
          </p:txBody>
        </p:sp>
        <p:sp>
          <p:nvSpPr>
            <p:cNvPr id="20493" name="Text Box 14">
              <a:extLst>
                <a:ext uri="{FF2B5EF4-FFF2-40B4-BE49-F238E27FC236}">
                  <a16:creationId xmlns:a16="http://schemas.microsoft.com/office/drawing/2014/main" id="{31058320-0513-49EB-A845-BB4090F2B5A8}"/>
                </a:ext>
              </a:extLst>
            </p:cNvPr>
            <p:cNvSpPr txBox="1">
              <a:spLocks noChangeArrowheads="1"/>
            </p:cNvSpPr>
            <p:nvPr/>
          </p:nvSpPr>
          <p:spPr bwMode="auto">
            <a:xfrm>
              <a:off x="336" y="1104"/>
              <a:ext cx="649"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Supplier</a:t>
              </a:r>
              <a:endParaRPr lang="en-AU" altLang="en-US">
                <a:latin typeface="Times New Roman" panose="02020603050405020304" pitchFamily="18" charset="0"/>
                <a:cs typeface="Times New Roman" panose="02020603050405020304" pitchFamily="18" charset="0"/>
              </a:endParaRPr>
            </a:p>
          </p:txBody>
        </p:sp>
      </p:grpSp>
      <p:sp>
        <p:nvSpPr>
          <p:cNvPr id="20491" name="Rectangle 17">
            <a:extLst>
              <a:ext uri="{FF2B5EF4-FFF2-40B4-BE49-F238E27FC236}">
                <a16:creationId xmlns:a16="http://schemas.microsoft.com/office/drawing/2014/main" id="{EC6EA73B-4B1E-470B-B99E-8E01C057A225}"/>
              </a:ext>
            </a:extLst>
          </p:cNvPr>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pPr eaLnBrk="1" hangingPunct="1"/>
            <a:r>
              <a:rPr lang="en-AU" altLang="en-US" sz="3200" dirty="0">
                <a:solidFill>
                  <a:schemeClr val="tx2"/>
                </a:solidFill>
                <a:latin typeface="Times New Roman" panose="02020603050405020304" pitchFamily="18" charset="0"/>
                <a:cs typeface="Times New Roman" panose="02020603050405020304" pitchFamily="18" charset="0"/>
              </a:rPr>
              <a:t>Third normal form (3NF)</a:t>
            </a:r>
          </a:p>
        </p:txBody>
      </p:sp>
      <p:sp>
        <p:nvSpPr>
          <p:cNvPr id="14" name="CustomShape 3">
            <a:extLst>
              <a:ext uri="{FF2B5EF4-FFF2-40B4-BE49-F238E27FC236}">
                <a16:creationId xmlns:a16="http://schemas.microsoft.com/office/drawing/2014/main" id="{36FD8903-9C82-424E-B7DF-B51B3238E563}"/>
              </a:ext>
            </a:extLst>
          </p:cNvPr>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63BE5C9-FE73-4A1E-82E7-179CDFCB0B1E}" type="slidenum">
              <a:rPr lang="en-US" sz="1400" b="0" strike="noStrike" spc="-1">
                <a:solidFill>
                  <a:srgbClr val="8B8B8B"/>
                </a:solidFill>
                <a:latin typeface="Montserrat"/>
                <a:ea typeface="DejaVu Sans"/>
              </a:rPr>
              <a:t>23</a:t>
            </a:fld>
            <a:endParaRPr lang="en-US" sz="14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9401"/>
                                        </p:tgtEl>
                                        <p:attrNameLst>
                                          <p:attrName>style.visibility</p:attrName>
                                        </p:attrNameLst>
                                      </p:cBhvr>
                                      <p:to>
                                        <p:strVal val="visible"/>
                                      </p:to>
                                    </p:set>
                                    <p:animEffect transition="in" filter="box(out)">
                                      <p:cBhvr>
                                        <p:cTn id="7" dur="500"/>
                                        <p:tgtEl>
                                          <p:spTgt spid="594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9403"/>
                                        </p:tgtEl>
                                        <p:attrNameLst>
                                          <p:attrName>style.visibility</p:attrName>
                                        </p:attrNameLst>
                                      </p:cBhvr>
                                      <p:to>
                                        <p:strVal val="visible"/>
                                      </p:to>
                                    </p:set>
                                    <p:animEffect transition="in" filter="box(out)">
                                      <p:cBhvr>
                                        <p:cTn id="12" dur="500"/>
                                        <p:tgtEl>
                                          <p:spTgt spid="59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1" grpId="0" autoUpdateAnimBg="0"/>
      <p:bldP spid="5940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4">
            <a:extLst>
              <a:ext uri="{FF2B5EF4-FFF2-40B4-BE49-F238E27FC236}">
                <a16:creationId xmlns:a16="http://schemas.microsoft.com/office/drawing/2014/main" id="{AE29AD39-F55D-4DC8-B5CC-2A340D778C09}"/>
              </a:ext>
            </a:extLst>
          </p:cNvPr>
          <p:cNvSpPr>
            <a:spLocks noChangeArrowheads="1"/>
          </p:cNvSpPr>
          <p:nvPr/>
        </p:nvSpPr>
        <p:spPr bwMode="auto">
          <a:xfrm>
            <a:off x="152400" y="2743200"/>
            <a:ext cx="914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Arial" panose="020B0604020202020204" pitchFamily="34" charset="0"/>
              </a:rPr>
              <a:t>Schema</a:t>
            </a:r>
            <a:r>
              <a:rPr lang="en-AU" altLang="en-US">
                <a:solidFill>
                  <a:srgbClr val="000060"/>
                </a:solidFill>
                <a:latin typeface="Arial" panose="020B0604020202020204" pitchFamily="34" charset="0"/>
              </a:rPr>
              <a:t> </a:t>
            </a:r>
            <a:r>
              <a:rPr lang="en-AU" altLang="en-US">
                <a:solidFill>
                  <a:schemeClr val="accent2"/>
                </a:solidFill>
                <a:latin typeface="Courier New" panose="02070309020205020404" pitchFamily="49" charset="0"/>
              </a:rPr>
              <a:t>Supplier</a:t>
            </a:r>
            <a:r>
              <a:rPr lang="en-AU" altLang="en-US">
                <a:solidFill>
                  <a:schemeClr val="accent2"/>
                </a:solidFill>
                <a:latin typeface="Arial" panose="020B0604020202020204" pitchFamily="34" charset="0"/>
              </a:rPr>
              <a:t> </a:t>
            </a:r>
            <a:r>
              <a:rPr lang="en-AU" altLang="en-US">
                <a:latin typeface="Arial" panose="020B0604020202020204" pitchFamily="34" charset="0"/>
              </a:rPr>
              <a:t>should be decomposed into the following schemas</a:t>
            </a:r>
            <a:endParaRPr lang="en-AU" altLang="en-US" b="0">
              <a:solidFill>
                <a:srgbClr val="FF0000"/>
              </a:solidFill>
            </a:endParaRPr>
          </a:p>
        </p:txBody>
      </p:sp>
      <p:grpSp>
        <p:nvGrpSpPr>
          <p:cNvPr id="2" name="Group 5">
            <a:extLst>
              <a:ext uri="{FF2B5EF4-FFF2-40B4-BE49-F238E27FC236}">
                <a16:creationId xmlns:a16="http://schemas.microsoft.com/office/drawing/2014/main" id="{DF8627A0-73C5-4E1D-8E4F-DF6D3121BD92}"/>
              </a:ext>
            </a:extLst>
          </p:cNvPr>
          <p:cNvGrpSpPr>
            <a:grpSpLocks/>
          </p:cNvGrpSpPr>
          <p:nvPr/>
        </p:nvGrpSpPr>
        <p:grpSpPr bwMode="auto">
          <a:xfrm>
            <a:off x="533400" y="3735388"/>
            <a:ext cx="2992438" cy="830262"/>
            <a:chOff x="336" y="2353"/>
            <a:chExt cx="1885" cy="523"/>
          </a:xfrm>
        </p:grpSpPr>
        <p:sp>
          <p:nvSpPr>
            <p:cNvPr id="21515" name="Text Box 6">
              <a:extLst>
                <a:ext uri="{FF2B5EF4-FFF2-40B4-BE49-F238E27FC236}">
                  <a16:creationId xmlns:a16="http://schemas.microsoft.com/office/drawing/2014/main" id="{4C6B8333-6D9E-495A-964B-AE9A244D5658}"/>
                </a:ext>
              </a:extLst>
            </p:cNvPr>
            <p:cNvSpPr txBox="1">
              <a:spLocks noChangeArrowheads="1"/>
            </p:cNvSpPr>
            <p:nvPr/>
          </p:nvSpPr>
          <p:spPr bwMode="auto">
            <a:xfrm>
              <a:off x="336" y="2643"/>
              <a:ext cx="1885"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s#    sname    company-name</a:t>
              </a:r>
              <a:endParaRPr lang="en-AU" altLang="en-US">
                <a:latin typeface="Times New Roman" panose="02020603050405020304" pitchFamily="18" charset="0"/>
                <a:cs typeface="Times New Roman" panose="02020603050405020304" pitchFamily="18" charset="0"/>
              </a:endParaRPr>
            </a:p>
          </p:txBody>
        </p:sp>
        <p:sp>
          <p:nvSpPr>
            <p:cNvPr id="21516" name="Text Box 7">
              <a:extLst>
                <a:ext uri="{FF2B5EF4-FFF2-40B4-BE49-F238E27FC236}">
                  <a16:creationId xmlns:a16="http://schemas.microsoft.com/office/drawing/2014/main" id="{6DD4E95D-8262-4DB9-9FF4-71B747DF995B}"/>
                </a:ext>
              </a:extLst>
            </p:cNvPr>
            <p:cNvSpPr txBox="1">
              <a:spLocks noChangeArrowheads="1"/>
            </p:cNvSpPr>
            <p:nvPr/>
          </p:nvSpPr>
          <p:spPr bwMode="auto">
            <a:xfrm>
              <a:off x="336" y="2353"/>
              <a:ext cx="943"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Supplier-new</a:t>
              </a:r>
              <a:endParaRPr lang="en-AU" altLang="en-US">
                <a:latin typeface="Times New Roman" panose="02020603050405020304" pitchFamily="18" charset="0"/>
                <a:cs typeface="Times New Roman" panose="02020603050405020304" pitchFamily="18" charset="0"/>
              </a:endParaRPr>
            </a:p>
          </p:txBody>
        </p:sp>
      </p:grpSp>
      <p:grpSp>
        <p:nvGrpSpPr>
          <p:cNvPr id="3" name="Group 8">
            <a:extLst>
              <a:ext uri="{FF2B5EF4-FFF2-40B4-BE49-F238E27FC236}">
                <a16:creationId xmlns:a16="http://schemas.microsoft.com/office/drawing/2014/main" id="{F541D1A7-7FC0-480A-864E-B3262BF8BD15}"/>
              </a:ext>
            </a:extLst>
          </p:cNvPr>
          <p:cNvGrpSpPr>
            <a:grpSpLocks/>
          </p:cNvGrpSpPr>
          <p:nvPr/>
        </p:nvGrpSpPr>
        <p:grpSpPr bwMode="auto">
          <a:xfrm>
            <a:off x="533400" y="4724400"/>
            <a:ext cx="2287588" cy="830263"/>
            <a:chOff x="336" y="2976"/>
            <a:chExt cx="1441" cy="523"/>
          </a:xfrm>
        </p:grpSpPr>
        <p:sp>
          <p:nvSpPr>
            <p:cNvPr id="21513" name="Text Box 9">
              <a:extLst>
                <a:ext uri="{FF2B5EF4-FFF2-40B4-BE49-F238E27FC236}">
                  <a16:creationId xmlns:a16="http://schemas.microsoft.com/office/drawing/2014/main" id="{FF577CD3-4161-44BE-AEC3-7748940A4519}"/>
                </a:ext>
              </a:extLst>
            </p:cNvPr>
            <p:cNvSpPr txBox="1">
              <a:spLocks noChangeArrowheads="1"/>
            </p:cNvSpPr>
            <p:nvPr/>
          </p:nvSpPr>
          <p:spPr bwMode="auto">
            <a:xfrm>
              <a:off x="336" y="3266"/>
              <a:ext cx="1441"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company-name    city</a:t>
              </a:r>
              <a:endParaRPr lang="en-AU" altLang="en-US">
                <a:latin typeface="Times New Roman" panose="02020603050405020304" pitchFamily="18" charset="0"/>
                <a:cs typeface="Times New Roman" panose="02020603050405020304" pitchFamily="18" charset="0"/>
              </a:endParaRPr>
            </a:p>
          </p:txBody>
        </p:sp>
        <p:sp>
          <p:nvSpPr>
            <p:cNvPr id="21514" name="Text Box 10">
              <a:extLst>
                <a:ext uri="{FF2B5EF4-FFF2-40B4-BE49-F238E27FC236}">
                  <a16:creationId xmlns:a16="http://schemas.microsoft.com/office/drawing/2014/main" id="{1FCD2608-57BA-4719-96B8-6D203B5051CE}"/>
                </a:ext>
              </a:extLst>
            </p:cNvPr>
            <p:cNvSpPr txBox="1">
              <a:spLocks noChangeArrowheads="1"/>
            </p:cNvSpPr>
            <p:nvPr/>
          </p:nvSpPr>
          <p:spPr bwMode="auto">
            <a:xfrm>
              <a:off x="336" y="2976"/>
              <a:ext cx="722"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Company</a:t>
              </a:r>
              <a:endParaRPr lang="en-AU" altLang="en-US">
                <a:latin typeface="Times New Roman" panose="02020603050405020304" pitchFamily="18" charset="0"/>
                <a:cs typeface="Times New Roman" panose="02020603050405020304" pitchFamily="18" charset="0"/>
              </a:endParaRPr>
            </a:p>
          </p:txBody>
        </p:sp>
      </p:grpSp>
      <p:grpSp>
        <p:nvGrpSpPr>
          <p:cNvPr id="21509" name="Group 11">
            <a:extLst>
              <a:ext uri="{FF2B5EF4-FFF2-40B4-BE49-F238E27FC236}">
                <a16:creationId xmlns:a16="http://schemas.microsoft.com/office/drawing/2014/main" id="{5A0C22D6-FF45-4FAB-8EED-0AAF6D205ADC}"/>
              </a:ext>
            </a:extLst>
          </p:cNvPr>
          <p:cNvGrpSpPr>
            <a:grpSpLocks/>
          </p:cNvGrpSpPr>
          <p:nvPr/>
        </p:nvGrpSpPr>
        <p:grpSpPr bwMode="auto">
          <a:xfrm>
            <a:off x="533400" y="1752600"/>
            <a:ext cx="3582988" cy="830263"/>
            <a:chOff x="336" y="1104"/>
            <a:chExt cx="2257" cy="523"/>
          </a:xfrm>
        </p:grpSpPr>
        <p:sp>
          <p:nvSpPr>
            <p:cNvPr id="21511" name="Text Box 12">
              <a:extLst>
                <a:ext uri="{FF2B5EF4-FFF2-40B4-BE49-F238E27FC236}">
                  <a16:creationId xmlns:a16="http://schemas.microsoft.com/office/drawing/2014/main" id="{A9544F30-A9F4-4F4B-8A6B-19A94535823A}"/>
                </a:ext>
              </a:extLst>
            </p:cNvPr>
            <p:cNvSpPr txBox="1">
              <a:spLocks noChangeArrowheads="1"/>
            </p:cNvSpPr>
            <p:nvPr/>
          </p:nvSpPr>
          <p:spPr bwMode="auto">
            <a:xfrm>
              <a:off x="336" y="1394"/>
              <a:ext cx="2257"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s#    sname    company-name    city</a:t>
              </a:r>
              <a:endParaRPr lang="en-AU" altLang="en-US">
                <a:latin typeface="Times New Roman" panose="02020603050405020304" pitchFamily="18" charset="0"/>
                <a:cs typeface="Times New Roman" panose="02020603050405020304" pitchFamily="18" charset="0"/>
              </a:endParaRPr>
            </a:p>
          </p:txBody>
        </p:sp>
        <p:sp>
          <p:nvSpPr>
            <p:cNvPr id="21512" name="Text Box 13">
              <a:extLst>
                <a:ext uri="{FF2B5EF4-FFF2-40B4-BE49-F238E27FC236}">
                  <a16:creationId xmlns:a16="http://schemas.microsoft.com/office/drawing/2014/main" id="{04786C21-B5C4-47D7-8945-81E8D1B00D72}"/>
                </a:ext>
              </a:extLst>
            </p:cNvPr>
            <p:cNvSpPr txBox="1">
              <a:spLocks noChangeArrowheads="1"/>
            </p:cNvSpPr>
            <p:nvPr/>
          </p:nvSpPr>
          <p:spPr bwMode="auto">
            <a:xfrm>
              <a:off x="336" y="1104"/>
              <a:ext cx="649"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Supplier</a:t>
              </a:r>
              <a:endParaRPr lang="en-AU" altLang="en-US">
                <a:latin typeface="Times New Roman" panose="02020603050405020304" pitchFamily="18" charset="0"/>
                <a:cs typeface="Times New Roman" panose="02020603050405020304" pitchFamily="18" charset="0"/>
              </a:endParaRPr>
            </a:p>
          </p:txBody>
        </p:sp>
      </p:grpSp>
      <p:sp>
        <p:nvSpPr>
          <p:cNvPr id="21510" name="Rectangle 16">
            <a:extLst>
              <a:ext uri="{FF2B5EF4-FFF2-40B4-BE49-F238E27FC236}">
                <a16:creationId xmlns:a16="http://schemas.microsoft.com/office/drawing/2014/main" id="{AA5FDE16-AAA0-43C2-B59D-CCBB6A96429A}"/>
              </a:ext>
            </a:extLst>
          </p:cNvPr>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pPr eaLnBrk="1" hangingPunct="1"/>
            <a:r>
              <a:rPr lang="en-AU" altLang="en-US" sz="3200" dirty="0">
                <a:solidFill>
                  <a:schemeClr val="tx2"/>
                </a:solidFill>
                <a:latin typeface="Times New Roman" panose="02020603050405020304" pitchFamily="18" charset="0"/>
                <a:cs typeface="Times New Roman" panose="02020603050405020304" pitchFamily="18" charset="0"/>
              </a:rPr>
              <a:t>Third normal form (3NF)</a:t>
            </a:r>
          </a:p>
        </p:txBody>
      </p:sp>
      <p:sp>
        <p:nvSpPr>
          <p:cNvPr id="13" name="CustomShape 3">
            <a:extLst>
              <a:ext uri="{FF2B5EF4-FFF2-40B4-BE49-F238E27FC236}">
                <a16:creationId xmlns:a16="http://schemas.microsoft.com/office/drawing/2014/main" id="{158604A0-6B5C-4442-850E-B41E00B8F9FD}"/>
              </a:ext>
            </a:extLst>
          </p:cNvPr>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63BE5C9-FE73-4A1E-82E7-179CDFCB0B1E}" type="slidenum">
              <a:rPr lang="en-US" sz="1400" b="0" strike="noStrike" spc="-1">
                <a:solidFill>
                  <a:srgbClr val="8B8B8B"/>
                </a:solidFill>
                <a:latin typeface="Montserrat"/>
                <a:ea typeface="DejaVu Sans"/>
              </a:rPr>
              <a:t>24</a:t>
            </a:fld>
            <a:endParaRPr lang="en-US" sz="14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0420"/>
                                        </p:tgtEl>
                                        <p:attrNameLst>
                                          <p:attrName>style.visibility</p:attrName>
                                        </p:attrNameLst>
                                      </p:cBhvr>
                                      <p:to>
                                        <p:strVal val="visible"/>
                                      </p:to>
                                    </p:set>
                                    <p:animEffect transition="in" filter="box(out)">
                                      <p:cBhvr>
                                        <p:cTn id="7" dur="500"/>
                                        <p:tgtEl>
                                          <p:spTgt spid="604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ou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4">
            <a:extLst>
              <a:ext uri="{FF2B5EF4-FFF2-40B4-BE49-F238E27FC236}">
                <a16:creationId xmlns:a16="http://schemas.microsoft.com/office/drawing/2014/main" id="{E74F2076-6991-4CBF-A1E9-51F0952A7413}"/>
              </a:ext>
            </a:extLst>
          </p:cNvPr>
          <p:cNvGrpSpPr>
            <a:grpSpLocks/>
          </p:cNvGrpSpPr>
          <p:nvPr/>
        </p:nvGrpSpPr>
        <p:grpSpPr bwMode="auto">
          <a:xfrm>
            <a:off x="533400" y="1524000"/>
            <a:ext cx="2992438" cy="830263"/>
            <a:chOff x="336" y="1152"/>
            <a:chExt cx="1885" cy="523"/>
          </a:xfrm>
        </p:grpSpPr>
        <p:sp>
          <p:nvSpPr>
            <p:cNvPr id="22537" name="Text Box 5">
              <a:extLst>
                <a:ext uri="{FF2B5EF4-FFF2-40B4-BE49-F238E27FC236}">
                  <a16:creationId xmlns:a16="http://schemas.microsoft.com/office/drawing/2014/main" id="{7698063B-7E12-46EA-AFCF-A067265B9C67}"/>
                </a:ext>
              </a:extLst>
            </p:cNvPr>
            <p:cNvSpPr txBox="1">
              <a:spLocks noChangeArrowheads="1"/>
            </p:cNvSpPr>
            <p:nvPr/>
          </p:nvSpPr>
          <p:spPr bwMode="auto">
            <a:xfrm>
              <a:off x="336" y="1442"/>
              <a:ext cx="1885"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s#    sname    company-name</a:t>
              </a:r>
              <a:endParaRPr lang="en-AU" altLang="en-US">
                <a:latin typeface="Times New Roman" panose="02020603050405020304" pitchFamily="18" charset="0"/>
                <a:cs typeface="Times New Roman" panose="02020603050405020304" pitchFamily="18" charset="0"/>
              </a:endParaRPr>
            </a:p>
          </p:txBody>
        </p:sp>
        <p:sp>
          <p:nvSpPr>
            <p:cNvPr id="22538" name="Text Box 6">
              <a:extLst>
                <a:ext uri="{FF2B5EF4-FFF2-40B4-BE49-F238E27FC236}">
                  <a16:creationId xmlns:a16="http://schemas.microsoft.com/office/drawing/2014/main" id="{55F04E2B-6FD2-4800-8013-5CC636E048B6}"/>
                </a:ext>
              </a:extLst>
            </p:cNvPr>
            <p:cNvSpPr txBox="1">
              <a:spLocks noChangeArrowheads="1"/>
            </p:cNvSpPr>
            <p:nvPr/>
          </p:nvSpPr>
          <p:spPr bwMode="auto">
            <a:xfrm>
              <a:off x="336" y="1152"/>
              <a:ext cx="943"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Supplier-new</a:t>
              </a:r>
              <a:endParaRPr lang="en-AU" altLang="en-US">
                <a:latin typeface="Times New Roman" panose="02020603050405020304" pitchFamily="18" charset="0"/>
                <a:cs typeface="Times New Roman" panose="02020603050405020304" pitchFamily="18" charset="0"/>
              </a:endParaRPr>
            </a:p>
          </p:txBody>
        </p:sp>
      </p:grpSp>
      <p:sp>
        <p:nvSpPr>
          <p:cNvPr id="61447" name="Rectangle 7">
            <a:extLst>
              <a:ext uri="{FF2B5EF4-FFF2-40B4-BE49-F238E27FC236}">
                <a16:creationId xmlns:a16="http://schemas.microsoft.com/office/drawing/2014/main" id="{F638F522-0F4D-494E-B389-ECCE2CD18272}"/>
              </a:ext>
            </a:extLst>
          </p:cNvPr>
          <p:cNvSpPr>
            <a:spLocks noChangeArrowheads="1"/>
          </p:cNvSpPr>
          <p:nvPr/>
        </p:nvSpPr>
        <p:spPr bwMode="auto">
          <a:xfrm>
            <a:off x="304800" y="2441575"/>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rPr>
              <a:t>s# </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sname</a:t>
            </a:r>
            <a:r>
              <a:rPr lang="en-AU" altLang="en-US">
                <a:solidFill>
                  <a:schemeClr val="accent2"/>
                </a:solidFill>
                <a:latin typeface="Times New Roman" panose="02020603050405020304" pitchFamily="18" charset="0"/>
                <a:cs typeface="Times New Roman" panose="02020603050405020304" pitchFamily="18" charset="0"/>
              </a:rPr>
              <a:t>  </a:t>
            </a:r>
            <a:endParaRPr lang="en-AU" altLang="en-US" b="0">
              <a:solidFill>
                <a:schemeClr val="accent2"/>
              </a:solidFill>
              <a:latin typeface="Times New Roman" panose="02020603050405020304" pitchFamily="18" charset="0"/>
              <a:cs typeface="Times New Roman" panose="02020603050405020304" pitchFamily="18" charset="0"/>
            </a:endParaRPr>
          </a:p>
        </p:txBody>
      </p:sp>
      <p:sp>
        <p:nvSpPr>
          <p:cNvPr id="61448" name="Rectangle 8">
            <a:extLst>
              <a:ext uri="{FF2B5EF4-FFF2-40B4-BE49-F238E27FC236}">
                <a16:creationId xmlns:a16="http://schemas.microsoft.com/office/drawing/2014/main" id="{B7B9D5AA-5C0F-4D13-A9B6-A38DF6978A8C}"/>
              </a:ext>
            </a:extLst>
          </p:cNvPr>
          <p:cNvSpPr>
            <a:spLocks noChangeArrowheads="1"/>
          </p:cNvSpPr>
          <p:nvPr/>
        </p:nvSpPr>
        <p:spPr bwMode="auto">
          <a:xfrm>
            <a:off x="304800" y="2898775"/>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s#  </a:t>
            </a:r>
            <a:r>
              <a:rPr lang="en-AU" altLang="en-US">
                <a:solidFill>
                  <a:schemeClr val="accent2"/>
                </a:solidFill>
                <a:latin typeface="Times New Roman" panose="02020603050405020304" pitchFamily="18" charset="0"/>
                <a:cs typeface="Times New Roman" panose="02020603050405020304" pitchFamily="18" charset="0"/>
              </a:rPr>
              <a:t>company-name</a:t>
            </a:r>
          </a:p>
        </p:txBody>
      </p:sp>
      <p:sp>
        <p:nvSpPr>
          <p:cNvPr id="61449" name="Rectangle 9">
            <a:extLst>
              <a:ext uri="{FF2B5EF4-FFF2-40B4-BE49-F238E27FC236}">
                <a16:creationId xmlns:a16="http://schemas.microsoft.com/office/drawing/2014/main" id="{4A628660-1EA5-42CC-89C6-3E4235D92534}"/>
              </a:ext>
            </a:extLst>
          </p:cNvPr>
          <p:cNvSpPr>
            <a:spLocks noChangeArrowheads="1"/>
          </p:cNvSpPr>
          <p:nvPr/>
        </p:nvSpPr>
        <p:spPr bwMode="auto">
          <a:xfrm>
            <a:off x="304800" y="4038600"/>
            <a:ext cx="8839200"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Schema </a:t>
            </a:r>
            <a:r>
              <a:rPr lang="en-AU" altLang="en-US">
                <a:solidFill>
                  <a:schemeClr val="accent2"/>
                </a:solidFill>
                <a:latin typeface="Times New Roman" panose="02020603050405020304" pitchFamily="18" charset="0"/>
                <a:cs typeface="Times New Roman" panose="02020603050405020304" pitchFamily="18" charset="0"/>
              </a:rPr>
              <a:t>Supplier-new </a:t>
            </a:r>
            <a:r>
              <a:rPr lang="en-AU" altLang="en-US">
                <a:latin typeface="Times New Roman" panose="02020603050405020304" pitchFamily="18" charset="0"/>
                <a:cs typeface="Times New Roman" panose="02020603050405020304" pitchFamily="18" charset="0"/>
              </a:rPr>
              <a:t> </a:t>
            </a:r>
            <a:r>
              <a:rPr lang="en-AU" altLang="en-US">
                <a:solidFill>
                  <a:srgbClr val="FF0000"/>
                </a:solidFill>
                <a:latin typeface="Times New Roman" panose="02020603050405020304" pitchFamily="18" charset="0"/>
                <a:cs typeface="Times New Roman" panose="02020603050405020304" pitchFamily="18" charset="0"/>
              </a:rPr>
              <a:t>is in 3NF</a:t>
            </a:r>
            <a:r>
              <a:rPr lang="en-AU" altLang="en-US">
                <a:latin typeface="Times New Roman" panose="02020603050405020304" pitchFamily="18" charset="0"/>
                <a:cs typeface="Times New Roman" panose="02020603050405020304" pitchFamily="18" charset="0"/>
              </a:rPr>
              <a:t> because  no attribute is transitively dependent on </a:t>
            </a:r>
            <a:r>
              <a:rPr lang="en-AU" altLang="en-US">
                <a:solidFill>
                  <a:schemeClr val="accent2"/>
                </a:solidFill>
                <a:latin typeface="Times New Roman" panose="02020603050405020304" pitchFamily="18" charset="0"/>
                <a:cs typeface="Times New Roman" panose="02020603050405020304" pitchFamily="18" charset="0"/>
              </a:rPr>
              <a:t>s#</a:t>
            </a:r>
            <a:endParaRPr lang="en-AU" altLang="en-US" b="0">
              <a:solidFill>
                <a:schemeClr val="accent2"/>
              </a:solidFill>
              <a:latin typeface="Times New Roman" panose="02020603050405020304" pitchFamily="18" charset="0"/>
              <a:cs typeface="Times New Roman" panose="02020603050405020304" pitchFamily="18" charset="0"/>
            </a:endParaRPr>
          </a:p>
        </p:txBody>
      </p:sp>
      <p:sp>
        <p:nvSpPr>
          <p:cNvPr id="61450" name="Rectangle 10">
            <a:extLst>
              <a:ext uri="{FF2B5EF4-FFF2-40B4-BE49-F238E27FC236}">
                <a16:creationId xmlns:a16="http://schemas.microsoft.com/office/drawing/2014/main" id="{02295E8B-6409-494E-9462-9269F71D830B}"/>
              </a:ext>
            </a:extLst>
          </p:cNvPr>
          <p:cNvSpPr>
            <a:spLocks noChangeArrowheads="1"/>
          </p:cNvSpPr>
          <p:nvPr/>
        </p:nvSpPr>
        <p:spPr bwMode="auto">
          <a:xfrm>
            <a:off x="300038" y="3352800"/>
            <a:ext cx="88392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Minimal key =</a:t>
            </a:r>
            <a:r>
              <a:rPr lang="en-AU" altLang="en-US">
                <a:solidFill>
                  <a:schemeClr val="accent2"/>
                </a:solidFill>
                <a:latin typeface="Times New Roman" panose="02020603050405020304" pitchFamily="18" charset="0"/>
                <a:cs typeface="Times New Roman" panose="02020603050405020304" pitchFamily="18" charset="0"/>
              </a:rPr>
              <a:t> (s# )</a:t>
            </a:r>
            <a:endParaRPr lang="en-AU" altLang="en-US">
              <a:latin typeface="Times New Roman" panose="02020603050405020304" pitchFamily="18" charset="0"/>
              <a:cs typeface="Times New Roman" panose="02020603050405020304" pitchFamily="18" charset="0"/>
            </a:endParaRPr>
          </a:p>
        </p:txBody>
      </p:sp>
      <p:sp>
        <p:nvSpPr>
          <p:cNvPr id="61451" name="Line 11">
            <a:extLst>
              <a:ext uri="{FF2B5EF4-FFF2-40B4-BE49-F238E27FC236}">
                <a16:creationId xmlns:a16="http://schemas.microsoft.com/office/drawing/2014/main" id="{0952DFDC-1E0D-480F-A09F-8DE6D9C84CF8}"/>
              </a:ext>
            </a:extLst>
          </p:cNvPr>
          <p:cNvSpPr>
            <a:spLocks noChangeShapeType="1"/>
          </p:cNvSpPr>
          <p:nvPr/>
        </p:nvSpPr>
        <p:spPr bwMode="auto">
          <a:xfrm>
            <a:off x="457200" y="3886200"/>
            <a:ext cx="72390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U">
              <a:latin typeface="Times New Roman" panose="02020603050405020304" pitchFamily="18" charset="0"/>
              <a:cs typeface="Times New Roman" panose="02020603050405020304" pitchFamily="18" charset="0"/>
            </a:endParaRPr>
          </a:p>
        </p:txBody>
      </p:sp>
      <p:sp>
        <p:nvSpPr>
          <p:cNvPr id="22536" name="Rectangle 14">
            <a:extLst>
              <a:ext uri="{FF2B5EF4-FFF2-40B4-BE49-F238E27FC236}">
                <a16:creationId xmlns:a16="http://schemas.microsoft.com/office/drawing/2014/main" id="{49753DEA-EC0F-4941-A8C2-7FA0BE9AE475}"/>
              </a:ext>
            </a:extLst>
          </p:cNvPr>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pPr eaLnBrk="1" hangingPunct="1"/>
            <a:r>
              <a:rPr lang="en-AU" altLang="en-US" sz="3200" dirty="0">
                <a:solidFill>
                  <a:schemeClr val="tx2"/>
                </a:solidFill>
                <a:latin typeface="Times New Roman" panose="02020603050405020304" pitchFamily="18" charset="0"/>
                <a:cs typeface="Times New Roman" panose="02020603050405020304" pitchFamily="18" charset="0"/>
              </a:rPr>
              <a:t>Third normal form (3NF)</a:t>
            </a:r>
          </a:p>
        </p:txBody>
      </p:sp>
      <p:sp>
        <p:nvSpPr>
          <p:cNvPr id="11" name="CustomShape 3">
            <a:extLst>
              <a:ext uri="{FF2B5EF4-FFF2-40B4-BE49-F238E27FC236}">
                <a16:creationId xmlns:a16="http://schemas.microsoft.com/office/drawing/2014/main" id="{73AB953B-ADED-4A13-AA41-B226019375FB}"/>
              </a:ext>
            </a:extLst>
          </p:cNvPr>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63BE5C9-FE73-4A1E-82E7-179CDFCB0B1E}" type="slidenum">
              <a:rPr lang="en-US" sz="1400" b="0" strike="noStrike" spc="-1">
                <a:solidFill>
                  <a:srgbClr val="8B8B8B"/>
                </a:solidFill>
                <a:latin typeface="Montserrat"/>
                <a:ea typeface="DejaVu Sans"/>
              </a:rPr>
              <a:t>25</a:t>
            </a:fld>
            <a:endParaRPr lang="en-US" sz="14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1447"/>
                                        </p:tgtEl>
                                        <p:attrNameLst>
                                          <p:attrName>style.visibility</p:attrName>
                                        </p:attrNameLst>
                                      </p:cBhvr>
                                      <p:to>
                                        <p:strVal val="visible"/>
                                      </p:to>
                                    </p:set>
                                    <p:animEffect transition="in" filter="box(out)">
                                      <p:cBhvr>
                                        <p:cTn id="7" dur="500"/>
                                        <p:tgtEl>
                                          <p:spTgt spid="614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1448"/>
                                        </p:tgtEl>
                                        <p:attrNameLst>
                                          <p:attrName>style.visibility</p:attrName>
                                        </p:attrNameLst>
                                      </p:cBhvr>
                                      <p:to>
                                        <p:strVal val="visible"/>
                                      </p:to>
                                    </p:set>
                                    <p:animEffect transition="in" filter="box(out)">
                                      <p:cBhvr>
                                        <p:cTn id="12" dur="500"/>
                                        <p:tgtEl>
                                          <p:spTgt spid="614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1450"/>
                                        </p:tgtEl>
                                        <p:attrNameLst>
                                          <p:attrName>style.visibility</p:attrName>
                                        </p:attrNameLst>
                                      </p:cBhvr>
                                      <p:to>
                                        <p:strVal val="visible"/>
                                      </p:to>
                                    </p:set>
                                    <p:animEffect transition="in" filter="box(out)">
                                      <p:cBhvr>
                                        <p:cTn id="17" dur="500"/>
                                        <p:tgtEl>
                                          <p:spTgt spid="614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61451"/>
                                        </p:tgtEl>
                                        <p:attrNameLst>
                                          <p:attrName>style.visibility</p:attrName>
                                        </p:attrNameLst>
                                      </p:cBhvr>
                                      <p:to>
                                        <p:strVal val="visible"/>
                                      </p:to>
                                    </p:set>
                                    <p:animEffect transition="in" filter="box(out)">
                                      <p:cBhvr>
                                        <p:cTn id="22" dur="500"/>
                                        <p:tgtEl>
                                          <p:spTgt spid="614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1449"/>
                                        </p:tgtEl>
                                        <p:attrNameLst>
                                          <p:attrName>style.visibility</p:attrName>
                                        </p:attrNameLst>
                                      </p:cBhvr>
                                      <p:to>
                                        <p:strVal val="visible"/>
                                      </p:to>
                                    </p:set>
                                    <p:animEffect transition="in" filter="box(out)">
                                      <p:cBhvr>
                                        <p:cTn id="27" dur="500"/>
                                        <p:tgtEl>
                                          <p:spTgt spid="61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7" grpId="0" autoUpdateAnimBg="0"/>
      <p:bldP spid="61448" grpId="0" autoUpdateAnimBg="0"/>
      <p:bldP spid="61449" grpId="0" autoUpdateAnimBg="0"/>
      <p:bldP spid="6145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4">
            <a:extLst>
              <a:ext uri="{FF2B5EF4-FFF2-40B4-BE49-F238E27FC236}">
                <a16:creationId xmlns:a16="http://schemas.microsoft.com/office/drawing/2014/main" id="{3AFA74EF-EC4F-43F2-B4F8-A40865C6FB99}"/>
              </a:ext>
            </a:extLst>
          </p:cNvPr>
          <p:cNvGrpSpPr>
            <a:grpSpLocks/>
          </p:cNvGrpSpPr>
          <p:nvPr/>
        </p:nvGrpSpPr>
        <p:grpSpPr bwMode="auto">
          <a:xfrm>
            <a:off x="533400" y="1828800"/>
            <a:ext cx="2287588" cy="830263"/>
            <a:chOff x="336" y="1152"/>
            <a:chExt cx="1441" cy="523"/>
          </a:xfrm>
        </p:grpSpPr>
        <p:sp>
          <p:nvSpPr>
            <p:cNvPr id="23560" name="Text Box 5">
              <a:extLst>
                <a:ext uri="{FF2B5EF4-FFF2-40B4-BE49-F238E27FC236}">
                  <a16:creationId xmlns:a16="http://schemas.microsoft.com/office/drawing/2014/main" id="{DB041F45-BB86-49A1-BFF1-D4A5473D4779}"/>
                </a:ext>
              </a:extLst>
            </p:cNvPr>
            <p:cNvSpPr txBox="1">
              <a:spLocks noChangeArrowheads="1"/>
            </p:cNvSpPr>
            <p:nvPr/>
          </p:nvSpPr>
          <p:spPr bwMode="auto">
            <a:xfrm>
              <a:off x="336" y="1442"/>
              <a:ext cx="1441"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company-name    city</a:t>
              </a:r>
              <a:endParaRPr lang="en-AU" altLang="en-US">
                <a:latin typeface="Times New Roman" panose="02020603050405020304" pitchFamily="18" charset="0"/>
                <a:cs typeface="Times New Roman" panose="02020603050405020304" pitchFamily="18" charset="0"/>
              </a:endParaRPr>
            </a:p>
          </p:txBody>
        </p:sp>
        <p:sp>
          <p:nvSpPr>
            <p:cNvPr id="23561" name="Text Box 6">
              <a:extLst>
                <a:ext uri="{FF2B5EF4-FFF2-40B4-BE49-F238E27FC236}">
                  <a16:creationId xmlns:a16="http://schemas.microsoft.com/office/drawing/2014/main" id="{21C5DD87-5055-46FE-9743-2BE19D3854D9}"/>
                </a:ext>
              </a:extLst>
            </p:cNvPr>
            <p:cNvSpPr txBox="1">
              <a:spLocks noChangeArrowheads="1"/>
            </p:cNvSpPr>
            <p:nvPr/>
          </p:nvSpPr>
          <p:spPr bwMode="auto">
            <a:xfrm>
              <a:off x="336" y="1152"/>
              <a:ext cx="722"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Company</a:t>
              </a:r>
              <a:endParaRPr lang="en-AU" altLang="en-US">
                <a:latin typeface="Times New Roman" panose="02020603050405020304" pitchFamily="18" charset="0"/>
                <a:cs typeface="Times New Roman" panose="02020603050405020304" pitchFamily="18" charset="0"/>
              </a:endParaRPr>
            </a:p>
          </p:txBody>
        </p:sp>
      </p:grpSp>
      <p:sp>
        <p:nvSpPr>
          <p:cNvPr id="62471" name="Rectangle 7">
            <a:extLst>
              <a:ext uri="{FF2B5EF4-FFF2-40B4-BE49-F238E27FC236}">
                <a16:creationId xmlns:a16="http://schemas.microsoft.com/office/drawing/2014/main" id="{915A38E2-BF84-447E-9D0E-C8D98DDACA06}"/>
              </a:ext>
            </a:extLst>
          </p:cNvPr>
          <p:cNvSpPr>
            <a:spLocks noChangeArrowheads="1"/>
          </p:cNvSpPr>
          <p:nvPr/>
        </p:nvSpPr>
        <p:spPr bwMode="auto">
          <a:xfrm>
            <a:off x="304800" y="2819400"/>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rPr>
              <a:t>company-name </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a:t>
            </a:r>
            <a:r>
              <a:rPr lang="en-AU" altLang="en-US">
                <a:solidFill>
                  <a:schemeClr val="accent2"/>
                </a:solidFill>
                <a:latin typeface="Times New Roman" panose="02020603050405020304" pitchFamily="18" charset="0"/>
                <a:cs typeface="Times New Roman" panose="02020603050405020304" pitchFamily="18" charset="0"/>
              </a:rPr>
              <a:t>city</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a:t>
            </a:r>
          </a:p>
        </p:txBody>
      </p:sp>
      <p:sp>
        <p:nvSpPr>
          <p:cNvPr id="62472" name="Rectangle 8">
            <a:extLst>
              <a:ext uri="{FF2B5EF4-FFF2-40B4-BE49-F238E27FC236}">
                <a16:creationId xmlns:a16="http://schemas.microsoft.com/office/drawing/2014/main" id="{A49F263C-6D88-4D4A-8F33-D38BADC88C83}"/>
              </a:ext>
            </a:extLst>
          </p:cNvPr>
          <p:cNvSpPr>
            <a:spLocks noChangeArrowheads="1"/>
          </p:cNvSpPr>
          <p:nvPr/>
        </p:nvSpPr>
        <p:spPr bwMode="auto">
          <a:xfrm>
            <a:off x="300038" y="3292475"/>
            <a:ext cx="88392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Minimal key = </a:t>
            </a:r>
            <a:r>
              <a:rPr lang="en-AU" altLang="en-US">
                <a:solidFill>
                  <a:schemeClr val="accent2"/>
                </a:solidFill>
                <a:latin typeface="Times New Roman" panose="02020603050405020304" pitchFamily="18" charset="0"/>
                <a:cs typeface="Times New Roman" panose="02020603050405020304" pitchFamily="18" charset="0"/>
              </a:rPr>
              <a:t>(company-name )</a:t>
            </a:r>
          </a:p>
        </p:txBody>
      </p:sp>
      <p:sp>
        <p:nvSpPr>
          <p:cNvPr id="62473" name="Rectangle 9">
            <a:extLst>
              <a:ext uri="{FF2B5EF4-FFF2-40B4-BE49-F238E27FC236}">
                <a16:creationId xmlns:a16="http://schemas.microsoft.com/office/drawing/2014/main" id="{CABFA45E-7106-4550-B1C0-4679535FA7CC}"/>
              </a:ext>
            </a:extLst>
          </p:cNvPr>
          <p:cNvSpPr>
            <a:spLocks noChangeArrowheads="1"/>
          </p:cNvSpPr>
          <p:nvPr/>
        </p:nvSpPr>
        <p:spPr bwMode="auto">
          <a:xfrm>
            <a:off x="304800" y="3978275"/>
            <a:ext cx="8839200"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Schema</a:t>
            </a:r>
            <a:r>
              <a:rPr lang="en-AU" altLang="en-US">
                <a:solidFill>
                  <a:srgbClr val="000060"/>
                </a:solidFill>
                <a:latin typeface="Times New Roman" panose="02020603050405020304" pitchFamily="18" charset="0"/>
                <a:cs typeface="Times New Roman" panose="02020603050405020304" pitchFamily="18" charset="0"/>
              </a:rPr>
              <a:t> </a:t>
            </a:r>
            <a:r>
              <a:rPr lang="en-AU" altLang="en-US">
                <a:solidFill>
                  <a:schemeClr val="accent2"/>
                </a:solidFill>
                <a:latin typeface="Times New Roman" panose="02020603050405020304" pitchFamily="18" charset="0"/>
                <a:cs typeface="Times New Roman" panose="02020603050405020304" pitchFamily="18" charset="0"/>
              </a:rPr>
              <a:t>Company</a:t>
            </a:r>
            <a:r>
              <a:rPr lang="en-AU" altLang="en-US">
                <a:latin typeface="Times New Roman" panose="02020603050405020304" pitchFamily="18" charset="0"/>
                <a:cs typeface="Times New Roman" panose="02020603050405020304" pitchFamily="18" charset="0"/>
              </a:rPr>
              <a:t>  </a:t>
            </a:r>
            <a:r>
              <a:rPr lang="en-AU" altLang="en-US">
                <a:solidFill>
                  <a:srgbClr val="FF0000"/>
                </a:solidFill>
                <a:latin typeface="Times New Roman" panose="02020603050405020304" pitchFamily="18" charset="0"/>
                <a:cs typeface="Times New Roman" panose="02020603050405020304" pitchFamily="18" charset="0"/>
              </a:rPr>
              <a:t>is in 3NF</a:t>
            </a:r>
            <a:r>
              <a:rPr lang="en-AU" altLang="en-US">
                <a:latin typeface="Times New Roman" panose="02020603050405020304" pitchFamily="18" charset="0"/>
                <a:cs typeface="Times New Roman" panose="02020603050405020304" pitchFamily="18" charset="0"/>
              </a:rPr>
              <a:t> because  no attribute is transitively dependent on </a:t>
            </a:r>
            <a:r>
              <a:rPr lang="en-AU" altLang="en-US">
                <a:solidFill>
                  <a:schemeClr val="accent2"/>
                </a:solidFill>
                <a:latin typeface="Times New Roman" panose="02020603050405020304" pitchFamily="18" charset="0"/>
                <a:cs typeface="Times New Roman" panose="02020603050405020304" pitchFamily="18" charset="0"/>
              </a:rPr>
              <a:t>company-name</a:t>
            </a:r>
          </a:p>
        </p:txBody>
      </p:sp>
      <p:sp>
        <p:nvSpPr>
          <p:cNvPr id="62474" name="Line 10">
            <a:extLst>
              <a:ext uri="{FF2B5EF4-FFF2-40B4-BE49-F238E27FC236}">
                <a16:creationId xmlns:a16="http://schemas.microsoft.com/office/drawing/2014/main" id="{9CFE440D-2570-4372-A8C8-B66B908F4718}"/>
              </a:ext>
            </a:extLst>
          </p:cNvPr>
          <p:cNvSpPr>
            <a:spLocks noChangeShapeType="1"/>
          </p:cNvSpPr>
          <p:nvPr/>
        </p:nvSpPr>
        <p:spPr bwMode="auto">
          <a:xfrm>
            <a:off x="457200" y="3825875"/>
            <a:ext cx="72390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U">
              <a:latin typeface="Times New Roman" panose="02020603050405020304" pitchFamily="18" charset="0"/>
              <a:cs typeface="Times New Roman" panose="02020603050405020304" pitchFamily="18" charset="0"/>
            </a:endParaRPr>
          </a:p>
        </p:txBody>
      </p:sp>
      <p:sp>
        <p:nvSpPr>
          <p:cNvPr id="23559" name="Rectangle 13">
            <a:extLst>
              <a:ext uri="{FF2B5EF4-FFF2-40B4-BE49-F238E27FC236}">
                <a16:creationId xmlns:a16="http://schemas.microsoft.com/office/drawing/2014/main" id="{5D5B8EE7-382C-4E7F-8776-AA92B3061526}"/>
              </a:ext>
            </a:extLst>
          </p:cNvPr>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pPr eaLnBrk="1" hangingPunct="1"/>
            <a:r>
              <a:rPr lang="en-AU" altLang="en-US" sz="3200" dirty="0">
                <a:solidFill>
                  <a:schemeClr val="tx2"/>
                </a:solidFill>
                <a:latin typeface="Times New Roman" panose="02020603050405020304" pitchFamily="18" charset="0"/>
                <a:cs typeface="Times New Roman" panose="02020603050405020304" pitchFamily="18" charset="0"/>
              </a:rPr>
              <a:t>Third normal form (3NF)</a:t>
            </a:r>
          </a:p>
        </p:txBody>
      </p:sp>
      <p:sp>
        <p:nvSpPr>
          <p:cNvPr id="10" name="CustomShape 3">
            <a:extLst>
              <a:ext uri="{FF2B5EF4-FFF2-40B4-BE49-F238E27FC236}">
                <a16:creationId xmlns:a16="http://schemas.microsoft.com/office/drawing/2014/main" id="{9F3401FB-4376-40CB-B965-0B5DBAA4A764}"/>
              </a:ext>
            </a:extLst>
          </p:cNvPr>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63BE5C9-FE73-4A1E-82E7-179CDFCB0B1E}" type="slidenum">
              <a:rPr lang="en-US" sz="1400" b="0" strike="noStrike" spc="-1">
                <a:solidFill>
                  <a:srgbClr val="8B8B8B"/>
                </a:solidFill>
                <a:latin typeface="Montserrat"/>
                <a:ea typeface="DejaVu Sans"/>
              </a:rPr>
              <a:t>26</a:t>
            </a:fld>
            <a:endParaRPr lang="en-US" sz="14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2471"/>
                                        </p:tgtEl>
                                        <p:attrNameLst>
                                          <p:attrName>style.visibility</p:attrName>
                                        </p:attrNameLst>
                                      </p:cBhvr>
                                      <p:to>
                                        <p:strVal val="visible"/>
                                      </p:to>
                                    </p:set>
                                    <p:animEffect transition="in" filter="box(out)">
                                      <p:cBhvr>
                                        <p:cTn id="7" dur="500"/>
                                        <p:tgtEl>
                                          <p:spTgt spid="624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2472"/>
                                        </p:tgtEl>
                                        <p:attrNameLst>
                                          <p:attrName>style.visibility</p:attrName>
                                        </p:attrNameLst>
                                      </p:cBhvr>
                                      <p:to>
                                        <p:strVal val="visible"/>
                                      </p:to>
                                    </p:set>
                                    <p:animEffect transition="in" filter="box(out)">
                                      <p:cBhvr>
                                        <p:cTn id="12" dur="500"/>
                                        <p:tgtEl>
                                          <p:spTgt spid="624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62474"/>
                                        </p:tgtEl>
                                        <p:attrNameLst>
                                          <p:attrName>style.visibility</p:attrName>
                                        </p:attrNameLst>
                                      </p:cBhvr>
                                      <p:to>
                                        <p:strVal val="visible"/>
                                      </p:to>
                                    </p:set>
                                    <p:animEffect transition="in" filter="box(out)">
                                      <p:cBhvr>
                                        <p:cTn id="17" dur="500"/>
                                        <p:tgtEl>
                                          <p:spTgt spid="624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2473"/>
                                        </p:tgtEl>
                                        <p:attrNameLst>
                                          <p:attrName>style.visibility</p:attrName>
                                        </p:attrNameLst>
                                      </p:cBhvr>
                                      <p:to>
                                        <p:strVal val="visible"/>
                                      </p:to>
                                    </p:set>
                                    <p:animEffect transition="in" filter="box(out)">
                                      <p:cBhvr>
                                        <p:cTn id="22" dur="500"/>
                                        <p:tgtEl>
                                          <p:spTgt spid="62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1" grpId="0" autoUpdateAnimBg="0"/>
      <p:bldP spid="62472" grpId="0" autoUpdateAnimBg="0"/>
      <p:bldP spid="6247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4">
            <a:extLst>
              <a:ext uri="{FF2B5EF4-FFF2-40B4-BE49-F238E27FC236}">
                <a16:creationId xmlns:a16="http://schemas.microsoft.com/office/drawing/2014/main" id="{E0233C68-4CFD-40D8-91BF-DECF6E115410}"/>
              </a:ext>
            </a:extLst>
          </p:cNvPr>
          <p:cNvSpPr txBox="1">
            <a:spLocks noChangeArrowheads="1"/>
          </p:cNvSpPr>
          <p:nvPr/>
        </p:nvSpPr>
        <p:spPr bwMode="auto">
          <a:xfrm>
            <a:off x="533400" y="2289175"/>
            <a:ext cx="2287806" cy="369332"/>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company-name    city</a:t>
            </a:r>
            <a:endParaRPr lang="en-AU" altLang="en-US">
              <a:latin typeface="Times New Roman" panose="02020603050405020304" pitchFamily="18" charset="0"/>
              <a:cs typeface="Times New Roman" panose="02020603050405020304" pitchFamily="18" charset="0"/>
            </a:endParaRPr>
          </a:p>
        </p:txBody>
      </p:sp>
      <p:sp>
        <p:nvSpPr>
          <p:cNvPr id="24579" name="Text Box 5">
            <a:extLst>
              <a:ext uri="{FF2B5EF4-FFF2-40B4-BE49-F238E27FC236}">
                <a16:creationId xmlns:a16="http://schemas.microsoft.com/office/drawing/2014/main" id="{685CEEAC-B642-4DE5-BC44-446A35EE7AA8}"/>
              </a:ext>
            </a:extLst>
          </p:cNvPr>
          <p:cNvSpPr txBox="1">
            <a:spLocks noChangeArrowheads="1"/>
          </p:cNvSpPr>
          <p:nvPr/>
        </p:nvSpPr>
        <p:spPr bwMode="auto">
          <a:xfrm>
            <a:off x="533400" y="1828800"/>
            <a:ext cx="1146468" cy="369332"/>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Company</a:t>
            </a:r>
            <a:endParaRPr lang="en-AU" altLang="en-US">
              <a:latin typeface="Times New Roman" panose="02020603050405020304" pitchFamily="18" charset="0"/>
              <a:cs typeface="Times New Roman" panose="02020603050405020304" pitchFamily="18" charset="0"/>
            </a:endParaRPr>
          </a:p>
        </p:txBody>
      </p:sp>
      <p:sp>
        <p:nvSpPr>
          <p:cNvPr id="24580" name="Rectangle 6">
            <a:extLst>
              <a:ext uri="{FF2B5EF4-FFF2-40B4-BE49-F238E27FC236}">
                <a16:creationId xmlns:a16="http://schemas.microsoft.com/office/drawing/2014/main" id="{988F6CA9-7784-49D5-B7F5-00BFA3A459EF}"/>
              </a:ext>
            </a:extLst>
          </p:cNvPr>
          <p:cNvSpPr>
            <a:spLocks noChangeArrowheads="1"/>
          </p:cNvSpPr>
          <p:nvPr/>
        </p:nvSpPr>
        <p:spPr bwMode="auto">
          <a:xfrm>
            <a:off x="304800" y="2819400"/>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rPr>
              <a:t>company-name </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a:t>
            </a:r>
            <a:r>
              <a:rPr lang="en-AU" altLang="en-US">
                <a:solidFill>
                  <a:schemeClr val="accent2"/>
                </a:solidFill>
                <a:latin typeface="Times New Roman" panose="02020603050405020304" pitchFamily="18" charset="0"/>
                <a:cs typeface="Times New Roman" panose="02020603050405020304" pitchFamily="18" charset="0"/>
              </a:rPr>
              <a:t>city</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a:t>
            </a:r>
            <a:endParaRPr lang="en-AU" altLang="en-US">
              <a:solidFill>
                <a:srgbClr val="003399"/>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24581" name="Line 7">
            <a:extLst>
              <a:ext uri="{FF2B5EF4-FFF2-40B4-BE49-F238E27FC236}">
                <a16:creationId xmlns:a16="http://schemas.microsoft.com/office/drawing/2014/main" id="{D5718E86-1FF5-4694-869C-960B4E13983F}"/>
              </a:ext>
            </a:extLst>
          </p:cNvPr>
          <p:cNvSpPr>
            <a:spLocks noChangeShapeType="1"/>
          </p:cNvSpPr>
          <p:nvPr/>
        </p:nvSpPr>
        <p:spPr bwMode="auto">
          <a:xfrm>
            <a:off x="452438" y="3352800"/>
            <a:ext cx="72390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U">
              <a:latin typeface="Times New Roman" panose="02020603050405020304" pitchFamily="18" charset="0"/>
              <a:cs typeface="Times New Roman" panose="02020603050405020304" pitchFamily="18" charset="0"/>
            </a:endParaRPr>
          </a:p>
        </p:txBody>
      </p:sp>
      <p:sp>
        <p:nvSpPr>
          <p:cNvPr id="63496" name="Rectangle 8">
            <a:extLst>
              <a:ext uri="{FF2B5EF4-FFF2-40B4-BE49-F238E27FC236}">
                <a16:creationId xmlns:a16="http://schemas.microsoft.com/office/drawing/2014/main" id="{17B03FD2-B507-4AA7-A2C7-0E638FED8980}"/>
              </a:ext>
            </a:extLst>
          </p:cNvPr>
          <p:cNvSpPr>
            <a:spLocks noChangeArrowheads="1"/>
          </p:cNvSpPr>
          <p:nvPr/>
        </p:nvSpPr>
        <p:spPr bwMode="auto">
          <a:xfrm>
            <a:off x="228600" y="3505200"/>
            <a:ext cx="9144000"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Every relational schema, which consists of at most 2 attributes is always in 3NF</a:t>
            </a:r>
            <a:endParaRPr lang="en-AU" altLang="en-US" b="0">
              <a:solidFill>
                <a:srgbClr val="FF0000"/>
              </a:solidFill>
              <a:latin typeface="Times New Roman" panose="02020603050405020304" pitchFamily="18" charset="0"/>
              <a:cs typeface="Times New Roman" panose="02020603050405020304" pitchFamily="18" charset="0"/>
            </a:endParaRPr>
          </a:p>
        </p:txBody>
      </p:sp>
      <p:sp>
        <p:nvSpPr>
          <p:cNvPr id="24583" name="Rectangle 11">
            <a:extLst>
              <a:ext uri="{FF2B5EF4-FFF2-40B4-BE49-F238E27FC236}">
                <a16:creationId xmlns:a16="http://schemas.microsoft.com/office/drawing/2014/main" id="{28C813F0-5C04-4654-B604-1CB065B23165}"/>
              </a:ext>
            </a:extLst>
          </p:cNvPr>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pPr eaLnBrk="1" hangingPunct="1"/>
            <a:r>
              <a:rPr lang="en-AU" altLang="en-US" sz="3200" dirty="0">
                <a:solidFill>
                  <a:schemeClr val="tx2"/>
                </a:solidFill>
                <a:latin typeface="Times New Roman" panose="02020603050405020304" pitchFamily="18" charset="0"/>
                <a:cs typeface="Times New Roman" panose="02020603050405020304" pitchFamily="18" charset="0"/>
              </a:rPr>
              <a:t>Third normal form (3NF)</a:t>
            </a:r>
          </a:p>
        </p:txBody>
      </p:sp>
      <p:sp>
        <p:nvSpPr>
          <p:cNvPr id="8" name="CustomShape 3">
            <a:extLst>
              <a:ext uri="{FF2B5EF4-FFF2-40B4-BE49-F238E27FC236}">
                <a16:creationId xmlns:a16="http://schemas.microsoft.com/office/drawing/2014/main" id="{E4AC771E-9358-46AB-8B1E-019F756865C2}"/>
              </a:ext>
            </a:extLst>
          </p:cNvPr>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63BE5C9-FE73-4A1E-82E7-179CDFCB0B1E}" type="slidenum">
              <a:rPr lang="en-US" sz="1400" b="0" strike="noStrike" spc="-1">
                <a:solidFill>
                  <a:srgbClr val="8B8B8B"/>
                </a:solidFill>
                <a:latin typeface="Montserrat"/>
                <a:ea typeface="DejaVu Sans"/>
              </a:rPr>
              <a:t>27</a:t>
            </a:fld>
            <a:endParaRPr lang="en-US" sz="14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3496"/>
                                        </p:tgtEl>
                                        <p:attrNameLst>
                                          <p:attrName>style.visibility</p:attrName>
                                        </p:attrNameLst>
                                      </p:cBhvr>
                                      <p:to>
                                        <p:strVal val="visible"/>
                                      </p:to>
                                    </p:set>
                                    <p:animEffect transition="in" filter="box(out)">
                                      <p:cBhvr>
                                        <p:cTn id="7" dur="500"/>
                                        <p:tgtEl>
                                          <p:spTgt spid="63496"/>
                                        </p:tgtEl>
                                      </p:cBhvr>
                                    </p:animEffect>
                                  </p:childTnLst>
                                  <p:subTnLst>
                                    <p:animClr clrSpc="rgb" dir="cw">
                                      <p:cBhvr override="childStyle">
                                        <p:cTn dur="1" fill="hold" display="0" masterRel="nextClick" afterEffect="1"/>
                                        <p:tgtEl>
                                          <p:spTgt spid="63496"/>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6"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a:extLst>
              <a:ext uri="{FF2B5EF4-FFF2-40B4-BE49-F238E27FC236}">
                <a16:creationId xmlns:a16="http://schemas.microsoft.com/office/drawing/2014/main" id="{3831F553-213B-4C34-823F-85CB79847294}"/>
              </a:ext>
            </a:extLst>
          </p:cNvPr>
          <p:cNvSpPr>
            <a:spLocks noChangeArrowheads="1"/>
          </p:cNvSpPr>
          <p:nvPr/>
        </p:nvSpPr>
        <p:spPr bwMode="auto">
          <a:xfrm>
            <a:off x="304800" y="1346200"/>
            <a:ext cx="8839200" cy="1939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u="sng">
                <a:latin typeface="Times New Roman" panose="02020603050405020304" pitchFamily="18" charset="0"/>
                <a:cs typeface="Times New Roman" panose="02020603050405020304" pitchFamily="18" charset="0"/>
              </a:rPr>
              <a:t>Alternative definition</a:t>
            </a:r>
            <a:endParaRPr lang="en-AU" altLang="en-US">
              <a:latin typeface="Times New Roman" panose="02020603050405020304" pitchFamily="18" charset="0"/>
              <a:cs typeface="Times New Roman" panose="02020603050405020304" pitchFamily="18" charset="0"/>
            </a:endParaRPr>
          </a:p>
          <a:p>
            <a:r>
              <a:rPr lang="en-AU" altLang="en-US">
                <a:latin typeface="Times New Roman" panose="02020603050405020304" pitchFamily="18" charset="0"/>
                <a:cs typeface="Times New Roman" panose="02020603050405020304" pitchFamily="18" charset="0"/>
              </a:rPr>
              <a:t>A relational schema </a:t>
            </a:r>
            <a:r>
              <a:rPr lang="en-AU" altLang="en-US">
                <a:solidFill>
                  <a:schemeClr val="accent2"/>
                </a:solidFill>
                <a:latin typeface="Times New Roman" panose="02020603050405020304" pitchFamily="18" charset="0"/>
                <a:cs typeface="Times New Roman" panose="02020603050405020304" pitchFamily="18" charset="0"/>
              </a:rPr>
              <a:t>R</a:t>
            </a:r>
            <a:r>
              <a:rPr lang="en-AU" altLang="en-US">
                <a:latin typeface="Times New Roman" panose="02020603050405020304" pitchFamily="18" charset="0"/>
                <a:cs typeface="Times New Roman" panose="02020603050405020304" pitchFamily="18" charset="0"/>
              </a:rPr>
              <a:t> is in 3NF if whenever a functional dependency</a:t>
            </a:r>
            <a:r>
              <a:rPr lang="en-AU" altLang="en-US">
                <a:solidFill>
                  <a:srgbClr val="000060"/>
                </a:solidFill>
                <a:latin typeface="Times New Roman" panose="02020603050405020304" pitchFamily="18" charset="0"/>
                <a:cs typeface="Times New Roman" panose="02020603050405020304" pitchFamily="18" charset="0"/>
              </a:rPr>
              <a:t> </a:t>
            </a:r>
            <a:r>
              <a:rPr lang="en-AU" altLang="en-US">
                <a:solidFill>
                  <a:schemeClr val="accent2"/>
                </a:solidFill>
                <a:latin typeface="Times New Roman" panose="02020603050405020304" pitchFamily="18" charset="0"/>
                <a:cs typeface="Times New Roman" panose="02020603050405020304" pitchFamily="18" charset="0"/>
              </a:rPr>
              <a:t>X </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AU" altLang="en-US">
                <a:solidFill>
                  <a:schemeClr val="accent2"/>
                </a:solidFill>
                <a:latin typeface="Times New Roman" panose="02020603050405020304" pitchFamily="18" charset="0"/>
                <a:cs typeface="Times New Roman" panose="02020603050405020304" pitchFamily="18" charset="0"/>
              </a:rPr>
              <a:t> A</a:t>
            </a:r>
            <a:r>
              <a:rPr lang="en-AU" altLang="en-US">
                <a:latin typeface="Times New Roman" panose="02020603050405020304" pitchFamily="18" charset="0"/>
                <a:cs typeface="Times New Roman" panose="02020603050405020304" pitchFamily="18" charset="0"/>
              </a:rPr>
              <a:t> is valid in </a:t>
            </a:r>
            <a:r>
              <a:rPr lang="en-AU" altLang="en-US">
                <a:solidFill>
                  <a:srgbClr val="000060"/>
                </a:solidFill>
                <a:latin typeface="Times New Roman" panose="02020603050405020304" pitchFamily="18" charset="0"/>
                <a:cs typeface="Times New Roman" panose="02020603050405020304" pitchFamily="18" charset="0"/>
              </a:rPr>
              <a:t>R</a:t>
            </a:r>
            <a:r>
              <a:rPr lang="en-AU" altLang="en-US">
                <a:latin typeface="Times New Roman" panose="02020603050405020304" pitchFamily="18" charset="0"/>
                <a:cs typeface="Times New Roman" panose="02020603050405020304" pitchFamily="18" charset="0"/>
              </a:rPr>
              <a:t> then either:</a:t>
            </a:r>
          </a:p>
          <a:p>
            <a:r>
              <a:rPr lang="en-AU" altLang="en-US">
                <a:latin typeface="Times New Roman" panose="02020603050405020304" pitchFamily="18" charset="0"/>
                <a:cs typeface="Times New Roman" panose="02020603050405020304" pitchFamily="18" charset="0"/>
              </a:rPr>
              <a:t>(1)</a:t>
            </a:r>
            <a:r>
              <a:rPr lang="en-AU" altLang="en-US">
                <a:solidFill>
                  <a:srgbClr val="003399"/>
                </a:solidFill>
                <a:latin typeface="Times New Roman" panose="02020603050405020304" pitchFamily="18" charset="0"/>
                <a:cs typeface="Times New Roman" panose="02020603050405020304" pitchFamily="18" charset="0"/>
              </a:rPr>
              <a:t>  </a:t>
            </a:r>
            <a:r>
              <a:rPr lang="en-AU" altLang="en-US">
                <a:solidFill>
                  <a:schemeClr val="accent2"/>
                </a:solidFill>
                <a:latin typeface="Times New Roman" panose="02020603050405020304" pitchFamily="18" charset="0"/>
                <a:cs typeface="Times New Roman" panose="02020603050405020304" pitchFamily="18" charset="0"/>
              </a:rPr>
              <a:t> X </a:t>
            </a:r>
            <a:r>
              <a:rPr lang="en-AU" altLang="en-US">
                <a:latin typeface="Times New Roman" panose="02020603050405020304" pitchFamily="18" charset="0"/>
                <a:cs typeface="Times New Roman" panose="02020603050405020304" pitchFamily="18" charset="0"/>
              </a:rPr>
              <a:t>is a superkey in </a:t>
            </a:r>
            <a:r>
              <a:rPr lang="en-AU" altLang="en-US">
                <a:solidFill>
                  <a:schemeClr val="accent2"/>
                </a:solidFill>
                <a:latin typeface="Times New Roman" panose="02020603050405020304" pitchFamily="18" charset="0"/>
                <a:cs typeface="Times New Roman" panose="02020603050405020304" pitchFamily="18" charset="0"/>
              </a:rPr>
              <a:t>R</a:t>
            </a:r>
            <a:r>
              <a:rPr lang="en-AU" altLang="en-US">
                <a:latin typeface="Times New Roman" panose="02020603050405020304" pitchFamily="18" charset="0"/>
                <a:cs typeface="Times New Roman" panose="02020603050405020304" pitchFamily="18" charset="0"/>
              </a:rPr>
              <a:t>,  or</a:t>
            </a:r>
          </a:p>
          <a:p>
            <a:r>
              <a:rPr lang="en-AU" altLang="en-US">
                <a:latin typeface="Times New Roman" panose="02020603050405020304" pitchFamily="18" charset="0"/>
                <a:cs typeface="Times New Roman" panose="02020603050405020304" pitchFamily="18" charset="0"/>
              </a:rPr>
              <a:t>(2)  </a:t>
            </a:r>
            <a:r>
              <a:rPr lang="en-AU" altLang="en-US">
                <a:solidFill>
                  <a:srgbClr val="000060"/>
                </a:solidFill>
                <a:latin typeface="Times New Roman" panose="02020603050405020304" pitchFamily="18" charset="0"/>
                <a:cs typeface="Times New Roman" panose="02020603050405020304" pitchFamily="18" charset="0"/>
              </a:rPr>
              <a:t> </a:t>
            </a:r>
            <a:r>
              <a:rPr lang="en-AU" altLang="en-US">
                <a:solidFill>
                  <a:schemeClr val="accent2"/>
                </a:solidFill>
                <a:latin typeface="Times New Roman" panose="02020603050405020304" pitchFamily="18" charset="0"/>
                <a:cs typeface="Times New Roman" panose="02020603050405020304" pitchFamily="18" charset="0"/>
              </a:rPr>
              <a:t>A</a:t>
            </a:r>
            <a:r>
              <a:rPr lang="en-AU" altLang="en-US">
                <a:latin typeface="Times New Roman" panose="02020603050405020304" pitchFamily="18" charset="0"/>
                <a:cs typeface="Times New Roman" panose="02020603050405020304" pitchFamily="18" charset="0"/>
              </a:rPr>
              <a:t> is a prime attribute in</a:t>
            </a:r>
            <a:r>
              <a:rPr lang="en-AU" altLang="en-US">
                <a:solidFill>
                  <a:schemeClr val="accent2"/>
                </a:solidFill>
                <a:latin typeface="Times New Roman" panose="02020603050405020304" pitchFamily="18" charset="0"/>
                <a:cs typeface="Times New Roman" panose="02020603050405020304" pitchFamily="18" charset="0"/>
              </a:rPr>
              <a:t> R</a:t>
            </a:r>
            <a:endParaRPr lang="en-AU" altLang="en-US" b="0">
              <a:solidFill>
                <a:srgbClr val="FF0000"/>
              </a:solidFill>
              <a:latin typeface="Times New Roman" panose="02020603050405020304" pitchFamily="18" charset="0"/>
              <a:cs typeface="Times New Roman" panose="02020603050405020304" pitchFamily="18" charset="0"/>
            </a:endParaRPr>
          </a:p>
        </p:txBody>
      </p:sp>
      <p:sp>
        <p:nvSpPr>
          <p:cNvPr id="25603" name="Rectangle 7">
            <a:extLst>
              <a:ext uri="{FF2B5EF4-FFF2-40B4-BE49-F238E27FC236}">
                <a16:creationId xmlns:a16="http://schemas.microsoft.com/office/drawing/2014/main" id="{A6F38B90-1F7A-4A39-BF61-B2E25058F1BC}"/>
              </a:ext>
            </a:extLst>
          </p:cNvPr>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pPr eaLnBrk="1" hangingPunct="1"/>
            <a:r>
              <a:rPr lang="en-AU" altLang="en-US" sz="3200" dirty="0">
                <a:solidFill>
                  <a:schemeClr val="tx2"/>
                </a:solidFill>
                <a:latin typeface="Times New Roman" panose="02020603050405020304" pitchFamily="18" charset="0"/>
                <a:cs typeface="Times New Roman" panose="02020603050405020304" pitchFamily="18" charset="0"/>
              </a:rPr>
              <a:t>Third normal form (3NF)</a:t>
            </a:r>
          </a:p>
        </p:txBody>
      </p:sp>
      <p:sp>
        <p:nvSpPr>
          <p:cNvPr id="4" name="CustomShape 3">
            <a:extLst>
              <a:ext uri="{FF2B5EF4-FFF2-40B4-BE49-F238E27FC236}">
                <a16:creationId xmlns:a16="http://schemas.microsoft.com/office/drawing/2014/main" id="{2D7EBE35-97B8-40F0-BC97-39992380358F}"/>
              </a:ext>
            </a:extLst>
          </p:cNvPr>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63BE5C9-FE73-4A1E-82E7-179CDFCB0B1E}" type="slidenum">
              <a:rPr lang="en-US" sz="1400" b="0" strike="noStrike" spc="-1">
                <a:solidFill>
                  <a:srgbClr val="8B8B8B"/>
                </a:solidFill>
                <a:latin typeface="Montserrat"/>
                <a:ea typeface="DejaVu Sans"/>
              </a:rPr>
              <a:t>28</a:t>
            </a:fld>
            <a:endParaRPr lang="en-US" sz="14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box(out)">
                                      <p:cBhvr>
                                        <p:cTn id="7" dur="500"/>
                                        <p:tgtEl>
                                          <p:spTgt spid="64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a:extLst>
              <a:ext uri="{FF2B5EF4-FFF2-40B4-BE49-F238E27FC236}">
                <a16:creationId xmlns:a16="http://schemas.microsoft.com/office/drawing/2014/main" id="{80592D27-F710-4B75-BABD-F3C9A8FDEBC2}"/>
              </a:ext>
            </a:extLst>
          </p:cNvPr>
          <p:cNvSpPr>
            <a:spLocks noChangeArrowheads="1"/>
          </p:cNvSpPr>
          <p:nvPr/>
        </p:nvSpPr>
        <p:spPr bwMode="auto">
          <a:xfrm>
            <a:off x="304800" y="2543175"/>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rPr>
              <a:t>s# </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sname</a:t>
            </a:r>
            <a:r>
              <a:rPr lang="en-AU" altLang="en-US">
                <a:solidFill>
                  <a:schemeClr val="accent2"/>
                </a:solidFill>
                <a:latin typeface="Times New Roman" panose="02020603050405020304" pitchFamily="18" charset="0"/>
                <a:cs typeface="Times New Roman" panose="02020603050405020304" pitchFamily="18" charset="0"/>
              </a:rPr>
              <a:t>  </a:t>
            </a:r>
            <a:endParaRPr lang="en-AU" altLang="en-US" b="0">
              <a:solidFill>
                <a:schemeClr val="accent2"/>
              </a:solidFill>
              <a:latin typeface="Times New Roman" panose="02020603050405020304" pitchFamily="18" charset="0"/>
              <a:cs typeface="Times New Roman" panose="02020603050405020304" pitchFamily="18" charset="0"/>
            </a:endParaRPr>
          </a:p>
        </p:txBody>
      </p:sp>
      <p:sp>
        <p:nvSpPr>
          <p:cNvPr id="26627" name="Rectangle 5">
            <a:extLst>
              <a:ext uri="{FF2B5EF4-FFF2-40B4-BE49-F238E27FC236}">
                <a16:creationId xmlns:a16="http://schemas.microsoft.com/office/drawing/2014/main" id="{FD8EFF4F-18CF-45D5-A366-3D643973EB20}"/>
              </a:ext>
            </a:extLst>
          </p:cNvPr>
          <p:cNvSpPr>
            <a:spLocks noChangeArrowheads="1"/>
          </p:cNvSpPr>
          <p:nvPr/>
        </p:nvSpPr>
        <p:spPr bwMode="auto">
          <a:xfrm>
            <a:off x="304800" y="3000375"/>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s#  </a:t>
            </a:r>
            <a:r>
              <a:rPr lang="en-AU" altLang="en-US">
                <a:solidFill>
                  <a:schemeClr val="accent2"/>
                </a:solidFill>
                <a:latin typeface="Times New Roman" panose="02020603050405020304" pitchFamily="18" charset="0"/>
                <a:cs typeface="Times New Roman" panose="02020603050405020304" pitchFamily="18" charset="0"/>
              </a:rPr>
              <a:t>company-name</a:t>
            </a:r>
          </a:p>
        </p:txBody>
      </p:sp>
      <p:sp>
        <p:nvSpPr>
          <p:cNvPr id="26628" name="Rectangle 6">
            <a:extLst>
              <a:ext uri="{FF2B5EF4-FFF2-40B4-BE49-F238E27FC236}">
                <a16:creationId xmlns:a16="http://schemas.microsoft.com/office/drawing/2014/main" id="{1648607E-9EF4-4574-8F0A-5FF78D7106FD}"/>
              </a:ext>
            </a:extLst>
          </p:cNvPr>
          <p:cNvSpPr>
            <a:spLocks noChangeArrowheads="1"/>
          </p:cNvSpPr>
          <p:nvPr/>
        </p:nvSpPr>
        <p:spPr bwMode="auto">
          <a:xfrm>
            <a:off x="304800" y="3378200"/>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s#  </a:t>
            </a:r>
            <a:r>
              <a:rPr lang="en-AU" altLang="en-US">
                <a:solidFill>
                  <a:schemeClr val="accent2"/>
                </a:solidFill>
                <a:latin typeface="Times New Roman" panose="02020603050405020304" pitchFamily="18" charset="0"/>
                <a:cs typeface="Times New Roman" panose="02020603050405020304" pitchFamily="18" charset="0"/>
              </a:rPr>
              <a:t>city</a:t>
            </a:r>
          </a:p>
        </p:txBody>
      </p:sp>
      <p:sp>
        <p:nvSpPr>
          <p:cNvPr id="26629" name="Rectangle 7">
            <a:extLst>
              <a:ext uri="{FF2B5EF4-FFF2-40B4-BE49-F238E27FC236}">
                <a16:creationId xmlns:a16="http://schemas.microsoft.com/office/drawing/2014/main" id="{63DF5AD5-4D49-4B45-8067-1D4213116125}"/>
              </a:ext>
            </a:extLst>
          </p:cNvPr>
          <p:cNvSpPr>
            <a:spLocks noChangeArrowheads="1"/>
          </p:cNvSpPr>
          <p:nvPr/>
        </p:nvSpPr>
        <p:spPr bwMode="auto">
          <a:xfrm>
            <a:off x="304800" y="3756025"/>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rPr>
              <a:t>company-name </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a:t>
            </a:r>
            <a:r>
              <a:rPr lang="en-AU" altLang="en-US">
                <a:solidFill>
                  <a:schemeClr val="accent2"/>
                </a:solidFill>
                <a:latin typeface="Times New Roman" panose="02020603050405020304" pitchFamily="18" charset="0"/>
                <a:cs typeface="Times New Roman" panose="02020603050405020304" pitchFamily="18" charset="0"/>
              </a:rPr>
              <a:t>city</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a:t>
            </a:r>
          </a:p>
        </p:txBody>
      </p:sp>
      <p:sp>
        <p:nvSpPr>
          <p:cNvPr id="26630" name="Rectangle 8">
            <a:extLst>
              <a:ext uri="{FF2B5EF4-FFF2-40B4-BE49-F238E27FC236}">
                <a16:creationId xmlns:a16="http://schemas.microsoft.com/office/drawing/2014/main" id="{8E013646-4D9E-4E8A-AB22-B5BA650B20D2}"/>
              </a:ext>
            </a:extLst>
          </p:cNvPr>
          <p:cNvSpPr>
            <a:spLocks noChangeArrowheads="1"/>
          </p:cNvSpPr>
          <p:nvPr/>
        </p:nvSpPr>
        <p:spPr bwMode="auto">
          <a:xfrm>
            <a:off x="300038" y="4216400"/>
            <a:ext cx="88392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Minimal key = (</a:t>
            </a:r>
            <a:r>
              <a:rPr lang="en-AU" altLang="en-US">
                <a:solidFill>
                  <a:srgbClr val="000060"/>
                </a:solidFill>
                <a:latin typeface="Times New Roman" panose="02020603050405020304" pitchFamily="18" charset="0"/>
                <a:cs typeface="Times New Roman" panose="02020603050405020304" pitchFamily="18" charset="0"/>
              </a:rPr>
              <a:t>s#</a:t>
            </a:r>
            <a:r>
              <a:rPr lang="en-AU" altLang="en-US">
                <a:latin typeface="Times New Roman" panose="02020603050405020304" pitchFamily="18" charset="0"/>
                <a:cs typeface="Times New Roman" panose="02020603050405020304" pitchFamily="18" charset="0"/>
              </a:rPr>
              <a:t> )</a:t>
            </a:r>
          </a:p>
        </p:txBody>
      </p:sp>
      <p:sp>
        <p:nvSpPr>
          <p:cNvPr id="26631" name="Line 9">
            <a:extLst>
              <a:ext uri="{FF2B5EF4-FFF2-40B4-BE49-F238E27FC236}">
                <a16:creationId xmlns:a16="http://schemas.microsoft.com/office/drawing/2014/main" id="{E97FDE04-26B3-4536-A793-0C9E0BB6AE51}"/>
              </a:ext>
            </a:extLst>
          </p:cNvPr>
          <p:cNvSpPr>
            <a:spLocks noChangeShapeType="1"/>
          </p:cNvSpPr>
          <p:nvPr/>
        </p:nvSpPr>
        <p:spPr bwMode="auto">
          <a:xfrm>
            <a:off x="457200" y="4749800"/>
            <a:ext cx="72390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U">
              <a:latin typeface="Times New Roman" panose="02020603050405020304" pitchFamily="18" charset="0"/>
              <a:cs typeface="Times New Roman" panose="02020603050405020304" pitchFamily="18" charset="0"/>
            </a:endParaRPr>
          </a:p>
        </p:txBody>
      </p:sp>
      <p:sp>
        <p:nvSpPr>
          <p:cNvPr id="26632" name="Text Box 10">
            <a:extLst>
              <a:ext uri="{FF2B5EF4-FFF2-40B4-BE49-F238E27FC236}">
                <a16:creationId xmlns:a16="http://schemas.microsoft.com/office/drawing/2014/main" id="{05D4FF77-9E79-4B93-9158-28AAC50CF6F7}"/>
              </a:ext>
            </a:extLst>
          </p:cNvPr>
          <p:cNvSpPr txBox="1">
            <a:spLocks noChangeArrowheads="1"/>
          </p:cNvSpPr>
          <p:nvPr/>
        </p:nvSpPr>
        <p:spPr bwMode="auto">
          <a:xfrm>
            <a:off x="533400" y="2009775"/>
            <a:ext cx="3583032" cy="369332"/>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s#    sname    company-name    city</a:t>
            </a:r>
            <a:endParaRPr lang="en-AU" altLang="en-US">
              <a:latin typeface="Times New Roman" panose="02020603050405020304" pitchFamily="18" charset="0"/>
              <a:cs typeface="Times New Roman" panose="02020603050405020304" pitchFamily="18" charset="0"/>
            </a:endParaRPr>
          </a:p>
        </p:txBody>
      </p:sp>
      <p:sp>
        <p:nvSpPr>
          <p:cNvPr id="26633" name="Text Box 11">
            <a:extLst>
              <a:ext uri="{FF2B5EF4-FFF2-40B4-BE49-F238E27FC236}">
                <a16:creationId xmlns:a16="http://schemas.microsoft.com/office/drawing/2014/main" id="{9AFFE0B8-B2B5-4930-B2C4-664FA513A8BF}"/>
              </a:ext>
            </a:extLst>
          </p:cNvPr>
          <p:cNvSpPr txBox="1">
            <a:spLocks noChangeArrowheads="1"/>
          </p:cNvSpPr>
          <p:nvPr/>
        </p:nvSpPr>
        <p:spPr bwMode="auto">
          <a:xfrm>
            <a:off x="533400" y="1549400"/>
            <a:ext cx="1031051" cy="369332"/>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Supplier</a:t>
            </a:r>
            <a:endParaRPr lang="en-AU" altLang="en-US">
              <a:latin typeface="Times New Roman" panose="02020603050405020304" pitchFamily="18" charset="0"/>
              <a:cs typeface="Times New Roman" panose="02020603050405020304" pitchFamily="18" charset="0"/>
            </a:endParaRPr>
          </a:p>
        </p:txBody>
      </p:sp>
      <p:sp>
        <p:nvSpPr>
          <p:cNvPr id="65548" name="Rectangle 12">
            <a:extLst>
              <a:ext uri="{FF2B5EF4-FFF2-40B4-BE49-F238E27FC236}">
                <a16:creationId xmlns:a16="http://schemas.microsoft.com/office/drawing/2014/main" id="{95A4B661-CE46-4E31-8D2B-0DA78F402559}"/>
              </a:ext>
            </a:extLst>
          </p:cNvPr>
          <p:cNvSpPr>
            <a:spLocks noChangeArrowheads="1"/>
          </p:cNvSpPr>
          <p:nvPr/>
        </p:nvSpPr>
        <p:spPr bwMode="auto">
          <a:xfrm>
            <a:off x="304800" y="4933950"/>
            <a:ext cx="8839200" cy="120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marL="457200" indent="-457200">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Schema </a:t>
            </a:r>
            <a:r>
              <a:rPr lang="en-AU" altLang="en-US">
                <a:solidFill>
                  <a:schemeClr val="accent2"/>
                </a:solidFill>
                <a:latin typeface="Times New Roman" panose="02020603050405020304" pitchFamily="18" charset="0"/>
                <a:cs typeface="Times New Roman" panose="02020603050405020304" pitchFamily="18" charset="0"/>
              </a:rPr>
              <a:t>Supplier </a:t>
            </a:r>
            <a:r>
              <a:rPr lang="en-AU" altLang="en-US">
                <a:solidFill>
                  <a:srgbClr val="FF0000"/>
                </a:solidFill>
                <a:latin typeface="Times New Roman" panose="02020603050405020304" pitchFamily="18" charset="0"/>
                <a:cs typeface="Times New Roman" panose="02020603050405020304" pitchFamily="18" charset="0"/>
              </a:rPr>
              <a:t> is not in 3NF</a:t>
            </a:r>
            <a:r>
              <a:rPr lang="en-AU" altLang="en-US">
                <a:latin typeface="Times New Roman" panose="02020603050405020304" pitchFamily="18" charset="0"/>
                <a:cs typeface="Times New Roman" panose="02020603050405020304" pitchFamily="18" charset="0"/>
              </a:rPr>
              <a:t> because </a:t>
            </a:r>
          </a:p>
          <a:p>
            <a:pPr>
              <a:buFontTx/>
              <a:buAutoNum type="arabicParenBoth"/>
            </a:pPr>
            <a:r>
              <a:rPr lang="en-AU" altLang="en-US">
                <a:latin typeface="Times New Roman" panose="02020603050405020304" pitchFamily="18" charset="0"/>
                <a:cs typeface="Times New Roman" panose="02020603050405020304" pitchFamily="18" charset="0"/>
              </a:rPr>
              <a:t> attribute </a:t>
            </a:r>
            <a:r>
              <a:rPr lang="en-AU" altLang="en-US">
                <a:solidFill>
                  <a:schemeClr val="accent2"/>
                </a:solidFill>
                <a:latin typeface="Times New Roman" panose="02020603050405020304" pitchFamily="18" charset="0"/>
                <a:cs typeface="Times New Roman" panose="02020603050405020304" pitchFamily="18" charset="0"/>
              </a:rPr>
              <a:t>company_name</a:t>
            </a:r>
            <a:r>
              <a:rPr lang="en-AU" altLang="en-US">
                <a:latin typeface="Times New Roman" panose="02020603050405020304" pitchFamily="18" charset="0"/>
                <a:cs typeface="Times New Roman" panose="02020603050405020304" pitchFamily="18" charset="0"/>
              </a:rPr>
              <a:t> is not a superkey </a:t>
            </a:r>
            <a:r>
              <a:rPr lang="en-AU" altLang="en-US">
                <a:solidFill>
                  <a:srgbClr val="FF0000"/>
                </a:solidFill>
                <a:latin typeface="Times New Roman" panose="02020603050405020304" pitchFamily="18" charset="0"/>
                <a:cs typeface="Times New Roman" panose="02020603050405020304" pitchFamily="18" charset="0"/>
              </a:rPr>
              <a:t>and</a:t>
            </a:r>
            <a:r>
              <a:rPr lang="en-AU" altLang="en-US">
                <a:latin typeface="Times New Roman" panose="02020603050405020304" pitchFamily="18" charset="0"/>
                <a:cs typeface="Times New Roman" panose="02020603050405020304" pitchFamily="18" charset="0"/>
              </a:rPr>
              <a:t> </a:t>
            </a:r>
          </a:p>
          <a:p>
            <a:pPr>
              <a:buFontTx/>
              <a:buAutoNum type="arabicParenBoth"/>
            </a:pPr>
            <a:r>
              <a:rPr lang="en-AU" altLang="en-US">
                <a:latin typeface="Times New Roman" panose="02020603050405020304" pitchFamily="18" charset="0"/>
                <a:cs typeface="Times New Roman" panose="02020603050405020304" pitchFamily="18" charset="0"/>
              </a:rPr>
              <a:t> attribute </a:t>
            </a:r>
            <a:r>
              <a:rPr lang="en-AU" altLang="en-US">
                <a:solidFill>
                  <a:schemeClr val="accent2"/>
                </a:solidFill>
                <a:latin typeface="Times New Roman" panose="02020603050405020304" pitchFamily="18" charset="0"/>
                <a:cs typeface="Times New Roman" panose="02020603050405020304" pitchFamily="18" charset="0"/>
              </a:rPr>
              <a:t>city </a:t>
            </a:r>
            <a:r>
              <a:rPr lang="en-AU" altLang="en-US">
                <a:latin typeface="Times New Roman" panose="02020603050405020304" pitchFamily="18" charset="0"/>
                <a:cs typeface="Times New Roman" panose="02020603050405020304" pitchFamily="18" charset="0"/>
              </a:rPr>
              <a:t>is not prime</a:t>
            </a:r>
            <a:endParaRPr lang="en-AU" altLang="en-US" b="0">
              <a:solidFill>
                <a:srgbClr val="FF0000"/>
              </a:solidFill>
              <a:latin typeface="Times New Roman" panose="02020603050405020304" pitchFamily="18" charset="0"/>
              <a:cs typeface="Times New Roman" panose="02020603050405020304" pitchFamily="18" charset="0"/>
            </a:endParaRPr>
          </a:p>
        </p:txBody>
      </p:sp>
      <p:sp>
        <p:nvSpPr>
          <p:cNvPr id="26635" name="Rectangle 15">
            <a:extLst>
              <a:ext uri="{FF2B5EF4-FFF2-40B4-BE49-F238E27FC236}">
                <a16:creationId xmlns:a16="http://schemas.microsoft.com/office/drawing/2014/main" id="{3E3F00A8-A942-4357-AF6E-05B768C9D8B6}"/>
              </a:ext>
            </a:extLst>
          </p:cNvPr>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pPr eaLnBrk="1" hangingPunct="1"/>
            <a:r>
              <a:rPr lang="en-AU" altLang="en-US" sz="3200" dirty="0">
                <a:solidFill>
                  <a:schemeClr val="tx2"/>
                </a:solidFill>
                <a:latin typeface="Times New Roman" panose="02020603050405020304" pitchFamily="18" charset="0"/>
                <a:cs typeface="Times New Roman" panose="02020603050405020304" pitchFamily="18" charset="0"/>
              </a:rPr>
              <a:t>Third normal form (3NF)</a:t>
            </a:r>
          </a:p>
        </p:txBody>
      </p:sp>
      <p:sp>
        <p:nvSpPr>
          <p:cNvPr id="12" name="CustomShape 3">
            <a:extLst>
              <a:ext uri="{FF2B5EF4-FFF2-40B4-BE49-F238E27FC236}">
                <a16:creationId xmlns:a16="http://schemas.microsoft.com/office/drawing/2014/main" id="{277CB322-7D0E-438D-A3F8-F0DBFEA18D81}"/>
              </a:ext>
            </a:extLst>
          </p:cNvPr>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63BE5C9-FE73-4A1E-82E7-179CDFCB0B1E}" type="slidenum">
              <a:rPr lang="en-US" sz="1400" b="0" strike="noStrike" spc="-1">
                <a:solidFill>
                  <a:srgbClr val="8B8B8B"/>
                </a:solidFill>
                <a:latin typeface="Montserrat"/>
                <a:ea typeface="DejaVu Sans"/>
              </a:rPr>
              <a:t>29</a:t>
            </a:fld>
            <a:endParaRPr lang="en-US" sz="14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5548"/>
                                        </p:tgtEl>
                                        <p:attrNameLst>
                                          <p:attrName>style.visibility</p:attrName>
                                        </p:attrNameLst>
                                      </p:cBhvr>
                                      <p:to>
                                        <p:strVal val="visible"/>
                                      </p:to>
                                    </p:set>
                                    <p:animEffect transition="in" filter="box(out)">
                                      <p:cBhvr>
                                        <p:cTn id="7" dur="500"/>
                                        <p:tgtEl>
                                          <p:spTgt spid="65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a:extLst>
              <a:ext uri="{FF2B5EF4-FFF2-40B4-BE49-F238E27FC236}">
                <a16:creationId xmlns:a16="http://schemas.microsoft.com/office/drawing/2014/main" id="{7F564027-69C9-4AB8-96CB-D9EA0AA71554}"/>
              </a:ext>
            </a:extLst>
          </p:cNvPr>
          <p:cNvSpPr>
            <a:spLocks noChangeArrowheads="1"/>
          </p:cNvSpPr>
          <p:nvPr/>
        </p:nvSpPr>
        <p:spPr bwMode="auto">
          <a:xfrm>
            <a:off x="304800" y="1752600"/>
            <a:ext cx="8431213" cy="157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dirty="0">
                <a:latin typeface="Times New Roman" panose="02020603050405020304" pitchFamily="18" charset="0"/>
                <a:cs typeface="Times New Roman" panose="02020603050405020304" pitchFamily="18" charset="0"/>
              </a:rPr>
              <a:t>Relational schema is in 1NF if all occurrences of rows in  the respective relational  table contain the same number of fields and include the atomic values only, (there is no repeating fields and groups)</a:t>
            </a:r>
          </a:p>
        </p:txBody>
      </p:sp>
      <p:grpSp>
        <p:nvGrpSpPr>
          <p:cNvPr id="2" name="Group 5">
            <a:extLst>
              <a:ext uri="{FF2B5EF4-FFF2-40B4-BE49-F238E27FC236}">
                <a16:creationId xmlns:a16="http://schemas.microsoft.com/office/drawing/2014/main" id="{BAFB634E-A5B5-4809-A4EC-50120E1A4BAD}"/>
              </a:ext>
            </a:extLst>
          </p:cNvPr>
          <p:cNvGrpSpPr>
            <a:grpSpLocks/>
          </p:cNvGrpSpPr>
          <p:nvPr/>
        </p:nvGrpSpPr>
        <p:grpSpPr bwMode="auto">
          <a:xfrm>
            <a:off x="1676400" y="3505200"/>
            <a:ext cx="6049963" cy="2573338"/>
            <a:chOff x="1056" y="2208"/>
            <a:chExt cx="3811" cy="1621"/>
          </a:xfrm>
        </p:grpSpPr>
        <p:sp>
          <p:nvSpPr>
            <p:cNvPr id="3077" name="Rectangle 6">
              <a:extLst>
                <a:ext uri="{FF2B5EF4-FFF2-40B4-BE49-F238E27FC236}">
                  <a16:creationId xmlns:a16="http://schemas.microsoft.com/office/drawing/2014/main" id="{7D83976D-F59B-46F4-9BD6-84AE329EDDFF}"/>
                </a:ext>
              </a:extLst>
            </p:cNvPr>
            <p:cNvSpPr>
              <a:spLocks noChangeArrowheads="1"/>
            </p:cNvSpPr>
            <p:nvPr/>
          </p:nvSpPr>
          <p:spPr bwMode="auto">
            <a:xfrm>
              <a:off x="1056" y="2208"/>
              <a:ext cx="3811" cy="1621"/>
            </a:xfrm>
            <a:prstGeom prst="rect">
              <a:avLst/>
            </a:prstGeom>
            <a:solidFill>
              <a:srgbClr val="E0E2E2"/>
            </a:solidFill>
            <a:ln w="12700">
              <a:solidFill>
                <a:schemeClr val="tx1"/>
              </a:solidFill>
              <a:miter lim="800000"/>
              <a:headEnd/>
              <a:tailEnd/>
            </a:ln>
          </p:spPr>
          <p:txBody>
            <a:bodyPr lIns="90487" tIns="44450" rIns="90487" bIns="44450">
              <a:spAutoFit/>
            </a:bodyPr>
            <a:lstStyle>
              <a:lvl1pPr defTabSz="762000">
                <a:defRPr sz="2400" b="1">
                  <a:solidFill>
                    <a:schemeClr val="tx1"/>
                  </a:solidFill>
                  <a:latin typeface="Times" panose="02020603050405020304" pitchFamily="18" charset="0"/>
                  <a:ea typeface="MS PGothic" panose="020B0600070205080204" pitchFamily="34" charset="-128"/>
                </a:defRPr>
              </a:lvl1pPr>
              <a:lvl2pPr marL="742950" indent="-285750" defTabSz="762000">
                <a:defRPr sz="2400" b="1">
                  <a:solidFill>
                    <a:schemeClr val="tx1"/>
                  </a:solidFill>
                  <a:latin typeface="Times" panose="02020603050405020304" pitchFamily="18" charset="0"/>
                  <a:ea typeface="MS PGothic" panose="020B0600070205080204" pitchFamily="34" charset="-128"/>
                </a:defRPr>
              </a:lvl2pPr>
              <a:lvl3pPr marL="1143000" indent="-228600" defTabSz="762000">
                <a:defRPr sz="2400" b="1">
                  <a:solidFill>
                    <a:schemeClr val="tx1"/>
                  </a:solidFill>
                  <a:latin typeface="Times" panose="02020603050405020304" pitchFamily="18" charset="0"/>
                  <a:ea typeface="MS PGothic" panose="020B0600070205080204" pitchFamily="34" charset="-128"/>
                </a:defRPr>
              </a:lvl3pPr>
              <a:lvl4pPr marL="1600200" indent="-228600" defTabSz="762000">
                <a:defRPr sz="2400" b="1">
                  <a:solidFill>
                    <a:schemeClr val="tx1"/>
                  </a:solidFill>
                  <a:latin typeface="Times" panose="02020603050405020304" pitchFamily="18" charset="0"/>
                  <a:ea typeface="MS PGothic" panose="020B0600070205080204" pitchFamily="34" charset="-128"/>
                </a:defRPr>
              </a:lvl4pPr>
              <a:lvl5pPr marL="2057400" indent="-228600" defTabSz="762000">
                <a:defRPr sz="2400" b="1">
                  <a:solidFill>
                    <a:schemeClr val="tx1"/>
                  </a:solidFill>
                  <a:latin typeface="Times" panose="02020603050405020304" pitchFamily="18" charset="0"/>
                  <a:ea typeface="MS PGothic" panose="020B0600070205080204" pitchFamily="34" charset="-128"/>
                </a:defRPr>
              </a:lvl5pPr>
              <a:lvl6pPr marL="2514600" indent="-228600" defTabSz="7620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defTabSz="7620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defTabSz="7620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defTabSz="7620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pPr>
                <a:lnSpc>
                  <a:spcPct val="90000"/>
                </a:lnSpc>
              </a:pPr>
              <a:r>
                <a:rPr lang="en-AU" altLang="en-US" sz="2000">
                  <a:latin typeface="Times New Roman" panose="02020603050405020304" pitchFamily="18" charset="0"/>
                  <a:cs typeface="Times New Roman" panose="02020603050405020304" pitchFamily="18" charset="0"/>
                </a:rPr>
                <a:t>e#	    name		car used</a:t>
              </a:r>
            </a:p>
            <a:p>
              <a:pPr>
                <a:lnSpc>
                  <a:spcPct val="90000"/>
                </a:lnSpc>
              </a:pPr>
              <a:endParaRPr lang="en-AU" altLang="en-US" sz="2000">
                <a:latin typeface="Times New Roman" panose="02020603050405020304" pitchFamily="18" charset="0"/>
                <a:cs typeface="Times New Roman" panose="02020603050405020304" pitchFamily="18" charset="0"/>
              </a:endParaRPr>
            </a:p>
            <a:p>
              <a:pPr>
                <a:lnSpc>
                  <a:spcPct val="90000"/>
                </a:lnSpc>
              </a:pPr>
              <a:r>
                <a:rPr lang="en-AU" altLang="en-US" sz="2000">
                  <a:latin typeface="Times New Roman" panose="02020603050405020304" pitchFamily="18" charset="0"/>
                  <a:cs typeface="Times New Roman" panose="02020603050405020304" pitchFamily="18" charset="0"/>
                </a:rPr>
                <a:t>950001    Peter	Toyota, PKR234,</a:t>
              </a:r>
            </a:p>
            <a:p>
              <a:pPr>
                <a:lnSpc>
                  <a:spcPct val="90000"/>
                </a:lnSpc>
              </a:pPr>
              <a:r>
                <a:rPr lang="en-AU" altLang="en-US" sz="2000">
                  <a:latin typeface="Times New Roman" panose="02020603050405020304" pitchFamily="18" charset="0"/>
                  <a:cs typeface="Times New Roman" panose="02020603050405020304" pitchFamily="18" charset="0"/>
                </a:rPr>
                <a:t>				Ford, WER545</a:t>
              </a:r>
            </a:p>
            <a:p>
              <a:pPr>
                <a:lnSpc>
                  <a:spcPct val="90000"/>
                </a:lnSpc>
              </a:pPr>
              <a:endParaRPr lang="en-AU" altLang="en-US" sz="2000">
                <a:latin typeface="Times New Roman" panose="02020603050405020304" pitchFamily="18" charset="0"/>
                <a:cs typeface="Times New Roman" panose="02020603050405020304" pitchFamily="18" charset="0"/>
              </a:endParaRPr>
            </a:p>
            <a:p>
              <a:pPr>
                <a:lnSpc>
                  <a:spcPct val="90000"/>
                </a:lnSpc>
              </a:pPr>
              <a:r>
                <a:rPr lang="en-AU" altLang="en-US" sz="2000">
                  <a:latin typeface="Times New Roman" panose="02020603050405020304" pitchFamily="18" charset="0"/>
                  <a:cs typeface="Times New Roman" panose="02020603050405020304" pitchFamily="18" charset="0"/>
                </a:rPr>
                <a:t>932345    Paul		Honda, RTQ456</a:t>
              </a:r>
            </a:p>
            <a:p>
              <a:pPr>
                <a:lnSpc>
                  <a:spcPct val="90000"/>
                </a:lnSpc>
              </a:pPr>
              <a:endParaRPr lang="en-AU" altLang="en-US" sz="2000">
                <a:latin typeface="Times New Roman" panose="02020603050405020304" pitchFamily="18" charset="0"/>
                <a:cs typeface="Times New Roman" panose="02020603050405020304" pitchFamily="18" charset="0"/>
              </a:endParaRPr>
            </a:p>
            <a:p>
              <a:pPr>
                <a:lnSpc>
                  <a:spcPct val="90000"/>
                </a:lnSpc>
              </a:pPr>
              <a:r>
                <a:rPr lang="en-AU" altLang="en-US" sz="2000">
                  <a:latin typeface="Times New Roman" panose="02020603050405020304" pitchFamily="18" charset="0"/>
                  <a:cs typeface="Times New Roman" panose="02020603050405020304" pitchFamily="18" charset="0"/>
                </a:rPr>
                <a:t>960020    Joan		Holden, KLR197,</a:t>
              </a:r>
            </a:p>
            <a:p>
              <a:pPr>
                <a:lnSpc>
                  <a:spcPct val="90000"/>
                </a:lnSpc>
              </a:pPr>
              <a:r>
                <a:rPr lang="en-AU" altLang="en-US" sz="2000">
                  <a:latin typeface="Times New Roman" panose="02020603050405020304" pitchFamily="18" charset="0"/>
                  <a:cs typeface="Times New Roman" panose="02020603050405020304" pitchFamily="18" charset="0"/>
                </a:rPr>
                <a:t>				Holden, KLR567</a:t>
              </a:r>
              <a:endParaRPr lang="en-AU" altLang="en-US" sz="1800">
                <a:latin typeface="Times New Roman" panose="02020603050405020304" pitchFamily="18" charset="0"/>
                <a:cs typeface="Times New Roman" panose="02020603050405020304" pitchFamily="18" charset="0"/>
              </a:endParaRPr>
            </a:p>
          </p:txBody>
        </p:sp>
        <p:sp>
          <p:nvSpPr>
            <p:cNvPr id="3078" name="Line 7">
              <a:extLst>
                <a:ext uri="{FF2B5EF4-FFF2-40B4-BE49-F238E27FC236}">
                  <a16:creationId xmlns:a16="http://schemas.microsoft.com/office/drawing/2014/main" id="{CDBB18D4-8E08-4B0B-A98B-ED6074389BE7}"/>
                </a:ext>
              </a:extLst>
            </p:cNvPr>
            <p:cNvSpPr>
              <a:spLocks noChangeShapeType="1"/>
            </p:cNvSpPr>
            <p:nvPr/>
          </p:nvSpPr>
          <p:spPr bwMode="auto">
            <a:xfrm>
              <a:off x="1075" y="2448"/>
              <a:ext cx="3792"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U">
                <a:latin typeface="Times New Roman" panose="02020603050405020304" pitchFamily="18" charset="0"/>
                <a:cs typeface="Times New Roman" panose="02020603050405020304" pitchFamily="18" charset="0"/>
              </a:endParaRPr>
            </a:p>
          </p:txBody>
        </p:sp>
      </p:grpSp>
      <p:sp>
        <p:nvSpPr>
          <p:cNvPr id="3076" name="Rectangle 9">
            <a:extLst>
              <a:ext uri="{FF2B5EF4-FFF2-40B4-BE49-F238E27FC236}">
                <a16:creationId xmlns:a16="http://schemas.microsoft.com/office/drawing/2014/main" id="{36BE66AB-E210-4714-A9AC-D0664593CD3E}"/>
              </a:ext>
            </a:extLst>
          </p:cNvPr>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pPr eaLnBrk="1" hangingPunct="1"/>
            <a:r>
              <a:rPr lang="en-AU" altLang="en-US" sz="3200" dirty="0">
                <a:solidFill>
                  <a:schemeClr val="tx2"/>
                </a:solidFill>
                <a:latin typeface="Times New Roman" panose="02020603050405020304" pitchFamily="18" charset="0"/>
                <a:cs typeface="Times New Roman" panose="02020603050405020304" pitchFamily="18" charset="0"/>
              </a:rPr>
              <a:t>First normal form (1NF)</a:t>
            </a:r>
          </a:p>
        </p:txBody>
      </p:sp>
      <p:sp>
        <p:nvSpPr>
          <p:cNvPr id="7" name="CustomShape 3">
            <a:extLst>
              <a:ext uri="{FF2B5EF4-FFF2-40B4-BE49-F238E27FC236}">
                <a16:creationId xmlns:a16="http://schemas.microsoft.com/office/drawing/2014/main" id="{D18307FD-7F76-442B-A2C7-B61462347351}"/>
              </a:ext>
            </a:extLst>
          </p:cNvPr>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63BE5C9-FE73-4A1E-82E7-179CDFCB0B1E}" type="slidenum">
              <a:rPr lang="en-US" sz="1400" b="0" strike="noStrike" spc="-1">
                <a:solidFill>
                  <a:srgbClr val="8B8B8B"/>
                </a:solidFill>
                <a:latin typeface="Montserrat"/>
                <a:ea typeface="DejaVu Sans"/>
              </a:rPr>
              <a:t>3</a:t>
            </a:fld>
            <a:endParaRPr lang="en-US" sz="14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box(out)">
                                      <p:cBhvr>
                                        <p:cTn id="7" dur="500"/>
                                        <p:tgtEl>
                                          <p:spTgt spid="41988"/>
                                        </p:tgtEl>
                                      </p:cBhvr>
                                    </p:animEffect>
                                  </p:childTnLst>
                                  <p:subTnLst>
                                    <p:animClr clrSpc="rgb" dir="cw">
                                      <p:cBhvr override="childStyle">
                                        <p:cTn dur="1" fill="hold" display="0" masterRel="nextClick" afterEffect="1"/>
                                        <p:tgtEl>
                                          <p:spTgt spid="41988"/>
                                        </p:tgtEl>
                                        <p:attrNameLst>
                                          <p:attrName>ppt_c</p:attrName>
                                        </p:attrNameLst>
                                      </p:cBhvr>
                                      <p:to>
                                        <a:schemeClr val="tx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4">
            <a:extLst>
              <a:ext uri="{FF2B5EF4-FFF2-40B4-BE49-F238E27FC236}">
                <a16:creationId xmlns:a16="http://schemas.microsoft.com/office/drawing/2014/main" id="{3FE5597D-EAE6-47BE-8D74-F84C4648E6AC}"/>
              </a:ext>
            </a:extLst>
          </p:cNvPr>
          <p:cNvGrpSpPr>
            <a:grpSpLocks/>
          </p:cNvGrpSpPr>
          <p:nvPr/>
        </p:nvGrpSpPr>
        <p:grpSpPr bwMode="auto">
          <a:xfrm>
            <a:off x="533400" y="1511300"/>
            <a:ext cx="2373313" cy="830263"/>
            <a:chOff x="336" y="1104"/>
            <a:chExt cx="1495" cy="523"/>
          </a:xfrm>
        </p:grpSpPr>
        <p:sp>
          <p:nvSpPr>
            <p:cNvPr id="27660" name="Text Box 5">
              <a:extLst>
                <a:ext uri="{FF2B5EF4-FFF2-40B4-BE49-F238E27FC236}">
                  <a16:creationId xmlns:a16="http://schemas.microsoft.com/office/drawing/2014/main" id="{AE43C585-4496-447B-9116-DFF1469DC35E}"/>
                </a:ext>
              </a:extLst>
            </p:cNvPr>
            <p:cNvSpPr txBox="1">
              <a:spLocks noChangeArrowheads="1"/>
            </p:cNvSpPr>
            <p:nvPr/>
          </p:nvSpPr>
          <p:spPr bwMode="auto">
            <a:xfrm>
              <a:off x="336" y="1394"/>
              <a:ext cx="1495"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city    street    zip-code</a:t>
              </a:r>
              <a:endParaRPr lang="en-AU" altLang="en-US">
                <a:latin typeface="Times New Roman" panose="02020603050405020304" pitchFamily="18" charset="0"/>
                <a:cs typeface="Times New Roman" panose="02020603050405020304" pitchFamily="18" charset="0"/>
              </a:endParaRPr>
            </a:p>
          </p:txBody>
        </p:sp>
        <p:sp>
          <p:nvSpPr>
            <p:cNvPr id="27661" name="Text Box 6">
              <a:extLst>
                <a:ext uri="{FF2B5EF4-FFF2-40B4-BE49-F238E27FC236}">
                  <a16:creationId xmlns:a16="http://schemas.microsoft.com/office/drawing/2014/main" id="{1604E6D1-CEB7-4010-8072-A8CCFA179D7C}"/>
                </a:ext>
              </a:extLst>
            </p:cNvPr>
            <p:cNvSpPr txBox="1">
              <a:spLocks noChangeArrowheads="1"/>
            </p:cNvSpPr>
            <p:nvPr/>
          </p:nvSpPr>
          <p:spPr bwMode="auto">
            <a:xfrm>
              <a:off x="336" y="1104"/>
              <a:ext cx="666"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Location</a:t>
              </a:r>
              <a:endParaRPr lang="en-AU" altLang="en-US">
                <a:latin typeface="Times New Roman" panose="02020603050405020304" pitchFamily="18" charset="0"/>
                <a:cs typeface="Times New Roman" panose="02020603050405020304" pitchFamily="18" charset="0"/>
              </a:endParaRPr>
            </a:p>
          </p:txBody>
        </p:sp>
      </p:grpSp>
      <p:sp>
        <p:nvSpPr>
          <p:cNvPr id="66567" name="Rectangle 7">
            <a:extLst>
              <a:ext uri="{FF2B5EF4-FFF2-40B4-BE49-F238E27FC236}">
                <a16:creationId xmlns:a16="http://schemas.microsoft.com/office/drawing/2014/main" id="{3DF35FC5-2697-4234-96A9-644F74AA002F}"/>
              </a:ext>
            </a:extLst>
          </p:cNvPr>
          <p:cNvSpPr>
            <a:spLocks noChangeArrowheads="1"/>
          </p:cNvSpPr>
          <p:nvPr/>
        </p:nvSpPr>
        <p:spPr bwMode="auto">
          <a:xfrm>
            <a:off x="304800" y="2505075"/>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rPr>
              <a:t>city, street </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zip-code</a:t>
            </a:r>
            <a:r>
              <a:rPr lang="en-AU" altLang="en-US">
                <a:solidFill>
                  <a:schemeClr val="accent2"/>
                </a:solidFill>
                <a:latin typeface="Times New Roman" panose="02020603050405020304" pitchFamily="18" charset="0"/>
                <a:cs typeface="Times New Roman" panose="02020603050405020304" pitchFamily="18" charset="0"/>
              </a:rPr>
              <a:t>  </a:t>
            </a:r>
            <a:endParaRPr lang="en-AU" altLang="en-US" b="0">
              <a:solidFill>
                <a:schemeClr val="accent2"/>
              </a:solidFill>
              <a:latin typeface="Times New Roman" panose="02020603050405020304" pitchFamily="18" charset="0"/>
              <a:cs typeface="Times New Roman" panose="02020603050405020304" pitchFamily="18" charset="0"/>
            </a:endParaRPr>
          </a:p>
        </p:txBody>
      </p:sp>
      <p:sp>
        <p:nvSpPr>
          <p:cNvPr id="66568" name="Rectangle 8">
            <a:extLst>
              <a:ext uri="{FF2B5EF4-FFF2-40B4-BE49-F238E27FC236}">
                <a16:creationId xmlns:a16="http://schemas.microsoft.com/office/drawing/2014/main" id="{717543A2-39D9-4AF5-A174-29431AD4D18E}"/>
              </a:ext>
            </a:extLst>
          </p:cNvPr>
          <p:cNvSpPr>
            <a:spLocks noChangeArrowheads="1"/>
          </p:cNvSpPr>
          <p:nvPr/>
        </p:nvSpPr>
        <p:spPr bwMode="auto">
          <a:xfrm>
            <a:off x="304800" y="2962275"/>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zip-code  </a:t>
            </a:r>
            <a:r>
              <a:rPr lang="en-AU" altLang="en-US">
                <a:solidFill>
                  <a:schemeClr val="accent2"/>
                </a:solidFill>
                <a:latin typeface="Times New Roman" panose="02020603050405020304" pitchFamily="18" charset="0"/>
                <a:cs typeface="Times New Roman" panose="02020603050405020304" pitchFamily="18" charset="0"/>
              </a:rPr>
              <a:t>city</a:t>
            </a:r>
          </a:p>
        </p:txBody>
      </p:sp>
      <p:sp>
        <p:nvSpPr>
          <p:cNvPr id="66569" name="Rectangle 9">
            <a:extLst>
              <a:ext uri="{FF2B5EF4-FFF2-40B4-BE49-F238E27FC236}">
                <a16:creationId xmlns:a16="http://schemas.microsoft.com/office/drawing/2014/main" id="{677ABE81-DFD0-4EDF-86DD-5EEE94AF5E5B}"/>
              </a:ext>
            </a:extLst>
          </p:cNvPr>
          <p:cNvSpPr>
            <a:spLocks noChangeArrowheads="1"/>
          </p:cNvSpPr>
          <p:nvPr/>
        </p:nvSpPr>
        <p:spPr bwMode="auto">
          <a:xfrm>
            <a:off x="300038" y="4406900"/>
            <a:ext cx="88392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Minimal key</a:t>
            </a:r>
            <a:r>
              <a:rPr lang="en-AU" altLang="en-US" baseline="-25000">
                <a:latin typeface="Times New Roman" panose="02020603050405020304" pitchFamily="18" charset="0"/>
                <a:cs typeface="Times New Roman" panose="02020603050405020304" pitchFamily="18" charset="0"/>
              </a:rPr>
              <a:t>2</a:t>
            </a:r>
            <a:r>
              <a:rPr lang="en-AU" altLang="en-US">
                <a:latin typeface="Times New Roman" panose="02020603050405020304" pitchFamily="18" charset="0"/>
                <a:cs typeface="Times New Roman" panose="02020603050405020304" pitchFamily="18" charset="0"/>
              </a:rPr>
              <a:t> =</a:t>
            </a:r>
            <a:r>
              <a:rPr lang="en-AU" altLang="en-US">
                <a:solidFill>
                  <a:schemeClr val="accent2"/>
                </a:solidFill>
                <a:latin typeface="Times New Roman" panose="02020603050405020304" pitchFamily="18" charset="0"/>
                <a:cs typeface="Times New Roman" panose="02020603050405020304" pitchFamily="18" charset="0"/>
              </a:rPr>
              <a:t> (zip-code, street )</a:t>
            </a:r>
            <a:endParaRPr lang="en-AU" altLang="en-US">
              <a:latin typeface="Times New Roman" panose="02020603050405020304" pitchFamily="18" charset="0"/>
              <a:cs typeface="Times New Roman" panose="02020603050405020304" pitchFamily="18" charset="0"/>
            </a:endParaRPr>
          </a:p>
        </p:txBody>
      </p:sp>
      <p:sp>
        <p:nvSpPr>
          <p:cNvPr id="66570" name="Rectangle 10">
            <a:extLst>
              <a:ext uri="{FF2B5EF4-FFF2-40B4-BE49-F238E27FC236}">
                <a16:creationId xmlns:a16="http://schemas.microsoft.com/office/drawing/2014/main" id="{4A4C92FC-4748-4E49-B7A9-3756884E7272}"/>
              </a:ext>
            </a:extLst>
          </p:cNvPr>
          <p:cNvSpPr>
            <a:spLocks noChangeArrowheads="1"/>
          </p:cNvSpPr>
          <p:nvPr/>
        </p:nvSpPr>
        <p:spPr bwMode="auto">
          <a:xfrm>
            <a:off x="304800" y="5092700"/>
            <a:ext cx="8839200" cy="120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Schema </a:t>
            </a:r>
            <a:r>
              <a:rPr lang="en-AU" altLang="en-US">
                <a:solidFill>
                  <a:schemeClr val="accent2"/>
                </a:solidFill>
                <a:latin typeface="Times New Roman" panose="02020603050405020304" pitchFamily="18" charset="0"/>
                <a:cs typeface="Times New Roman" panose="02020603050405020304" pitchFamily="18" charset="0"/>
              </a:rPr>
              <a:t>Location</a:t>
            </a:r>
            <a:r>
              <a:rPr lang="en-AU" altLang="en-US">
                <a:solidFill>
                  <a:srgbClr val="000060"/>
                </a:solidFill>
                <a:latin typeface="Times New Roman" panose="02020603050405020304" pitchFamily="18" charset="0"/>
                <a:cs typeface="Times New Roman" panose="02020603050405020304" pitchFamily="18" charset="0"/>
              </a:rPr>
              <a:t> </a:t>
            </a:r>
            <a:r>
              <a:rPr lang="en-AU" altLang="en-US">
                <a:latin typeface="Times New Roman" panose="02020603050405020304" pitchFamily="18" charset="0"/>
                <a:cs typeface="Times New Roman" panose="02020603050405020304" pitchFamily="18" charset="0"/>
              </a:rPr>
              <a:t> </a:t>
            </a:r>
            <a:r>
              <a:rPr lang="en-AU" altLang="en-US">
                <a:solidFill>
                  <a:srgbClr val="FF0000"/>
                </a:solidFill>
                <a:latin typeface="Times New Roman" panose="02020603050405020304" pitchFamily="18" charset="0"/>
                <a:cs typeface="Times New Roman" panose="02020603050405020304" pitchFamily="18" charset="0"/>
              </a:rPr>
              <a:t>is in 3NF</a:t>
            </a:r>
            <a:r>
              <a:rPr lang="en-AU" altLang="en-US">
                <a:latin typeface="Times New Roman" panose="02020603050405020304" pitchFamily="18" charset="0"/>
                <a:cs typeface="Times New Roman" panose="02020603050405020304" pitchFamily="18" charset="0"/>
              </a:rPr>
              <a:t> because  attribute </a:t>
            </a:r>
            <a:r>
              <a:rPr lang="en-AU" altLang="en-US">
                <a:solidFill>
                  <a:schemeClr val="accent2"/>
                </a:solidFill>
                <a:latin typeface="Times New Roman" panose="02020603050405020304" pitchFamily="18" charset="0"/>
                <a:cs typeface="Times New Roman" panose="02020603050405020304" pitchFamily="18" charset="0"/>
              </a:rPr>
              <a:t>city </a:t>
            </a:r>
            <a:r>
              <a:rPr lang="en-AU" altLang="en-US">
                <a:latin typeface="Times New Roman" panose="02020603050405020304" pitchFamily="18" charset="0"/>
                <a:cs typeface="Times New Roman" panose="02020603050405020304" pitchFamily="18" charset="0"/>
              </a:rPr>
              <a:t>used on  the right hand side of functional dependency  </a:t>
            </a:r>
          </a:p>
          <a:p>
            <a:r>
              <a:rPr lang="en-AU" altLang="en-US">
                <a:solidFill>
                  <a:srgbClr val="FF0000"/>
                </a:solidFill>
                <a:latin typeface="Times New Roman" panose="02020603050405020304" pitchFamily="18" charset="0"/>
                <a:cs typeface="Times New Roman" panose="02020603050405020304" pitchFamily="18" charset="0"/>
              </a:rPr>
              <a:t>zip-code </a:t>
            </a:r>
            <a:r>
              <a:rPr lang="en-AU" altLang="en-US">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AU" altLang="en-US">
                <a:solidFill>
                  <a:srgbClr val="FF0000"/>
                </a:solidFill>
                <a:latin typeface="Times New Roman" panose="02020603050405020304" pitchFamily="18" charset="0"/>
                <a:cs typeface="Times New Roman" panose="02020603050405020304" pitchFamily="18" charset="0"/>
              </a:rPr>
              <a:t> city</a:t>
            </a:r>
            <a:r>
              <a:rPr lang="en-AU" altLang="en-US">
                <a:latin typeface="Times New Roman" panose="02020603050405020304" pitchFamily="18" charset="0"/>
                <a:cs typeface="Times New Roman" panose="02020603050405020304" pitchFamily="18" charset="0"/>
              </a:rPr>
              <a:t>  is prime</a:t>
            </a:r>
          </a:p>
        </p:txBody>
      </p:sp>
      <p:sp>
        <p:nvSpPr>
          <p:cNvPr id="66571" name="Line 11">
            <a:extLst>
              <a:ext uri="{FF2B5EF4-FFF2-40B4-BE49-F238E27FC236}">
                <a16:creationId xmlns:a16="http://schemas.microsoft.com/office/drawing/2014/main" id="{C4691A0F-4568-459F-B9C9-C120CD92CA70}"/>
              </a:ext>
            </a:extLst>
          </p:cNvPr>
          <p:cNvSpPr>
            <a:spLocks noChangeShapeType="1"/>
          </p:cNvSpPr>
          <p:nvPr/>
        </p:nvSpPr>
        <p:spPr bwMode="auto">
          <a:xfrm>
            <a:off x="457200" y="4940300"/>
            <a:ext cx="72390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U">
              <a:latin typeface="Times New Roman" panose="02020603050405020304" pitchFamily="18" charset="0"/>
              <a:cs typeface="Times New Roman" panose="02020603050405020304" pitchFamily="18" charset="0"/>
            </a:endParaRPr>
          </a:p>
        </p:txBody>
      </p:sp>
      <p:sp>
        <p:nvSpPr>
          <p:cNvPr id="66572" name="Line 12">
            <a:extLst>
              <a:ext uri="{FF2B5EF4-FFF2-40B4-BE49-F238E27FC236}">
                <a16:creationId xmlns:a16="http://schemas.microsoft.com/office/drawing/2014/main" id="{74E3C859-2E91-420E-B552-E430E05610A6}"/>
              </a:ext>
            </a:extLst>
          </p:cNvPr>
          <p:cNvSpPr>
            <a:spLocks noChangeShapeType="1"/>
          </p:cNvSpPr>
          <p:nvPr/>
        </p:nvSpPr>
        <p:spPr bwMode="auto">
          <a:xfrm>
            <a:off x="457200" y="4254500"/>
            <a:ext cx="72390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U">
              <a:latin typeface="Times New Roman" panose="02020603050405020304" pitchFamily="18" charset="0"/>
              <a:cs typeface="Times New Roman" panose="02020603050405020304" pitchFamily="18" charset="0"/>
            </a:endParaRPr>
          </a:p>
        </p:txBody>
      </p:sp>
      <p:sp>
        <p:nvSpPr>
          <p:cNvPr id="66573" name="Rectangle 13">
            <a:extLst>
              <a:ext uri="{FF2B5EF4-FFF2-40B4-BE49-F238E27FC236}">
                <a16:creationId xmlns:a16="http://schemas.microsoft.com/office/drawing/2014/main" id="{39CF5777-7B95-4E97-8ED4-FB4EE6FB251E}"/>
              </a:ext>
            </a:extLst>
          </p:cNvPr>
          <p:cNvSpPr>
            <a:spLocks noChangeArrowheads="1"/>
          </p:cNvSpPr>
          <p:nvPr/>
        </p:nvSpPr>
        <p:spPr bwMode="auto">
          <a:xfrm>
            <a:off x="304800" y="3644900"/>
            <a:ext cx="88392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Minimal key</a:t>
            </a:r>
            <a:r>
              <a:rPr lang="en-AU" altLang="en-US" baseline="-25000">
                <a:latin typeface="Times New Roman" panose="02020603050405020304" pitchFamily="18" charset="0"/>
                <a:cs typeface="Times New Roman" panose="02020603050405020304" pitchFamily="18" charset="0"/>
              </a:rPr>
              <a:t>1</a:t>
            </a:r>
            <a:r>
              <a:rPr lang="en-AU" altLang="en-US">
                <a:latin typeface="Times New Roman" panose="02020603050405020304" pitchFamily="18" charset="0"/>
                <a:cs typeface="Times New Roman" panose="02020603050405020304" pitchFamily="18" charset="0"/>
              </a:rPr>
              <a:t> = </a:t>
            </a:r>
            <a:r>
              <a:rPr lang="en-AU" altLang="en-US">
                <a:solidFill>
                  <a:schemeClr val="accent2"/>
                </a:solidFill>
                <a:latin typeface="Times New Roman" panose="02020603050405020304" pitchFamily="18" charset="0"/>
                <a:cs typeface="Times New Roman" panose="02020603050405020304" pitchFamily="18" charset="0"/>
              </a:rPr>
              <a:t>(city, street )</a:t>
            </a:r>
            <a:endParaRPr lang="en-AU" altLang="en-US">
              <a:latin typeface="Times New Roman" panose="02020603050405020304" pitchFamily="18" charset="0"/>
              <a:cs typeface="Times New Roman" panose="02020603050405020304" pitchFamily="18" charset="0"/>
            </a:endParaRPr>
          </a:p>
        </p:txBody>
      </p:sp>
      <p:sp>
        <p:nvSpPr>
          <p:cNvPr id="66574" name="Line 14">
            <a:extLst>
              <a:ext uri="{FF2B5EF4-FFF2-40B4-BE49-F238E27FC236}">
                <a16:creationId xmlns:a16="http://schemas.microsoft.com/office/drawing/2014/main" id="{84985063-E148-49E5-BB2A-A8AB36E11ACF}"/>
              </a:ext>
            </a:extLst>
          </p:cNvPr>
          <p:cNvSpPr>
            <a:spLocks noChangeShapeType="1"/>
          </p:cNvSpPr>
          <p:nvPr/>
        </p:nvSpPr>
        <p:spPr bwMode="auto">
          <a:xfrm>
            <a:off x="457200" y="3492500"/>
            <a:ext cx="72390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U">
              <a:latin typeface="Times New Roman" panose="02020603050405020304" pitchFamily="18" charset="0"/>
              <a:cs typeface="Times New Roman" panose="02020603050405020304" pitchFamily="18" charset="0"/>
            </a:endParaRPr>
          </a:p>
        </p:txBody>
      </p:sp>
      <p:sp>
        <p:nvSpPr>
          <p:cNvPr id="27659" name="Rectangle 17">
            <a:extLst>
              <a:ext uri="{FF2B5EF4-FFF2-40B4-BE49-F238E27FC236}">
                <a16:creationId xmlns:a16="http://schemas.microsoft.com/office/drawing/2014/main" id="{6C96FAB7-3086-41B4-A622-C0AA58BF167B}"/>
              </a:ext>
            </a:extLst>
          </p:cNvPr>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pPr eaLnBrk="1" hangingPunct="1"/>
            <a:r>
              <a:rPr lang="en-AU" altLang="en-US" sz="3200" dirty="0">
                <a:solidFill>
                  <a:schemeClr val="tx2"/>
                </a:solidFill>
                <a:latin typeface="Times New Roman" panose="02020603050405020304" pitchFamily="18" charset="0"/>
                <a:cs typeface="Times New Roman" panose="02020603050405020304" pitchFamily="18" charset="0"/>
              </a:rPr>
              <a:t>Third normal form (3NF)</a:t>
            </a:r>
          </a:p>
        </p:txBody>
      </p:sp>
      <p:sp>
        <p:nvSpPr>
          <p:cNvPr id="14" name="CustomShape 3">
            <a:extLst>
              <a:ext uri="{FF2B5EF4-FFF2-40B4-BE49-F238E27FC236}">
                <a16:creationId xmlns:a16="http://schemas.microsoft.com/office/drawing/2014/main" id="{240C62E8-4753-4E58-A042-F16CC6918D41}"/>
              </a:ext>
            </a:extLst>
          </p:cNvPr>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63BE5C9-FE73-4A1E-82E7-179CDFCB0B1E}" type="slidenum">
              <a:rPr lang="en-US" sz="1400" b="0" strike="noStrike" spc="-1">
                <a:solidFill>
                  <a:srgbClr val="8B8B8B"/>
                </a:solidFill>
                <a:latin typeface="Montserrat"/>
                <a:ea typeface="DejaVu Sans"/>
              </a:rPr>
              <a:t>30</a:t>
            </a:fld>
            <a:endParaRPr lang="en-US" sz="14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6567"/>
                                        </p:tgtEl>
                                        <p:attrNameLst>
                                          <p:attrName>style.visibility</p:attrName>
                                        </p:attrNameLst>
                                      </p:cBhvr>
                                      <p:to>
                                        <p:strVal val="visible"/>
                                      </p:to>
                                    </p:set>
                                    <p:animEffect transition="in" filter="box(out)">
                                      <p:cBhvr>
                                        <p:cTn id="7" dur="500"/>
                                        <p:tgtEl>
                                          <p:spTgt spid="665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6568"/>
                                        </p:tgtEl>
                                        <p:attrNameLst>
                                          <p:attrName>style.visibility</p:attrName>
                                        </p:attrNameLst>
                                      </p:cBhvr>
                                      <p:to>
                                        <p:strVal val="visible"/>
                                      </p:to>
                                    </p:set>
                                    <p:animEffect transition="in" filter="box(out)">
                                      <p:cBhvr>
                                        <p:cTn id="12" dur="500"/>
                                        <p:tgtEl>
                                          <p:spTgt spid="665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66574"/>
                                        </p:tgtEl>
                                        <p:attrNameLst>
                                          <p:attrName>style.visibility</p:attrName>
                                        </p:attrNameLst>
                                      </p:cBhvr>
                                      <p:to>
                                        <p:strVal val="visible"/>
                                      </p:to>
                                    </p:set>
                                    <p:animEffect transition="in" filter="box(out)">
                                      <p:cBhvr>
                                        <p:cTn id="17" dur="500"/>
                                        <p:tgtEl>
                                          <p:spTgt spid="665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6573"/>
                                        </p:tgtEl>
                                        <p:attrNameLst>
                                          <p:attrName>style.visibility</p:attrName>
                                        </p:attrNameLst>
                                      </p:cBhvr>
                                      <p:to>
                                        <p:strVal val="visible"/>
                                      </p:to>
                                    </p:set>
                                    <p:animEffect transition="in" filter="box(out)">
                                      <p:cBhvr>
                                        <p:cTn id="22" dur="500"/>
                                        <p:tgtEl>
                                          <p:spTgt spid="6657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66572"/>
                                        </p:tgtEl>
                                        <p:attrNameLst>
                                          <p:attrName>style.visibility</p:attrName>
                                        </p:attrNameLst>
                                      </p:cBhvr>
                                      <p:to>
                                        <p:strVal val="visible"/>
                                      </p:to>
                                    </p:set>
                                    <p:animEffect transition="in" filter="box(out)">
                                      <p:cBhvr>
                                        <p:cTn id="27" dur="500"/>
                                        <p:tgtEl>
                                          <p:spTgt spid="6657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66569"/>
                                        </p:tgtEl>
                                        <p:attrNameLst>
                                          <p:attrName>style.visibility</p:attrName>
                                        </p:attrNameLst>
                                      </p:cBhvr>
                                      <p:to>
                                        <p:strVal val="visible"/>
                                      </p:to>
                                    </p:set>
                                    <p:animEffect transition="in" filter="box(out)">
                                      <p:cBhvr>
                                        <p:cTn id="32" dur="500"/>
                                        <p:tgtEl>
                                          <p:spTgt spid="665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66571"/>
                                        </p:tgtEl>
                                        <p:attrNameLst>
                                          <p:attrName>style.visibility</p:attrName>
                                        </p:attrNameLst>
                                      </p:cBhvr>
                                      <p:to>
                                        <p:strVal val="visible"/>
                                      </p:to>
                                    </p:set>
                                    <p:animEffect transition="in" filter="box(out)">
                                      <p:cBhvr>
                                        <p:cTn id="37" dur="500"/>
                                        <p:tgtEl>
                                          <p:spTgt spid="6657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66570"/>
                                        </p:tgtEl>
                                        <p:attrNameLst>
                                          <p:attrName>style.visibility</p:attrName>
                                        </p:attrNameLst>
                                      </p:cBhvr>
                                      <p:to>
                                        <p:strVal val="visible"/>
                                      </p:to>
                                    </p:set>
                                    <p:animEffect transition="in" filter="box(out)">
                                      <p:cBhvr>
                                        <p:cTn id="42" dur="500"/>
                                        <p:tgtEl>
                                          <p:spTgt spid="66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7" grpId="0" autoUpdateAnimBg="0"/>
      <p:bldP spid="66568" grpId="0" autoUpdateAnimBg="0"/>
      <p:bldP spid="66569" grpId="0" autoUpdateAnimBg="0"/>
      <p:bldP spid="66570" grpId="0" autoUpdateAnimBg="0"/>
      <p:bldP spid="66573"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16">
            <a:extLst>
              <a:ext uri="{FF2B5EF4-FFF2-40B4-BE49-F238E27FC236}">
                <a16:creationId xmlns:a16="http://schemas.microsoft.com/office/drawing/2014/main" id="{89A9EB9D-011E-4970-80C8-CD1C8B8374E9}"/>
              </a:ext>
            </a:extLst>
          </p:cNvPr>
          <p:cNvGrpSpPr>
            <a:grpSpLocks/>
          </p:cNvGrpSpPr>
          <p:nvPr/>
        </p:nvGrpSpPr>
        <p:grpSpPr bwMode="auto">
          <a:xfrm>
            <a:off x="520700" y="1752600"/>
            <a:ext cx="2682875" cy="2849563"/>
            <a:chOff x="328" y="1104"/>
            <a:chExt cx="1690" cy="1795"/>
          </a:xfrm>
        </p:grpSpPr>
        <p:sp>
          <p:nvSpPr>
            <p:cNvPr id="28677" name="Text Box 5">
              <a:extLst>
                <a:ext uri="{FF2B5EF4-FFF2-40B4-BE49-F238E27FC236}">
                  <a16:creationId xmlns:a16="http://schemas.microsoft.com/office/drawing/2014/main" id="{24797FA4-DB1A-4EFD-AF4E-EEB7B5E9D354}"/>
                </a:ext>
              </a:extLst>
            </p:cNvPr>
            <p:cNvSpPr txBox="1">
              <a:spLocks noChangeArrowheads="1"/>
            </p:cNvSpPr>
            <p:nvPr/>
          </p:nvSpPr>
          <p:spPr bwMode="auto">
            <a:xfrm>
              <a:off x="336" y="1394"/>
              <a:ext cx="1495"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city    street    zip-code</a:t>
              </a:r>
              <a:endParaRPr lang="en-AU" altLang="en-US">
                <a:latin typeface="Times New Roman" panose="02020603050405020304" pitchFamily="18" charset="0"/>
                <a:cs typeface="Times New Roman" panose="02020603050405020304" pitchFamily="18" charset="0"/>
              </a:endParaRPr>
            </a:p>
          </p:txBody>
        </p:sp>
        <p:sp>
          <p:nvSpPr>
            <p:cNvPr id="28678" name="Text Box 6">
              <a:extLst>
                <a:ext uri="{FF2B5EF4-FFF2-40B4-BE49-F238E27FC236}">
                  <a16:creationId xmlns:a16="http://schemas.microsoft.com/office/drawing/2014/main" id="{3E528970-63A9-4AC1-A413-E3CA17DE3ABD}"/>
                </a:ext>
              </a:extLst>
            </p:cNvPr>
            <p:cNvSpPr txBox="1">
              <a:spLocks noChangeArrowheads="1"/>
            </p:cNvSpPr>
            <p:nvPr/>
          </p:nvSpPr>
          <p:spPr bwMode="auto">
            <a:xfrm>
              <a:off x="336" y="1104"/>
              <a:ext cx="666"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Location</a:t>
              </a:r>
              <a:endParaRPr lang="en-AU" altLang="en-US">
                <a:latin typeface="Times New Roman" panose="02020603050405020304" pitchFamily="18" charset="0"/>
                <a:cs typeface="Times New Roman" panose="02020603050405020304" pitchFamily="18" charset="0"/>
              </a:endParaRPr>
            </a:p>
          </p:txBody>
        </p:sp>
        <p:sp>
          <p:nvSpPr>
            <p:cNvPr id="28679" name="Text Box 7">
              <a:extLst>
                <a:ext uri="{FF2B5EF4-FFF2-40B4-BE49-F238E27FC236}">
                  <a16:creationId xmlns:a16="http://schemas.microsoft.com/office/drawing/2014/main" id="{561D1F4D-212A-43EA-B7E2-055DE0FCB23B}"/>
                </a:ext>
              </a:extLst>
            </p:cNvPr>
            <p:cNvSpPr txBox="1">
              <a:spLocks noChangeArrowheads="1"/>
            </p:cNvSpPr>
            <p:nvPr/>
          </p:nvSpPr>
          <p:spPr bwMode="auto">
            <a:xfrm>
              <a:off x="336" y="1663"/>
              <a:ext cx="1679" cy="237"/>
            </a:xfrm>
            <a:prstGeom prst="rect">
              <a:avLst/>
            </a:prstGeom>
            <a:solidFill>
              <a:srgbClr val="E0E2E2"/>
            </a:solidFill>
            <a:ln w="9525">
              <a:solidFill>
                <a:schemeClr val="tx1"/>
              </a:solidFill>
              <a:miter lim="800000"/>
              <a:headEnd type="none" w="sm" len="sm"/>
              <a:tailEnd type="none" w="sm" len="sm"/>
            </a:ln>
          </p:spPr>
          <p:txBody>
            <a:bodyPr>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NY     55  484    </a:t>
              </a:r>
              <a:endParaRPr lang="en-AU" altLang="en-US">
                <a:latin typeface="Times New Roman" panose="02020603050405020304" pitchFamily="18" charset="0"/>
                <a:cs typeface="Times New Roman" panose="02020603050405020304" pitchFamily="18" charset="0"/>
              </a:endParaRPr>
            </a:p>
          </p:txBody>
        </p:sp>
        <p:sp>
          <p:nvSpPr>
            <p:cNvPr id="28680" name="Text Box 8">
              <a:extLst>
                <a:ext uri="{FF2B5EF4-FFF2-40B4-BE49-F238E27FC236}">
                  <a16:creationId xmlns:a16="http://schemas.microsoft.com/office/drawing/2014/main" id="{6B8B5DCD-97A5-4499-A72C-45E43D52B530}"/>
                </a:ext>
              </a:extLst>
            </p:cNvPr>
            <p:cNvSpPr txBox="1">
              <a:spLocks noChangeArrowheads="1"/>
            </p:cNvSpPr>
            <p:nvPr/>
          </p:nvSpPr>
          <p:spPr bwMode="auto">
            <a:xfrm>
              <a:off x="336" y="1917"/>
              <a:ext cx="1679" cy="237"/>
            </a:xfrm>
            <a:prstGeom prst="rect">
              <a:avLst/>
            </a:prstGeom>
            <a:solidFill>
              <a:srgbClr val="E0E2E2"/>
            </a:solidFill>
            <a:ln w="9525">
              <a:solidFill>
                <a:schemeClr val="tx1"/>
              </a:solidFill>
              <a:miter lim="800000"/>
              <a:headEnd type="none" w="sm" len="sm"/>
              <a:tailEnd type="none" w="sm" len="sm"/>
            </a:ln>
          </p:spPr>
          <p:txBody>
            <a:bodyPr>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NY     56  484    </a:t>
              </a:r>
            </a:p>
          </p:txBody>
        </p:sp>
        <p:sp>
          <p:nvSpPr>
            <p:cNvPr id="28681" name="Text Box 9">
              <a:extLst>
                <a:ext uri="{FF2B5EF4-FFF2-40B4-BE49-F238E27FC236}">
                  <a16:creationId xmlns:a16="http://schemas.microsoft.com/office/drawing/2014/main" id="{6E2D9C96-09E9-4C2E-B164-B0A5203A748E}"/>
                </a:ext>
              </a:extLst>
            </p:cNvPr>
            <p:cNvSpPr txBox="1">
              <a:spLocks noChangeArrowheads="1"/>
            </p:cNvSpPr>
            <p:nvPr/>
          </p:nvSpPr>
          <p:spPr bwMode="auto">
            <a:xfrm>
              <a:off x="329" y="2166"/>
              <a:ext cx="1687" cy="237"/>
            </a:xfrm>
            <a:prstGeom prst="rect">
              <a:avLst/>
            </a:prstGeom>
            <a:solidFill>
              <a:srgbClr val="E0E2E2"/>
            </a:solidFill>
            <a:ln w="9525">
              <a:solidFill>
                <a:schemeClr val="tx1"/>
              </a:solidFill>
              <a:miter lim="800000"/>
              <a:headEnd type="none" w="sm" len="sm"/>
              <a:tailEnd type="none" w="sm" len="sm"/>
            </a:ln>
          </p:spPr>
          <p:txBody>
            <a:bodyPr>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LA     55  473    </a:t>
              </a:r>
            </a:p>
          </p:txBody>
        </p:sp>
        <p:sp>
          <p:nvSpPr>
            <p:cNvPr id="28682" name="Text Box 10">
              <a:extLst>
                <a:ext uri="{FF2B5EF4-FFF2-40B4-BE49-F238E27FC236}">
                  <a16:creationId xmlns:a16="http://schemas.microsoft.com/office/drawing/2014/main" id="{A3356B02-2571-49D6-8A61-B2371157A686}"/>
                </a:ext>
              </a:extLst>
            </p:cNvPr>
            <p:cNvSpPr txBox="1">
              <a:spLocks noChangeArrowheads="1"/>
            </p:cNvSpPr>
            <p:nvPr/>
          </p:nvSpPr>
          <p:spPr bwMode="auto">
            <a:xfrm>
              <a:off x="328" y="2414"/>
              <a:ext cx="1688" cy="237"/>
            </a:xfrm>
            <a:prstGeom prst="rect">
              <a:avLst/>
            </a:prstGeom>
            <a:solidFill>
              <a:srgbClr val="E0E2E2"/>
            </a:solidFill>
            <a:ln w="9525">
              <a:solidFill>
                <a:schemeClr val="tx1"/>
              </a:solidFill>
              <a:miter lim="800000"/>
              <a:headEnd type="none" w="sm" len="sm"/>
              <a:tailEnd type="none" w="sm" len="sm"/>
            </a:ln>
          </p:spPr>
          <p:txBody>
            <a:bodyPr>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LA     56  473    </a:t>
              </a:r>
            </a:p>
          </p:txBody>
        </p:sp>
        <p:sp>
          <p:nvSpPr>
            <p:cNvPr id="28683" name="Text Box 11">
              <a:extLst>
                <a:ext uri="{FF2B5EF4-FFF2-40B4-BE49-F238E27FC236}">
                  <a16:creationId xmlns:a16="http://schemas.microsoft.com/office/drawing/2014/main" id="{816AF072-4348-417F-96D1-D037123A3995}"/>
                </a:ext>
              </a:extLst>
            </p:cNvPr>
            <p:cNvSpPr txBox="1">
              <a:spLocks noChangeArrowheads="1"/>
            </p:cNvSpPr>
            <p:nvPr/>
          </p:nvSpPr>
          <p:spPr bwMode="auto">
            <a:xfrm>
              <a:off x="328" y="2662"/>
              <a:ext cx="1690" cy="237"/>
            </a:xfrm>
            <a:prstGeom prst="rect">
              <a:avLst/>
            </a:prstGeom>
            <a:solidFill>
              <a:srgbClr val="E0E2E2"/>
            </a:solidFill>
            <a:ln w="9525">
              <a:solidFill>
                <a:schemeClr val="tx1"/>
              </a:solidFill>
              <a:miter lim="800000"/>
              <a:headEnd type="none" w="sm" len="sm"/>
              <a:tailEnd type="none" w="sm" len="sm"/>
            </a:ln>
          </p:spPr>
          <p:txBody>
            <a:bodyPr>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LA     57  474    </a:t>
              </a:r>
            </a:p>
          </p:txBody>
        </p:sp>
      </p:grpSp>
      <p:sp>
        <p:nvSpPr>
          <p:cNvPr id="67596" name="Rectangle 12">
            <a:extLst>
              <a:ext uri="{FF2B5EF4-FFF2-40B4-BE49-F238E27FC236}">
                <a16:creationId xmlns:a16="http://schemas.microsoft.com/office/drawing/2014/main" id="{FA405DD6-742D-4D87-A1D1-FEABE36D14CA}"/>
              </a:ext>
            </a:extLst>
          </p:cNvPr>
          <p:cNvSpPr>
            <a:spLocks noChangeArrowheads="1"/>
          </p:cNvSpPr>
          <p:nvPr/>
        </p:nvSpPr>
        <p:spPr bwMode="auto">
          <a:xfrm>
            <a:off x="3657600" y="2209800"/>
            <a:ext cx="4881563" cy="1422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pPr>
              <a:lnSpc>
                <a:spcPct val="90000"/>
              </a:lnSpc>
            </a:pPr>
            <a:r>
              <a:rPr lang="en-AU" altLang="en-US">
                <a:latin typeface="Times New Roman" panose="02020603050405020304" pitchFamily="18" charset="0"/>
                <a:cs typeface="Times New Roman" panose="02020603050405020304" pitchFamily="18" charset="0"/>
              </a:rPr>
              <a:t>Repetition of </a:t>
            </a:r>
            <a:r>
              <a:rPr lang="en-AU" altLang="en-US">
                <a:solidFill>
                  <a:schemeClr val="accent2"/>
                </a:solidFill>
                <a:latin typeface="Times New Roman" panose="02020603050405020304" pitchFamily="18" charset="0"/>
                <a:cs typeface="Times New Roman" panose="02020603050405020304" pitchFamily="18" charset="0"/>
              </a:rPr>
              <a:t>[LA ... 473]</a:t>
            </a:r>
            <a:r>
              <a:rPr lang="en-AU" altLang="en-US">
                <a:latin typeface="Times New Roman" panose="02020603050405020304" pitchFamily="18" charset="0"/>
                <a:cs typeface="Times New Roman" panose="02020603050405020304" pitchFamily="18" charset="0"/>
              </a:rPr>
              <a:t> and </a:t>
            </a:r>
            <a:r>
              <a:rPr lang="en-AU" altLang="en-US">
                <a:solidFill>
                  <a:schemeClr val="accent2"/>
                </a:solidFill>
                <a:latin typeface="Times New Roman" panose="02020603050405020304" pitchFamily="18" charset="0"/>
                <a:cs typeface="Times New Roman" panose="02020603050405020304" pitchFamily="18" charset="0"/>
              </a:rPr>
              <a:t>[NY ... 484]</a:t>
            </a:r>
            <a:r>
              <a:rPr lang="en-AU" altLang="en-US">
                <a:latin typeface="Times New Roman" panose="02020603050405020304" pitchFamily="18" charset="0"/>
                <a:cs typeface="Times New Roman" panose="02020603050405020304" pitchFamily="18" charset="0"/>
              </a:rPr>
              <a:t> is forced </a:t>
            </a:r>
          </a:p>
          <a:p>
            <a:pPr>
              <a:lnSpc>
                <a:spcPct val="90000"/>
              </a:lnSpc>
            </a:pPr>
            <a:r>
              <a:rPr lang="en-AU" altLang="en-US">
                <a:latin typeface="Times New Roman" panose="02020603050405020304" pitchFamily="18" charset="0"/>
                <a:cs typeface="Times New Roman" panose="02020603050405020304" pitchFamily="18" charset="0"/>
              </a:rPr>
              <a:t>by functional dependency </a:t>
            </a:r>
          </a:p>
          <a:p>
            <a:pPr>
              <a:lnSpc>
                <a:spcPct val="90000"/>
              </a:lnSpc>
            </a:pPr>
            <a:r>
              <a:rPr lang="en-AU" altLang="en-US">
                <a:solidFill>
                  <a:schemeClr val="accent2"/>
                </a:solidFill>
                <a:latin typeface="Times New Roman" panose="02020603050405020304" pitchFamily="18" charset="0"/>
                <a:cs typeface="Times New Roman" panose="02020603050405020304" pitchFamily="18" charset="0"/>
              </a:rPr>
              <a:t>zip-code  </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AU" altLang="en-US">
                <a:solidFill>
                  <a:schemeClr val="accent2"/>
                </a:solidFill>
                <a:latin typeface="Times New Roman" panose="02020603050405020304" pitchFamily="18" charset="0"/>
                <a:cs typeface="Times New Roman" panose="02020603050405020304" pitchFamily="18" charset="0"/>
              </a:rPr>
              <a:t> city</a:t>
            </a:r>
            <a:endParaRPr lang="en-AU" altLang="en-US">
              <a:solidFill>
                <a:srgbClr val="003399"/>
              </a:solidFill>
              <a:latin typeface="Times New Roman" panose="02020603050405020304" pitchFamily="18" charset="0"/>
              <a:cs typeface="Times New Roman" panose="02020603050405020304" pitchFamily="18" charset="0"/>
            </a:endParaRPr>
          </a:p>
        </p:txBody>
      </p:sp>
      <p:sp>
        <p:nvSpPr>
          <p:cNvPr id="28676" name="Rectangle 15">
            <a:extLst>
              <a:ext uri="{FF2B5EF4-FFF2-40B4-BE49-F238E27FC236}">
                <a16:creationId xmlns:a16="http://schemas.microsoft.com/office/drawing/2014/main" id="{A3658984-CDFD-46CB-9168-C7F20A79153B}"/>
              </a:ext>
            </a:extLst>
          </p:cNvPr>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pPr eaLnBrk="1" hangingPunct="1"/>
            <a:r>
              <a:rPr lang="en-AU" altLang="en-US" sz="3200" dirty="0">
                <a:solidFill>
                  <a:schemeClr val="tx2"/>
                </a:solidFill>
                <a:latin typeface="Times New Roman" panose="02020603050405020304" pitchFamily="18" charset="0"/>
                <a:cs typeface="Times New Roman" panose="02020603050405020304" pitchFamily="18" charset="0"/>
              </a:rPr>
              <a:t>Third normal form (3NF)</a:t>
            </a:r>
          </a:p>
        </p:txBody>
      </p:sp>
      <p:sp>
        <p:nvSpPr>
          <p:cNvPr id="12" name="CustomShape 3">
            <a:extLst>
              <a:ext uri="{FF2B5EF4-FFF2-40B4-BE49-F238E27FC236}">
                <a16:creationId xmlns:a16="http://schemas.microsoft.com/office/drawing/2014/main" id="{0CA4865F-6C38-480F-A036-742C9AD9FDAB}"/>
              </a:ext>
            </a:extLst>
          </p:cNvPr>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63BE5C9-FE73-4A1E-82E7-179CDFCB0B1E}" type="slidenum">
              <a:rPr lang="en-US" sz="1400" b="0" strike="noStrike" spc="-1">
                <a:solidFill>
                  <a:srgbClr val="8B8B8B"/>
                </a:solidFill>
                <a:latin typeface="Montserrat"/>
                <a:ea typeface="DejaVu Sans"/>
              </a:rPr>
              <a:t>31</a:t>
            </a:fld>
            <a:endParaRPr lang="en-US" sz="14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7596"/>
                                        </p:tgtEl>
                                        <p:attrNameLst>
                                          <p:attrName>style.visibility</p:attrName>
                                        </p:attrNameLst>
                                      </p:cBhvr>
                                      <p:to>
                                        <p:strVal val="visible"/>
                                      </p:to>
                                    </p:set>
                                    <p:animEffect transition="in" filter="box(out)">
                                      <p:cBhvr>
                                        <p:cTn id="7" dur="500"/>
                                        <p:tgtEl>
                                          <p:spTgt spid="67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6"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411120"/>
            <a:ext cx="727704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91" name="CustomShape 2"/>
          <p:cNvSpPr/>
          <p:nvPr/>
        </p:nvSpPr>
        <p:spPr>
          <a:xfrm>
            <a:off x="457200" y="1514520"/>
            <a:ext cx="7871040" cy="31626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0200">
              <a:lnSpc>
                <a:spcPct val="100000"/>
              </a:lnSpc>
              <a:spcBef>
                <a:spcPts val="561"/>
              </a:spcBef>
              <a:buClr>
                <a:srgbClr val="0C2340"/>
              </a:buClr>
              <a:buFont typeface="Arial"/>
              <a:buChar char="•"/>
            </a:pPr>
            <a:r>
              <a:rPr lang="en-US" sz="2800" b="0" strike="noStrike" spc="-1" dirty="0">
                <a:solidFill>
                  <a:srgbClr val="002060"/>
                </a:solidFill>
                <a:latin typeface="Times New Roman"/>
                <a:ea typeface="DejaVu Sans"/>
              </a:rPr>
              <a:t>First Normal Form (1NF)</a:t>
            </a:r>
            <a:endParaRPr lang="en-US" sz="2800" b="0" strike="noStrike" spc="-1" dirty="0">
              <a:solidFill>
                <a:srgbClr val="002060"/>
              </a:solidFill>
              <a:latin typeface="Arial"/>
            </a:endParaRPr>
          </a:p>
          <a:p>
            <a:pPr marL="343080" indent="-340200">
              <a:lnSpc>
                <a:spcPct val="100000"/>
              </a:lnSpc>
              <a:spcBef>
                <a:spcPts val="561"/>
              </a:spcBef>
              <a:buClr>
                <a:srgbClr val="0C2340"/>
              </a:buClr>
              <a:buFont typeface="Arial"/>
              <a:buChar char="•"/>
            </a:pPr>
            <a:r>
              <a:rPr lang="en-US" sz="2800" spc="-1" dirty="0">
                <a:solidFill>
                  <a:srgbClr val="0C2340"/>
                </a:solidFill>
                <a:latin typeface="Times New Roman"/>
              </a:rPr>
              <a:t>Keys, prime/nonprime attributes, full/partial functional dependencies</a:t>
            </a:r>
            <a:endParaRPr lang="en-US" sz="2800" spc="-1" dirty="0"/>
          </a:p>
          <a:p>
            <a:pPr marL="343080" indent="-340200">
              <a:lnSpc>
                <a:spcPct val="100000"/>
              </a:lnSpc>
              <a:spcBef>
                <a:spcPts val="561"/>
              </a:spcBef>
              <a:buClr>
                <a:srgbClr val="0C2340"/>
              </a:buClr>
              <a:buFont typeface="Arial"/>
              <a:buChar char="•"/>
            </a:pPr>
            <a:r>
              <a:rPr lang="en-US" sz="2800" b="0" strike="noStrike" spc="-1" dirty="0">
                <a:solidFill>
                  <a:srgbClr val="0C2340"/>
                </a:solidFill>
                <a:latin typeface="Times New Roman"/>
                <a:ea typeface="DejaVu Sans"/>
              </a:rPr>
              <a:t>Second Normal Form (2NF)</a:t>
            </a:r>
            <a:endParaRPr lang="en-US" sz="2800" b="0" strike="noStrike" spc="-1" dirty="0">
              <a:latin typeface="Arial"/>
            </a:endParaRPr>
          </a:p>
          <a:p>
            <a:pPr marL="343080" indent="-340200">
              <a:lnSpc>
                <a:spcPct val="100000"/>
              </a:lnSpc>
              <a:spcBef>
                <a:spcPts val="561"/>
              </a:spcBef>
              <a:buClr>
                <a:srgbClr val="0C2340"/>
              </a:buClr>
              <a:buFont typeface="Arial"/>
              <a:buChar char="•"/>
            </a:pPr>
            <a:r>
              <a:rPr lang="en-US" sz="2800" b="0" strike="noStrike" spc="-1" dirty="0">
                <a:solidFill>
                  <a:srgbClr val="0C2340"/>
                </a:solidFill>
                <a:latin typeface="Times New Roman"/>
                <a:ea typeface="DejaVu Sans"/>
              </a:rPr>
              <a:t>Third Normal Forms (3NF)</a:t>
            </a:r>
          </a:p>
          <a:p>
            <a:pPr marL="343080" indent="-340200">
              <a:lnSpc>
                <a:spcPct val="100000"/>
              </a:lnSpc>
              <a:spcBef>
                <a:spcPts val="561"/>
              </a:spcBef>
              <a:buClr>
                <a:srgbClr val="0C2340"/>
              </a:buClr>
              <a:buFont typeface="Arial"/>
              <a:buChar char="•"/>
            </a:pPr>
            <a:r>
              <a:rPr lang="en-US" sz="2800" spc="-1" dirty="0">
                <a:solidFill>
                  <a:srgbClr val="FF0000"/>
                </a:solidFill>
                <a:latin typeface="Times New Roman"/>
              </a:rPr>
              <a:t>Boyce-Codd Normal Form (BCNF)</a:t>
            </a:r>
          </a:p>
          <a:p>
            <a:pPr marL="343080" indent="-340200">
              <a:lnSpc>
                <a:spcPct val="100000"/>
              </a:lnSpc>
              <a:spcBef>
                <a:spcPts val="561"/>
              </a:spcBef>
              <a:buClr>
                <a:srgbClr val="0C2340"/>
              </a:buClr>
              <a:buFont typeface="Arial"/>
              <a:buChar char="•"/>
            </a:pPr>
            <a:r>
              <a:rPr lang="en-US" sz="2800" b="0" strike="noStrike" spc="-1" dirty="0">
                <a:solidFill>
                  <a:srgbClr val="0C2340"/>
                </a:solidFill>
                <a:latin typeface="Times New Roman"/>
              </a:rPr>
              <a:t>Normalization of relational schemas</a:t>
            </a:r>
            <a:endParaRPr lang="en-US" sz="2800" b="0" strike="noStrike" spc="-1" dirty="0">
              <a:latin typeface="Arial"/>
            </a:endParaRPr>
          </a:p>
        </p:txBody>
      </p:sp>
      <p:sp>
        <p:nvSpPr>
          <p:cNvPr id="92"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2874BB4-2252-4FE0-9005-3AB4335C96C2}" type="slidenum">
              <a:rPr lang="en-US" sz="1400" b="0" strike="noStrike" spc="-1">
                <a:solidFill>
                  <a:srgbClr val="8B8B8B"/>
                </a:solidFill>
                <a:latin typeface="Montserrat"/>
                <a:ea typeface="DejaVu Sans"/>
              </a:rPr>
              <a:t>32</a:t>
            </a:fld>
            <a:endParaRPr lang="en-US" sz="1400" b="0" strike="noStrike" spc="-1">
              <a:latin typeface="Arial"/>
            </a:endParaRPr>
          </a:p>
        </p:txBody>
      </p:sp>
    </p:spTree>
    <p:extLst>
      <p:ext uri="{BB962C8B-B14F-4D97-AF65-F5344CB8AC3E}">
        <p14:creationId xmlns:p14="http://schemas.microsoft.com/office/powerpoint/2010/main" val="11536314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4">
            <a:extLst>
              <a:ext uri="{FF2B5EF4-FFF2-40B4-BE49-F238E27FC236}">
                <a16:creationId xmlns:a16="http://schemas.microsoft.com/office/drawing/2014/main" id="{DE5A4EBC-43A2-4649-9B8D-B3CF3C1823FA}"/>
              </a:ext>
            </a:extLst>
          </p:cNvPr>
          <p:cNvSpPr>
            <a:spLocks noChangeArrowheads="1"/>
          </p:cNvSpPr>
          <p:nvPr/>
        </p:nvSpPr>
        <p:spPr bwMode="auto">
          <a:xfrm>
            <a:off x="304800" y="1752600"/>
            <a:ext cx="8839200" cy="120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A relational schema </a:t>
            </a:r>
            <a:r>
              <a:rPr lang="en-AU" altLang="en-US">
                <a:solidFill>
                  <a:schemeClr val="accent2"/>
                </a:solidFill>
                <a:latin typeface="Times New Roman" panose="02020603050405020304" pitchFamily="18" charset="0"/>
                <a:cs typeface="Times New Roman" panose="02020603050405020304" pitchFamily="18" charset="0"/>
              </a:rPr>
              <a:t>R</a:t>
            </a:r>
            <a:r>
              <a:rPr lang="en-AU" altLang="en-US">
                <a:latin typeface="Times New Roman" panose="02020603050405020304" pitchFamily="18" charset="0"/>
                <a:cs typeface="Times New Roman" panose="02020603050405020304" pitchFamily="18" charset="0"/>
              </a:rPr>
              <a:t> is in BCNF if whenever  functional dependency</a:t>
            </a:r>
            <a:r>
              <a:rPr lang="en-AU" altLang="en-US">
                <a:solidFill>
                  <a:schemeClr val="accent2"/>
                </a:solidFill>
                <a:latin typeface="Times New Roman" panose="02020603050405020304" pitchFamily="18" charset="0"/>
                <a:cs typeface="Times New Roman" panose="02020603050405020304" pitchFamily="18" charset="0"/>
              </a:rPr>
              <a:t> X </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AU" altLang="en-US">
                <a:solidFill>
                  <a:schemeClr val="accent2"/>
                </a:solidFill>
                <a:latin typeface="Times New Roman" panose="02020603050405020304" pitchFamily="18" charset="0"/>
                <a:cs typeface="Times New Roman" panose="02020603050405020304" pitchFamily="18" charset="0"/>
              </a:rPr>
              <a:t> A </a:t>
            </a:r>
            <a:r>
              <a:rPr lang="en-AU" altLang="en-US">
                <a:latin typeface="Times New Roman" panose="02020603050405020304" pitchFamily="18" charset="0"/>
                <a:cs typeface="Times New Roman" panose="02020603050405020304" pitchFamily="18" charset="0"/>
              </a:rPr>
              <a:t>holds in</a:t>
            </a:r>
            <a:r>
              <a:rPr lang="en-AU" altLang="en-US">
                <a:solidFill>
                  <a:srgbClr val="000060"/>
                </a:solidFill>
                <a:latin typeface="Times New Roman" panose="02020603050405020304" pitchFamily="18" charset="0"/>
                <a:cs typeface="Times New Roman" panose="02020603050405020304" pitchFamily="18" charset="0"/>
              </a:rPr>
              <a:t> </a:t>
            </a:r>
            <a:r>
              <a:rPr lang="en-AU" altLang="en-US">
                <a:solidFill>
                  <a:schemeClr val="accent2"/>
                </a:solidFill>
                <a:latin typeface="Times New Roman" panose="02020603050405020304" pitchFamily="18" charset="0"/>
                <a:cs typeface="Times New Roman" panose="02020603050405020304" pitchFamily="18" charset="0"/>
              </a:rPr>
              <a:t>R </a:t>
            </a:r>
            <a:r>
              <a:rPr lang="en-AU" altLang="en-US">
                <a:latin typeface="Times New Roman" panose="02020603050405020304" pitchFamily="18" charset="0"/>
                <a:cs typeface="Times New Roman" panose="02020603050405020304" pitchFamily="18" charset="0"/>
              </a:rPr>
              <a:t>then:</a:t>
            </a:r>
          </a:p>
          <a:p>
            <a:r>
              <a:rPr lang="en-AU" altLang="en-US">
                <a:latin typeface="Times New Roman" panose="02020603050405020304" pitchFamily="18" charset="0"/>
                <a:cs typeface="Times New Roman" panose="02020603050405020304" pitchFamily="18" charset="0"/>
              </a:rPr>
              <a:t>(1)  </a:t>
            </a:r>
            <a:r>
              <a:rPr lang="en-AU" altLang="en-US">
                <a:solidFill>
                  <a:schemeClr val="accent2"/>
                </a:solidFill>
                <a:latin typeface="Times New Roman" panose="02020603050405020304" pitchFamily="18" charset="0"/>
                <a:cs typeface="Times New Roman" panose="02020603050405020304" pitchFamily="18" charset="0"/>
              </a:rPr>
              <a:t>X</a:t>
            </a:r>
            <a:r>
              <a:rPr lang="en-AU" altLang="en-US">
                <a:latin typeface="Times New Roman" panose="02020603050405020304" pitchFamily="18" charset="0"/>
                <a:cs typeface="Times New Roman" panose="02020603050405020304" pitchFamily="18" charset="0"/>
              </a:rPr>
              <a:t> is a superkey in </a:t>
            </a:r>
            <a:r>
              <a:rPr lang="en-AU" altLang="en-US">
                <a:solidFill>
                  <a:schemeClr val="accent2"/>
                </a:solidFill>
                <a:latin typeface="Times New Roman" panose="02020603050405020304" pitchFamily="18" charset="0"/>
                <a:cs typeface="Times New Roman" panose="02020603050405020304" pitchFamily="18" charset="0"/>
              </a:rPr>
              <a:t>R</a:t>
            </a:r>
            <a:endParaRPr lang="en-AU" altLang="en-US">
              <a:solidFill>
                <a:srgbClr val="003399"/>
              </a:solidFill>
              <a:latin typeface="Times New Roman" panose="02020603050405020304" pitchFamily="18" charset="0"/>
              <a:cs typeface="Times New Roman" panose="02020603050405020304" pitchFamily="18" charset="0"/>
            </a:endParaRPr>
          </a:p>
        </p:txBody>
      </p:sp>
      <p:grpSp>
        <p:nvGrpSpPr>
          <p:cNvPr id="2" name="Group 5">
            <a:extLst>
              <a:ext uri="{FF2B5EF4-FFF2-40B4-BE49-F238E27FC236}">
                <a16:creationId xmlns:a16="http://schemas.microsoft.com/office/drawing/2014/main" id="{DBB07BA9-91FC-4A7B-AC3F-5BF03952BA5D}"/>
              </a:ext>
            </a:extLst>
          </p:cNvPr>
          <p:cNvGrpSpPr>
            <a:grpSpLocks/>
          </p:cNvGrpSpPr>
          <p:nvPr/>
        </p:nvGrpSpPr>
        <p:grpSpPr bwMode="auto">
          <a:xfrm>
            <a:off x="304800" y="3048003"/>
            <a:ext cx="8839200" cy="461963"/>
            <a:chOff x="192" y="1920"/>
            <a:chExt cx="5568" cy="291"/>
          </a:xfrm>
        </p:grpSpPr>
        <p:sp>
          <p:nvSpPr>
            <p:cNvPr id="29701" name="Rectangle 6">
              <a:extLst>
                <a:ext uri="{FF2B5EF4-FFF2-40B4-BE49-F238E27FC236}">
                  <a16:creationId xmlns:a16="http://schemas.microsoft.com/office/drawing/2014/main" id="{472D6FD7-59CE-4A73-86D5-0974F07BB023}"/>
                </a:ext>
              </a:extLst>
            </p:cNvPr>
            <p:cNvSpPr>
              <a:spLocks noChangeArrowheads="1"/>
            </p:cNvSpPr>
            <p:nvPr/>
          </p:nvSpPr>
          <p:spPr bwMode="auto">
            <a:xfrm>
              <a:off x="192" y="1920"/>
              <a:ext cx="55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(2)   or </a:t>
              </a:r>
              <a:r>
                <a:rPr lang="en-AU" altLang="en-US">
                  <a:solidFill>
                    <a:schemeClr val="accent2"/>
                  </a:solidFill>
                  <a:latin typeface="Times New Roman" panose="02020603050405020304" pitchFamily="18" charset="0"/>
                  <a:cs typeface="Times New Roman" panose="02020603050405020304" pitchFamily="18" charset="0"/>
                </a:rPr>
                <a:t>A</a:t>
              </a:r>
              <a:r>
                <a:rPr lang="en-AU" altLang="en-US">
                  <a:latin typeface="Times New Roman" panose="02020603050405020304" pitchFamily="18" charset="0"/>
                  <a:cs typeface="Times New Roman" panose="02020603050405020304" pitchFamily="18" charset="0"/>
                </a:rPr>
                <a:t> is a prime attribute in </a:t>
              </a:r>
              <a:r>
                <a:rPr lang="en-AU" altLang="en-US">
                  <a:solidFill>
                    <a:schemeClr val="accent2"/>
                  </a:solidFill>
                  <a:latin typeface="Times New Roman" panose="02020603050405020304" pitchFamily="18" charset="0"/>
                  <a:cs typeface="Times New Roman" panose="02020603050405020304" pitchFamily="18" charset="0"/>
                </a:rPr>
                <a:t>R</a:t>
              </a:r>
              <a:r>
                <a:rPr lang="en-AU" altLang="en-US">
                  <a:solidFill>
                    <a:srgbClr val="003399"/>
                  </a:solidFill>
                  <a:latin typeface="Times New Roman" panose="02020603050405020304" pitchFamily="18" charset="0"/>
                  <a:cs typeface="Times New Roman" panose="02020603050405020304" pitchFamily="18" charset="0"/>
                </a:rPr>
                <a:t>    </a:t>
              </a:r>
              <a:r>
                <a:rPr lang="en-AU" altLang="en-US">
                  <a:solidFill>
                    <a:srgbClr val="FF0000"/>
                  </a:solidFill>
                  <a:latin typeface="Times New Roman" panose="02020603050405020304" pitchFamily="18" charset="0"/>
                  <a:cs typeface="Times New Roman" panose="02020603050405020304" pitchFamily="18" charset="0"/>
                </a:rPr>
                <a:t>(3NF only !!!)</a:t>
              </a:r>
              <a:endParaRPr lang="en-AU" altLang="en-US" b="0">
                <a:solidFill>
                  <a:srgbClr val="FF0000"/>
                </a:solidFill>
                <a:latin typeface="Times New Roman" panose="02020603050405020304" pitchFamily="18" charset="0"/>
                <a:cs typeface="Times New Roman" panose="02020603050405020304" pitchFamily="18" charset="0"/>
              </a:endParaRPr>
            </a:p>
          </p:txBody>
        </p:sp>
        <p:sp>
          <p:nvSpPr>
            <p:cNvPr id="29702" name="Line 7">
              <a:extLst>
                <a:ext uri="{FF2B5EF4-FFF2-40B4-BE49-F238E27FC236}">
                  <a16:creationId xmlns:a16="http://schemas.microsoft.com/office/drawing/2014/main" id="{1B7CAD09-E330-472D-A1F1-FDAC5F34B274}"/>
                </a:ext>
              </a:extLst>
            </p:cNvPr>
            <p:cNvSpPr>
              <a:spLocks noChangeShapeType="1"/>
            </p:cNvSpPr>
            <p:nvPr/>
          </p:nvSpPr>
          <p:spPr bwMode="auto">
            <a:xfrm flipV="1">
              <a:off x="288" y="2064"/>
              <a:ext cx="3024" cy="0"/>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AU">
                <a:latin typeface="Times New Roman" panose="02020603050405020304" pitchFamily="18" charset="0"/>
                <a:cs typeface="Times New Roman" panose="02020603050405020304" pitchFamily="18" charset="0"/>
              </a:endParaRPr>
            </a:p>
          </p:txBody>
        </p:sp>
      </p:grpSp>
      <p:sp>
        <p:nvSpPr>
          <p:cNvPr id="29700" name="Rectangle 10">
            <a:extLst>
              <a:ext uri="{FF2B5EF4-FFF2-40B4-BE49-F238E27FC236}">
                <a16:creationId xmlns:a16="http://schemas.microsoft.com/office/drawing/2014/main" id="{FA477881-80A6-4514-9B64-EB4572954812}"/>
              </a:ext>
            </a:extLst>
          </p:cNvPr>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pPr eaLnBrk="1" hangingPunct="1"/>
            <a:r>
              <a:rPr lang="en-AU" altLang="en-US" sz="3200" dirty="0">
                <a:solidFill>
                  <a:schemeClr val="tx2"/>
                </a:solidFill>
                <a:latin typeface="Times New Roman" panose="02020603050405020304" pitchFamily="18" charset="0"/>
                <a:cs typeface="Times New Roman" panose="02020603050405020304" pitchFamily="18" charset="0"/>
              </a:rPr>
              <a:t>Boyce-Codd normal form (BCNF)</a:t>
            </a:r>
          </a:p>
        </p:txBody>
      </p:sp>
      <p:sp>
        <p:nvSpPr>
          <p:cNvPr id="7" name="CustomShape 3">
            <a:extLst>
              <a:ext uri="{FF2B5EF4-FFF2-40B4-BE49-F238E27FC236}">
                <a16:creationId xmlns:a16="http://schemas.microsoft.com/office/drawing/2014/main" id="{990CB6C4-4446-4C47-9F6D-452C3418BA3F}"/>
              </a:ext>
            </a:extLst>
          </p:cNvPr>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63BE5C9-FE73-4A1E-82E7-179CDFCB0B1E}" type="slidenum">
              <a:rPr lang="en-US" sz="1400" b="0" strike="noStrike" spc="-1">
                <a:solidFill>
                  <a:srgbClr val="8B8B8B"/>
                </a:solidFill>
                <a:latin typeface="Montserrat"/>
                <a:ea typeface="DejaVu Sans"/>
              </a:rPr>
              <a:t>33</a:t>
            </a:fld>
            <a:endParaRPr lang="en-US" sz="14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0660"/>
                                        </p:tgtEl>
                                        <p:attrNameLst>
                                          <p:attrName>style.visibility</p:attrName>
                                        </p:attrNameLst>
                                      </p:cBhvr>
                                      <p:to>
                                        <p:strVal val="visible"/>
                                      </p:to>
                                    </p:set>
                                    <p:animEffect transition="in" filter="box(out)">
                                      <p:cBhvr>
                                        <p:cTn id="7" dur="500"/>
                                        <p:tgtEl>
                                          <p:spTgt spid="706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3">
            <a:extLst>
              <a:ext uri="{FF2B5EF4-FFF2-40B4-BE49-F238E27FC236}">
                <a16:creationId xmlns:a16="http://schemas.microsoft.com/office/drawing/2014/main" id="{4BACC116-5001-4641-8045-25776182990F}"/>
              </a:ext>
            </a:extLst>
          </p:cNvPr>
          <p:cNvGrpSpPr>
            <a:grpSpLocks/>
          </p:cNvGrpSpPr>
          <p:nvPr/>
        </p:nvGrpSpPr>
        <p:grpSpPr bwMode="auto">
          <a:xfrm>
            <a:off x="533400" y="1447800"/>
            <a:ext cx="2373313" cy="830263"/>
            <a:chOff x="336" y="1104"/>
            <a:chExt cx="1495" cy="523"/>
          </a:xfrm>
        </p:grpSpPr>
        <p:sp>
          <p:nvSpPr>
            <p:cNvPr id="30735" name="Text Box 4">
              <a:extLst>
                <a:ext uri="{FF2B5EF4-FFF2-40B4-BE49-F238E27FC236}">
                  <a16:creationId xmlns:a16="http://schemas.microsoft.com/office/drawing/2014/main" id="{48EF1B03-46EA-40C1-9D05-1FA3D2E5534E}"/>
                </a:ext>
              </a:extLst>
            </p:cNvPr>
            <p:cNvSpPr txBox="1">
              <a:spLocks noChangeArrowheads="1"/>
            </p:cNvSpPr>
            <p:nvPr/>
          </p:nvSpPr>
          <p:spPr bwMode="auto">
            <a:xfrm>
              <a:off x="336" y="1394"/>
              <a:ext cx="1495"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city    street    zip-code</a:t>
              </a:r>
              <a:endParaRPr lang="en-AU" altLang="en-US">
                <a:latin typeface="Times New Roman" panose="02020603050405020304" pitchFamily="18" charset="0"/>
                <a:cs typeface="Times New Roman" panose="02020603050405020304" pitchFamily="18" charset="0"/>
              </a:endParaRPr>
            </a:p>
          </p:txBody>
        </p:sp>
        <p:sp>
          <p:nvSpPr>
            <p:cNvPr id="30736" name="Text Box 5">
              <a:extLst>
                <a:ext uri="{FF2B5EF4-FFF2-40B4-BE49-F238E27FC236}">
                  <a16:creationId xmlns:a16="http://schemas.microsoft.com/office/drawing/2014/main" id="{B59A49C3-9F34-41AF-9C16-B36D7B2FB8B8}"/>
                </a:ext>
              </a:extLst>
            </p:cNvPr>
            <p:cNvSpPr txBox="1">
              <a:spLocks noChangeArrowheads="1"/>
            </p:cNvSpPr>
            <p:nvPr/>
          </p:nvSpPr>
          <p:spPr bwMode="auto">
            <a:xfrm>
              <a:off x="336" y="1104"/>
              <a:ext cx="666"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Location</a:t>
              </a:r>
              <a:endParaRPr lang="en-AU" altLang="en-US">
                <a:latin typeface="Times New Roman" panose="02020603050405020304" pitchFamily="18" charset="0"/>
                <a:cs typeface="Times New Roman" panose="02020603050405020304" pitchFamily="18" charset="0"/>
              </a:endParaRPr>
            </a:p>
          </p:txBody>
        </p:sp>
      </p:grpSp>
      <p:sp>
        <p:nvSpPr>
          <p:cNvPr id="71686" name="Rectangle 6">
            <a:extLst>
              <a:ext uri="{FF2B5EF4-FFF2-40B4-BE49-F238E27FC236}">
                <a16:creationId xmlns:a16="http://schemas.microsoft.com/office/drawing/2014/main" id="{B69FBDD7-C0CF-4DCD-8146-96FE8ECDDC5F}"/>
              </a:ext>
            </a:extLst>
          </p:cNvPr>
          <p:cNvSpPr>
            <a:spLocks noChangeArrowheads="1"/>
          </p:cNvSpPr>
          <p:nvPr/>
        </p:nvSpPr>
        <p:spPr bwMode="auto">
          <a:xfrm>
            <a:off x="304800" y="2441575"/>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rPr>
              <a:t>city, street </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zip-code</a:t>
            </a:r>
            <a:r>
              <a:rPr lang="en-AU" altLang="en-US">
                <a:solidFill>
                  <a:schemeClr val="accent2"/>
                </a:solidFill>
                <a:latin typeface="Times New Roman" panose="02020603050405020304" pitchFamily="18" charset="0"/>
                <a:cs typeface="Times New Roman" panose="02020603050405020304" pitchFamily="18" charset="0"/>
              </a:rPr>
              <a:t>  </a:t>
            </a:r>
            <a:endParaRPr lang="en-AU" altLang="en-US" b="0">
              <a:solidFill>
                <a:schemeClr val="accent2"/>
              </a:solidFill>
              <a:latin typeface="Times New Roman" panose="02020603050405020304" pitchFamily="18" charset="0"/>
              <a:cs typeface="Times New Roman" panose="02020603050405020304" pitchFamily="18" charset="0"/>
            </a:endParaRPr>
          </a:p>
        </p:txBody>
      </p:sp>
      <p:sp>
        <p:nvSpPr>
          <p:cNvPr id="71687" name="Rectangle 7">
            <a:extLst>
              <a:ext uri="{FF2B5EF4-FFF2-40B4-BE49-F238E27FC236}">
                <a16:creationId xmlns:a16="http://schemas.microsoft.com/office/drawing/2014/main" id="{516E6995-20E7-4C92-9A93-48BE33DD6632}"/>
              </a:ext>
            </a:extLst>
          </p:cNvPr>
          <p:cNvSpPr>
            <a:spLocks noChangeArrowheads="1"/>
          </p:cNvSpPr>
          <p:nvPr/>
        </p:nvSpPr>
        <p:spPr bwMode="auto">
          <a:xfrm>
            <a:off x="304800" y="2898775"/>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zip-code  </a:t>
            </a:r>
            <a:r>
              <a:rPr lang="en-AU" altLang="en-US">
                <a:solidFill>
                  <a:schemeClr val="accent2"/>
                </a:solidFill>
                <a:latin typeface="Times New Roman" panose="02020603050405020304" pitchFamily="18" charset="0"/>
                <a:cs typeface="Times New Roman" panose="02020603050405020304" pitchFamily="18" charset="0"/>
              </a:rPr>
              <a:t>city</a:t>
            </a:r>
          </a:p>
        </p:txBody>
      </p:sp>
      <p:sp>
        <p:nvSpPr>
          <p:cNvPr id="71688" name="Rectangle 8">
            <a:extLst>
              <a:ext uri="{FF2B5EF4-FFF2-40B4-BE49-F238E27FC236}">
                <a16:creationId xmlns:a16="http://schemas.microsoft.com/office/drawing/2014/main" id="{2CAF056E-A991-463B-A7FC-38D5795A8074}"/>
              </a:ext>
            </a:extLst>
          </p:cNvPr>
          <p:cNvSpPr>
            <a:spLocks noChangeArrowheads="1"/>
          </p:cNvSpPr>
          <p:nvPr/>
        </p:nvSpPr>
        <p:spPr bwMode="auto">
          <a:xfrm>
            <a:off x="300038" y="4343400"/>
            <a:ext cx="88392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Minimal key</a:t>
            </a:r>
            <a:r>
              <a:rPr lang="en-AU" altLang="en-US" baseline="-25000">
                <a:latin typeface="Times New Roman" panose="02020603050405020304" pitchFamily="18" charset="0"/>
                <a:cs typeface="Times New Roman" panose="02020603050405020304" pitchFamily="18" charset="0"/>
              </a:rPr>
              <a:t>2</a:t>
            </a:r>
            <a:r>
              <a:rPr lang="en-AU" altLang="en-US">
                <a:latin typeface="Times New Roman" panose="02020603050405020304" pitchFamily="18" charset="0"/>
                <a:cs typeface="Times New Roman" panose="02020603050405020304" pitchFamily="18" charset="0"/>
              </a:rPr>
              <a:t> = </a:t>
            </a:r>
            <a:r>
              <a:rPr lang="en-AU" altLang="en-US">
                <a:solidFill>
                  <a:schemeClr val="accent2"/>
                </a:solidFill>
                <a:latin typeface="Times New Roman" panose="02020603050405020304" pitchFamily="18" charset="0"/>
                <a:cs typeface="Times New Roman" panose="02020603050405020304" pitchFamily="18" charset="0"/>
              </a:rPr>
              <a:t>(zip-code, street )</a:t>
            </a:r>
          </a:p>
        </p:txBody>
      </p:sp>
      <p:sp>
        <p:nvSpPr>
          <p:cNvPr id="71689" name="Rectangle 9">
            <a:extLst>
              <a:ext uri="{FF2B5EF4-FFF2-40B4-BE49-F238E27FC236}">
                <a16:creationId xmlns:a16="http://schemas.microsoft.com/office/drawing/2014/main" id="{2C2DDF97-CA81-4BD5-BAD2-70FE6F554548}"/>
              </a:ext>
            </a:extLst>
          </p:cNvPr>
          <p:cNvSpPr>
            <a:spLocks noChangeArrowheads="1"/>
          </p:cNvSpPr>
          <p:nvPr/>
        </p:nvSpPr>
        <p:spPr bwMode="auto">
          <a:xfrm>
            <a:off x="304800" y="5029200"/>
            <a:ext cx="8839200"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Schema</a:t>
            </a:r>
            <a:r>
              <a:rPr lang="en-AU" altLang="en-US">
                <a:solidFill>
                  <a:schemeClr val="accent2"/>
                </a:solidFill>
                <a:latin typeface="Times New Roman" panose="02020603050405020304" pitchFamily="18" charset="0"/>
                <a:cs typeface="Times New Roman" panose="02020603050405020304" pitchFamily="18" charset="0"/>
              </a:rPr>
              <a:t> Location</a:t>
            </a:r>
            <a:r>
              <a:rPr lang="en-AU" altLang="en-US">
                <a:latin typeface="Times New Roman" panose="02020603050405020304" pitchFamily="18" charset="0"/>
                <a:cs typeface="Times New Roman" panose="02020603050405020304" pitchFamily="18" charset="0"/>
              </a:rPr>
              <a:t>  </a:t>
            </a:r>
            <a:r>
              <a:rPr lang="en-AU" altLang="en-US">
                <a:solidFill>
                  <a:srgbClr val="FF0000"/>
                </a:solidFill>
                <a:latin typeface="Times New Roman" panose="02020603050405020304" pitchFamily="18" charset="0"/>
                <a:cs typeface="Times New Roman" panose="02020603050405020304" pitchFamily="18" charset="0"/>
              </a:rPr>
              <a:t>is not in BCNF</a:t>
            </a:r>
            <a:r>
              <a:rPr lang="en-AU" altLang="en-US">
                <a:latin typeface="Times New Roman" panose="02020603050405020304" pitchFamily="18" charset="0"/>
                <a:cs typeface="Times New Roman" panose="02020603050405020304" pitchFamily="18" charset="0"/>
              </a:rPr>
              <a:t> because  </a:t>
            </a:r>
            <a:r>
              <a:rPr lang="en-AU" altLang="en-US">
                <a:solidFill>
                  <a:schemeClr val="accent2"/>
                </a:solidFill>
                <a:latin typeface="Times New Roman" panose="02020603050405020304" pitchFamily="18" charset="0"/>
                <a:cs typeface="Times New Roman" panose="02020603050405020304" pitchFamily="18" charset="0"/>
              </a:rPr>
              <a:t>zip-code</a:t>
            </a:r>
            <a:r>
              <a:rPr lang="en-AU" altLang="en-US">
                <a:latin typeface="Times New Roman" panose="02020603050405020304" pitchFamily="18" charset="0"/>
                <a:cs typeface="Times New Roman" panose="02020603050405020304" pitchFamily="18" charset="0"/>
              </a:rPr>
              <a:t> is not a superkey</a:t>
            </a:r>
          </a:p>
        </p:txBody>
      </p:sp>
      <p:sp>
        <p:nvSpPr>
          <p:cNvPr id="71690" name="Line 10">
            <a:extLst>
              <a:ext uri="{FF2B5EF4-FFF2-40B4-BE49-F238E27FC236}">
                <a16:creationId xmlns:a16="http://schemas.microsoft.com/office/drawing/2014/main" id="{A2B392AB-D71C-4B77-86EB-717FA88C2FA4}"/>
              </a:ext>
            </a:extLst>
          </p:cNvPr>
          <p:cNvSpPr>
            <a:spLocks noChangeShapeType="1"/>
          </p:cNvSpPr>
          <p:nvPr/>
        </p:nvSpPr>
        <p:spPr bwMode="auto">
          <a:xfrm>
            <a:off x="457200" y="4876800"/>
            <a:ext cx="72390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U">
              <a:latin typeface="Times New Roman" panose="02020603050405020304" pitchFamily="18" charset="0"/>
              <a:cs typeface="Times New Roman" panose="02020603050405020304" pitchFamily="18" charset="0"/>
            </a:endParaRPr>
          </a:p>
        </p:txBody>
      </p:sp>
      <p:sp>
        <p:nvSpPr>
          <p:cNvPr id="71691" name="Line 11">
            <a:extLst>
              <a:ext uri="{FF2B5EF4-FFF2-40B4-BE49-F238E27FC236}">
                <a16:creationId xmlns:a16="http://schemas.microsoft.com/office/drawing/2014/main" id="{A1E92492-0B72-4EA4-A10A-2F50F214B33F}"/>
              </a:ext>
            </a:extLst>
          </p:cNvPr>
          <p:cNvSpPr>
            <a:spLocks noChangeShapeType="1"/>
          </p:cNvSpPr>
          <p:nvPr/>
        </p:nvSpPr>
        <p:spPr bwMode="auto">
          <a:xfrm>
            <a:off x="457200" y="4191000"/>
            <a:ext cx="72390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U">
              <a:latin typeface="Times New Roman" panose="02020603050405020304" pitchFamily="18" charset="0"/>
              <a:cs typeface="Times New Roman" panose="02020603050405020304" pitchFamily="18" charset="0"/>
            </a:endParaRPr>
          </a:p>
        </p:txBody>
      </p:sp>
      <p:sp>
        <p:nvSpPr>
          <p:cNvPr id="71692" name="Rectangle 12">
            <a:extLst>
              <a:ext uri="{FF2B5EF4-FFF2-40B4-BE49-F238E27FC236}">
                <a16:creationId xmlns:a16="http://schemas.microsoft.com/office/drawing/2014/main" id="{81B1A3C7-4AC7-4A5C-8376-3FA84A47AC72}"/>
              </a:ext>
            </a:extLst>
          </p:cNvPr>
          <p:cNvSpPr>
            <a:spLocks noChangeArrowheads="1"/>
          </p:cNvSpPr>
          <p:nvPr/>
        </p:nvSpPr>
        <p:spPr bwMode="auto">
          <a:xfrm>
            <a:off x="304800" y="3581400"/>
            <a:ext cx="88392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Minimal key</a:t>
            </a:r>
            <a:r>
              <a:rPr lang="en-AU" altLang="en-US" baseline="-25000">
                <a:latin typeface="Times New Roman" panose="02020603050405020304" pitchFamily="18" charset="0"/>
                <a:cs typeface="Times New Roman" panose="02020603050405020304" pitchFamily="18" charset="0"/>
              </a:rPr>
              <a:t>1</a:t>
            </a:r>
            <a:r>
              <a:rPr lang="en-AU" altLang="en-US">
                <a:latin typeface="Times New Roman" panose="02020603050405020304" pitchFamily="18" charset="0"/>
                <a:cs typeface="Times New Roman" panose="02020603050405020304" pitchFamily="18" charset="0"/>
              </a:rPr>
              <a:t> =</a:t>
            </a:r>
            <a:r>
              <a:rPr lang="en-AU" altLang="en-US">
                <a:solidFill>
                  <a:schemeClr val="accent2"/>
                </a:solidFill>
                <a:latin typeface="Times New Roman" panose="02020603050405020304" pitchFamily="18" charset="0"/>
                <a:cs typeface="Times New Roman" panose="02020603050405020304" pitchFamily="18" charset="0"/>
              </a:rPr>
              <a:t> (city, street )</a:t>
            </a:r>
          </a:p>
        </p:txBody>
      </p:sp>
      <p:sp>
        <p:nvSpPr>
          <p:cNvPr id="71693" name="Line 13">
            <a:extLst>
              <a:ext uri="{FF2B5EF4-FFF2-40B4-BE49-F238E27FC236}">
                <a16:creationId xmlns:a16="http://schemas.microsoft.com/office/drawing/2014/main" id="{26511856-3BA3-4528-B13E-A39165EF553F}"/>
              </a:ext>
            </a:extLst>
          </p:cNvPr>
          <p:cNvSpPr>
            <a:spLocks noChangeShapeType="1"/>
          </p:cNvSpPr>
          <p:nvPr/>
        </p:nvSpPr>
        <p:spPr bwMode="auto">
          <a:xfrm>
            <a:off x="457200" y="3429000"/>
            <a:ext cx="72390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U">
              <a:latin typeface="Times New Roman" panose="02020603050405020304" pitchFamily="18" charset="0"/>
              <a:cs typeface="Times New Roman" panose="02020603050405020304" pitchFamily="18" charset="0"/>
            </a:endParaRPr>
          </a:p>
        </p:txBody>
      </p:sp>
      <p:grpSp>
        <p:nvGrpSpPr>
          <p:cNvPr id="3" name="Group 14">
            <a:extLst>
              <a:ext uri="{FF2B5EF4-FFF2-40B4-BE49-F238E27FC236}">
                <a16:creationId xmlns:a16="http://schemas.microsoft.com/office/drawing/2014/main" id="{E2E126B2-8B29-43E9-B9FC-8EE213E60AA8}"/>
              </a:ext>
            </a:extLst>
          </p:cNvPr>
          <p:cNvGrpSpPr>
            <a:grpSpLocks/>
          </p:cNvGrpSpPr>
          <p:nvPr/>
        </p:nvGrpSpPr>
        <p:grpSpPr bwMode="auto">
          <a:xfrm>
            <a:off x="304800" y="5791207"/>
            <a:ext cx="8431213" cy="461963"/>
            <a:chOff x="192" y="3840"/>
            <a:chExt cx="5311" cy="291"/>
          </a:xfrm>
        </p:grpSpPr>
        <p:sp>
          <p:nvSpPr>
            <p:cNvPr id="30733" name="Rectangle 15">
              <a:extLst>
                <a:ext uri="{FF2B5EF4-FFF2-40B4-BE49-F238E27FC236}">
                  <a16:creationId xmlns:a16="http://schemas.microsoft.com/office/drawing/2014/main" id="{802B1211-FC2D-49EF-AA80-3895A78A7C3B}"/>
                </a:ext>
              </a:extLst>
            </p:cNvPr>
            <p:cNvSpPr>
              <a:spLocks noChangeArrowheads="1"/>
            </p:cNvSpPr>
            <p:nvPr/>
          </p:nvSpPr>
          <p:spPr bwMode="auto">
            <a:xfrm>
              <a:off x="192" y="3840"/>
              <a:ext cx="531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rgbClr val="FF0000"/>
                  </a:solidFill>
                  <a:latin typeface="Times New Roman" panose="02020603050405020304" pitchFamily="18" charset="0"/>
                  <a:cs typeface="Times New Roman" panose="02020603050405020304" pitchFamily="18" charset="0"/>
                  <a:sym typeface="Symbol" panose="05050102010706020507" pitchFamily="18" charset="2"/>
                </a:rPr>
                <a:t>zipcode   </a:t>
              </a:r>
              <a:r>
                <a:rPr lang="en-AU" altLang="en-US">
                  <a:solidFill>
                    <a:srgbClr val="FF0000"/>
                  </a:solidFill>
                  <a:latin typeface="Times New Roman" panose="02020603050405020304" pitchFamily="18" charset="0"/>
                  <a:cs typeface="Times New Roman" panose="02020603050405020304" pitchFamily="18" charset="0"/>
                </a:rPr>
                <a:t>city &amp; zip_code </a:t>
              </a:r>
              <a:r>
                <a:rPr lang="en-AU" altLang="en-US">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AU" altLang="en-US">
                  <a:solidFill>
                    <a:srgbClr val="FF0000"/>
                  </a:solidFill>
                  <a:latin typeface="Times New Roman" panose="02020603050405020304" pitchFamily="18" charset="0"/>
                  <a:cs typeface="Times New Roman" panose="02020603050405020304" pitchFamily="18" charset="0"/>
                </a:rPr>
                <a:t> street</a:t>
              </a:r>
            </a:p>
          </p:txBody>
        </p:sp>
        <p:sp>
          <p:nvSpPr>
            <p:cNvPr id="30734" name="Line 16">
              <a:extLst>
                <a:ext uri="{FF2B5EF4-FFF2-40B4-BE49-F238E27FC236}">
                  <a16:creationId xmlns:a16="http://schemas.microsoft.com/office/drawing/2014/main" id="{58BA14D9-A20C-4238-9CF3-5D15529DC45B}"/>
                </a:ext>
              </a:extLst>
            </p:cNvPr>
            <p:cNvSpPr>
              <a:spLocks noChangeShapeType="1"/>
            </p:cNvSpPr>
            <p:nvPr/>
          </p:nvSpPr>
          <p:spPr bwMode="auto">
            <a:xfrm flipH="1">
              <a:off x="3504" y="3918"/>
              <a:ext cx="96" cy="192"/>
            </a:xfrm>
            <a:prstGeom prst="line">
              <a:avLst/>
            </a:prstGeom>
            <a:noFill/>
            <a:ln w="952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AU">
                <a:latin typeface="Times New Roman" panose="02020603050405020304" pitchFamily="18" charset="0"/>
                <a:cs typeface="Times New Roman" panose="02020603050405020304" pitchFamily="18" charset="0"/>
              </a:endParaRPr>
            </a:p>
          </p:txBody>
        </p:sp>
      </p:grpSp>
      <p:sp>
        <p:nvSpPr>
          <p:cNvPr id="30732" name="Rectangle 20">
            <a:extLst>
              <a:ext uri="{FF2B5EF4-FFF2-40B4-BE49-F238E27FC236}">
                <a16:creationId xmlns:a16="http://schemas.microsoft.com/office/drawing/2014/main" id="{6149D103-3F60-491C-AAB3-A05349A44D68}"/>
              </a:ext>
            </a:extLst>
          </p:cNvPr>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pPr eaLnBrk="1" hangingPunct="1"/>
            <a:r>
              <a:rPr lang="en-AU" altLang="en-US" sz="3200" dirty="0">
                <a:solidFill>
                  <a:schemeClr val="tx2"/>
                </a:solidFill>
                <a:latin typeface="Times New Roman" panose="02020603050405020304" pitchFamily="18" charset="0"/>
                <a:cs typeface="Times New Roman" panose="02020603050405020304" pitchFamily="18" charset="0"/>
              </a:rPr>
              <a:t>Boyce-Codd normal form (BCNF)</a:t>
            </a:r>
          </a:p>
        </p:txBody>
      </p:sp>
      <p:sp>
        <p:nvSpPr>
          <p:cNvPr id="17" name="CustomShape 3">
            <a:extLst>
              <a:ext uri="{FF2B5EF4-FFF2-40B4-BE49-F238E27FC236}">
                <a16:creationId xmlns:a16="http://schemas.microsoft.com/office/drawing/2014/main" id="{24DC6A5B-4956-496B-A95C-A95787723934}"/>
              </a:ext>
            </a:extLst>
          </p:cNvPr>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63BE5C9-FE73-4A1E-82E7-179CDFCB0B1E}" type="slidenum">
              <a:rPr lang="en-US" sz="1400" b="0" strike="noStrike" spc="-1">
                <a:solidFill>
                  <a:srgbClr val="8B8B8B"/>
                </a:solidFill>
                <a:latin typeface="Montserrat"/>
                <a:ea typeface="DejaVu Sans"/>
              </a:rPr>
              <a:t>34</a:t>
            </a:fld>
            <a:endParaRPr lang="en-US" sz="14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1686"/>
                                        </p:tgtEl>
                                        <p:attrNameLst>
                                          <p:attrName>style.visibility</p:attrName>
                                        </p:attrNameLst>
                                      </p:cBhvr>
                                      <p:to>
                                        <p:strVal val="visible"/>
                                      </p:to>
                                    </p:set>
                                    <p:animEffect transition="in" filter="box(out)">
                                      <p:cBhvr>
                                        <p:cTn id="7" dur="500"/>
                                        <p:tgtEl>
                                          <p:spTgt spid="716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1687"/>
                                        </p:tgtEl>
                                        <p:attrNameLst>
                                          <p:attrName>style.visibility</p:attrName>
                                        </p:attrNameLst>
                                      </p:cBhvr>
                                      <p:to>
                                        <p:strVal val="visible"/>
                                      </p:to>
                                    </p:set>
                                    <p:animEffect transition="in" filter="box(out)">
                                      <p:cBhvr>
                                        <p:cTn id="12" dur="500"/>
                                        <p:tgtEl>
                                          <p:spTgt spid="716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71693"/>
                                        </p:tgtEl>
                                        <p:attrNameLst>
                                          <p:attrName>style.visibility</p:attrName>
                                        </p:attrNameLst>
                                      </p:cBhvr>
                                      <p:to>
                                        <p:strVal val="visible"/>
                                      </p:to>
                                    </p:set>
                                    <p:animEffect transition="in" filter="box(out)">
                                      <p:cBhvr>
                                        <p:cTn id="17" dur="500"/>
                                        <p:tgtEl>
                                          <p:spTgt spid="716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1692"/>
                                        </p:tgtEl>
                                        <p:attrNameLst>
                                          <p:attrName>style.visibility</p:attrName>
                                        </p:attrNameLst>
                                      </p:cBhvr>
                                      <p:to>
                                        <p:strVal val="visible"/>
                                      </p:to>
                                    </p:set>
                                    <p:animEffect transition="in" filter="box(out)">
                                      <p:cBhvr>
                                        <p:cTn id="22" dur="500"/>
                                        <p:tgtEl>
                                          <p:spTgt spid="716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71691"/>
                                        </p:tgtEl>
                                        <p:attrNameLst>
                                          <p:attrName>style.visibility</p:attrName>
                                        </p:attrNameLst>
                                      </p:cBhvr>
                                      <p:to>
                                        <p:strVal val="visible"/>
                                      </p:to>
                                    </p:set>
                                    <p:animEffect transition="in" filter="box(out)">
                                      <p:cBhvr>
                                        <p:cTn id="27" dur="500"/>
                                        <p:tgtEl>
                                          <p:spTgt spid="7169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71688"/>
                                        </p:tgtEl>
                                        <p:attrNameLst>
                                          <p:attrName>style.visibility</p:attrName>
                                        </p:attrNameLst>
                                      </p:cBhvr>
                                      <p:to>
                                        <p:strVal val="visible"/>
                                      </p:to>
                                    </p:set>
                                    <p:animEffect transition="in" filter="box(out)">
                                      <p:cBhvr>
                                        <p:cTn id="32" dur="500"/>
                                        <p:tgtEl>
                                          <p:spTgt spid="7168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71690"/>
                                        </p:tgtEl>
                                        <p:attrNameLst>
                                          <p:attrName>style.visibility</p:attrName>
                                        </p:attrNameLst>
                                      </p:cBhvr>
                                      <p:to>
                                        <p:strVal val="visible"/>
                                      </p:to>
                                    </p:set>
                                    <p:animEffect transition="in" filter="box(out)">
                                      <p:cBhvr>
                                        <p:cTn id="37" dur="500"/>
                                        <p:tgtEl>
                                          <p:spTgt spid="7169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71689"/>
                                        </p:tgtEl>
                                        <p:attrNameLst>
                                          <p:attrName>style.visibility</p:attrName>
                                        </p:attrNameLst>
                                      </p:cBhvr>
                                      <p:to>
                                        <p:strVal val="visible"/>
                                      </p:to>
                                    </p:set>
                                    <p:animEffect transition="in" filter="box(out)">
                                      <p:cBhvr>
                                        <p:cTn id="42" dur="500"/>
                                        <p:tgtEl>
                                          <p:spTgt spid="7168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box(out)">
                                      <p:cBhvr>
                                        <p:cTn id="4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6" grpId="0" autoUpdateAnimBg="0"/>
      <p:bldP spid="71687" grpId="0" autoUpdateAnimBg="0"/>
      <p:bldP spid="71688" grpId="0" autoUpdateAnimBg="0"/>
      <p:bldP spid="71689" grpId="0" autoUpdateAnimBg="0"/>
      <p:bldP spid="71692"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4">
            <a:extLst>
              <a:ext uri="{FF2B5EF4-FFF2-40B4-BE49-F238E27FC236}">
                <a16:creationId xmlns:a16="http://schemas.microsoft.com/office/drawing/2014/main" id="{78CC347A-7CEA-48D5-9CAB-345E2417B5B7}"/>
              </a:ext>
            </a:extLst>
          </p:cNvPr>
          <p:cNvSpPr>
            <a:spLocks noChangeArrowheads="1"/>
          </p:cNvSpPr>
          <p:nvPr/>
        </p:nvSpPr>
        <p:spPr bwMode="auto">
          <a:xfrm>
            <a:off x="152400" y="2608263"/>
            <a:ext cx="91440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Schema </a:t>
            </a:r>
            <a:r>
              <a:rPr lang="en-AU" altLang="en-US">
                <a:solidFill>
                  <a:schemeClr val="accent2"/>
                </a:solidFill>
                <a:latin typeface="Times New Roman" panose="02020603050405020304" pitchFamily="18" charset="0"/>
                <a:cs typeface="Times New Roman" panose="02020603050405020304" pitchFamily="18" charset="0"/>
              </a:rPr>
              <a:t>Location</a:t>
            </a:r>
            <a:r>
              <a:rPr lang="en-AU" altLang="en-US">
                <a:latin typeface="Times New Roman" panose="02020603050405020304" pitchFamily="18" charset="0"/>
                <a:cs typeface="Times New Roman" panose="02020603050405020304" pitchFamily="18" charset="0"/>
              </a:rPr>
              <a:t> should be decomposed into the following schemas</a:t>
            </a:r>
            <a:endParaRPr lang="en-AU" altLang="en-US" b="0">
              <a:solidFill>
                <a:srgbClr val="FF0000"/>
              </a:solidFill>
              <a:latin typeface="Times New Roman" panose="02020603050405020304" pitchFamily="18" charset="0"/>
              <a:cs typeface="Times New Roman" panose="02020603050405020304" pitchFamily="18" charset="0"/>
            </a:endParaRPr>
          </a:p>
        </p:txBody>
      </p:sp>
      <p:grpSp>
        <p:nvGrpSpPr>
          <p:cNvPr id="2" name="Group 5">
            <a:extLst>
              <a:ext uri="{FF2B5EF4-FFF2-40B4-BE49-F238E27FC236}">
                <a16:creationId xmlns:a16="http://schemas.microsoft.com/office/drawing/2014/main" id="{7E760FC2-A99A-4F9D-83E6-E018B4056606}"/>
              </a:ext>
            </a:extLst>
          </p:cNvPr>
          <p:cNvGrpSpPr>
            <a:grpSpLocks/>
          </p:cNvGrpSpPr>
          <p:nvPr/>
        </p:nvGrpSpPr>
        <p:grpSpPr bwMode="auto">
          <a:xfrm>
            <a:off x="533400" y="3506788"/>
            <a:ext cx="1782763" cy="830262"/>
            <a:chOff x="336" y="2353"/>
            <a:chExt cx="1123" cy="523"/>
          </a:xfrm>
        </p:grpSpPr>
        <p:sp>
          <p:nvSpPr>
            <p:cNvPr id="31755" name="Text Box 6">
              <a:extLst>
                <a:ext uri="{FF2B5EF4-FFF2-40B4-BE49-F238E27FC236}">
                  <a16:creationId xmlns:a16="http://schemas.microsoft.com/office/drawing/2014/main" id="{30E541EE-867D-4DB5-97BA-BAF5502E1FD8}"/>
                </a:ext>
              </a:extLst>
            </p:cNvPr>
            <p:cNvSpPr txBox="1">
              <a:spLocks noChangeArrowheads="1"/>
            </p:cNvSpPr>
            <p:nvPr/>
          </p:nvSpPr>
          <p:spPr bwMode="auto">
            <a:xfrm>
              <a:off x="336" y="2643"/>
              <a:ext cx="1123"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street    zip-code</a:t>
              </a:r>
              <a:endParaRPr lang="en-AU" altLang="en-US">
                <a:latin typeface="Times New Roman" panose="02020603050405020304" pitchFamily="18" charset="0"/>
                <a:cs typeface="Times New Roman" panose="02020603050405020304" pitchFamily="18" charset="0"/>
              </a:endParaRPr>
            </a:p>
          </p:txBody>
        </p:sp>
        <p:sp>
          <p:nvSpPr>
            <p:cNvPr id="31756" name="Text Box 7">
              <a:extLst>
                <a:ext uri="{FF2B5EF4-FFF2-40B4-BE49-F238E27FC236}">
                  <a16:creationId xmlns:a16="http://schemas.microsoft.com/office/drawing/2014/main" id="{465E81C6-EBA5-43CF-AC68-65D43BF09416}"/>
                </a:ext>
              </a:extLst>
            </p:cNvPr>
            <p:cNvSpPr txBox="1">
              <a:spLocks noChangeArrowheads="1"/>
            </p:cNvSpPr>
            <p:nvPr/>
          </p:nvSpPr>
          <p:spPr bwMode="auto">
            <a:xfrm>
              <a:off x="336" y="2353"/>
              <a:ext cx="302"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CS</a:t>
              </a:r>
              <a:endParaRPr lang="en-AU" altLang="en-US">
                <a:latin typeface="Times New Roman" panose="02020603050405020304" pitchFamily="18" charset="0"/>
                <a:cs typeface="Times New Roman" panose="02020603050405020304" pitchFamily="18" charset="0"/>
              </a:endParaRPr>
            </a:p>
          </p:txBody>
        </p:sp>
      </p:grpSp>
      <p:grpSp>
        <p:nvGrpSpPr>
          <p:cNvPr id="3" name="Group 8">
            <a:extLst>
              <a:ext uri="{FF2B5EF4-FFF2-40B4-BE49-F238E27FC236}">
                <a16:creationId xmlns:a16="http://schemas.microsoft.com/office/drawing/2014/main" id="{07164065-613F-4CAE-9AC9-AF683583EA90}"/>
              </a:ext>
            </a:extLst>
          </p:cNvPr>
          <p:cNvGrpSpPr>
            <a:grpSpLocks/>
          </p:cNvGrpSpPr>
          <p:nvPr/>
        </p:nvGrpSpPr>
        <p:grpSpPr bwMode="auto">
          <a:xfrm>
            <a:off x="533400" y="4495800"/>
            <a:ext cx="1652588" cy="830263"/>
            <a:chOff x="336" y="2976"/>
            <a:chExt cx="1041" cy="523"/>
          </a:xfrm>
        </p:grpSpPr>
        <p:sp>
          <p:nvSpPr>
            <p:cNvPr id="31753" name="Text Box 9">
              <a:extLst>
                <a:ext uri="{FF2B5EF4-FFF2-40B4-BE49-F238E27FC236}">
                  <a16:creationId xmlns:a16="http://schemas.microsoft.com/office/drawing/2014/main" id="{AD081AA3-B057-4DA7-89B4-0D011F1EA0EC}"/>
                </a:ext>
              </a:extLst>
            </p:cNvPr>
            <p:cNvSpPr txBox="1">
              <a:spLocks noChangeArrowheads="1"/>
            </p:cNvSpPr>
            <p:nvPr/>
          </p:nvSpPr>
          <p:spPr bwMode="auto">
            <a:xfrm>
              <a:off x="336" y="3266"/>
              <a:ext cx="1041"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city    zip-code </a:t>
              </a:r>
            </a:p>
          </p:txBody>
        </p:sp>
        <p:sp>
          <p:nvSpPr>
            <p:cNvPr id="31754" name="Text Box 10">
              <a:extLst>
                <a:ext uri="{FF2B5EF4-FFF2-40B4-BE49-F238E27FC236}">
                  <a16:creationId xmlns:a16="http://schemas.microsoft.com/office/drawing/2014/main" id="{A9D42B28-B47F-42AC-86A5-2A09ED304FDC}"/>
                </a:ext>
              </a:extLst>
            </p:cNvPr>
            <p:cNvSpPr txBox="1">
              <a:spLocks noChangeArrowheads="1"/>
            </p:cNvSpPr>
            <p:nvPr/>
          </p:nvSpPr>
          <p:spPr bwMode="auto">
            <a:xfrm>
              <a:off x="336" y="2976"/>
              <a:ext cx="318"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CZ</a:t>
              </a:r>
              <a:endParaRPr lang="en-AU" altLang="en-US">
                <a:latin typeface="Times New Roman" panose="02020603050405020304" pitchFamily="18" charset="0"/>
                <a:cs typeface="Times New Roman" panose="02020603050405020304" pitchFamily="18" charset="0"/>
              </a:endParaRPr>
            </a:p>
          </p:txBody>
        </p:sp>
      </p:grpSp>
      <p:grpSp>
        <p:nvGrpSpPr>
          <p:cNvPr id="31749" name="Group 11">
            <a:extLst>
              <a:ext uri="{FF2B5EF4-FFF2-40B4-BE49-F238E27FC236}">
                <a16:creationId xmlns:a16="http://schemas.microsoft.com/office/drawing/2014/main" id="{FC0DE44C-E01D-45DF-9F55-3AB76931228A}"/>
              </a:ext>
            </a:extLst>
          </p:cNvPr>
          <p:cNvGrpSpPr>
            <a:grpSpLocks/>
          </p:cNvGrpSpPr>
          <p:nvPr/>
        </p:nvGrpSpPr>
        <p:grpSpPr bwMode="auto">
          <a:xfrm>
            <a:off x="533400" y="1524000"/>
            <a:ext cx="2373313" cy="830263"/>
            <a:chOff x="336" y="1104"/>
            <a:chExt cx="1495" cy="523"/>
          </a:xfrm>
        </p:grpSpPr>
        <p:sp>
          <p:nvSpPr>
            <p:cNvPr id="31751" name="Text Box 12">
              <a:extLst>
                <a:ext uri="{FF2B5EF4-FFF2-40B4-BE49-F238E27FC236}">
                  <a16:creationId xmlns:a16="http://schemas.microsoft.com/office/drawing/2014/main" id="{6111887A-70D3-4615-9EBC-639A0277D206}"/>
                </a:ext>
              </a:extLst>
            </p:cNvPr>
            <p:cNvSpPr txBox="1">
              <a:spLocks noChangeArrowheads="1"/>
            </p:cNvSpPr>
            <p:nvPr/>
          </p:nvSpPr>
          <p:spPr bwMode="auto">
            <a:xfrm>
              <a:off x="336" y="1394"/>
              <a:ext cx="1495"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city    street    zip-code</a:t>
              </a:r>
              <a:endParaRPr lang="en-AU" altLang="en-US">
                <a:latin typeface="Times New Roman" panose="02020603050405020304" pitchFamily="18" charset="0"/>
                <a:cs typeface="Times New Roman" panose="02020603050405020304" pitchFamily="18" charset="0"/>
              </a:endParaRPr>
            </a:p>
          </p:txBody>
        </p:sp>
        <p:sp>
          <p:nvSpPr>
            <p:cNvPr id="31752" name="Text Box 13">
              <a:extLst>
                <a:ext uri="{FF2B5EF4-FFF2-40B4-BE49-F238E27FC236}">
                  <a16:creationId xmlns:a16="http://schemas.microsoft.com/office/drawing/2014/main" id="{B1307209-ED68-4CBE-969B-D9476AEA27A0}"/>
                </a:ext>
              </a:extLst>
            </p:cNvPr>
            <p:cNvSpPr txBox="1">
              <a:spLocks noChangeArrowheads="1"/>
            </p:cNvSpPr>
            <p:nvPr/>
          </p:nvSpPr>
          <p:spPr bwMode="auto">
            <a:xfrm>
              <a:off x="336" y="1104"/>
              <a:ext cx="666"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Location</a:t>
              </a:r>
              <a:endParaRPr lang="en-AU" altLang="en-US">
                <a:latin typeface="Times New Roman" panose="02020603050405020304" pitchFamily="18" charset="0"/>
                <a:cs typeface="Times New Roman" panose="02020603050405020304" pitchFamily="18" charset="0"/>
              </a:endParaRPr>
            </a:p>
          </p:txBody>
        </p:sp>
      </p:grpSp>
      <p:sp>
        <p:nvSpPr>
          <p:cNvPr id="31750" name="Rectangle 16">
            <a:extLst>
              <a:ext uri="{FF2B5EF4-FFF2-40B4-BE49-F238E27FC236}">
                <a16:creationId xmlns:a16="http://schemas.microsoft.com/office/drawing/2014/main" id="{3413430B-0F99-4E58-86AC-C60641E2C0E3}"/>
              </a:ext>
            </a:extLst>
          </p:cNvPr>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pPr eaLnBrk="1" hangingPunct="1"/>
            <a:r>
              <a:rPr lang="en-AU" altLang="en-US" sz="3200" dirty="0">
                <a:solidFill>
                  <a:schemeClr val="tx2"/>
                </a:solidFill>
                <a:latin typeface="Times New Roman" panose="02020603050405020304" pitchFamily="18" charset="0"/>
                <a:cs typeface="Times New Roman" panose="02020603050405020304" pitchFamily="18" charset="0"/>
              </a:rPr>
              <a:t>Boyce-Codd normal form (BCNF)</a:t>
            </a:r>
          </a:p>
        </p:txBody>
      </p:sp>
      <p:sp>
        <p:nvSpPr>
          <p:cNvPr id="13" name="CustomShape 3">
            <a:extLst>
              <a:ext uri="{FF2B5EF4-FFF2-40B4-BE49-F238E27FC236}">
                <a16:creationId xmlns:a16="http://schemas.microsoft.com/office/drawing/2014/main" id="{1B184F58-15E0-4850-8A5B-78D90B77E6A8}"/>
              </a:ext>
            </a:extLst>
          </p:cNvPr>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63BE5C9-FE73-4A1E-82E7-179CDFCB0B1E}" type="slidenum">
              <a:rPr lang="en-US" sz="1400" b="0" strike="noStrike" spc="-1">
                <a:solidFill>
                  <a:srgbClr val="8B8B8B"/>
                </a:solidFill>
                <a:latin typeface="Montserrat"/>
                <a:ea typeface="DejaVu Sans"/>
              </a:rPr>
              <a:t>35</a:t>
            </a:fld>
            <a:endParaRPr lang="en-US" sz="14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2708"/>
                                        </p:tgtEl>
                                        <p:attrNameLst>
                                          <p:attrName>style.visibility</p:attrName>
                                        </p:attrNameLst>
                                      </p:cBhvr>
                                      <p:to>
                                        <p:strVal val="visible"/>
                                      </p:to>
                                    </p:set>
                                    <p:animEffect transition="in" filter="box(out)">
                                      <p:cBhvr>
                                        <p:cTn id="7" dur="500"/>
                                        <p:tgtEl>
                                          <p:spTgt spid="727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ou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275D065B-A367-4FB7-8803-C318C9B75D45}"/>
              </a:ext>
            </a:extLst>
          </p:cNvPr>
          <p:cNvSpPr>
            <a:spLocks noChangeArrowheads="1"/>
          </p:cNvSpPr>
          <p:nvPr/>
        </p:nvSpPr>
        <p:spPr bwMode="auto">
          <a:xfrm>
            <a:off x="300038" y="2590800"/>
            <a:ext cx="88392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Minimal key</a:t>
            </a:r>
            <a:r>
              <a:rPr lang="en-AU" altLang="en-US" baseline="-25000">
                <a:latin typeface="Times New Roman" panose="02020603050405020304" pitchFamily="18" charset="0"/>
                <a:cs typeface="Times New Roman" panose="02020603050405020304" pitchFamily="18" charset="0"/>
              </a:rPr>
              <a:t>2</a:t>
            </a:r>
            <a:r>
              <a:rPr lang="en-AU" altLang="en-US">
                <a:latin typeface="Times New Roman" panose="02020603050405020304" pitchFamily="18" charset="0"/>
                <a:cs typeface="Times New Roman" panose="02020603050405020304" pitchFamily="18" charset="0"/>
              </a:rPr>
              <a:t> = </a:t>
            </a:r>
            <a:r>
              <a:rPr lang="en-AU" altLang="en-US">
                <a:solidFill>
                  <a:schemeClr val="accent2"/>
                </a:solidFill>
                <a:latin typeface="Times New Roman" panose="02020603050405020304" pitchFamily="18" charset="0"/>
                <a:cs typeface="Times New Roman" panose="02020603050405020304" pitchFamily="18" charset="0"/>
              </a:rPr>
              <a:t>(zip-code, street )</a:t>
            </a:r>
            <a:endParaRPr lang="en-AU" altLang="en-US">
              <a:latin typeface="Times New Roman" panose="02020603050405020304" pitchFamily="18" charset="0"/>
              <a:cs typeface="Times New Roman" panose="02020603050405020304" pitchFamily="18" charset="0"/>
            </a:endParaRPr>
          </a:p>
        </p:txBody>
      </p:sp>
      <p:sp>
        <p:nvSpPr>
          <p:cNvPr id="73732" name="Rectangle 4">
            <a:extLst>
              <a:ext uri="{FF2B5EF4-FFF2-40B4-BE49-F238E27FC236}">
                <a16:creationId xmlns:a16="http://schemas.microsoft.com/office/drawing/2014/main" id="{0E8A8A79-7B6C-49AA-A3A0-887224A2E614}"/>
              </a:ext>
            </a:extLst>
          </p:cNvPr>
          <p:cNvSpPr>
            <a:spLocks noChangeArrowheads="1"/>
          </p:cNvSpPr>
          <p:nvPr/>
        </p:nvSpPr>
        <p:spPr bwMode="auto">
          <a:xfrm>
            <a:off x="381000" y="3352800"/>
            <a:ext cx="8839200"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Schema </a:t>
            </a:r>
            <a:r>
              <a:rPr lang="en-AU" altLang="en-US">
                <a:solidFill>
                  <a:schemeClr val="accent2"/>
                </a:solidFill>
                <a:latin typeface="Times New Roman" panose="02020603050405020304" pitchFamily="18" charset="0"/>
                <a:cs typeface="Times New Roman" panose="02020603050405020304" pitchFamily="18" charset="0"/>
              </a:rPr>
              <a:t>CS</a:t>
            </a:r>
            <a:r>
              <a:rPr lang="en-AU" altLang="en-US">
                <a:latin typeface="Times New Roman" panose="02020603050405020304" pitchFamily="18" charset="0"/>
                <a:cs typeface="Times New Roman" panose="02020603050405020304" pitchFamily="18" charset="0"/>
              </a:rPr>
              <a:t>  </a:t>
            </a:r>
            <a:r>
              <a:rPr lang="en-AU" altLang="en-US">
                <a:solidFill>
                  <a:srgbClr val="FF0000"/>
                </a:solidFill>
                <a:latin typeface="Times New Roman" panose="02020603050405020304" pitchFamily="18" charset="0"/>
                <a:cs typeface="Times New Roman" panose="02020603050405020304" pitchFamily="18" charset="0"/>
              </a:rPr>
              <a:t>is in BCNF</a:t>
            </a:r>
            <a:r>
              <a:rPr lang="en-AU" altLang="en-US">
                <a:latin typeface="Times New Roman" panose="02020603050405020304" pitchFamily="18" charset="0"/>
                <a:cs typeface="Times New Roman" panose="02020603050405020304" pitchFamily="18" charset="0"/>
              </a:rPr>
              <a:t> because  does not exist a functional dependency whose left hand side is not a superkey</a:t>
            </a:r>
          </a:p>
        </p:txBody>
      </p:sp>
      <p:sp>
        <p:nvSpPr>
          <p:cNvPr id="32772" name="Line 5">
            <a:extLst>
              <a:ext uri="{FF2B5EF4-FFF2-40B4-BE49-F238E27FC236}">
                <a16:creationId xmlns:a16="http://schemas.microsoft.com/office/drawing/2014/main" id="{41589356-4586-4D3A-8A43-70E91C0BC2D1}"/>
              </a:ext>
            </a:extLst>
          </p:cNvPr>
          <p:cNvSpPr>
            <a:spLocks noChangeShapeType="1"/>
          </p:cNvSpPr>
          <p:nvPr/>
        </p:nvSpPr>
        <p:spPr bwMode="auto">
          <a:xfrm>
            <a:off x="457200" y="3124200"/>
            <a:ext cx="72390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U">
              <a:latin typeface="Times New Roman" panose="02020603050405020304" pitchFamily="18" charset="0"/>
              <a:cs typeface="Times New Roman" panose="02020603050405020304" pitchFamily="18" charset="0"/>
            </a:endParaRPr>
          </a:p>
        </p:txBody>
      </p:sp>
      <p:sp>
        <p:nvSpPr>
          <p:cNvPr id="32773" name="Text Box 6">
            <a:extLst>
              <a:ext uri="{FF2B5EF4-FFF2-40B4-BE49-F238E27FC236}">
                <a16:creationId xmlns:a16="http://schemas.microsoft.com/office/drawing/2014/main" id="{822FC08F-0046-4381-90F5-9FF59D6947A5}"/>
              </a:ext>
            </a:extLst>
          </p:cNvPr>
          <p:cNvSpPr txBox="1">
            <a:spLocks noChangeArrowheads="1"/>
          </p:cNvSpPr>
          <p:nvPr/>
        </p:nvSpPr>
        <p:spPr bwMode="auto">
          <a:xfrm>
            <a:off x="533400" y="1984375"/>
            <a:ext cx="1783502" cy="369332"/>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street    zip-code</a:t>
            </a:r>
            <a:endParaRPr lang="en-AU" altLang="en-US">
              <a:latin typeface="Times New Roman" panose="02020603050405020304" pitchFamily="18" charset="0"/>
              <a:cs typeface="Times New Roman" panose="02020603050405020304" pitchFamily="18" charset="0"/>
            </a:endParaRPr>
          </a:p>
        </p:txBody>
      </p:sp>
      <p:sp>
        <p:nvSpPr>
          <p:cNvPr id="32774" name="Text Box 7">
            <a:extLst>
              <a:ext uri="{FF2B5EF4-FFF2-40B4-BE49-F238E27FC236}">
                <a16:creationId xmlns:a16="http://schemas.microsoft.com/office/drawing/2014/main" id="{D24E9530-9349-4D73-B2A5-603B109249AC}"/>
              </a:ext>
            </a:extLst>
          </p:cNvPr>
          <p:cNvSpPr txBox="1">
            <a:spLocks noChangeArrowheads="1"/>
          </p:cNvSpPr>
          <p:nvPr/>
        </p:nvSpPr>
        <p:spPr bwMode="auto">
          <a:xfrm>
            <a:off x="533400" y="1524000"/>
            <a:ext cx="479618" cy="369332"/>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CS</a:t>
            </a:r>
            <a:endParaRPr lang="en-AU" altLang="en-US">
              <a:latin typeface="Times New Roman" panose="02020603050405020304" pitchFamily="18" charset="0"/>
              <a:cs typeface="Times New Roman" panose="02020603050405020304" pitchFamily="18" charset="0"/>
            </a:endParaRPr>
          </a:p>
        </p:txBody>
      </p:sp>
      <p:sp>
        <p:nvSpPr>
          <p:cNvPr id="32775" name="Rectangle 11">
            <a:extLst>
              <a:ext uri="{FF2B5EF4-FFF2-40B4-BE49-F238E27FC236}">
                <a16:creationId xmlns:a16="http://schemas.microsoft.com/office/drawing/2014/main" id="{CC425566-6F62-489A-ABEB-0F6CEBA8EDDD}"/>
              </a:ext>
            </a:extLst>
          </p:cNvPr>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pPr eaLnBrk="1" hangingPunct="1"/>
            <a:r>
              <a:rPr lang="en-AU" altLang="en-US" sz="3200" dirty="0">
                <a:solidFill>
                  <a:schemeClr val="tx2"/>
                </a:solidFill>
                <a:latin typeface="Times New Roman" panose="02020603050405020304" pitchFamily="18" charset="0"/>
                <a:cs typeface="Times New Roman" panose="02020603050405020304" pitchFamily="18" charset="0"/>
              </a:rPr>
              <a:t>Boyce-Codd normal form (BCNF)</a:t>
            </a:r>
          </a:p>
        </p:txBody>
      </p:sp>
      <p:sp>
        <p:nvSpPr>
          <p:cNvPr id="8" name="CustomShape 3">
            <a:extLst>
              <a:ext uri="{FF2B5EF4-FFF2-40B4-BE49-F238E27FC236}">
                <a16:creationId xmlns:a16="http://schemas.microsoft.com/office/drawing/2014/main" id="{7F8DCED2-F13B-4A5B-A9D1-601D8C58B8D9}"/>
              </a:ext>
            </a:extLst>
          </p:cNvPr>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63BE5C9-FE73-4A1E-82E7-179CDFCB0B1E}" type="slidenum">
              <a:rPr lang="en-US" sz="1400" b="0" strike="noStrike" spc="-1">
                <a:solidFill>
                  <a:srgbClr val="8B8B8B"/>
                </a:solidFill>
                <a:latin typeface="Montserrat"/>
                <a:ea typeface="DejaVu Sans"/>
              </a:rPr>
              <a:t>36</a:t>
            </a:fld>
            <a:endParaRPr lang="en-US" sz="14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3732"/>
                                        </p:tgtEl>
                                        <p:attrNameLst>
                                          <p:attrName>style.visibility</p:attrName>
                                        </p:attrNameLst>
                                      </p:cBhvr>
                                      <p:to>
                                        <p:strVal val="visible"/>
                                      </p:to>
                                    </p:set>
                                    <p:animEffect transition="in" filter="box(out)">
                                      <p:cBhvr>
                                        <p:cTn id="7" dur="500"/>
                                        <p:tgtEl>
                                          <p:spTgt spid="73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a:extLst>
              <a:ext uri="{FF2B5EF4-FFF2-40B4-BE49-F238E27FC236}">
                <a16:creationId xmlns:a16="http://schemas.microsoft.com/office/drawing/2014/main" id="{9537D356-39F7-4401-BF5C-335DF5147529}"/>
              </a:ext>
            </a:extLst>
          </p:cNvPr>
          <p:cNvSpPr>
            <a:spLocks noChangeArrowheads="1"/>
          </p:cNvSpPr>
          <p:nvPr/>
        </p:nvSpPr>
        <p:spPr bwMode="auto">
          <a:xfrm>
            <a:off x="304800" y="2438400"/>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zip-code  </a:t>
            </a:r>
            <a:r>
              <a:rPr lang="en-AU" altLang="en-US">
                <a:solidFill>
                  <a:schemeClr val="accent2"/>
                </a:solidFill>
                <a:latin typeface="Times New Roman" panose="02020603050405020304" pitchFamily="18" charset="0"/>
                <a:cs typeface="Times New Roman" panose="02020603050405020304" pitchFamily="18" charset="0"/>
              </a:rPr>
              <a:t>city</a:t>
            </a:r>
          </a:p>
        </p:txBody>
      </p:sp>
      <p:sp>
        <p:nvSpPr>
          <p:cNvPr id="33795" name="Rectangle 4">
            <a:extLst>
              <a:ext uri="{FF2B5EF4-FFF2-40B4-BE49-F238E27FC236}">
                <a16:creationId xmlns:a16="http://schemas.microsoft.com/office/drawing/2014/main" id="{E650D79B-47AA-409B-88BF-AC1C56866F85}"/>
              </a:ext>
            </a:extLst>
          </p:cNvPr>
          <p:cNvSpPr>
            <a:spLocks noChangeArrowheads="1"/>
          </p:cNvSpPr>
          <p:nvPr/>
        </p:nvSpPr>
        <p:spPr bwMode="auto">
          <a:xfrm>
            <a:off x="300038" y="2971800"/>
            <a:ext cx="88392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Minimal key = </a:t>
            </a:r>
            <a:r>
              <a:rPr lang="en-AU" altLang="en-US">
                <a:solidFill>
                  <a:schemeClr val="accent2"/>
                </a:solidFill>
                <a:latin typeface="Times New Roman" panose="02020603050405020304" pitchFamily="18" charset="0"/>
                <a:cs typeface="Times New Roman" panose="02020603050405020304" pitchFamily="18" charset="0"/>
              </a:rPr>
              <a:t>(zip-code)</a:t>
            </a:r>
          </a:p>
        </p:txBody>
      </p:sp>
      <p:sp>
        <p:nvSpPr>
          <p:cNvPr id="74757" name="Rectangle 5">
            <a:extLst>
              <a:ext uri="{FF2B5EF4-FFF2-40B4-BE49-F238E27FC236}">
                <a16:creationId xmlns:a16="http://schemas.microsoft.com/office/drawing/2014/main" id="{92B72DCD-9D1F-4E6F-9C52-EB7CF53B5E2A}"/>
              </a:ext>
            </a:extLst>
          </p:cNvPr>
          <p:cNvSpPr>
            <a:spLocks noChangeArrowheads="1"/>
          </p:cNvSpPr>
          <p:nvPr/>
        </p:nvSpPr>
        <p:spPr bwMode="auto">
          <a:xfrm>
            <a:off x="304800" y="3733800"/>
            <a:ext cx="88392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Schema</a:t>
            </a:r>
            <a:r>
              <a:rPr lang="en-AU" altLang="en-US">
                <a:solidFill>
                  <a:schemeClr val="accent2"/>
                </a:solidFill>
                <a:latin typeface="Times New Roman" panose="02020603050405020304" pitchFamily="18" charset="0"/>
                <a:cs typeface="Times New Roman" panose="02020603050405020304" pitchFamily="18" charset="0"/>
              </a:rPr>
              <a:t> CZ </a:t>
            </a:r>
            <a:r>
              <a:rPr lang="en-AU" altLang="en-US">
                <a:latin typeface="Times New Roman" panose="02020603050405020304" pitchFamily="18" charset="0"/>
                <a:cs typeface="Times New Roman" panose="02020603050405020304" pitchFamily="18" charset="0"/>
              </a:rPr>
              <a:t> </a:t>
            </a:r>
            <a:r>
              <a:rPr lang="en-AU" altLang="en-US">
                <a:solidFill>
                  <a:srgbClr val="FF0000"/>
                </a:solidFill>
                <a:latin typeface="Times New Roman" panose="02020603050405020304" pitchFamily="18" charset="0"/>
                <a:cs typeface="Times New Roman" panose="02020603050405020304" pitchFamily="18" charset="0"/>
              </a:rPr>
              <a:t>is in BCNF</a:t>
            </a:r>
            <a:r>
              <a:rPr lang="en-AU" altLang="en-US">
                <a:latin typeface="Times New Roman" panose="02020603050405020304" pitchFamily="18" charset="0"/>
                <a:cs typeface="Times New Roman" panose="02020603050405020304" pitchFamily="18" charset="0"/>
              </a:rPr>
              <a:t> because  </a:t>
            </a:r>
            <a:r>
              <a:rPr lang="en-AU" altLang="en-US">
                <a:solidFill>
                  <a:schemeClr val="accent2"/>
                </a:solidFill>
                <a:latin typeface="Times New Roman" panose="02020603050405020304" pitchFamily="18" charset="0"/>
                <a:cs typeface="Times New Roman" panose="02020603050405020304" pitchFamily="18" charset="0"/>
              </a:rPr>
              <a:t>zip-code</a:t>
            </a:r>
            <a:r>
              <a:rPr lang="en-AU" altLang="en-US">
                <a:latin typeface="Times New Roman" panose="02020603050405020304" pitchFamily="18" charset="0"/>
                <a:cs typeface="Times New Roman" panose="02020603050405020304" pitchFamily="18" charset="0"/>
              </a:rPr>
              <a:t> is a superkey</a:t>
            </a:r>
          </a:p>
        </p:txBody>
      </p:sp>
      <p:sp>
        <p:nvSpPr>
          <p:cNvPr id="33797" name="Line 6">
            <a:extLst>
              <a:ext uri="{FF2B5EF4-FFF2-40B4-BE49-F238E27FC236}">
                <a16:creationId xmlns:a16="http://schemas.microsoft.com/office/drawing/2014/main" id="{BD614E16-AC25-46DA-A106-08A3FBB95A50}"/>
              </a:ext>
            </a:extLst>
          </p:cNvPr>
          <p:cNvSpPr>
            <a:spLocks noChangeShapeType="1"/>
          </p:cNvSpPr>
          <p:nvPr/>
        </p:nvSpPr>
        <p:spPr bwMode="auto">
          <a:xfrm>
            <a:off x="457200" y="3505200"/>
            <a:ext cx="72390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U">
              <a:latin typeface="Times New Roman" panose="02020603050405020304" pitchFamily="18" charset="0"/>
              <a:cs typeface="Times New Roman" panose="02020603050405020304" pitchFamily="18" charset="0"/>
            </a:endParaRPr>
          </a:p>
        </p:txBody>
      </p:sp>
      <p:sp>
        <p:nvSpPr>
          <p:cNvPr id="33798" name="Text Box 7">
            <a:extLst>
              <a:ext uri="{FF2B5EF4-FFF2-40B4-BE49-F238E27FC236}">
                <a16:creationId xmlns:a16="http://schemas.microsoft.com/office/drawing/2014/main" id="{1140A5D3-E8ED-4A94-8885-69812D34E1ED}"/>
              </a:ext>
            </a:extLst>
          </p:cNvPr>
          <p:cNvSpPr txBox="1">
            <a:spLocks noChangeArrowheads="1"/>
          </p:cNvSpPr>
          <p:nvPr/>
        </p:nvSpPr>
        <p:spPr bwMode="auto">
          <a:xfrm>
            <a:off x="533400" y="1984375"/>
            <a:ext cx="1653017" cy="369332"/>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city    zip-code </a:t>
            </a:r>
          </a:p>
        </p:txBody>
      </p:sp>
      <p:sp>
        <p:nvSpPr>
          <p:cNvPr id="33799" name="Text Box 8">
            <a:extLst>
              <a:ext uri="{FF2B5EF4-FFF2-40B4-BE49-F238E27FC236}">
                <a16:creationId xmlns:a16="http://schemas.microsoft.com/office/drawing/2014/main" id="{4FF54D25-B0DE-43ED-8659-5FBC652A20AF}"/>
              </a:ext>
            </a:extLst>
          </p:cNvPr>
          <p:cNvSpPr txBox="1">
            <a:spLocks noChangeArrowheads="1"/>
          </p:cNvSpPr>
          <p:nvPr/>
        </p:nvSpPr>
        <p:spPr bwMode="auto">
          <a:xfrm>
            <a:off x="533400" y="1524000"/>
            <a:ext cx="505267" cy="369332"/>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CZ</a:t>
            </a:r>
            <a:endParaRPr lang="en-AU" altLang="en-US">
              <a:latin typeface="Times New Roman" panose="02020603050405020304" pitchFamily="18" charset="0"/>
              <a:cs typeface="Times New Roman" panose="02020603050405020304" pitchFamily="18" charset="0"/>
            </a:endParaRPr>
          </a:p>
        </p:txBody>
      </p:sp>
      <p:sp>
        <p:nvSpPr>
          <p:cNvPr id="33800" name="Rectangle 12">
            <a:extLst>
              <a:ext uri="{FF2B5EF4-FFF2-40B4-BE49-F238E27FC236}">
                <a16:creationId xmlns:a16="http://schemas.microsoft.com/office/drawing/2014/main" id="{77730B01-676B-448D-B481-FD1EFFF46CBA}"/>
              </a:ext>
            </a:extLst>
          </p:cNvPr>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pPr eaLnBrk="1" hangingPunct="1"/>
            <a:r>
              <a:rPr lang="en-AU" altLang="en-US" sz="3200" dirty="0">
                <a:solidFill>
                  <a:schemeClr val="tx2"/>
                </a:solidFill>
                <a:latin typeface="Times New Roman" panose="02020603050405020304" pitchFamily="18" charset="0"/>
                <a:cs typeface="Times New Roman" panose="02020603050405020304" pitchFamily="18" charset="0"/>
              </a:rPr>
              <a:t>Boyce-Codd normal form (BCNF)</a:t>
            </a:r>
          </a:p>
        </p:txBody>
      </p:sp>
      <p:sp>
        <p:nvSpPr>
          <p:cNvPr id="9" name="CustomShape 3">
            <a:extLst>
              <a:ext uri="{FF2B5EF4-FFF2-40B4-BE49-F238E27FC236}">
                <a16:creationId xmlns:a16="http://schemas.microsoft.com/office/drawing/2014/main" id="{474B57D5-F863-49FB-9A05-E80621365CD8}"/>
              </a:ext>
            </a:extLst>
          </p:cNvPr>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63BE5C9-FE73-4A1E-82E7-179CDFCB0B1E}" type="slidenum">
              <a:rPr lang="en-US" sz="1400" b="0" strike="noStrike" spc="-1">
                <a:solidFill>
                  <a:srgbClr val="8B8B8B"/>
                </a:solidFill>
                <a:latin typeface="Montserrat"/>
                <a:ea typeface="DejaVu Sans"/>
              </a:rPr>
              <a:t>37</a:t>
            </a:fld>
            <a:endParaRPr lang="en-US" sz="14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4757"/>
                                        </p:tgtEl>
                                        <p:attrNameLst>
                                          <p:attrName>style.visibility</p:attrName>
                                        </p:attrNameLst>
                                      </p:cBhvr>
                                      <p:to>
                                        <p:strVal val="visible"/>
                                      </p:to>
                                    </p:set>
                                    <p:animEffect transition="in" filter="box(out)">
                                      <p:cBhvr>
                                        <p:cTn id="7" dur="500"/>
                                        <p:tgtEl>
                                          <p:spTgt spid="74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a:extLst>
              <a:ext uri="{FF2B5EF4-FFF2-40B4-BE49-F238E27FC236}">
                <a16:creationId xmlns:a16="http://schemas.microsoft.com/office/drawing/2014/main" id="{982B82AC-124F-42BA-91C2-E2A9B48B63B3}"/>
              </a:ext>
            </a:extLst>
          </p:cNvPr>
          <p:cNvSpPr>
            <a:spLocks noChangeArrowheads="1"/>
          </p:cNvSpPr>
          <p:nvPr/>
        </p:nvSpPr>
        <p:spPr bwMode="auto">
          <a:xfrm>
            <a:off x="228600" y="5486400"/>
            <a:ext cx="9144000"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Every relational schema, which consists of at most 2 attributes is always in BCNF</a:t>
            </a:r>
            <a:endParaRPr lang="en-AU" altLang="en-US" b="0">
              <a:solidFill>
                <a:srgbClr val="FF0000"/>
              </a:solidFill>
              <a:latin typeface="Times New Roman" panose="02020603050405020304" pitchFamily="18" charset="0"/>
              <a:cs typeface="Times New Roman" panose="02020603050405020304" pitchFamily="18" charset="0"/>
            </a:endParaRPr>
          </a:p>
        </p:txBody>
      </p:sp>
      <p:sp>
        <p:nvSpPr>
          <p:cNvPr id="34819" name="Rectangle 5">
            <a:extLst>
              <a:ext uri="{FF2B5EF4-FFF2-40B4-BE49-F238E27FC236}">
                <a16:creationId xmlns:a16="http://schemas.microsoft.com/office/drawing/2014/main" id="{ADB8DCE9-5A49-4FC0-AF4F-8AF89BF896A4}"/>
              </a:ext>
            </a:extLst>
          </p:cNvPr>
          <p:cNvSpPr>
            <a:spLocks noChangeArrowheads="1"/>
          </p:cNvSpPr>
          <p:nvPr/>
        </p:nvSpPr>
        <p:spPr bwMode="auto">
          <a:xfrm>
            <a:off x="300038" y="2590800"/>
            <a:ext cx="88392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Minimal key = </a:t>
            </a:r>
            <a:r>
              <a:rPr lang="en-AU" altLang="en-US">
                <a:solidFill>
                  <a:schemeClr val="accent2"/>
                </a:solidFill>
                <a:latin typeface="Times New Roman" panose="02020603050405020304" pitchFamily="18" charset="0"/>
                <a:cs typeface="Times New Roman" panose="02020603050405020304" pitchFamily="18" charset="0"/>
              </a:rPr>
              <a:t>(zip-code, street )</a:t>
            </a:r>
          </a:p>
        </p:txBody>
      </p:sp>
      <p:sp>
        <p:nvSpPr>
          <p:cNvPr id="34820" name="Text Box 6">
            <a:extLst>
              <a:ext uri="{FF2B5EF4-FFF2-40B4-BE49-F238E27FC236}">
                <a16:creationId xmlns:a16="http://schemas.microsoft.com/office/drawing/2014/main" id="{4A1FD64B-3443-4BC4-957C-49BCDB22D5E7}"/>
              </a:ext>
            </a:extLst>
          </p:cNvPr>
          <p:cNvSpPr txBox="1">
            <a:spLocks noChangeArrowheads="1"/>
          </p:cNvSpPr>
          <p:nvPr/>
        </p:nvSpPr>
        <p:spPr bwMode="auto">
          <a:xfrm>
            <a:off x="533400" y="1984375"/>
            <a:ext cx="1783502" cy="369332"/>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street    zip-code</a:t>
            </a:r>
            <a:endParaRPr lang="en-AU" altLang="en-US">
              <a:latin typeface="Times New Roman" panose="02020603050405020304" pitchFamily="18" charset="0"/>
              <a:cs typeface="Times New Roman" panose="02020603050405020304" pitchFamily="18" charset="0"/>
            </a:endParaRPr>
          </a:p>
        </p:txBody>
      </p:sp>
      <p:sp>
        <p:nvSpPr>
          <p:cNvPr id="34821" name="Text Box 7">
            <a:extLst>
              <a:ext uri="{FF2B5EF4-FFF2-40B4-BE49-F238E27FC236}">
                <a16:creationId xmlns:a16="http://schemas.microsoft.com/office/drawing/2014/main" id="{4CAD259B-44F3-4A0F-8F0F-CF4E5D5FB229}"/>
              </a:ext>
            </a:extLst>
          </p:cNvPr>
          <p:cNvSpPr txBox="1">
            <a:spLocks noChangeArrowheads="1"/>
          </p:cNvSpPr>
          <p:nvPr/>
        </p:nvSpPr>
        <p:spPr bwMode="auto">
          <a:xfrm>
            <a:off x="533400" y="1524000"/>
            <a:ext cx="479618" cy="369332"/>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CS</a:t>
            </a:r>
            <a:endParaRPr lang="en-AU" altLang="en-US">
              <a:latin typeface="Times New Roman" panose="02020603050405020304" pitchFamily="18" charset="0"/>
              <a:cs typeface="Times New Roman" panose="02020603050405020304" pitchFamily="18" charset="0"/>
            </a:endParaRPr>
          </a:p>
        </p:txBody>
      </p:sp>
      <p:sp>
        <p:nvSpPr>
          <p:cNvPr id="34822" name="Line 8">
            <a:extLst>
              <a:ext uri="{FF2B5EF4-FFF2-40B4-BE49-F238E27FC236}">
                <a16:creationId xmlns:a16="http://schemas.microsoft.com/office/drawing/2014/main" id="{3303967E-3710-4A6A-B453-A07077A5CC43}"/>
              </a:ext>
            </a:extLst>
          </p:cNvPr>
          <p:cNvSpPr>
            <a:spLocks noChangeShapeType="1"/>
          </p:cNvSpPr>
          <p:nvPr/>
        </p:nvSpPr>
        <p:spPr bwMode="auto">
          <a:xfrm>
            <a:off x="457200" y="3200400"/>
            <a:ext cx="72390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U">
              <a:latin typeface="Times New Roman" panose="02020603050405020304" pitchFamily="18" charset="0"/>
              <a:cs typeface="Times New Roman" panose="02020603050405020304" pitchFamily="18" charset="0"/>
            </a:endParaRPr>
          </a:p>
        </p:txBody>
      </p:sp>
      <p:sp>
        <p:nvSpPr>
          <p:cNvPr id="34823" name="Rectangle 9">
            <a:extLst>
              <a:ext uri="{FF2B5EF4-FFF2-40B4-BE49-F238E27FC236}">
                <a16:creationId xmlns:a16="http://schemas.microsoft.com/office/drawing/2014/main" id="{40B89ED5-BFB9-4B7B-8C0F-B6F236241A3C}"/>
              </a:ext>
            </a:extLst>
          </p:cNvPr>
          <p:cNvSpPr>
            <a:spLocks noChangeArrowheads="1"/>
          </p:cNvSpPr>
          <p:nvPr/>
        </p:nvSpPr>
        <p:spPr bwMode="auto">
          <a:xfrm>
            <a:off x="304800" y="4343400"/>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zip-code  </a:t>
            </a:r>
            <a:r>
              <a:rPr lang="en-AU" altLang="en-US">
                <a:solidFill>
                  <a:schemeClr val="accent2"/>
                </a:solidFill>
                <a:latin typeface="Times New Roman" panose="02020603050405020304" pitchFamily="18" charset="0"/>
                <a:cs typeface="Times New Roman" panose="02020603050405020304" pitchFamily="18" charset="0"/>
              </a:rPr>
              <a:t>city</a:t>
            </a:r>
          </a:p>
        </p:txBody>
      </p:sp>
      <p:sp>
        <p:nvSpPr>
          <p:cNvPr id="34824" name="Rectangle 10">
            <a:extLst>
              <a:ext uri="{FF2B5EF4-FFF2-40B4-BE49-F238E27FC236}">
                <a16:creationId xmlns:a16="http://schemas.microsoft.com/office/drawing/2014/main" id="{C69CCCB7-486B-472C-9196-B6CF7B851241}"/>
              </a:ext>
            </a:extLst>
          </p:cNvPr>
          <p:cNvSpPr>
            <a:spLocks noChangeArrowheads="1"/>
          </p:cNvSpPr>
          <p:nvPr/>
        </p:nvSpPr>
        <p:spPr bwMode="auto">
          <a:xfrm>
            <a:off x="300038" y="4876800"/>
            <a:ext cx="88392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Minimal key = </a:t>
            </a:r>
            <a:r>
              <a:rPr lang="en-AU" altLang="en-US">
                <a:solidFill>
                  <a:schemeClr val="accent2"/>
                </a:solidFill>
                <a:latin typeface="Times New Roman" panose="02020603050405020304" pitchFamily="18" charset="0"/>
                <a:cs typeface="Times New Roman" panose="02020603050405020304" pitchFamily="18" charset="0"/>
              </a:rPr>
              <a:t>(zip-code)</a:t>
            </a:r>
          </a:p>
        </p:txBody>
      </p:sp>
      <p:sp>
        <p:nvSpPr>
          <p:cNvPr id="34825" name="Line 11">
            <a:extLst>
              <a:ext uri="{FF2B5EF4-FFF2-40B4-BE49-F238E27FC236}">
                <a16:creationId xmlns:a16="http://schemas.microsoft.com/office/drawing/2014/main" id="{07084820-CD7C-4404-A7CE-BD687E436652}"/>
              </a:ext>
            </a:extLst>
          </p:cNvPr>
          <p:cNvSpPr>
            <a:spLocks noChangeShapeType="1"/>
          </p:cNvSpPr>
          <p:nvPr/>
        </p:nvSpPr>
        <p:spPr bwMode="auto">
          <a:xfrm>
            <a:off x="457200" y="5410200"/>
            <a:ext cx="72390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U">
              <a:latin typeface="Times New Roman" panose="02020603050405020304" pitchFamily="18" charset="0"/>
              <a:cs typeface="Times New Roman" panose="02020603050405020304" pitchFamily="18" charset="0"/>
            </a:endParaRPr>
          </a:p>
        </p:txBody>
      </p:sp>
      <p:sp>
        <p:nvSpPr>
          <p:cNvPr id="34826" name="Text Box 12">
            <a:extLst>
              <a:ext uri="{FF2B5EF4-FFF2-40B4-BE49-F238E27FC236}">
                <a16:creationId xmlns:a16="http://schemas.microsoft.com/office/drawing/2014/main" id="{8684B476-FA91-48E5-A176-B31318EE605F}"/>
              </a:ext>
            </a:extLst>
          </p:cNvPr>
          <p:cNvSpPr txBox="1">
            <a:spLocks noChangeArrowheads="1"/>
          </p:cNvSpPr>
          <p:nvPr/>
        </p:nvSpPr>
        <p:spPr bwMode="auto">
          <a:xfrm>
            <a:off x="533400" y="3889375"/>
            <a:ext cx="1653017" cy="369332"/>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city    zip-code </a:t>
            </a:r>
          </a:p>
        </p:txBody>
      </p:sp>
      <p:sp>
        <p:nvSpPr>
          <p:cNvPr id="34827" name="Text Box 13">
            <a:extLst>
              <a:ext uri="{FF2B5EF4-FFF2-40B4-BE49-F238E27FC236}">
                <a16:creationId xmlns:a16="http://schemas.microsoft.com/office/drawing/2014/main" id="{9A68D426-87B6-4D08-9788-069B6D5D7C53}"/>
              </a:ext>
            </a:extLst>
          </p:cNvPr>
          <p:cNvSpPr txBox="1">
            <a:spLocks noChangeArrowheads="1"/>
          </p:cNvSpPr>
          <p:nvPr/>
        </p:nvSpPr>
        <p:spPr bwMode="auto">
          <a:xfrm>
            <a:off x="533400" y="3429000"/>
            <a:ext cx="505267" cy="369332"/>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CZ</a:t>
            </a:r>
            <a:endParaRPr lang="en-AU" altLang="en-US">
              <a:latin typeface="Times New Roman" panose="02020603050405020304" pitchFamily="18" charset="0"/>
              <a:cs typeface="Times New Roman" panose="02020603050405020304" pitchFamily="18" charset="0"/>
            </a:endParaRPr>
          </a:p>
        </p:txBody>
      </p:sp>
      <p:sp>
        <p:nvSpPr>
          <p:cNvPr id="34828" name="Rectangle 16">
            <a:extLst>
              <a:ext uri="{FF2B5EF4-FFF2-40B4-BE49-F238E27FC236}">
                <a16:creationId xmlns:a16="http://schemas.microsoft.com/office/drawing/2014/main" id="{EF0858AA-FC81-45F8-92F5-D917B6735C77}"/>
              </a:ext>
            </a:extLst>
          </p:cNvPr>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pPr eaLnBrk="1" hangingPunct="1"/>
            <a:r>
              <a:rPr lang="en-AU" altLang="en-US" sz="3200" dirty="0">
                <a:solidFill>
                  <a:schemeClr val="tx2"/>
                </a:solidFill>
                <a:latin typeface="Times New Roman" panose="02020603050405020304" pitchFamily="18" charset="0"/>
                <a:cs typeface="Times New Roman" panose="02020603050405020304" pitchFamily="18" charset="0"/>
              </a:rPr>
              <a:t>Boyce-Codd normal form (BCNF)</a:t>
            </a:r>
          </a:p>
        </p:txBody>
      </p:sp>
      <p:sp>
        <p:nvSpPr>
          <p:cNvPr id="13" name="CustomShape 3">
            <a:extLst>
              <a:ext uri="{FF2B5EF4-FFF2-40B4-BE49-F238E27FC236}">
                <a16:creationId xmlns:a16="http://schemas.microsoft.com/office/drawing/2014/main" id="{0F1EB3E5-B667-4F2F-8B0E-D49506BF1E54}"/>
              </a:ext>
            </a:extLst>
          </p:cNvPr>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63BE5C9-FE73-4A1E-82E7-179CDFCB0B1E}" type="slidenum">
              <a:rPr lang="en-US" sz="1400" b="0" strike="noStrike" spc="-1">
                <a:solidFill>
                  <a:srgbClr val="8B8B8B"/>
                </a:solidFill>
                <a:latin typeface="Montserrat"/>
                <a:ea typeface="DejaVu Sans"/>
              </a:rPr>
              <a:t>38</a:t>
            </a:fld>
            <a:endParaRPr lang="en-US" sz="14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5779"/>
                                        </p:tgtEl>
                                        <p:attrNameLst>
                                          <p:attrName>style.visibility</p:attrName>
                                        </p:attrNameLst>
                                      </p:cBhvr>
                                      <p:to>
                                        <p:strVal val="visible"/>
                                      </p:to>
                                    </p:set>
                                    <p:animEffect transition="in" filter="box(out)">
                                      <p:cBhvr>
                                        <p:cTn id="7" dur="500"/>
                                        <p:tgtEl>
                                          <p:spTgt spid="75779"/>
                                        </p:tgtEl>
                                      </p:cBhvr>
                                    </p:animEffect>
                                  </p:childTnLst>
                                  <p:subTnLst>
                                    <p:animClr clrSpc="rgb" dir="cw">
                                      <p:cBhvr override="childStyle">
                                        <p:cTn dur="1" fill="hold" display="0" masterRel="nextClick" afterEffect="1"/>
                                        <p:tgtEl>
                                          <p:spTgt spid="75779"/>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a:extLst>
              <a:ext uri="{FF2B5EF4-FFF2-40B4-BE49-F238E27FC236}">
                <a16:creationId xmlns:a16="http://schemas.microsoft.com/office/drawing/2014/main" id="{A16E01FF-4CB9-4B10-8B57-8A6EF4269264}"/>
              </a:ext>
            </a:extLst>
          </p:cNvPr>
          <p:cNvSpPr>
            <a:spLocks noChangeArrowheads="1"/>
          </p:cNvSpPr>
          <p:nvPr/>
        </p:nvSpPr>
        <p:spPr bwMode="auto">
          <a:xfrm>
            <a:off x="300038" y="2819400"/>
            <a:ext cx="88392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Minimal key = </a:t>
            </a:r>
            <a:r>
              <a:rPr lang="en-AU" altLang="en-US">
                <a:solidFill>
                  <a:schemeClr val="accent2"/>
                </a:solidFill>
                <a:latin typeface="Times New Roman" panose="02020603050405020304" pitchFamily="18" charset="0"/>
                <a:cs typeface="Times New Roman" panose="02020603050405020304" pitchFamily="18" charset="0"/>
              </a:rPr>
              <a:t>(zip-code, street )</a:t>
            </a:r>
            <a:endParaRPr lang="en-AU" altLang="en-US">
              <a:latin typeface="Times New Roman" panose="02020603050405020304" pitchFamily="18" charset="0"/>
              <a:cs typeface="Times New Roman" panose="02020603050405020304" pitchFamily="18" charset="0"/>
            </a:endParaRPr>
          </a:p>
        </p:txBody>
      </p:sp>
      <p:sp>
        <p:nvSpPr>
          <p:cNvPr id="35843" name="Text Box 5">
            <a:extLst>
              <a:ext uri="{FF2B5EF4-FFF2-40B4-BE49-F238E27FC236}">
                <a16:creationId xmlns:a16="http://schemas.microsoft.com/office/drawing/2014/main" id="{C9A571E1-873F-4A63-8D31-08FA01A01E03}"/>
              </a:ext>
            </a:extLst>
          </p:cNvPr>
          <p:cNvSpPr txBox="1">
            <a:spLocks noChangeArrowheads="1"/>
          </p:cNvSpPr>
          <p:nvPr/>
        </p:nvSpPr>
        <p:spPr bwMode="auto">
          <a:xfrm>
            <a:off x="533400" y="2212975"/>
            <a:ext cx="1783502" cy="369332"/>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street    zip-code</a:t>
            </a:r>
            <a:endParaRPr lang="en-AU" altLang="en-US">
              <a:latin typeface="Times New Roman" panose="02020603050405020304" pitchFamily="18" charset="0"/>
              <a:cs typeface="Times New Roman" panose="02020603050405020304" pitchFamily="18" charset="0"/>
            </a:endParaRPr>
          </a:p>
        </p:txBody>
      </p:sp>
      <p:sp>
        <p:nvSpPr>
          <p:cNvPr id="35844" name="Text Box 6">
            <a:extLst>
              <a:ext uri="{FF2B5EF4-FFF2-40B4-BE49-F238E27FC236}">
                <a16:creationId xmlns:a16="http://schemas.microsoft.com/office/drawing/2014/main" id="{DA3C550E-67ED-4D36-B87F-AE9D644F791B}"/>
              </a:ext>
            </a:extLst>
          </p:cNvPr>
          <p:cNvSpPr txBox="1">
            <a:spLocks noChangeArrowheads="1"/>
          </p:cNvSpPr>
          <p:nvPr/>
        </p:nvSpPr>
        <p:spPr bwMode="auto">
          <a:xfrm>
            <a:off x="533400" y="1752600"/>
            <a:ext cx="479618" cy="369332"/>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CS</a:t>
            </a:r>
            <a:endParaRPr lang="en-AU" altLang="en-US">
              <a:latin typeface="Times New Roman" panose="02020603050405020304" pitchFamily="18" charset="0"/>
              <a:cs typeface="Times New Roman" panose="02020603050405020304" pitchFamily="18" charset="0"/>
            </a:endParaRPr>
          </a:p>
        </p:txBody>
      </p:sp>
      <p:sp>
        <p:nvSpPr>
          <p:cNvPr id="35845" name="Line 7">
            <a:extLst>
              <a:ext uri="{FF2B5EF4-FFF2-40B4-BE49-F238E27FC236}">
                <a16:creationId xmlns:a16="http://schemas.microsoft.com/office/drawing/2014/main" id="{2622F2C8-3AFF-4526-9846-8DA3276118F0}"/>
              </a:ext>
            </a:extLst>
          </p:cNvPr>
          <p:cNvSpPr>
            <a:spLocks noChangeShapeType="1"/>
          </p:cNvSpPr>
          <p:nvPr/>
        </p:nvSpPr>
        <p:spPr bwMode="auto">
          <a:xfrm>
            <a:off x="457200" y="3429000"/>
            <a:ext cx="72390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U">
              <a:latin typeface="Times New Roman" panose="02020603050405020304" pitchFamily="18" charset="0"/>
              <a:cs typeface="Times New Roman" panose="02020603050405020304" pitchFamily="18" charset="0"/>
            </a:endParaRPr>
          </a:p>
        </p:txBody>
      </p:sp>
      <p:sp>
        <p:nvSpPr>
          <p:cNvPr id="35846" name="Rectangle 8">
            <a:extLst>
              <a:ext uri="{FF2B5EF4-FFF2-40B4-BE49-F238E27FC236}">
                <a16:creationId xmlns:a16="http://schemas.microsoft.com/office/drawing/2014/main" id="{0D54D783-01EE-4729-A877-0ABC65F6335D}"/>
              </a:ext>
            </a:extLst>
          </p:cNvPr>
          <p:cNvSpPr>
            <a:spLocks noChangeArrowheads="1"/>
          </p:cNvSpPr>
          <p:nvPr/>
        </p:nvSpPr>
        <p:spPr bwMode="auto">
          <a:xfrm>
            <a:off x="304800" y="4572000"/>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zip-code  </a:t>
            </a:r>
            <a:r>
              <a:rPr lang="en-AU" altLang="en-US">
                <a:solidFill>
                  <a:schemeClr val="accent2"/>
                </a:solidFill>
                <a:latin typeface="Times New Roman" panose="02020603050405020304" pitchFamily="18" charset="0"/>
                <a:cs typeface="Times New Roman" panose="02020603050405020304" pitchFamily="18" charset="0"/>
              </a:rPr>
              <a:t>city</a:t>
            </a:r>
            <a:endParaRPr lang="en-AU" altLang="en-US">
              <a:solidFill>
                <a:srgbClr val="003399"/>
              </a:solidFill>
              <a:latin typeface="Times New Roman" panose="02020603050405020304" pitchFamily="18" charset="0"/>
              <a:cs typeface="Times New Roman" panose="02020603050405020304" pitchFamily="18" charset="0"/>
            </a:endParaRPr>
          </a:p>
        </p:txBody>
      </p:sp>
      <p:sp>
        <p:nvSpPr>
          <p:cNvPr id="35847" name="Rectangle 9">
            <a:extLst>
              <a:ext uri="{FF2B5EF4-FFF2-40B4-BE49-F238E27FC236}">
                <a16:creationId xmlns:a16="http://schemas.microsoft.com/office/drawing/2014/main" id="{BF924268-3704-473B-8E8E-FDF47CA70C01}"/>
              </a:ext>
            </a:extLst>
          </p:cNvPr>
          <p:cNvSpPr>
            <a:spLocks noChangeArrowheads="1"/>
          </p:cNvSpPr>
          <p:nvPr/>
        </p:nvSpPr>
        <p:spPr bwMode="auto">
          <a:xfrm>
            <a:off x="300038" y="5105400"/>
            <a:ext cx="88392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Minimal key = </a:t>
            </a:r>
            <a:r>
              <a:rPr lang="en-AU" altLang="en-US">
                <a:solidFill>
                  <a:schemeClr val="accent2"/>
                </a:solidFill>
                <a:latin typeface="Times New Roman" panose="02020603050405020304" pitchFamily="18" charset="0"/>
                <a:cs typeface="Times New Roman" panose="02020603050405020304" pitchFamily="18" charset="0"/>
              </a:rPr>
              <a:t>(zip-code)</a:t>
            </a:r>
          </a:p>
        </p:txBody>
      </p:sp>
      <p:sp>
        <p:nvSpPr>
          <p:cNvPr id="35848" name="Line 10">
            <a:extLst>
              <a:ext uri="{FF2B5EF4-FFF2-40B4-BE49-F238E27FC236}">
                <a16:creationId xmlns:a16="http://schemas.microsoft.com/office/drawing/2014/main" id="{55EECA35-5FAA-4B05-8B5F-0A34CBCD9A49}"/>
              </a:ext>
            </a:extLst>
          </p:cNvPr>
          <p:cNvSpPr>
            <a:spLocks noChangeShapeType="1"/>
          </p:cNvSpPr>
          <p:nvPr/>
        </p:nvSpPr>
        <p:spPr bwMode="auto">
          <a:xfrm>
            <a:off x="457200" y="5638800"/>
            <a:ext cx="72390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U">
              <a:latin typeface="Times New Roman" panose="02020603050405020304" pitchFamily="18" charset="0"/>
              <a:cs typeface="Times New Roman" panose="02020603050405020304" pitchFamily="18" charset="0"/>
            </a:endParaRPr>
          </a:p>
        </p:txBody>
      </p:sp>
      <p:sp>
        <p:nvSpPr>
          <p:cNvPr id="35849" name="Text Box 11">
            <a:extLst>
              <a:ext uri="{FF2B5EF4-FFF2-40B4-BE49-F238E27FC236}">
                <a16:creationId xmlns:a16="http://schemas.microsoft.com/office/drawing/2014/main" id="{51ACFD19-6746-428B-82A6-CDCD9CAEC455}"/>
              </a:ext>
            </a:extLst>
          </p:cNvPr>
          <p:cNvSpPr txBox="1">
            <a:spLocks noChangeArrowheads="1"/>
          </p:cNvSpPr>
          <p:nvPr/>
        </p:nvSpPr>
        <p:spPr bwMode="auto">
          <a:xfrm>
            <a:off x="533400" y="4117975"/>
            <a:ext cx="1653017" cy="369332"/>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city    zip-code </a:t>
            </a:r>
          </a:p>
        </p:txBody>
      </p:sp>
      <p:sp>
        <p:nvSpPr>
          <p:cNvPr id="35850" name="Text Box 12">
            <a:extLst>
              <a:ext uri="{FF2B5EF4-FFF2-40B4-BE49-F238E27FC236}">
                <a16:creationId xmlns:a16="http://schemas.microsoft.com/office/drawing/2014/main" id="{2FE9BDD9-ECA5-4BFB-9C83-4637E8C3F869}"/>
              </a:ext>
            </a:extLst>
          </p:cNvPr>
          <p:cNvSpPr txBox="1">
            <a:spLocks noChangeArrowheads="1"/>
          </p:cNvSpPr>
          <p:nvPr/>
        </p:nvSpPr>
        <p:spPr bwMode="auto">
          <a:xfrm>
            <a:off x="533400" y="3657600"/>
            <a:ext cx="505267" cy="369332"/>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CZ</a:t>
            </a:r>
            <a:endParaRPr lang="en-AU" altLang="en-US">
              <a:latin typeface="Times New Roman" panose="02020603050405020304" pitchFamily="18" charset="0"/>
              <a:cs typeface="Times New Roman" panose="02020603050405020304" pitchFamily="18" charset="0"/>
            </a:endParaRPr>
          </a:p>
        </p:txBody>
      </p:sp>
      <p:grpSp>
        <p:nvGrpSpPr>
          <p:cNvPr id="2" name="Group 13">
            <a:extLst>
              <a:ext uri="{FF2B5EF4-FFF2-40B4-BE49-F238E27FC236}">
                <a16:creationId xmlns:a16="http://schemas.microsoft.com/office/drawing/2014/main" id="{8E86FF7F-2550-4FAE-95D0-A99718F28DB2}"/>
              </a:ext>
            </a:extLst>
          </p:cNvPr>
          <p:cNvGrpSpPr>
            <a:grpSpLocks/>
          </p:cNvGrpSpPr>
          <p:nvPr/>
        </p:nvGrpSpPr>
        <p:grpSpPr bwMode="auto">
          <a:xfrm>
            <a:off x="6461125" y="1285875"/>
            <a:ext cx="2530475" cy="4162425"/>
            <a:chOff x="4070" y="720"/>
            <a:chExt cx="1594" cy="2622"/>
          </a:xfrm>
        </p:grpSpPr>
        <p:sp>
          <p:nvSpPr>
            <p:cNvPr id="35862" name="Text Box 14">
              <a:extLst>
                <a:ext uri="{FF2B5EF4-FFF2-40B4-BE49-F238E27FC236}">
                  <a16:creationId xmlns:a16="http://schemas.microsoft.com/office/drawing/2014/main" id="{3536E0BF-3850-47F0-A866-BC43499A82ED}"/>
                </a:ext>
              </a:extLst>
            </p:cNvPr>
            <p:cNvSpPr txBox="1">
              <a:spLocks noChangeArrowheads="1"/>
            </p:cNvSpPr>
            <p:nvPr/>
          </p:nvSpPr>
          <p:spPr bwMode="auto">
            <a:xfrm>
              <a:off x="4381" y="720"/>
              <a:ext cx="1123"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street    zip-code</a:t>
              </a:r>
              <a:endParaRPr lang="en-AU" altLang="en-US">
                <a:latin typeface="Times New Roman" panose="02020603050405020304" pitchFamily="18" charset="0"/>
                <a:cs typeface="Times New Roman" panose="02020603050405020304" pitchFamily="18" charset="0"/>
              </a:endParaRPr>
            </a:p>
          </p:txBody>
        </p:sp>
        <p:sp>
          <p:nvSpPr>
            <p:cNvPr id="35863" name="Text Box 15">
              <a:extLst>
                <a:ext uri="{FF2B5EF4-FFF2-40B4-BE49-F238E27FC236}">
                  <a16:creationId xmlns:a16="http://schemas.microsoft.com/office/drawing/2014/main" id="{CCCC0ED2-CDC9-4EE4-A7A3-ACDC2BFAF6F4}"/>
                </a:ext>
              </a:extLst>
            </p:cNvPr>
            <p:cNvSpPr txBox="1">
              <a:spLocks noChangeArrowheads="1"/>
            </p:cNvSpPr>
            <p:nvPr/>
          </p:nvSpPr>
          <p:spPr bwMode="auto">
            <a:xfrm>
              <a:off x="4381" y="1008"/>
              <a:ext cx="1283" cy="237"/>
            </a:xfrm>
            <a:prstGeom prst="rect">
              <a:avLst/>
            </a:prstGeom>
            <a:solidFill>
              <a:srgbClr val="E0E2E2"/>
            </a:solidFill>
            <a:ln w="9525">
              <a:solidFill>
                <a:schemeClr val="tx1"/>
              </a:solidFill>
              <a:miter lim="800000"/>
              <a:headEnd type="none" w="sm" len="sm"/>
              <a:tailEnd type="none" w="sm" len="sm"/>
            </a:ln>
          </p:spPr>
          <p:txBody>
            <a:bodyPr>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55  484    </a:t>
              </a:r>
              <a:endParaRPr lang="en-AU" altLang="en-US">
                <a:latin typeface="Times New Roman" panose="02020603050405020304" pitchFamily="18" charset="0"/>
                <a:cs typeface="Times New Roman" panose="02020603050405020304" pitchFamily="18" charset="0"/>
              </a:endParaRPr>
            </a:p>
          </p:txBody>
        </p:sp>
        <p:sp>
          <p:nvSpPr>
            <p:cNvPr id="35864" name="Text Box 16">
              <a:extLst>
                <a:ext uri="{FF2B5EF4-FFF2-40B4-BE49-F238E27FC236}">
                  <a16:creationId xmlns:a16="http://schemas.microsoft.com/office/drawing/2014/main" id="{271AFBCD-2711-447B-855B-87DD6DAE6EA8}"/>
                </a:ext>
              </a:extLst>
            </p:cNvPr>
            <p:cNvSpPr txBox="1">
              <a:spLocks noChangeArrowheads="1"/>
            </p:cNvSpPr>
            <p:nvPr/>
          </p:nvSpPr>
          <p:spPr bwMode="auto">
            <a:xfrm>
              <a:off x="4381" y="1524"/>
              <a:ext cx="1283" cy="237"/>
            </a:xfrm>
            <a:prstGeom prst="rect">
              <a:avLst/>
            </a:prstGeom>
            <a:solidFill>
              <a:srgbClr val="E0E2E2"/>
            </a:solidFill>
            <a:ln w="9525">
              <a:solidFill>
                <a:schemeClr val="tx1"/>
              </a:solidFill>
              <a:miter lim="800000"/>
              <a:headEnd type="none" w="sm" len="sm"/>
              <a:tailEnd type="none" w="sm" len="sm"/>
            </a:ln>
          </p:spPr>
          <p:txBody>
            <a:bodyPr>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55  485    </a:t>
              </a:r>
              <a:endParaRPr lang="en-AU" altLang="en-US">
                <a:latin typeface="Times New Roman" panose="02020603050405020304" pitchFamily="18" charset="0"/>
                <a:cs typeface="Times New Roman" panose="02020603050405020304" pitchFamily="18" charset="0"/>
              </a:endParaRPr>
            </a:p>
          </p:txBody>
        </p:sp>
        <p:sp>
          <p:nvSpPr>
            <p:cNvPr id="35865" name="Text Box 17">
              <a:extLst>
                <a:ext uri="{FF2B5EF4-FFF2-40B4-BE49-F238E27FC236}">
                  <a16:creationId xmlns:a16="http://schemas.microsoft.com/office/drawing/2014/main" id="{068ACD21-5B77-4EB8-A518-3FC61ECBC6CC}"/>
                </a:ext>
              </a:extLst>
            </p:cNvPr>
            <p:cNvSpPr txBox="1">
              <a:spLocks noChangeArrowheads="1"/>
            </p:cNvSpPr>
            <p:nvPr/>
          </p:nvSpPr>
          <p:spPr bwMode="auto">
            <a:xfrm>
              <a:off x="4381" y="1268"/>
              <a:ext cx="1283" cy="237"/>
            </a:xfrm>
            <a:prstGeom prst="rect">
              <a:avLst/>
            </a:prstGeom>
            <a:solidFill>
              <a:srgbClr val="E0E2E2"/>
            </a:solidFill>
            <a:ln w="9525">
              <a:solidFill>
                <a:schemeClr val="tx1"/>
              </a:solidFill>
              <a:miter lim="800000"/>
              <a:headEnd type="none" w="sm" len="sm"/>
              <a:tailEnd type="none" w="sm" len="sm"/>
            </a:ln>
          </p:spPr>
          <p:txBody>
            <a:bodyPr>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56  484    </a:t>
              </a:r>
              <a:endParaRPr lang="en-AU" altLang="en-US">
                <a:latin typeface="Times New Roman" panose="02020603050405020304" pitchFamily="18" charset="0"/>
                <a:cs typeface="Times New Roman" panose="02020603050405020304" pitchFamily="18" charset="0"/>
              </a:endParaRPr>
            </a:p>
          </p:txBody>
        </p:sp>
        <p:sp>
          <p:nvSpPr>
            <p:cNvPr id="35866" name="Text Box 18">
              <a:extLst>
                <a:ext uri="{FF2B5EF4-FFF2-40B4-BE49-F238E27FC236}">
                  <a16:creationId xmlns:a16="http://schemas.microsoft.com/office/drawing/2014/main" id="{C973F9EA-C553-4268-8625-1249F9A9163F}"/>
                </a:ext>
              </a:extLst>
            </p:cNvPr>
            <p:cNvSpPr txBox="1">
              <a:spLocks noChangeArrowheads="1"/>
            </p:cNvSpPr>
            <p:nvPr/>
          </p:nvSpPr>
          <p:spPr bwMode="auto">
            <a:xfrm>
              <a:off x="4388" y="1779"/>
              <a:ext cx="1264" cy="237"/>
            </a:xfrm>
            <a:prstGeom prst="rect">
              <a:avLst/>
            </a:prstGeom>
            <a:solidFill>
              <a:srgbClr val="E0E2E2"/>
            </a:solidFill>
            <a:ln w="9525">
              <a:solidFill>
                <a:schemeClr val="tx1"/>
              </a:solidFill>
              <a:miter lim="800000"/>
              <a:headEnd type="none" w="sm" len="sm"/>
              <a:tailEnd type="none" w="sm" len="sm"/>
            </a:ln>
          </p:spPr>
          <p:txBody>
            <a:bodyPr>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55  486    </a:t>
              </a:r>
              <a:endParaRPr lang="en-AU" altLang="en-US">
                <a:latin typeface="Times New Roman" panose="02020603050405020304" pitchFamily="18" charset="0"/>
                <a:cs typeface="Times New Roman" panose="02020603050405020304" pitchFamily="18" charset="0"/>
              </a:endParaRPr>
            </a:p>
          </p:txBody>
        </p:sp>
        <p:sp>
          <p:nvSpPr>
            <p:cNvPr id="35867" name="Text Box 19">
              <a:extLst>
                <a:ext uri="{FF2B5EF4-FFF2-40B4-BE49-F238E27FC236}">
                  <a16:creationId xmlns:a16="http://schemas.microsoft.com/office/drawing/2014/main" id="{44CD6C01-CEE8-440F-BCCA-5283F7068336}"/>
                </a:ext>
              </a:extLst>
            </p:cNvPr>
            <p:cNvSpPr txBox="1">
              <a:spLocks noChangeArrowheads="1"/>
            </p:cNvSpPr>
            <p:nvPr/>
          </p:nvSpPr>
          <p:spPr bwMode="auto">
            <a:xfrm>
              <a:off x="4402" y="2304"/>
              <a:ext cx="1041"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city    zip-code </a:t>
              </a:r>
            </a:p>
          </p:txBody>
        </p:sp>
        <p:sp>
          <p:nvSpPr>
            <p:cNvPr id="35868" name="Text Box 20">
              <a:extLst>
                <a:ext uri="{FF2B5EF4-FFF2-40B4-BE49-F238E27FC236}">
                  <a16:creationId xmlns:a16="http://schemas.microsoft.com/office/drawing/2014/main" id="{ECCD4C58-CBF7-492D-804F-0BEA16EACA78}"/>
                </a:ext>
              </a:extLst>
            </p:cNvPr>
            <p:cNvSpPr txBox="1">
              <a:spLocks noChangeArrowheads="1"/>
            </p:cNvSpPr>
            <p:nvPr/>
          </p:nvSpPr>
          <p:spPr bwMode="auto">
            <a:xfrm>
              <a:off x="4402" y="2592"/>
              <a:ext cx="1152" cy="237"/>
            </a:xfrm>
            <a:prstGeom prst="rect">
              <a:avLst/>
            </a:prstGeom>
            <a:solidFill>
              <a:srgbClr val="E0E2E2"/>
            </a:solidFill>
            <a:ln w="9525">
              <a:solidFill>
                <a:schemeClr val="tx1"/>
              </a:solidFill>
              <a:miter lim="800000"/>
              <a:headEnd type="none" w="sm" len="sm"/>
              <a:tailEnd type="none" w="sm" len="sm"/>
            </a:ln>
          </p:spPr>
          <p:txBody>
            <a:bodyPr>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NY  484    </a:t>
              </a:r>
              <a:endParaRPr lang="en-AU" altLang="en-US">
                <a:latin typeface="Times New Roman" panose="02020603050405020304" pitchFamily="18" charset="0"/>
                <a:cs typeface="Times New Roman" panose="02020603050405020304" pitchFamily="18" charset="0"/>
              </a:endParaRPr>
            </a:p>
          </p:txBody>
        </p:sp>
        <p:sp>
          <p:nvSpPr>
            <p:cNvPr id="35869" name="Text Box 21">
              <a:extLst>
                <a:ext uri="{FF2B5EF4-FFF2-40B4-BE49-F238E27FC236}">
                  <a16:creationId xmlns:a16="http://schemas.microsoft.com/office/drawing/2014/main" id="{513DDD05-BC60-40A3-8366-22A322A138B1}"/>
                </a:ext>
              </a:extLst>
            </p:cNvPr>
            <p:cNvSpPr txBox="1">
              <a:spLocks noChangeArrowheads="1"/>
            </p:cNvSpPr>
            <p:nvPr/>
          </p:nvSpPr>
          <p:spPr bwMode="auto">
            <a:xfrm>
              <a:off x="4404" y="2850"/>
              <a:ext cx="1152" cy="237"/>
            </a:xfrm>
            <a:prstGeom prst="rect">
              <a:avLst/>
            </a:prstGeom>
            <a:solidFill>
              <a:srgbClr val="E0E2E2"/>
            </a:solidFill>
            <a:ln w="9525">
              <a:solidFill>
                <a:schemeClr val="tx1"/>
              </a:solidFill>
              <a:miter lim="800000"/>
              <a:headEnd type="none" w="sm" len="sm"/>
              <a:tailEnd type="none" w="sm" len="sm"/>
            </a:ln>
          </p:spPr>
          <p:txBody>
            <a:bodyPr>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NY  485    </a:t>
              </a:r>
              <a:endParaRPr lang="en-AU" altLang="en-US">
                <a:latin typeface="Times New Roman" panose="02020603050405020304" pitchFamily="18" charset="0"/>
                <a:cs typeface="Times New Roman" panose="02020603050405020304" pitchFamily="18" charset="0"/>
              </a:endParaRPr>
            </a:p>
          </p:txBody>
        </p:sp>
        <p:sp>
          <p:nvSpPr>
            <p:cNvPr id="35870" name="Text Box 22">
              <a:extLst>
                <a:ext uri="{FF2B5EF4-FFF2-40B4-BE49-F238E27FC236}">
                  <a16:creationId xmlns:a16="http://schemas.microsoft.com/office/drawing/2014/main" id="{0E38CB9B-4C35-4658-ABD9-531DFD3D66B2}"/>
                </a:ext>
              </a:extLst>
            </p:cNvPr>
            <p:cNvSpPr txBox="1">
              <a:spLocks noChangeArrowheads="1"/>
            </p:cNvSpPr>
            <p:nvPr/>
          </p:nvSpPr>
          <p:spPr bwMode="auto">
            <a:xfrm>
              <a:off x="4402" y="3105"/>
              <a:ext cx="1152" cy="237"/>
            </a:xfrm>
            <a:prstGeom prst="rect">
              <a:avLst/>
            </a:prstGeom>
            <a:solidFill>
              <a:srgbClr val="E0E2E2"/>
            </a:solidFill>
            <a:ln w="9525">
              <a:solidFill>
                <a:schemeClr val="tx1"/>
              </a:solidFill>
              <a:miter lim="800000"/>
              <a:headEnd type="none" w="sm" len="sm"/>
              <a:tailEnd type="none" w="sm" len="sm"/>
            </a:ln>
          </p:spPr>
          <p:txBody>
            <a:bodyPr>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SF  486    </a:t>
              </a:r>
              <a:endParaRPr lang="en-AU" altLang="en-US">
                <a:latin typeface="Times New Roman" panose="02020603050405020304" pitchFamily="18" charset="0"/>
                <a:cs typeface="Times New Roman" panose="02020603050405020304" pitchFamily="18" charset="0"/>
              </a:endParaRPr>
            </a:p>
          </p:txBody>
        </p:sp>
        <p:sp>
          <p:nvSpPr>
            <p:cNvPr id="35871" name="Line 23">
              <a:extLst>
                <a:ext uri="{FF2B5EF4-FFF2-40B4-BE49-F238E27FC236}">
                  <a16:creationId xmlns:a16="http://schemas.microsoft.com/office/drawing/2014/main" id="{B446E8E4-C9E5-4985-BECC-FDF7780F4692}"/>
                </a:ext>
              </a:extLst>
            </p:cNvPr>
            <p:cNvSpPr>
              <a:spLocks noChangeShapeType="1"/>
            </p:cNvSpPr>
            <p:nvPr/>
          </p:nvSpPr>
          <p:spPr bwMode="auto">
            <a:xfrm flipH="1">
              <a:off x="4080" y="1104"/>
              <a:ext cx="288" cy="0"/>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en-AU">
                <a:latin typeface="Times New Roman" panose="02020603050405020304" pitchFamily="18" charset="0"/>
                <a:cs typeface="Times New Roman" panose="02020603050405020304" pitchFamily="18" charset="0"/>
              </a:endParaRPr>
            </a:p>
          </p:txBody>
        </p:sp>
        <p:sp>
          <p:nvSpPr>
            <p:cNvPr id="35872" name="Line 24">
              <a:extLst>
                <a:ext uri="{FF2B5EF4-FFF2-40B4-BE49-F238E27FC236}">
                  <a16:creationId xmlns:a16="http://schemas.microsoft.com/office/drawing/2014/main" id="{441C7A9F-67A3-4D5E-9555-839FB2C8E1F5}"/>
                </a:ext>
              </a:extLst>
            </p:cNvPr>
            <p:cNvSpPr>
              <a:spLocks noChangeShapeType="1"/>
            </p:cNvSpPr>
            <p:nvPr/>
          </p:nvSpPr>
          <p:spPr bwMode="auto">
            <a:xfrm>
              <a:off x="4080" y="1104"/>
              <a:ext cx="0" cy="1872"/>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AU">
                <a:latin typeface="Times New Roman" panose="02020603050405020304" pitchFamily="18" charset="0"/>
                <a:cs typeface="Times New Roman" panose="02020603050405020304" pitchFamily="18" charset="0"/>
              </a:endParaRPr>
            </a:p>
          </p:txBody>
        </p:sp>
        <p:sp>
          <p:nvSpPr>
            <p:cNvPr id="35873" name="Line 25">
              <a:extLst>
                <a:ext uri="{FF2B5EF4-FFF2-40B4-BE49-F238E27FC236}">
                  <a16:creationId xmlns:a16="http://schemas.microsoft.com/office/drawing/2014/main" id="{FABBB5C8-2F69-41AE-9008-C36BF887FAB0}"/>
                </a:ext>
              </a:extLst>
            </p:cNvPr>
            <p:cNvSpPr>
              <a:spLocks noChangeShapeType="1"/>
            </p:cNvSpPr>
            <p:nvPr/>
          </p:nvSpPr>
          <p:spPr bwMode="auto">
            <a:xfrm>
              <a:off x="4080" y="2976"/>
              <a:ext cx="336" cy="0"/>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AU">
                <a:latin typeface="Times New Roman" panose="02020603050405020304" pitchFamily="18" charset="0"/>
                <a:cs typeface="Times New Roman" panose="02020603050405020304" pitchFamily="18" charset="0"/>
              </a:endParaRPr>
            </a:p>
          </p:txBody>
        </p:sp>
        <p:sp>
          <p:nvSpPr>
            <p:cNvPr id="35874" name="Line 26">
              <a:extLst>
                <a:ext uri="{FF2B5EF4-FFF2-40B4-BE49-F238E27FC236}">
                  <a16:creationId xmlns:a16="http://schemas.microsoft.com/office/drawing/2014/main" id="{87378AA6-ADA3-4762-BBCD-0841E843645C}"/>
                </a:ext>
              </a:extLst>
            </p:cNvPr>
            <p:cNvSpPr>
              <a:spLocks noChangeShapeType="1"/>
            </p:cNvSpPr>
            <p:nvPr/>
          </p:nvSpPr>
          <p:spPr bwMode="auto">
            <a:xfrm>
              <a:off x="4080" y="2716"/>
              <a:ext cx="336" cy="0"/>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AU">
                <a:latin typeface="Times New Roman" panose="02020603050405020304" pitchFamily="18" charset="0"/>
                <a:cs typeface="Times New Roman" panose="02020603050405020304" pitchFamily="18" charset="0"/>
              </a:endParaRPr>
            </a:p>
          </p:txBody>
        </p:sp>
        <p:sp>
          <p:nvSpPr>
            <p:cNvPr id="35875" name="Line 27">
              <a:extLst>
                <a:ext uri="{FF2B5EF4-FFF2-40B4-BE49-F238E27FC236}">
                  <a16:creationId xmlns:a16="http://schemas.microsoft.com/office/drawing/2014/main" id="{ABE417E7-D4FC-42AD-918C-3D03CF3D44E5}"/>
                </a:ext>
              </a:extLst>
            </p:cNvPr>
            <p:cNvSpPr>
              <a:spLocks noChangeShapeType="1"/>
            </p:cNvSpPr>
            <p:nvPr/>
          </p:nvSpPr>
          <p:spPr bwMode="auto">
            <a:xfrm>
              <a:off x="4070" y="1632"/>
              <a:ext cx="336" cy="0"/>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AU">
                <a:latin typeface="Times New Roman" panose="02020603050405020304" pitchFamily="18" charset="0"/>
                <a:cs typeface="Times New Roman" panose="02020603050405020304" pitchFamily="18" charset="0"/>
              </a:endParaRPr>
            </a:p>
          </p:txBody>
        </p:sp>
      </p:grpSp>
      <p:grpSp>
        <p:nvGrpSpPr>
          <p:cNvPr id="3" name="Group 28">
            <a:extLst>
              <a:ext uri="{FF2B5EF4-FFF2-40B4-BE49-F238E27FC236}">
                <a16:creationId xmlns:a16="http://schemas.microsoft.com/office/drawing/2014/main" id="{683856B8-81B8-4B1B-BF31-775B960470BC}"/>
              </a:ext>
            </a:extLst>
          </p:cNvPr>
          <p:cNvGrpSpPr>
            <a:grpSpLocks/>
          </p:cNvGrpSpPr>
          <p:nvPr/>
        </p:nvGrpSpPr>
        <p:grpSpPr bwMode="auto">
          <a:xfrm>
            <a:off x="3124200" y="3517900"/>
            <a:ext cx="3276600" cy="1206500"/>
            <a:chOff x="1968" y="2216"/>
            <a:chExt cx="2064" cy="760"/>
          </a:xfrm>
        </p:grpSpPr>
        <p:sp>
          <p:nvSpPr>
            <p:cNvPr id="35858" name="Text Box 29">
              <a:extLst>
                <a:ext uri="{FF2B5EF4-FFF2-40B4-BE49-F238E27FC236}">
                  <a16:creationId xmlns:a16="http://schemas.microsoft.com/office/drawing/2014/main" id="{24223F5E-47D3-4516-A41D-858913C1A8DC}"/>
                </a:ext>
              </a:extLst>
            </p:cNvPr>
            <p:cNvSpPr txBox="1">
              <a:spLocks noChangeArrowheads="1"/>
            </p:cNvSpPr>
            <p:nvPr/>
          </p:nvSpPr>
          <p:spPr bwMode="auto">
            <a:xfrm>
              <a:off x="1968" y="2216"/>
              <a:ext cx="1495"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city    street    zip-code</a:t>
              </a:r>
              <a:endParaRPr lang="en-AU" altLang="en-US">
                <a:latin typeface="Times New Roman" panose="02020603050405020304" pitchFamily="18" charset="0"/>
                <a:cs typeface="Times New Roman" panose="02020603050405020304" pitchFamily="18" charset="0"/>
              </a:endParaRPr>
            </a:p>
          </p:txBody>
        </p:sp>
        <p:sp>
          <p:nvSpPr>
            <p:cNvPr id="35859" name="Text Box 30">
              <a:extLst>
                <a:ext uri="{FF2B5EF4-FFF2-40B4-BE49-F238E27FC236}">
                  <a16:creationId xmlns:a16="http://schemas.microsoft.com/office/drawing/2014/main" id="{97773242-F9B0-40D0-BAFA-7EB0E356A838}"/>
                </a:ext>
              </a:extLst>
            </p:cNvPr>
            <p:cNvSpPr txBox="1">
              <a:spLocks noChangeArrowheads="1"/>
            </p:cNvSpPr>
            <p:nvPr/>
          </p:nvSpPr>
          <p:spPr bwMode="auto">
            <a:xfrm>
              <a:off x="1968" y="2478"/>
              <a:ext cx="1679" cy="237"/>
            </a:xfrm>
            <a:prstGeom prst="rect">
              <a:avLst/>
            </a:prstGeom>
            <a:solidFill>
              <a:srgbClr val="E0E2E2"/>
            </a:solidFill>
            <a:ln w="9525">
              <a:solidFill>
                <a:schemeClr val="tx1"/>
              </a:solidFill>
              <a:miter lim="800000"/>
              <a:headEnd type="none" w="sm" len="sm"/>
              <a:tailEnd type="none" w="sm" len="sm"/>
            </a:ln>
          </p:spPr>
          <p:txBody>
            <a:bodyPr>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NY     55  484    </a:t>
              </a:r>
              <a:endParaRPr lang="en-AU" altLang="en-US">
                <a:latin typeface="Times New Roman" panose="02020603050405020304" pitchFamily="18" charset="0"/>
                <a:cs typeface="Times New Roman" panose="02020603050405020304" pitchFamily="18" charset="0"/>
              </a:endParaRPr>
            </a:p>
          </p:txBody>
        </p:sp>
        <p:sp>
          <p:nvSpPr>
            <p:cNvPr id="35860" name="Text Box 31">
              <a:extLst>
                <a:ext uri="{FF2B5EF4-FFF2-40B4-BE49-F238E27FC236}">
                  <a16:creationId xmlns:a16="http://schemas.microsoft.com/office/drawing/2014/main" id="{E4DBA0CC-9318-4221-A33C-2EFE184A1DD0}"/>
                </a:ext>
              </a:extLst>
            </p:cNvPr>
            <p:cNvSpPr txBox="1">
              <a:spLocks noChangeArrowheads="1"/>
            </p:cNvSpPr>
            <p:nvPr/>
          </p:nvSpPr>
          <p:spPr bwMode="auto">
            <a:xfrm>
              <a:off x="1968" y="2739"/>
              <a:ext cx="1679" cy="237"/>
            </a:xfrm>
            <a:prstGeom prst="rect">
              <a:avLst/>
            </a:prstGeom>
            <a:solidFill>
              <a:srgbClr val="E0E2E2"/>
            </a:solidFill>
            <a:ln w="9525">
              <a:solidFill>
                <a:schemeClr val="tx1"/>
              </a:solidFill>
              <a:miter lim="800000"/>
              <a:headEnd type="none" w="sm" len="sm"/>
              <a:tailEnd type="none" w="sm" len="sm"/>
            </a:ln>
          </p:spPr>
          <p:txBody>
            <a:bodyPr>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NY     55  485    </a:t>
              </a:r>
            </a:p>
          </p:txBody>
        </p:sp>
        <p:sp>
          <p:nvSpPr>
            <p:cNvPr id="35861" name="Line 32">
              <a:extLst>
                <a:ext uri="{FF2B5EF4-FFF2-40B4-BE49-F238E27FC236}">
                  <a16:creationId xmlns:a16="http://schemas.microsoft.com/office/drawing/2014/main" id="{77E52CEE-6B6F-42C9-9EA2-2C9AEBA3E47D}"/>
                </a:ext>
              </a:extLst>
            </p:cNvPr>
            <p:cNvSpPr>
              <a:spLocks noChangeShapeType="1"/>
            </p:cNvSpPr>
            <p:nvPr/>
          </p:nvSpPr>
          <p:spPr bwMode="auto">
            <a:xfrm flipH="1">
              <a:off x="3696" y="2592"/>
              <a:ext cx="336" cy="0"/>
            </a:xfrm>
            <a:prstGeom prst="line">
              <a:avLst/>
            </a:prstGeom>
            <a:noFill/>
            <a:ln w="38100" cmpd="dbl">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AU">
                <a:latin typeface="Times New Roman" panose="02020603050405020304" pitchFamily="18" charset="0"/>
                <a:cs typeface="Times New Roman" panose="02020603050405020304" pitchFamily="18" charset="0"/>
              </a:endParaRPr>
            </a:p>
          </p:txBody>
        </p:sp>
      </p:grpSp>
      <p:grpSp>
        <p:nvGrpSpPr>
          <p:cNvPr id="4" name="Group 33">
            <a:extLst>
              <a:ext uri="{FF2B5EF4-FFF2-40B4-BE49-F238E27FC236}">
                <a16:creationId xmlns:a16="http://schemas.microsoft.com/office/drawing/2014/main" id="{60C6BA74-37E4-4773-A891-946D43447684}"/>
              </a:ext>
            </a:extLst>
          </p:cNvPr>
          <p:cNvGrpSpPr>
            <a:grpSpLocks/>
          </p:cNvGrpSpPr>
          <p:nvPr/>
        </p:nvGrpSpPr>
        <p:grpSpPr bwMode="auto">
          <a:xfrm>
            <a:off x="228600" y="3994150"/>
            <a:ext cx="9144000" cy="2552700"/>
            <a:chOff x="144" y="2516"/>
            <a:chExt cx="5760" cy="1608"/>
          </a:xfrm>
        </p:grpSpPr>
        <p:sp>
          <p:nvSpPr>
            <p:cNvPr id="35855" name="Rectangle 34">
              <a:extLst>
                <a:ext uri="{FF2B5EF4-FFF2-40B4-BE49-F238E27FC236}">
                  <a16:creationId xmlns:a16="http://schemas.microsoft.com/office/drawing/2014/main" id="{EC6F3513-AD23-4474-91D2-826948AAF43B}"/>
                </a:ext>
              </a:extLst>
            </p:cNvPr>
            <p:cNvSpPr>
              <a:spLocks noChangeArrowheads="1"/>
            </p:cNvSpPr>
            <p:nvPr/>
          </p:nvSpPr>
          <p:spPr bwMode="auto">
            <a:xfrm>
              <a:off x="144" y="3600"/>
              <a:ext cx="5760"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Normalization to BCNF costs a functional dependency</a:t>
              </a:r>
            </a:p>
            <a:p>
              <a:r>
                <a:rPr lang="en-AU" altLang="en-US">
                  <a:solidFill>
                    <a:srgbClr val="FF0000"/>
                  </a:solidFill>
                  <a:latin typeface="Times New Roman" panose="02020603050405020304" pitchFamily="18" charset="0"/>
                  <a:cs typeface="Times New Roman" panose="02020603050405020304" pitchFamily="18" charset="0"/>
                </a:rPr>
                <a:t> city, street </a:t>
              </a:r>
              <a:r>
                <a:rPr lang="en-AU" altLang="en-US">
                  <a:solidFill>
                    <a:srgbClr val="FF0000"/>
                  </a:solidFill>
                  <a:latin typeface="Times New Roman" panose="02020603050405020304" pitchFamily="18" charset="0"/>
                  <a:cs typeface="Times New Roman" panose="02020603050405020304" pitchFamily="18" charset="0"/>
                  <a:sym typeface="Symbol" panose="05050102010706020507" pitchFamily="18" charset="2"/>
                </a:rPr>
                <a:t> zip-code</a:t>
              </a:r>
            </a:p>
          </p:txBody>
        </p:sp>
        <p:sp>
          <p:nvSpPr>
            <p:cNvPr id="35856" name="AutoShape 35">
              <a:extLst>
                <a:ext uri="{FF2B5EF4-FFF2-40B4-BE49-F238E27FC236}">
                  <a16:creationId xmlns:a16="http://schemas.microsoft.com/office/drawing/2014/main" id="{F648150A-154E-465B-A49D-6A49495BD51C}"/>
                </a:ext>
              </a:extLst>
            </p:cNvPr>
            <p:cNvSpPr>
              <a:spLocks noChangeArrowheads="1"/>
            </p:cNvSpPr>
            <p:nvPr/>
          </p:nvSpPr>
          <p:spPr bwMode="auto">
            <a:xfrm>
              <a:off x="2016" y="2516"/>
              <a:ext cx="864" cy="432"/>
            </a:xfrm>
            <a:prstGeom prst="roundRect">
              <a:avLst>
                <a:gd name="adj" fmla="val 16667"/>
              </a:avLst>
            </a:prstGeom>
            <a:noFill/>
            <a:ln w="28575">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endParaRPr lang="en-US" altLang="en-US" b="0">
                <a:latin typeface="Times New Roman" panose="02020603050405020304" pitchFamily="18" charset="0"/>
                <a:cs typeface="Times New Roman" panose="02020603050405020304" pitchFamily="18" charset="0"/>
              </a:endParaRPr>
            </a:p>
          </p:txBody>
        </p:sp>
        <p:sp>
          <p:nvSpPr>
            <p:cNvPr id="35857" name="Line 36">
              <a:extLst>
                <a:ext uri="{FF2B5EF4-FFF2-40B4-BE49-F238E27FC236}">
                  <a16:creationId xmlns:a16="http://schemas.microsoft.com/office/drawing/2014/main" id="{EF76C91B-9892-4956-A45C-EE9BE91B7523}"/>
                </a:ext>
              </a:extLst>
            </p:cNvPr>
            <p:cNvSpPr>
              <a:spLocks noChangeShapeType="1"/>
            </p:cNvSpPr>
            <p:nvPr/>
          </p:nvSpPr>
          <p:spPr bwMode="auto">
            <a:xfrm>
              <a:off x="2784" y="2976"/>
              <a:ext cx="0" cy="912"/>
            </a:xfrm>
            <a:prstGeom prst="line">
              <a:avLst/>
            </a:prstGeom>
            <a:noFill/>
            <a:ln w="38100" cmpd="dbl">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AU">
                <a:latin typeface="Times New Roman" panose="02020603050405020304" pitchFamily="18" charset="0"/>
                <a:cs typeface="Times New Roman" panose="02020603050405020304" pitchFamily="18" charset="0"/>
              </a:endParaRPr>
            </a:p>
          </p:txBody>
        </p:sp>
      </p:grpSp>
      <p:sp>
        <p:nvSpPr>
          <p:cNvPr id="35854" name="Rectangle 39">
            <a:extLst>
              <a:ext uri="{FF2B5EF4-FFF2-40B4-BE49-F238E27FC236}">
                <a16:creationId xmlns:a16="http://schemas.microsoft.com/office/drawing/2014/main" id="{0078F153-FB68-4A23-AC29-E0A956B7D004}"/>
              </a:ext>
            </a:extLst>
          </p:cNvPr>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pPr eaLnBrk="1" hangingPunct="1"/>
            <a:r>
              <a:rPr lang="en-AU" altLang="en-US" sz="3200" dirty="0">
                <a:solidFill>
                  <a:schemeClr val="tx2"/>
                </a:solidFill>
                <a:latin typeface="Times New Roman" panose="02020603050405020304" pitchFamily="18" charset="0"/>
                <a:cs typeface="Times New Roman" panose="02020603050405020304" pitchFamily="18" charset="0"/>
              </a:rPr>
              <a:t>Boyce-Codd normal form (BCNF)</a:t>
            </a:r>
          </a:p>
        </p:txBody>
      </p:sp>
      <p:sp>
        <p:nvSpPr>
          <p:cNvPr id="36" name="CustomShape 3">
            <a:extLst>
              <a:ext uri="{FF2B5EF4-FFF2-40B4-BE49-F238E27FC236}">
                <a16:creationId xmlns:a16="http://schemas.microsoft.com/office/drawing/2014/main" id="{79213A77-788B-4B96-A3D6-544EFD66408D}"/>
              </a:ext>
            </a:extLst>
          </p:cNvPr>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63BE5C9-FE73-4A1E-82E7-179CDFCB0B1E}" type="slidenum">
              <a:rPr lang="en-US" sz="1400" b="0" strike="noStrike" spc="-1">
                <a:solidFill>
                  <a:srgbClr val="8B8B8B"/>
                </a:solidFill>
                <a:latin typeface="Montserrat"/>
                <a:ea typeface="DejaVu Sans"/>
              </a:rPr>
              <a:t>39</a:t>
            </a:fld>
            <a:endParaRPr lang="en-US" sz="14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411120"/>
            <a:ext cx="727704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91" name="CustomShape 2"/>
          <p:cNvSpPr/>
          <p:nvPr/>
        </p:nvSpPr>
        <p:spPr>
          <a:xfrm>
            <a:off x="457200" y="1514520"/>
            <a:ext cx="7871040" cy="31626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0200">
              <a:lnSpc>
                <a:spcPct val="100000"/>
              </a:lnSpc>
              <a:spcBef>
                <a:spcPts val="561"/>
              </a:spcBef>
              <a:buClr>
                <a:srgbClr val="0C2340"/>
              </a:buClr>
              <a:buFont typeface="Arial"/>
              <a:buChar char="•"/>
            </a:pPr>
            <a:r>
              <a:rPr lang="en-US" sz="2800" b="0" strike="noStrike" spc="-1" dirty="0">
                <a:solidFill>
                  <a:srgbClr val="002060"/>
                </a:solidFill>
                <a:latin typeface="Times New Roman"/>
                <a:ea typeface="DejaVu Sans"/>
              </a:rPr>
              <a:t>First Normal Form (1NF)</a:t>
            </a:r>
            <a:endParaRPr lang="en-US" sz="2800" b="0" strike="noStrike" spc="-1" dirty="0">
              <a:solidFill>
                <a:srgbClr val="002060"/>
              </a:solidFill>
              <a:latin typeface="Arial"/>
            </a:endParaRPr>
          </a:p>
          <a:p>
            <a:pPr marL="343080" indent="-340200">
              <a:lnSpc>
                <a:spcPct val="100000"/>
              </a:lnSpc>
              <a:spcBef>
                <a:spcPts val="561"/>
              </a:spcBef>
              <a:buClr>
                <a:srgbClr val="0C2340"/>
              </a:buClr>
              <a:buFont typeface="Arial"/>
              <a:buChar char="•"/>
            </a:pPr>
            <a:r>
              <a:rPr lang="en-US" sz="2800" spc="-1" dirty="0">
                <a:solidFill>
                  <a:srgbClr val="FF0000"/>
                </a:solidFill>
                <a:latin typeface="Times New Roman"/>
              </a:rPr>
              <a:t>Keys, prime/nonprime attributes, full/partial functional dependencies</a:t>
            </a:r>
            <a:endParaRPr lang="en-US" sz="2800" spc="-1" dirty="0">
              <a:solidFill>
                <a:srgbClr val="FF0000"/>
              </a:solidFill>
            </a:endParaRPr>
          </a:p>
          <a:p>
            <a:pPr marL="343080" indent="-340200">
              <a:lnSpc>
                <a:spcPct val="100000"/>
              </a:lnSpc>
              <a:spcBef>
                <a:spcPts val="561"/>
              </a:spcBef>
              <a:buClr>
                <a:srgbClr val="0C2340"/>
              </a:buClr>
              <a:buFont typeface="Arial"/>
              <a:buChar char="•"/>
            </a:pPr>
            <a:r>
              <a:rPr lang="en-US" sz="2800" b="0" strike="noStrike" spc="-1" dirty="0">
                <a:solidFill>
                  <a:srgbClr val="0C2340"/>
                </a:solidFill>
                <a:latin typeface="Times New Roman"/>
                <a:ea typeface="DejaVu Sans"/>
              </a:rPr>
              <a:t>Second Normal Form (2NF)</a:t>
            </a:r>
            <a:endParaRPr lang="en-US" sz="2800" b="0" strike="noStrike" spc="-1" dirty="0">
              <a:latin typeface="Arial"/>
            </a:endParaRPr>
          </a:p>
          <a:p>
            <a:pPr marL="343080" indent="-340200">
              <a:lnSpc>
                <a:spcPct val="100000"/>
              </a:lnSpc>
              <a:spcBef>
                <a:spcPts val="561"/>
              </a:spcBef>
              <a:buClr>
                <a:srgbClr val="0C2340"/>
              </a:buClr>
              <a:buFont typeface="Arial"/>
              <a:buChar char="•"/>
            </a:pPr>
            <a:r>
              <a:rPr lang="en-US" sz="2800" b="0" strike="noStrike" spc="-1" dirty="0">
                <a:solidFill>
                  <a:srgbClr val="0C2340"/>
                </a:solidFill>
                <a:latin typeface="Times New Roman"/>
                <a:ea typeface="DejaVu Sans"/>
              </a:rPr>
              <a:t>Third Normal Forms (3NF)</a:t>
            </a:r>
          </a:p>
          <a:p>
            <a:pPr marL="343080" indent="-340200">
              <a:lnSpc>
                <a:spcPct val="100000"/>
              </a:lnSpc>
              <a:spcBef>
                <a:spcPts val="561"/>
              </a:spcBef>
              <a:buClr>
                <a:srgbClr val="0C2340"/>
              </a:buClr>
              <a:buFont typeface="Arial"/>
              <a:buChar char="•"/>
            </a:pPr>
            <a:r>
              <a:rPr lang="en-US" sz="2800" spc="-1" dirty="0">
                <a:solidFill>
                  <a:srgbClr val="0C2340"/>
                </a:solidFill>
                <a:latin typeface="Times New Roman"/>
              </a:rPr>
              <a:t>Boyce-Codd Normal Form (BCNF)</a:t>
            </a:r>
          </a:p>
          <a:p>
            <a:pPr marL="343080" indent="-340200">
              <a:lnSpc>
                <a:spcPct val="100000"/>
              </a:lnSpc>
              <a:spcBef>
                <a:spcPts val="561"/>
              </a:spcBef>
              <a:buClr>
                <a:srgbClr val="0C2340"/>
              </a:buClr>
              <a:buFont typeface="Arial"/>
              <a:buChar char="•"/>
            </a:pPr>
            <a:r>
              <a:rPr lang="en-US" sz="2800" b="0" strike="noStrike" spc="-1" dirty="0">
                <a:solidFill>
                  <a:srgbClr val="0C2340"/>
                </a:solidFill>
                <a:latin typeface="Times New Roman"/>
              </a:rPr>
              <a:t>Normalization of relational schemas</a:t>
            </a:r>
            <a:endParaRPr lang="en-US" sz="2800" b="0" strike="noStrike" spc="-1" dirty="0">
              <a:latin typeface="Arial"/>
            </a:endParaRPr>
          </a:p>
        </p:txBody>
      </p:sp>
      <p:sp>
        <p:nvSpPr>
          <p:cNvPr id="92"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2874BB4-2252-4FE0-9005-3AB4335C96C2}" type="slidenum">
              <a:rPr lang="en-US" sz="1400" b="0" strike="noStrike" spc="-1">
                <a:solidFill>
                  <a:srgbClr val="8B8B8B"/>
                </a:solidFill>
                <a:latin typeface="Montserrat"/>
                <a:ea typeface="DejaVu Sans"/>
              </a:rPr>
              <a:t>4</a:t>
            </a:fld>
            <a:endParaRPr lang="en-US" sz="1400" b="0" strike="noStrike" spc="-1">
              <a:latin typeface="Arial"/>
            </a:endParaRPr>
          </a:p>
        </p:txBody>
      </p:sp>
    </p:spTree>
    <p:extLst>
      <p:ext uri="{BB962C8B-B14F-4D97-AF65-F5344CB8AC3E}">
        <p14:creationId xmlns:p14="http://schemas.microsoft.com/office/powerpoint/2010/main" val="149388309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411120"/>
            <a:ext cx="727704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91" name="CustomShape 2"/>
          <p:cNvSpPr/>
          <p:nvPr/>
        </p:nvSpPr>
        <p:spPr>
          <a:xfrm>
            <a:off x="457200" y="1514520"/>
            <a:ext cx="7871040" cy="31626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0200">
              <a:lnSpc>
                <a:spcPct val="100000"/>
              </a:lnSpc>
              <a:spcBef>
                <a:spcPts val="561"/>
              </a:spcBef>
              <a:buClr>
                <a:srgbClr val="0C2340"/>
              </a:buClr>
              <a:buFont typeface="Arial"/>
              <a:buChar char="•"/>
            </a:pPr>
            <a:r>
              <a:rPr lang="en-US" sz="2800" b="0" strike="noStrike" spc="-1" dirty="0">
                <a:solidFill>
                  <a:srgbClr val="002060"/>
                </a:solidFill>
                <a:latin typeface="Times New Roman"/>
                <a:ea typeface="DejaVu Sans"/>
              </a:rPr>
              <a:t>First Normal Form (1NF)</a:t>
            </a:r>
            <a:endParaRPr lang="en-US" sz="2800" b="0" strike="noStrike" spc="-1" dirty="0">
              <a:solidFill>
                <a:srgbClr val="002060"/>
              </a:solidFill>
              <a:latin typeface="Arial"/>
            </a:endParaRPr>
          </a:p>
          <a:p>
            <a:pPr marL="343080" indent="-340200">
              <a:lnSpc>
                <a:spcPct val="100000"/>
              </a:lnSpc>
              <a:spcBef>
                <a:spcPts val="561"/>
              </a:spcBef>
              <a:buClr>
                <a:srgbClr val="0C2340"/>
              </a:buClr>
              <a:buFont typeface="Arial"/>
              <a:buChar char="•"/>
            </a:pPr>
            <a:r>
              <a:rPr lang="en-US" sz="2800" spc="-1" dirty="0">
                <a:solidFill>
                  <a:srgbClr val="0C2340"/>
                </a:solidFill>
                <a:latin typeface="Times New Roman"/>
              </a:rPr>
              <a:t>Keys, prime/nonprime attributes, full/partial functional dependencies</a:t>
            </a:r>
            <a:endParaRPr lang="en-US" sz="2800" spc="-1" dirty="0"/>
          </a:p>
          <a:p>
            <a:pPr marL="343080" indent="-340200">
              <a:lnSpc>
                <a:spcPct val="100000"/>
              </a:lnSpc>
              <a:spcBef>
                <a:spcPts val="561"/>
              </a:spcBef>
              <a:buClr>
                <a:srgbClr val="0C2340"/>
              </a:buClr>
              <a:buFont typeface="Arial"/>
              <a:buChar char="•"/>
            </a:pPr>
            <a:r>
              <a:rPr lang="en-US" sz="2800" b="0" strike="noStrike" spc="-1" dirty="0">
                <a:solidFill>
                  <a:srgbClr val="0C2340"/>
                </a:solidFill>
                <a:latin typeface="Times New Roman"/>
                <a:ea typeface="DejaVu Sans"/>
              </a:rPr>
              <a:t>Second Normal Form (2NF)</a:t>
            </a:r>
            <a:endParaRPr lang="en-US" sz="2800" b="0" strike="noStrike" spc="-1" dirty="0">
              <a:latin typeface="Arial"/>
            </a:endParaRPr>
          </a:p>
          <a:p>
            <a:pPr marL="343080" indent="-340200">
              <a:lnSpc>
                <a:spcPct val="100000"/>
              </a:lnSpc>
              <a:spcBef>
                <a:spcPts val="561"/>
              </a:spcBef>
              <a:buClr>
                <a:srgbClr val="0C2340"/>
              </a:buClr>
              <a:buFont typeface="Arial"/>
              <a:buChar char="•"/>
            </a:pPr>
            <a:r>
              <a:rPr lang="en-US" sz="2800" b="0" strike="noStrike" spc="-1" dirty="0">
                <a:solidFill>
                  <a:srgbClr val="0C2340"/>
                </a:solidFill>
                <a:latin typeface="Times New Roman"/>
                <a:ea typeface="DejaVu Sans"/>
              </a:rPr>
              <a:t>Third Normal Forms (3NF)</a:t>
            </a:r>
          </a:p>
          <a:p>
            <a:pPr marL="343080" indent="-340200">
              <a:lnSpc>
                <a:spcPct val="100000"/>
              </a:lnSpc>
              <a:spcBef>
                <a:spcPts val="561"/>
              </a:spcBef>
              <a:buClr>
                <a:srgbClr val="0C2340"/>
              </a:buClr>
              <a:buFont typeface="Arial"/>
              <a:buChar char="•"/>
            </a:pPr>
            <a:r>
              <a:rPr lang="en-US" sz="2800" spc="-1" dirty="0">
                <a:solidFill>
                  <a:srgbClr val="0C2340"/>
                </a:solidFill>
                <a:latin typeface="Times New Roman"/>
              </a:rPr>
              <a:t>Boyce-Codd Normal Form (BCNF)</a:t>
            </a:r>
          </a:p>
          <a:p>
            <a:pPr marL="343080" indent="-340200">
              <a:lnSpc>
                <a:spcPct val="100000"/>
              </a:lnSpc>
              <a:spcBef>
                <a:spcPts val="561"/>
              </a:spcBef>
              <a:buClr>
                <a:srgbClr val="0C2340"/>
              </a:buClr>
              <a:buFont typeface="Arial"/>
              <a:buChar char="•"/>
            </a:pPr>
            <a:r>
              <a:rPr lang="en-US" sz="2800" b="0" strike="noStrike" spc="-1" dirty="0">
                <a:solidFill>
                  <a:srgbClr val="FF0000"/>
                </a:solidFill>
                <a:latin typeface="Times New Roman"/>
              </a:rPr>
              <a:t>Normalization of relational schemas</a:t>
            </a:r>
            <a:endParaRPr lang="en-US" sz="2800" b="0" strike="noStrike" spc="-1" dirty="0">
              <a:solidFill>
                <a:srgbClr val="FF0000"/>
              </a:solidFill>
              <a:latin typeface="Arial"/>
            </a:endParaRPr>
          </a:p>
        </p:txBody>
      </p:sp>
      <p:sp>
        <p:nvSpPr>
          <p:cNvPr id="92"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2874BB4-2252-4FE0-9005-3AB4335C96C2}" type="slidenum">
              <a:rPr lang="en-US" sz="1400" b="0" strike="noStrike" spc="-1">
                <a:solidFill>
                  <a:srgbClr val="8B8B8B"/>
                </a:solidFill>
                <a:latin typeface="Montserrat"/>
                <a:ea typeface="DejaVu Sans"/>
              </a:rPr>
              <a:t>40</a:t>
            </a:fld>
            <a:endParaRPr lang="en-US" sz="1400" b="0" strike="noStrike" spc="-1">
              <a:latin typeface="Arial"/>
            </a:endParaRPr>
          </a:p>
        </p:txBody>
      </p:sp>
    </p:spTree>
    <p:extLst>
      <p:ext uri="{BB962C8B-B14F-4D97-AF65-F5344CB8AC3E}">
        <p14:creationId xmlns:p14="http://schemas.microsoft.com/office/powerpoint/2010/main" val="5498367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4">
            <a:extLst>
              <a:ext uri="{FF2B5EF4-FFF2-40B4-BE49-F238E27FC236}">
                <a16:creationId xmlns:a16="http://schemas.microsoft.com/office/drawing/2014/main" id="{8686633B-7654-4680-9FF0-EB7FD8F82323}"/>
              </a:ext>
            </a:extLst>
          </p:cNvPr>
          <p:cNvSpPr>
            <a:spLocks noChangeArrowheads="1"/>
          </p:cNvSpPr>
          <p:nvPr/>
        </p:nvSpPr>
        <p:spPr bwMode="auto">
          <a:xfrm>
            <a:off x="228600" y="1447800"/>
            <a:ext cx="88392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Given a relational schema </a:t>
            </a:r>
            <a:r>
              <a:rPr lang="en-AU" altLang="en-US">
                <a:solidFill>
                  <a:schemeClr val="accent2"/>
                </a:solidFill>
                <a:latin typeface="Times New Roman" panose="02020603050405020304" pitchFamily="18" charset="0"/>
                <a:cs typeface="Times New Roman" panose="02020603050405020304" pitchFamily="18" charset="0"/>
              </a:rPr>
              <a:t>R = { A</a:t>
            </a:r>
            <a:r>
              <a:rPr lang="en-AU" altLang="en-US" baseline="-25000">
                <a:solidFill>
                  <a:schemeClr val="accent2"/>
                </a:solidFill>
                <a:latin typeface="Times New Roman" panose="02020603050405020304" pitchFamily="18" charset="0"/>
                <a:cs typeface="Times New Roman" panose="02020603050405020304" pitchFamily="18" charset="0"/>
              </a:rPr>
              <a:t>1</a:t>
            </a:r>
            <a:r>
              <a:rPr lang="en-AU" altLang="en-US">
                <a:solidFill>
                  <a:schemeClr val="accent2"/>
                </a:solidFill>
                <a:latin typeface="Times New Roman" panose="02020603050405020304" pitchFamily="18" charset="0"/>
                <a:cs typeface="Times New Roman" panose="02020603050405020304" pitchFamily="18" charset="0"/>
              </a:rPr>
              <a:t>, ..., A</a:t>
            </a:r>
            <a:r>
              <a:rPr lang="en-AU" altLang="en-US" baseline="-25000">
                <a:solidFill>
                  <a:schemeClr val="accent2"/>
                </a:solidFill>
                <a:latin typeface="Times New Roman" panose="02020603050405020304" pitchFamily="18" charset="0"/>
                <a:cs typeface="Times New Roman" panose="02020603050405020304" pitchFamily="18" charset="0"/>
              </a:rPr>
              <a:t>n</a:t>
            </a:r>
            <a:r>
              <a:rPr lang="en-AU" altLang="en-US">
                <a:solidFill>
                  <a:schemeClr val="accent2"/>
                </a:solidFill>
                <a:latin typeface="Times New Roman" panose="02020603050405020304" pitchFamily="18" charset="0"/>
                <a:cs typeface="Times New Roman" panose="02020603050405020304" pitchFamily="18" charset="0"/>
              </a:rPr>
              <a:t>}</a:t>
            </a:r>
          </a:p>
        </p:txBody>
      </p:sp>
      <p:sp>
        <p:nvSpPr>
          <p:cNvPr id="77829" name="Rectangle 5">
            <a:extLst>
              <a:ext uri="{FF2B5EF4-FFF2-40B4-BE49-F238E27FC236}">
                <a16:creationId xmlns:a16="http://schemas.microsoft.com/office/drawing/2014/main" id="{C5A99634-E34B-4372-A244-FCBABB7EF74C}"/>
              </a:ext>
            </a:extLst>
          </p:cNvPr>
          <p:cNvSpPr>
            <a:spLocks noChangeArrowheads="1"/>
          </p:cNvSpPr>
          <p:nvPr/>
        </p:nvSpPr>
        <p:spPr bwMode="auto">
          <a:xfrm>
            <a:off x="228600" y="2133600"/>
            <a:ext cx="88392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Identify all functional dependencies</a:t>
            </a:r>
            <a:endParaRPr lang="en-AU" altLang="en-US" b="0">
              <a:solidFill>
                <a:srgbClr val="00279F"/>
              </a:solidFill>
              <a:latin typeface="Times New Roman" panose="02020603050405020304" pitchFamily="18" charset="0"/>
              <a:cs typeface="Times New Roman" panose="02020603050405020304" pitchFamily="18" charset="0"/>
            </a:endParaRPr>
          </a:p>
        </p:txBody>
      </p:sp>
      <p:sp>
        <p:nvSpPr>
          <p:cNvPr id="77830" name="Line 6">
            <a:extLst>
              <a:ext uri="{FF2B5EF4-FFF2-40B4-BE49-F238E27FC236}">
                <a16:creationId xmlns:a16="http://schemas.microsoft.com/office/drawing/2014/main" id="{7DBC5AAA-B7D0-4E51-959F-9480581002E4}"/>
              </a:ext>
            </a:extLst>
          </p:cNvPr>
          <p:cNvSpPr>
            <a:spLocks noChangeShapeType="1"/>
          </p:cNvSpPr>
          <p:nvPr/>
        </p:nvSpPr>
        <p:spPr bwMode="auto">
          <a:xfrm>
            <a:off x="381000" y="1981200"/>
            <a:ext cx="72390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U">
              <a:latin typeface="Times New Roman" panose="02020603050405020304" pitchFamily="18" charset="0"/>
              <a:cs typeface="Times New Roman" panose="02020603050405020304" pitchFamily="18" charset="0"/>
            </a:endParaRPr>
          </a:p>
        </p:txBody>
      </p:sp>
      <p:sp>
        <p:nvSpPr>
          <p:cNvPr id="77831" name="Rectangle 7">
            <a:extLst>
              <a:ext uri="{FF2B5EF4-FFF2-40B4-BE49-F238E27FC236}">
                <a16:creationId xmlns:a16="http://schemas.microsoft.com/office/drawing/2014/main" id="{69DE2FE5-09AC-4A26-BF7D-458A8C3A7CE9}"/>
              </a:ext>
            </a:extLst>
          </p:cNvPr>
          <p:cNvSpPr>
            <a:spLocks noChangeArrowheads="1"/>
          </p:cNvSpPr>
          <p:nvPr/>
        </p:nvSpPr>
        <p:spPr bwMode="auto">
          <a:xfrm>
            <a:off x="228600" y="2835275"/>
            <a:ext cx="88392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Use functional dependencies to derive all minimal  keys</a:t>
            </a:r>
            <a:endParaRPr lang="en-AU" altLang="en-US" b="0">
              <a:solidFill>
                <a:srgbClr val="00279F"/>
              </a:solidFill>
              <a:latin typeface="Times New Roman" panose="02020603050405020304" pitchFamily="18" charset="0"/>
              <a:cs typeface="Times New Roman" panose="02020603050405020304" pitchFamily="18" charset="0"/>
            </a:endParaRPr>
          </a:p>
        </p:txBody>
      </p:sp>
      <p:sp>
        <p:nvSpPr>
          <p:cNvPr id="77832" name="Rectangle 8">
            <a:extLst>
              <a:ext uri="{FF2B5EF4-FFF2-40B4-BE49-F238E27FC236}">
                <a16:creationId xmlns:a16="http://schemas.microsoft.com/office/drawing/2014/main" id="{599CCE1B-B00D-456A-8356-F585992C4B82}"/>
              </a:ext>
            </a:extLst>
          </p:cNvPr>
          <p:cNvSpPr>
            <a:spLocks noChangeArrowheads="1"/>
          </p:cNvSpPr>
          <p:nvPr/>
        </p:nvSpPr>
        <p:spPr bwMode="auto">
          <a:xfrm>
            <a:off x="228600" y="3505200"/>
            <a:ext cx="8839200"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Use functional dependencies and minimal keys to identify the  highest normal form  satisfied by </a:t>
            </a:r>
            <a:r>
              <a:rPr lang="en-AU" altLang="en-US">
                <a:solidFill>
                  <a:schemeClr val="accent2"/>
                </a:solidFill>
                <a:latin typeface="Times New Roman" panose="02020603050405020304" pitchFamily="18" charset="0"/>
                <a:cs typeface="Times New Roman" panose="02020603050405020304" pitchFamily="18" charset="0"/>
              </a:rPr>
              <a:t> R</a:t>
            </a:r>
            <a:endParaRPr lang="en-AU" altLang="en-US" b="0">
              <a:solidFill>
                <a:srgbClr val="003399"/>
              </a:solidFill>
              <a:latin typeface="Times New Roman" panose="02020603050405020304" pitchFamily="18" charset="0"/>
              <a:cs typeface="Times New Roman" panose="02020603050405020304" pitchFamily="18" charset="0"/>
            </a:endParaRPr>
          </a:p>
        </p:txBody>
      </p:sp>
      <p:sp>
        <p:nvSpPr>
          <p:cNvPr id="77833" name="Rectangle 9">
            <a:extLst>
              <a:ext uri="{FF2B5EF4-FFF2-40B4-BE49-F238E27FC236}">
                <a16:creationId xmlns:a16="http://schemas.microsoft.com/office/drawing/2014/main" id="{9B95AA5B-06C1-4B8A-BE93-C58A94C8B794}"/>
              </a:ext>
            </a:extLst>
          </p:cNvPr>
          <p:cNvSpPr>
            <a:spLocks noChangeArrowheads="1"/>
          </p:cNvSpPr>
          <p:nvPr/>
        </p:nvSpPr>
        <p:spPr bwMode="auto">
          <a:xfrm>
            <a:off x="228600" y="4495800"/>
            <a:ext cx="88392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Decompose</a:t>
            </a:r>
            <a:r>
              <a:rPr lang="en-AU" altLang="en-US">
                <a:solidFill>
                  <a:schemeClr val="accent2"/>
                </a:solidFill>
                <a:latin typeface="Times New Roman" panose="02020603050405020304" pitchFamily="18" charset="0"/>
                <a:cs typeface="Times New Roman" panose="02020603050405020304" pitchFamily="18" charset="0"/>
              </a:rPr>
              <a:t> R</a:t>
            </a:r>
            <a:r>
              <a:rPr lang="en-AU" altLang="en-US">
                <a:latin typeface="Times New Roman" panose="02020603050405020304" pitchFamily="18" charset="0"/>
                <a:cs typeface="Times New Roman" panose="02020603050405020304" pitchFamily="18" charset="0"/>
              </a:rPr>
              <a:t> into the schemas in BCNF (3NF)</a:t>
            </a:r>
            <a:endParaRPr lang="en-AU" altLang="en-US" b="0">
              <a:solidFill>
                <a:srgbClr val="FF0000"/>
              </a:solidFill>
              <a:latin typeface="Times New Roman" panose="02020603050405020304" pitchFamily="18" charset="0"/>
              <a:cs typeface="Times New Roman" panose="02020603050405020304" pitchFamily="18" charset="0"/>
            </a:endParaRPr>
          </a:p>
        </p:txBody>
      </p:sp>
      <p:sp>
        <p:nvSpPr>
          <p:cNvPr id="36872" name="Rectangle 12">
            <a:extLst>
              <a:ext uri="{FF2B5EF4-FFF2-40B4-BE49-F238E27FC236}">
                <a16:creationId xmlns:a16="http://schemas.microsoft.com/office/drawing/2014/main" id="{40E0504D-5CD2-4403-BCE5-9791C805FAF7}"/>
              </a:ext>
            </a:extLst>
          </p:cNvPr>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pPr eaLnBrk="1" hangingPunct="1"/>
            <a:r>
              <a:rPr lang="en-AU" altLang="en-US" sz="3200" dirty="0">
                <a:solidFill>
                  <a:schemeClr val="tx2"/>
                </a:solidFill>
                <a:latin typeface="Times New Roman" panose="02020603050405020304" pitchFamily="18" charset="0"/>
                <a:cs typeface="Times New Roman" panose="02020603050405020304" pitchFamily="18" charset="0"/>
              </a:rPr>
              <a:t>Normalization of relational schemas</a:t>
            </a:r>
          </a:p>
        </p:txBody>
      </p:sp>
      <p:sp>
        <p:nvSpPr>
          <p:cNvPr id="9" name="CustomShape 3">
            <a:extLst>
              <a:ext uri="{FF2B5EF4-FFF2-40B4-BE49-F238E27FC236}">
                <a16:creationId xmlns:a16="http://schemas.microsoft.com/office/drawing/2014/main" id="{532146A1-80FE-4279-AD13-A7707D89D951}"/>
              </a:ext>
            </a:extLst>
          </p:cNvPr>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63BE5C9-FE73-4A1E-82E7-179CDFCB0B1E}" type="slidenum">
              <a:rPr lang="en-US" sz="1400" b="0" strike="noStrike" spc="-1">
                <a:solidFill>
                  <a:srgbClr val="8B8B8B"/>
                </a:solidFill>
                <a:latin typeface="Montserrat"/>
                <a:ea typeface="DejaVu Sans"/>
              </a:rPr>
              <a:t>41</a:t>
            </a:fld>
            <a:endParaRPr lang="en-US" sz="14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7828"/>
                                        </p:tgtEl>
                                        <p:attrNameLst>
                                          <p:attrName>style.visibility</p:attrName>
                                        </p:attrNameLst>
                                      </p:cBhvr>
                                      <p:to>
                                        <p:strVal val="visible"/>
                                      </p:to>
                                    </p:set>
                                    <p:animEffect transition="in" filter="box(out)">
                                      <p:cBhvr>
                                        <p:cTn id="7" dur="500"/>
                                        <p:tgtEl>
                                          <p:spTgt spid="778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77830"/>
                                        </p:tgtEl>
                                        <p:attrNameLst>
                                          <p:attrName>style.visibility</p:attrName>
                                        </p:attrNameLst>
                                      </p:cBhvr>
                                      <p:to>
                                        <p:strVal val="visible"/>
                                      </p:to>
                                    </p:set>
                                    <p:animEffect transition="in" filter="box(out)">
                                      <p:cBhvr>
                                        <p:cTn id="12" dur="500"/>
                                        <p:tgtEl>
                                          <p:spTgt spid="778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7829"/>
                                        </p:tgtEl>
                                        <p:attrNameLst>
                                          <p:attrName>style.visibility</p:attrName>
                                        </p:attrNameLst>
                                      </p:cBhvr>
                                      <p:to>
                                        <p:strVal val="visible"/>
                                      </p:to>
                                    </p:set>
                                    <p:animEffect transition="in" filter="box(out)">
                                      <p:cBhvr>
                                        <p:cTn id="17" dur="500"/>
                                        <p:tgtEl>
                                          <p:spTgt spid="778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7831"/>
                                        </p:tgtEl>
                                        <p:attrNameLst>
                                          <p:attrName>style.visibility</p:attrName>
                                        </p:attrNameLst>
                                      </p:cBhvr>
                                      <p:to>
                                        <p:strVal val="visible"/>
                                      </p:to>
                                    </p:set>
                                    <p:animEffect transition="in" filter="box(out)">
                                      <p:cBhvr>
                                        <p:cTn id="22" dur="500"/>
                                        <p:tgtEl>
                                          <p:spTgt spid="778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77832"/>
                                        </p:tgtEl>
                                        <p:attrNameLst>
                                          <p:attrName>style.visibility</p:attrName>
                                        </p:attrNameLst>
                                      </p:cBhvr>
                                      <p:to>
                                        <p:strVal val="visible"/>
                                      </p:to>
                                    </p:set>
                                    <p:animEffect transition="in" filter="box(out)">
                                      <p:cBhvr>
                                        <p:cTn id="27" dur="500"/>
                                        <p:tgtEl>
                                          <p:spTgt spid="778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77833"/>
                                        </p:tgtEl>
                                        <p:attrNameLst>
                                          <p:attrName>style.visibility</p:attrName>
                                        </p:attrNameLst>
                                      </p:cBhvr>
                                      <p:to>
                                        <p:strVal val="visible"/>
                                      </p:to>
                                    </p:set>
                                    <p:animEffect transition="in" filter="box(out)">
                                      <p:cBhvr>
                                        <p:cTn id="32" dur="500"/>
                                        <p:tgtEl>
                                          <p:spTgt spid="77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autoUpdateAnimBg="0"/>
      <p:bldP spid="77829" grpId="0" autoUpdateAnimBg="0"/>
      <p:bldP spid="77831" grpId="0" autoUpdateAnimBg="0"/>
      <p:bldP spid="77832" grpId="0" autoUpdateAnimBg="0"/>
      <p:bldP spid="77833"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75572A4F-4E14-443C-B7BF-9000C84B8CD9}"/>
              </a:ext>
            </a:extLst>
          </p:cNvPr>
          <p:cNvGrpSpPr>
            <a:grpSpLocks/>
          </p:cNvGrpSpPr>
          <p:nvPr/>
        </p:nvGrpSpPr>
        <p:grpSpPr bwMode="auto">
          <a:xfrm>
            <a:off x="533400" y="1447800"/>
            <a:ext cx="3325813" cy="830263"/>
            <a:chOff x="336" y="1104"/>
            <a:chExt cx="2095" cy="523"/>
          </a:xfrm>
        </p:grpSpPr>
        <p:sp>
          <p:nvSpPr>
            <p:cNvPr id="37901" name="Text Box 5">
              <a:extLst>
                <a:ext uri="{FF2B5EF4-FFF2-40B4-BE49-F238E27FC236}">
                  <a16:creationId xmlns:a16="http://schemas.microsoft.com/office/drawing/2014/main" id="{BC00091E-8DE3-414E-A583-A22A12486E4C}"/>
                </a:ext>
              </a:extLst>
            </p:cNvPr>
            <p:cNvSpPr txBox="1">
              <a:spLocks noChangeArrowheads="1"/>
            </p:cNvSpPr>
            <p:nvPr/>
          </p:nvSpPr>
          <p:spPr bwMode="auto">
            <a:xfrm>
              <a:off x="336" y="1394"/>
              <a:ext cx="2095"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s#    city    status    p#    quantity</a:t>
              </a:r>
              <a:endParaRPr lang="en-AU" altLang="en-US">
                <a:latin typeface="Times New Roman" panose="02020603050405020304" pitchFamily="18" charset="0"/>
                <a:cs typeface="Times New Roman" panose="02020603050405020304" pitchFamily="18" charset="0"/>
              </a:endParaRPr>
            </a:p>
          </p:txBody>
        </p:sp>
        <p:sp>
          <p:nvSpPr>
            <p:cNvPr id="37902" name="Text Box 6">
              <a:extLst>
                <a:ext uri="{FF2B5EF4-FFF2-40B4-BE49-F238E27FC236}">
                  <a16:creationId xmlns:a16="http://schemas.microsoft.com/office/drawing/2014/main" id="{D55A56AD-9EA3-4747-863A-3A292B66A8A2}"/>
                </a:ext>
              </a:extLst>
            </p:cNvPr>
            <p:cNvSpPr txBox="1">
              <a:spLocks noChangeArrowheads="1"/>
            </p:cNvSpPr>
            <p:nvPr/>
          </p:nvSpPr>
          <p:spPr bwMode="auto">
            <a:xfrm>
              <a:off x="336" y="1104"/>
              <a:ext cx="714"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Shipment</a:t>
              </a:r>
              <a:endParaRPr lang="en-AU" altLang="en-US">
                <a:latin typeface="Times New Roman" panose="02020603050405020304" pitchFamily="18" charset="0"/>
                <a:cs typeface="Times New Roman" panose="02020603050405020304" pitchFamily="18" charset="0"/>
              </a:endParaRPr>
            </a:p>
          </p:txBody>
        </p:sp>
      </p:grpSp>
      <p:sp>
        <p:nvSpPr>
          <p:cNvPr id="78855" name="Rectangle 7">
            <a:extLst>
              <a:ext uri="{FF2B5EF4-FFF2-40B4-BE49-F238E27FC236}">
                <a16:creationId xmlns:a16="http://schemas.microsoft.com/office/drawing/2014/main" id="{359C2E82-6AB3-4268-94FE-78ACA9770FDF}"/>
              </a:ext>
            </a:extLst>
          </p:cNvPr>
          <p:cNvSpPr>
            <a:spLocks noChangeArrowheads="1"/>
          </p:cNvSpPr>
          <p:nvPr/>
        </p:nvSpPr>
        <p:spPr bwMode="auto">
          <a:xfrm>
            <a:off x="304800" y="2441575"/>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rPr>
              <a:t>s# </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city</a:t>
            </a:r>
            <a:r>
              <a:rPr lang="en-AU" altLang="en-US">
                <a:solidFill>
                  <a:schemeClr val="accent2"/>
                </a:solidFill>
                <a:latin typeface="Times New Roman" panose="02020603050405020304" pitchFamily="18" charset="0"/>
                <a:cs typeface="Times New Roman" panose="02020603050405020304" pitchFamily="18" charset="0"/>
              </a:rPr>
              <a:t> </a:t>
            </a:r>
            <a:endParaRPr lang="en-AU" altLang="en-US" b="0">
              <a:solidFill>
                <a:schemeClr val="accent2"/>
              </a:solidFill>
              <a:latin typeface="Times New Roman" panose="02020603050405020304" pitchFamily="18" charset="0"/>
              <a:cs typeface="Times New Roman" panose="02020603050405020304" pitchFamily="18" charset="0"/>
            </a:endParaRPr>
          </a:p>
        </p:txBody>
      </p:sp>
      <p:sp>
        <p:nvSpPr>
          <p:cNvPr id="78856" name="Rectangle 8">
            <a:extLst>
              <a:ext uri="{FF2B5EF4-FFF2-40B4-BE49-F238E27FC236}">
                <a16:creationId xmlns:a16="http://schemas.microsoft.com/office/drawing/2014/main" id="{A7ED82C2-31B4-45C0-9EBF-CBCFC847B45D}"/>
              </a:ext>
            </a:extLst>
          </p:cNvPr>
          <p:cNvSpPr>
            <a:spLocks noChangeArrowheads="1"/>
          </p:cNvSpPr>
          <p:nvPr/>
        </p:nvSpPr>
        <p:spPr bwMode="auto">
          <a:xfrm>
            <a:off x="304800" y="2898775"/>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rPr>
              <a:t>s#</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  </a:t>
            </a:r>
            <a:r>
              <a:rPr lang="en-AU" altLang="en-US">
                <a:solidFill>
                  <a:schemeClr val="accent2"/>
                </a:solidFill>
                <a:latin typeface="Times New Roman" panose="02020603050405020304" pitchFamily="18" charset="0"/>
                <a:cs typeface="Times New Roman" panose="02020603050405020304" pitchFamily="18" charset="0"/>
              </a:rPr>
              <a:t>status</a:t>
            </a:r>
          </a:p>
        </p:txBody>
      </p:sp>
      <p:sp>
        <p:nvSpPr>
          <p:cNvPr id="78857" name="Rectangle 9">
            <a:extLst>
              <a:ext uri="{FF2B5EF4-FFF2-40B4-BE49-F238E27FC236}">
                <a16:creationId xmlns:a16="http://schemas.microsoft.com/office/drawing/2014/main" id="{FB144492-6249-488A-85EA-8EBD389E621C}"/>
              </a:ext>
            </a:extLst>
          </p:cNvPr>
          <p:cNvSpPr>
            <a:spLocks noChangeArrowheads="1"/>
          </p:cNvSpPr>
          <p:nvPr/>
        </p:nvSpPr>
        <p:spPr bwMode="auto">
          <a:xfrm>
            <a:off x="304800" y="3352800"/>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city   </a:t>
            </a:r>
            <a:r>
              <a:rPr lang="en-AU" altLang="en-US">
                <a:solidFill>
                  <a:schemeClr val="accent2"/>
                </a:solidFill>
                <a:latin typeface="Times New Roman" panose="02020603050405020304" pitchFamily="18" charset="0"/>
                <a:cs typeface="Times New Roman" panose="02020603050405020304" pitchFamily="18" charset="0"/>
              </a:rPr>
              <a:t>status</a:t>
            </a:r>
          </a:p>
        </p:txBody>
      </p:sp>
      <p:sp>
        <p:nvSpPr>
          <p:cNvPr id="78858" name="Rectangle 10">
            <a:extLst>
              <a:ext uri="{FF2B5EF4-FFF2-40B4-BE49-F238E27FC236}">
                <a16:creationId xmlns:a16="http://schemas.microsoft.com/office/drawing/2014/main" id="{524E09F7-ECA8-426B-B999-CD19E93E6298}"/>
              </a:ext>
            </a:extLst>
          </p:cNvPr>
          <p:cNvSpPr>
            <a:spLocks noChangeArrowheads="1"/>
          </p:cNvSpPr>
          <p:nvPr/>
        </p:nvSpPr>
        <p:spPr bwMode="auto">
          <a:xfrm>
            <a:off x="304800" y="3806825"/>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s#,p#  </a:t>
            </a:r>
            <a:r>
              <a:rPr lang="en-AU" altLang="en-US">
                <a:solidFill>
                  <a:schemeClr val="accent2"/>
                </a:solidFill>
                <a:latin typeface="Times New Roman" panose="02020603050405020304" pitchFamily="18" charset="0"/>
                <a:cs typeface="Times New Roman" panose="02020603050405020304" pitchFamily="18" charset="0"/>
              </a:rPr>
              <a:t>quantity</a:t>
            </a:r>
          </a:p>
        </p:txBody>
      </p:sp>
      <p:sp>
        <p:nvSpPr>
          <p:cNvPr id="78859" name="Rectangle 11">
            <a:extLst>
              <a:ext uri="{FF2B5EF4-FFF2-40B4-BE49-F238E27FC236}">
                <a16:creationId xmlns:a16="http://schemas.microsoft.com/office/drawing/2014/main" id="{B2648ADF-D5E8-47DD-84C1-27AEC7955211}"/>
              </a:ext>
            </a:extLst>
          </p:cNvPr>
          <p:cNvSpPr>
            <a:spLocks noChangeArrowheads="1"/>
          </p:cNvSpPr>
          <p:nvPr/>
        </p:nvSpPr>
        <p:spPr bwMode="auto">
          <a:xfrm>
            <a:off x="304800" y="4260850"/>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s#,p#   </a:t>
            </a:r>
            <a:r>
              <a:rPr lang="en-AU" altLang="en-US">
                <a:solidFill>
                  <a:schemeClr val="accent2"/>
                </a:solidFill>
                <a:latin typeface="Times New Roman" panose="02020603050405020304" pitchFamily="18" charset="0"/>
                <a:cs typeface="Times New Roman" panose="02020603050405020304" pitchFamily="18" charset="0"/>
              </a:rPr>
              <a:t>city</a:t>
            </a:r>
          </a:p>
        </p:txBody>
      </p:sp>
      <p:sp>
        <p:nvSpPr>
          <p:cNvPr id="78860" name="Rectangle 12">
            <a:extLst>
              <a:ext uri="{FF2B5EF4-FFF2-40B4-BE49-F238E27FC236}">
                <a16:creationId xmlns:a16="http://schemas.microsoft.com/office/drawing/2014/main" id="{DC218F88-4A28-4123-A0B2-4FFD9B34162C}"/>
              </a:ext>
            </a:extLst>
          </p:cNvPr>
          <p:cNvSpPr>
            <a:spLocks noChangeArrowheads="1"/>
          </p:cNvSpPr>
          <p:nvPr/>
        </p:nvSpPr>
        <p:spPr bwMode="auto">
          <a:xfrm>
            <a:off x="304800" y="4714875"/>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s#,p#   </a:t>
            </a:r>
            <a:r>
              <a:rPr lang="en-AU" altLang="en-US">
                <a:solidFill>
                  <a:schemeClr val="accent2"/>
                </a:solidFill>
                <a:latin typeface="Times New Roman" panose="02020603050405020304" pitchFamily="18" charset="0"/>
                <a:cs typeface="Times New Roman" panose="02020603050405020304" pitchFamily="18" charset="0"/>
              </a:rPr>
              <a:t>status</a:t>
            </a:r>
          </a:p>
        </p:txBody>
      </p:sp>
      <p:sp>
        <p:nvSpPr>
          <p:cNvPr id="78861" name="Line 13">
            <a:extLst>
              <a:ext uri="{FF2B5EF4-FFF2-40B4-BE49-F238E27FC236}">
                <a16:creationId xmlns:a16="http://schemas.microsoft.com/office/drawing/2014/main" id="{F8AD9C84-6EC8-42F7-9C30-747951E88A9C}"/>
              </a:ext>
            </a:extLst>
          </p:cNvPr>
          <p:cNvSpPr>
            <a:spLocks noChangeShapeType="1"/>
          </p:cNvSpPr>
          <p:nvPr/>
        </p:nvSpPr>
        <p:spPr bwMode="auto">
          <a:xfrm>
            <a:off x="381000" y="5181600"/>
            <a:ext cx="72390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U">
              <a:latin typeface="Times New Roman" panose="02020603050405020304" pitchFamily="18" charset="0"/>
              <a:cs typeface="Times New Roman" panose="02020603050405020304" pitchFamily="18" charset="0"/>
            </a:endParaRPr>
          </a:p>
        </p:txBody>
      </p:sp>
      <p:sp>
        <p:nvSpPr>
          <p:cNvPr id="78862" name="Rectangle 14">
            <a:extLst>
              <a:ext uri="{FF2B5EF4-FFF2-40B4-BE49-F238E27FC236}">
                <a16:creationId xmlns:a16="http://schemas.microsoft.com/office/drawing/2014/main" id="{F502FD4B-AE84-44D3-83DE-99D1E46B9E17}"/>
              </a:ext>
            </a:extLst>
          </p:cNvPr>
          <p:cNvSpPr>
            <a:spLocks noChangeArrowheads="1"/>
          </p:cNvSpPr>
          <p:nvPr/>
        </p:nvSpPr>
        <p:spPr bwMode="auto">
          <a:xfrm>
            <a:off x="300038" y="5334000"/>
            <a:ext cx="88392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Minimal key =</a:t>
            </a:r>
            <a:r>
              <a:rPr lang="en-AU" altLang="en-US">
                <a:solidFill>
                  <a:schemeClr val="accent2"/>
                </a:solidFill>
                <a:latin typeface="Times New Roman" panose="02020603050405020304" pitchFamily="18" charset="0"/>
                <a:cs typeface="Times New Roman" panose="02020603050405020304" pitchFamily="18" charset="0"/>
              </a:rPr>
              <a:t> (</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s#,p#</a:t>
            </a:r>
            <a:r>
              <a:rPr lang="en-AU" altLang="en-US">
                <a:solidFill>
                  <a:schemeClr val="accent2"/>
                </a:solidFill>
                <a:latin typeface="Times New Roman" panose="02020603050405020304" pitchFamily="18" charset="0"/>
                <a:cs typeface="Times New Roman" panose="02020603050405020304" pitchFamily="18" charset="0"/>
              </a:rPr>
              <a:t>)</a:t>
            </a:r>
            <a:endParaRPr lang="en-AU" altLang="en-US">
              <a:latin typeface="Times New Roman" panose="02020603050405020304" pitchFamily="18" charset="0"/>
              <a:cs typeface="Times New Roman" panose="02020603050405020304" pitchFamily="18" charset="0"/>
            </a:endParaRPr>
          </a:p>
        </p:txBody>
      </p:sp>
      <p:sp>
        <p:nvSpPr>
          <p:cNvPr id="78863" name="Rectangle 15">
            <a:extLst>
              <a:ext uri="{FF2B5EF4-FFF2-40B4-BE49-F238E27FC236}">
                <a16:creationId xmlns:a16="http://schemas.microsoft.com/office/drawing/2014/main" id="{81377306-E505-43AF-A364-312899DA4282}"/>
              </a:ext>
            </a:extLst>
          </p:cNvPr>
          <p:cNvSpPr>
            <a:spLocks noChangeArrowheads="1"/>
          </p:cNvSpPr>
          <p:nvPr/>
        </p:nvSpPr>
        <p:spPr bwMode="auto">
          <a:xfrm>
            <a:off x="4191000" y="3048000"/>
            <a:ext cx="4495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Schema </a:t>
            </a:r>
            <a:r>
              <a:rPr lang="en-AU" altLang="en-US">
                <a:solidFill>
                  <a:schemeClr val="accent2"/>
                </a:solidFill>
                <a:latin typeface="Times New Roman" panose="02020603050405020304" pitchFamily="18" charset="0"/>
                <a:cs typeface="Times New Roman" panose="02020603050405020304" pitchFamily="18" charset="0"/>
              </a:rPr>
              <a:t>Shipment</a:t>
            </a:r>
            <a:r>
              <a:rPr lang="en-AU" altLang="en-US">
                <a:latin typeface="Times New Roman" panose="02020603050405020304" pitchFamily="18" charset="0"/>
                <a:cs typeface="Times New Roman" panose="02020603050405020304" pitchFamily="18" charset="0"/>
              </a:rPr>
              <a:t> is in 1NF</a:t>
            </a:r>
          </a:p>
        </p:txBody>
      </p:sp>
      <p:sp>
        <p:nvSpPr>
          <p:cNvPr id="37900" name="Rectangle 18">
            <a:extLst>
              <a:ext uri="{FF2B5EF4-FFF2-40B4-BE49-F238E27FC236}">
                <a16:creationId xmlns:a16="http://schemas.microsoft.com/office/drawing/2014/main" id="{A9F1C2E8-ADCD-4693-8767-6926605DD0D5}"/>
              </a:ext>
            </a:extLst>
          </p:cNvPr>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pPr eaLnBrk="1" hangingPunct="1"/>
            <a:r>
              <a:rPr lang="en-AU" altLang="en-US" sz="3200" dirty="0">
                <a:solidFill>
                  <a:schemeClr val="tx2"/>
                </a:solidFill>
                <a:latin typeface="Times New Roman" panose="02020603050405020304" pitchFamily="18" charset="0"/>
                <a:cs typeface="Times New Roman" panose="02020603050405020304" pitchFamily="18" charset="0"/>
              </a:rPr>
              <a:t>Normalization of relational schemas</a:t>
            </a:r>
          </a:p>
        </p:txBody>
      </p:sp>
      <p:sp>
        <p:nvSpPr>
          <p:cNvPr id="15" name="CustomShape 3">
            <a:extLst>
              <a:ext uri="{FF2B5EF4-FFF2-40B4-BE49-F238E27FC236}">
                <a16:creationId xmlns:a16="http://schemas.microsoft.com/office/drawing/2014/main" id="{E90D6199-9500-4BA4-B11F-67B4F0FD9243}"/>
              </a:ext>
            </a:extLst>
          </p:cNvPr>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63BE5C9-FE73-4A1E-82E7-179CDFCB0B1E}" type="slidenum">
              <a:rPr lang="en-US" sz="1400" b="0" strike="noStrike" spc="-1">
                <a:solidFill>
                  <a:srgbClr val="8B8B8B"/>
                </a:solidFill>
                <a:latin typeface="Montserrat"/>
                <a:ea typeface="DejaVu Sans"/>
              </a:rPr>
              <a:t>42</a:t>
            </a:fld>
            <a:endParaRPr lang="en-US" sz="14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8855"/>
                                        </p:tgtEl>
                                        <p:attrNameLst>
                                          <p:attrName>style.visibility</p:attrName>
                                        </p:attrNameLst>
                                      </p:cBhvr>
                                      <p:to>
                                        <p:strVal val="visible"/>
                                      </p:to>
                                    </p:set>
                                    <p:animEffect transition="in" filter="box(out)">
                                      <p:cBhvr>
                                        <p:cTn id="12" dur="500"/>
                                        <p:tgtEl>
                                          <p:spTgt spid="788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8856"/>
                                        </p:tgtEl>
                                        <p:attrNameLst>
                                          <p:attrName>style.visibility</p:attrName>
                                        </p:attrNameLst>
                                      </p:cBhvr>
                                      <p:to>
                                        <p:strVal val="visible"/>
                                      </p:to>
                                    </p:set>
                                    <p:animEffect transition="in" filter="box(out)">
                                      <p:cBhvr>
                                        <p:cTn id="17" dur="500"/>
                                        <p:tgtEl>
                                          <p:spTgt spid="788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8857"/>
                                        </p:tgtEl>
                                        <p:attrNameLst>
                                          <p:attrName>style.visibility</p:attrName>
                                        </p:attrNameLst>
                                      </p:cBhvr>
                                      <p:to>
                                        <p:strVal val="visible"/>
                                      </p:to>
                                    </p:set>
                                    <p:animEffect transition="in" filter="box(out)">
                                      <p:cBhvr>
                                        <p:cTn id="22" dur="500"/>
                                        <p:tgtEl>
                                          <p:spTgt spid="788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78858"/>
                                        </p:tgtEl>
                                        <p:attrNameLst>
                                          <p:attrName>style.visibility</p:attrName>
                                        </p:attrNameLst>
                                      </p:cBhvr>
                                      <p:to>
                                        <p:strVal val="visible"/>
                                      </p:to>
                                    </p:set>
                                    <p:animEffect transition="in" filter="box(out)">
                                      <p:cBhvr>
                                        <p:cTn id="27" dur="500"/>
                                        <p:tgtEl>
                                          <p:spTgt spid="7885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78859"/>
                                        </p:tgtEl>
                                        <p:attrNameLst>
                                          <p:attrName>style.visibility</p:attrName>
                                        </p:attrNameLst>
                                      </p:cBhvr>
                                      <p:to>
                                        <p:strVal val="visible"/>
                                      </p:to>
                                    </p:set>
                                    <p:animEffect transition="in" filter="box(out)">
                                      <p:cBhvr>
                                        <p:cTn id="32" dur="500"/>
                                        <p:tgtEl>
                                          <p:spTgt spid="7885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78860"/>
                                        </p:tgtEl>
                                        <p:attrNameLst>
                                          <p:attrName>style.visibility</p:attrName>
                                        </p:attrNameLst>
                                      </p:cBhvr>
                                      <p:to>
                                        <p:strVal val="visible"/>
                                      </p:to>
                                    </p:set>
                                    <p:animEffect transition="in" filter="box(out)">
                                      <p:cBhvr>
                                        <p:cTn id="37" dur="500"/>
                                        <p:tgtEl>
                                          <p:spTgt spid="7886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nodeType="clickEffect">
                                  <p:stCondLst>
                                    <p:cond delay="0"/>
                                  </p:stCondLst>
                                  <p:childTnLst>
                                    <p:set>
                                      <p:cBhvr>
                                        <p:cTn id="41" dur="1" fill="hold">
                                          <p:stCondLst>
                                            <p:cond delay="0"/>
                                          </p:stCondLst>
                                        </p:cTn>
                                        <p:tgtEl>
                                          <p:spTgt spid="78861"/>
                                        </p:tgtEl>
                                        <p:attrNameLst>
                                          <p:attrName>style.visibility</p:attrName>
                                        </p:attrNameLst>
                                      </p:cBhvr>
                                      <p:to>
                                        <p:strVal val="visible"/>
                                      </p:to>
                                    </p:set>
                                    <p:animEffect transition="in" filter="box(out)">
                                      <p:cBhvr>
                                        <p:cTn id="42" dur="500"/>
                                        <p:tgtEl>
                                          <p:spTgt spid="7886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78862"/>
                                        </p:tgtEl>
                                        <p:attrNameLst>
                                          <p:attrName>style.visibility</p:attrName>
                                        </p:attrNameLst>
                                      </p:cBhvr>
                                      <p:to>
                                        <p:strVal val="visible"/>
                                      </p:to>
                                    </p:set>
                                    <p:animEffect transition="in" filter="box(out)">
                                      <p:cBhvr>
                                        <p:cTn id="47" dur="500"/>
                                        <p:tgtEl>
                                          <p:spTgt spid="7886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78863"/>
                                        </p:tgtEl>
                                        <p:attrNameLst>
                                          <p:attrName>style.visibility</p:attrName>
                                        </p:attrNameLst>
                                      </p:cBhvr>
                                      <p:to>
                                        <p:strVal val="visible"/>
                                      </p:to>
                                    </p:set>
                                    <p:animEffect transition="in" filter="box(out)">
                                      <p:cBhvr>
                                        <p:cTn id="52" dur="500"/>
                                        <p:tgtEl>
                                          <p:spTgt spid="788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5" grpId="0" autoUpdateAnimBg="0"/>
      <p:bldP spid="78856" grpId="0" autoUpdateAnimBg="0"/>
      <p:bldP spid="78857" grpId="0" autoUpdateAnimBg="0"/>
      <p:bldP spid="78858" grpId="0" autoUpdateAnimBg="0"/>
      <p:bldP spid="78859" grpId="0" autoUpdateAnimBg="0"/>
      <p:bldP spid="78860" grpId="0" autoUpdateAnimBg="0"/>
      <p:bldP spid="78862" grpId="0" autoUpdateAnimBg="0"/>
      <p:bldP spid="78863"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a:extLst>
              <a:ext uri="{FF2B5EF4-FFF2-40B4-BE49-F238E27FC236}">
                <a16:creationId xmlns:a16="http://schemas.microsoft.com/office/drawing/2014/main" id="{8C6DCCF4-5194-47C7-B659-491B739E81BC}"/>
              </a:ext>
            </a:extLst>
          </p:cNvPr>
          <p:cNvSpPr>
            <a:spLocks noChangeArrowheads="1"/>
          </p:cNvSpPr>
          <p:nvPr/>
        </p:nvSpPr>
        <p:spPr bwMode="auto">
          <a:xfrm>
            <a:off x="300038" y="5410200"/>
            <a:ext cx="88392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Minimal key = </a:t>
            </a:r>
            <a:r>
              <a:rPr lang="en-AU" altLang="en-US">
                <a:solidFill>
                  <a:schemeClr val="accent2"/>
                </a:solidFill>
                <a:latin typeface="Times New Roman" panose="02020603050405020304" pitchFamily="18" charset="0"/>
                <a:cs typeface="Times New Roman" panose="02020603050405020304" pitchFamily="18" charset="0"/>
              </a:rPr>
              <a:t>(</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s#,p#</a:t>
            </a:r>
            <a:r>
              <a:rPr lang="en-AU" altLang="en-US">
                <a:solidFill>
                  <a:schemeClr val="accent2"/>
                </a:solidFill>
                <a:latin typeface="Times New Roman" panose="02020603050405020304" pitchFamily="18" charset="0"/>
                <a:cs typeface="Times New Roman" panose="02020603050405020304" pitchFamily="18" charset="0"/>
              </a:rPr>
              <a:t>)</a:t>
            </a:r>
            <a:endParaRPr lang="en-AU" altLang="en-US">
              <a:solidFill>
                <a:srgbClr val="003399"/>
              </a:solidFill>
              <a:latin typeface="Times New Roman" panose="02020603050405020304" pitchFamily="18" charset="0"/>
              <a:cs typeface="Times New Roman" panose="02020603050405020304" pitchFamily="18" charset="0"/>
            </a:endParaRPr>
          </a:p>
        </p:txBody>
      </p:sp>
      <p:sp>
        <p:nvSpPr>
          <p:cNvPr id="79877" name="Rectangle 5">
            <a:extLst>
              <a:ext uri="{FF2B5EF4-FFF2-40B4-BE49-F238E27FC236}">
                <a16:creationId xmlns:a16="http://schemas.microsoft.com/office/drawing/2014/main" id="{6D8955EA-35AB-483F-9E19-C37DBE082397}"/>
              </a:ext>
            </a:extLst>
          </p:cNvPr>
          <p:cNvSpPr>
            <a:spLocks noChangeArrowheads="1"/>
          </p:cNvSpPr>
          <p:nvPr/>
        </p:nvSpPr>
        <p:spPr bwMode="auto">
          <a:xfrm>
            <a:off x="3810000" y="3124200"/>
            <a:ext cx="51816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Schema </a:t>
            </a:r>
            <a:r>
              <a:rPr lang="en-AU" altLang="en-US">
                <a:solidFill>
                  <a:schemeClr val="accent2"/>
                </a:solidFill>
                <a:latin typeface="Times New Roman" panose="02020603050405020304" pitchFamily="18" charset="0"/>
                <a:cs typeface="Times New Roman" panose="02020603050405020304" pitchFamily="18" charset="0"/>
              </a:rPr>
              <a:t>Shipment</a:t>
            </a:r>
            <a:r>
              <a:rPr lang="en-AU" altLang="en-US">
                <a:latin typeface="Times New Roman" panose="02020603050405020304" pitchFamily="18" charset="0"/>
                <a:cs typeface="Times New Roman" panose="02020603050405020304" pitchFamily="18" charset="0"/>
              </a:rPr>
              <a:t> is not in 2NF</a:t>
            </a:r>
          </a:p>
        </p:txBody>
      </p:sp>
      <p:sp>
        <p:nvSpPr>
          <p:cNvPr id="79878" name="Rectangle 6">
            <a:extLst>
              <a:ext uri="{FF2B5EF4-FFF2-40B4-BE49-F238E27FC236}">
                <a16:creationId xmlns:a16="http://schemas.microsoft.com/office/drawing/2014/main" id="{0E9E2FDF-7B06-4593-81D7-980E4CD6D62C}"/>
              </a:ext>
            </a:extLst>
          </p:cNvPr>
          <p:cNvSpPr>
            <a:spLocks noChangeArrowheads="1"/>
          </p:cNvSpPr>
          <p:nvPr/>
        </p:nvSpPr>
        <p:spPr bwMode="auto">
          <a:xfrm>
            <a:off x="3810000" y="3657600"/>
            <a:ext cx="5334000"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rgbClr val="FF0000"/>
                </a:solidFill>
                <a:latin typeface="Times New Roman" panose="02020603050405020304" pitchFamily="18" charset="0"/>
                <a:cs typeface="Times New Roman" panose="02020603050405020304" pitchFamily="18" charset="0"/>
              </a:rPr>
              <a:t>Nonprime attribute city depends on a part of a key (</a:t>
            </a:r>
            <a:r>
              <a:rPr lang="en-AU" altLang="en-US">
                <a:solidFill>
                  <a:srgbClr val="FF0000"/>
                </a:solidFill>
                <a:latin typeface="Times New Roman" panose="02020603050405020304" pitchFamily="18" charset="0"/>
                <a:cs typeface="Times New Roman" panose="02020603050405020304" pitchFamily="18" charset="0"/>
                <a:sym typeface="Symbol" panose="05050102010706020507" pitchFamily="18" charset="2"/>
              </a:rPr>
              <a:t>s#,p#</a:t>
            </a:r>
            <a:r>
              <a:rPr lang="en-AU" altLang="en-US">
                <a:solidFill>
                  <a:srgbClr val="FF0000"/>
                </a:solidFill>
                <a:latin typeface="Times New Roman" panose="02020603050405020304" pitchFamily="18" charset="0"/>
                <a:cs typeface="Times New Roman" panose="02020603050405020304" pitchFamily="18" charset="0"/>
              </a:rPr>
              <a:t>)</a:t>
            </a:r>
            <a:r>
              <a:rPr lang="en-AU" altLang="en-US">
                <a:latin typeface="Times New Roman" panose="02020603050405020304" pitchFamily="18" charset="0"/>
                <a:cs typeface="Times New Roman" panose="02020603050405020304" pitchFamily="18" charset="0"/>
              </a:rPr>
              <a:t> </a:t>
            </a:r>
          </a:p>
        </p:txBody>
      </p:sp>
      <p:sp>
        <p:nvSpPr>
          <p:cNvPr id="38917" name="Text Box 7">
            <a:extLst>
              <a:ext uri="{FF2B5EF4-FFF2-40B4-BE49-F238E27FC236}">
                <a16:creationId xmlns:a16="http://schemas.microsoft.com/office/drawing/2014/main" id="{3547784F-CA73-4418-8DBB-3A83A5A21648}"/>
              </a:ext>
            </a:extLst>
          </p:cNvPr>
          <p:cNvSpPr txBox="1">
            <a:spLocks noChangeArrowheads="1"/>
          </p:cNvSpPr>
          <p:nvPr/>
        </p:nvSpPr>
        <p:spPr bwMode="auto">
          <a:xfrm>
            <a:off x="533400" y="1984375"/>
            <a:ext cx="3326552" cy="369332"/>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s#    city    status    p#    quantity</a:t>
            </a:r>
            <a:endParaRPr lang="en-AU" altLang="en-US">
              <a:latin typeface="Times New Roman" panose="02020603050405020304" pitchFamily="18" charset="0"/>
              <a:cs typeface="Times New Roman" panose="02020603050405020304" pitchFamily="18" charset="0"/>
            </a:endParaRPr>
          </a:p>
        </p:txBody>
      </p:sp>
      <p:sp>
        <p:nvSpPr>
          <p:cNvPr id="38918" name="Text Box 8">
            <a:extLst>
              <a:ext uri="{FF2B5EF4-FFF2-40B4-BE49-F238E27FC236}">
                <a16:creationId xmlns:a16="http://schemas.microsoft.com/office/drawing/2014/main" id="{961FFF6E-4A23-4101-8FF6-55A98061DCF4}"/>
              </a:ext>
            </a:extLst>
          </p:cNvPr>
          <p:cNvSpPr txBox="1">
            <a:spLocks noChangeArrowheads="1"/>
          </p:cNvSpPr>
          <p:nvPr/>
        </p:nvSpPr>
        <p:spPr bwMode="auto">
          <a:xfrm>
            <a:off x="533400" y="1524000"/>
            <a:ext cx="1133644" cy="369332"/>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Shipment</a:t>
            </a:r>
            <a:endParaRPr lang="en-AU" altLang="en-US">
              <a:latin typeface="Times New Roman" panose="02020603050405020304" pitchFamily="18" charset="0"/>
              <a:cs typeface="Times New Roman" panose="02020603050405020304" pitchFamily="18" charset="0"/>
            </a:endParaRPr>
          </a:p>
        </p:txBody>
      </p:sp>
      <p:sp>
        <p:nvSpPr>
          <p:cNvPr id="38919" name="Rectangle 9">
            <a:extLst>
              <a:ext uri="{FF2B5EF4-FFF2-40B4-BE49-F238E27FC236}">
                <a16:creationId xmlns:a16="http://schemas.microsoft.com/office/drawing/2014/main" id="{835BCD46-7669-4182-A7E2-CED800F30D46}"/>
              </a:ext>
            </a:extLst>
          </p:cNvPr>
          <p:cNvSpPr>
            <a:spLocks noChangeArrowheads="1"/>
          </p:cNvSpPr>
          <p:nvPr/>
        </p:nvSpPr>
        <p:spPr bwMode="auto">
          <a:xfrm>
            <a:off x="304800" y="2517775"/>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rgbClr val="FF0000"/>
                </a:solidFill>
                <a:latin typeface="Times New Roman" panose="02020603050405020304" pitchFamily="18" charset="0"/>
                <a:cs typeface="Times New Roman" panose="02020603050405020304" pitchFamily="18" charset="0"/>
              </a:rPr>
              <a:t>s# </a:t>
            </a:r>
            <a:r>
              <a:rPr lang="en-AU" altLang="en-US">
                <a:solidFill>
                  <a:srgbClr val="FF0000"/>
                </a:solidFill>
                <a:latin typeface="Times New Roman" panose="02020603050405020304" pitchFamily="18" charset="0"/>
                <a:cs typeface="Times New Roman" panose="02020603050405020304" pitchFamily="18" charset="0"/>
                <a:sym typeface="Symbol" panose="05050102010706020507" pitchFamily="18" charset="2"/>
              </a:rPr>
              <a:t> city</a:t>
            </a:r>
            <a:r>
              <a:rPr lang="en-AU" altLang="en-US">
                <a:solidFill>
                  <a:srgbClr val="003399"/>
                </a:solidFill>
                <a:latin typeface="Times New Roman" panose="02020603050405020304" pitchFamily="18" charset="0"/>
                <a:cs typeface="Times New Roman" panose="02020603050405020304" pitchFamily="18" charset="0"/>
              </a:rPr>
              <a:t> </a:t>
            </a:r>
            <a:endParaRPr lang="en-AU" altLang="en-US" b="0">
              <a:solidFill>
                <a:srgbClr val="003399"/>
              </a:solidFill>
              <a:latin typeface="Times New Roman" panose="02020603050405020304" pitchFamily="18" charset="0"/>
              <a:cs typeface="Times New Roman" panose="02020603050405020304" pitchFamily="18" charset="0"/>
            </a:endParaRPr>
          </a:p>
        </p:txBody>
      </p:sp>
      <p:sp>
        <p:nvSpPr>
          <p:cNvPr id="38920" name="Rectangle 10">
            <a:extLst>
              <a:ext uri="{FF2B5EF4-FFF2-40B4-BE49-F238E27FC236}">
                <a16:creationId xmlns:a16="http://schemas.microsoft.com/office/drawing/2014/main" id="{2F219D79-D4B4-4389-A913-BCBAF1EC3E1A}"/>
              </a:ext>
            </a:extLst>
          </p:cNvPr>
          <p:cNvSpPr>
            <a:spLocks noChangeArrowheads="1"/>
          </p:cNvSpPr>
          <p:nvPr/>
        </p:nvSpPr>
        <p:spPr bwMode="auto">
          <a:xfrm>
            <a:off x="304800" y="2974975"/>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rgbClr val="FF0000"/>
                </a:solidFill>
                <a:latin typeface="Times New Roman" panose="02020603050405020304" pitchFamily="18" charset="0"/>
                <a:cs typeface="Times New Roman" panose="02020603050405020304" pitchFamily="18" charset="0"/>
              </a:rPr>
              <a:t>s#</a:t>
            </a:r>
            <a:r>
              <a:rPr lang="en-AU" altLang="en-US">
                <a:solidFill>
                  <a:srgbClr val="FF0000"/>
                </a:solidFill>
                <a:latin typeface="Times New Roman" panose="02020603050405020304" pitchFamily="18" charset="0"/>
                <a:cs typeface="Times New Roman" panose="02020603050405020304" pitchFamily="18" charset="0"/>
                <a:sym typeface="Symbol" panose="05050102010706020507" pitchFamily="18" charset="2"/>
              </a:rPr>
              <a:t>   </a:t>
            </a:r>
            <a:r>
              <a:rPr lang="en-AU" altLang="en-US">
                <a:solidFill>
                  <a:srgbClr val="FF0000"/>
                </a:solidFill>
                <a:latin typeface="Times New Roman" panose="02020603050405020304" pitchFamily="18" charset="0"/>
                <a:cs typeface="Times New Roman" panose="02020603050405020304" pitchFamily="18" charset="0"/>
              </a:rPr>
              <a:t>status</a:t>
            </a:r>
          </a:p>
        </p:txBody>
      </p:sp>
      <p:sp>
        <p:nvSpPr>
          <p:cNvPr id="38921" name="Rectangle 11">
            <a:extLst>
              <a:ext uri="{FF2B5EF4-FFF2-40B4-BE49-F238E27FC236}">
                <a16:creationId xmlns:a16="http://schemas.microsoft.com/office/drawing/2014/main" id="{61755AA6-E4F5-49BA-9532-AB448F1C0280}"/>
              </a:ext>
            </a:extLst>
          </p:cNvPr>
          <p:cNvSpPr>
            <a:spLocks noChangeArrowheads="1"/>
          </p:cNvSpPr>
          <p:nvPr/>
        </p:nvSpPr>
        <p:spPr bwMode="auto">
          <a:xfrm>
            <a:off x="304800" y="3429000"/>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city   </a:t>
            </a:r>
            <a:r>
              <a:rPr lang="en-AU" altLang="en-US">
                <a:solidFill>
                  <a:schemeClr val="accent2"/>
                </a:solidFill>
                <a:latin typeface="Times New Roman" panose="02020603050405020304" pitchFamily="18" charset="0"/>
                <a:cs typeface="Times New Roman" panose="02020603050405020304" pitchFamily="18" charset="0"/>
              </a:rPr>
              <a:t>status</a:t>
            </a:r>
          </a:p>
        </p:txBody>
      </p:sp>
      <p:sp>
        <p:nvSpPr>
          <p:cNvPr id="38922" name="Rectangle 12">
            <a:extLst>
              <a:ext uri="{FF2B5EF4-FFF2-40B4-BE49-F238E27FC236}">
                <a16:creationId xmlns:a16="http://schemas.microsoft.com/office/drawing/2014/main" id="{4D14713F-BEE1-41FB-A7BF-CAC0C3E6AD37}"/>
              </a:ext>
            </a:extLst>
          </p:cNvPr>
          <p:cNvSpPr>
            <a:spLocks noChangeArrowheads="1"/>
          </p:cNvSpPr>
          <p:nvPr/>
        </p:nvSpPr>
        <p:spPr bwMode="auto">
          <a:xfrm>
            <a:off x="304800" y="3883025"/>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s#,p#  </a:t>
            </a:r>
            <a:r>
              <a:rPr lang="en-AU" altLang="en-US">
                <a:solidFill>
                  <a:schemeClr val="accent2"/>
                </a:solidFill>
                <a:latin typeface="Times New Roman" panose="02020603050405020304" pitchFamily="18" charset="0"/>
                <a:cs typeface="Times New Roman" panose="02020603050405020304" pitchFamily="18" charset="0"/>
              </a:rPr>
              <a:t>quantity</a:t>
            </a:r>
          </a:p>
        </p:txBody>
      </p:sp>
      <p:sp>
        <p:nvSpPr>
          <p:cNvPr id="38923" name="Rectangle 13">
            <a:extLst>
              <a:ext uri="{FF2B5EF4-FFF2-40B4-BE49-F238E27FC236}">
                <a16:creationId xmlns:a16="http://schemas.microsoft.com/office/drawing/2014/main" id="{FE01CBD8-C664-4A77-9FB4-43F182F3D3AB}"/>
              </a:ext>
            </a:extLst>
          </p:cNvPr>
          <p:cNvSpPr>
            <a:spLocks noChangeArrowheads="1"/>
          </p:cNvSpPr>
          <p:nvPr/>
        </p:nvSpPr>
        <p:spPr bwMode="auto">
          <a:xfrm>
            <a:off x="304800" y="4337050"/>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s#,p#   </a:t>
            </a:r>
            <a:r>
              <a:rPr lang="en-AU" altLang="en-US">
                <a:solidFill>
                  <a:schemeClr val="accent2"/>
                </a:solidFill>
                <a:latin typeface="Times New Roman" panose="02020603050405020304" pitchFamily="18" charset="0"/>
                <a:cs typeface="Times New Roman" panose="02020603050405020304" pitchFamily="18" charset="0"/>
              </a:rPr>
              <a:t>city</a:t>
            </a:r>
          </a:p>
        </p:txBody>
      </p:sp>
      <p:sp>
        <p:nvSpPr>
          <p:cNvPr id="38924" name="Rectangle 14">
            <a:extLst>
              <a:ext uri="{FF2B5EF4-FFF2-40B4-BE49-F238E27FC236}">
                <a16:creationId xmlns:a16="http://schemas.microsoft.com/office/drawing/2014/main" id="{EFFFBAE1-8403-45BE-A8F6-39F5CA6E4940}"/>
              </a:ext>
            </a:extLst>
          </p:cNvPr>
          <p:cNvSpPr>
            <a:spLocks noChangeArrowheads="1"/>
          </p:cNvSpPr>
          <p:nvPr/>
        </p:nvSpPr>
        <p:spPr bwMode="auto">
          <a:xfrm>
            <a:off x="304800" y="4791075"/>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s#,p#   </a:t>
            </a:r>
            <a:r>
              <a:rPr lang="en-AU" altLang="en-US">
                <a:solidFill>
                  <a:schemeClr val="accent2"/>
                </a:solidFill>
                <a:latin typeface="Times New Roman" panose="02020603050405020304" pitchFamily="18" charset="0"/>
                <a:cs typeface="Times New Roman" panose="02020603050405020304" pitchFamily="18" charset="0"/>
              </a:rPr>
              <a:t>status</a:t>
            </a:r>
          </a:p>
        </p:txBody>
      </p:sp>
      <p:sp>
        <p:nvSpPr>
          <p:cNvPr id="38925" name="Line 15">
            <a:extLst>
              <a:ext uri="{FF2B5EF4-FFF2-40B4-BE49-F238E27FC236}">
                <a16:creationId xmlns:a16="http://schemas.microsoft.com/office/drawing/2014/main" id="{C405908A-16F0-40E3-AAF0-86C480FA3F9D}"/>
              </a:ext>
            </a:extLst>
          </p:cNvPr>
          <p:cNvSpPr>
            <a:spLocks noChangeShapeType="1"/>
          </p:cNvSpPr>
          <p:nvPr/>
        </p:nvSpPr>
        <p:spPr bwMode="auto">
          <a:xfrm>
            <a:off x="381000" y="5257800"/>
            <a:ext cx="72390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U">
              <a:latin typeface="Times New Roman" panose="02020603050405020304" pitchFamily="18" charset="0"/>
              <a:cs typeface="Times New Roman" panose="02020603050405020304" pitchFamily="18" charset="0"/>
            </a:endParaRPr>
          </a:p>
        </p:txBody>
      </p:sp>
      <p:sp>
        <p:nvSpPr>
          <p:cNvPr id="38926" name="Rectangle 18">
            <a:extLst>
              <a:ext uri="{FF2B5EF4-FFF2-40B4-BE49-F238E27FC236}">
                <a16:creationId xmlns:a16="http://schemas.microsoft.com/office/drawing/2014/main" id="{7B974385-FF11-43C5-85D4-EAC5D2BC5F15}"/>
              </a:ext>
            </a:extLst>
          </p:cNvPr>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pPr eaLnBrk="1" hangingPunct="1"/>
            <a:r>
              <a:rPr lang="en-AU" altLang="en-US" sz="3200" dirty="0">
                <a:solidFill>
                  <a:schemeClr val="tx2"/>
                </a:solidFill>
                <a:latin typeface="Times New Roman" panose="02020603050405020304" pitchFamily="18" charset="0"/>
                <a:cs typeface="Times New Roman" panose="02020603050405020304" pitchFamily="18" charset="0"/>
              </a:rPr>
              <a:t>Normalization of relational schemas</a:t>
            </a:r>
          </a:p>
        </p:txBody>
      </p:sp>
      <p:sp>
        <p:nvSpPr>
          <p:cNvPr id="15" name="CustomShape 3">
            <a:extLst>
              <a:ext uri="{FF2B5EF4-FFF2-40B4-BE49-F238E27FC236}">
                <a16:creationId xmlns:a16="http://schemas.microsoft.com/office/drawing/2014/main" id="{F6270515-4ACB-4B44-8011-130FCC5BE288}"/>
              </a:ext>
            </a:extLst>
          </p:cNvPr>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63BE5C9-FE73-4A1E-82E7-179CDFCB0B1E}" type="slidenum">
              <a:rPr lang="en-US" sz="1400" b="0" strike="noStrike" spc="-1">
                <a:solidFill>
                  <a:srgbClr val="8B8B8B"/>
                </a:solidFill>
                <a:latin typeface="Montserrat"/>
                <a:ea typeface="DejaVu Sans"/>
              </a:rPr>
              <a:t>43</a:t>
            </a:fld>
            <a:endParaRPr lang="en-US" sz="14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9877"/>
                                        </p:tgtEl>
                                        <p:attrNameLst>
                                          <p:attrName>style.visibility</p:attrName>
                                        </p:attrNameLst>
                                      </p:cBhvr>
                                      <p:to>
                                        <p:strVal val="visible"/>
                                      </p:to>
                                    </p:set>
                                    <p:animEffect transition="in" filter="box(out)">
                                      <p:cBhvr>
                                        <p:cTn id="7" dur="500"/>
                                        <p:tgtEl>
                                          <p:spTgt spid="798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9878"/>
                                        </p:tgtEl>
                                        <p:attrNameLst>
                                          <p:attrName>style.visibility</p:attrName>
                                        </p:attrNameLst>
                                      </p:cBhvr>
                                      <p:to>
                                        <p:strVal val="visible"/>
                                      </p:to>
                                    </p:set>
                                    <p:animEffect transition="in" filter="box(out)">
                                      <p:cBhvr>
                                        <p:cTn id="12" dur="500"/>
                                        <p:tgtEl>
                                          <p:spTgt spid="79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7" grpId="0" autoUpdateAnimBg="0"/>
      <p:bldP spid="79878"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7BDAC608-B4CC-4351-911B-168C1CA50F7B}"/>
              </a:ext>
            </a:extLst>
          </p:cNvPr>
          <p:cNvSpPr>
            <a:spLocks noChangeArrowheads="1"/>
          </p:cNvSpPr>
          <p:nvPr/>
        </p:nvSpPr>
        <p:spPr bwMode="auto">
          <a:xfrm>
            <a:off x="152400" y="2438400"/>
            <a:ext cx="9144000"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Schema </a:t>
            </a:r>
            <a:r>
              <a:rPr lang="en-AU" altLang="en-US">
                <a:solidFill>
                  <a:schemeClr val="accent2"/>
                </a:solidFill>
                <a:latin typeface="Times New Roman" panose="02020603050405020304" pitchFamily="18" charset="0"/>
                <a:cs typeface="Times New Roman" panose="02020603050405020304" pitchFamily="18" charset="0"/>
              </a:rPr>
              <a:t>Shipment </a:t>
            </a:r>
            <a:r>
              <a:rPr lang="en-AU" altLang="en-US">
                <a:latin typeface="Times New Roman" panose="02020603050405020304" pitchFamily="18" charset="0"/>
                <a:cs typeface="Times New Roman" panose="02020603050405020304" pitchFamily="18" charset="0"/>
              </a:rPr>
              <a:t>should be decomposed into the following schemas</a:t>
            </a:r>
            <a:endParaRPr lang="en-AU" altLang="en-US" b="0">
              <a:solidFill>
                <a:srgbClr val="FF0000"/>
              </a:solidFill>
              <a:latin typeface="Times New Roman" panose="02020603050405020304" pitchFamily="18" charset="0"/>
              <a:cs typeface="Times New Roman" panose="02020603050405020304" pitchFamily="18" charset="0"/>
            </a:endParaRPr>
          </a:p>
        </p:txBody>
      </p:sp>
      <p:grpSp>
        <p:nvGrpSpPr>
          <p:cNvPr id="2" name="Group 4">
            <a:extLst>
              <a:ext uri="{FF2B5EF4-FFF2-40B4-BE49-F238E27FC236}">
                <a16:creationId xmlns:a16="http://schemas.microsoft.com/office/drawing/2014/main" id="{18F4BEF0-1D93-491F-9ADD-DC5B977B3311}"/>
              </a:ext>
            </a:extLst>
          </p:cNvPr>
          <p:cNvGrpSpPr>
            <a:grpSpLocks/>
          </p:cNvGrpSpPr>
          <p:nvPr/>
        </p:nvGrpSpPr>
        <p:grpSpPr bwMode="auto">
          <a:xfrm>
            <a:off x="533400" y="3430588"/>
            <a:ext cx="1928813" cy="830262"/>
            <a:chOff x="336" y="2353"/>
            <a:chExt cx="1215" cy="523"/>
          </a:xfrm>
        </p:grpSpPr>
        <p:sp>
          <p:nvSpPr>
            <p:cNvPr id="39953" name="Text Box 5">
              <a:extLst>
                <a:ext uri="{FF2B5EF4-FFF2-40B4-BE49-F238E27FC236}">
                  <a16:creationId xmlns:a16="http://schemas.microsoft.com/office/drawing/2014/main" id="{7DAF351E-E2E5-435B-BF9D-E36F9E69BC1C}"/>
                </a:ext>
              </a:extLst>
            </p:cNvPr>
            <p:cNvSpPr txBox="1">
              <a:spLocks noChangeArrowheads="1"/>
            </p:cNvSpPr>
            <p:nvPr/>
          </p:nvSpPr>
          <p:spPr bwMode="auto">
            <a:xfrm>
              <a:off x="336" y="2643"/>
              <a:ext cx="1215"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s#    p#    quantity</a:t>
              </a:r>
              <a:endParaRPr lang="en-AU" altLang="en-US">
                <a:latin typeface="Times New Roman" panose="02020603050405020304" pitchFamily="18" charset="0"/>
                <a:cs typeface="Times New Roman" panose="02020603050405020304" pitchFamily="18" charset="0"/>
              </a:endParaRPr>
            </a:p>
          </p:txBody>
        </p:sp>
        <p:sp>
          <p:nvSpPr>
            <p:cNvPr id="39954" name="Text Box 6">
              <a:extLst>
                <a:ext uri="{FF2B5EF4-FFF2-40B4-BE49-F238E27FC236}">
                  <a16:creationId xmlns:a16="http://schemas.microsoft.com/office/drawing/2014/main" id="{F8AD204C-344C-4D35-A6E1-1FFDD2AF32F3}"/>
                </a:ext>
              </a:extLst>
            </p:cNvPr>
            <p:cNvSpPr txBox="1">
              <a:spLocks noChangeArrowheads="1"/>
            </p:cNvSpPr>
            <p:nvPr/>
          </p:nvSpPr>
          <p:spPr bwMode="auto">
            <a:xfrm>
              <a:off x="336" y="2353"/>
              <a:ext cx="286"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SP</a:t>
              </a:r>
              <a:endParaRPr lang="en-AU" altLang="en-US">
                <a:latin typeface="Times New Roman" panose="02020603050405020304" pitchFamily="18" charset="0"/>
                <a:cs typeface="Times New Roman" panose="02020603050405020304" pitchFamily="18" charset="0"/>
              </a:endParaRPr>
            </a:p>
          </p:txBody>
        </p:sp>
      </p:grpSp>
      <p:grpSp>
        <p:nvGrpSpPr>
          <p:cNvPr id="3" name="Group 7">
            <a:extLst>
              <a:ext uri="{FF2B5EF4-FFF2-40B4-BE49-F238E27FC236}">
                <a16:creationId xmlns:a16="http://schemas.microsoft.com/office/drawing/2014/main" id="{AE7E8D2A-AB6A-4997-8A63-7F7C35817790}"/>
              </a:ext>
            </a:extLst>
          </p:cNvPr>
          <p:cNvGrpSpPr>
            <a:grpSpLocks/>
          </p:cNvGrpSpPr>
          <p:nvPr/>
        </p:nvGrpSpPr>
        <p:grpSpPr bwMode="auto">
          <a:xfrm>
            <a:off x="533400" y="4419600"/>
            <a:ext cx="1844675" cy="830263"/>
            <a:chOff x="336" y="2976"/>
            <a:chExt cx="1162" cy="523"/>
          </a:xfrm>
        </p:grpSpPr>
        <p:sp>
          <p:nvSpPr>
            <p:cNvPr id="39951" name="Text Box 8">
              <a:extLst>
                <a:ext uri="{FF2B5EF4-FFF2-40B4-BE49-F238E27FC236}">
                  <a16:creationId xmlns:a16="http://schemas.microsoft.com/office/drawing/2014/main" id="{B47E77E7-3B4E-4CB6-A39A-1701450C97CE}"/>
                </a:ext>
              </a:extLst>
            </p:cNvPr>
            <p:cNvSpPr txBox="1">
              <a:spLocks noChangeArrowheads="1"/>
            </p:cNvSpPr>
            <p:nvPr/>
          </p:nvSpPr>
          <p:spPr bwMode="auto">
            <a:xfrm>
              <a:off x="336" y="3266"/>
              <a:ext cx="1162"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s#    city    status </a:t>
              </a:r>
            </a:p>
          </p:txBody>
        </p:sp>
        <p:sp>
          <p:nvSpPr>
            <p:cNvPr id="39952" name="Text Box 9">
              <a:extLst>
                <a:ext uri="{FF2B5EF4-FFF2-40B4-BE49-F238E27FC236}">
                  <a16:creationId xmlns:a16="http://schemas.microsoft.com/office/drawing/2014/main" id="{CB7772CE-C5E5-42D4-8D55-323F9CAC2A2F}"/>
                </a:ext>
              </a:extLst>
            </p:cNvPr>
            <p:cNvSpPr txBox="1">
              <a:spLocks noChangeArrowheads="1"/>
            </p:cNvSpPr>
            <p:nvPr/>
          </p:nvSpPr>
          <p:spPr bwMode="auto">
            <a:xfrm>
              <a:off x="336" y="2976"/>
              <a:ext cx="649"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Supplier</a:t>
              </a:r>
              <a:endParaRPr lang="en-AU" altLang="en-US">
                <a:latin typeface="Times New Roman" panose="02020603050405020304" pitchFamily="18" charset="0"/>
                <a:cs typeface="Times New Roman" panose="02020603050405020304" pitchFamily="18" charset="0"/>
              </a:endParaRPr>
            </a:p>
          </p:txBody>
        </p:sp>
      </p:grpSp>
      <p:grpSp>
        <p:nvGrpSpPr>
          <p:cNvPr id="4" name="Group 22">
            <a:extLst>
              <a:ext uri="{FF2B5EF4-FFF2-40B4-BE49-F238E27FC236}">
                <a16:creationId xmlns:a16="http://schemas.microsoft.com/office/drawing/2014/main" id="{0D5EE004-96C8-421C-8431-FE05E2F77493}"/>
              </a:ext>
            </a:extLst>
          </p:cNvPr>
          <p:cNvGrpSpPr>
            <a:grpSpLocks/>
          </p:cNvGrpSpPr>
          <p:nvPr/>
        </p:nvGrpSpPr>
        <p:grpSpPr bwMode="auto">
          <a:xfrm>
            <a:off x="533400" y="1447800"/>
            <a:ext cx="3325813" cy="830263"/>
            <a:chOff x="336" y="912"/>
            <a:chExt cx="2095" cy="523"/>
          </a:xfrm>
        </p:grpSpPr>
        <p:sp>
          <p:nvSpPr>
            <p:cNvPr id="39949" name="Text Box 10">
              <a:extLst>
                <a:ext uri="{FF2B5EF4-FFF2-40B4-BE49-F238E27FC236}">
                  <a16:creationId xmlns:a16="http://schemas.microsoft.com/office/drawing/2014/main" id="{DDCCC707-C895-48AD-9FCC-95F42642EBF3}"/>
                </a:ext>
              </a:extLst>
            </p:cNvPr>
            <p:cNvSpPr txBox="1">
              <a:spLocks noChangeArrowheads="1"/>
            </p:cNvSpPr>
            <p:nvPr/>
          </p:nvSpPr>
          <p:spPr bwMode="auto">
            <a:xfrm>
              <a:off x="336" y="1202"/>
              <a:ext cx="2095"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s#    city    status    p#    quantity</a:t>
              </a:r>
              <a:endParaRPr lang="en-AU" altLang="en-US">
                <a:latin typeface="Times New Roman" panose="02020603050405020304" pitchFamily="18" charset="0"/>
                <a:cs typeface="Times New Roman" panose="02020603050405020304" pitchFamily="18" charset="0"/>
              </a:endParaRPr>
            </a:p>
          </p:txBody>
        </p:sp>
        <p:sp>
          <p:nvSpPr>
            <p:cNvPr id="39950" name="Text Box 11">
              <a:extLst>
                <a:ext uri="{FF2B5EF4-FFF2-40B4-BE49-F238E27FC236}">
                  <a16:creationId xmlns:a16="http://schemas.microsoft.com/office/drawing/2014/main" id="{A0B1E2DB-AC32-429B-9DB8-B700BCAD23E6}"/>
                </a:ext>
              </a:extLst>
            </p:cNvPr>
            <p:cNvSpPr txBox="1">
              <a:spLocks noChangeArrowheads="1"/>
            </p:cNvSpPr>
            <p:nvPr/>
          </p:nvSpPr>
          <p:spPr bwMode="auto">
            <a:xfrm>
              <a:off x="336" y="912"/>
              <a:ext cx="714"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Shipment</a:t>
              </a:r>
              <a:endParaRPr lang="en-AU" altLang="en-US">
                <a:latin typeface="Times New Roman" panose="02020603050405020304" pitchFamily="18" charset="0"/>
                <a:cs typeface="Times New Roman" panose="02020603050405020304" pitchFamily="18" charset="0"/>
              </a:endParaRPr>
            </a:p>
          </p:txBody>
        </p:sp>
      </p:grpSp>
      <p:sp>
        <p:nvSpPr>
          <p:cNvPr id="80908" name="Rectangle 12">
            <a:extLst>
              <a:ext uri="{FF2B5EF4-FFF2-40B4-BE49-F238E27FC236}">
                <a16:creationId xmlns:a16="http://schemas.microsoft.com/office/drawing/2014/main" id="{F280C4A0-FC69-4066-82C7-2928129E6E06}"/>
              </a:ext>
            </a:extLst>
          </p:cNvPr>
          <p:cNvSpPr>
            <a:spLocks noChangeArrowheads="1"/>
          </p:cNvSpPr>
          <p:nvPr/>
        </p:nvSpPr>
        <p:spPr bwMode="auto">
          <a:xfrm>
            <a:off x="4038600" y="3429000"/>
            <a:ext cx="4495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Schema </a:t>
            </a:r>
            <a:r>
              <a:rPr lang="en-AU" altLang="en-US">
                <a:solidFill>
                  <a:schemeClr val="accent2"/>
                </a:solidFill>
                <a:latin typeface="Times New Roman" panose="02020603050405020304" pitchFamily="18" charset="0"/>
                <a:cs typeface="Times New Roman" panose="02020603050405020304" pitchFamily="18" charset="0"/>
              </a:rPr>
              <a:t>SP</a:t>
            </a:r>
            <a:r>
              <a:rPr lang="en-AU" altLang="en-US">
                <a:solidFill>
                  <a:srgbClr val="000060"/>
                </a:solidFill>
                <a:latin typeface="Times New Roman" panose="02020603050405020304" pitchFamily="18" charset="0"/>
                <a:cs typeface="Times New Roman" panose="02020603050405020304" pitchFamily="18" charset="0"/>
              </a:rPr>
              <a:t> </a:t>
            </a:r>
            <a:r>
              <a:rPr lang="en-AU" altLang="en-US">
                <a:latin typeface="Times New Roman" panose="02020603050405020304" pitchFamily="18" charset="0"/>
                <a:cs typeface="Times New Roman" panose="02020603050405020304" pitchFamily="18" charset="0"/>
              </a:rPr>
              <a:t>is in BCNF</a:t>
            </a:r>
          </a:p>
        </p:txBody>
      </p:sp>
      <p:sp>
        <p:nvSpPr>
          <p:cNvPr id="80909" name="Rectangle 13">
            <a:extLst>
              <a:ext uri="{FF2B5EF4-FFF2-40B4-BE49-F238E27FC236}">
                <a16:creationId xmlns:a16="http://schemas.microsoft.com/office/drawing/2014/main" id="{23F28D0C-AEC4-451B-86FB-74D9A504A7BD}"/>
              </a:ext>
            </a:extLst>
          </p:cNvPr>
          <p:cNvSpPr>
            <a:spLocks noChangeArrowheads="1"/>
          </p:cNvSpPr>
          <p:nvPr/>
        </p:nvSpPr>
        <p:spPr bwMode="auto">
          <a:xfrm>
            <a:off x="4038600" y="3886200"/>
            <a:ext cx="4495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s#,p#   </a:t>
            </a:r>
            <a:r>
              <a:rPr lang="en-AU" altLang="en-US">
                <a:solidFill>
                  <a:schemeClr val="accent2"/>
                </a:solidFill>
                <a:latin typeface="Times New Roman" panose="02020603050405020304" pitchFamily="18" charset="0"/>
                <a:cs typeface="Times New Roman" panose="02020603050405020304" pitchFamily="18" charset="0"/>
              </a:rPr>
              <a:t>quantity</a:t>
            </a:r>
            <a:endParaRPr lang="en-AU" altLang="en-US">
              <a:solidFill>
                <a:srgbClr val="003399"/>
              </a:solidFill>
              <a:latin typeface="Times New Roman" panose="02020603050405020304" pitchFamily="18" charset="0"/>
              <a:cs typeface="Times New Roman" panose="02020603050405020304" pitchFamily="18" charset="0"/>
            </a:endParaRPr>
          </a:p>
        </p:txBody>
      </p:sp>
      <p:sp>
        <p:nvSpPr>
          <p:cNvPr id="80910" name="Rectangle 14">
            <a:extLst>
              <a:ext uri="{FF2B5EF4-FFF2-40B4-BE49-F238E27FC236}">
                <a16:creationId xmlns:a16="http://schemas.microsoft.com/office/drawing/2014/main" id="{FB8695E9-3F5A-41DA-AC79-7FB457F1A410}"/>
              </a:ext>
            </a:extLst>
          </p:cNvPr>
          <p:cNvSpPr>
            <a:spLocks noChangeArrowheads="1"/>
          </p:cNvSpPr>
          <p:nvPr/>
        </p:nvSpPr>
        <p:spPr bwMode="auto">
          <a:xfrm>
            <a:off x="4038600" y="4406900"/>
            <a:ext cx="5105400"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Schema </a:t>
            </a:r>
            <a:r>
              <a:rPr lang="en-AU" altLang="en-US">
                <a:solidFill>
                  <a:schemeClr val="accent2"/>
                </a:solidFill>
                <a:latin typeface="Times New Roman" panose="02020603050405020304" pitchFamily="18" charset="0"/>
                <a:cs typeface="Times New Roman" panose="02020603050405020304" pitchFamily="18" charset="0"/>
              </a:rPr>
              <a:t>Supplier</a:t>
            </a:r>
            <a:r>
              <a:rPr lang="en-AU" altLang="en-US">
                <a:latin typeface="Times New Roman" panose="02020603050405020304" pitchFamily="18" charset="0"/>
                <a:cs typeface="Times New Roman" panose="02020603050405020304" pitchFamily="18" charset="0"/>
              </a:rPr>
              <a:t> </a:t>
            </a:r>
            <a:r>
              <a:rPr lang="en-AU" altLang="en-US">
                <a:solidFill>
                  <a:srgbClr val="FF0000"/>
                </a:solidFill>
                <a:latin typeface="Times New Roman" panose="02020603050405020304" pitchFamily="18" charset="0"/>
                <a:cs typeface="Times New Roman" panose="02020603050405020304" pitchFamily="18" charset="0"/>
              </a:rPr>
              <a:t>is not in </a:t>
            </a:r>
          </a:p>
          <a:p>
            <a:r>
              <a:rPr lang="en-AU" altLang="en-US">
                <a:latin typeface="Times New Roman" panose="02020603050405020304" pitchFamily="18" charset="0"/>
                <a:cs typeface="Times New Roman" panose="02020603050405020304" pitchFamily="18" charset="0"/>
              </a:rPr>
              <a:t>3NF(&amp; BCNF)</a:t>
            </a:r>
          </a:p>
        </p:txBody>
      </p:sp>
      <p:sp>
        <p:nvSpPr>
          <p:cNvPr id="80911" name="Rectangle 15">
            <a:extLst>
              <a:ext uri="{FF2B5EF4-FFF2-40B4-BE49-F238E27FC236}">
                <a16:creationId xmlns:a16="http://schemas.microsoft.com/office/drawing/2014/main" id="{436ECC2A-0A5D-4856-9BDB-DF36CBCBD4C6}"/>
              </a:ext>
            </a:extLst>
          </p:cNvPr>
          <p:cNvSpPr>
            <a:spLocks noChangeArrowheads="1"/>
          </p:cNvSpPr>
          <p:nvPr/>
        </p:nvSpPr>
        <p:spPr bwMode="auto">
          <a:xfrm>
            <a:off x="4038600" y="5105400"/>
            <a:ext cx="4495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s#   </a:t>
            </a:r>
            <a:r>
              <a:rPr lang="en-AU" altLang="en-US">
                <a:solidFill>
                  <a:schemeClr val="accent2"/>
                </a:solidFill>
                <a:latin typeface="Times New Roman" panose="02020603050405020304" pitchFamily="18" charset="0"/>
                <a:cs typeface="Times New Roman" panose="02020603050405020304" pitchFamily="18" charset="0"/>
              </a:rPr>
              <a:t>city</a:t>
            </a:r>
          </a:p>
        </p:txBody>
      </p:sp>
      <p:sp>
        <p:nvSpPr>
          <p:cNvPr id="80912" name="Rectangle 16">
            <a:extLst>
              <a:ext uri="{FF2B5EF4-FFF2-40B4-BE49-F238E27FC236}">
                <a16:creationId xmlns:a16="http://schemas.microsoft.com/office/drawing/2014/main" id="{B7D141D4-3422-46D2-8C57-7DC898AE5EB7}"/>
              </a:ext>
            </a:extLst>
          </p:cNvPr>
          <p:cNvSpPr>
            <a:spLocks noChangeArrowheads="1"/>
          </p:cNvSpPr>
          <p:nvPr/>
        </p:nvSpPr>
        <p:spPr bwMode="auto">
          <a:xfrm>
            <a:off x="4038600" y="5867400"/>
            <a:ext cx="4495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s#   </a:t>
            </a:r>
            <a:r>
              <a:rPr lang="en-AU" altLang="en-US">
                <a:solidFill>
                  <a:schemeClr val="accent2"/>
                </a:solidFill>
                <a:latin typeface="Times New Roman" panose="02020603050405020304" pitchFamily="18" charset="0"/>
                <a:cs typeface="Times New Roman" panose="02020603050405020304" pitchFamily="18" charset="0"/>
              </a:rPr>
              <a:t>status</a:t>
            </a:r>
          </a:p>
        </p:txBody>
      </p:sp>
      <p:sp>
        <p:nvSpPr>
          <p:cNvPr id="80913" name="Rectangle 17">
            <a:extLst>
              <a:ext uri="{FF2B5EF4-FFF2-40B4-BE49-F238E27FC236}">
                <a16:creationId xmlns:a16="http://schemas.microsoft.com/office/drawing/2014/main" id="{6B97E31F-87DD-4BF7-B610-F57FD1AD5421}"/>
              </a:ext>
            </a:extLst>
          </p:cNvPr>
          <p:cNvSpPr>
            <a:spLocks noChangeArrowheads="1"/>
          </p:cNvSpPr>
          <p:nvPr/>
        </p:nvSpPr>
        <p:spPr bwMode="auto">
          <a:xfrm>
            <a:off x="4038600" y="5486400"/>
            <a:ext cx="4495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rPr>
              <a:t>city</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 status </a:t>
            </a:r>
          </a:p>
        </p:txBody>
      </p:sp>
      <p:sp>
        <p:nvSpPr>
          <p:cNvPr id="39948" name="Rectangle 21">
            <a:extLst>
              <a:ext uri="{FF2B5EF4-FFF2-40B4-BE49-F238E27FC236}">
                <a16:creationId xmlns:a16="http://schemas.microsoft.com/office/drawing/2014/main" id="{DEB94A10-322F-4D2B-9D35-F347181B1C0C}"/>
              </a:ext>
            </a:extLst>
          </p:cNvPr>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pPr eaLnBrk="1" hangingPunct="1"/>
            <a:r>
              <a:rPr lang="en-AU" altLang="en-US" sz="3200" dirty="0">
                <a:solidFill>
                  <a:schemeClr val="tx2"/>
                </a:solidFill>
                <a:latin typeface="Times New Roman" panose="02020603050405020304" pitchFamily="18" charset="0"/>
                <a:cs typeface="Times New Roman" panose="02020603050405020304" pitchFamily="18" charset="0"/>
              </a:rPr>
              <a:t>Normalization of relational schemas</a:t>
            </a:r>
          </a:p>
        </p:txBody>
      </p:sp>
      <p:sp>
        <p:nvSpPr>
          <p:cNvPr id="19" name="CustomShape 3">
            <a:extLst>
              <a:ext uri="{FF2B5EF4-FFF2-40B4-BE49-F238E27FC236}">
                <a16:creationId xmlns:a16="http://schemas.microsoft.com/office/drawing/2014/main" id="{BC1AFAE6-889C-4A4C-8389-6B0B69F5C9FA}"/>
              </a:ext>
            </a:extLst>
          </p:cNvPr>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63BE5C9-FE73-4A1E-82E7-179CDFCB0B1E}" type="slidenum">
              <a:rPr lang="en-US" sz="1400" b="0" strike="noStrike" spc="-1">
                <a:solidFill>
                  <a:srgbClr val="8B8B8B"/>
                </a:solidFill>
                <a:latin typeface="Montserrat"/>
                <a:ea typeface="DejaVu Sans"/>
              </a:rPr>
              <a:t>44</a:t>
            </a:fld>
            <a:endParaRPr lang="en-US" sz="14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0899"/>
                                        </p:tgtEl>
                                        <p:attrNameLst>
                                          <p:attrName>style.visibility</p:attrName>
                                        </p:attrNameLst>
                                      </p:cBhvr>
                                      <p:to>
                                        <p:strVal val="visible"/>
                                      </p:to>
                                    </p:set>
                                    <p:animEffect transition="in" filter="box(out)">
                                      <p:cBhvr>
                                        <p:cTn id="12" dur="500"/>
                                        <p:tgtEl>
                                          <p:spTgt spid="808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ou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ox(ou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80908"/>
                                        </p:tgtEl>
                                        <p:attrNameLst>
                                          <p:attrName>style.visibility</p:attrName>
                                        </p:attrNameLst>
                                      </p:cBhvr>
                                      <p:to>
                                        <p:strVal val="visible"/>
                                      </p:to>
                                    </p:set>
                                    <p:animEffect transition="in" filter="box(out)">
                                      <p:cBhvr>
                                        <p:cTn id="27" dur="500"/>
                                        <p:tgtEl>
                                          <p:spTgt spid="8090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80909"/>
                                        </p:tgtEl>
                                        <p:attrNameLst>
                                          <p:attrName>style.visibility</p:attrName>
                                        </p:attrNameLst>
                                      </p:cBhvr>
                                      <p:to>
                                        <p:strVal val="visible"/>
                                      </p:to>
                                    </p:set>
                                    <p:animEffect transition="in" filter="box(out)">
                                      <p:cBhvr>
                                        <p:cTn id="32" dur="500"/>
                                        <p:tgtEl>
                                          <p:spTgt spid="8090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80910"/>
                                        </p:tgtEl>
                                        <p:attrNameLst>
                                          <p:attrName>style.visibility</p:attrName>
                                        </p:attrNameLst>
                                      </p:cBhvr>
                                      <p:to>
                                        <p:strVal val="visible"/>
                                      </p:to>
                                    </p:set>
                                    <p:animEffect transition="in" filter="box(out)">
                                      <p:cBhvr>
                                        <p:cTn id="37" dur="500"/>
                                        <p:tgtEl>
                                          <p:spTgt spid="809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80911"/>
                                        </p:tgtEl>
                                        <p:attrNameLst>
                                          <p:attrName>style.visibility</p:attrName>
                                        </p:attrNameLst>
                                      </p:cBhvr>
                                      <p:to>
                                        <p:strVal val="visible"/>
                                      </p:to>
                                    </p:set>
                                    <p:animEffect transition="in" filter="box(out)">
                                      <p:cBhvr>
                                        <p:cTn id="42" dur="500"/>
                                        <p:tgtEl>
                                          <p:spTgt spid="809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80913"/>
                                        </p:tgtEl>
                                        <p:attrNameLst>
                                          <p:attrName>style.visibility</p:attrName>
                                        </p:attrNameLst>
                                      </p:cBhvr>
                                      <p:to>
                                        <p:strVal val="visible"/>
                                      </p:to>
                                    </p:set>
                                    <p:animEffect transition="in" filter="box(out)">
                                      <p:cBhvr>
                                        <p:cTn id="47" dur="500"/>
                                        <p:tgtEl>
                                          <p:spTgt spid="8091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80912"/>
                                        </p:tgtEl>
                                        <p:attrNameLst>
                                          <p:attrName>style.visibility</p:attrName>
                                        </p:attrNameLst>
                                      </p:cBhvr>
                                      <p:to>
                                        <p:strVal val="visible"/>
                                      </p:to>
                                    </p:set>
                                    <p:animEffect transition="in" filter="box(out)">
                                      <p:cBhvr>
                                        <p:cTn id="52" dur="500"/>
                                        <p:tgtEl>
                                          <p:spTgt spid="80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autoUpdateAnimBg="0"/>
      <p:bldP spid="80908" grpId="0" autoUpdateAnimBg="0"/>
      <p:bldP spid="80909" grpId="0" autoUpdateAnimBg="0"/>
      <p:bldP spid="80910" grpId="0" autoUpdateAnimBg="0"/>
      <p:bldP spid="80911" grpId="0" autoUpdateAnimBg="0"/>
      <p:bldP spid="80912" grpId="0" autoUpdateAnimBg="0"/>
      <p:bldP spid="80913"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a:extLst>
              <a:ext uri="{FF2B5EF4-FFF2-40B4-BE49-F238E27FC236}">
                <a16:creationId xmlns:a16="http://schemas.microsoft.com/office/drawing/2014/main" id="{E198EC22-D3A1-4152-9869-78C71EE94653}"/>
              </a:ext>
            </a:extLst>
          </p:cNvPr>
          <p:cNvSpPr>
            <a:spLocks noChangeArrowheads="1"/>
          </p:cNvSpPr>
          <p:nvPr/>
        </p:nvSpPr>
        <p:spPr bwMode="auto">
          <a:xfrm>
            <a:off x="152400" y="2514600"/>
            <a:ext cx="91440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Schema</a:t>
            </a:r>
            <a:r>
              <a:rPr lang="en-AU" altLang="en-US">
                <a:solidFill>
                  <a:srgbClr val="000060"/>
                </a:solidFill>
                <a:latin typeface="Times New Roman" panose="02020603050405020304" pitchFamily="18" charset="0"/>
                <a:cs typeface="Times New Roman" panose="02020603050405020304" pitchFamily="18" charset="0"/>
              </a:rPr>
              <a:t> </a:t>
            </a:r>
            <a:r>
              <a:rPr lang="en-AU" altLang="en-US">
                <a:solidFill>
                  <a:schemeClr val="accent2"/>
                </a:solidFill>
                <a:latin typeface="Times New Roman" panose="02020603050405020304" pitchFamily="18" charset="0"/>
                <a:cs typeface="Times New Roman" panose="02020603050405020304" pitchFamily="18" charset="0"/>
              </a:rPr>
              <a:t>Supplier </a:t>
            </a:r>
            <a:r>
              <a:rPr lang="en-AU" altLang="en-US">
                <a:latin typeface="Times New Roman" panose="02020603050405020304" pitchFamily="18" charset="0"/>
                <a:cs typeface="Times New Roman" panose="02020603050405020304" pitchFamily="18" charset="0"/>
              </a:rPr>
              <a:t>should be decomposed into the following schemas</a:t>
            </a:r>
            <a:endParaRPr lang="en-AU" altLang="en-US" b="0">
              <a:solidFill>
                <a:srgbClr val="FF0000"/>
              </a:solidFill>
              <a:latin typeface="Times New Roman" panose="02020603050405020304" pitchFamily="18" charset="0"/>
              <a:cs typeface="Times New Roman" panose="02020603050405020304" pitchFamily="18" charset="0"/>
            </a:endParaRPr>
          </a:p>
        </p:txBody>
      </p:sp>
      <p:grpSp>
        <p:nvGrpSpPr>
          <p:cNvPr id="2" name="Group 4">
            <a:extLst>
              <a:ext uri="{FF2B5EF4-FFF2-40B4-BE49-F238E27FC236}">
                <a16:creationId xmlns:a16="http://schemas.microsoft.com/office/drawing/2014/main" id="{B826BC6A-F8C4-49B0-A53C-B62EF35FC3CA}"/>
              </a:ext>
            </a:extLst>
          </p:cNvPr>
          <p:cNvGrpSpPr>
            <a:grpSpLocks/>
          </p:cNvGrpSpPr>
          <p:nvPr/>
        </p:nvGrpSpPr>
        <p:grpSpPr bwMode="auto">
          <a:xfrm>
            <a:off x="533400" y="3506788"/>
            <a:ext cx="1095375" cy="830262"/>
            <a:chOff x="336" y="2353"/>
            <a:chExt cx="690" cy="523"/>
          </a:xfrm>
        </p:grpSpPr>
        <p:sp>
          <p:nvSpPr>
            <p:cNvPr id="40974" name="Text Box 5">
              <a:extLst>
                <a:ext uri="{FF2B5EF4-FFF2-40B4-BE49-F238E27FC236}">
                  <a16:creationId xmlns:a16="http://schemas.microsoft.com/office/drawing/2014/main" id="{438B90C3-76E4-4798-9EBE-95AF5B6AA3DA}"/>
                </a:ext>
              </a:extLst>
            </p:cNvPr>
            <p:cNvSpPr txBox="1">
              <a:spLocks noChangeArrowheads="1"/>
            </p:cNvSpPr>
            <p:nvPr/>
          </p:nvSpPr>
          <p:spPr bwMode="auto">
            <a:xfrm>
              <a:off x="336" y="2643"/>
              <a:ext cx="617"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s#    city</a:t>
              </a:r>
              <a:endParaRPr lang="en-AU" altLang="en-US">
                <a:latin typeface="Times New Roman" panose="02020603050405020304" pitchFamily="18" charset="0"/>
                <a:cs typeface="Times New Roman" panose="02020603050405020304" pitchFamily="18" charset="0"/>
              </a:endParaRPr>
            </a:p>
          </p:txBody>
        </p:sp>
        <p:sp>
          <p:nvSpPr>
            <p:cNvPr id="40975" name="Text Box 6">
              <a:extLst>
                <a:ext uri="{FF2B5EF4-FFF2-40B4-BE49-F238E27FC236}">
                  <a16:creationId xmlns:a16="http://schemas.microsoft.com/office/drawing/2014/main" id="{C500A4AA-C129-47F7-81AC-2FB8150DB957}"/>
                </a:ext>
              </a:extLst>
            </p:cNvPr>
            <p:cNvSpPr txBox="1">
              <a:spLocks noChangeArrowheads="1"/>
            </p:cNvSpPr>
            <p:nvPr/>
          </p:nvSpPr>
          <p:spPr bwMode="auto">
            <a:xfrm>
              <a:off x="336" y="2353"/>
              <a:ext cx="690"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Supplier'</a:t>
              </a:r>
              <a:endParaRPr lang="en-AU" altLang="en-US">
                <a:latin typeface="Times New Roman" panose="02020603050405020304" pitchFamily="18" charset="0"/>
                <a:cs typeface="Times New Roman" panose="02020603050405020304" pitchFamily="18" charset="0"/>
              </a:endParaRPr>
            </a:p>
          </p:txBody>
        </p:sp>
      </p:grpSp>
      <p:sp>
        <p:nvSpPr>
          <p:cNvPr id="40964" name="Text Box 7">
            <a:extLst>
              <a:ext uri="{FF2B5EF4-FFF2-40B4-BE49-F238E27FC236}">
                <a16:creationId xmlns:a16="http://schemas.microsoft.com/office/drawing/2014/main" id="{49AFA4C2-2AF2-459F-AE04-83A57462134A}"/>
              </a:ext>
            </a:extLst>
          </p:cNvPr>
          <p:cNvSpPr txBox="1">
            <a:spLocks noChangeArrowheads="1"/>
          </p:cNvSpPr>
          <p:nvPr/>
        </p:nvSpPr>
        <p:spPr bwMode="auto">
          <a:xfrm>
            <a:off x="533400" y="1984375"/>
            <a:ext cx="1845377" cy="369332"/>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s#    city    status </a:t>
            </a:r>
          </a:p>
        </p:txBody>
      </p:sp>
      <p:sp>
        <p:nvSpPr>
          <p:cNvPr id="40965" name="Text Box 8">
            <a:extLst>
              <a:ext uri="{FF2B5EF4-FFF2-40B4-BE49-F238E27FC236}">
                <a16:creationId xmlns:a16="http://schemas.microsoft.com/office/drawing/2014/main" id="{6CF9AB3D-ED5E-47C0-9309-CD8751EAFC0D}"/>
              </a:ext>
            </a:extLst>
          </p:cNvPr>
          <p:cNvSpPr txBox="1">
            <a:spLocks noChangeArrowheads="1"/>
          </p:cNvSpPr>
          <p:nvPr/>
        </p:nvSpPr>
        <p:spPr bwMode="auto">
          <a:xfrm>
            <a:off x="533400" y="1524000"/>
            <a:ext cx="1031051" cy="369332"/>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Supplier</a:t>
            </a:r>
            <a:endParaRPr lang="en-AU" altLang="en-US">
              <a:latin typeface="Times New Roman" panose="02020603050405020304" pitchFamily="18" charset="0"/>
              <a:cs typeface="Times New Roman" panose="02020603050405020304" pitchFamily="18" charset="0"/>
            </a:endParaRPr>
          </a:p>
        </p:txBody>
      </p:sp>
      <p:sp>
        <p:nvSpPr>
          <p:cNvPr id="81929" name="Rectangle 9">
            <a:extLst>
              <a:ext uri="{FF2B5EF4-FFF2-40B4-BE49-F238E27FC236}">
                <a16:creationId xmlns:a16="http://schemas.microsoft.com/office/drawing/2014/main" id="{6D19DB62-D908-4872-94D1-3B52597DBC2F}"/>
              </a:ext>
            </a:extLst>
          </p:cNvPr>
          <p:cNvSpPr>
            <a:spLocks noChangeArrowheads="1"/>
          </p:cNvSpPr>
          <p:nvPr/>
        </p:nvSpPr>
        <p:spPr bwMode="auto">
          <a:xfrm>
            <a:off x="4038600" y="3505200"/>
            <a:ext cx="51054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Schema</a:t>
            </a:r>
            <a:r>
              <a:rPr lang="en-AU" altLang="en-US">
                <a:solidFill>
                  <a:schemeClr val="accent2"/>
                </a:solidFill>
                <a:latin typeface="Times New Roman" panose="02020603050405020304" pitchFamily="18" charset="0"/>
                <a:cs typeface="Times New Roman" panose="02020603050405020304" pitchFamily="18" charset="0"/>
              </a:rPr>
              <a:t> Supplier'</a:t>
            </a:r>
            <a:r>
              <a:rPr lang="en-AU" altLang="en-US">
                <a:latin typeface="Times New Roman" panose="02020603050405020304" pitchFamily="18" charset="0"/>
                <a:cs typeface="Times New Roman" panose="02020603050405020304" pitchFamily="18" charset="0"/>
              </a:rPr>
              <a:t> is in BCNF</a:t>
            </a:r>
          </a:p>
        </p:txBody>
      </p:sp>
      <p:sp>
        <p:nvSpPr>
          <p:cNvPr id="81930" name="Rectangle 10">
            <a:extLst>
              <a:ext uri="{FF2B5EF4-FFF2-40B4-BE49-F238E27FC236}">
                <a16:creationId xmlns:a16="http://schemas.microsoft.com/office/drawing/2014/main" id="{018BE8EB-D282-4903-A804-22F667D9E94F}"/>
              </a:ext>
            </a:extLst>
          </p:cNvPr>
          <p:cNvSpPr>
            <a:spLocks noChangeArrowheads="1"/>
          </p:cNvSpPr>
          <p:nvPr/>
        </p:nvSpPr>
        <p:spPr bwMode="auto">
          <a:xfrm>
            <a:off x="4038600" y="3962400"/>
            <a:ext cx="4495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s#   </a:t>
            </a:r>
            <a:r>
              <a:rPr lang="en-AU" altLang="en-US">
                <a:solidFill>
                  <a:schemeClr val="accent2"/>
                </a:solidFill>
                <a:latin typeface="Times New Roman" panose="02020603050405020304" pitchFamily="18" charset="0"/>
                <a:cs typeface="Times New Roman" panose="02020603050405020304" pitchFamily="18" charset="0"/>
              </a:rPr>
              <a:t>city</a:t>
            </a:r>
          </a:p>
        </p:txBody>
      </p:sp>
      <p:sp>
        <p:nvSpPr>
          <p:cNvPr id="81931" name="Rectangle 11">
            <a:extLst>
              <a:ext uri="{FF2B5EF4-FFF2-40B4-BE49-F238E27FC236}">
                <a16:creationId xmlns:a16="http://schemas.microsoft.com/office/drawing/2014/main" id="{6A9E3F20-122C-447B-A6B3-E27F47C3A36C}"/>
              </a:ext>
            </a:extLst>
          </p:cNvPr>
          <p:cNvSpPr>
            <a:spLocks noChangeArrowheads="1"/>
          </p:cNvSpPr>
          <p:nvPr/>
        </p:nvSpPr>
        <p:spPr bwMode="auto">
          <a:xfrm>
            <a:off x="4038600" y="4495800"/>
            <a:ext cx="5257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Schema</a:t>
            </a:r>
            <a:r>
              <a:rPr lang="en-AU" altLang="en-US">
                <a:solidFill>
                  <a:srgbClr val="000060"/>
                </a:solidFill>
                <a:latin typeface="Times New Roman" panose="02020603050405020304" pitchFamily="18" charset="0"/>
                <a:cs typeface="Times New Roman" panose="02020603050405020304" pitchFamily="18" charset="0"/>
              </a:rPr>
              <a:t> </a:t>
            </a:r>
            <a:r>
              <a:rPr lang="en-AU" altLang="en-US">
                <a:solidFill>
                  <a:schemeClr val="accent2"/>
                </a:solidFill>
                <a:latin typeface="Times New Roman" panose="02020603050405020304" pitchFamily="18" charset="0"/>
                <a:cs typeface="Times New Roman" panose="02020603050405020304" pitchFamily="18" charset="0"/>
              </a:rPr>
              <a:t>Location</a:t>
            </a:r>
            <a:r>
              <a:rPr lang="en-AU" altLang="en-US">
                <a:latin typeface="Times New Roman" panose="02020603050405020304" pitchFamily="18" charset="0"/>
                <a:cs typeface="Times New Roman" panose="02020603050405020304" pitchFamily="18" charset="0"/>
              </a:rPr>
              <a:t> is in BCNF</a:t>
            </a:r>
          </a:p>
        </p:txBody>
      </p:sp>
      <p:sp>
        <p:nvSpPr>
          <p:cNvPr id="81932" name="Rectangle 12">
            <a:extLst>
              <a:ext uri="{FF2B5EF4-FFF2-40B4-BE49-F238E27FC236}">
                <a16:creationId xmlns:a16="http://schemas.microsoft.com/office/drawing/2014/main" id="{A5E79ABB-C5C4-4F3D-A7FE-1C61D2F09273}"/>
              </a:ext>
            </a:extLst>
          </p:cNvPr>
          <p:cNvSpPr>
            <a:spLocks noChangeArrowheads="1"/>
          </p:cNvSpPr>
          <p:nvPr/>
        </p:nvSpPr>
        <p:spPr bwMode="auto">
          <a:xfrm>
            <a:off x="4038600" y="4953000"/>
            <a:ext cx="4495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rPr>
              <a:t>city</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 status</a:t>
            </a:r>
            <a:r>
              <a:rPr lang="en-AU" altLang="en-US">
                <a:latin typeface="Times New Roman" panose="02020603050405020304" pitchFamily="18" charset="0"/>
                <a:cs typeface="Times New Roman" panose="02020603050405020304" pitchFamily="18" charset="0"/>
                <a:sym typeface="Symbol" panose="05050102010706020507" pitchFamily="18" charset="2"/>
              </a:rPr>
              <a:t> </a:t>
            </a:r>
          </a:p>
        </p:txBody>
      </p:sp>
      <p:grpSp>
        <p:nvGrpSpPr>
          <p:cNvPr id="3" name="Group 13">
            <a:extLst>
              <a:ext uri="{FF2B5EF4-FFF2-40B4-BE49-F238E27FC236}">
                <a16:creationId xmlns:a16="http://schemas.microsoft.com/office/drawing/2014/main" id="{AC0B773E-038D-4345-8916-615C03CF14CA}"/>
              </a:ext>
            </a:extLst>
          </p:cNvPr>
          <p:cNvGrpSpPr>
            <a:grpSpLocks/>
          </p:cNvGrpSpPr>
          <p:nvPr/>
        </p:nvGrpSpPr>
        <p:grpSpPr bwMode="auto">
          <a:xfrm>
            <a:off x="533400" y="4573588"/>
            <a:ext cx="1350963" cy="830262"/>
            <a:chOff x="336" y="3025"/>
            <a:chExt cx="851" cy="523"/>
          </a:xfrm>
        </p:grpSpPr>
        <p:sp>
          <p:nvSpPr>
            <p:cNvPr id="40972" name="Text Box 14">
              <a:extLst>
                <a:ext uri="{FF2B5EF4-FFF2-40B4-BE49-F238E27FC236}">
                  <a16:creationId xmlns:a16="http://schemas.microsoft.com/office/drawing/2014/main" id="{5AB3AC75-C0AE-422D-8E1B-DD49E7408EDC}"/>
                </a:ext>
              </a:extLst>
            </p:cNvPr>
            <p:cNvSpPr txBox="1">
              <a:spLocks noChangeArrowheads="1"/>
            </p:cNvSpPr>
            <p:nvPr/>
          </p:nvSpPr>
          <p:spPr bwMode="auto">
            <a:xfrm>
              <a:off x="336" y="3315"/>
              <a:ext cx="851"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city    status</a:t>
              </a:r>
              <a:endParaRPr lang="en-AU" altLang="en-US">
                <a:latin typeface="Times New Roman" panose="02020603050405020304" pitchFamily="18" charset="0"/>
                <a:cs typeface="Times New Roman" panose="02020603050405020304" pitchFamily="18" charset="0"/>
              </a:endParaRPr>
            </a:p>
          </p:txBody>
        </p:sp>
        <p:sp>
          <p:nvSpPr>
            <p:cNvPr id="40973" name="Text Box 15">
              <a:extLst>
                <a:ext uri="{FF2B5EF4-FFF2-40B4-BE49-F238E27FC236}">
                  <a16:creationId xmlns:a16="http://schemas.microsoft.com/office/drawing/2014/main" id="{82425279-B8AB-4100-9999-8D18969FC436}"/>
                </a:ext>
              </a:extLst>
            </p:cNvPr>
            <p:cNvSpPr txBox="1">
              <a:spLocks noChangeArrowheads="1"/>
            </p:cNvSpPr>
            <p:nvPr/>
          </p:nvSpPr>
          <p:spPr bwMode="auto">
            <a:xfrm>
              <a:off x="336" y="3025"/>
              <a:ext cx="666"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Location</a:t>
              </a:r>
              <a:endParaRPr lang="en-AU" altLang="en-US">
                <a:latin typeface="Times New Roman" panose="02020603050405020304" pitchFamily="18" charset="0"/>
                <a:cs typeface="Times New Roman" panose="02020603050405020304" pitchFamily="18" charset="0"/>
              </a:endParaRPr>
            </a:p>
          </p:txBody>
        </p:sp>
      </p:grpSp>
      <p:sp>
        <p:nvSpPr>
          <p:cNvPr id="40971" name="Rectangle 19">
            <a:extLst>
              <a:ext uri="{FF2B5EF4-FFF2-40B4-BE49-F238E27FC236}">
                <a16:creationId xmlns:a16="http://schemas.microsoft.com/office/drawing/2014/main" id="{DC43D7BA-6553-40BA-AFBC-096BB2AF9B62}"/>
              </a:ext>
            </a:extLst>
          </p:cNvPr>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pPr eaLnBrk="1" hangingPunct="1"/>
            <a:r>
              <a:rPr lang="en-AU" altLang="en-US" sz="3200" dirty="0">
                <a:solidFill>
                  <a:schemeClr val="tx2"/>
                </a:solidFill>
                <a:latin typeface="Times New Roman" panose="02020603050405020304" pitchFamily="18" charset="0"/>
                <a:cs typeface="Times New Roman" panose="02020603050405020304" pitchFamily="18" charset="0"/>
              </a:rPr>
              <a:t>Normalization of relational schemas</a:t>
            </a:r>
          </a:p>
        </p:txBody>
      </p:sp>
      <p:sp>
        <p:nvSpPr>
          <p:cNvPr id="16" name="CustomShape 3">
            <a:extLst>
              <a:ext uri="{FF2B5EF4-FFF2-40B4-BE49-F238E27FC236}">
                <a16:creationId xmlns:a16="http://schemas.microsoft.com/office/drawing/2014/main" id="{D0412DE1-C1AB-493A-A1F2-526B6AA10A0C}"/>
              </a:ext>
            </a:extLst>
          </p:cNvPr>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63BE5C9-FE73-4A1E-82E7-179CDFCB0B1E}" type="slidenum">
              <a:rPr lang="en-US" sz="1400" b="0" strike="noStrike" spc="-1">
                <a:solidFill>
                  <a:srgbClr val="8B8B8B"/>
                </a:solidFill>
                <a:latin typeface="Montserrat"/>
                <a:ea typeface="DejaVu Sans"/>
              </a:rPr>
              <a:t>45</a:t>
            </a:fld>
            <a:endParaRPr lang="en-US" sz="14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1923"/>
                                        </p:tgtEl>
                                        <p:attrNameLst>
                                          <p:attrName>style.visibility</p:attrName>
                                        </p:attrNameLst>
                                      </p:cBhvr>
                                      <p:to>
                                        <p:strVal val="visible"/>
                                      </p:to>
                                    </p:set>
                                    <p:animEffect transition="in" filter="box(out)">
                                      <p:cBhvr>
                                        <p:cTn id="7" dur="500"/>
                                        <p:tgtEl>
                                          <p:spTgt spid="819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81929"/>
                                        </p:tgtEl>
                                        <p:attrNameLst>
                                          <p:attrName>style.visibility</p:attrName>
                                        </p:attrNameLst>
                                      </p:cBhvr>
                                      <p:to>
                                        <p:strVal val="visible"/>
                                      </p:to>
                                    </p:set>
                                    <p:animEffect transition="in" filter="box(out)">
                                      <p:cBhvr>
                                        <p:cTn id="17" dur="500"/>
                                        <p:tgtEl>
                                          <p:spTgt spid="819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81930"/>
                                        </p:tgtEl>
                                        <p:attrNameLst>
                                          <p:attrName>style.visibility</p:attrName>
                                        </p:attrNameLst>
                                      </p:cBhvr>
                                      <p:to>
                                        <p:strVal val="visible"/>
                                      </p:to>
                                    </p:set>
                                    <p:animEffect transition="in" filter="box(out)">
                                      <p:cBhvr>
                                        <p:cTn id="22" dur="500"/>
                                        <p:tgtEl>
                                          <p:spTgt spid="819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ox(out)">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81931"/>
                                        </p:tgtEl>
                                        <p:attrNameLst>
                                          <p:attrName>style.visibility</p:attrName>
                                        </p:attrNameLst>
                                      </p:cBhvr>
                                      <p:to>
                                        <p:strVal val="visible"/>
                                      </p:to>
                                    </p:set>
                                    <p:animEffect transition="in" filter="box(out)">
                                      <p:cBhvr>
                                        <p:cTn id="32" dur="500"/>
                                        <p:tgtEl>
                                          <p:spTgt spid="8193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81932"/>
                                        </p:tgtEl>
                                        <p:attrNameLst>
                                          <p:attrName>style.visibility</p:attrName>
                                        </p:attrNameLst>
                                      </p:cBhvr>
                                      <p:to>
                                        <p:strVal val="visible"/>
                                      </p:to>
                                    </p:set>
                                    <p:animEffect transition="in" filter="box(out)">
                                      <p:cBhvr>
                                        <p:cTn id="37" dur="500"/>
                                        <p:tgtEl>
                                          <p:spTgt spid="81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autoUpdateAnimBg="0"/>
      <p:bldP spid="81929" grpId="0" autoUpdateAnimBg="0"/>
      <p:bldP spid="81930" grpId="0" autoUpdateAnimBg="0"/>
      <p:bldP spid="81931" grpId="0" autoUpdateAnimBg="0"/>
      <p:bldP spid="81932"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a:extLst>
              <a:ext uri="{FF2B5EF4-FFF2-40B4-BE49-F238E27FC236}">
                <a16:creationId xmlns:a16="http://schemas.microsoft.com/office/drawing/2014/main" id="{16A97039-0857-43AA-B283-A8019E4F76B1}"/>
              </a:ext>
            </a:extLst>
          </p:cNvPr>
          <p:cNvSpPr>
            <a:spLocks noChangeArrowheads="1"/>
          </p:cNvSpPr>
          <p:nvPr/>
        </p:nvSpPr>
        <p:spPr bwMode="auto">
          <a:xfrm>
            <a:off x="152400" y="2438400"/>
            <a:ext cx="9144000"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Schema </a:t>
            </a:r>
            <a:r>
              <a:rPr lang="en-AU" altLang="en-US">
                <a:solidFill>
                  <a:schemeClr val="accent2"/>
                </a:solidFill>
                <a:latin typeface="Times New Roman" panose="02020603050405020304" pitchFamily="18" charset="0"/>
                <a:cs typeface="Times New Roman" panose="02020603050405020304" pitchFamily="18" charset="0"/>
              </a:rPr>
              <a:t>Supplier</a:t>
            </a:r>
            <a:r>
              <a:rPr lang="en-AU" altLang="en-US">
                <a:latin typeface="Times New Roman" panose="02020603050405020304" pitchFamily="18" charset="0"/>
                <a:cs typeface="Times New Roman" panose="02020603050405020304" pitchFamily="18" charset="0"/>
              </a:rPr>
              <a:t> </a:t>
            </a:r>
            <a:r>
              <a:rPr lang="en-AU" altLang="en-US">
                <a:solidFill>
                  <a:srgbClr val="FF0000"/>
                </a:solidFill>
                <a:latin typeface="Times New Roman" panose="02020603050405020304" pitchFamily="18" charset="0"/>
                <a:cs typeface="Times New Roman" panose="02020603050405020304" pitchFamily="18" charset="0"/>
              </a:rPr>
              <a:t>may be alternatively</a:t>
            </a:r>
            <a:r>
              <a:rPr lang="en-AU" altLang="en-US">
                <a:latin typeface="Times New Roman" panose="02020603050405020304" pitchFamily="18" charset="0"/>
                <a:cs typeface="Times New Roman" panose="02020603050405020304" pitchFamily="18" charset="0"/>
              </a:rPr>
              <a:t> decomposed into the following schemas</a:t>
            </a:r>
            <a:endParaRPr lang="en-AU" altLang="en-US" b="0">
              <a:solidFill>
                <a:srgbClr val="FF0000"/>
              </a:solidFill>
              <a:latin typeface="Times New Roman" panose="02020603050405020304" pitchFamily="18" charset="0"/>
              <a:cs typeface="Times New Roman" panose="02020603050405020304" pitchFamily="18" charset="0"/>
            </a:endParaRPr>
          </a:p>
        </p:txBody>
      </p:sp>
      <p:grpSp>
        <p:nvGrpSpPr>
          <p:cNvPr id="2" name="Group 5">
            <a:extLst>
              <a:ext uri="{FF2B5EF4-FFF2-40B4-BE49-F238E27FC236}">
                <a16:creationId xmlns:a16="http://schemas.microsoft.com/office/drawing/2014/main" id="{7F0AD9D0-D54E-4454-A519-B62168EE99B4}"/>
              </a:ext>
            </a:extLst>
          </p:cNvPr>
          <p:cNvGrpSpPr>
            <a:grpSpLocks/>
          </p:cNvGrpSpPr>
          <p:nvPr/>
        </p:nvGrpSpPr>
        <p:grpSpPr bwMode="auto">
          <a:xfrm>
            <a:off x="533400" y="3430588"/>
            <a:ext cx="1095375" cy="830262"/>
            <a:chOff x="336" y="2353"/>
            <a:chExt cx="690" cy="523"/>
          </a:xfrm>
        </p:grpSpPr>
        <p:sp>
          <p:nvSpPr>
            <p:cNvPr id="41998" name="Text Box 6">
              <a:extLst>
                <a:ext uri="{FF2B5EF4-FFF2-40B4-BE49-F238E27FC236}">
                  <a16:creationId xmlns:a16="http://schemas.microsoft.com/office/drawing/2014/main" id="{9A330945-D032-4877-A4F7-9B30476870B7}"/>
                </a:ext>
              </a:extLst>
            </p:cNvPr>
            <p:cNvSpPr txBox="1">
              <a:spLocks noChangeArrowheads="1"/>
            </p:cNvSpPr>
            <p:nvPr/>
          </p:nvSpPr>
          <p:spPr bwMode="auto">
            <a:xfrm>
              <a:off x="336" y="2643"/>
              <a:ext cx="617"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s#    city</a:t>
              </a:r>
              <a:endParaRPr lang="en-AU" altLang="en-US">
                <a:latin typeface="Times New Roman" panose="02020603050405020304" pitchFamily="18" charset="0"/>
                <a:cs typeface="Times New Roman" panose="02020603050405020304" pitchFamily="18" charset="0"/>
              </a:endParaRPr>
            </a:p>
          </p:txBody>
        </p:sp>
        <p:sp>
          <p:nvSpPr>
            <p:cNvPr id="41999" name="Text Box 7">
              <a:extLst>
                <a:ext uri="{FF2B5EF4-FFF2-40B4-BE49-F238E27FC236}">
                  <a16:creationId xmlns:a16="http://schemas.microsoft.com/office/drawing/2014/main" id="{CB92C0D4-49FA-408B-9627-A554887E32EA}"/>
                </a:ext>
              </a:extLst>
            </p:cNvPr>
            <p:cNvSpPr txBox="1">
              <a:spLocks noChangeArrowheads="1"/>
            </p:cNvSpPr>
            <p:nvPr/>
          </p:nvSpPr>
          <p:spPr bwMode="auto">
            <a:xfrm>
              <a:off x="336" y="2353"/>
              <a:ext cx="690"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Supplier'</a:t>
              </a:r>
              <a:endParaRPr lang="en-AU" altLang="en-US">
                <a:latin typeface="Times New Roman" panose="02020603050405020304" pitchFamily="18" charset="0"/>
                <a:cs typeface="Times New Roman" panose="02020603050405020304" pitchFamily="18" charset="0"/>
              </a:endParaRPr>
            </a:p>
          </p:txBody>
        </p:sp>
      </p:grpSp>
      <p:sp>
        <p:nvSpPr>
          <p:cNvPr id="41988" name="Text Box 8">
            <a:extLst>
              <a:ext uri="{FF2B5EF4-FFF2-40B4-BE49-F238E27FC236}">
                <a16:creationId xmlns:a16="http://schemas.microsoft.com/office/drawing/2014/main" id="{E9B5C6E4-B6D1-421A-8B3D-DF1C2F66CF0F}"/>
              </a:ext>
            </a:extLst>
          </p:cNvPr>
          <p:cNvSpPr txBox="1">
            <a:spLocks noChangeArrowheads="1"/>
          </p:cNvSpPr>
          <p:nvPr/>
        </p:nvSpPr>
        <p:spPr bwMode="auto">
          <a:xfrm>
            <a:off x="533400" y="1908175"/>
            <a:ext cx="1845377" cy="369332"/>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s#    city    status </a:t>
            </a:r>
          </a:p>
        </p:txBody>
      </p:sp>
      <p:sp>
        <p:nvSpPr>
          <p:cNvPr id="41989" name="Text Box 9">
            <a:extLst>
              <a:ext uri="{FF2B5EF4-FFF2-40B4-BE49-F238E27FC236}">
                <a16:creationId xmlns:a16="http://schemas.microsoft.com/office/drawing/2014/main" id="{7C4F8D43-1DBD-4C4D-B149-5A2D1BA088E3}"/>
              </a:ext>
            </a:extLst>
          </p:cNvPr>
          <p:cNvSpPr txBox="1">
            <a:spLocks noChangeArrowheads="1"/>
          </p:cNvSpPr>
          <p:nvPr/>
        </p:nvSpPr>
        <p:spPr bwMode="auto">
          <a:xfrm>
            <a:off x="533400" y="1447800"/>
            <a:ext cx="1031051" cy="369332"/>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Supplier</a:t>
            </a:r>
            <a:endParaRPr lang="en-AU" altLang="en-US">
              <a:latin typeface="Times New Roman" panose="02020603050405020304" pitchFamily="18" charset="0"/>
              <a:cs typeface="Times New Roman" panose="02020603050405020304" pitchFamily="18" charset="0"/>
            </a:endParaRPr>
          </a:p>
        </p:txBody>
      </p:sp>
      <p:sp>
        <p:nvSpPr>
          <p:cNvPr id="82954" name="Rectangle 10">
            <a:extLst>
              <a:ext uri="{FF2B5EF4-FFF2-40B4-BE49-F238E27FC236}">
                <a16:creationId xmlns:a16="http://schemas.microsoft.com/office/drawing/2014/main" id="{A70F05EE-795E-450C-AE3E-A3E8B2B9D474}"/>
              </a:ext>
            </a:extLst>
          </p:cNvPr>
          <p:cNvSpPr>
            <a:spLocks noChangeArrowheads="1"/>
          </p:cNvSpPr>
          <p:nvPr/>
        </p:nvSpPr>
        <p:spPr bwMode="auto">
          <a:xfrm>
            <a:off x="4038600" y="3429000"/>
            <a:ext cx="51054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Schema </a:t>
            </a:r>
            <a:r>
              <a:rPr lang="en-AU" altLang="en-US">
                <a:solidFill>
                  <a:schemeClr val="accent2"/>
                </a:solidFill>
                <a:latin typeface="Times New Roman" panose="02020603050405020304" pitchFamily="18" charset="0"/>
                <a:cs typeface="Times New Roman" panose="02020603050405020304" pitchFamily="18" charset="0"/>
              </a:rPr>
              <a:t>Supplier'</a:t>
            </a:r>
            <a:r>
              <a:rPr lang="en-AU" altLang="en-US">
                <a:latin typeface="Times New Roman" panose="02020603050405020304" pitchFamily="18" charset="0"/>
                <a:cs typeface="Times New Roman" panose="02020603050405020304" pitchFamily="18" charset="0"/>
              </a:rPr>
              <a:t> is in BCNF</a:t>
            </a:r>
          </a:p>
        </p:txBody>
      </p:sp>
      <p:sp>
        <p:nvSpPr>
          <p:cNvPr id="82955" name="Rectangle 11">
            <a:extLst>
              <a:ext uri="{FF2B5EF4-FFF2-40B4-BE49-F238E27FC236}">
                <a16:creationId xmlns:a16="http://schemas.microsoft.com/office/drawing/2014/main" id="{95B1BE78-212F-4C58-AC87-4EA612C4E269}"/>
              </a:ext>
            </a:extLst>
          </p:cNvPr>
          <p:cNvSpPr>
            <a:spLocks noChangeArrowheads="1"/>
          </p:cNvSpPr>
          <p:nvPr/>
        </p:nvSpPr>
        <p:spPr bwMode="auto">
          <a:xfrm>
            <a:off x="4038600" y="3886200"/>
            <a:ext cx="4495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s#   </a:t>
            </a:r>
            <a:r>
              <a:rPr lang="en-AU" altLang="en-US">
                <a:solidFill>
                  <a:schemeClr val="accent2"/>
                </a:solidFill>
                <a:latin typeface="Times New Roman" panose="02020603050405020304" pitchFamily="18" charset="0"/>
                <a:cs typeface="Times New Roman" panose="02020603050405020304" pitchFamily="18" charset="0"/>
              </a:rPr>
              <a:t>city</a:t>
            </a:r>
          </a:p>
        </p:txBody>
      </p:sp>
      <p:sp>
        <p:nvSpPr>
          <p:cNvPr id="82956" name="Rectangle 12">
            <a:extLst>
              <a:ext uri="{FF2B5EF4-FFF2-40B4-BE49-F238E27FC236}">
                <a16:creationId xmlns:a16="http://schemas.microsoft.com/office/drawing/2014/main" id="{C9BA2562-0626-43DA-B774-90C637E22C3A}"/>
              </a:ext>
            </a:extLst>
          </p:cNvPr>
          <p:cNvSpPr>
            <a:spLocks noChangeArrowheads="1"/>
          </p:cNvSpPr>
          <p:nvPr/>
        </p:nvSpPr>
        <p:spPr bwMode="auto">
          <a:xfrm>
            <a:off x="4038600" y="4419600"/>
            <a:ext cx="5257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Schema</a:t>
            </a:r>
            <a:r>
              <a:rPr lang="en-AU" altLang="en-US">
                <a:solidFill>
                  <a:srgbClr val="000060"/>
                </a:solidFill>
                <a:latin typeface="Times New Roman" panose="02020603050405020304" pitchFamily="18" charset="0"/>
                <a:cs typeface="Times New Roman" panose="02020603050405020304" pitchFamily="18" charset="0"/>
              </a:rPr>
              <a:t> </a:t>
            </a:r>
            <a:r>
              <a:rPr lang="en-AU" altLang="en-US">
                <a:solidFill>
                  <a:schemeClr val="accent2"/>
                </a:solidFill>
                <a:latin typeface="Times New Roman" panose="02020603050405020304" pitchFamily="18" charset="0"/>
                <a:cs typeface="Times New Roman" panose="02020603050405020304" pitchFamily="18" charset="0"/>
              </a:rPr>
              <a:t>Supplier" </a:t>
            </a:r>
            <a:r>
              <a:rPr lang="en-AU" altLang="en-US">
                <a:latin typeface="Times New Roman" panose="02020603050405020304" pitchFamily="18" charset="0"/>
                <a:cs typeface="Times New Roman" panose="02020603050405020304" pitchFamily="18" charset="0"/>
              </a:rPr>
              <a:t>is in BCNF</a:t>
            </a:r>
          </a:p>
        </p:txBody>
      </p:sp>
      <p:sp>
        <p:nvSpPr>
          <p:cNvPr id="82957" name="Rectangle 13">
            <a:extLst>
              <a:ext uri="{FF2B5EF4-FFF2-40B4-BE49-F238E27FC236}">
                <a16:creationId xmlns:a16="http://schemas.microsoft.com/office/drawing/2014/main" id="{69C627E2-33F4-4A21-9ECD-EB3133CE677E}"/>
              </a:ext>
            </a:extLst>
          </p:cNvPr>
          <p:cNvSpPr>
            <a:spLocks noChangeArrowheads="1"/>
          </p:cNvSpPr>
          <p:nvPr/>
        </p:nvSpPr>
        <p:spPr bwMode="auto">
          <a:xfrm>
            <a:off x="4038600" y="4876800"/>
            <a:ext cx="44958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solidFill>
                  <a:schemeClr val="accent2"/>
                </a:solidFill>
                <a:latin typeface="Times New Roman" panose="02020603050405020304" pitchFamily="18" charset="0"/>
                <a:cs typeface="Times New Roman" panose="02020603050405020304" pitchFamily="18" charset="0"/>
              </a:rPr>
              <a:t>s#</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 status </a:t>
            </a:r>
          </a:p>
        </p:txBody>
      </p:sp>
      <p:grpSp>
        <p:nvGrpSpPr>
          <p:cNvPr id="3" name="Group 14">
            <a:extLst>
              <a:ext uri="{FF2B5EF4-FFF2-40B4-BE49-F238E27FC236}">
                <a16:creationId xmlns:a16="http://schemas.microsoft.com/office/drawing/2014/main" id="{3BC0E32E-A799-404A-988C-286CF15C01B4}"/>
              </a:ext>
            </a:extLst>
          </p:cNvPr>
          <p:cNvGrpSpPr>
            <a:grpSpLocks/>
          </p:cNvGrpSpPr>
          <p:nvPr/>
        </p:nvGrpSpPr>
        <p:grpSpPr bwMode="auto">
          <a:xfrm>
            <a:off x="533400" y="4497388"/>
            <a:ext cx="1196975" cy="830262"/>
            <a:chOff x="336" y="3025"/>
            <a:chExt cx="754" cy="523"/>
          </a:xfrm>
        </p:grpSpPr>
        <p:sp>
          <p:nvSpPr>
            <p:cNvPr id="41996" name="Text Box 15">
              <a:extLst>
                <a:ext uri="{FF2B5EF4-FFF2-40B4-BE49-F238E27FC236}">
                  <a16:creationId xmlns:a16="http://schemas.microsoft.com/office/drawing/2014/main" id="{69BD152A-87B9-4DA2-9F12-6666D4DF80E8}"/>
                </a:ext>
              </a:extLst>
            </p:cNvPr>
            <p:cNvSpPr txBox="1">
              <a:spLocks noChangeArrowheads="1"/>
            </p:cNvSpPr>
            <p:nvPr/>
          </p:nvSpPr>
          <p:spPr bwMode="auto">
            <a:xfrm>
              <a:off x="336" y="3315"/>
              <a:ext cx="754"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s#    status</a:t>
              </a:r>
              <a:endParaRPr lang="en-AU" altLang="en-US">
                <a:latin typeface="Times New Roman" panose="02020603050405020304" pitchFamily="18" charset="0"/>
                <a:cs typeface="Times New Roman" panose="02020603050405020304" pitchFamily="18" charset="0"/>
              </a:endParaRPr>
            </a:p>
          </p:txBody>
        </p:sp>
        <p:sp>
          <p:nvSpPr>
            <p:cNvPr id="41997" name="Text Box 16">
              <a:extLst>
                <a:ext uri="{FF2B5EF4-FFF2-40B4-BE49-F238E27FC236}">
                  <a16:creationId xmlns:a16="http://schemas.microsoft.com/office/drawing/2014/main" id="{6255E889-3B98-4D70-A6DD-29506914C0A6}"/>
                </a:ext>
              </a:extLst>
            </p:cNvPr>
            <p:cNvSpPr txBox="1">
              <a:spLocks noChangeArrowheads="1"/>
            </p:cNvSpPr>
            <p:nvPr/>
          </p:nvSpPr>
          <p:spPr bwMode="auto">
            <a:xfrm>
              <a:off x="336" y="3025"/>
              <a:ext cx="730" cy="233"/>
            </a:xfrm>
            <a:prstGeom prst="rect">
              <a:avLst/>
            </a:prstGeom>
            <a:solidFill>
              <a:srgbClr val="E0E2E2"/>
            </a:solidFill>
            <a:ln w="28575">
              <a:solidFill>
                <a:schemeClr val="tx1"/>
              </a:solidFill>
              <a:miter lim="800000"/>
              <a:headEnd type="none" w="sm" len="sm"/>
              <a:tailEnd type="none" w="sm" len="sm"/>
            </a:ln>
          </p:spPr>
          <p:txBody>
            <a:bodyPr wrap="none">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1800">
                  <a:latin typeface="Times New Roman" panose="02020603050405020304" pitchFamily="18" charset="0"/>
                  <a:cs typeface="Times New Roman" panose="02020603050405020304" pitchFamily="18" charset="0"/>
                </a:rPr>
                <a:t>Supplier"</a:t>
              </a:r>
              <a:endParaRPr lang="en-AU" altLang="en-US">
                <a:latin typeface="Times New Roman" panose="02020603050405020304" pitchFamily="18" charset="0"/>
                <a:cs typeface="Times New Roman" panose="02020603050405020304" pitchFamily="18" charset="0"/>
              </a:endParaRPr>
            </a:p>
          </p:txBody>
        </p:sp>
      </p:grpSp>
      <p:sp>
        <p:nvSpPr>
          <p:cNvPr id="41995" name="Rectangle 19">
            <a:extLst>
              <a:ext uri="{FF2B5EF4-FFF2-40B4-BE49-F238E27FC236}">
                <a16:creationId xmlns:a16="http://schemas.microsoft.com/office/drawing/2014/main" id="{F3399315-5F89-4835-AD42-8B12D291CF76}"/>
              </a:ext>
            </a:extLst>
          </p:cNvPr>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pPr eaLnBrk="1" hangingPunct="1"/>
            <a:r>
              <a:rPr lang="en-AU" altLang="en-US" sz="3200" dirty="0">
                <a:solidFill>
                  <a:schemeClr val="tx2"/>
                </a:solidFill>
                <a:latin typeface="Times New Roman" panose="02020603050405020304" pitchFamily="18" charset="0"/>
                <a:cs typeface="Times New Roman" panose="02020603050405020304" pitchFamily="18" charset="0"/>
              </a:rPr>
              <a:t>Normalization of relational schemas</a:t>
            </a:r>
          </a:p>
        </p:txBody>
      </p:sp>
      <p:sp>
        <p:nvSpPr>
          <p:cNvPr id="16" name="CustomShape 3">
            <a:extLst>
              <a:ext uri="{FF2B5EF4-FFF2-40B4-BE49-F238E27FC236}">
                <a16:creationId xmlns:a16="http://schemas.microsoft.com/office/drawing/2014/main" id="{9352813F-E59B-4141-BA11-E28C900DB441}"/>
              </a:ext>
            </a:extLst>
          </p:cNvPr>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63BE5C9-FE73-4A1E-82E7-179CDFCB0B1E}" type="slidenum">
              <a:rPr lang="en-US" sz="1400" b="0" strike="noStrike" spc="-1">
                <a:solidFill>
                  <a:srgbClr val="8B8B8B"/>
                </a:solidFill>
                <a:latin typeface="Montserrat"/>
                <a:ea typeface="DejaVu Sans"/>
              </a:rPr>
              <a:t>46</a:t>
            </a:fld>
            <a:endParaRPr lang="en-US" sz="14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2948"/>
                                        </p:tgtEl>
                                        <p:attrNameLst>
                                          <p:attrName>style.visibility</p:attrName>
                                        </p:attrNameLst>
                                      </p:cBhvr>
                                      <p:to>
                                        <p:strVal val="visible"/>
                                      </p:to>
                                    </p:set>
                                    <p:animEffect transition="in" filter="box(out)">
                                      <p:cBhvr>
                                        <p:cTn id="7" dur="500"/>
                                        <p:tgtEl>
                                          <p:spTgt spid="829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82954"/>
                                        </p:tgtEl>
                                        <p:attrNameLst>
                                          <p:attrName>style.visibility</p:attrName>
                                        </p:attrNameLst>
                                      </p:cBhvr>
                                      <p:to>
                                        <p:strVal val="visible"/>
                                      </p:to>
                                    </p:set>
                                    <p:animEffect transition="in" filter="box(out)">
                                      <p:cBhvr>
                                        <p:cTn id="17" dur="500"/>
                                        <p:tgtEl>
                                          <p:spTgt spid="829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82955"/>
                                        </p:tgtEl>
                                        <p:attrNameLst>
                                          <p:attrName>style.visibility</p:attrName>
                                        </p:attrNameLst>
                                      </p:cBhvr>
                                      <p:to>
                                        <p:strVal val="visible"/>
                                      </p:to>
                                    </p:set>
                                    <p:animEffect transition="in" filter="box(out)">
                                      <p:cBhvr>
                                        <p:cTn id="22" dur="500"/>
                                        <p:tgtEl>
                                          <p:spTgt spid="829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ox(out)">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82956"/>
                                        </p:tgtEl>
                                        <p:attrNameLst>
                                          <p:attrName>style.visibility</p:attrName>
                                        </p:attrNameLst>
                                      </p:cBhvr>
                                      <p:to>
                                        <p:strVal val="visible"/>
                                      </p:to>
                                    </p:set>
                                    <p:animEffect transition="in" filter="box(out)">
                                      <p:cBhvr>
                                        <p:cTn id="32" dur="500"/>
                                        <p:tgtEl>
                                          <p:spTgt spid="8295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82957"/>
                                        </p:tgtEl>
                                        <p:attrNameLst>
                                          <p:attrName>style.visibility</p:attrName>
                                        </p:attrNameLst>
                                      </p:cBhvr>
                                      <p:to>
                                        <p:strVal val="visible"/>
                                      </p:to>
                                    </p:set>
                                    <p:animEffect transition="in" filter="box(out)">
                                      <p:cBhvr>
                                        <p:cTn id="37" dur="500"/>
                                        <p:tgtEl>
                                          <p:spTgt spid="82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autoUpdateAnimBg="0"/>
      <p:bldP spid="82954" grpId="0" autoUpdateAnimBg="0"/>
      <p:bldP spid="82955" grpId="0" autoUpdateAnimBg="0"/>
      <p:bldP spid="82956" grpId="0" autoUpdateAnimBg="0"/>
      <p:bldP spid="82957"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a:extLst>
              <a:ext uri="{FF2B5EF4-FFF2-40B4-BE49-F238E27FC236}">
                <a16:creationId xmlns:a16="http://schemas.microsoft.com/office/drawing/2014/main" id="{083E08D1-1153-4139-B244-7F51E4D907C6}"/>
              </a:ext>
            </a:extLst>
          </p:cNvPr>
          <p:cNvSpPr>
            <a:spLocks noChangeArrowheads="1"/>
          </p:cNvSpPr>
          <p:nvPr/>
        </p:nvSpPr>
        <p:spPr bwMode="auto">
          <a:xfrm>
            <a:off x="76200" y="2257425"/>
            <a:ext cx="8915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2800" dirty="0">
                <a:solidFill>
                  <a:srgbClr val="000004"/>
                </a:solidFill>
                <a:latin typeface="Times New Roman" panose="02020603050405020304" pitchFamily="18" charset="0"/>
                <a:cs typeface="Times New Roman" panose="02020603050405020304" pitchFamily="18" charset="0"/>
              </a:rPr>
              <a:t>R. Ramakrishnan, J. </a:t>
            </a:r>
            <a:r>
              <a:rPr lang="en-AU" altLang="en-US" sz="2800" dirty="0" err="1">
                <a:solidFill>
                  <a:srgbClr val="000004"/>
                </a:solidFill>
                <a:latin typeface="Times New Roman" panose="02020603050405020304" pitchFamily="18" charset="0"/>
                <a:cs typeface="Times New Roman" panose="02020603050405020304" pitchFamily="18" charset="0"/>
              </a:rPr>
              <a:t>Gehrke</a:t>
            </a:r>
            <a:r>
              <a:rPr lang="en-AU" altLang="en-US" sz="2800" dirty="0">
                <a:solidFill>
                  <a:srgbClr val="000004"/>
                </a:solidFill>
                <a:latin typeface="Times New Roman" panose="02020603050405020304" pitchFamily="18" charset="0"/>
                <a:cs typeface="Times New Roman" panose="02020603050405020304" pitchFamily="18" charset="0"/>
              </a:rPr>
              <a:t> </a:t>
            </a:r>
            <a:r>
              <a:rPr lang="en-AU" altLang="en-US" sz="2800" i="1" dirty="0">
                <a:solidFill>
                  <a:srgbClr val="000004"/>
                </a:solidFill>
                <a:latin typeface="Times New Roman" panose="02020603050405020304" pitchFamily="18" charset="0"/>
                <a:cs typeface="Times New Roman" panose="02020603050405020304" pitchFamily="18" charset="0"/>
              </a:rPr>
              <a:t>Database Management Systems</a:t>
            </a:r>
            <a:r>
              <a:rPr lang="en-AU" altLang="en-US" sz="2800" dirty="0">
                <a:solidFill>
                  <a:srgbClr val="000004"/>
                </a:solidFill>
                <a:latin typeface="Times New Roman" panose="02020603050405020304" pitchFamily="18" charset="0"/>
                <a:cs typeface="Times New Roman" panose="02020603050405020304" pitchFamily="18" charset="0"/>
              </a:rPr>
              <a:t>, chapters 19.2, 19.3</a:t>
            </a:r>
            <a:endParaRPr lang="en-AU" altLang="en-US" sz="2800" b="0" dirty="0">
              <a:solidFill>
                <a:srgbClr val="000004"/>
              </a:solidFill>
              <a:latin typeface="Times New Roman" panose="02020603050405020304" pitchFamily="18" charset="0"/>
              <a:cs typeface="Times New Roman" panose="02020603050405020304" pitchFamily="18" charset="0"/>
            </a:endParaRPr>
          </a:p>
        </p:txBody>
      </p:sp>
      <p:sp>
        <p:nvSpPr>
          <p:cNvPr id="43011" name="Rectangle 6">
            <a:extLst>
              <a:ext uri="{FF2B5EF4-FFF2-40B4-BE49-F238E27FC236}">
                <a16:creationId xmlns:a16="http://schemas.microsoft.com/office/drawing/2014/main" id="{E47EBE18-A77E-43AA-BF55-BB6B524D324D}"/>
              </a:ext>
            </a:extLst>
          </p:cNvPr>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pPr eaLnBrk="1" hangingPunct="1"/>
            <a:r>
              <a:rPr lang="en-AU" altLang="en-US" sz="3200" dirty="0">
                <a:solidFill>
                  <a:schemeClr val="tx2"/>
                </a:solidFill>
                <a:latin typeface="Times New Roman" panose="02020603050405020304" pitchFamily="18" charset="0"/>
                <a:cs typeface="Times New Roman" panose="02020603050405020304" pitchFamily="18" charset="0"/>
              </a:rPr>
              <a:t>References</a:t>
            </a:r>
          </a:p>
        </p:txBody>
      </p:sp>
      <p:sp>
        <p:nvSpPr>
          <p:cNvPr id="83975" name="Rectangle 7">
            <a:extLst>
              <a:ext uri="{FF2B5EF4-FFF2-40B4-BE49-F238E27FC236}">
                <a16:creationId xmlns:a16="http://schemas.microsoft.com/office/drawing/2014/main" id="{9D70660B-E29C-410A-AD40-59C572E81719}"/>
              </a:ext>
            </a:extLst>
          </p:cNvPr>
          <p:cNvSpPr>
            <a:spLocks noChangeArrowheads="1"/>
          </p:cNvSpPr>
          <p:nvPr/>
        </p:nvSpPr>
        <p:spPr bwMode="auto">
          <a:xfrm>
            <a:off x="84138" y="1333500"/>
            <a:ext cx="90551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US" altLang="en-US" sz="2800">
                <a:solidFill>
                  <a:srgbClr val="000000"/>
                </a:solidFill>
                <a:latin typeface="Times New Roman" panose="02020603050405020304" pitchFamily="18" charset="0"/>
                <a:cs typeface="Times New Roman" panose="02020603050405020304" pitchFamily="18" charset="0"/>
              </a:rPr>
              <a:t>Elmasri R., Navathe S. B., </a:t>
            </a:r>
            <a:r>
              <a:rPr lang="en-US" altLang="en-US" sz="2800" i="1">
                <a:solidFill>
                  <a:srgbClr val="000000"/>
                </a:solidFill>
                <a:latin typeface="Times New Roman" panose="02020603050405020304" pitchFamily="18" charset="0"/>
                <a:cs typeface="Times New Roman" panose="02020603050405020304" pitchFamily="18" charset="0"/>
              </a:rPr>
              <a:t>Fundamentals of Database Systems</a:t>
            </a:r>
            <a:r>
              <a:rPr lang="en-AU" altLang="en-US" sz="2800">
                <a:latin typeface="Times New Roman" panose="02020603050405020304" pitchFamily="18" charset="0"/>
                <a:cs typeface="Times New Roman" panose="02020603050405020304" pitchFamily="18" charset="0"/>
              </a:rPr>
              <a:t>, chapters 10.3,10.4,10.5</a:t>
            </a:r>
          </a:p>
        </p:txBody>
      </p:sp>
      <p:sp>
        <p:nvSpPr>
          <p:cNvPr id="5" name="CustomShape 3">
            <a:extLst>
              <a:ext uri="{FF2B5EF4-FFF2-40B4-BE49-F238E27FC236}">
                <a16:creationId xmlns:a16="http://schemas.microsoft.com/office/drawing/2014/main" id="{5B3E65AA-6653-4AD5-846C-F3E0E95C98BC}"/>
              </a:ext>
            </a:extLst>
          </p:cNvPr>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63BE5C9-FE73-4A1E-82E7-179CDFCB0B1E}" type="slidenum">
              <a:rPr lang="en-US" sz="1400" b="0" strike="noStrike" spc="-1">
                <a:solidFill>
                  <a:srgbClr val="8B8B8B"/>
                </a:solidFill>
                <a:latin typeface="Montserrat"/>
                <a:ea typeface="DejaVu Sans"/>
              </a:rPr>
              <a:t>47</a:t>
            </a:fld>
            <a:endParaRPr lang="en-US" sz="14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3975"/>
                                        </p:tgtEl>
                                        <p:attrNameLst>
                                          <p:attrName>style.visibility</p:attrName>
                                        </p:attrNameLst>
                                      </p:cBhvr>
                                      <p:to>
                                        <p:strVal val="visible"/>
                                      </p:to>
                                    </p:set>
                                    <p:animEffect transition="in" filter="box(out)">
                                      <p:cBhvr>
                                        <p:cTn id="7" dur="500"/>
                                        <p:tgtEl>
                                          <p:spTgt spid="839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3971"/>
                                        </p:tgtEl>
                                        <p:attrNameLst>
                                          <p:attrName>style.visibility</p:attrName>
                                        </p:attrNameLst>
                                      </p:cBhvr>
                                      <p:to>
                                        <p:strVal val="visible"/>
                                      </p:to>
                                    </p:set>
                                    <p:animEffect transition="in" filter="box(out)">
                                      <p:cBhvr>
                                        <p:cTn id="12" dur="500"/>
                                        <p:tgtEl>
                                          <p:spTgt spid="83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autoUpdateAnimBg="0"/>
      <p:bldP spid="83975"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a:extLst>
              <a:ext uri="{FF2B5EF4-FFF2-40B4-BE49-F238E27FC236}">
                <a16:creationId xmlns:a16="http://schemas.microsoft.com/office/drawing/2014/main" id="{BDF7B1D3-EEDD-4496-9F3A-9948BBCD9E10}"/>
              </a:ext>
            </a:extLst>
          </p:cNvPr>
          <p:cNvSpPr>
            <a:spLocks noChangeArrowheads="1"/>
          </p:cNvSpPr>
          <p:nvPr/>
        </p:nvSpPr>
        <p:spPr bwMode="auto">
          <a:xfrm>
            <a:off x="304800" y="1447800"/>
            <a:ext cx="8431213" cy="163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2800" u="sng">
                <a:latin typeface="Times New Roman" panose="02020603050405020304" pitchFamily="18" charset="0"/>
                <a:cs typeface="Times New Roman" panose="02020603050405020304" pitchFamily="18" charset="0"/>
              </a:rPr>
              <a:t>Superkey</a:t>
            </a:r>
            <a:endParaRPr lang="en-AU" altLang="en-US">
              <a:latin typeface="Times New Roman" panose="02020603050405020304" pitchFamily="18" charset="0"/>
              <a:cs typeface="Times New Roman" panose="02020603050405020304" pitchFamily="18" charset="0"/>
            </a:endParaRPr>
          </a:p>
          <a:p>
            <a:r>
              <a:rPr lang="en-AU" altLang="en-US">
                <a:latin typeface="Times New Roman" panose="02020603050405020304" pitchFamily="18" charset="0"/>
                <a:cs typeface="Times New Roman" panose="02020603050405020304" pitchFamily="18" charset="0"/>
              </a:rPr>
              <a:t>Superkey is a  nonempty subset </a:t>
            </a:r>
            <a:r>
              <a:rPr lang="en-AU" altLang="en-US">
                <a:solidFill>
                  <a:schemeClr val="accent2"/>
                </a:solidFill>
                <a:latin typeface="Times New Roman" panose="02020603050405020304" pitchFamily="18" charset="0"/>
                <a:cs typeface="Times New Roman" panose="02020603050405020304" pitchFamily="18" charset="0"/>
              </a:rPr>
              <a:t>X</a:t>
            </a:r>
            <a:r>
              <a:rPr lang="en-AU" altLang="en-US">
                <a:latin typeface="Times New Roman" panose="02020603050405020304" pitchFamily="18" charset="0"/>
                <a:cs typeface="Times New Roman" panose="02020603050405020304" pitchFamily="18" charset="0"/>
              </a:rPr>
              <a:t> of relational schema </a:t>
            </a:r>
            <a:r>
              <a:rPr lang="en-AU" altLang="en-US">
                <a:solidFill>
                  <a:schemeClr val="accent2"/>
                </a:solidFill>
                <a:latin typeface="Times New Roman" panose="02020603050405020304" pitchFamily="18" charset="0"/>
                <a:cs typeface="Times New Roman" panose="02020603050405020304" pitchFamily="18" charset="0"/>
              </a:rPr>
              <a:t>R = ( A</a:t>
            </a:r>
            <a:r>
              <a:rPr lang="en-AU" altLang="en-US" baseline="-25000">
                <a:solidFill>
                  <a:schemeClr val="accent2"/>
                </a:solidFill>
                <a:latin typeface="Times New Roman" panose="02020603050405020304" pitchFamily="18" charset="0"/>
                <a:cs typeface="Times New Roman" panose="02020603050405020304" pitchFamily="18" charset="0"/>
              </a:rPr>
              <a:t>1</a:t>
            </a:r>
            <a:r>
              <a:rPr lang="en-AU" altLang="en-US">
                <a:solidFill>
                  <a:schemeClr val="accent2"/>
                </a:solidFill>
                <a:latin typeface="Times New Roman" panose="02020603050405020304" pitchFamily="18" charset="0"/>
                <a:cs typeface="Times New Roman" panose="02020603050405020304" pitchFamily="18" charset="0"/>
              </a:rPr>
              <a:t>, ..., A</a:t>
            </a:r>
            <a:r>
              <a:rPr lang="en-AU" altLang="en-US" baseline="-25000">
                <a:solidFill>
                  <a:schemeClr val="accent2"/>
                </a:solidFill>
                <a:latin typeface="Times New Roman" panose="02020603050405020304" pitchFamily="18" charset="0"/>
                <a:cs typeface="Times New Roman" panose="02020603050405020304" pitchFamily="18" charset="0"/>
              </a:rPr>
              <a:t>n</a:t>
            </a:r>
            <a:r>
              <a:rPr lang="en-AU" altLang="en-US">
                <a:solidFill>
                  <a:schemeClr val="accent2"/>
                </a:solidFill>
                <a:latin typeface="Times New Roman" panose="02020603050405020304" pitchFamily="18" charset="0"/>
                <a:cs typeface="Times New Roman" panose="02020603050405020304" pitchFamily="18" charset="0"/>
              </a:rPr>
              <a:t> )</a:t>
            </a:r>
            <a:r>
              <a:rPr lang="en-AU" altLang="en-US">
                <a:latin typeface="Times New Roman" panose="02020603050405020304" pitchFamily="18" charset="0"/>
                <a:cs typeface="Times New Roman" panose="02020603050405020304" pitchFamily="18" charset="0"/>
              </a:rPr>
              <a:t> such that for any two rows </a:t>
            </a:r>
            <a:r>
              <a:rPr lang="en-AU" altLang="en-US">
                <a:solidFill>
                  <a:schemeClr val="accent2"/>
                </a:solidFill>
                <a:latin typeface="Times New Roman" panose="02020603050405020304" pitchFamily="18" charset="0"/>
                <a:cs typeface="Times New Roman" panose="02020603050405020304" pitchFamily="18" charset="0"/>
              </a:rPr>
              <a:t>t</a:t>
            </a:r>
            <a:r>
              <a:rPr lang="en-AU" altLang="en-US" baseline="-25000">
                <a:solidFill>
                  <a:schemeClr val="accent2"/>
                </a:solidFill>
                <a:latin typeface="Times New Roman" panose="02020603050405020304" pitchFamily="18" charset="0"/>
                <a:cs typeface="Times New Roman" panose="02020603050405020304" pitchFamily="18" charset="0"/>
              </a:rPr>
              <a:t>1</a:t>
            </a:r>
            <a:r>
              <a:rPr lang="en-AU" altLang="en-US">
                <a:latin typeface="Times New Roman" panose="02020603050405020304" pitchFamily="18" charset="0"/>
                <a:cs typeface="Times New Roman" panose="02020603050405020304" pitchFamily="18" charset="0"/>
              </a:rPr>
              <a:t>, </a:t>
            </a:r>
            <a:r>
              <a:rPr lang="en-AU" altLang="en-US">
                <a:solidFill>
                  <a:schemeClr val="accent2"/>
                </a:solidFill>
                <a:latin typeface="Times New Roman" panose="02020603050405020304" pitchFamily="18" charset="0"/>
                <a:cs typeface="Times New Roman" panose="02020603050405020304" pitchFamily="18" charset="0"/>
              </a:rPr>
              <a:t>t</a:t>
            </a:r>
            <a:r>
              <a:rPr lang="en-AU" altLang="en-US" baseline="-25000">
                <a:solidFill>
                  <a:schemeClr val="accent2"/>
                </a:solidFill>
                <a:latin typeface="Times New Roman" panose="02020603050405020304" pitchFamily="18" charset="0"/>
                <a:cs typeface="Times New Roman" panose="02020603050405020304" pitchFamily="18" charset="0"/>
              </a:rPr>
              <a:t>2</a:t>
            </a:r>
            <a:r>
              <a:rPr lang="en-AU" altLang="en-US">
                <a:solidFill>
                  <a:srgbClr val="000060"/>
                </a:solidFill>
                <a:latin typeface="Times New Roman" panose="02020603050405020304" pitchFamily="18" charset="0"/>
                <a:cs typeface="Times New Roman" panose="02020603050405020304" pitchFamily="18" charset="0"/>
              </a:rPr>
              <a:t> </a:t>
            </a:r>
            <a:r>
              <a:rPr lang="en-AU" altLang="en-US">
                <a:latin typeface="Times New Roman" panose="02020603050405020304" pitchFamily="18" charset="0"/>
                <a:cs typeface="Times New Roman" panose="02020603050405020304" pitchFamily="18" charset="0"/>
              </a:rPr>
              <a:t>in a relational table defined over </a:t>
            </a:r>
            <a:r>
              <a:rPr lang="en-AU" altLang="en-US">
                <a:solidFill>
                  <a:schemeClr val="accent2"/>
                </a:solidFill>
                <a:latin typeface="Times New Roman" panose="02020603050405020304" pitchFamily="18" charset="0"/>
                <a:cs typeface="Times New Roman" panose="02020603050405020304" pitchFamily="18" charset="0"/>
              </a:rPr>
              <a:t>R t</a:t>
            </a:r>
            <a:r>
              <a:rPr lang="en-AU" altLang="en-US" baseline="-25000">
                <a:solidFill>
                  <a:schemeClr val="accent2"/>
                </a:solidFill>
                <a:latin typeface="Times New Roman" panose="02020603050405020304" pitchFamily="18" charset="0"/>
                <a:cs typeface="Times New Roman" panose="02020603050405020304" pitchFamily="18" charset="0"/>
              </a:rPr>
              <a:t>1</a:t>
            </a:r>
            <a:r>
              <a:rPr lang="en-AU" altLang="en-US">
                <a:solidFill>
                  <a:schemeClr val="accent2"/>
                </a:solidFill>
                <a:latin typeface="Times New Roman" panose="02020603050405020304" pitchFamily="18" charset="0"/>
                <a:cs typeface="Times New Roman" panose="02020603050405020304" pitchFamily="18" charset="0"/>
              </a:rPr>
              <a:t>[X]  t</a:t>
            </a:r>
            <a:r>
              <a:rPr lang="en-AU" altLang="en-US" baseline="-25000">
                <a:solidFill>
                  <a:schemeClr val="accent2"/>
                </a:solidFill>
                <a:latin typeface="Times New Roman" panose="02020603050405020304" pitchFamily="18" charset="0"/>
                <a:cs typeface="Times New Roman" panose="02020603050405020304" pitchFamily="18" charset="0"/>
              </a:rPr>
              <a:t>2</a:t>
            </a:r>
            <a:r>
              <a:rPr lang="en-AU" altLang="en-US">
                <a:solidFill>
                  <a:schemeClr val="accent2"/>
                </a:solidFill>
                <a:latin typeface="Times New Roman" panose="02020603050405020304" pitchFamily="18" charset="0"/>
                <a:cs typeface="Times New Roman" panose="02020603050405020304" pitchFamily="18" charset="0"/>
              </a:rPr>
              <a:t>[X] </a:t>
            </a:r>
          </a:p>
        </p:txBody>
      </p:sp>
      <p:sp>
        <p:nvSpPr>
          <p:cNvPr id="43013" name="Rectangle 5">
            <a:extLst>
              <a:ext uri="{FF2B5EF4-FFF2-40B4-BE49-F238E27FC236}">
                <a16:creationId xmlns:a16="http://schemas.microsoft.com/office/drawing/2014/main" id="{AB6C7C4D-92ED-4D69-8F7A-2434A81B5FE7}"/>
              </a:ext>
            </a:extLst>
          </p:cNvPr>
          <p:cNvSpPr>
            <a:spLocks noChangeArrowheads="1"/>
          </p:cNvSpPr>
          <p:nvPr/>
        </p:nvSpPr>
        <p:spPr bwMode="auto">
          <a:xfrm>
            <a:off x="304800" y="3048000"/>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If </a:t>
            </a:r>
            <a:r>
              <a:rPr lang="en-AU" altLang="en-US">
                <a:solidFill>
                  <a:schemeClr val="accent2"/>
                </a:solidFill>
                <a:latin typeface="Times New Roman" panose="02020603050405020304" pitchFamily="18" charset="0"/>
                <a:cs typeface="Times New Roman" panose="02020603050405020304" pitchFamily="18" charset="0"/>
              </a:rPr>
              <a:t>X</a:t>
            </a:r>
            <a:r>
              <a:rPr lang="en-AU" altLang="en-US">
                <a:solidFill>
                  <a:srgbClr val="000060"/>
                </a:solidFill>
                <a:latin typeface="Times New Roman" panose="02020603050405020304" pitchFamily="18" charset="0"/>
                <a:cs typeface="Times New Roman" panose="02020603050405020304" pitchFamily="18" charset="0"/>
              </a:rPr>
              <a:t> </a:t>
            </a:r>
            <a:r>
              <a:rPr lang="en-AU" altLang="en-US">
                <a:latin typeface="Times New Roman" panose="02020603050405020304" pitchFamily="18" charset="0"/>
                <a:cs typeface="Times New Roman" panose="02020603050405020304" pitchFamily="18" charset="0"/>
              </a:rPr>
              <a:t>is a superkey in </a:t>
            </a:r>
            <a:r>
              <a:rPr lang="en-AU" altLang="en-US">
                <a:solidFill>
                  <a:schemeClr val="accent2"/>
                </a:solidFill>
                <a:latin typeface="Times New Roman" panose="02020603050405020304" pitchFamily="18" charset="0"/>
                <a:cs typeface="Times New Roman" panose="02020603050405020304" pitchFamily="18" charset="0"/>
              </a:rPr>
              <a:t>R</a:t>
            </a:r>
            <a:r>
              <a:rPr lang="en-AU" altLang="en-US">
                <a:latin typeface="Times New Roman" panose="02020603050405020304" pitchFamily="18" charset="0"/>
                <a:cs typeface="Times New Roman" panose="02020603050405020304" pitchFamily="18" charset="0"/>
              </a:rPr>
              <a:t> than </a:t>
            </a:r>
            <a:r>
              <a:rPr lang="en-AU" altLang="en-US">
                <a:solidFill>
                  <a:schemeClr val="accent2"/>
                </a:solidFill>
                <a:latin typeface="Times New Roman" panose="02020603050405020304" pitchFamily="18" charset="0"/>
                <a:cs typeface="Times New Roman" panose="02020603050405020304" pitchFamily="18" charset="0"/>
              </a:rPr>
              <a:t>X </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 </a:t>
            </a:r>
            <a:r>
              <a:rPr lang="en-AU" altLang="en-US">
                <a:solidFill>
                  <a:schemeClr val="accent2"/>
                </a:solidFill>
                <a:latin typeface="Times New Roman" panose="02020603050405020304" pitchFamily="18" charset="0"/>
                <a:cs typeface="Times New Roman" panose="02020603050405020304" pitchFamily="18" charset="0"/>
              </a:rPr>
              <a:t>(A</a:t>
            </a:r>
            <a:r>
              <a:rPr lang="en-AU" altLang="en-US" baseline="-25000">
                <a:solidFill>
                  <a:schemeClr val="accent2"/>
                </a:solidFill>
                <a:latin typeface="Times New Roman" panose="02020603050405020304" pitchFamily="18" charset="0"/>
                <a:cs typeface="Times New Roman" panose="02020603050405020304" pitchFamily="18" charset="0"/>
              </a:rPr>
              <a:t>1</a:t>
            </a:r>
            <a:r>
              <a:rPr lang="en-AU" altLang="en-US">
                <a:solidFill>
                  <a:schemeClr val="accent2"/>
                </a:solidFill>
                <a:latin typeface="Times New Roman" panose="02020603050405020304" pitchFamily="18" charset="0"/>
                <a:cs typeface="Times New Roman" panose="02020603050405020304" pitchFamily="18" charset="0"/>
              </a:rPr>
              <a:t>, ..., A</a:t>
            </a:r>
            <a:r>
              <a:rPr lang="en-AU" altLang="en-US" baseline="-25000">
                <a:solidFill>
                  <a:schemeClr val="accent2"/>
                </a:solidFill>
                <a:latin typeface="Times New Roman" panose="02020603050405020304" pitchFamily="18" charset="0"/>
                <a:cs typeface="Times New Roman" panose="02020603050405020304" pitchFamily="18" charset="0"/>
              </a:rPr>
              <a:t>n</a:t>
            </a:r>
            <a:r>
              <a:rPr lang="en-AU" altLang="en-US">
                <a:solidFill>
                  <a:schemeClr val="accent2"/>
                </a:solidFill>
                <a:latin typeface="Times New Roman" panose="02020603050405020304" pitchFamily="18" charset="0"/>
                <a:cs typeface="Times New Roman" panose="02020603050405020304" pitchFamily="18" charset="0"/>
              </a:rPr>
              <a:t>) </a:t>
            </a:r>
          </a:p>
        </p:txBody>
      </p:sp>
      <p:sp>
        <p:nvSpPr>
          <p:cNvPr id="43014" name="Rectangle 6">
            <a:extLst>
              <a:ext uri="{FF2B5EF4-FFF2-40B4-BE49-F238E27FC236}">
                <a16:creationId xmlns:a16="http://schemas.microsoft.com/office/drawing/2014/main" id="{3FD7661B-2556-42D4-9838-40A3D21FE767}"/>
              </a:ext>
            </a:extLst>
          </p:cNvPr>
          <p:cNvSpPr>
            <a:spLocks noChangeArrowheads="1"/>
          </p:cNvSpPr>
          <p:nvPr/>
        </p:nvSpPr>
        <p:spPr bwMode="auto">
          <a:xfrm>
            <a:off x="304800" y="3629025"/>
            <a:ext cx="8431213" cy="163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2800" u="sng" dirty="0">
                <a:latin typeface="Times New Roman" panose="02020603050405020304" pitchFamily="18" charset="0"/>
                <a:cs typeface="Times New Roman" panose="02020603050405020304" pitchFamily="18" charset="0"/>
              </a:rPr>
              <a:t>Minimal key</a:t>
            </a:r>
            <a:endParaRPr lang="en-AU" altLang="en-US" dirty="0">
              <a:latin typeface="Times New Roman" panose="02020603050405020304" pitchFamily="18" charset="0"/>
              <a:cs typeface="Times New Roman" panose="02020603050405020304" pitchFamily="18" charset="0"/>
            </a:endParaRPr>
          </a:p>
          <a:p>
            <a:r>
              <a:rPr lang="en-AU" altLang="en-US" dirty="0">
                <a:latin typeface="Times New Roman" panose="02020603050405020304" pitchFamily="18" charset="0"/>
                <a:cs typeface="Times New Roman" panose="02020603050405020304" pitchFamily="18" charset="0"/>
              </a:rPr>
              <a:t>Minimal key is a </a:t>
            </a:r>
            <a:r>
              <a:rPr lang="en-AU" altLang="en-US" dirty="0" err="1">
                <a:latin typeface="Times New Roman" panose="02020603050405020304" pitchFamily="18" charset="0"/>
                <a:cs typeface="Times New Roman" panose="02020603050405020304" pitchFamily="18" charset="0"/>
              </a:rPr>
              <a:t>superkey</a:t>
            </a:r>
            <a:r>
              <a:rPr lang="en-AU" altLang="en-US" dirty="0">
                <a:latin typeface="Times New Roman" panose="02020603050405020304" pitchFamily="18" charset="0"/>
                <a:cs typeface="Times New Roman" panose="02020603050405020304" pitchFamily="18" charset="0"/>
              </a:rPr>
              <a:t> </a:t>
            </a:r>
            <a:r>
              <a:rPr lang="en-AU" altLang="en-US" dirty="0">
                <a:solidFill>
                  <a:schemeClr val="accent2"/>
                </a:solidFill>
                <a:latin typeface="Times New Roman" panose="02020603050405020304" pitchFamily="18" charset="0"/>
                <a:cs typeface="Times New Roman" panose="02020603050405020304" pitchFamily="18" charset="0"/>
              </a:rPr>
              <a:t>K</a:t>
            </a:r>
            <a:r>
              <a:rPr lang="en-AU" altLang="en-US" dirty="0">
                <a:latin typeface="Times New Roman" panose="02020603050405020304" pitchFamily="18" charset="0"/>
                <a:cs typeface="Times New Roman" panose="02020603050405020304" pitchFamily="18" charset="0"/>
              </a:rPr>
              <a:t> with an additional property such that removal of any attribute from </a:t>
            </a:r>
            <a:r>
              <a:rPr lang="en-AU" altLang="en-US" dirty="0">
                <a:solidFill>
                  <a:schemeClr val="accent2"/>
                </a:solidFill>
                <a:latin typeface="Times New Roman" panose="02020603050405020304" pitchFamily="18" charset="0"/>
                <a:cs typeface="Times New Roman" panose="02020603050405020304" pitchFamily="18" charset="0"/>
              </a:rPr>
              <a:t>K</a:t>
            </a:r>
            <a:r>
              <a:rPr lang="en-AU" altLang="en-US" dirty="0">
                <a:latin typeface="Times New Roman" panose="02020603050405020304" pitchFamily="18" charset="0"/>
                <a:cs typeface="Times New Roman" panose="02020603050405020304" pitchFamily="18" charset="0"/>
              </a:rPr>
              <a:t> will cause </a:t>
            </a:r>
            <a:r>
              <a:rPr lang="en-AU" altLang="en-US" dirty="0">
                <a:solidFill>
                  <a:schemeClr val="accent2"/>
                </a:solidFill>
                <a:latin typeface="Times New Roman" panose="02020603050405020304" pitchFamily="18" charset="0"/>
                <a:cs typeface="Times New Roman" panose="02020603050405020304" pitchFamily="18" charset="0"/>
              </a:rPr>
              <a:t>K</a:t>
            </a:r>
            <a:r>
              <a:rPr lang="en-AU" altLang="en-US" dirty="0">
                <a:latin typeface="Times New Roman" panose="02020603050405020304" pitchFamily="18" charset="0"/>
                <a:cs typeface="Times New Roman" panose="02020603050405020304" pitchFamily="18" charset="0"/>
              </a:rPr>
              <a:t> not to be a </a:t>
            </a:r>
            <a:r>
              <a:rPr lang="en-AU" altLang="en-US" dirty="0" err="1">
                <a:latin typeface="Times New Roman" panose="02020603050405020304" pitchFamily="18" charset="0"/>
                <a:cs typeface="Times New Roman" panose="02020603050405020304" pitchFamily="18" charset="0"/>
              </a:rPr>
              <a:t>superkey</a:t>
            </a:r>
            <a:endParaRPr lang="en-AU" altLang="en-US" b="0" dirty="0">
              <a:solidFill>
                <a:srgbClr val="FF0000"/>
              </a:solidFill>
              <a:latin typeface="Times New Roman" panose="02020603050405020304" pitchFamily="18" charset="0"/>
              <a:cs typeface="Times New Roman" panose="02020603050405020304" pitchFamily="18" charset="0"/>
            </a:endParaRPr>
          </a:p>
        </p:txBody>
      </p:sp>
      <p:sp>
        <p:nvSpPr>
          <p:cNvPr id="4101" name="Rectangle 8">
            <a:extLst>
              <a:ext uri="{FF2B5EF4-FFF2-40B4-BE49-F238E27FC236}">
                <a16:creationId xmlns:a16="http://schemas.microsoft.com/office/drawing/2014/main" id="{08847E98-BDCD-40B2-AFEF-ACC3C1EB23B9}"/>
              </a:ext>
            </a:extLst>
          </p:cNvPr>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pPr eaLnBrk="1" hangingPunct="1"/>
            <a:r>
              <a:rPr lang="en-AU" altLang="en-US" sz="3200" dirty="0">
                <a:solidFill>
                  <a:schemeClr val="tx2"/>
                </a:solidFill>
                <a:latin typeface="Times New Roman" panose="02020603050405020304" pitchFamily="18" charset="0"/>
                <a:cs typeface="Times New Roman" panose="02020603050405020304" pitchFamily="18" charset="0"/>
              </a:rPr>
              <a:t>Keys</a:t>
            </a:r>
          </a:p>
        </p:txBody>
      </p:sp>
      <p:sp>
        <p:nvSpPr>
          <p:cNvPr id="6" name="CustomShape 3">
            <a:extLst>
              <a:ext uri="{FF2B5EF4-FFF2-40B4-BE49-F238E27FC236}">
                <a16:creationId xmlns:a16="http://schemas.microsoft.com/office/drawing/2014/main" id="{5BFB96BE-7222-4BCE-9829-D65DE1282946}"/>
              </a:ext>
            </a:extLst>
          </p:cNvPr>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63BE5C9-FE73-4A1E-82E7-179CDFCB0B1E}" type="slidenum">
              <a:rPr lang="en-US" sz="1400" b="0" strike="noStrike" spc="-1">
                <a:solidFill>
                  <a:srgbClr val="8B8B8B"/>
                </a:solidFill>
                <a:latin typeface="Montserrat"/>
                <a:ea typeface="DejaVu Sans"/>
              </a:rPr>
              <a:t>5</a:t>
            </a:fld>
            <a:endParaRPr lang="en-US" sz="14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box(out)">
                                      <p:cBhvr>
                                        <p:cTn id="7" dur="500"/>
                                        <p:tgtEl>
                                          <p:spTgt spid="430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3013"/>
                                        </p:tgtEl>
                                        <p:attrNameLst>
                                          <p:attrName>style.visibility</p:attrName>
                                        </p:attrNameLst>
                                      </p:cBhvr>
                                      <p:to>
                                        <p:strVal val="visible"/>
                                      </p:to>
                                    </p:set>
                                    <p:animEffect transition="in" filter="box(out)">
                                      <p:cBhvr>
                                        <p:cTn id="12" dur="500"/>
                                        <p:tgtEl>
                                          <p:spTgt spid="430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3014"/>
                                        </p:tgtEl>
                                        <p:attrNameLst>
                                          <p:attrName>style.visibility</p:attrName>
                                        </p:attrNameLst>
                                      </p:cBhvr>
                                      <p:to>
                                        <p:strVal val="visible"/>
                                      </p:to>
                                    </p:set>
                                    <p:animEffect transition="in" filter="box(out)">
                                      <p:cBhvr>
                                        <p:cTn id="17" dur="500"/>
                                        <p:tgtEl>
                                          <p:spTgt spid="43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autoUpdateAnimBg="0"/>
      <p:bldP spid="43013" grpId="0" autoUpdateAnimBg="0"/>
      <p:bldP spid="4301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a:extLst>
              <a:ext uri="{FF2B5EF4-FFF2-40B4-BE49-F238E27FC236}">
                <a16:creationId xmlns:a16="http://schemas.microsoft.com/office/drawing/2014/main" id="{C943157C-5166-409A-BDFF-DB1AEE061B67}"/>
              </a:ext>
            </a:extLst>
          </p:cNvPr>
          <p:cNvSpPr>
            <a:spLocks noChangeArrowheads="1"/>
          </p:cNvSpPr>
          <p:nvPr/>
        </p:nvSpPr>
        <p:spPr bwMode="auto">
          <a:xfrm>
            <a:off x="304800" y="1447800"/>
            <a:ext cx="8431213" cy="893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2800" u="sng">
                <a:latin typeface="Times New Roman" panose="02020603050405020304" pitchFamily="18" charset="0"/>
                <a:cs typeface="Times New Roman" panose="02020603050405020304" pitchFamily="18" charset="0"/>
              </a:rPr>
              <a:t>Primary key</a:t>
            </a:r>
            <a:endParaRPr lang="en-AU" altLang="en-US">
              <a:latin typeface="Times New Roman" panose="02020603050405020304" pitchFamily="18" charset="0"/>
              <a:cs typeface="Times New Roman" panose="02020603050405020304" pitchFamily="18" charset="0"/>
            </a:endParaRPr>
          </a:p>
          <a:p>
            <a:r>
              <a:rPr lang="en-AU" altLang="en-US">
                <a:latin typeface="Times New Roman" panose="02020603050405020304" pitchFamily="18" charset="0"/>
                <a:cs typeface="Times New Roman" panose="02020603050405020304" pitchFamily="18" charset="0"/>
              </a:rPr>
              <a:t>Primary key is an arbitrarily selected minimal  key</a:t>
            </a:r>
            <a:endParaRPr lang="en-AU" altLang="en-US" b="0">
              <a:solidFill>
                <a:srgbClr val="FF0000"/>
              </a:solidFill>
              <a:latin typeface="Times New Roman" panose="02020603050405020304" pitchFamily="18" charset="0"/>
              <a:cs typeface="Times New Roman" panose="02020603050405020304" pitchFamily="18" charset="0"/>
            </a:endParaRPr>
          </a:p>
        </p:txBody>
      </p:sp>
      <p:sp>
        <p:nvSpPr>
          <p:cNvPr id="44037" name="Rectangle 5">
            <a:extLst>
              <a:ext uri="{FF2B5EF4-FFF2-40B4-BE49-F238E27FC236}">
                <a16:creationId xmlns:a16="http://schemas.microsoft.com/office/drawing/2014/main" id="{1531FD1E-489F-426D-9561-16DDD16FC499}"/>
              </a:ext>
            </a:extLst>
          </p:cNvPr>
          <p:cNvSpPr>
            <a:spLocks noChangeArrowheads="1"/>
          </p:cNvSpPr>
          <p:nvPr/>
        </p:nvSpPr>
        <p:spPr bwMode="auto">
          <a:xfrm>
            <a:off x="304800" y="2590800"/>
            <a:ext cx="8431213" cy="1262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2800" u="sng">
                <a:latin typeface="Times New Roman" panose="02020603050405020304" pitchFamily="18" charset="0"/>
                <a:cs typeface="Times New Roman" panose="02020603050405020304" pitchFamily="18" charset="0"/>
              </a:rPr>
              <a:t>Candidate key</a:t>
            </a:r>
            <a:endParaRPr lang="en-AU" altLang="en-US">
              <a:latin typeface="Times New Roman" panose="02020603050405020304" pitchFamily="18" charset="0"/>
              <a:cs typeface="Times New Roman" panose="02020603050405020304" pitchFamily="18" charset="0"/>
            </a:endParaRPr>
          </a:p>
          <a:p>
            <a:r>
              <a:rPr lang="en-AU" altLang="en-US">
                <a:latin typeface="Times New Roman" panose="02020603050405020304" pitchFamily="18" charset="0"/>
                <a:cs typeface="Times New Roman" panose="02020603050405020304" pitchFamily="18" charset="0"/>
              </a:rPr>
              <a:t>Candidate  key is  any other minimal key which is not primary</a:t>
            </a:r>
            <a:endParaRPr lang="en-AU" altLang="en-US" b="0">
              <a:solidFill>
                <a:srgbClr val="FF0000"/>
              </a:solidFill>
              <a:latin typeface="Times New Roman" panose="02020603050405020304" pitchFamily="18" charset="0"/>
              <a:cs typeface="Times New Roman" panose="02020603050405020304" pitchFamily="18" charset="0"/>
            </a:endParaRPr>
          </a:p>
        </p:txBody>
      </p:sp>
      <p:sp>
        <p:nvSpPr>
          <p:cNvPr id="5124" name="Rectangle 7">
            <a:extLst>
              <a:ext uri="{FF2B5EF4-FFF2-40B4-BE49-F238E27FC236}">
                <a16:creationId xmlns:a16="http://schemas.microsoft.com/office/drawing/2014/main" id="{105BCF60-7934-4B9F-B956-402E9ACE668E}"/>
              </a:ext>
            </a:extLst>
          </p:cNvPr>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pPr eaLnBrk="1" hangingPunct="1"/>
            <a:r>
              <a:rPr lang="en-AU" altLang="en-US" sz="3200" dirty="0">
                <a:solidFill>
                  <a:schemeClr val="tx2"/>
                </a:solidFill>
                <a:latin typeface="Times New Roman" panose="02020603050405020304" pitchFamily="18" charset="0"/>
                <a:cs typeface="Times New Roman" panose="02020603050405020304" pitchFamily="18" charset="0"/>
              </a:rPr>
              <a:t>Keys</a:t>
            </a:r>
          </a:p>
        </p:txBody>
      </p:sp>
      <p:sp>
        <p:nvSpPr>
          <p:cNvPr id="5" name="CustomShape 3">
            <a:extLst>
              <a:ext uri="{FF2B5EF4-FFF2-40B4-BE49-F238E27FC236}">
                <a16:creationId xmlns:a16="http://schemas.microsoft.com/office/drawing/2014/main" id="{C16B2F59-37DF-4563-8B16-9466DDE1A8BA}"/>
              </a:ext>
            </a:extLst>
          </p:cNvPr>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63BE5C9-FE73-4A1E-82E7-179CDFCB0B1E}" type="slidenum">
              <a:rPr lang="en-US" sz="1400" b="0" strike="noStrike" spc="-1">
                <a:solidFill>
                  <a:srgbClr val="8B8B8B"/>
                </a:solidFill>
                <a:latin typeface="Montserrat"/>
                <a:ea typeface="DejaVu Sans"/>
              </a:rPr>
              <a:t>6</a:t>
            </a:fld>
            <a:endParaRPr lang="en-US" sz="14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4036"/>
                                        </p:tgtEl>
                                        <p:attrNameLst>
                                          <p:attrName>style.visibility</p:attrName>
                                        </p:attrNameLst>
                                      </p:cBhvr>
                                      <p:to>
                                        <p:strVal val="visible"/>
                                      </p:to>
                                    </p:set>
                                    <p:animEffect transition="in" filter="box(out)">
                                      <p:cBhvr>
                                        <p:cTn id="7" dur="500"/>
                                        <p:tgtEl>
                                          <p:spTgt spid="44036"/>
                                        </p:tgtEl>
                                      </p:cBhvr>
                                    </p:animEffect>
                                  </p:childTnLst>
                                  <p:subTnLst>
                                    <p:animClr clrSpc="rgb" dir="cw">
                                      <p:cBhvr override="childStyle">
                                        <p:cTn dur="1" fill="hold" display="0" masterRel="nextClick" afterEffect="1"/>
                                        <p:tgtEl>
                                          <p:spTgt spid="44036"/>
                                        </p:tgtEl>
                                        <p:attrNameLst>
                                          <p:attrName>ppt_c</p:attrName>
                                        </p:attrNameLst>
                                      </p:cBhvr>
                                      <p:to>
                                        <a:schemeClr val="tx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4037"/>
                                        </p:tgtEl>
                                        <p:attrNameLst>
                                          <p:attrName>style.visibility</p:attrName>
                                        </p:attrNameLst>
                                      </p:cBhvr>
                                      <p:to>
                                        <p:strVal val="visible"/>
                                      </p:to>
                                    </p:set>
                                    <p:animEffect transition="in" filter="box(out)">
                                      <p:cBhvr>
                                        <p:cTn id="12" dur="500"/>
                                        <p:tgtEl>
                                          <p:spTgt spid="44037"/>
                                        </p:tgtEl>
                                      </p:cBhvr>
                                    </p:animEffect>
                                  </p:childTnLst>
                                  <p:subTnLst>
                                    <p:animClr clrSpc="rgb" dir="cw">
                                      <p:cBhvr override="childStyle">
                                        <p:cTn dur="1" fill="hold" display="0" masterRel="nextClick" afterEffect="1"/>
                                        <p:tgtEl>
                                          <p:spTgt spid="44037"/>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autoUpdateAnimBg="0"/>
      <p:bldP spid="4403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a:extLst>
              <a:ext uri="{FF2B5EF4-FFF2-40B4-BE49-F238E27FC236}">
                <a16:creationId xmlns:a16="http://schemas.microsoft.com/office/drawing/2014/main" id="{228BA9B7-3DAB-4C27-A239-3EF1BDC7E73E}"/>
              </a:ext>
            </a:extLst>
          </p:cNvPr>
          <p:cNvSpPr>
            <a:spLocks noChangeArrowheads="1"/>
          </p:cNvSpPr>
          <p:nvPr/>
        </p:nvSpPr>
        <p:spPr bwMode="auto">
          <a:xfrm>
            <a:off x="304800" y="1371600"/>
            <a:ext cx="8431213" cy="120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Let </a:t>
            </a:r>
            <a:r>
              <a:rPr lang="en-AU" altLang="en-US">
                <a:solidFill>
                  <a:schemeClr val="accent2"/>
                </a:solidFill>
                <a:latin typeface="Times New Roman" panose="02020603050405020304" pitchFamily="18" charset="0"/>
                <a:cs typeface="Times New Roman" panose="02020603050405020304" pitchFamily="18" charset="0"/>
              </a:rPr>
              <a:t>R = ( A</a:t>
            </a:r>
            <a:r>
              <a:rPr lang="en-AU" altLang="en-US" baseline="-25000">
                <a:solidFill>
                  <a:schemeClr val="accent2"/>
                </a:solidFill>
                <a:latin typeface="Times New Roman" panose="02020603050405020304" pitchFamily="18" charset="0"/>
                <a:cs typeface="Times New Roman" panose="02020603050405020304" pitchFamily="18" charset="0"/>
              </a:rPr>
              <a:t>1</a:t>
            </a:r>
            <a:r>
              <a:rPr lang="en-AU" altLang="en-US">
                <a:solidFill>
                  <a:schemeClr val="accent2"/>
                </a:solidFill>
                <a:latin typeface="Times New Roman" panose="02020603050405020304" pitchFamily="18" charset="0"/>
                <a:cs typeface="Times New Roman" panose="02020603050405020304" pitchFamily="18" charset="0"/>
              </a:rPr>
              <a:t>, ..., A</a:t>
            </a:r>
            <a:r>
              <a:rPr lang="en-AU" altLang="en-US" baseline="-25000">
                <a:solidFill>
                  <a:schemeClr val="accent2"/>
                </a:solidFill>
                <a:latin typeface="Times New Roman" panose="02020603050405020304" pitchFamily="18" charset="0"/>
                <a:cs typeface="Times New Roman" panose="02020603050405020304" pitchFamily="18" charset="0"/>
              </a:rPr>
              <a:t>n</a:t>
            </a:r>
            <a:r>
              <a:rPr lang="en-AU" altLang="en-US">
                <a:solidFill>
                  <a:schemeClr val="accent2"/>
                </a:solidFill>
                <a:latin typeface="Times New Roman" panose="02020603050405020304" pitchFamily="18" charset="0"/>
                <a:cs typeface="Times New Roman" panose="02020603050405020304" pitchFamily="18" charset="0"/>
              </a:rPr>
              <a:t> )</a:t>
            </a:r>
            <a:r>
              <a:rPr lang="en-AU" altLang="en-US">
                <a:latin typeface="Times New Roman" panose="02020603050405020304" pitchFamily="18" charset="0"/>
                <a:cs typeface="Times New Roman" panose="02020603050405020304" pitchFamily="18" charset="0"/>
              </a:rPr>
              <a:t> be a relational schema </a:t>
            </a:r>
          </a:p>
          <a:p>
            <a:r>
              <a:rPr lang="en-AU" altLang="en-US">
                <a:latin typeface="Times New Roman" panose="02020603050405020304" pitchFamily="18" charset="0"/>
                <a:cs typeface="Times New Roman" panose="02020603050405020304" pitchFamily="18" charset="0"/>
              </a:rPr>
              <a:t>(a header of relational table)  and let </a:t>
            </a:r>
            <a:r>
              <a:rPr lang="en-AU" altLang="en-US">
                <a:solidFill>
                  <a:schemeClr val="accent2"/>
                </a:solidFill>
                <a:latin typeface="Times New Roman" panose="02020603050405020304" pitchFamily="18" charset="0"/>
                <a:cs typeface="Times New Roman" panose="02020603050405020304" pitchFamily="18" charset="0"/>
              </a:rPr>
              <a:t>X, Y</a:t>
            </a:r>
            <a:r>
              <a:rPr lang="en-AU" altLang="en-US">
                <a:latin typeface="Times New Roman" panose="02020603050405020304" pitchFamily="18" charset="0"/>
                <a:cs typeface="Times New Roman" panose="02020603050405020304" pitchFamily="18" charset="0"/>
              </a:rPr>
              <a:t> be nonempty subsets of </a:t>
            </a:r>
            <a:r>
              <a:rPr lang="en-AU" altLang="en-US">
                <a:solidFill>
                  <a:srgbClr val="003399"/>
                </a:solidFill>
                <a:latin typeface="Times New Roman" panose="02020603050405020304" pitchFamily="18" charset="0"/>
                <a:cs typeface="Times New Roman" panose="02020603050405020304" pitchFamily="18" charset="0"/>
              </a:rPr>
              <a:t>R </a:t>
            </a:r>
            <a:r>
              <a:rPr lang="en-AU" altLang="en-US">
                <a:latin typeface="Times New Roman" panose="02020603050405020304" pitchFamily="18" charset="0"/>
                <a:cs typeface="Times New Roman" panose="02020603050405020304" pitchFamily="18" charset="0"/>
              </a:rPr>
              <a:t>such that </a:t>
            </a:r>
            <a:r>
              <a:rPr lang="en-AU" altLang="en-US">
                <a:solidFill>
                  <a:schemeClr val="accent2"/>
                </a:solidFill>
                <a:latin typeface="Times New Roman" panose="02020603050405020304" pitchFamily="18" charset="0"/>
                <a:cs typeface="Times New Roman" panose="02020603050405020304" pitchFamily="18" charset="0"/>
              </a:rPr>
              <a:t>X </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AU" altLang="en-US">
                <a:solidFill>
                  <a:schemeClr val="accent2"/>
                </a:solidFill>
                <a:latin typeface="Times New Roman" panose="02020603050405020304" pitchFamily="18" charset="0"/>
                <a:cs typeface="Times New Roman" panose="02020603050405020304" pitchFamily="18" charset="0"/>
              </a:rPr>
              <a:t> Y = R</a:t>
            </a:r>
            <a:endParaRPr lang="en-AU" altLang="en-US">
              <a:solidFill>
                <a:srgbClr val="003399"/>
              </a:solidFill>
              <a:latin typeface="Times New Roman" panose="02020603050405020304" pitchFamily="18" charset="0"/>
              <a:cs typeface="Times New Roman" panose="02020603050405020304" pitchFamily="18" charset="0"/>
            </a:endParaRPr>
          </a:p>
        </p:txBody>
      </p:sp>
      <p:sp>
        <p:nvSpPr>
          <p:cNvPr id="45061" name="Rectangle 5">
            <a:extLst>
              <a:ext uri="{FF2B5EF4-FFF2-40B4-BE49-F238E27FC236}">
                <a16:creationId xmlns:a16="http://schemas.microsoft.com/office/drawing/2014/main" id="{D62C16FD-03A5-4F01-946A-542A96FAB670}"/>
              </a:ext>
            </a:extLst>
          </p:cNvPr>
          <p:cNvSpPr>
            <a:spLocks noChangeArrowheads="1"/>
          </p:cNvSpPr>
          <p:nvPr/>
        </p:nvSpPr>
        <p:spPr bwMode="auto">
          <a:xfrm>
            <a:off x="304800" y="2667000"/>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(1)	If </a:t>
            </a:r>
            <a:r>
              <a:rPr lang="en-AU" altLang="en-US">
                <a:solidFill>
                  <a:schemeClr val="accent2"/>
                </a:solidFill>
                <a:latin typeface="Times New Roman" panose="02020603050405020304" pitchFamily="18" charset="0"/>
                <a:cs typeface="Times New Roman" panose="02020603050405020304" pitchFamily="18" charset="0"/>
              </a:rPr>
              <a:t>X </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AU" altLang="en-US">
                <a:solidFill>
                  <a:schemeClr val="accent2"/>
                </a:solidFill>
                <a:latin typeface="Times New Roman" panose="02020603050405020304" pitchFamily="18" charset="0"/>
                <a:cs typeface="Times New Roman" panose="02020603050405020304" pitchFamily="18" charset="0"/>
              </a:rPr>
              <a:t> Y</a:t>
            </a:r>
            <a:r>
              <a:rPr lang="en-AU" altLang="en-US">
                <a:solidFill>
                  <a:srgbClr val="003399"/>
                </a:solidFill>
                <a:latin typeface="Times New Roman" panose="02020603050405020304" pitchFamily="18" charset="0"/>
                <a:cs typeface="Times New Roman" panose="02020603050405020304" pitchFamily="18" charset="0"/>
              </a:rPr>
              <a:t> </a:t>
            </a:r>
            <a:r>
              <a:rPr lang="en-AU" altLang="en-US">
                <a:latin typeface="Times New Roman" panose="02020603050405020304" pitchFamily="18" charset="0"/>
                <a:cs typeface="Times New Roman" panose="02020603050405020304" pitchFamily="18" charset="0"/>
              </a:rPr>
              <a:t>is valid in</a:t>
            </a:r>
            <a:r>
              <a:rPr lang="en-AU" altLang="en-US">
                <a:solidFill>
                  <a:schemeClr val="accent2"/>
                </a:solidFill>
                <a:latin typeface="Times New Roman" panose="02020603050405020304" pitchFamily="18" charset="0"/>
                <a:cs typeface="Times New Roman" panose="02020603050405020304" pitchFamily="18" charset="0"/>
              </a:rPr>
              <a:t> R</a:t>
            </a:r>
            <a:r>
              <a:rPr lang="en-AU" altLang="en-US">
                <a:solidFill>
                  <a:srgbClr val="003399"/>
                </a:solidFill>
                <a:latin typeface="Times New Roman" panose="02020603050405020304" pitchFamily="18" charset="0"/>
                <a:cs typeface="Times New Roman" panose="02020603050405020304" pitchFamily="18" charset="0"/>
              </a:rPr>
              <a:t> </a:t>
            </a:r>
            <a:r>
              <a:rPr lang="en-AU" altLang="en-US">
                <a:latin typeface="Times New Roman" panose="02020603050405020304" pitchFamily="18" charset="0"/>
                <a:cs typeface="Times New Roman" panose="02020603050405020304" pitchFamily="18" charset="0"/>
              </a:rPr>
              <a:t>then </a:t>
            </a:r>
            <a:r>
              <a:rPr lang="en-AU" altLang="en-US">
                <a:solidFill>
                  <a:schemeClr val="accent2"/>
                </a:solidFill>
                <a:latin typeface="Times New Roman" panose="02020603050405020304" pitchFamily="18" charset="0"/>
                <a:cs typeface="Times New Roman" panose="02020603050405020304" pitchFamily="18" charset="0"/>
              </a:rPr>
              <a:t>X</a:t>
            </a:r>
            <a:r>
              <a:rPr lang="en-AU" altLang="en-US">
                <a:solidFill>
                  <a:srgbClr val="000060"/>
                </a:solidFill>
                <a:latin typeface="Times New Roman" panose="02020603050405020304" pitchFamily="18" charset="0"/>
                <a:cs typeface="Times New Roman" panose="02020603050405020304" pitchFamily="18" charset="0"/>
              </a:rPr>
              <a:t> </a:t>
            </a:r>
            <a:r>
              <a:rPr lang="en-AU" altLang="en-US">
                <a:latin typeface="Times New Roman" panose="02020603050405020304" pitchFamily="18" charset="0"/>
                <a:cs typeface="Times New Roman" panose="02020603050405020304" pitchFamily="18" charset="0"/>
              </a:rPr>
              <a:t>is a key </a:t>
            </a:r>
            <a:r>
              <a:rPr lang="en-AU" altLang="en-US">
                <a:solidFill>
                  <a:srgbClr val="FF0000"/>
                </a:solidFill>
                <a:latin typeface="Times New Roman" panose="02020603050405020304" pitchFamily="18" charset="0"/>
                <a:cs typeface="Times New Roman" panose="02020603050405020304" pitchFamily="18" charset="0"/>
              </a:rPr>
              <a:t>(!!!)</a:t>
            </a:r>
            <a:endParaRPr lang="en-AU" altLang="en-US">
              <a:latin typeface="Times New Roman" panose="02020603050405020304" pitchFamily="18" charset="0"/>
              <a:cs typeface="Times New Roman" panose="02020603050405020304" pitchFamily="18" charset="0"/>
            </a:endParaRPr>
          </a:p>
        </p:txBody>
      </p:sp>
      <p:sp>
        <p:nvSpPr>
          <p:cNvPr id="45062" name="Rectangle 6">
            <a:extLst>
              <a:ext uri="{FF2B5EF4-FFF2-40B4-BE49-F238E27FC236}">
                <a16:creationId xmlns:a16="http://schemas.microsoft.com/office/drawing/2014/main" id="{A11BDAD7-D881-46CD-9759-A722E2E3C6D6}"/>
              </a:ext>
            </a:extLst>
          </p:cNvPr>
          <p:cNvSpPr>
            <a:spLocks noChangeArrowheads="1"/>
          </p:cNvSpPr>
          <p:nvPr/>
        </p:nvSpPr>
        <p:spPr bwMode="auto">
          <a:xfrm>
            <a:off x="304800" y="3200400"/>
            <a:ext cx="84312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a:latin typeface="Times New Roman" panose="02020603050405020304" pitchFamily="18" charset="0"/>
                <a:cs typeface="Times New Roman" panose="02020603050405020304" pitchFamily="18" charset="0"/>
              </a:rPr>
              <a:t>(2)	If </a:t>
            </a:r>
            <a:r>
              <a:rPr lang="en-AU" altLang="en-US">
                <a:solidFill>
                  <a:schemeClr val="accent2"/>
                </a:solidFill>
                <a:latin typeface="Times New Roman" panose="02020603050405020304" pitchFamily="18" charset="0"/>
                <a:cs typeface="Times New Roman" panose="02020603050405020304" pitchFamily="18" charset="0"/>
              </a:rPr>
              <a:t>X </a:t>
            </a:r>
            <a:r>
              <a:rPr lang="en-AU" altLang="en-US">
                <a:latin typeface="Times New Roman" panose="02020603050405020304" pitchFamily="18" charset="0"/>
                <a:cs typeface="Times New Roman" panose="02020603050405020304" pitchFamily="18" charset="0"/>
              </a:rPr>
              <a:t>is a key then </a:t>
            </a:r>
            <a:r>
              <a:rPr lang="en-AU" altLang="en-US">
                <a:solidFill>
                  <a:schemeClr val="accent2"/>
                </a:solidFill>
                <a:latin typeface="Times New Roman" panose="02020603050405020304" pitchFamily="18" charset="0"/>
                <a:cs typeface="Times New Roman" panose="02020603050405020304" pitchFamily="18" charset="0"/>
              </a:rPr>
              <a:t>X </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AU" altLang="en-US">
                <a:solidFill>
                  <a:schemeClr val="accent2"/>
                </a:solidFill>
                <a:latin typeface="Times New Roman" panose="02020603050405020304" pitchFamily="18" charset="0"/>
                <a:cs typeface="Times New Roman" panose="02020603050405020304" pitchFamily="18" charset="0"/>
              </a:rPr>
              <a:t> Y</a:t>
            </a:r>
            <a:r>
              <a:rPr lang="en-AU" altLang="en-US">
                <a:solidFill>
                  <a:srgbClr val="003399"/>
                </a:solidFill>
                <a:latin typeface="Times New Roman" panose="02020603050405020304" pitchFamily="18" charset="0"/>
                <a:cs typeface="Times New Roman" panose="02020603050405020304" pitchFamily="18" charset="0"/>
              </a:rPr>
              <a:t> </a:t>
            </a:r>
            <a:r>
              <a:rPr lang="en-AU" altLang="en-US">
                <a:latin typeface="Times New Roman" panose="02020603050405020304" pitchFamily="18" charset="0"/>
                <a:cs typeface="Times New Roman" panose="02020603050405020304" pitchFamily="18" charset="0"/>
              </a:rPr>
              <a:t>is valid in</a:t>
            </a:r>
            <a:r>
              <a:rPr lang="en-AU" altLang="en-US">
                <a:solidFill>
                  <a:schemeClr val="accent2"/>
                </a:solidFill>
                <a:latin typeface="Times New Roman" panose="02020603050405020304" pitchFamily="18" charset="0"/>
                <a:cs typeface="Times New Roman" panose="02020603050405020304" pitchFamily="18" charset="0"/>
              </a:rPr>
              <a:t> R</a:t>
            </a:r>
            <a:endParaRPr lang="en-AU" altLang="en-US">
              <a:solidFill>
                <a:srgbClr val="003399"/>
              </a:solidFill>
              <a:latin typeface="Times New Roman" panose="02020603050405020304" pitchFamily="18" charset="0"/>
              <a:cs typeface="Times New Roman" panose="02020603050405020304" pitchFamily="18" charset="0"/>
            </a:endParaRPr>
          </a:p>
        </p:txBody>
      </p:sp>
      <p:sp>
        <p:nvSpPr>
          <p:cNvPr id="6149" name="Rectangle 8">
            <a:extLst>
              <a:ext uri="{FF2B5EF4-FFF2-40B4-BE49-F238E27FC236}">
                <a16:creationId xmlns:a16="http://schemas.microsoft.com/office/drawing/2014/main" id="{6FC1A860-897A-4CA5-9415-60215885F0C2}"/>
              </a:ext>
            </a:extLst>
          </p:cNvPr>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pPr eaLnBrk="1" hangingPunct="1"/>
            <a:r>
              <a:rPr lang="en-AU" altLang="en-US" sz="3200" dirty="0">
                <a:solidFill>
                  <a:schemeClr val="tx2"/>
                </a:solidFill>
                <a:latin typeface="Times New Roman" panose="02020603050405020304" pitchFamily="18" charset="0"/>
                <a:cs typeface="Times New Roman" panose="02020603050405020304" pitchFamily="18" charset="0"/>
              </a:rPr>
              <a:t>Functional dependencies and keys</a:t>
            </a:r>
          </a:p>
        </p:txBody>
      </p:sp>
      <p:sp>
        <p:nvSpPr>
          <p:cNvPr id="6" name="CustomShape 3">
            <a:extLst>
              <a:ext uri="{FF2B5EF4-FFF2-40B4-BE49-F238E27FC236}">
                <a16:creationId xmlns:a16="http://schemas.microsoft.com/office/drawing/2014/main" id="{0F31782C-0A50-46C2-AC0F-9E44A4A6D7C8}"/>
              </a:ext>
            </a:extLst>
          </p:cNvPr>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63BE5C9-FE73-4A1E-82E7-179CDFCB0B1E}" type="slidenum">
              <a:rPr lang="en-US" sz="1400" b="0" strike="noStrike" spc="-1">
                <a:solidFill>
                  <a:srgbClr val="8B8B8B"/>
                </a:solidFill>
                <a:latin typeface="Montserrat"/>
                <a:ea typeface="DejaVu Sans"/>
              </a:rPr>
              <a:t>7</a:t>
            </a:fld>
            <a:endParaRPr lang="en-US" sz="14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box(out)">
                                      <p:cBhvr>
                                        <p:cTn id="7" dur="500"/>
                                        <p:tgtEl>
                                          <p:spTgt spid="450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5061"/>
                                        </p:tgtEl>
                                        <p:attrNameLst>
                                          <p:attrName>style.visibility</p:attrName>
                                        </p:attrNameLst>
                                      </p:cBhvr>
                                      <p:to>
                                        <p:strVal val="visible"/>
                                      </p:to>
                                    </p:set>
                                    <p:animEffect transition="in" filter="box(out)">
                                      <p:cBhvr>
                                        <p:cTn id="12" dur="500"/>
                                        <p:tgtEl>
                                          <p:spTgt spid="450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5062"/>
                                        </p:tgtEl>
                                        <p:attrNameLst>
                                          <p:attrName>style.visibility</p:attrName>
                                        </p:attrNameLst>
                                      </p:cBhvr>
                                      <p:to>
                                        <p:strVal val="visible"/>
                                      </p:to>
                                    </p:set>
                                    <p:animEffect transition="in" filter="box(out)">
                                      <p:cBhvr>
                                        <p:cTn id="17" dur="500"/>
                                        <p:tgtEl>
                                          <p:spTgt spid="45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autoUpdateAnimBg="0"/>
      <p:bldP spid="45061" grpId="0" autoUpdateAnimBg="0"/>
      <p:bldP spid="4506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a:extLst>
              <a:ext uri="{FF2B5EF4-FFF2-40B4-BE49-F238E27FC236}">
                <a16:creationId xmlns:a16="http://schemas.microsoft.com/office/drawing/2014/main" id="{A7A77337-4F1F-46E7-91CB-E1A656F90D1B}"/>
              </a:ext>
            </a:extLst>
          </p:cNvPr>
          <p:cNvSpPr>
            <a:spLocks noChangeArrowheads="1"/>
          </p:cNvSpPr>
          <p:nvPr/>
        </p:nvSpPr>
        <p:spPr bwMode="auto">
          <a:xfrm>
            <a:off x="179388" y="1371600"/>
            <a:ext cx="8431212" cy="1262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2800" u="sng" dirty="0">
                <a:latin typeface="Times New Roman" panose="02020603050405020304" pitchFamily="18" charset="0"/>
                <a:cs typeface="Times New Roman" panose="02020603050405020304" pitchFamily="18" charset="0"/>
              </a:rPr>
              <a:t>Prime attribute</a:t>
            </a:r>
            <a:endParaRPr lang="en-AU" altLang="en-US" dirty="0">
              <a:latin typeface="Times New Roman" panose="02020603050405020304" pitchFamily="18" charset="0"/>
              <a:cs typeface="Times New Roman" panose="02020603050405020304" pitchFamily="18" charset="0"/>
            </a:endParaRPr>
          </a:p>
          <a:p>
            <a:r>
              <a:rPr lang="en-AU" altLang="en-US" dirty="0">
                <a:latin typeface="Times New Roman" panose="02020603050405020304" pitchFamily="18" charset="0"/>
                <a:cs typeface="Times New Roman" panose="02020603050405020304" pitchFamily="18" charset="0"/>
              </a:rPr>
              <a:t>Prime attribute is an  attribute from relational schema </a:t>
            </a:r>
            <a:r>
              <a:rPr lang="en-AU" altLang="en-US" dirty="0">
                <a:solidFill>
                  <a:schemeClr val="accent2"/>
                </a:solidFill>
                <a:latin typeface="Times New Roman" panose="02020603050405020304" pitchFamily="18" charset="0"/>
                <a:cs typeface="Times New Roman" panose="02020603050405020304" pitchFamily="18" charset="0"/>
              </a:rPr>
              <a:t>R</a:t>
            </a:r>
            <a:r>
              <a:rPr lang="en-AU" altLang="en-US" dirty="0">
                <a:solidFill>
                  <a:srgbClr val="003399"/>
                </a:solidFill>
                <a:latin typeface="Times New Roman" panose="02020603050405020304" pitchFamily="18" charset="0"/>
                <a:cs typeface="Times New Roman" panose="02020603050405020304" pitchFamily="18" charset="0"/>
              </a:rPr>
              <a:t> </a:t>
            </a:r>
            <a:r>
              <a:rPr lang="en-AU" altLang="en-US" dirty="0">
                <a:latin typeface="Times New Roman" panose="02020603050405020304" pitchFamily="18" charset="0"/>
                <a:cs typeface="Times New Roman" panose="02020603050405020304" pitchFamily="18" charset="0"/>
              </a:rPr>
              <a:t>which is a member of at least one  candidate  key in </a:t>
            </a:r>
            <a:r>
              <a:rPr lang="en-AU" altLang="en-US" dirty="0">
                <a:solidFill>
                  <a:schemeClr val="accent2"/>
                </a:solidFill>
                <a:latin typeface="Times New Roman" panose="02020603050405020304" pitchFamily="18" charset="0"/>
                <a:cs typeface="Times New Roman" panose="02020603050405020304" pitchFamily="18" charset="0"/>
              </a:rPr>
              <a:t>R</a:t>
            </a:r>
            <a:endParaRPr lang="en-AU" altLang="en-US" b="0" dirty="0">
              <a:solidFill>
                <a:srgbClr val="003399"/>
              </a:solidFill>
              <a:latin typeface="Times New Roman" panose="02020603050405020304" pitchFamily="18" charset="0"/>
              <a:cs typeface="Times New Roman" panose="02020603050405020304" pitchFamily="18" charset="0"/>
            </a:endParaRPr>
          </a:p>
        </p:txBody>
      </p:sp>
      <p:sp>
        <p:nvSpPr>
          <p:cNvPr id="46085" name="Rectangle 5">
            <a:extLst>
              <a:ext uri="{FF2B5EF4-FFF2-40B4-BE49-F238E27FC236}">
                <a16:creationId xmlns:a16="http://schemas.microsoft.com/office/drawing/2014/main" id="{87010307-60B9-4385-BCC7-4D7E7DD31512}"/>
              </a:ext>
            </a:extLst>
          </p:cNvPr>
          <p:cNvSpPr>
            <a:spLocks noChangeArrowheads="1"/>
          </p:cNvSpPr>
          <p:nvPr/>
        </p:nvSpPr>
        <p:spPr bwMode="auto">
          <a:xfrm>
            <a:off x="179388" y="2774950"/>
            <a:ext cx="8431212" cy="893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sz="2800" u="sng">
                <a:latin typeface="Times New Roman" panose="02020603050405020304" pitchFamily="18" charset="0"/>
                <a:cs typeface="Times New Roman" panose="02020603050405020304" pitchFamily="18" charset="0"/>
              </a:rPr>
              <a:t>Nonprime attribute</a:t>
            </a:r>
            <a:endParaRPr lang="en-AU" altLang="en-US">
              <a:latin typeface="Times New Roman" panose="02020603050405020304" pitchFamily="18" charset="0"/>
              <a:cs typeface="Times New Roman" panose="02020603050405020304" pitchFamily="18" charset="0"/>
            </a:endParaRPr>
          </a:p>
          <a:p>
            <a:r>
              <a:rPr lang="en-AU" altLang="en-US">
                <a:latin typeface="Times New Roman" panose="02020603050405020304" pitchFamily="18" charset="0"/>
                <a:cs typeface="Times New Roman" panose="02020603050405020304" pitchFamily="18" charset="0"/>
              </a:rPr>
              <a:t>Nonprime attribute is an attribute which is a not prime</a:t>
            </a:r>
            <a:endParaRPr lang="en-AU" altLang="en-US" b="0">
              <a:solidFill>
                <a:srgbClr val="FF0000"/>
              </a:solidFill>
              <a:latin typeface="Times New Roman" panose="02020603050405020304" pitchFamily="18" charset="0"/>
              <a:cs typeface="Times New Roman" panose="02020603050405020304" pitchFamily="18" charset="0"/>
            </a:endParaRPr>
          </a:p>
        </p:txBody>
      </p:sp>
      <p:sp>
        <p:nvSpPr>
          <p:cNvPr id="7172" name="Rectangle 7">
            <a:extLst>
              <a:ext uri="{FF2B5EF4-FFF2-40B4-BE49-F238E27FC236}">
                <a16:creationId xmlns:a16="http://schemas.microsoft.com/office/drawing/2014/main" id="{3494815C-6DC1-4E76-929B-66E28263DFFB}"/>
              </a:ext>
            </a:extLst>
          </p:cNvPr>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pPr eaLnBrk="1" hangingPunct="1"/>
            <a:r>
              <a:rPr lang="en-AU" altLang="en-US" sz="3200" dirty="0">
                <a:solidFill>
                  <a:schemeClr val="tx2"/>
                </a:solidFill>
                <a:latin typeface="Times New Roman" panose="02020603050405020304" pitchFamily="18" charset="0"/>
                <a:cs typeface="Times New Roman" panose="02020603050405020304" pitchFamily="18" charset="0"/>
              </a:rPr>
              <a:t>Attributes</a:t>
            </a:r>
          </a:p>
        </p:txBody>
      </p:sp>
      <p:sp>
        <p:nvSpPr>
          <p:cNvPr id="5" name="CustomShape 3">
            <a:extLst>
              <a:ext uri="{FF2B5EF4-FFF2-40B4-BE49-F238E27FC236}">
                <a16:creationId xmlns:a16="http://schemas.microsoft.com/office/drawing/2014/main" id="{95D73535-87BC-4A25-8447-06762FCC5EF3}"/>
              </a:ext>
            </a:extLst>
          </p:cNvPr>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63BE5C9-FE73-4A1E-82E7-179CDFCB0B1E}" type="slidenum">
              <a:rPr lang="en-US" sz="1400" b="0" strike="noStrike" spc="-1">
                <a:solidFill>
                  <a:srgbClr val="8B8B8B"/>
                </a:solidFill>
                <a:latin typeface="Montserrat"/>
                <a:ea typeface="DejaVu Sans"/>
              </a:rPr>
              <a:t>8</a:t>
            </a:fld>
            <a:endParaRPr lang="en-US" sz="14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animEffect transition="in" filter="box(out)">
                                      <p:cBhvr>
                                        <p:cTn id="7" dur="500"/>
                                        <p:tgtEl>
                                          <p:spTgt spid="460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6085"/>
                                        </p:tgtEl>
                                        <p:attrNameLst>
                                          <p:attrName>style.visibility</p:attrName>
                                        </p:attrNameLst>
                                      </p:cBhvr>
                                      <p:to>
                                        <p:strVal val="visible"/>
                                      </p:to>
                                    </p:set>
                                    <p:animEffect transition="in" filter="box(out)">
                                      <p:cBhvr>
                                        <p:cTn id="12" dur="500"/>
                                        <p:tgtEl>
                                          <p:spTgt spid="46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utoUpdateAnimBg="0"/>
      <p:bldP spid="4608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1A009CCE-AE96-4117-9E60-8AB04A879903}"/>
              </a:ext>
            </a:extLst>
          </p:cNvPr>
          <p:cNvGrpSpPr>
            <a:grpSpLocks/>
          </p:cNvGrpSpPr>
          <p:nvPr/>
        </p:nvGrpSpPr>
        <p:grpSpPr bwMode="auto">
          <a:xfrm>
            <a:off x="508793" y="1694741"/>
            <a:ext cx="8431213" cy="1570038"/>
            <a:chOff x="192" y="1056"/>
            <a:chExt cx="5311" cy="989"/>
          </a:xfrm>
        </p:grpSpPr>
        <p:sp>
          <p:nvSpPr>
            <p:cNvPr id="8197" name="Rectangle 5">
              <a:extLst>
                <a:ext uri="{FF2B5EF4-FFF2-40B4-BE49-F238E27FC236}">
                  <a16:creationId xmlns:a16="http://schemas.microsoft.com/office/drawing/2014/main" id="{3AB719A5-BF99-4B61-8281-C6727B661FB1}"/>
                </a:ext>
              </a:extLst>
            </p:cNvPr>
            <p:cNvSpPr>
              <a:spLocks noChangeArrowheads="1"/>
            </p:cNvSpPr>
            <p:nvPr/>
          </p:nvSpPr>
          <p:spPr bwMode="auto">
            <a:xfrm>
              <a:off x="192" y="1056"/>
              <a:ext cx="5311"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u="sng" dirty="0">
                  <a:latin typeface="Times New Roman" panose="02020603050405020304" pitchFamily="18" charset="0"/>
                  <a:cs typeface="Times New Roman" panose="02020603050405020304" pitchFamily="18" charset="0"/>
                </a:rPr>
                <a:t>Full functional dependency</a:t>
              </a:r>
              <a:endParaRPr lang="en-AU" altLang="en-US" dirty="0">
                <a:latin typeface="Times New Roman" panose="02020603050405020304" pitchFamily="18" charset="0"/>
                <a:cs typeface="Times New Roman" panose="02020603050405020304" pitchFamily="18" charset="0"/>
              </a:endParaRPr>
            </a:p>
            <a:p>
              <a:r>
                <a:rPr lang="en-AU" altLang="en-US">
                  <a:latin typeface="Times New Roman" panose="02020603050405020304" pitchFamily="18" charset="0"/>
                  <a:cs typeface="Times New Roman" panose="02020603050405020304" pitchFamily="18" charset="0"/>
                </a:rPr>
                <a:t>Full functional dependency is a  functional dependency </a:t>
              </a:r>
              <a:r>
                <a:rPr lang="en-AU" altLang="en-US">
                  <a:solidFill>
                    <a:schemeClr val="accent2"/>
                  </a:solidFill>
                  <a:latin typeface="Times New Roman" panose="02020603050405020304" pitchFamily="18" charset="0"/>
                  <a:cs typeface="Times New Roman" panose="02020603050405020304" pitchFamily="18" charset="0"/>
                </a:rPr>
                <a:t>X </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AU" altLang="en-US">
                  <a:solidFill>
                    <a:schemeClr val="accent2"/>
                  </a:solidFill>
                  <a:latin typeface="Times New Roman" panose="02020603050405020304" pitchFamily="18" charset="0"/>
                  <a:cs typeface="Times New Roman" panose="02020603050405020304" pitchFamily="18" charset="0"/>
                </a:rPr>
                <a:t> Y</a:t>
              </a:r>
              <a:r>
                <a:rPr lang="en-AU" altLang="en-US">
                  <a:latin typeface="Times New Roman" panose="02020603050405020304" pitchFamily="18" charset="0"/>
                  <a:cs typeface="Times New Roman" panose="02020603050405020304" pitchFamily="18" charset="0"/>
                </a:rPr>
                <a:t> such that removal of any attribute </a:t>
              </a:r>
              <a:r>
                <a:rPr lang="en-AU" altLang="en-US">
                  <a:solidFill>
                    <a:schemeClr val="accent2"/>
                  </a:solidFill>
                  <a:latin typeface="Times New Roman" panose="02020603050405020304" pitchFamily="18" charset="0"/>
                  <a:cs typeface="Times New Roman" panose="02020603050405020304" pitchFamily="18" charset="0"/>
                </a:rPr>
                <a:t>A </a:t>
              </a:r>
              <a:r>
                <a:rPr lang="en-AU" altLang="en-US">
                  <a:latin typeface="Times New Roman" panose="02020603050405020304" pitchFamily="18" charset="0"/>
                  <a:cs typeface="Times New Roman" panose="02020603050405020304" pitchFamily="18" charset="0"/>
                </a:rPr>
                <a:t>from </a:t>
              </a:r>
              <a:r>
                <a:rPr lang="en-AU" altLang="en-US">
                  <a:solidFill>
                    <a:schemeClr val="accent2"/>
                  </a:solidFill>
                  <a:latin typeface="Times New Roman" panose="02020603050405020304" pitchFamily="18" charset="0"/>
                  <a:cs typeface="Times New Roman" panose="02020603050405020304" pitchFamily="18" charset="0"/>
                </a:rPr>
                <a:t>X</a:t>
              </a:r>
              <a:r>
                <a:rPr lang="en-AU" altLang="en-US">
                  <a:solidFill>
                    <a:srgbClr val="003399"/>
                  </a:solidFill>
                  <a:latin typeface="Times New Roman" panose="02020603050405020304" pitchFamily="18" charset="0"/>
                  <a:cs typeface="Times New Roman" panose="02020603050405020304" pitchFamily="18" charset="0"/>
                </a:rPr>
                <a:t> </a:t>
              </a:r>
              <a:r>
                <a:rPr lang="en-AU" altLang="en-US">
                  <a:latin typeface="Times New Roman" panose="02020603050405020304" pitchFamily="18" charset="0"/>
                  <a:cs typeface="Times New Roman" panose="02020603050405020304" pitchFamily="18" charset="0"/>
                </a:rPr>
                <a:t>causes that </a:t>
              </a:r>
              <a:r>
                <a:rPr lang="en-AU" altLang="en-US">
                  <a:solidFill>
                    <a:schemeClr val="accent2"/>
                  </a:solidFill>
                  <a:latin typeface="Times New Roman" panose="02020603050405020304" pitchFamily="18" charset="0"/>
                  <a:cs typeface="Times New Roman" panose="02020603050405020304" pitchFamily="18" charset="0"/>
                </a:rPr>
                <a:t>(X-A) </a:t>
              </a:r>
              <a:r>
                <a:rPr lang="en-AU" altLang="en-US">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AU" altLang="en-US">
                  <a:solidFill>
                    <a:schemeClr val="accent2"/>
                  </a:solidFill>
                  <a:latin typeface="Times New Roman" panose="02020603050405020304" pitchFamily="18" charset="0"/>
                  <a:cs typeface="Times New Roman" panose="02020603050405020304" pitchFamily="18" charset="0"/>
                </a:rPr>
                <a:t> Y</a:t>
              </a:r>
              <a:endParaRPr lang="en-AU" altLang="en-US">
                <a:solidFill>
                  <a:srgbClr val="003399"/>
                </a:solidFill>
                <a:latin typeface="Times New Roman" panose="02020603050405020304" pitchFamily="18" charset="0"/>
                <a:cs typeface="Times New Roman" panose="02020603050405020304" pitchFamily="18" charset="0"/>
              </a:endParaRPr>
            </a:p>
          </p:txBody>
        </p:sp>
        <p:sp>
          <p:nvSpPr>
            <p:cNvPr id="8198" name="Line 6">
              <a:extLst>
                <a:ext uri="{FF2B5EF4-FFF2-40B4-BE49-F238E27FC236}">
                  <a16:creationId xmlns:a16="http://schemas.microsoft.com/office/drawing/2014/main" id="{EBAC4D66-2B8D-461E-81C7-581D1EF8A5C6}"/>
                </a:ext>
              </a:extLst>
            </p:cNvPr>
            <p:cNvSpPr>
              <a:spLocks noChangeShapeType="1"/>
            </p:cNvSpPr>
            <p:nvPr/>
          </p:nvSpPr>
          <p:spPr bwMode="auto">
            <a:xfrm flipH="1">
              <a:off x="567" y="1824"/>
              <a:ext cx="96" cy="144"/>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U">
                <a:latin typeface="Times New Roman" panose="02020603050405020304" pitchFamily="18" charset="0"/>
                <a:cs typeface="Times New Roman" panose="02020603050405020304" pitchFamily="18" charset="0"/>
              </a:endParaRPr>
            </a:p>
          </p:txBody>
        </p:sp>
      </p:grpSp>
      <p:sp>
        <p:nvSpPr>
          <p:cNvPr id="47111" name="Rectangle 7">
            <a:extLst>
              <a:ext uri="{FF2B5EF4-FFF2-40B4-BE49-F238E27FC236}">
                <a16:creationId xmlns:a16="http://schemas.microsoft.com/office/drawing/2014/main" id="{DFA947B3-E79D-4B5F-AA05-497A9E75B57B}"/>
              </a:ext>
            </a:extLst>
          </p:cNvPr>
          <p:cNvSpPr>
            <a:spLocks noChangeArrowheads="1"/>
          </p:cNvSpPr>
          <p:nvPr/>
        </p:nvSpPr>
        <p:spPr bwMode="auto">
          <a:xfrm>
            <a:off x="304800" y="3476625"/>
            <a:ext cx="8839200" cy="120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562" tIns="46038" rIns="182562" bIns="46038">
            <a:spAutoFit/>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r>
              <a:rPr lang="en-AU" altLang="en-US" u="sng">
                <a:latin typeface="Times New Roman" panose="02020603050405020304" pitchFamily="18" charset="0"/>
                <a:cs typeface="Times New Roman" panose="02020603050405020304" pitchFamily="18" charset="0"/>
              </a:rPr>
              <a:t>Partial functional dependency</a:t>
            </a:r>
            <a:endParaRPr lang="en-AU" altLang="en-US">
              <a:latin typeface="Times New Roman" panose="02020603050405020304" pitchFamily="18" charset="0"/>
              <a:cs typeface="Times New Roman" panose="02020603050405020304" pitchFamily="18" charset="0"/>
            </a:endParaRPr>
          </a:p>
          <a:p>
            <a:r>
              <a:rPr lang="en-AU" altLang="en-US">
                <a:latin typeface="Times New Roman" panose="02020603050405020304" pitchFamily="18" charset="0"/>
                <a:cs typeface="Times New Roman" panose="02020603050405020304" pitchFamily="18" charset="0"/>
              </a:rPr>
              <a:t>Partial functional dependency is a functional dependency which is not full</a:t>
            </a:r>
            <a:endParaRPr lang="en-AU" altLang="en-US" b="0">
              <a:solidFill>
                <a:srgbClr val="FF0000"/>
              </a:solidFill>
              <a:latin typeface="Times New Roman" panose="02020603050405020304" pitchFamily="18" charset="0"/>
              <a:cs typeface="Times New Roman" panose="02020603050405020304" pitchFamily="18" charset="0"/>
            </a:endParaRPr>
          </a:p>
        </p:txBody>
      </p:sp>
      <p:sp>
        <p:nvSpPr>
          <p:cNvPr id="8196" name="Rectangle 9">
            <a:extLst>
              <a:ext uri="{FF2B5EF4-FFF2-40B4-BE49-F238E27FC236}">
                <a16:creationId xmlns:a16="http://schemas.microsoft.com/office/drawing/2014/main" id="{1320F6EC-E854-4D8F-A5BD-AC2B5F05BC94}"/>
              </a:ext>
            </a:extLst>
          </p:cNvPr>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panose="02020603050405020304" pitchFamily="18" charset="0"/>
                <a:ea typeface="MS PGothic" panose="020B0600070205080204" pitchFamily="34" charset="-128"/>
              </a:defRPr>
            </a:lvl1pPr>
            <a:lvl2pPr marL="742950" indent="-285750">
              <a:defRPr sz="2400" b="1">
                <a:solidFill>
                  <a:schemeClr val="tx1"/>
                </a:solidFill>
                <a:latin typeface="Times" panose="02020603050405020304" pitchFamily="18" charset="0"/>
                <a:ea typeface="MS PGothic" panose="020B0600070205080204" pitchFamily="34" charset="-128"/>
              </a:defRPr>
            </a:lvl2pPr>
            <a:lvl3pPr marL="1143000" indent="-228600">
              <a:defRPr sz="2400" b="1">
                <a:solidFill>
                  <a:schemeClr val="tx1"/>
                </a:solidFill>
                <a:latin typeface="Times" panose="02020603050405020304" pitchFamily="18" charset="0"/>
                <a:ea typeface="MS PGothic" panose="020B0600070205080204" pitchFamily="34" charset="-128"/>
              </a:defRPr>
            </a:lvl3pPr>
            <a:lvl4pPr marL="1600200" indent="-228600">
              <a:defRPr sz="2400" b="1">
                <a:solidFill>
                  <a:schemeClr val="tx1"/>
                </a:solidFill>
                <a:latin typeface="Times" panose="02020603050405020304" pitchFamily="18" charset="0"/>
                <a:ea typeface="MS PGothic" panose="020B0600070205080204" pitchFamily="34" charset="-128"/>
              </a:defRPr>
            </a:lvl4pPr>
            <a:lvl5pPr marL="2057400" indent="-228600">
              <a:defRPr sz="2400" b="1">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panose="02020603050405020304" pitchFamily="18" charset="0"/>
                <a:ea typeface="MS PGothic" panose="020B0600070205080204" pitchFamily="34" charset="-128"/>
              </a:defRPr>
            </a:lvl9pPr>
          </a:lstStyle>
          <a:p>
            <a:pPr eaLnBrk="1" hangingPunct="1"/>
            <a:r>
              <a:rPr lang="en-AU" altLang="en-US" sz="3200" dirty="0">
                <a:solidFill>
                  <a:schemeClr val="tx2"/>
                </a:solidFill>
                <a:latin typeface="Times New Roman" panose="02020603050405020304" pitchFamily="18" charset="0"/>
                <a:cs typeface="Times New Roman" panose="02020603050405020304" pitchFamily="18" charset="0"/>
              </a:rPr>
              <a:t>Full and partial functional dependencies</a:t>
            </a:r>
          </a:p>
        </p:txBody>
      </p:sp>
      <p:sp>
        <p:nvSpPr>
          <p:cNvPr id="7" name="CustomShape 3">
            <a:extLst>
              <a:ext uri="{FF2B5EF4-FFF2-40B4-BE49-F238E27FC236}">
                <a16:creationId xmlns:a16="http://schemas.microsoft.com/office/drawing/2014/main" id="{377E58F9-5B2B-4DB7-87D0-6A588DF41DD6}"/>
              </a:ext>
            </a:extLst>
          </p:cNvPr>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63BE5C9-FE73-4A1E-82E7-179CDFCB0B1E}" type="slidenum">
              <a:rPr lang="en-US" sz="1400" b="0" strike="noStrike" spc="-1">
                <a:solidFill>
                  <a:srgbClr val="8B8B8B"/>
                </a:solidFill>
                <a:latin typeface="Montserrat"/>
                <a:ea typeface="DejaVu Sans"/>
              </a:rPr>
              <a:t>9</a:t>
            </a:fld>
            <a:endParaRPr lang="en-US" sz="1400" b="0" strike="noStrike" spc="-1" dirty="0">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7111"/>
                                        </p:tgtEl>
                                        <p:attrNameLst>
                                          <p:attrName>style.visibility</p:attrName>
                                        </p:attrNameLst>
                                      </p:cBhvr>
                                      <p:to>
                                        <p:strVal val="visible"/>
                                      </p:to>
                                    </p:set>
                                    <p:animEffect transition="in" filter="box(out)">
                                      <p:cBhvr>
                                        <p:cTn id="12" dur="500"/>
                                        <p:tgtEl>
                                          <p:spTgt spid="47111"/>
                                        </p:tgtEl>
                                      </p:cBhvr>
                                    </p:animEffect>
                                  </p:childTnLst>
                                  <p:subTnLst>
                                    <p:animClr clrSpc="rgb" dir="cw">
                                      <p:cBhvr override="childStyle">
                                        <p:cTn dur="1" fill="hold" display="0" masterRel="nextClick" afterEffect="1"/>
                                        <p:tgtEl>
                                          <p:spTgt spid="47111"/>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1" grpId="0"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3210</TotalTime>
  <Words>2471</Words>
  <Application>Microsoft Macintosh PowerPoint</Application>
  <PresentationFormat>On-screen Show (4:3)</PresentationFormat>
  <Paragraphs>483</Paragraphs>
  <Slides>47</Slides>
  <Notes>47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47</vt:i4>
      </vt:variant>
    </vt:vector>
  </HeadingPairs>
  <TitlesOfParts>
    <vt:vector size="58" baseType="lpstr">
      <vt:lpstr>MS PGothic</vt:lpstr>
      <vt:lpstr>Arial</vt:lpstr>
      <vt:lpstr>Courier New</vt:lpstr>
      <vt:lpstr>DejaVu Sans</vt:lpstr>
      <vt:lpstr>Montserrat</vt:lpstr>
      <vt:lpstr>Symbol</vt:lpstr>
      <vt:lpstr>Times</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UOW</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10</cp:revision>
  <dcterms:modified xsi:type="dcterms:W3CDTF">2021-03-16T06:44:21Z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2016-01-22T04:47:59Z</dcterms:created>
  <dc:creator/>
  <dc:description/>
  <dc:language>en-AU</dc:language>
  <cp:lastModifiedBy/>
  <cp:lastPrinted>2016-03-29T02:04:58Z</cp:lastPrinted>
  <dcterms:modified xsi:type="dcterms:W3CDTF">2020-07-28T20:44:37Z</dcterms:modified>
  <cp:revision>187</cp:revision>
  <dc:subject/>
  <dc:title>System Analysis Week 5</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Company">
    <vt:lpwstr>UOW</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5</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5</vt:i4>
  </property>
</Properties>
</file>