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347" r:id="rId6"/>
    <p:sldId id="336" r:id="rId7"/>
    <p:sldId id="358" r:id="rId8"/>
    <p:sldId id="337" r:id="rId9"/>
    <p:sldId id="379" r:id="rId10"/>
    <p:sldId id="359" r:id="rId11"/>
    <p:sldId id="338" r:id="rId12"/>
    <p:sldId id="360" r:id="rId13"/>
    <p:sldId id="339" r:id="rId14"/>
    <p:sldId id="380" r:id="rId15"/>
    <p:sldId id="361" r:id="rId16"/>
    <p:sldId id="340" r:id="rId17"/>
    <p:sldId id="381" r:id="rId18"/>
    <p:sldId id="362" r:id="rId19"/>
    <p:sldId id="341" r:id="rId20"/>
    <p:sldId id="382" r:id="rId21"/>
    <p:sldId id="363" r:id="rId22"/>
    <p:sldId id="342" r:id="rId23"/>
    <p:sldId id="364" r:id="rId24"/>
    <p:sldId id="343" r:id="rId25"/>
    <p:sldId id="383" r:id="rId26"/>
    <p:sldId id="384" r:id="rId27"/>
    <p:sldId id="385" r:id="rId28"/>
    <p:sldId id="386" r:id="rId29"/>
    <p:sldId id="365" r:id="rId30"/>
    <p:sldId id="344" r:id="rId31"/>
    <p:sldId id="366" r:id="rId32"/>
    <p:sldId id="345" r:id="rId33"/>
    <p:sldId id="367" r:id="rId34"/>
    <p:sldId id="346" r:id="rId35"/>
    <p:sldId id="293" r:id="rId36"/>
  </p:sldIdLst>
  <p:sldSz cx="9144000" cy="6858000" type="screen4x3"/>
  <p:notesSz cx="7099300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18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 panose="020B0604020202090204"/>
              </a:rPr>
              <a:t>单击编辑备注格式</a:t>
            </a:r>
            <a:endParaRPr lang="en-US" sz="2000" b="0" strike="noStrike" spc="-1">
              <a:latin typeface="Arial" panose="020B0604020202090204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 panose="02020603050405020304"/>
              </a:rPr>
              <a:t> 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 panose="02020603050405020304"/>
              </a:rPr>
              <a:t> 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 panose="02020603050405020304"/>
              </a:rPr>
              <a:t> 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22728A0-2823-4898-872A-1BED38EEDB4E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920" cy="460404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463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&lt;speak&gt;&lt;prosody rate="90%"&gt;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463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Title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463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&lt;/prosody&gt;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463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&lt;/speak&gt;</a:t>
            </a:r>
            <a:endParaRPr lang="en-US" sz="2000" b="0" strike="noStrike" spc="-1">
              <a:latin typeface="Arial" panose="020B0604020202090204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4020840" y="972108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597A2419-3E6F-45CF-B444-D101B1B2C4C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0" y="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&lt;speak&gt;&lt;prosody rate=”80%"&gt;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This is a slide body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&lt;/prosody&gt;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&lt;/speak&gt;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>
              <a:latin typeface="Arial" panose="020B0604020202090204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D35BE72-513F-477A-9A5D-7061A1556B75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fld id="{B8553292-7D55-47BB-B747-40BE57678B22}" type="slidenum">
              <a:rPr lang="en-US" altLang="en-US" sz="1200" b="0"/>
            </a:fld>
            <a:endParaRPr lang="en-US" altLang="en-US" sz="1200" b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b="0" i="0" dirty="0">
                <a:solidFill>
                  <a:srgbClr val="303030"/>
                </a:solidFill>
                <a:effectLst/>
                <a:latin typeface="Open Sans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Open Sans"/>
              </a:rPr>
              <a:t>AC → BC</a:t>
            </a:r>
            <a:r>
              <a:rPr lang="en-AU" b="0" i="0" dirty="0">
                <a:solidFill>
                  <a:srgbClr val="303030"/>
                </a:solidFill>
                <a:effectLst/>
                <a:latin typeface="Open Sans"/>
              </a:rPr>
              <a:t> is valid in 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R</a:t>
            </a:r>
            <a:r>
              <a:rPr lang="en-AU" b="0" i="0" dirty="0">
                <a:solidFill>
                  <a:srgbClr val="303030"/>
                </a:solidFill>
                <a:effectLst/>
                <a:latin typeface="Open Sans"/>
              </a:rPr>
              <a:t> and it covers entire relational schema then its left hand side is a minimal key (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A, C</a:t>
            </a:r>
            <a:r>
              <a:rPr lang="en-AU" b="0" i="0" dirty="0">
                <a:solidFill>
                  <a:srgbClr val="303030"/>
                </a:solidFill>
                <a:effectLst/>
                <a:latin typeface="Open Sans"/>
              </a:rPr>
              <a:t>)</a:t>
            </a:r>
            <a:endParaRPr lang="en-AU" b="0" i="0" dirty="0">
              <a:solidFill>
                <a:srgbClr val="303030"/>
              </a:solidFill>
              <a:effectLst/>
              <a:latin typeface="Open Sans"/>
            </a:endParaRPr>
          </a:p>
          <a:p>
            <a:pPr eaLnBrk="1" hangingPunct="1">
              <a:defRPr/>
            </a:pPr>
            <a:r>
              <a:rPr lang="en-AU" b="0" i="0" dirty="0">
                <a:solidFill>
                  <a:srgbClr val="303030"/>
                </a:solidFill>
                <a:effectLst/>
                <a:latin typeface="Open Sans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Open Sans"/>
              </a:rPr>
              <a:t>B → A</a:t>
            </a:r>
            <a:r>
              <a:rPr lang="en-AU" b="0" i="0" dirty="0">
                <a:solidFill>
                  <a:srgbClr val="303030"/>
                </a:solidFill>
                <a:effectLst/>
                <a:latin typeface="Open Sans"/>
              </a:rPr>
              <a:t> then through </a:t>
            </a:r>
            <a:r>
              <a:rPr lang="en-AU" b="1" i="0" dirty="0">
                <a:solidFill>
                  <a:srgbClr val="F44A3F"/>
                </a:solidFill>
                <a:effectLst/>
                <a:latin typeface="Open Sans"/>
              </a:rPr>
              <a:t>augmentation rule</a:t>
            </a:r>
            <a:r>
              <a:rPr lang="en-AU" b="0" i="0" dirty="0">
                <a:solidFill>
                  <a:srgbClr val="303030"/>
                </a:solidFill>
                <a:effectLst/>
                <a:latin typeface="Open Sans"/>
              </a:rPr>
              <a:t> </a:t>
            </a:r>
            <a:r>
              <a:rPr lang="en-AU" b="1" i="0" dirty="0">
                <a:solidFill>
                  <a:srgbClr val="4387FD"/>
                </a:solidFill>
                <a:effectLst/>
                <a:latin typeface="Open Sans"/>
              </a:rPr>
              <a:t>BC → AC</a:t>
            </a:r>
            <a:endParaRPr lang="en-AU" b="1" i="0" dirty="0">
              <a:solidFill>
                <a:srgbClr val="4387FD"/>
              </a:solidFill>
              <a:effectLst/>
              <a:latin typeface="Open Sans"/>
            </a:endParaRPr>
          </a:p>
          <a:p>
            <a:pPr eaLnBrk="1" hangingPunct="1">
              <a:defRPr/>
            </a:pPr>
            <a:r>
              <a:rPr lang="en-AU" b="0" i="0" dirty="0">
                <a:solidFill>
                  <a:srgbClr val="303030"/>
                </a:solidFill>
                <a:effectLst/>
                <a:latin typeface="Open Sans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Open Sans"/>
              </a:rPr>
              <a:t>BC → AC</a:t>
            </a:r>
            <a:r>
              <a:rPr lang="en-AU" b="0" i="0" dirty="0">
                <a:solidFill>
                  <a:srgbClr val="303030"/>
                </a:solidFill>
                <a:effectLst/>
                <a:latin typeface="Open Sans"/>
              </a:rPr>
              <a:t> is valid in 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R</a:t>
            </a:r>
            <a:r>
              <a:rPr lang="en-AU" b="0" i="0" dirty="0">
                <a:solidFill>
                  <a:srgbClr val="303030"/>
                </a:solidFill>
                <a:effectLst/>
                <a:latin typeface="Open Sans"/>
              </a:rPr>
              <a:t> and it covers entire relational schema then its left hand side is a minimal key (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B, C</a:t>
            </a:r>
            <a:r>
              <a:rPr lang="en-AU" b="0" i="0" dirty="0">
                <a:solidFill>
                  <a:srgbClr val="303030"/>
                </a:solidFill>
                <a:effectLst/>
                <a:latin typeface="Open Sans"/>
              </a:rPr>
              <a:t>)</a:t>
            </a:r>
            <a:endParaRPr lang="en-AU" b="1" i="0" dirty="0">
              <a:solidFill>
                <a:srgbClr val="4387FD"/>
              </a:solidFill>
              <a:effectLst/>
              <a:latin typeface="Open Sans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1" i="0" dirty="0">
                <a:solidFill>
                  <a:srgbClr val="F44A3F"/>
                </a:solidFill>
                <a:effectLst/>
                <a:latin typeface="inherit"/>
              </a:rPr>
              <a:t>Not BCNF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because left hand side of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 → B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is not a minimal key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1" i="0" dirty="0">
                <a:solidFill>
                  <a:srgbClr val="F44A3F"/>
                </a:solidFill>
                <a:effectLst/>
                <a:latin typeface="inherit"/>
              </a:rPr>
              <a:t>3NF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because right hand side of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 → B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is a prime attribute and right hand side of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B → A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is a prime attribute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eaLnBrk="1" hangingPunct="1">
              <a:defRPr/>
            </a:pPr>
            <a:endParaRPr lang="en-US" altLang="en-US" dirty="0">
              <a:latin typeface="Times" panose="00000500000000020000" pitchFamily="1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&lt;speak&gt;&lt;prosody rate=”80%"&gt;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This is a slide body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&lt;/prosody&gt;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&lt;/speak&gt;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>
              <a:latin typeface="Arial" panose="020B0604020202090204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D35BE72-513F-477A-9A5D-7061A1556B75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fld id="{493E36A2-E144-440D-8B1A-D3F4205FFFF2}" type="slidenum">
              <a:rPr lang="en-US" altLang="en-US" sz="1200" b="0"/>
            </a:fld>
            <a:endParaRPr lang="en-US" altLang="en-US" sz="1200" b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 → B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B → C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then through </a:t>
            </a:r>
            <a:r>
              <a:rPr lang="en-AU" b="1" i="0" dirty="0">
                <a:solidFill>
                  <a:srgbClr val="F44A3F"/>
                </a:solidFill>
                <a:effectLst/>
                <a:latin typeface="inherit"/>
              </a:rPr>
              <a:t>transitivity rule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 → C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 → B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 → C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then through </a:t>
            </a:r>
            <a:r>
              <a:rPr lang="en-AU" b="1" i="0" dirty="0">
                <a:solidFill>
                  <a:srgbClr val="F44A3F"/>
                </a:solidFill>
                <a:effectLst/>
                <a:latin typeface="inherit"/>
              </a:rPr>
              <a:t>union rule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 → BC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 → BC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is valid in 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R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 it covers entire relational schema then its left hand side is a minimal key (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A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)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Normal form ?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1" i="0" dirty="0">
                <a:solidFill>
                  <a:srgbClr val="F44A3F"/>
                </a:solidFill>
                <a:effectLst/>
                <a:latin typeface="inherit"/>
              </a:rPr>
              <a:t>Not 3NF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because a non prime attribute 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C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is transitively dependent on primary key 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A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1" i="0" dirty="0">
                <a:solidFill>
                  <a:srgbClr val="F44A3F"/>
                </a:solidFill>
                <a:effectLst/>
                <a:latin typeface="inherit"/>
              </a:rPr>
              <a:t>2NF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because no nonprime attribute depends on a part of primary key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eaLnBrk="1" hangingPunct="1">
              <a:defRPr/>
            </a:pPr>
            <a:endParaRPr lang="en-US" altLang="en-US" dirty="0">
              <a:latin typeface="Times" panose="00000500000000020000" pitchFamily="1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&lt;speak&gt;&lt;prosody rate=”80%"&gt;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This is a slide body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&lt;/prosody&gt;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&lt;/speak&gt;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>
              <a:latin typeface="Arial" panose="020B0604020202090204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D35BE72-513F-477A-9A5D-7061A1556B75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fld id="{BF07F0DC-BF86-4884-975F-4A15E9D35D66}" type="slidenum">
              <a:rPr lang="en-US" altLang="en-US" sz="1200" b="0"/>
            </a:fld>
            <a:endParaRPr lang="en-US" altLang="en-US" sz="1200" b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Keys ?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 →B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 → C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then through </a:t>
            </a:r>
            <a:r>
              <a:rPr lang="en-AU" b="1" i="0" dirty="0">
                <a:solidFill>
                  <a:srgbClr val="F44A3F"/>
                </a:solidFill>
                <a:effectLst/>
                <a:latin typeface="inherit"/>
              </a:rPr>
              <a:t>union rule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 → BC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 → B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B → D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then through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transitivity rule A → D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 → BC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 → D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then through </a:t>
            </a:r>
            <a:r>
              <a:rPr lang="en-AU" b="1" i="0" dirty="0">
                <a:solidFill>
                  <a:srgbClr val="F44A3F"/>
                </a:solidFill>
                <a:effectLst/>
                <a:latin typeface="inherit"/>
              </a:rPr>
              <a:t>union rule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 → BCD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 → BCD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is valid in 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R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 it covers entire relational schema then its left hand side is a minimal key (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A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)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Normal form ?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1" i="0" dirty="0">
                <a:solidFill>
                  <a:srgbClr val="F44A3F"/>
                </a:solidFill>
                <a:effectLst/>
                <a:latin typeface="inherit"/>
              </a:rPr>
              <a:t>Not 3NF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because a non prime attribute 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C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is transitively dependent on primary key 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A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1" i="0" dirty="0">
                <a:solidFill>
                  <a:srgbClr val="F44A3F"/>
                </a:solidFill>
                <a:effectLst/>
                <a:latin typeface="inherit"/>
              </a:rPr>
              <a:t>2NF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because no nonprime attribute depends on a part of primary key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eaLnBrk="1" hangingPunct="1">
              <a:defRPr/>
            </a:pPr>
            <a:endParaRPr lang="en-US" altLang="en-US" dirty="0">
              <a:latin typeface="Times" panose="00000500000000020000" pitchFamily="1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&lt;speak&gt;&lt;prosody rate=”80%"&gt;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This is a slide body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&lt;/prosody&gt;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&lt;/speak&gt;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>
              <a:latin typeface="Arial" panose="020B0604020202090204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D35BE72-513F-477A-9A5D-7061A1556B75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fld id="{234AAE7E-46DA-4271-A23C-9D52CF11332E}" type="slidenum">
              <a:rPr lang="en-US" altLang="en-US" sz="1200" b="0"/>
            </a:fld>
            <a:endParaRPr lang="en-US" altLang="en-US" sz="1200" b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Keys ?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 → B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B → D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then through </a:t>
            </a:r>
            <a:r>
              <a:rPr lang="en-AU" b="1" i="0" dirty="0">
                <a:solidFill>
                  <a:srgbClr val="F44A3F"/>
                </a:solidFill>
                <a:effectLst/>
                <a:latin typeface="inherit"/>
              </a:rPr>
              <a:t>transitivity rule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 → D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 → D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 → B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then through </a:t>
            </a:r>
            <a:r>
              <a:rPr lang="en-AU" b="1" i="0" dirty="0">
                <a:solidFill>
                  <a:srgbClr val="F44A3F"/>
                </a:solidFill>
                <a:effectLst/>
                <a:latin typeface="inherit"/>
              </a:rPr>
              <a:t>union rule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 → BD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 → BD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then through </a:t>
            </a:r>
            <a:r>
              <a:rPr lang="en-AU" b="1" i="0" dirty="0">
                <a:solidFill>
                  <a:srgbClr val="F44A3F"/>
                </a:solidFill>
                <a:effectLst/>
                <a:latin typeface="inherit"/>
              </a:rPr>
              <a:t>augmentation rule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AC → BCD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AC → BCD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is valid in 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R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 it covers entire relational schema then its left hand side is a minimal key (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A, C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)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C → B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B → D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then through </a:t>
            </a:r>
            <a:r>
              <a:rPr lang="en-AU" b="1" i="0" dirty="0">
                <a:solidFill>
                  <a:srgbClr val="F44A3F"/>
                </a:solidFill>
                <a:effectLst/>
                <a:latin typeface="inherit"/>
              </a:rPr>
              <a:t>transitivity rule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C → D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C → D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C → B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then through </a:t>
            </a:r>
            <a:r>
              <a:rPr lang="en-AU" b="1" i="0" dirty="0">
                <a:solidFill>
                  <a:srgbClr val="F44A3F"/>
                </a:solidFill>
                <a:effectLst/>
                <a:latin typeface="inherit"/>
              </a:rPr>
              <a:t>union rule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C → BD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C → BD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then through </a:t>
            </a:r>
            <a:r>
              <a:rPr lang="en-AU" b="1" i="0" dirty="0">
                <a:solidFill>
                  <a:srgbClr val="F44A3F"/>
                </a:solidFill>
                <a:effectLst/>
                <a:latin typeface="inherit"/>
              </a:rPr>
              <a:t>augmentation rule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AC → ABD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AC → BCD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is valid in 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R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 it covers entire relational schema then its left hand side is a minimal key (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A, C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)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Normal form ?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1" i="0" dirty="0">
                <a:solidFill>
                  <a:srgbClr val="F44A3F"/>
                </a:solidFill>
                <a:effectLst/>
                <a:latin typeface="inherit"/>
              </a:rPr>
              <a:t>Not 2NF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because a nonprime attribute 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B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depends on a part of a primary key</a:t>
            </a:r>
            <a:br>
              <a:rPr lang="en-AU" b="0" i="0" dirty="0">
                <a:solidFill>
                  <a:srgbClr val="303030"/>
                </a:solidFill>
                <a:effectLst/>
                <a:latin typeface="inherit"/>
              </a:rPr>
            </a:b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(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A, C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)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eaLnBrk="1" hangingPunct="1">
              <a:defRPr/>
            </a:pPr>
            <a:endParaRPr lang="en-US" altLang="en-US" dirty="0">
              <a:latin typeface="Times" panose="00000500000000020000" pitchFamily="1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&lt;speak&gt;&lt;prosody rate=”80%"&gt;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This is a slide body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&lt;/prosody&gt;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&lt;/speak&gt;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>
              <a:latin typeface="Arial" panose="020B0604020202090204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D35BE72-513F-477A-9A5D-7061A1556B75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fld id="{11CAF577-8ADE-4A8B-8CC0-EE49BA49447C}" type="slidenum">
              <a:rPr lang="en-US" altLang="en-US" sz="1200" b="0"/>
            </a:fld>
            <a:endParaRPr lang="en-US" altLang="en-US" sz="1200" b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Keys ?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 → B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 → C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then through </a:t>
            </a:r>
            <a:r>
              <a:rPr lang="en-AU" b="1" i="0" dirty="0">
                <a:solidFill>
                  <a:srgbClr val="F44A3F"/>
                </a:solidFill>
                <a:effectLst/>
                <a:latin typeface="inherit"/>
              </a:rPr>
              <a:t>union rule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 → BC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 → BC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then through </a:t>
            </a:r>
            <a:r>
              <a:rPr lang="en-AU" b="1" i="0" dirty="0">
                <a:solidFill>
                  <a:srgbClr val="F44A3F"/>
                </a:solidFill>
                <a:effectLst/>
                <a:latin typeface="inherit"/>
              </a:rPr>
              <a:t>augmentation rule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AD → BCD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AD → BCD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is valid in 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R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 it covers entire relational schema then its left hand side is a minimal key (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A, D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)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B → A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B → C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then through </a:t>
            </a:r>
            <a:r>
              <a:rPr lang="en-AU" b="1" i="0" dirty="0">
                <a:solidFill>
                  <a:srgbClr val="F44A3F"/>
                </a:solidFill>
                <a:effectLst/>
                <a:latin typeface="inherit"/>
              </a:rPr>
              <a:t>union rule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B → AC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B → AC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then through </a:t>
            </a:r>
            <a:r>
              <a:rPr lang="en-AU" b="1" i="0" dirty="0">
                <a:solidFill>
                  <a:srgbClr val="F44A3F"/>
                </a:solidFill>
                <a:effectLst/>
                <a:latin typeface="inherit"/>
              </a:rPr>
              <a:t>augmentation rule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BD → ACD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BD → ACD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is valid in 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R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 it covers entire relational schema then its left hand side is a minimal key (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B, D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)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eaLnBrk="1" hangingPunct="1">
              <a:defRPr/>
            </a:pPr>
            <a:endParaRPr lang="en-US" altLang="en-US" dirty="0">
              <a:latin typeface="Times" panose="00000500000000020000" pitchFamily="1" charset="0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Normal form ?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1" i="0" dirty="0">
                <a:solidFill>
                  <a:srgbClr val="F44A3F"/>
                </a:solidFill>
                <a:effectLst/>
                <a:latin typeface="inherit"/>
              </a:rPr>
              <a:t>Not 2NF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because a nonprime attribute 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C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depends on a part of a primary key</a:t>
            </a:r>
            <a:br>
              <a:rPr lang="en-AU" b="0" i="0" dirty="0">
                <a:solidFill>
                  <a:srgbClr val="303030"/>
                </a:solidFill>
                <a:effectLst/>
                <a:latin typeface="inherit"/>
              </a:rPr>
            </a:b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(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B, D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)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eaLnBrk="1" hangingPunct="1">
              <a:defRPr/>
            </a:pPr>
            <a:endParaRPr lang="en-US" altLang="en-US" dirty="0">
              <a:latin typeface="Times" panose="00000500000000020000" pitchFamily="1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&lt;speak&gt;&lt;prosody rate=”80%"&gt;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This is a slide body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&lt;/prosody&gt;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&lt;/speak&gt;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>
              <a:latin typeface="Arial" panose="020B0604020202090204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D35BE72-513F-477A-9A5D-7061A1556B75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&lt;speak&gt;&lt;prosody rate=”80%"&gt;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This is a slide body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&lt;/prosody&gt;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&lt;/speak&gt;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>
              <a:latin typeface="Arial" panose="020B0604020202090204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D35BE72-513F-477A-9A5D-7061A1556B75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fld id="{92092BE5-4A8A-4633-A532-AF20468A86D8}" type="slidenum">
              <a:rPr lang="en-US" altLang="en-US" sz="1200" b="0"/>
            </a:fld>
            <a:endParaRPr lang="en-US" altLang="en-US" sz="1200" b="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Keys ?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AB → C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C → D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then through </a:t>
            </a:r>
            <a:r>
              <a:rPr lang="en-AU" b="1" i="0" dirty="0">
                <a:solidFill>
                  <a:srgbClr val="F44A3F"/>
                </a:solidFill>
                <a:effectLst/>
                <a:latin typeface="inherit"/>
              </a:rPr>
              <a:t>transitivity rule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AB → D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AB → D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AB → C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then through </a:t>
            </a:r>
            <a:r>
              <a:rPr lang="en-AU" b="1" i="0" dirty="0">
                <a:solidFill>
                  <a:srgbClr val="F44A3F"/>
                </a:solidFill>
                <a:effectLst/>
                <a:latin typeface="inherit"/>
              </a:rPr>
              <a:t>union rule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AB → CD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AB → CD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is valid in 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R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 it covers entire relational schema then its left hand side is a minimal key (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A, B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)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D → A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D → B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then through </a:t>
            </a:r>
            <a:r>
              <a:rPr lang="en-AU" b="1" i="0" dirty="0">
                <a:solidFill>
                  <a:srgbClr val="F44A3F"/>
                </a:solidFill>
                <a:effectLst/>
                <a:latin typeface="inherit"/>
              </a:rPr>
              <a:t>union rule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D → AB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D → AB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AB → C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then through </a:t>
            </a:r>
            <a:r>
              <a:rPr lang="en-AU" b="1" i="0" dirty="0">
                <a:solidFill>
                  <a:srgbClr val="F44A3F"/>
                </a:solidFill>
                <a:effectLst/>
                <a:latin typeface="inherit"/>
              </a:rPr>
              <a:t>transitivity rule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D → C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D → C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D → AB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then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D → ABC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D → ABC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is valid in 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R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 it covers entire relational schema then its left hand side is a minimal key (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D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)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eaLnBrk="1" hangingPunct="1">
              <a:defRPr/>
            </a:pPr>
            <a:endParaRPr lang="en-US" altLang="en-US" dirty="0">
              <a:latin typeface="Times" panose="00000500000000020000" pitchFamily="1" charset="0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C → D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D → AB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then through </a:t>
            </a:r>
            <a:r>
              <a:rPr lang="en-AU" b="1" i="0" dirty="0">
                <a:solidFill>
                  <a:srgbClr val="F44A3F"/>
                </a:solidFill>
                <a:effectLst/>
                <a:latin typeface="inherit"/>
              </a:rPr>
              <a:t>transitivity rule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C →AB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C → D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C → AB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then through </a:t>
            </a:r>
            <a:r>
              <a:rPr lang="en-AU" b="1" i="0" dirty="0">
                <a:solidFill>
                  <a:srgbClr val="F44A3F"/>
                </a:solidFill>
                <a:effectLst/>
                <a:latin typeface="inherit"/>
              </a:rPr>
              <a:t>union rule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C →ABD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C → ABD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is valid in 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R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 it covers entire relational schema then its left hand side is a minimal key (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C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)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Normal form ?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1" i="0" dirty="0">
                <a:solidFill>
                  <a:srgbClr val="F44A3F"/>
                </a:solidFill>
                <a:effectLst/>
                <a:latin typeface="inherit"/>
              </a:rPr>
              <a:t>BCNF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because left hand side of each functional dependency is a </a:t>
            </a:r>
            <a:r>
              <a:rPr lang="en-AU" b="0" i="0" dirty="0" err="1">
                <a:solidFill>
                  <a:srgbClr val="303030"/>
                </a:solidFill>
                <a:effectLst/>
                <a:latin typeface="inherit"/>
              </a:rPr>
              <a:t>superky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eaLnBrk="1" hangingPunct="1">
              <a:defRPr/>
            </a:pPr>
            <a:endParaRPr lang="en-US" altLang="en-US" dirty="0">
              <a:latin typeface="Times" panose="00000500000000020000" pitchFamily="1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&lt;speak&gt;&lt;prosody rate=”80%"&gt;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This is a slide body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&lt;/prosody&gt;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&lt;/speak&gt;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>
              <a:latin typeface="Arial" panose="020B0604020202090204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D35BE72-513F-477A-9A5D-7061A1556B75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fld id="{55A91A5A-F9D2-4552-B24F-3E92E15F0F90}" type="slidenum">
              <a:rPr lang="en-US" altLang="en-US" sz="1200" b="0"/>
            </a:fld>
            <a:endParaRPr lang="en-US" altLang="en-US" sz="1200" b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Keys ?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 → B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B → C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then through </a:t>
            </a:r>
            <a:r>
              <a:rPr lang="en-AU" b="1" i="0" dirty="0">
                <a:solidFill>
                  <a:srgbClr val="F44A3F"/>
                </a:solidFill>
                <a:effectLst/>
                <a:latin typeface="inherit"/>
              </a:rPr>
              <a:t>transitivity rule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 → C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 → C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C → D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then through </a:t>
            </a:r>
            <a:r>
              <a:rPr lang="en-AU" b="1" i="0" dirty="0">
                <a:solidFill>
                  <a:srgbClr val="F44A3F"/>
                </a:solidFill>
                <a:effectLst/>
                <a:latin typeface="inherit"/>
              </a:rPr>
              <a:t>transitivity rule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 → D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 → B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 → C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 → D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then through </a:t>
            </a:r>
            <a:r>
              <a:rPr lang="en-AU" b="1" i="0" dirty="0">
                <a:solidFill>
                  <a:srgbClr val="F44A3F"/>
                </a:solidFill>
                <a:effectLst/>
                <a:latin typeface="inherit"/>
              </a:rPr>
              <a:t>union rule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 → BCD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 →BCD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is valid in 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R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 it covers entire relational schema then its left hand side is a minimal key (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A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)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B → C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C → D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then through </a:t>
            </a:r>
            <a:r>
              <a:rPr lang="en-AU" b="1" i="0" dirty="0">
                <a:solidFill>
                  <a:srgbClr val="F44A3F"/>
                </a:solidFill>
                <a:effectLst/>
                <a:latin typeface="inherit"/>
              </a:rPr>
              <a:t>transitivity rule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B → D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B → D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D → A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then through </a:t>
            </a:r>
            <a:r>
              <a:rPr lang="en-AU" b="1" i="0" dirty="0">
                <a:solidFill>
                  <a:srgbClr val="F44A3F"/>
                </a:solidFill>
                <a:effectLst/>
                <a:latin typeface="inherit"/>
              </a:rPr>
              <a:t>transitivity rule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B → A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B → C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B → D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B → A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then through </a:t>
            </a:r>
            <a:r>
              <a:rPr lang="en-AU" b="1" i="0" dirty="0">
                <a:solidFill>
                  <a:srgbClr val="F44A3F"/>
                </a:solidFill>
                <a:effectLst/>
                <a:latin typeface="inherit"/>
              </a:rPr>
              <a:t>union rule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B → ACD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B →ACD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is valid in 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R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 it covers entire relational schema then its left hand side is a minimal key (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B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)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C → D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D → A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then through </a:t>
            </a:r>
            <a:r>
              <a:rPr lang="en-AU" b="1" i="0" dirty="0">
                <a:solidFill>
                  <a:srgbClr val="F44A3F"/>
                </a:solidFill>
                <a:effectLst/>
                <a:latin typeface="inherit"/>
              </a:rPr>
              <a:t>transitivity rule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C → A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C → A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 → B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then through </a:t>
            </a:r>
            <a:r>
              <a:rPr lang="en-AU" b="1" i="0" dirty="0">
                <a:solidFill>
                  <a:srgbClr val="F44A3F"/>
                </a:solidFill>
                <a:effectLst/>
                <a:latin typeface="inherit"/>
              </a:rPr>
              <a:t>transitivity rule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C → B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C → A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C → B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C → D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then through </a:t>
            </a:r>
            <a:r>
              <a:rPr lang="en-AU" b="1" i="0" dirty="0">
                <a:solidFill>
                  <a:srgbClr val="F44A3F"/>
                </a:solidFill>
                <a:effectLst/>
                <a:latin typeface="inherit"/>
              </a:rPr>
              <a:t>union rule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C → ABD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C → ABD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is valid in 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R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 it covers entire relational schema then its left hand side is a minimal key (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C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)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D → A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A → B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then through </a:t>
            </a:r>
            <a:r>
              <a:rPr lang="en-AU" b="1" i="0" dirty="0">
                <a:solidFill>
                  <a:srgbClr val="F44A3F"/>
                </a:solidFill>
                <a:effectLst/>
                <a:latin typeface="inherit"/>
              </a:rPr>
              <a:t>transitivity rule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D → B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D → B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B → C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then through </a:t>
            </a:r>
            <a:r>
              <a:rPr lang="en-AU" b="1" i="0" dirty="0">
                <a:solidFill>
                  <a:srgbClr val="F44A3F"/>
                </a:solidFill>
                <a:effectLst/>
                <a:latin typeface="inherit"/>
              </a:rPr>
              <a:t>transitivity rule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D → C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D → A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D → B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D → C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then through </a:t>
            </a:r>
            <a:r>
              <a:rPr lang="en-AU" b="1" i="0" dirty="0">
                <a:solidFill>
                  <a:srgbClr val="F44A3F"/>
                </a:solidFill>
                <a:effectLst/>
                <a:latin typeface="inherit"/>
              </a:rPr>
              <a:t>union rule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D → ABC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D → ABC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is valid in 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R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and it covers entire relational schema then its left hand side is a minimal key (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D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)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Normal form ?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1" i="0" dirty="0">
                <a:solidFill>
                  <a:srgbClr val="F44A3F"/>
                </a:solidFill>
                <a:effectLst/>
                <a:latin typeface="inherit"/>
              </a:rPr>
              <a:t>BCNF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because left hand side of each functional dependency is a </a:t>
            </a:r>
            <a:r>
              <a:rPr lang="en-AU" b="0" i="0" dirty="0" err="1">
                <a:solidFill>
                  <a:srgbClr val="303030"/>
                </a:solidFill>
                <a:effectLst/>
                <a:latin typeface="inherit"/>
              </a:rPr>
              <a:t>superky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eaLnBrk="1" hangingPunct="1">
              <a:defRPr/>
            </a:pPr>
            <a:endParaRPr lang="en-US" altLang="en-US" dirty="0">
              <a:latin typeface="Times" panose="00000500000000020000" pitchFamily="1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fld id="{71EEDD25-87C0-490D-BF2C-2AFD31B3F607}" type="slidenum">
              <a:rPr lang="en-US" altLang="en-US" sz="1200" b="0"/>
            </a:fld>
            <a:endParaRPr lang="en-US" altLang="en-US" sz="1200" b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>
              <a:latin typeface="Times" panose="00000500000000020000" pitchFamily="1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fld id="{E5DEB8CF-5AB6-4CCB-A4D2-81A35D0AFB85}" type="slidenum">
              <a:rPr lang="en-US" altLang="en-US" sz="1200" b="0"/>
            </a:fld>
            <a:endParaRPr lang="en-US" altLang="en-US" sz="1200" b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AU" dirty="0"/>
              <a:t>Left hand side of </a:t>
            </a:r>
            <a:r>
              <a:rPr lang="en-AU" b="1" dirty="0"/>
              <a:t>AB → C</a:t>
            </a:r>
            <a:r>
              <a:rPr lang="en-AU" dirty="0"/>
              <a:t> is a minimal key </a:t>
            </a:r>
            <a:r>
              <a:rPr lang="en-AU" b="1" dirty="0"/>
              <a:t>K = (A, B)</a:t>
            </a:r>
            <a:endParaRPr lang="en-AU" b="1" dirty="0"/>
          </a:p>
          <a:p>
            <a:pPr eaLnBrk="1" hangingPunct="1">
              <a:defRPr/>
            </a:pPr>
            <a:endParaRPr lang="en-US" altLang="en-US" dirty="0">
              <a:latin typeface="Times" panose="00000500000000020000" pitchFamily="1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&lt;speak&gt;&lt;prosody rate=”80%"&gt;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This is a slide body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&lt;/prosody&gt;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&lt;/speak&gt;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>
              <a:latin typeface="Arial" panose="020B0604020202090204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D35BE72-513F-477A-9A5D-7061A1556B75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fld id="{6635F91C-DD33-4D3C-A516-9951A6C3AA74}" type="slidenum">
              <a:rPr lang="en-US" altLang="en-US" sz="1200" b="0"/>
            </a:fld>
            <a:endParaRPr lang="en-US" altLang="en-US" sz="1200" b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Arial" panose="020B0604020202090204" pitchFamily="34" charset="0"/>
              <a:buChar char="•"/>
            </a:pPr>
            <a:r>
              <a:rPr lang="en-AU" b="1" i="0" dirty="0">
                <a:solidFill>
                  <a:srgbClr val="F44A3F"/>
                </a:solidFill>
                <a:effectLst/>
                <a:latin typeface="inherit"/>
              </a:rPr>
              <a:t>Not BCNF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because left hand side of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C → B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is not a minimal key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1" i="0" dirty="0">
                <a:solidFill>
                  <a:srgbClr val="F44A3F"/>
                </a:solidFill>
                <a:effectLst/>
                <a:latin typeface="inherit"/>
              </a:rPr>
              <a:t>3NF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because right hand side of </a:t>
            </a:r>
            <a:r>
              <a:rPr lang="en-AU" b="1" i="0" dirty="0">
                <a:solidFill>
                  <a:srgbClr val="4387FD"/>
                </a:solidFill>
                <a:effectLst/>
                <a:latin typeface="inherit"/>
              </a:rPr>
              <a:t>C → B</a:t>
            </a:r>
            <a:r>
              <a:rPr lang="en-AU" b="0" i="0" dirty="0">
                <a:solidFill>
                  <a:srgbClr val="303030"/>
                </a:solidFill>
                <a:effectLst/>
                <a:latin typeface="inherit"/>
              </a:rPr>
              <a:t> is a prime attribute</a:t>
            </a:r>
            <a:endParaRPr lang="en-AU" b="0" i="0" dirty="0">
              <a:solidFill>
                <a:srgbClr val="303030"/>
              </a:solidFill>
              <a:effectLst/>
              <a:latin typeface="inherit"/>
            </a:endParaRPr>
          </a:p>
          <a:p>
            <a:pPr eaLnBrk="1" hangingPunct="1">
              <a:defRPr/>
            </a:pPr>
            <a:endParaRPr lang="en-US" altLang="en-US" dirty="0">
              <a:latin typeface="Times" panose="00000500000000020000" pitchFamily="1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&lt;speak&gt;&lt;prosody rate=”80%"&gt;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This is a slide body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&lt;/prosody&gt;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&lt;/speak&gt;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>
              <a:latin typeface="Arial" panose="020B0604020202090204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D35BE72-513F-477A-9A5D-7061A1556B75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fld id="{1729BE95-C798-4AF7-9E2E-C1F37B66D5C3}" type="slidenum">
              <a:rPr lang="en-US" altLang="en-US" sz="1200" b="0"/>
            </a:fld>
            <a:endParaRPr lang="en-US" altLang="en-US" sz="1200" b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b="0" i="0" dirty="0">
                <a:solidFill>
                  <a:srgbClr val="303030"/>
                </a:solidFill>
                <a:effectLst/>
                <a:latin typeface="Open Sans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Open Sans"/>
              </a:rPr>
              <a:t>AB → C</a:t>
            </a:r>
            <a:r>
              <a:rPr lang="en-AU" b="0" i="0" dirty="0">
                <a:solidFill>
                  <a:srgbClr val="303030"/>
                </a:solidFill>
                <a:effectLst/>
                <a:latin typeface="Open Sans"/>
              </a:rPr>
              <a:t> is valid in 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R</a:t>
            </a:r>
            <a:r>
              <a:rPr lang="en-AU" b="0" i="0" dirty="0">
                <a:solidFill>
                  <a:srgbClr val="303030"/>
                </a:solidFill>
                <a:effectLst/>
                <a:latin typeface="Open Sans"/>
              </a:rPr>
              <a:t> and it covers entire relational schema then its left hand side is a minimal key (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A, B</a:t>
            </a:r>
            <a:r>
              <a:rPr lang="en-AU" b="0" i="0" dirty="0">
                <a:solidFill>
                  <a:srgbClr val="303030"/>
                </a:solidFill>
                <a:effectLst/>
                <a:latin typeface="Open Sans"/>
              </a:rPr>
              <a:t>)</a:t>
            </a:r>
            <a:endParaRPr lang="en-AU" b="0" i="0" dirty="0">
              <a:solidFill>
                <a:srgbClr val="303030"/>
              </a:solidFill>
              <a:effectLst/>
              <a:latin typeface="Open Sans"/>
            </a:endParaRPr>
          </a:p>
          <a:p>
            <a:pPr eaLnBrk="1" hangingPunct="1">
              <a:defRPr/>
            </a:pPr>
            <a:r>
              <a:rPr lang="en-AU" b="0" i="0" dirty="0">
                <a:solidFill>
                  <a:srgbClr val="303030"/>
                </a:solidFill>
                <a:effectLst/>
                <a:latin typeface="Open Sans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Open Sans"/>
              </a:rPr>
              <a:t>C → AB</a:t>
            </a:r>
            <a:r>
              <a:rPr lang="en-AU" b="0" i="0" dirty="0">
                <a:solidFill>
                  <a:srgbClr val="303030"/>
                </a:solidFill>
                <a:effectLst/>
                <a:latin typeface="Open Sans"/>
              </a:rPr>
              <a:t> is valid in 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R</a:t>
            </a:r>
            <a:r>
              <a:rPr lang="en-AU" b="0" i="0" dirty="0">
                <a:solidFill>
                  <a:srgbClr val="303030"/>
                </a:solidFill>
                <a:effectLst/>
                <a:latin typeface="Open Sans"/>
              </a:rPr>
              <a:t> and it covers entire relational schema then its left hand side is a minimal key (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C</a:t>
            </a:r>
            <a:r>
              <a:rPr lang="en-AU" b="0" i="0" dirty="0">
                <a:solidFill>
                  <a:srgbClr val="303030"/>
                </a:solidFill>
                <a:effectLst/>
                <a:latin typeface="Open Sans"/>
              </a:rPr>
              <a:t>)</a:t>
            </a:r>
            <a:endParaRPr lang="en-AU" b="0" i="0" dirty="0">
              <a:solidFill>
                <a:srgbClr val="303030"/>
              </a:solidFill>
              <a:effectLst/>
              <a:latin typeface="Open Sans"/>
            </a:endParaRPr>
          </a:p>
          <a:p>
            <a:pPr eaLnBrk="1" hangingPunct="1">
              <a:defRPr/>
            </a:pPr>
            <a:r>
              <a:rPr lang="en-AU" b="1" i="0" dirty="0">
                <a:solidFill>
                  <a:srgbClr val="F44A3F"/>
                </a:solidFill>
                <a:effectLst/>
                <a:latin typeface="Open Sans"/>
              </a:rPr>
              <a:t>BCNF</a:t>
            </a:r>
            <a:r>
              <a:rPr lang="en-AU" b="0" i="0" dirty="0">
                <a:solidFill>
                  <a:srgbClr val="303030"/>
                </a:solidFill>
                <a:effectLst/>
                <a:latin typeface="Open Sans"/>
              </a:rPr>
              <a:t> because left hand side of each functional dependency is a minimal key</a:t>
            </a:r>
            <a:endParaRPr lang="en-US" altLang="en-US" dirty="0">
              <a:latin typeface="Times" panose="00000500000000020000" pitchFamily="1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&lt;speak&gt;&lt;prosody rate=”80%"&gt;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This is a slide body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&lt;/prosody&gt;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&lt;/speak&gt;</a:t>
            </a:r>
            <a:endParaRPr lang="en-US" sz="2000" b="0" strike="noStrike" spc="-1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>
              <a:latin typeface="Arial" panose="020B0604020202090204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D35BE72-513F-477A-9A5D-7061A1556B75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fld id="{2C4936BC-0FE7-42EC-BBF4-80335946E859}" type="slidenum">
              <a:rPr lang="en-US" altLang="en-US" sz="1200" b="0"/>
            </a:fld>
            <a:endParaRPr lang="en-US" altLang="en-US" sz="1200" b="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b="0" i="0" dirty="0">
                <a:solidFill>
                  <a:srgbClr val="303030"/>
                </a:solidFill>
                <a:effectLst/>
                <a:latin typeface="Open Sans"/>
              </a:rPr>
              <a:t>If </a:t>
            </a:r>
            <a:r>
              <a:rPr lang="en-AU" b="1" i="0" dirty="0">
                <a:solidFill>
                  <a:srgbClr val="4387FD"/>
                </a:solidFill>
                <a:effectLst/>
                <a:latin typeface="Open Sans"/>
              </a:rPr>
              <a:t>AC → BC</a:t>
            </a:r>
            <a:r>
              <a:rPr lang="en-AU" b="0" i="0" dirty="0">
                <a:solidFill>
                  <a:srgbClr val="303030"/>
                </a:solidFill>
                <a:effectLst/>
                <a:latin typeface="Open Sans"/>
              </a:rPr>
              <a:t> is valid in 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R</a:t>
            </a:r>
            <a:r>
              <a:rPr lang="en-AU" b="0" i="0" dirty="0">
                <a:solidFill>
                  <a:srgbClr val="303030"/>
                </a:solidFill>
                <a:effectLst/>
                <a:latin typeface="Open Sans"/>
              </a:rPr>
              <a:t> and it covers entire relational schema then its left hand side is a minimal key (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A, C</a:t>
            </a:r>
            <a:r>
              <a:rPr lang="en-AU" b="0" i="0" dirty="0">
                <a:solidFill>
                  <a:srgbClr val="303030"/>
                </a:solidFill>
                <a:effectLst/>
                <a:latin typeface="Open Sans"/>
              </a:rPr>
              <a:t>)</a:t>
            </a:r>
            <a:endParaRPr lang="en-AU" b="0" i="0" dirty="0">
              <a:solidFill>
                <a:srgbClr val="303030"/>
              </a:solidFill>
              <a:effectLst/>
              <a:latin typeface="Open Sans"/>
            </a:endParaRPr>
          </a:p>
          <a:p>
            <a:pPr eaLnBrk="1" hangingPunct="1">
              <a:defRPr/>
            </a:pPr>
            <a:r>
              <a:rPr lang="en-AU" b="1" i="0" dirty="0">
                <a:solidFill>
                  <a:srgbClr val="F44A3F"/>
                </a:solidFill>
                <a:effectLst/>
                <a:latin typeface="Open Sans"/>
              </a:rPr>
              <a:t>not 2NF</a:t>
            </a:r>
            <a:r>
              <a:rPr lang="en-AU" b="0" i="0" dirty="0">
                <a:solidFill>
                  <a:srgbClr val="303030"/>
                </a:solidFill>
                <a:effectLst/>
                <a:latin typeface="Open Sans"/>
              </a:rPr>
              <a:t> because a nonprime attribute 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B</a:t>
            </a:r>
            <a:r>
              <a:rPr lang="en-AU" b="0" i="0" dirty="0">
                <a:solidFill>
                  <a:srgbClr val="303030"/>
                </a:solidFill>
                <a:effectLst/>
                <a:latin typeface="Open Sans"/>
              </a:rPr>
              <a:t> functionally depends (</a:t>
            </a:r>
            <a:r>
              <a:rPr lang="en-AU" b="1" i="0" dirty="0">
                <a:solidFill>
                  <a:srgbClr val="4387FD"/>
                </a:solidFill>
                <a:effectLst/>
                <a:latin typeface="Open Sans"/>
              </a:rPr>
              <a:t>A → B</a:t>
            </a:r>
            <a:r>
              <a:rPr lang="en-AU" b="0" i="0" dirty="0">
                <a:solidFill>
                  <a:srgbClr val="303030"/>
                </a:solidFill>
                <a:effectLst/>
                <a:latin typeface="Open Sans"/>
              </a:rPr>
              <a:t>) on a subset of primary key (</a:t>
            </a:r>
            <a:r>
              <a:rPr lang="en-AU" b="1" i="0" dirty="0">
                <a:solidFill>
                  <a:srgbClr val="0DA861"/>
                </a:solidFill>
                <a:effectLst/>
                <a:latin typeface="Courier"/>
              </a:rPr>
              <a:t>A, C</a:t>
            </a:r>
            <a:r>
              <a:rPr lang="en-AU" b="0" i="0" dirty="0">
                <a:solidFill>
                  <a:srgbClr val="303030"/>
                </a:solidFill>
                <a:effectLst/>
                <a:latin typeface="Open Sans"/>
              </a:rPr>
              <a:t>)</a:t>
            </a:r>
            <a:endParaRPr lang="en-AU" b="0" i="0" dirty="0">
              <a:solidFill>
                <a:srgbClr val="303030"/>
              </a:solidFill>
              <a:effectLst/>
              <a:latin typeface="Open Sans"/>
            </a:endParaRPr>
          </a:p>
          <a:p>
            <a:pPr eaLnBrk="1" hangingPunct="1">
              <a:defRPr/>
            </a:pPr>
            <a:endParaRPr lang="en-US" altLang="en-US" dirty="0">
              <a:latin typeface="Times" panose="00000500000000020000" pitchFamily="1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39AB2C-A014-4BAA-8D74-0E305D60295A}" type="datetime9">
              <a:rPr lang="en-AU" altLang="en-US"/>
            </a:fld>
            <a:endParaRPr lang="en-AU" alt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emf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image" Target="../media/image1.emf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3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/>
          <p:nvPr/>
        </p:nvSpPr>
        <p:spPr>
          <a:xfrm>
            <a:off x="457200" y="6420960"/>
            <a:ext cx="753588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" name="Picture 3"/>
          <p:cNvPicPr/>
          <p:nvPr/>
        </p:nvPicPr>
        <p:blipFill>
          <a:blip r:embed="rId13"/>
          <a:stretch>
            <a:fillRect/>
          </a:stretch>
        </p:blipFill>
        <p:spPr>
          <a:xfrm>
            <a:off x="8114040" y="6079320"/>
            <a:ext cx="648720" cy="552600"/>
          </a:xfrm>
          <a:prstGeom prst="rect">
            <a:avLst/>
          </a:prstGeom>
          <a:ln>
            <a:noFill/>
          </a:ln>
        </p:spPr>
      </p:pic>
      <p:pic>
        <p:nvPicPr>
          <p:cNvPr id="2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4320"/>
            <a:ext cx="9142560" cy="6848280"/>
          </a:xfrm>
          <a:prstGeom prst="rect">
            <a:avLst/>
          </a:prstGeom>
          <a:ln>
            <a:noFill/>
          </a:ln>
        </p:spPr>
      </p:pic>
      <p:pic>
        <p:nvPicPr>
          <p:cNvPr id="3" name="Picture 5"/>
          <p:cNvPicPr/>
          <p:nvPr/>
        </p:nvPicPr>
        <p:blipFill>
          <a:blip r:embed="rId15"/>
          <a:stretch>
            <a:fillRect/>
          </a:stretch>
        </p:blipFill>
        <p:spPr>
          <a:xfrm>
            <a:off x="7317720" y="5233320"/>
            <a:ext cx="1423800" cy="117144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 panose="020B0604020202090204"/>
              </a:rPr>
              <a:t>单击鼠标编辑标题文字格式</a:t>
            </a:r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90204"/>
              </a:rPr>
              <a:t>单击鼠标编辑大纲文字格式</a:t>
            </a:r>
            <a:endParaRPr lang="en-US" sz="3200" b="0" strike="noStrike" spc="-1">
              <a:latin typeface="Arial" panose="020B060402020209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 panose="020B0604020202090204"/>
              </a:rPr>
              <a:t>第二个大纲级</a:t>
            </a:r>
            <a:endParaRPr lang="en-US" sz="2800" b="0" strike="noStrike" spc="-1">
              <a:latin typeface="Arial" panose="020B060402020209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90204"/>
              </a:rPr>
              <a:t>第三大纲级别</a:t>
            </a:r>
            <a:endParaRPr lang="en-US" sz="2400" b="0" strike="noStrike" spc="-1">
              <a:latin typeface="Arial" panose="020B060402020209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 panose="020B0604020202090204"/>
              </a:rPr>
              <a:t>第四大纲级别</a:t>
            </a:r>
            <a:endParaRPr lang="en-US" sz="2000" b="0" strike="noStrike" spc="-1">
              <a:latin typeface="Arial" panose="020B060402020209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90204"/>
              </a:rPr>
              <a:t>第五大纲级别</a:t>
            </a:r>
            <a:endParaRPr lang="en-US" sz="2000" b="0" strike="noStrike" spc="-1">
              <a:latin typeface="Arial" panose="020B060402020209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90204"/>
              </a:rPr>
              <a:t>第六大纲级别</a:t>
            </a:r>
            <a:endParaRPr lang="en-US" sz="2000" b="0" strike="noStrike" spc="-1">
              <a:latin typeface="Arial" panose="020B060402020209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90204"/>
              </a:rPr>
              <a:t>第七大纲级别</a:t>
            </a:r>
            <a:endParaRPr lang="en-US" sz="2000" b="0" strike="noStrike" spc="-1">
              <a:latin typeface="Arial" panose="020B060402020209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1"/>
          <p:cNvSpPr/>
          <p:nvPr/>
        </p:nvSpPr>
        <p:spPr>
          <a:xfrm>
            <a:off x="457200" y="6420960"/>
            <a:ext cx="753588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8114040" y="6079320"/>
            <a:ext cx="648720" cy="552600"/>
          </a:xfrm>
          <a:prstGeom prst="rect">
            <a:avLst/>
          </a:prstGeom>
          <a:ln>
            <a:noFill/>
          </a:ln>
        </p:spPr>
      </p:pic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 panose="020B0604020202090204"/>
              </a:rPr>
              <a:t>单击鼠标编辑标题文字格式</a:t>
            </a:r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90204"/>
              </a:rPr>
              <a:t>单击鼠标编辑大纲文字格式</a:t>
            </a:r>
            <a:endParaRPr lang="en-US" sz="3200" b="0" strike="noStrike" spc="-1">
              <a:latin typeface="Arial" panose="020B060402020209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 panose="020B0604020202090204"/>
              </a:rPr>
              <a:t>第二个大纲级</a:t>
            </a:r>
            <a:endParaRPr lang="en-US" sz="2800" b="0" strike="noStrike" spc="-1">
              <a:latin typeface="Arial" panose="020B060402020209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90204"/>
              </a:rPr>
              <a:t>第三大纲级别</a:t>
            </a:r>
            <a:endParaRPr lang="en-US" sz="2400" b="0" strike="noStrike" spc="-1">
              <a:latin typeface="Arial" panose="020B060402020209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 panose="020B0604020202090204"/>
              </a:rPr>
              <a:t>第四大纲级别</a:t>
            </a:r>
            <a:endParaRPr lang="en-US" sz="2000" b="0" strike="noStrike" spc="-1">
              <a:latin typeface="Arial" panose="020B060402020209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90204"/>
              </a:rPr>
              <a:t>第五大纲级别</a:t>
            </a:r>
            <a:endParaRPr lang="en-US" sz="2000" b="0" strike="noStrike" spc="-1">
              <a:latin typeface="Arial" panose="020B060402020209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90204"/>
              </a:rPr>
              <a:t>第六大纲级别</a:t>
            </a:r>
            <a:endParaRPr lang="en-US" sz="2000" b="0" strike="noStrike" spc="-1">
              <a:latin typeface="Arial" panose="020B060402020209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90204"/>
              </a:rPr>
              <a:t>第七大纲级别</a:t>
            </a:r>
            <a:endParaRPr lang="en-US" sz="2000" b="0" strike="noStrike" spc="-1">
              <a:latin typeface="Arial" panose="020B060402020209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16800" y="2917080"/>
            <a:ext cx="6445440" cy="24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b"/>
          <a:lstStyle/>
          <a:p>
            <a:pPr>
              <a:lnSpc>
                <a:spcPct val="80000"/>
              </a:lnSpc>
            </a:pPr>
            <a:r>
              <a:rPr lang="en-US" sz="6600" b="0" strike="noStrike" spc="-143">
                <a:solidFill>
                  <a:srgbClr val="FFFFFF"/>
                </a:solidFill>
                <a:latin typeface="Times New Roman" panose="02020603050405020304"/>
                <a:ea typeface="DejaVu Sans"/>
              </a:rPr>
              <a:t>Database Normalization in Practice</a:t>
            </a:r>
            <a:endParaRPr lang="en-US" sz="6600" b="0" strike="noStrike" spc="-1" dirty="0">
              <a:latin typeface="Arial" panose="020B0604020202090204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03120" y="5513040"/>
            <a:ext cx="6399360" cy="106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D9D9D6"/>
                </a:solidFill>
                <a:latin typeface="Montserrat"/>
                <a:ea typeface="DejaVu Sans"/>
              </a:rPr>
              <a:t>CSIT882: Data Management Systems</a:t>
            </a:r>
            <a:endParaRPr lang="en-US" sz="1600" b="0" strike="noStrike" spc="-1">
              <a:latin typeface="Arial" panose="020B0604020202090204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98720" y="99396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304800" y="13335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R =(A, B, C)	F ={ A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B}</a:t>
            </a:r>
            <a:endParaRPr lang="en-AU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304800" y="17907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Keys ?</a:t>
            </a:r>
            <a:endParaRPr lang="en-AU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304800" y="22479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If A </a:t>
            </a:r>
            <a:r>
              <a:rPr lang="en-AU" dirty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dirty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B   then (augmentation) AC </a:t>
            </a:r>
            <a:r>
              <a:rPr lang="en-AU" dirty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dirty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BC </a:t>
            </a:r>
            <a:r>
              <a:rPr lang="en-AU" dirty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</a:t>
            </a:r>
            <a:r>
              <a:rPr lang="en-AU" dirty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</a:t>
            </a:r>
            <a:r>
              <a:rPr lang="en-AU" dirty="0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K</a:t>
            </a:r>
            <a:r>
              <a:rPr lang="en-AU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1</a:t>
            </a:r>
            <a:r>
              <a:rPr lang="en-AU" dirty="0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=(A, C)</a:t>
            </a:r>
            <a:endParaRPr lang="en-AU" dirty="0">
              <a:solidFill>
                <a:srgbClr val="FF0000"/>
              </a:solidFill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304800" y="27051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dirty="0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not 2NF </a:t>
            </a:r>
            <a:r>
              <a:rPr lang="en-AU" dirty="0">
                <a:solidFill>
                  <a:schemeClr val="tx2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(</a:t>
            </a:r>
            <a:r>
              <a:rPr lang="en-AU" dirty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A </a:t>
            </a:r>
            <a:r>
              <a:rPr lang="en-AU" dirty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dirty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B)</a:t>
            </a:r>
            <a:r>
              <a:rPr lang="en-AU" dirty="0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</a:t>
            </a:r>
            <a:endParaRPr lang="en-AU" dirty="0">
              <a:solidFill>
                <a:srgbClr val="FF0000"/>
              </a:solidFill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304800" y="56769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Decomposition: R</a:t>
            </a:r>
            <a:r>
              <a:rPr lang="en-AU" baseline="-25000" dirty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1</a:t>
            </a:r>
            <a:r>
              <a:rPr lang="en-AU" dirty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 = (A, B), R</a:t>
            </a:r>
            <a:r>
              <a:rPr lang="en-AU" baseline="-25000" dirty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2</a:t>
            </a:r>
            <a:r>
              <a:rPr lang="en-AU" dirty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= (A, C)</a:t>
            </a:r>
            <a:endParaRPr lang="en-AU" dirty="0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grpSp>
        <p:nvGrpSpPr>
          <p:cNvPr id="45075" name="Group 19"/>
          <p:cNvGrpSpPr/>
          <p:nvPr/>
        </p:nvGrpSpPr>
        <p:grpSpPr bwMode="auto">
          <a:xfrm>
            <a:off x="304800" y="3238500"/>
            <a:ext cx="3629025" cy="2390775"/>
            <a:chOff x="192" y="2040"/>
            <a:chExt cx="2286" cy="1506"/>
          </a:xfrm>
        </p:grpSpPr>
        <p:sp>
          <p:nvSpPr>
            <p:cNvPr id="45065" name="Rectangle 9"/>
            <p:cNvSpPr>
              <a:spLocks noChangeArrowheads="1"/>
            </p:cNvSpPr>
            <p:nvPr/>
          </p:nvSpPr>
          <p:spPr bwMode="auto">
            <a:xfrm>
              <a:off x="192" y="2040"/>
              <a:ext cx="16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2562" tIns="46038" rIns="182562" bIns="46038">
              <a:spAutoFit/>
            </a:bodyPr>
            <a:lstStyle/>
            <a:p>
              <a:pPr>
                <a:defRPr/>
              </a:pPr>
              <a:r>
                <a:rPr lang="en-AU">
                  <a:latin typeface="Times New Roman" panose="02020603050405020304" pitchFamily="18" charset="0"/>
                  <a:ea typeface="MS PGothic" charset="0"/>
                  <a:cs typeface="Times New Roman" panose="02020603050405020304" pitchFamily="18" charset="0"/>
                </a:rPr>
                <a:t>Redundancies:</a:t>
              </a:r>
              <a:endPara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endParaRPr>
            </a:p>
          </p:txBody>
        </p:sp>
        <p:sp>
          <p:nvSpPr>
            <p:cNvPr id="45067" name="Text Box 11"/>
            <p:cNvSpPr txBox="1">
              <a:spLocks noChangeArrowheads="1"/>
            </p:cNvSpPr>
            <p:nvPr/>
          </p:nvSpPr>
          <p:spPr bwMode="auto">
            <a:xfrm>
              <a:off x="1028" y="2330"/>
              <a:ext cx="1450" cy="1216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	B	C</a:t>
              </a:r>
              <a:endPara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b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c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b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c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b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c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 </a:t>
              </a:r>
              <a:endPara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b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c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b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c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068" name="Line 12"/>
            <p:cNvSpPr>
              <a:spLocks noChangeShapeType="1"/>
            </p:cNvSpPr>
            <p:nvPr/>
          </p:nvSpPr>
          <p:spPr bwMode="auto">
            <a:xfrm>
              <a:off x="1028" y="2548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endParaRPr>
            </a:p>
          </p:txBody>
        </p:sp>
        <p:sp>
          <p:nvSpPr>
            <p:cNvPr id="45069" name="AutoShape 13"/>
            <p:cNvSpPr>
              <a:spLocks noChangeArrowheads="1"/>
            </p:cNvSpPr>
            <p:nvPr/>
          </p:nvSpPr>
          <p:spPr bwMode="auto">
            <a:xfrm>
              <a:off x="1052" y="2570"/>
              <a:ext cx="816" cy="576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2E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070" name="AutoShape 14"/>
            <p:cNvSpPr>
              <a:spLocks noChangeArrowheads="1"/>
            </p:cNvSpPr>
            <p:nvPr/>
          </p:nvSpPr>
          <p:spPr bwMode="auto">
            <a:xfrm>
              <a:off x="1056" y="3166"/>
              <a:ext cx="816" cy="35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2E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4191000" y="3695700"/>
            <a:ext cx="2879314" cy="400110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student#, sname, subject# </a:t>
            </a:r>
            <a:endParaRPr lang="en-US" sz="2000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4038600" y="4229100"/>
            <a:ext cx="41148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sz="2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student# </a:t>
            </a:r>
            <a:r>
              <a:rPr lang="en-AU" sz="2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sz="2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sname</a:t>
            </a:r>
            <a:endParaRPr lang="en-AU" sz="2000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6154" name="Rectangle 18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AU" alt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4</a:t>
            </a:r>
            <a:endParaRPr lang="en-AU" altLang="en-US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063BE5C9-FE73-4A1E-82E7-179CDFCB0B1E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09969" y="6046275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or R</a:t>
            </a:r>
            <a:r>
              <a:rPr lang="en-AU" baseline="-25000" dirty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1</a:t>
            </a:r>
            <a:r>
              <a:rPr lang="en-AU" dirty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 = (A, B), R</a:t>
            </a:r>
            <a:r>
              <a:rPr lang="en-AU" baseline="-25000" dirty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2</a:t>
            </a:r>
            <a:r>
              <a:rPr lang="en-AU" dirty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= (B, C)</a:t>
            </a:r>
            <a:endParaRPr lang="en-AU" dirty="0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utoUpdateAnimBg="0"/>
      <p:bldP spid="45061" grpId="0" autoUpdateAnimBg="0"/>
      <p:bldP spid="45062" grpId="0" autoUpdateAnimBg="0"/>
      <p:bldP spid="45063" grpId="0" autoUpdateAnimBg="0"/>
      <p:bldP spid="45064" grpId="0" autoUpdateAnimBg="0"/>
      <p:bldP spid="45071" grpId="0" animBg="1" autoUpdateAnimBg="0"/>
      <p:bldP spid="45072" grpId="0" autoUpdateAnimBg="0"/>
      <p:bldP spid="1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/>
          <a:p>
            <a:r>
              <a:rPr lang="en-US" altLang="zh-CN"/>
              <a:t>key=AC</a:t>
            </a:r>
            <a:endParaRPr lang="en-US" altLang="zh-CN"/>
          </a:p>
          <a:p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 B</a:t>
            </a:r>
            <a:r>
              <a:rPr lang="zh-CN" alt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的左边没有包含</a:t>
            </a:r>
            <a:r>
              <a:rPr lang="en-US" altLang="zh-CN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Key</a:t>
            </a:r>
            <a:r>
              <a:rPr lang="zh-CN" altLang="en-US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所以分解得到</a:t>
            </a:r>
            <a:endParaRPr lang="zh-CN" altLang="en-US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R1(AB) R2(AC)</a:t>
            </a:r>
            <a:endParaRPr lang="en-US" altLang="zh-CN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均是</a:t>
            </a:r>
            <a:r>
              <a:rPr lang="en-US" altLang="zh-CN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BCNF</a:t>
            </a:r>
            <a:endParaRPr lang="en-US" altLang="zh-CN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Outline</a:t>
            </a:r>
            <a:endParaRPr lang="en-US" sz="3600" b="0" strike="noStrike" spc="-1">
              <a:latin typeface="Arial" panose="020B0604020202090204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 panose="02020603050405020304"/>
                <a:ea typeface="DejaVu Sans"/>
              </a:rPr>
              <a:t>Example 1</a:t>
            </a:r>
            <a:endParaRPr lang="en-US" sz="2400" b="0" strike="noStrike" spc="-1" dirty="0">
              <a:solidFill>
                <a:srgbClr val="002060"/>
              </a:solidFill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2</a:t>
            </a:r>
            <a:endParaRPr lang="en-US" sz="2400" spc="-1" dirty="0"/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Example 3</a:t>
            </a:r>
            <a:endParaRPr lang="en-US" sz="2400" b="0" strike="noStrike" spc="-1" dirty="0"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Example 4</a:t>
            </a:r>
            <a:endParaRPr lang="en-US" sz="2400" b="0" strike="noStrike" spc="-1" dirty="0">
              <a:solidFill>
                <a:srgbClr val="0C2340"/>
              </a:solidFill>
              <a:latin typeface="Times New Roman" panose="02020603050405020304"/>
              <a:ea typeface="DejaVu Sans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FF0000"/>
                </a:solidFill>
                <a:latin typeface="Times New Roman" panose="02020603050405020304"/>
              </a:rPr>
              <a:t>Example 5</a:t>
            </a:r>
            <a:endParaRPr lang="en-US" sz="2400" spc="-1" dirty="0">
              <a:solidFill>
                <a:srgbClr val="FF000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</a:rPr>
              <a:t>Example 6</a:t>
            </a:r>
            <a:endParaRPr lang="en-US" sz="2400" b="0" strike="noStrike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7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</a:rPr>
              <a:t>Example 8</a:t>
            </a:r>
            <a:endParaRPr lang="en-US" sz="2400" b="0" strike="noStrike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9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</a:rPr>
              <a:t>Example 10</a:t>
            </a:r>
            <a:endParaRPr lang="en-US" sz="2400" b="0" strike="noStrike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11</a:t>
            </a:r>
            <a:endParaRPr lang="en-US" sz="2400" b="0" strike="noStrike" spc="-1" dirty="0">
              <a:latin typeface="Arial" panose="020B0604020202090204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2874BB4-2252-4FE0-9005-3AB4335C96C2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304800" y="13335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R =(A, B, C)	F ={ A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B, B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A}</a:t>
            </a:r>
            <a:endParaRPr lang="en-AU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04800" y="17907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Keys ?</a:t>
            </a:r>
            <a:endParaRPr lang="en-AU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304800" y="22479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If A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B   then (augmentation) AC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CB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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</a:t>
            </a:r>
            <a:r>
              <a:rPr lang="en-AU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K</a:t>
            </a:r>
            <a:r>
              <a:rPr lang="en-AU" baseline="-25000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1</a:t>
            </a:r>
            <a:r>
              <a:rPr lang="en-AU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=(A, C)</a:t>
            </a:r>
            <a:endParaRPr lang="en-AU">
              <a:solidFill>
                <a:srgbClr val="FF0000"/>
              </a:solidFill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304800" y="31623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3NF and not BCNF </a:t>
            </a:r>
            <a:r>
              <a:rPr lang="en-AU">
                <a:solidFill>
                  <a:schemeClr val="tx2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(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A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B)</a:t>
            </a:r>
            <a:r>
              <a:rPr lang="en-AU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</a:t>
            </a:r>
            <a:endParaRPr lang="en-AU">
              <a:solidFill>
                <a:srgbClr val="FF0000"/>
              </a:solidFill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304800" y="27051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If B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A   then (augmentation) BC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AC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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</a:t>
            </a:r>
            <a:r>
              <a:rPr lang="en-AU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K</a:t>
            </a:r>
            <a:r>
              <a:rPr lang="en-AU" baseline="-25000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2</a:t>
            </a:r>
            <a:r>
              <a:rPr lang="en-AU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=( B,C)</a:t>
            </a:r>
            <a:endParaRPr lang="en-AU">
              <a:solidFill>
                <a:srgbClr val="FF0000"/>
              </a:solidFill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 flipH="1">
            <a:off x="269875" y="4000500"/>
            <a:ext cx="3463925" cy="92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Decomposition 1: </a:t>
            </a:r>
            <a:endParaRPr lang="en-AU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R</a:t>
            </a:r>
            <a:r>
              <a:rPr lang="en-AU" baseline="-25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1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= (A, B), </a:t>
            </a:r>
            <a:endParaRPr lang="en-AU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R</a:t>
            </a:r>
            <a:r>
              <a:rPr lang="en-AU" baseline="-25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2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= (A, C)</a:t>
            </a:r>
            <a:endParaRPr lang="en-AU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grpSp>
        <p:nvGrpSpPr>
          <p:cNvPr id="46101" name="Group 21"/>
          <p:cNvGrpSpPr/>
          <p:nvPr/>
        </p:nvGrpSpPr>
        <p:grpSpPr bwMode="auto">
          <a:xfrm>
            <a:off x="304800" y="3619500"/>
            <a:ext cx="5105400" cy="2514600"/>
            <a:chOff x="192" y="2280"/>
            <a:chExt cx="3216" cy="1584"/>
          </a:xfrm>
        </p:grpSpPr>
        <p:sp>
          <p:nvSpPr>
            <p:cNvPr id="46090" name="Rectangle 10"/>
            <p:cNvSpPr>
              <a:spLocks noChangeArrowheads="1"/>
            </p:cNvSpPr>
            <p:nvPr/>
          </p:nvSpPr>
          <p:spPr bwMode="auto">
            <a:xfrm>
              <a:off x="192" y="2280"/>
              <a:ext cx="16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2562" tIns="46038" rIns="182562" bIns="46038">
              <a:spAutoFit/>
            </a:bodyPr>
            <a:lstStyle/>
            <a:p>
              <a:pPr>
                <a:defRPr/>
              </a:pPr>
              <a:r>
                <a:rPr lang="en-AU">
                  <a:latin typeface="Times New Roman" panose="02020603050405020304" pitchFamily="18" charset="0"/>
                  <a:ea typeface="MS PGothic" charset="0"/>
                  <a:cs typeface="Times New Roman" panose="02020603050405020304" pitchFamily="18" charset="0"/>
                </a:rPr>
                <a:t>Redundancies:</a:t>
              </a:r>
              <a:endPara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endParaRPr>
            </a:p>
          </p:txBody>
        </p:sp>
        <p:sp>
          <p:nvSpPr>
            <p:cNvPr id="46092" name="Text Box 12"/>
            <p:cNvSpPr txBox="1">
              <a:spLocks noChangeArrowheads="1"/>
            </p:cNvSpPr>
            <p:nvPr/>
          </p:nvSpPr>
          <p:spPr bwMode="auto">
            <a:xfrm>
              <a:off x="1968" y="2456"/>
              <a:ext cx="1421" cy="1408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	B	C</a:t>
              </a:r>
              <a:endPara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b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c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b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c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b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c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b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c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b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c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b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c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093" name="Line 13"/>
            <p:cNvSpPr>
              <a:spLocks noChangeShapeType="1"/>
            </p:cNvSpPr>
            <p:nvPr/>
          </p:nvSpPr>
          <p:spPr bwMode="auto">
            <a:xfrm>
              <a:off x="1968" y="267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endParaRPr>
            </a:p>
          </p:txBody>
        </p:sp>
        <p:sp>
          <p:nvSpPr>
            <p:cNvPr id="46094" name="AutoShape 14"/>
            <p:cNvSpPr>
              <a:spLocks noChangeArrowheads="1"/>
            </p:cNvSpPr>
            <p:nvPr/>
          </p:nvSpPr>
          <p:spPr bwMode="auto">
            <a:xfrm>
              <a:off x="1996" y="2696"/>
              <a:ext cx="816" cy="576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2E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095" name="AutoShape 15"/>
            <p:cNvSpPr>
              <a:spLocks noChangeArrowheads="1"/>
            </p:cNvSpPr>
            <p:nvPr/>
          </p:nvSpPr>
          <p:spPr bwMode="auto">
            <a:xfrm>
              <a:off x="1988" y="3289"/>
              <a:ext cx="816" cy="35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2E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5486400" y="3898900"/>
            <a:ext cx="3034805" cy="400110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student#, drv-lic#, subject# </a:t>
            </a:r>
            <a:endParaRPr lang="en-US" sz="2000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 flipH="1">
            <a:off x="304800" y="5099050"/>
            <a:ext cx="3463925" cy="92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Decomposition 2: </a:t>
            </a:r>
            <a:endParaRPr lang="en-AU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R</a:t>
            </a:r>
            <a:r>
              <a:rPr lang="en-AU" baseline="-25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1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= (A, B), </a:t>
            </a:r>
            <a:endParaRPr lang="en-AU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R</a:t>
            </a:r>
            <a:r>
              <a:rPr lang="en-AU" baseline="-25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2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= (B, C)</a:t>
            </a:r>
            <a:endParaRPr lang="en-AU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5334000" y="4381500"/>
            <a:ext cx="3581400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sz="2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student# </a:t>
            </a:r>
            <a:r>
              <a:rPr lang="en-AU" sz="2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sz="2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drv-lic#</a:t>
            </a:r>
            <a:endParaRPr lang="en-AU" sz="2000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AU" sz="2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drv-lic# </a:t>
            </a:r>
            <a:r>
              <a:rPr lang="en-AU" sz="2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sz="2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student#</a:t>
            </a:r>
            <a:endParaRPr lang="en-AU" sz="2000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7180" name="Rectangle 20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AU" alt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5</a:t>
            </a:r>
            <a:endParaRPr lang="en-AU" altLang="en-US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063BE5C9-FE73-4A1E-82E7-179CDFCB0B1E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 dirty="0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utoUpdateAnimBg="0"/>
      <p:bldP spid="46085" grpId="0" autoUpdateAnimBg="0"/>
      <p:bldP spid="46086" grpId="0" autoUpdateAnimBg="0"/>
      <p:bldP spid="46087" grpId="0" autoUpdateAnimBg="0"/>
      <p:bldP spid="46088" grpId="0" autoUpdateAnimBg="0"/>
      <p:bldP spid="46089" grpId="0" autoUpdateAnimBg="0"/>
      <p:bldP spid="46096" grpId="0" animBg="1" autoUpdateAnimBg="0"/>
      <p:bldP spid="46097" grpId="0" autoUpdateAnimBg="0"/>
      <p:bldP spid="4609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</p:spPr>
        <p:txBody>
          <a:bodyPr/>
          <a:p>
            <a:r>
              <a:rPr lang="zh-CN" altLang="en-US"/>
              <a:t>因为</a:t>
            </a:r>
            <a:r>
              <a:rPr lang="en-US" altLang="zh-CN"/>
              <a:t>Key</a:t>
            </a:r>
            <a:r>
              <a:rPr lang="zh-CN" altLang="en-US"/>
              <a:t>是</a:t>
            </a:r>
            <a:r>
              <a:rPr lang="en-US" altLang="zh-CN"/>
              <a:t>AC</a:t>
            </a:r>
            <a:r>
              <a:rPr lang="zh-CN" altLang="en-US">
                <a:ea typeface="宋体" charset="0"/>
              </a:rPr>
              <a:t>，或者</a:t>
            </a:r>
            <a:r>
              <a:rPr lang="en-US" altLang="zh-CN">
                <a:ea typeface="宋体" charset="0"/>
              </a:rPr>
              <a:t>BC</a:t>
            </a:r>
            <a:endParaRPr lang="en-US" altLang="zh-CN">
              <a:ea typeface="宋体" charset="0"/>
            </a:endParaRPr>
          </a:p>
          <a:p>
            <a:r>
              <a:rPr lang="zh-CN" altLang="en-US">
                <a:ea typeface="宋体" charset="0"/>
              </a:rPr>
              <a:t>第一种根据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 B</a:t>
            </a:r>
            <a:r>
              <a:rPr lang="zh-CN" alt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分解得到  </a:t>
            </a:r>
            <a:r>
              <a:rPr lang="en-US" altLang="zh-CN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R1(AB) R2(AC)</a:t>
            </a:r>
            <a:endParaRPr lang="en-US" altLang="zh-CN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第二种根据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 A</a:t>
            </a:r>
            <a:r>
              <a:rPr lang="zh-CN" alt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分解得到</a:t>
            </a:r>
            <a:r>
              <a:rPr lang="en-US" altLang="zh-CN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R1(AB) R2(BC)</a:t>
            </a:r>
            <a:endParaRPr lang="zh-CN" altLang="en-AU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Outline</a:t>
            </a:r>
            <a:endParaRPr lang="en-US" sz="3600" b="0" strike="noStrike" spc="-1">
              <a:latin typeface="Arial" panose="020B0604020202090204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 panose="02020603050405020304"/>
                <a:ea typeface="DejaVu Sans"/>
              </a:rPr>
              <a:t>Example 1</a:t>
            </a:r>
            <a:endParaRPr lang="en-US" sz="2400" b="0" strike="noStrike" spc="-1" dirty="0">
              <a:solidFill>
                <a:srgbClr val="002060"/>
              </a:solidFill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2</a:t>
            </a:r>
            <a:endParaRPr lang="en-US" sz="2400" spc="-1" dirty="0"/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Example 3</a:t>
            </a:r>
            <a:endParaRPr lang="en-US" sz="2400" b="0" strike="noStrike" spc="-1" dirty="0"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Example 4</a:t>
            </a:r>
            <a:endParaRPr lang="en-US" sz="2400" b="0" strike="noStrike" spc="-1" dirty="0">
              <a:solidFill>
                <a:srgbClr val="0C2340"/>
              </a:solidFill>
              <a:latin typeface="Times New Roman" panose="02020603050405020304"/>
              <a:ea typeface="DejaVu Sans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5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FF0000"/>
                </a:solidFill>
                <a:latin typeface="Times New Roman" panose="02020603050405020304"/>
              </a:rPr>
              <a:t>Example 6</a:t>
            </a:r>
            <a:endParaRPr lang="en-US" sz="2400" b="0" strike="noStrike" spc="-1" dirty="0">
              <a:solidFill>
                <a:srgbClr val="FF000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7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</a:rPr>
              <a:t>Example 8</a:t>
            </a:r>
            <a:endParaRPr lang="en-US" sz="2400" b="0" strike="noStrike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9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</a:rPr>
              <a:t>Example 10</a:t>
            </a:r>
            <a:endParaRPr lang="en-US" sz="2400" b="0" strike="noStrike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11</a:t>
            </a:r>
            <a:endParaRPr lang="en-US" sz="2400" b="0" strike="noStrike" spc="-1" dirty="0">
              <a:latin typeface="Arial" panose="020B0604020202090204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2874BB4-2252-4FE0-9005-3AB4335C96C2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304800" y="13335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R =(A, B, C)	F ={ A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B, B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C}</a:t>
            </a:r>
            <a:endParaRPr lang="en-AU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304800" y="17907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Keys ?</a:t>
            </a:r>
            <a:endParaRPr lang="en-AU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304800" y="22479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If A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B and B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C then (transitivity) A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C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 </a:t>
            </a:r>
            <a:r>
              <a:rPr lang="en-AU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K</a:t>
            </a:r>
            <a:r>
              <a:rPr lang="en-AU" baseline="-25000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1</a:t>
            </a:r>
            <a:r>
              <a:rPr lang="en-AU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= (A)</a:t>
            </a:r>
            <a:endParaRPr lang="en-AU">
              <a:solidFill>
                <a:srgbClr val="FF0000"/>
              </a:solidFill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304800" y="27051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2NF and not 3NF </a:t>
            </a:r>
            <a:r>
              <a:rPr lang="en-AU">
                <a:solidFill>
                  <a:schemeClr val="tx2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(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A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B, B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C)</a:t>
            </a:r>
            <a:r>
              <a:rPr lang="en-AU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</a:t>
            </a:r>
            <a:endParaRPr lang="en-AU">
              <a:solidFill>
                <a:srgbClr val="FF0000"/>
              </a:solidFill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 flipH="1">
            <a:off x="269875" y="3695700"/>
            <a:ext cx="3463925" cy="92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Decomposition 1: </a:t>
            </a:r>
            <a:endParaRPr lang="en-AU" dirty="0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R</a:t>
            </a:r>
            <a:r>
              <a:rPr lang="en-AU" baseline="-25000" dirty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1</a:t>
            </a:r>
            <a:r>
              <a:rPr lang="en-AU" dirty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= (A, B), </a:t>
            </a:r>
            <a:endParaRPr lang="en-AU" dirty="0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AU" dirty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R</a:t>
            </a:r>
            <a:r>
              <a:rPr lang="en-AU" baseline="-25000" dirty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2 </a:t>
            </a:r>
            <a:r>
              <a:rPr lang="en-AU" dirty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= (B, C)</a:t>
            </a:r>
            <a:endParaRPr lang="en-AU" dirty="0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grpSp>
        <p:nvGrpSpPr>
          <p:cNvPr id="47124" name="Group 20"/>
          <p:cNvGrpSpPr/>
          <p:nvPr/>
        </p:nvGrpSpPr>
        <p:grpSpPr bwMode="auto">
          <a:xfrm>
            <a:off x="304800" y="3238500"/>
            <a:ext cx="5105400" cy="2082800"/>
            <a:chOff x="192" y="2040"/>
            <a:chExt cx="3216" cy="1312"/>
          </a:xfrm>
        </p:grpSpPr>
        <p:sp>
          <p:nvSpPr>
            <p:cNvPr id="47113" name="Rectangle 9"/>
            <p:cNvSpPr>
              <a:spLocks noChangeArrowheads="1"/>
            </p:cNvSpPr>
            <p:nvPr/>
          </p:nvSpPr>
          <p:spPr bwMode="auto">
            <a:xfrm>
              <a:off x="192" y="2040"/>
              <a:ext cx="16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2562" tIns="46038" rIns="182562" bIns="46038">
              <a:spAutoFit/>
            </a:bodyPr>
            <a:lstStyle/>
            <a:p>
              <a:pPr>
                <a:defRPr/>
              </a:pPr>
              <a:r>
                <a:rPr lang="en-AU">
                  <a:latin typeface="Times New Roman" panose="02020603050405020304" pitchFamily="18" charset="0"/>
                  <a:ea typeface="MS PGothic" charset="0"/>
                  <a:cs typeface="Times New Roman" panose="02020603050405020304" pitchFamily="18" charset="0"/>
                </a:rPr>
                <a:t>Redundancies:</a:t>
              </a:r>
              <a:endPara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endParaRPr>
            </a:p>
          </p:txBody>
        </p:sp>
        <p:sp>
          <p:nvSpPr>
            <p:cNvPr id="47115" name="Text Box 11"/>
            <p:cNvSpPr txBox="1">
              <a:spLocks noChangeArrowheads="1"/>
            </p:cNvSpPr>
            <p:nvPr/>
          </p:nvSpPr>
          <p:spPr bwMode="auto">
            <a:xfrm>
              <a:off x="1968" y="2136"/>
              <a:ext cx="1421" cy="1216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	B	C</a:t>
              </a:r>
              <a:endPara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b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c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b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c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b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c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b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c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b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c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>
              <a:off x="1968" y="235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endParaRPr>
            </a:p>
          </p:txBody>
        </p:sp>
        <p:sp>
          <p:nvSpPr>
            <p:cNvPr id="47117" name="AutoShape 13"/>
            <p:cNvSpPr>
              <a:spLocks noChangeArrowheads="1"/>
            </p:cNvSpPr>
            <p:nvPr/>
          </p:nvSpPr>
          <p:spPr bwMode="auto">
            <a:xfrm>
              <a:off x="1996" y="2376"/>
              <a:ext cx="816" cy="566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2E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118" name="AutoShape 14"/>
            <p:cNvSpPr>
              <a:spLocks noChangeArrowheads="1"/>
            </p:cNvSpPr>
            <p:nvPr/>
          </p:nvSpPr>
          <p:spPr bwMode="auto">
            <a:xfrm>
              <a:off x="1988" y="2969"/>
              <a:ext cx="816" cy="35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2E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5486400" y="3390900"/>
            <a:ext cx="2601994" cy="400110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e#, department, address</a:t>
            </a:r>
            <a:endParaRPr lang="en-US" sz="2000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47120" name="Rectangle 16"/>
          <p:cNvSpPr>
            <a:spLocks noChangeArrowheads="1"/>
          </p:cNvSpPr>
          <p:nvPr/>
        </p:nvSpPr>
        <p:spPr bwMode="auto">
          <a:xfrm flipH="1">
            <a:off x="228600" y="4914900"/>
            <a:ext cx="3463925" cy="92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Decomposition 2: </a:t>
            </a:r>
            <a:endParaRPr lang="en-AU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R</a:t>
            </a:r>
            <a:r>
              <a:rPr lang="en-AU" baseline="-25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1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= (A, B), </a:t>
            </a:r>
            <a:endParaRPr lang="en-AU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R</a:t>
            </a:r>
            <a:r>
              <a:rPr lang="en-AU" baseline="-25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2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= (A, C)</a:t>
            </a:r>
            <a:endParaRPr lang="en-AU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47121" name="Rectangle 17"/>
          <p:cNvSpPr>
            <a:spLocks noChangeArrowheads="1"/>
          </p:cNvSpPr>
          <p:nvPr/>
        </p:nvSpPr>
        <p:spPr bwMode="auto">
          <a:xfrm>
            <a:off x="5334000" y="3908425"/>
            <a:ext cx="3581400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sz="2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e# </a:t>
            </a:r>
            <a:r>
              <a:rPr lang="en-AU" sz="2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sz="2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department</a:t>
            </a:r>
            <a:endParaRPr lang="en-AU" sz="2000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AU" sz="2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department </a:t>
            </a:r>
            <a:r>
              <a:rPr lang="en-AU" sz="2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sz="2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address</a:t>
            </a:r>
            <a:endParaRPr lang="en-AU" sz="2000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8203" name="Rectangle 19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AU" alt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6</a:t>
            </a:r>
            <a:endParaRPr lang="en-AU" altLang="en-US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063BE5C9-FE73-4A1E-82E7-179CDFCB0B1E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 dirty="0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utoUpdateAnimBg="0"/>
      <p:bldP spid="47109" grpId="0" autoUpdateAnimBg="0"/>
      <p:bldP spid="47110" grpId="0" autoUpdateAnimBg="0"/>
      <p:bldP spid="47111" grpId="0" autoUpdateAnimBg="0"/>
      <p:bldP spid="47112" grpId="0" autoUpdateAnimBg="0"/>
      <p:bldP spid="47119" grpId="0" animBg="1" autoUpdateAnimBg="0"/>
      <p:bldP spid="47120" grpId="0" autoUpdateAnimBg="0"/>
      <p:bldP spid="4712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/>
          <a:p>
            <a:r>
              <a:rPr lang="en-US" altLang="zh-CN"/>
              <a:t>key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>
                <a:ea typeface="宋体" charset="0"/>
              </a:rPr>
              <a:t>，</a:t>
            </a:r>
            <a:endParaRPr lang="zh-CN" altLang="en-US">
              <a:ea typeface="宋体" charset="0"/>
            </a:endParaRPr>
          </a:p>
          <a:p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B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 C</a:t>
            </a:r>
            <a:r>
              <a:rPr lang="zh-CN" alt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左边不包含</a:t>
            </a:r>
            <a:r>
              <a:rPr lang="en-US" altLang="zh-CN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Key</a:t>
            </a:r>
            <a:r>
              <a:rPr lang="zh-CN" altLang="en-US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，所以分解得到</a:t>
            </a:r>
            <a:r>
              <a:rPr lang="en-US" altLang="zh-CN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R1(BC) ,R2(AB)</a:t>
            </a:r>
            <a:endParaRPr lang="en-US" altLang="zh-CN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  <a:sym typeface="+mn-ea"/>
            </a:endParaRPr>
          </a:p>
          <a:p>
            <a:endParaRPr lang="zh-CN" altLang="en-US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第二种分解不对，因为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US" alt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，包含了</a:t>
            </a:r>
            <a:r>
              <a:rPr lang="en-US" altLang="zh-CN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Key</a:t>
            </a:r>
            <a:endParaRPr lang="en-US" altLang="zh-CN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Outline</a:t>
            </a:r>
            <a:endParaRPr lang="en-US" sz="3600" b="0" strike="noStrike" spc="-1">
              <a:latin typeface="Arial" panose="020B0604020202090204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 panose="02020603050405020304"/>
                <a:ea typeface="DejaVu Sans"/>
              </a:rPr>
              <a:t>Example 1</a:t>
            </a:r>
            <a:endParaRPr lang="en-US" sz="2400" b="0" strike="noStrike" spc="-1" dirty="0">
              <a:solidFill>
                <a:srgbClr val="002060"/>
              </a:solidFill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2</a:t>
            </a:r>
            <a:endParaRPr lang="en-US" sz="2400" spc="-1" dirty="0"/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Example 3</a:t>
            </a:r>
            <a:endParaRPr lang="en-US" sz="2400" b="0" strike="noStrike" spc="-1" dirty="0"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Example 4</a:t>
            </a:r>
            <a:endParaRPr lang="en-US" sz="2400" b="0" strike="noStrike" spc="-1" dirty="0">
              <a:solidFill>
                <a:srgbClr val="0C2340"/>
              </a:solidFill>
              <a:latin typeface="Times New Roman" panose="02020603050405020304"/>
              <a:ea typeface="DejaVu Sans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5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</a:rPr>
              <a:t>Example 6</a:t>
            </a:r>
            <a:endParaRPr lang="en-US" sz="2400" b="0" strike="noStrike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FF0000"/>
                </a:solidFill>
                <a:latin typeface="Times New Roman" panose="02020603050405020304"/>
              </a:rPr>
              <a:t>Example 7</a:t>
            </a:r>
            <a:endParaRPr lang="en-US" sz="2400" spc="-1" dirty="0">
              <a:solidFill>
                <a:srgbClr val="FF000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</a:rPr>
              <a:t>Example 8</a:t>
            </a:r>
            <a:endParaRPr lang="en-US" sz="2400" b="0" strike="noStrike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9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</a:rPr>
              <a:t>Example 10</a:t>
            </a:r>
            <a:endParaRPr lang="en-US" sz="2400" b="0" strike="noStrike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11</a:t>
            </a:r>
            <a:endParaRPr lang="en-US" sz="2400" b="0" strike="noStrike" spc="-1" dirty="0">
              <a:latin typeface="Arial" panose="020B0604020202090204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2874BB4-2252-4FE0-9005-3AB4335C96C2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04800" y="13335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R =(A, B, C, D)	F ={ A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B, A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C, B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D}</a:t>
            </a:r>
            <a:endParaRPr lang="en-AU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304800" y="17907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Keys ?</a:t>
            </a:r>
            <a:endParaRPr lang="en-AU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304800" y="2247900"/>
            <a:ext cx="84312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A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 and A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 then (union) A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BC</a:t>
            </a:r>
            <a:endParaRPr lang="en-AU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304800" y="36195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dirty="0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2NF and not 3NF </a:t>
            </a:r>
            <a:r>
              <a:rPr lang="en-AU" dirty="0">
                <a:solidFill>
                  <a:schemeClr val="tx2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(</a:t>
            </a:r>
            <a:r>
              <a:rPr lang="en-AU" dirty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A </a:t>
            </a:r>
            <a:r>
              <a:rPr lang="en-AU" dirty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dirty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B, B </a:t>
            </a:r>
            <a:r>
              <a:rPr lang="en-AU" dirty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dirty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D)</a:t>
            </a:r>
            <a:r>
              <a:rPr lang="en-AU" dirty="0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</a:t>
            </a:r>
            <a:endParaRPr lang="en-AU" dirty="0">
              <a:solidFill>
                <a:srgbClr val="FF0000"/>
              </a:solidFill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304800" y="2705100"/>
            <a:ext cx="84312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A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 and B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 then (transitivity) A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endParaRPr lang="en-AU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304800" y="31623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If A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BC and A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D then (union) A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BCD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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</a:t>
            </a:r>
            <a:r>
              <a:rPr lang="en-AU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K</a:t>
            </a:r>
            <a:r>
              <a:rPr lang="en-AU" baseline="-25000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1</a:t>
            </a:r>
            <a:r>
              <a:rPr lang="en-AU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= (A)</a:t>
            </a:r>
            <a:endParaRPr lang="en-AU">
              <a:solidFill>
                <a:srgbClr val="FF0000"/>
              </a:solidFill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9224" name="Rectangle 11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AU" alt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7</a:t>
            </a:r>
            <a:endParaRPr lang="en-AU" altLang="en-US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063BE5C9-FE73-4A1E-82E7-179CDFCB0B1E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09969" y="4089614"/>
            <a:ext cx="8431213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 fontAlgn="base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A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= (A, B, C)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A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= (B, D)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autoUpdateAnimBg="0"/>
      <p:bldP spid="48133" grpId="0" autoUpdateAnimBg="0"/>
      <p:bldP spid="48134" grpId="0" autoUpdateAnimBg="0"/>
      <p:bldP spid="48135" grpId="0" autoUpdateAnimBg="0"/>
      <p:bldP spid="48136" grpId="0" autoUpdateAnimBg="0"/>
      <p:bldP spid="48137" grpId="0" autoUpdateAnimBg="0"/>
      <p:bldP spid="1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Outline</a:t>
            </a:r>
            <a:endParaRPr lang="en-US" sz="3600" b="0" strike="noStrike" spc="-1">
              <a:latin typeface="Arial" panose="020B0604020202090204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Example 1</a:t>
            </a:r>
            <a:endParaRPr lang="en-US" sz="2400" b="0" strike="noStrike" spc="-1" dirty="0"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2</a:t>
            </a:r>
            <a:endParaRPr lang="en-US" sz="2400" spc="-1" dirty="0"/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Example 3</a:t>
            </a:r>
            <a:endParaRPr lang="en-US" sz="2400" b="0" strike="noStrike" spc="-1" dirty="0"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Example 4</a:t>
            </a:r>
            <a:endParaRPr lang="en-US" sz="2400" b="0" strike="noStrike" spc="-1" dirty="0">
              <a:solidFill>
                <a:srgbClr val="0C2340"/>
              </a:solidFill>
              <a:latin typeface="Times New Roman" panose="02020603050405020304"/>
              <a:ea typeface="DejaVu Sans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5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</a:rPr>
              <a:t>Example 6</a:t>
            </a:r>
            <a:endParaRPr lang="en-US" sz="2400" b="0" strike="noStrike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7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</a:rPr>
              <a:t>Example 8</a:t>
            </a:r>
            <a:endParaRPr lang="en-US" sz="2400" b="0" strike="noStrike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9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</a:rPr>
              <a:t>Example 10</a:t>
            </a:r>
            <a:endParaRPr lang="en-US" sz="2400" b="0" strike="noStrike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11</a:t>
            </a:r>
            <a:endParaRPr lang="en-US" sz="2400" b="0" strike="noStrike" spc="-1" dirty="0">
              <a:latin typeface="Arial" panose="020B0604020202090204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2874BB4-2252-4FE0-9005-3AB4335C96C2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Outline</a:t>
            </a:r>
            <a:endParaRPr lang="en-US" sz="3600" b="0" strike="noStrike" spc="-1">
              <a:latin typeface="Arial" panose="020B0604020202090204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 panose="02020603050405020304"/>
                <a:ea typeface="DejaVu Sans"/>
              </a:rPr>
              <a:t>Example 1</a:t>
            </a:r>
            <a:endParaRPr lang="en-US" sz="2400" b="0" strike="noStrike" spc="-1" dirty="0">
              <a:solidFill>
                <a:srgbClr val="002060"/>
              </a:solidFill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2</a:t>
            </a:r>
            <a:endParaRPr lang="en-US" sz="2400" spc="-1" dirty="0"/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Example 3</a:t>
            </a:r>
            <a:endParaRPr lang="en-US" sz="2400" b="0" strike="noStrike" spc="-1" dirty="0"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Example 4</a:t>
            </a:r>
            <a:endParaRPr lang="en-US" sz="2400" b="0" strike="noStrike" spc="-1" dirty="0">
              <a:solidFill>
                <a:srgbClr val="0C2340"/>
              </a:solidFill>
              <a:latin typeface="Times New Roman" panose="02020603050405020304"/>
              <a:ea typeface="DejaVu Sans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5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</a:rPr>
              <a:t>Example 6</a:t>
            </a:r>
            <a:endParaRPr lang="en-US" sz="2400" b="0" strike="noStrike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7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FF0000"/>
                </a:solidFill>
                <a:latin typeface="Times New Roman" panose="02020603050405020304"/>
              </a:rPr>
              <a:t>Example 8</a:t>
            </a:r>
            <a:endParaRPr lang="en-US" sz="2400" b="0" strike="noStrike" spc="-1" dirty="0">
              <a:solidFill>
                <a:srgbClr val="FF000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9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</a:rPr>
              <a:t>Example 10</a:t>
            </a:r>
            <a:endParaRPr lang="en-US" sz="2400" b="0" strike="noStrike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11</a:t>
            </a:r>
            <a:endParaRPr lang="en-US" sz="2400" b="0" strike="noStrike" spc="-1" dirty="0">
              <a:latin typeface="Arial" panose="020B0604020202090204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2874BB4-2252-4FE0-9005-3AB4335C96C2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304800" y="13335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R =(A, B, C, D)	F ={ A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B, B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D, C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B}</a:t>
            </a:r>
            <a:endParaRPr lang="en-AU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304800" y="17907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Keys ?</a:t>
            </a:r>
            <a:endParaRPr lang="en-AU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304800" y="2247900"/>
            <a:ext cx="84312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A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 and B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 then (transitivity) A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endParaRPr lang="en-AU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304800" y="50673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dirty="0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not 2NF </a:t>
            </a:r>
            <a:r>
              <a:rPr lang="en-AU" dirty="0">
                <a:solidFill>
                  <a:schemeClr val="tx2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(</a:t>
            </a:r>
            <a:r>
              <a:rPr lang="en-AU" dirty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A </a:t>
            </a:r>
            <a:r>
              <a:rPr lang="en-AU" dirty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dirty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B)</a:t>
            </a:r>
            <a:r>
              <a:rPr lang="en-AU" dirty="0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</a:t>
            </a:r>
            <a:endParaRPr lang="en-AU" dirty="0">
              <a:solidFill>
                <a:srgbClr val="FF0000"/>
              </a:solidFill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304800" y="2705100"/>
            <a:ext cx="84312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A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 and A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 then (union) A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BD</a:t>
            </a:r>
            <a:endParaRPr lang="en-AU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304800" y="31623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If A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BD then (augmentation) AC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BCD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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</a:t>
            </a:r>
            <a:r>
              <a:rPr lang="en-AU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K</a:t>
            </a:r>
            <a:r>
              <a:rPr lang="en-AU" baseline="-25000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1</a:t>
            </a:r>
            <a:r>
              <a:rPr lang="en-AU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= (AC)</a:t>
            </a:r>
            <a:endParaRPr lang="en-AU">
              <a:solidFill>
                <a:srgbClr val="FF0000"/>
              </a:solidFill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304800" y="3619500"/>
            <a:ext cx="84312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C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 and B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 then (transitivity) C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endParaRPr lang="en-AU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304800" y="4076700"/>
            <a:ext cx="84312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C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 and C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 then (union) C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BD</a:t>
            </a:r>
            <a:endParaRPr lang="en-AU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304800" y="45339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If C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BD then (augmentation) AC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ABD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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</a:t>
            </a:r>
            <a:r>
              <a:rPr lang="en-AU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K</a:t>
            </a:r>
            <a:r>
              <a:rPr lang="en-AU" baseline="-25000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1</a:t>
            </a:r>
            <a:r>
              <a:rPr lang="en-AU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= (AC) !</a:t>
            </a:r>
            <a:endParaRPr lang="en-AU">
              <a:solidFill>
                <a:srgbClr val="FF0000"/>
              </a:solidFill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10251" name="Rectangle 14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AU" alt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8</a:t>
            </a:r>
            <a:endParaRPr lang="en-AU" altLang="en-US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063BE5C9-FE73-4A1E-82E7-179CDFCB0B1E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17718" y="5413426"/>
            <a:ext cx="8431213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 fontAlgn="base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= (A, B)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= (B, C)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= (B, D)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utoUpdateAnimBg="0"/>
      <p:bldP spid="49157" grpId="0" autoUpdateAnimBg="0"/>
      <p:bldP spid="49158" grpId="0" autoUpdateAnimBg="0"/>
      <p:bldP spid="49159" grpId="0" autoUpdateAnimBg="0"/>
      <p:bldP spid="49160" grpId="0" autoUpdateAnimBg="0"/>
      <p:bldP spid="49161" grpId="0" autoUpdateAnimBg="0"/>
      <p:bldP spid="49162" grpId="0" autoUpdateAnimBg="0"/>
      <p:bldP spid="49163" grpId="0" autoUpdateAnimBg="0"/>
      <p:bldP spid="49164" grpId="0" autoUpdateAnimBg="0"/>
      <p:bldP spid="1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第一种分解</a:t>
            </a:r>
            <a:endParaRPr lang="zh-CN" altLang="en-US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/>
          <a:p>
            <a:r>
              <a:rPr lang="zh-CN" altLang="en-US"/>
              <a:t>因为</a:t>
            </a:r>
            <a:r>
              <a:rPr lang="en-US" altLang="zh-CN"/>
              <a:t>key</a:t>
            </a:r>
            <a:r>
              <a:rPr lang="zh-CN" altLang="en-US"/>
              <a:t>是</a:t>
            </a:r>
            <a:r>
              <a:rPr lang="en-US" altLang="zh-CN"/>
              <a:t>AC</a:t>
            </a:r>
            <a:endParaRPr lang="en-US" altLang="zh-CN"/>
          </a:p>
          <a:p>
            <a:r>
              <a:rPr lang="zh-CN" altLang="en-US"/>
              <a:t>第一种根据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 B</a:t>
            </a:r>
            <a:r>
              <a:rPr lang="zh-CN" altLang="en-US"/>
              <a:t>分解  得到</a:t>
            </a:r>
            <a:r>
              <a:rPr lang="en-US" altLang="zh-CN"/>
              <a:t>R1(AB) R2(ACD)</a:t>
            </a:r>
            <a:endParaRPr lang="en-US" altLang="zh-CN"/>
          </a:p>
          <a:p>
            <a:r>
              <a:rPr lang="zh-CN" altLang="en-US"/>
              <a:t>对于</a:t>
            </a:r>
            <a:r>
              <a:rPr lang="en-US" altLang="zh-CN"/>
              <a:t>R2(ACD)</a:t>
            </a:r>
            <a:r>
              <a:rPr lang="zh-CN" altLang="en-US"/>
              <a:t>有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，所以</a:t>
            </a:r>
            <a:r>
              <a:rPr lang="en-US" altLang="zh-CN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key</a:t>
            </a:r>
            <a:r>
              <a:rPr lang="zh-CN" altLang="en-US"/>
              <a:t>是</a:t>
            </a:r>
            <a:r>
              <a:rPr lang="en-US" altLang="zh-CN"/>
              <a:t>AC</a:t>
            </a:r>
            <a:endParaRPr lang="en-US" altLang="zh-CN"/>
          </a:p>
          <a:p>
            <a:r>
              <a:rPr lang="zh-CN" altLang="en-US"/>
              <a:t>继续分解，</a:t>
            </a:r>
            <a:endParaRPr lang="zh-CN" altLang="en-US"/>
          </a:p>
          <a:p>
            <a:pPr lvl="1"/>
            <a:r>
              <a:rPr lang="zh-CN" altLang="en-US"/>
              <a:t>根据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可以得到</a:t>
            </a:r>
            <a:r>
              <a:rPr lang="en-US" altLang="zh-CN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R2_1(AD)R2_2(AC)</a:t>
            </a:r>
            <a:endParaRPr lang="en-US" altLang="zh-CN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sz="2160">
                <a:sym typeface="+mn-ea"/>
              </a:rPr>
              <a:t>根据</a:t>
            </a:r>
            <a:r>
              <a:rPr lang="en-US" altLang="zh-CN" sz="2160">
                <a:sym typeface="+mn-ea"/>
              </a:rPr>
              <a:t>C</a:t>
            </a:r>
            <a:r>
              <a:rPr lang="zh-CN" altLang="en-US" sz="2160">
                <a:sym typeface="+mn-ea"/>
              </a:rPr>
              <a:t> </a:t>
            </a:r>
            <a:r>
              <a:rPr lang="zh-CN" altLang="en-US" sz="2160">
                <a:sym typeface="Symbol" charset="0"/>
              </a:rPr>
              <a:t></a:t>
            </a:r>
            <a:r>
              <a:rPr lang="zh-CN" altLang="en-US" sz="2160">
                <a:sym typeface="+mn-ea"/>
              </a:rPr>
              <a:t> D可以得到R2_1(</a:t>
            </a:r>
            <a:r>
              <a:rPr lang="en-US" altLang="zh-CN" sz="2160">
                <a:sym typeface="+mn-ea"/>
              </a:rPr>
              <a:t>C</a:t>
            </a:r>
            <a:r>
              <a:rPr lang="zh-CN" altLang="en-US" sz="2160">
                <a:sym typeface="+mn-ea"/>
              </a:rPr>
              <a:t>D)R2_2(AC)</a:t>
            </a:r>
            <a:endParaRPr lang="en-US" altLang="zh-CN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  <a:sym typeface="+mn-ea"/>
            </a:endParaRPr>
          </a:p>
          <a:p>
            <a:pPr lvl="1"/>
            <a:endParaRPr lang="en-US" altLang="zh-CN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第二种分解</a:t>
            </a:r>
            <a:endParaRPr lang="zh-CN" altLang="en-US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因为</a:t>
            </a:r>
            <a:r>
              <a:rPr lang="en-US" altLang="zh-CN" sz="2800">
                <a:sym typeface="+mn-ea"/>
              </a:rPr>
              <a:t>key</a:t>
            </a:r>
            <a:r>
              <a:rPr lang="zh-CN" altLang="en-US" sz="2800">
                <a:sym typeface="+mn-ea"/>
              </a:rPr>
              <a:t>是</a:t>
            </a:r>
            <a:r>
              <a:rPr lang="en-US" altLang="zh-CN" sz="2800">
                <a:sym typeface="+mn-ea"/>
              </a:rPr>
              <a:t>AC</a:t>
            </a:r>
            <a:endParaRPr lang="en-US" altLang="zh-CN" sz="2800"/>
          </a:p>
          <a:p>
            <a:r>
              <a:rPr lang="zh-CN" altLang="en-US" sz="2800">
                <a:sym typeface="+mn-ea"/>
              </a:rPr>
              <a:t>根据</a:t>
            </a:r>
            <a:r>
              <a:rPr lang="en-US" altLang="en-AU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AU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AU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AU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800">
                <a:sym typeface="+mn-ea"/>
              </a:rPr>
              <a:t>分解  得到</a:t>
            </a:r>
            <a:r>
              <a:rPr lang="en-US" altLang="zh-CN" sz="2800">
                <a:sym typeface="+mn-ea"/>
              </a:rPr>
              <a:t>R1(BD) R2(ABC)</a:t>
            </a:r>
            <a:endParaRPr lang="en-US" altLang="zh-CN" sz="2800"/>
          </a:p>
          <a:p>
            <a:r>
              <a:rPr lang="zh-CN" altLang="en-US" sz="2800">
                <a:sym typeface="+mn-ea"/>
              </a:rPr>
              <a:t>对于</a:t>
            </a:r>
            <a:r>
              <a:rPr lang="en-US" altLang="zh-CN" sz="2800">
                <a:sym typeface="+mn-ea"/>
              </a:rPr>
              <a:t>R2(ABC)</a:t>
            </a:r>
            <a:r>
              <a:rPr lang="zh-CN" altLang="en-US" sz="2800">
                <a:sym typeface="+mn-ea"/>
              </a:rPr>
              <a:t>有</a:t>
            </a:r>
            <a:r>
              <a:rPr lang="en-AU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AU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AU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en-AU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AU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AU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AU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，所以</a:t>
            </a:r>
            <a:r>
              <a:rPr lang="en-US" altLang="zh-CN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key</a:t>
            </a:r>
            <a:r>
              <a:rPr lang="zh-CN" altLang="en-US" sz="2800">
                <a:sym typeface="+mn-ea"/>
              </a:rPr>
              <a:t>是</a:t>
            </a:r>
            <a:r>
              <a:rPr lang="en-US" altLang="zh-CN" sz="2800">
                <a:sym typeface="+mn-ea"/>
              </a:rPr>
              <a:t>AC</a:t>
            </a:r>
            <a:endParaRPr lang="en-US" altLang="zh-CN" sz="2800"/>
          </a:p>
          <a:p>
            <a:r>
              <a:rPr lang="zh-CN" altLang="en-US" sz="2800">
                <a:sym typeface="+mn-ea"/>
              </a:rPr>
              <a:t>继续分解，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根据</a:t>
            </a:r>
            <a:r>
              <a:rPr lang="en-AU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AU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AU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可以得到</a:t>
            </a:r>
            <a:r>
              <a:rPr lang="en-US" altLang="zh-CN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R2_1(AB)R2_2(AC)</a:t>
            </a:r>
            <a:endParaRPr lang="en-US" altLang="zh-CN" sz="2800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sz="2800">
                <a:sym typeface="+mn-ea"/>
              </a:rPr>
              <a:t>根据</a:t>
            </a:r>
            <a:r>
              <a:rPr lang="en-US" altLang="zh-CN" sz="2800">
                <a:sym typeface="+mn-ea"/>
              </a:rPr>
              <a:t>C</a:t>
            </a:r>
            <a:r>
              <a:rPr lang="zh-CN" altLang="en-US" sz="2800">
                <a:sym typeface="+mn-ea"/>
              </a:rPr>
              <a:t> </a:t>
            </a:r>
            <a:r>
              <a:rPr lang="zh-CN" altLang="en-US" sz="2800">
                <a:sym typeface="Symbol" charset="0"/>
              </a:rPr>
              <a:t></a:t>
            </a:r>
            <a:r>
              <a:rPr lang="zh-CN" altLang="en-US" sz="2800">
                <a:sym typeface="+mn-ea"/>
              </a:rPr>
              <a:t> </a:t>
            </a:r>
            <a:r>
              <a:rPr lang="en-US" altLang="zh-CN" sz="2800">
                <a:sym typeface="+mn-ea"/>
              </a:rPr>
              <a:t>B</a:t>
            </a:r>
            <a:r>
              <a:rPr lang="zh-CN" altLang="en-US" sz="2800">
                <a:sym typeface="+mn-ea"/>
              </a:rPr>
              <a:t>可以得到R2_1(</a:t>
            </a:r>
            <a:r>
              <a:rPr lang="en-US" altLang="zh-CN" sz="2800">
                <a:sym typeface="+mn-ea"/>
              </a:rPr>
              <a:t>CB</a:t>
            </a:r>
            <a:r>
              <a:rPr lang="zh-CN" altLang="en-US" sz="2800">
                <a:sym typeface="+mn-ea"/>
              </a:rPr>
              <a:t>)R2_2(AC)</a:t>
            </a:r>
            <a:endParaRPr lang="en-US" altLang="zh-CN" sz="2800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  <a:sym typeface="+mn-ea"/>
            </a:endParaRPr>
          </a:p>
          <a:p>
            <a:pPr lvl="1"/>
            <a:endParaRPr lang="en-US" altLang="zh-CN" sz="2800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第三种分解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因为</a:t>
            </a:r>
            <a:r>
              <a:rPr lang="en-US" altLang="zh-CN" sz="2800">
                <a:sym typeface="+mn-ea"/>
              </a:rPr>
              <a:t>key</a:t>
            </a:r>
            <a:r>
              <a:rPr lang="zh-CN" altLang="en-US" sz="2800">
                <a:sym typeface="+mn-ea"/>
              </a:rPr>
              <a:t>是</a:t>
            </a:r>
            <a:r>
              <a:rPr lang="en-US" altLang="zh-CN" sz="2800">
                <a:sym typeface="+mn-ea"/>
              </a:rPr>
              <a:t>AC</a:t>
            </a:r>
            <a:endParaRPr lang="en-US" altLang="zh-CN" sz="2800"/>
          </a:p>
          <a:p>
            <a:r>
              <a:rPr lang="zh-CN" altLang="en-US" sz="2800">
                <a:sym typeface="+mn-ea"/>
              </a:rPr>
              <a:t>根据</a:t>
            </a:r>
            <a:r>
              <a:rPr lang="en-US" altLang="en-AU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AU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AU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AU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800">
                <a:sym typeface="+mn-ea"/>
              </a:rPr>
              <a:t>分解  得到</a:t>
            </a:r>
            <a:r>
              <a:rPr lang="en-US" altLang="zh-CN" sz="2800">
                <a:sym typeface="+mn-ea"/>
              </a:rPr>
              <a:t>R1(BC) R2(ACD)</a:t>
            </a:r>
            <a:endParaRPr lang="en-US" altLang="zh-CN" sz="2800"/>
          </a:p>
          <a:p>
            <a:r>
              <a:rPr lang="zh-CN" altLang="en-US" sz="2800">
                <a:sym typeface="+mn-ea"/>
              </a:rPr>
              <a:t>对于</a:t>
            </a:r>
            <a:r>
              <a:rPr lang="en-US" altLang="zh-CN" sz="2800">
                <a:sym typeface="+mn-ea"/>
              </a:rPr>
              <a:t>R2(ACD)</a:t>
            </a:r>
            <a:r>
              <a:rPr lang="zh-CN" altLang="en-US" sz="2800">
                <a:sym typeface="+mn-ea"/>
              </a:rPr>
              <a:t>有</a:t>
            </a:r>
            <a:r>
              <a:rPr lang="en-AU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AU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AU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en-AU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AU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AU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AU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，所以</a:t>
            </a:r>
            <a:r>
              <a:rPr lang="en-US" altLang="zh-CN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key</a:t>
            </a:r>
            <a:r>
              <a:rPr lang="zh-CN" altLang="en-US" sz="2800">
                <a:sym typeface="+mn-ea"/>
              </a:rPr>
              <a:t>是</a:t>
            </a:r>
            <a:r>
              <a:rPr lang="en-US" altLang="zh-CN" sz="2800">
                <a:sym typeface="+mn-ea"/>
              </a:rPr>
              <a:t>AC</a:t>
            </a:r>
            <a:endParaRPr lang="en-US" altLang="zh-CN" sz="2800"/>
          </a:p>
          <a:p>
            <a:r>
              <a:rPr lang="zh-CN" altLang="en-US" sz="2800">
                <a:sym typeface="+mn-ea"/>
              </a:rPr>
              <a:t>继续分解，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根据</a:t>
            </a:r>
            <a:r>
              <a:rPr lang="en-AU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AU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AU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可以得到</a:t>
            </a:r>
            <a:r>
              <a:rPr lang="en-US" altLang="zh-CN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R2_1(AD)R2_2(AC)</a:t>
            </a:r>
            <a:endParaRPr lang="en-US" altLang="zh-CN" sz="2800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sz="2800">
                <a:sym typeface="+mn-ea"/>
              </a:rPr>
              <a:t>根据</a:t>
            </a:r>
            <a:r>
              <a:rPr lang="en-US" altLang="zh-CN" sz="2800">
                <a:sym typeface="+mn-ea"/>
              </a:rPr>
              <a:t>C</a:t>
            </a:r>
            <a:r>
              <a:rPr lang="zh-CN" altLang="en-US" sz="2800">
                <a:sym typeface="+mn-ea"/>
              </a:rPr>
              <a:t> </a:t>
            </a:r>
            <a:r>
              <a:rPr lang="zh-CN" altLang="en-US" sz="2800">
                <a:sym typeface="Symbol" charset="0"/>
              </a:rPr>
              <a:t></a:t>
            </a:r>
            <a:r>
              <a:rPr lang="zh-CN" altLang="en-US" sz="2800">
                <a:sym typeface="+mn-ea"/>
              </a:rPr>
              <a:t> </a:t>
            </a:r>
            <a:r>
              <a:rPr lang="en-US" altLang="zh-CN" sz="2800">
                <a:sym typeface="+mn-ea"/>
              </a:rPr>
              <a:t>D</a:t>
            </a:r>
            <a:r>
              <a:rPr lang="zh-CN" altLang="en-US" sz="2800">
                <a:sym typeface="+mn-ea"/>
              </a:rPr>
              <a:t>可以得到R2_1(</a:t>
            </a:r>
            <a:r>
              <a:rPr lang="en-US" altLang="zh-CN" sz="2800">
                <a:sym typeface="+mn-ea"/>
              </a:rPr>
              <a:t>CD</a:t>
            </a:r>
            <a:r>
              <a:rPr lang="zh-CN" altLang="en-US" sz="2800">
                <a:sym typeface="+mn-ea"/>
              </a:rPr>
              <a:t>)R2_2(AC)</a:t>
            </a:r>
            <a:endParaRPr lang="en-US" altLang="zh-CN" sz="2800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  <a:sym typeface="+mn-ea"/>
            </a:endParaRPr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最终结果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/>
          <a:p>
            <a:pPr lvl="0"/>
            <a:r>
              <a:rPr lang="en-US" altLang="zh-CN" sz="2800">
                <a:sym typeface="+mn-ea"/>
              </a:rPr>
              <a:t>R1(AB)      </a:t>
            </a:r>
            <a:r>
              <a:rPr lang="en-US" altLang="zh-CN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R2_1(AD)      R2_2(AC)</a:t>
            </a:r>
            <a:endParaRPr lang="en-US" altLang="zh-CN" sz="2800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  <a:sym typeface="+mn-ea"/>
            </a:endParaRPr>
          </a:p>
          <a:p>
            <a:pPr lvl="0"/>
            <a:r>
              <a:rPr lang="en-US" altLang="zh-CN" sz="2800">
                <a:sym typeface="+mn-ea"/>
              </a:rPr>
              <a:t>R1(AB)      </a:t>
            </a:r>
            <a:r>
              <a:rPr lang="zh-CN" altLang="en-US" sz="2800">
                <a:sym typeface="+mn-ea"/>
              </a:rPr>
              <a:t>R2_1(</a:t>
            </a:r>
            <a:r>
              <a:rPr lang="en-US" altLang="zh-CN" sz="2800">
                <a:sym typeface="+mn-ea"/>
              </a:rPr>
              <a:t>C</a:t>
            </a:r>
            <a:r>
              <a:rPr lang="zh-CN" altLang="en-US" sz="2800">
                <a:sym typeface="+mn-ea"/>
              </a:rPr>
              <a:t>D)    R2_2(AC)</a:t>
            </a:r>
            <a:endParaRPr lang="en-US" altLang="zh-CN" sz="2800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  <a:sym typeface="+mn-ea"/>
            </a:endParaRPr>
          </a:p>
          <a:p>
            <a:endParaRPr lang="zh-CN" altLang="en-US" sz="2400"/>
          </a:p>
          <a:p>
            <a:pPr lvl="0"/>
            <a:r>
              <a:rPr lang="en-US" altLang="zh-CN" sz="2800">
                <a:sym typeface="+mn-ea"/>
              </a:rPr>
              <a:t>R1(BD)      </a:t>
            </a:r>
            <a:r>
              <a:rPr lang="en-US" altLang="zh-CN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R2_1(AB)      R2_2(AC)</a:t>
            </a:r>
            <a:endParaRPr lang="en-US" altLang="zh-CN" sz="2800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  <a:sym typeface="+mn-ea"/>
            </a:endParaRPr>
          </a:p>
          <a:p>
            <a:pPr lvl="0"/>
            <a:r>
              <a:rPr lang="en-US" altLang="zh-CN" sz="2800">
                <a:sym typeface="+mn-ea"/>
              </a:rPr>
              <a:t>R1(BD)      </a:t>
            </a:r>
            <a:r>
              <a:rPr lang="zh-CN" altLang="en-US" sz="2800">
                <a:sym typeface="+mn-ea"/>
              </a:rPr>
              <a:t>R2_1(</a:t>
            </a:r>
            <a:r>
              <a:rPr lang="en-US" altLang="zh-CN" sz="2800">
                <a:sym typeface="+mn-ea"/>
              </a:rPr>
              <a:t>CB</a:t>
            </a:r>
            <a:r>
              <a:rPr lang="zh-CN" altLang="en-US" sz="2800">
                <a:sym typeface="+mn-ea"/>
              </a:rPr>
              <a:t>)     R2_2(AC)</a:t>
            </a:r>
            <a:endParaRPr lang="en-US" altLang="zh-CN" sz="2800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  <a:sym typeface="+mn-ea"/>
            </a:endParaRPr>
          </a:p>
          <a:p>
            <a:pPr lvl="1"/>
            <a:endParaRPr lang="en-US" altLang="zh-CN" sz="2400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  <a:sym typeface="+mn-ea"/>
            </a:endParaRPr>
          </a:p>
          <a:p>
            <a:pPr lvl="0"/>
            <a:r>
              <a:rPr lang="en-US" altLang="zh-CN" sz="2800">
                <a:sym typeface="+mn-ea"/>
              </a:rPr>
              <a:t>R1(BC)      </a:t>
            </a:r>
            <a:r>
              <a:rPr lang="en-US" altLang="zh-CN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R2_1(AD)      R2_2(AC)</a:t>
            </a:r>
            <a:endParaRPr lang="en-US" altLang="zh-CN" sz="2800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  <a:sym typeface="+mn-ea"/>
            </a:endParaRPr>
          </a:p>
          <a:p>
            <a:pPr lvl="0"/>
            <a:r>
              <a:rPr lang="en-US" altLang="zh-CN" sz="2800">
                <a:sym typeface="+mn-ea"/>
              </a:rPr>
              <a:t>R1(BC)      </a:t>
            </a:r>
            <a:r>
              <a:rPr lang="zh-CN" altLang="en-US" sz="2800">
                <a:sym typeface="+mn-ea"/>
              </a:rPr>
              <a:t>R2_1(</a:t>
            </a:r>
            <a:r>
              <a:rPr lang="en-US" altLang="zh-CN" sz="2800">
                <a:sym typeface="+mn-ea"/>
              </a:rPr>
              <a:t>CD</a:t>
            </a:r>
            <a:r>
              <a:rPr lang="zh-CN" altLang="en-US" sz="2800">
                <a:sym typeface="+mn-ea"/>
              </a:rPr>
              <a:t>)     R2_2(AC)</a:t>
            </a:r>
            <a:endParaRPr lang="en-US" altLang="zh-CN" sz="2800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  <a:sym typeface="+mn-ea"/>
            </a:endParaRPr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Outline</a:t>
            </a:r>
            <a:endParaRPr lang="en-US" sz="3600" b="0" strike="noStrike" spc="-1">
              <a:latin typeface="Arial" panose="020B0604020202090204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 panose="02020603050405020304"/>
                <a:ea typeface="DejaVu Sans"/>
              </a:rPr>
              <a:t>Example 1</a:t>
            </a:r>
            <a:endParaRPr lang="en-US" sz="2400" b="0" strike="noStrike" spc="-1" dirty="0">
              <a:solidFill>
                <a:srgbClr val="002060"/>
              </a:solidFill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2</a:t>
            </a:r>
            <a:endParaRPr lang="en-US" sz="2400" spc="-1" dirty="0"/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Example 3</a:t>
            </a:r>
            <a:endParaRPr lang="en-US" sz="2400" b="0" strike="noStrike" spc="-1" dirty="0"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Example 4</a:t>
            </a:r>
            <a:endParaRPr lang="en-US" sz="2400" b="0" strike="noStrike" spc="-1" dirty="0">
              <a:solidFill>
                <a:srgbClr val="0C2340"/>
              </a:solidFill>
              <a:latin typeface="Times New Roman" panose="02020603050405020304"/>
              <a:ea typeface="DejaVu Sans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5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</a:rPr>
              <a:t>Example 6</a:t>
            </a:r>
            <a:endParaRPr lang="en-US" sz="2400" b="0" strike="noStrike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7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</a:rPr>
              <a:t>Example 8</a:t>
            </a:r>
            <a:endParaRPr lang="en-US" sz="2400" b="0" strike="noStrike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FF0000"/>
                </a:solidFill>
                <a:latin typeface="Times New Roman" panose="02020603050405020304"/>
              </a:rPr>
              <a:t>Example 9</a:t>
            </a:r>
            <a:endParaRPr lang="en-US" sz="2400" spc="-1" dirty="0">
              <a:solidFill>
                <a:srgbClr val="FF000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</a:rPr>
              <a:t>Example 10</a:t>
            </a:r>
            <a:endParaRPr lang="en-US" sz="2400" b="0" strike="noStrike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11</a:t>
            </a:r>
            <a:endParaRPr lang="en-US" sz="2400" b="0" strike="noStrike" spc="-1" dirty="0">
              <a:latin typeface="Arial" panose="020B0604020202090204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2874BB4-2252-4FE0-9005-3AB4335C96C2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304800" y="13335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R =(A, B, C, D)	F ={ A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B, A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C, B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A, B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C}</a:t>
            </a:r>
            <a:endParaRPr lang="en-AU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304800" y="17907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Keys ?</a:t>
            </a:r>
            <a:endParaRPr lang="en-AU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304800" y="2247900"/>
            <a:ext cx="84312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A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 and A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 then (union) A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BC</a:t>
            </a:r>
            <a:endParaRPr lang="en-AU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304800" y="40767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dirty="0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not 2NF </a:t>
            </a:r>
            <a:r>
              <a:rPr lang="en-AU" dirty="0">
                <a:solidFill>
                  <a:schemeClr val="tx2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(</a:t>
            </a:r>
            <a:r>
              <a:rPr lang="en-AU" dirty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B </a:t>
            </a:r>
            <a:r>
              <a:rPr lang="en-AU" dirty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dirty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C)</a:t>
            </a:r>
            <a:r>
              <a:rPr lang="en-AU" dirty="0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</a:t>
            </a:r>
            <a:endParaRPr lang="en-AU" dirty="0">
              <a:solidFill>
                <a:srgbClr val="FF0000"/>
              </a:solidFill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304800" y="27051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If A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BC then (augmentation) AD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BCD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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</a:t>
            </a:r>
            <a:r>
              <a:rPr lang="en-AU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K</a:t>
            </a:r>
            <a:r>
              <a:rPr lang="en-AU" baseline="-25000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1</a:t>
            </a:r>
            <a:r>
              <a:rPr lang="en-AU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= (AD)</a:t>
            </a:r>
            <a:endParaRPr lang="en-AU">
              <a:solidFill>
                <a:srgbClr val="FF0000"/>
              </a:solidFill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304800" y="3162300"/>
            <a:ext cx="84312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B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 and B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 then (union) B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AC</a:t>
            </a:r>
            <a:endParaRPr lang="en-AU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304800" y="36195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If B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AC then (augmentation) BD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ACD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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</a:t>
            </a:r>
            <a:r>
              <a:rPr lang="en-AU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K</a:t>
            </a:r>
            <a:r>
              <a:rPr lang="en-AU" baseline="-25000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2</a:t>
            </a:r>
            <a:r>
              <a:rPr lang="en-AU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= (BD)</a:t>
            </a:r>
            <a:endParaRPr lang="en-AU">
              <a:solidFill>
                <a:srgbClr val="FF0000"/>
              </a:solidFill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11273" name="Rectangle 12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AU" alt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9</a:t>
            </a:r>
            <a:endParaRPr lang="en-AU" altLang="en-US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063BE5C9-FE73-4A1E-82E7-179CDFCB0B1E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02218" y="4632055"/>
            <a:ext cx="8431213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 fontAlgn="base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= (A, B)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= (B, C)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= (A, D)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autoUpdateAnimBg="0"/>
      <p:bldP spid="50181" grpId="0" autoUpdateAnimBg="0"/>
      <p:bldP spid="50182" grpId="0" autoUpdateAnimBg="0"/>
      <p:bldP spid="50183" grpId="0" autoUpdateAnimBg="0"/>
      <p:bldP spid="50184" grpId="0" autoUpdateAnimBg="0"/>
      <p:bldP spid="50185" grpId="0" autoUpdateAnimBg="0"/>
      <p:bldP spid="50186" grpId="0" autoUpdateAnimBg="0"/>
      <p:bldP spid="1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Outline</a:t>
            </a:r>
            <a:endParaRPr lang="en-US" sz="3600" b="0" strike="noStrike" spc="-1">
              <a:latin typeface="Arial" panose="020B0604020202090204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 panose="02020603050405020304"/>
                <a:ea typeface="DejaVu Sans"/>
              </a:rPr>
              <a:t>Example 1</a:t>
            </a:r>
            <a:endParaRPr lang="en-US" sz="2400" b="0" strike="noStrike" spc="-1" dirty="0">
              <a:solidFill>
                <a:srgbClr val="002060"/>
              </a:solidFill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2</a:t>
            </a:r>
            <a:endParaRPr lang="en-US" sz="2400" spc="-1" dirty="0"/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Example 3</a:t>
            </a:r>
            <a:endParaRPr lang="en-US" sz="2400" b="0" strike="noStrike" spc="-1" dirty="0"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Example 4</a:t>
            </a:r>
            <a:endParaRPr lang="en-US" sz="2400" b="0" strike="noStrike" spc="-1" dirty="0">
              <a:solidFill>
                <a:srgbClr val="0C2340"/>
              </a:solidFill>
              <a:latin typeface="Times New Roman" panose="02020603050405020304"/>
              <a:ea typeface="DejaVu Sans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5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</a:rPr>
              <a:t>Example 6</a:t>
            </a:r>
            <a:endParaRPr lang="en-US" sz="2400" b="0" strike="noStrike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7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</a:rPr>
              <a:t>Example 8</a:t>
            </a:r>
            <a:endParaRPr lang="en-US" sz="2400" b="0" strike="noStrike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9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FF0000"/>
                </a:solidFill>
                <a:latin typeface="Times New Roman" panose="02020603050405020304"/>
              </a:rPr>
              <a:t>Example 10</a:t>
            </a:r>
            <a:endParaRPr lang="en-US" sz="2400" b="0" strike="noStrike" spc="-1" dirty="0">
              <a:solidFill>
                <a:srgbClr val="FF000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11</a:t>
            </a:r>
            <a:endParaRPr lang="en-US" sz="2400" b="0" strike="noStrike" spc="-1" dirty="0">
              <a:latin typeface="Arial" panose="020B0604020202090204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2874BB4-2252-4FE0-9005-3AB4335C96C2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304800" y="13335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R =(A, B, C, D)	F ={ AB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C, C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D, D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A, D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B}</a:t>
            </a:r>
            <a:endParaRPr lang="en-AU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304800" y="17907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Keys ?</a:t>
            </a:r>
            <a:endParaRPr lang="en-AU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304800" y="2247900"/>
            <a:ext cx="84312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AB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 and C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 then (transitivity) AB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endParaRPr lang="en-AU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304800" y="55245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BCNF</a:t>
            </a:r>
            <a:endParaRPr lang="en-AU">
              <a:solidFill>
                <a:srgbClr val="FF0000"/>
              </a:solidFill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304800" y="2705100"/>
            <a:ext cx="88392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If AB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D and AB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C then (union) AB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CD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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</a:t>
            </a:r>
            <a:r>
              <a:rPr lang="en-AU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K</a:t>
            </a:r>
            <a:r>
              <a:rPr lang="en-AU" baseline="-25000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1</a:t>
            </a:r>
            <a:r>
              <a:rPr lang="en-AU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= (AB)</a:t>
            </a:r>
            <a:endParaRPr lang="en-AU">
              <a:solidFill>
                <a:srgbClr val="FF0000"/>
              </a:solidFill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304800" y="3162300"/>
            <a:ext cx="84312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D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 and D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 then (union) D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AB</a:t>
            </a:r>
            <a:endParaRPr lang="en-AU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304800" y="3619500"/>
            <a:ext cx="84312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D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AB and AB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 then (transitivity) D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endParaRPr lang="en-AU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304800" y="40767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If D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AB and D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C then (union) D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ABC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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</a:t>
            </a:r>
            <a:r>
              <a:rPr lang="en-AU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K</a:t>
            </a:r>
            <a:r>
              <a:rPr lang="en-AU" baseline="-25000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2</a:t>
            </a:r>
            <a:r>
              <a:rPr lang="en-AU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= (D)</a:t>
            </a:r>
            <a:endParaRPr lang="en-AU">
              <a:solidFill>
                <a:srgbClr val="FF0000"/>
              </a:solidFill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304800" y="4533900"/>
            <a:ext cx="84312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C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 and D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AB then (transitivity) C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AB</a:t>
            </a:r>
            <a:endParaRPr lang="en-AU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304800" y="49911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If C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D and C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AB then (union) C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ABD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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</a:t>
            </a:r>
            <a:r>
              <a:rPr lang="en-AU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K</a:t>
            </a:r>
            <a:r>
              <a:rPr lang="en-AU" baseline="-25000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3</a:t>
            </a:r>
            <a:r>
              <a:rPr lang="en-AU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= (C)</a:t>
            </a:r>
            <a:endParaRPr lang="en-AU">
              <a:solidFill>
                <a:srgbClr val="FF0000"/>
              </a:solidFill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12300" name="Rectangle 15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AU" alt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10</a:t>
            </a:r>
            <a:endParaRPr lang="en-AU" altLang="en-US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063BE5C9-FE73-4A1E-82E7-179CDFCB0B1E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 dirty="0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utoUpdateAnimBg="0"/>
      <p:bldP spid="51205" grpId="0" autoUpdateAnimBg="0"/>
      <p:bldP spid="51206" grpId="0" autoUpdateAnimBg="0"/>
      <p:bldP spid="51207" grpId="0" autoUpdateAnimBg="0"/>
      <p:bldP spid="51208" grpId="0" autoUpdateAnimBg="0"/>
      <p:bldP spid="51209" grpId="0" autoUpdateAnimBg="0"/>
      <p:bldP spid="51210" grpId="0" autoUpdateAnimBg="0"/>
      <p:bldP spid="51211" grpId="0" autoUpdateAnimBg="0"/>
      <p:bldP spid="51212" grpId="0" autoUpdateAnimBg="0"/>
      <p:bldP spid="5121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04800" y="17526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R =(A, B, C)	F ={ AB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C}</a:t>
            </a:r>
            <a:endParaRPr lang="en-AU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304800" y="22098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Keys ?</a:t>
            </a:r>
            <a:endParaRPr lang="en-AU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304800" y="2667000"/>
            <a:ext cx="84312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AB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 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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AU" altLang="en-US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(A, B)</a:t>
            </a:r>
            <a:endParaRPr lang="en-AU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304800" y="3124200"/>
            <a:ext cx="84312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BCNF</a:t>
            </a: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304800" y="3883616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dirty="0">
                <a:solidFill>
                  <a:schemeClr val="tx2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Redundancies: none</a:t>
            </a:r>
            <a:endParaRPr lang="en-AU" dirty="0">
              <a:solidFill>
                <a:schemeClr val="tx2"/>
              </a:solidFill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grpSp>
        <p:nvGrpSpPr>
          <p:cNvPr id="41993" name="Group 9"/>
          <p:cNvGrpSpPr/>
          <p:nvPr/>
        </p:nvGrpSpPr>
        <p:grpSpPr bwMode="auto">
          <a:xfrm>
            <a:off x="4953000" y="3733800"/>
            <a:ext cx="2286000" cy="1930400"/>
            <a:chOff x="3120" y="2352"/>
            <a:chExt cx="1440" cy="1216"/>
          </a:xfrm>
        </p:grpSpPr>
        <p:sp>
          <p:nvSpPr>
            <p:cNvPr id="41994" name="Text Box 10"/>
            <p:cNvSpPr txBox="1">
              <a:spLocks noChangeArrowheads="1"/>
            </p:cNvSpPr>
            <p:nvPr/>
          </p:nvSpPr>
          <p:spPr bwMode="auto">
            <a:xfrm>
              <a:off x="3120" y="2352"/>
              <a:ext cx="1421" cy="1216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	B	C</a:t>
              </a:r>
              <a:endPara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b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c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b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c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b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c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b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c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b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c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>
              <a:off x="3120" y="2570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533400" y="4267200"/>
            <a:ext cx="2545890" cy="400110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bldg#, room#, capacity</a:t>
            </a:r>
            <a:endParaRPr lang="en-US" altLang="en-US" sz="20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381000" y="4800600"/>
            <a:ext cx="41148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sz="2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room#,bldg# </a:t>
            </a:r>
            <a:r>
              <a:rPr lang="en-AU" sz="2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sz="2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capacity</a:t>
            </a:r>
            <a:endParaRPr lang="en-AU" sz="2000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3082" name="Rectangle 15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AU" alt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endParaRPr lang="en-AU" altLang="en-US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063BE5C9-FE73-4A1E-82E7-179CDFCB0B1E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 dirty="0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utoUpdateAnimBg="0"/>
      <p:bldP spid="41989" grpId="0" autoUpdateAnimBg="0"/>
      <p:bldP spid="41990" grpId="0" autoUpdateAnimBg="0"/>
      <p:bldP spid="41991" grpId="0" autoUpdateAnimBg="0"/>
      <p:bldP spid="41992" grpId="0" autoUpdateAnimBg="0"/>
      <p:bldP spid="41996" grpId="0" animBg="1" autoUpdateAnimBg="0"/>
      <p:bldP spid="4199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Outline</a:t>
            </a:r>
            <a:endParaRPr lang="en-US" sz="3600" b="0" strike="noStrike" spc="-1">
              <a:latin typeface="Arial" panose="020B0604020202090204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 panose="02020603050405020304"/>
                <a:ea typeface="DejaVu Sans"/>
              </a:rPr>
              <a:t>Example 1</a:t>
            </a:r>
            <a:endParaRPr lang="en-US" sz="2400" b="0" strike="noStrike" spc="-1" dirty="0">
              <a:solidFill>
                <a:srgbClr val="002060"/>
              </a:solidFill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2</a:t>
            </a:r>
            <a:endParaRPr lang="en-US" sz="2400" spc="-1" dirty="0"/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Example 3</a:t>
            </a:r>
            <a:endParaRPr lang="en-US" sz="2400" b="0" strike="noStrike" spc="-1" dirty="0"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Example 4</a:t>
            </a:r>
            <a:endParaRPr lang="en-US" sz="2400" b="0" strike="noStrike" spc="-1" dirty="0">
              <a:solidFill>
                <a:srgbClr val="0C2340"/>
              </a:solidFill>
              <a:latin typeface="Times New Roman" panose="02020603050405020304"/>
              <a:ea typeface="DejaVu Sans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5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</a:rPr>
              <a:t>Example 6</a:t>
            </a:r>
            <a:endParaRPr lang="en-US" sz="2400" b="0" strike="noStrike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7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</a:rPr>
              <a:t>Example 8</a:t>
            </a:r>
            <a:endParaRPr lang="en-US" sz="2400" b="0" strike="noStrike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9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</a:rPr>
              <a:t>Example 10</a:t>
            </a:r>
            <a:endParaRPr lang="en-US" sz="2400" b="0" strike="noStrike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FF0000"/>
                </a:solidFill>
                <a:latin typeface="Times New Roman" panose="02020603050405020304"/>
              </a:rPr>
              <a:t>Example 11</a:t>
            </a:r>
            <a:endParaRPr lang="en-US" sz="2400" b="0" strike="noStrike" spc="-1" dirty="0">
              <a:solidFill>
                <a:srgbClr val="FF0000"/>
              </a:solidFill>
              <a:latin typeface="Arial" panose="020B0604020202090204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2874BB4-2252-4FE0-9005-3AB4335C96C2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304800" y="13335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R =(A, B, C, D)	F ={ A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B, B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C, C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D, D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A}</a:t>
            </a:r>
            <a:endParaRPr lang="en-AU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304800" y="17907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Keys ?</a:t>
            </a:r>
            <a:endParaRPr lang="en-AU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304800" y="2247900"/>
            <a:ext cx="84312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A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 and B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 then (transitivity) A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endParaRPr lang="en-AU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304800" y="57531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BCNF</a:t>
            </a:r>
            <a:endParaRPr lang="en-AU">
              <a:solidFill>
                <a:srgbClr val="FF0000"/>
              </a:solidFill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304800" y="2705100"/>
            <a:ext cx="84312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A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 and C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 then (transitivity) A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endParaRPr lang="en-AU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304800" y="3162300"/>
            <a:ext cx="9448800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A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 and A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 and A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 then (union) A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BCD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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					  </a:t>
            </a:r>
            <a:r>
              <a:rPr lang="en-AU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AU" altLang="en-US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(A)</a:t>
            </a:r>
            <a:endParaRPr lang="en-AU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304800" y="3619500"/>
            <a:ext cx="84312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B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 and C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 then (transitivity) B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endParaRPr lang="en-AU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304800" y="4076700"/>
            <a:ext cx="84312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B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 and D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 then (transitivity) B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endParaRPr lang="en-AU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273050" y="52197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solidFill>
                  <a:schemeClr val="tx2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and so on</a:t>
            </a:r>
            <a:r>
              <a:rPr lang="en-AU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</a:t>
            </a:r>
            <a:r>
              <a:rPr lang="en-AU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K</a:t>
            </a:r>
            <a:r>
              <a:rPr lang="en-AU" baseline="-25000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3</a:t>
            </a:r>
            <a:r>
              <a:rPr lang="en-AU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=(C), K</a:t>
            </a:r>
            <a:r>
              <a:rPr lang="en-AU" baseline="-25000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4</a:t>
            </a:r>
            <a:r>
              <a:rPr lang="en-AU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=(D)</a:t>
            </a:r>
            <a:endParaRPr lang="en-AU">
              <a:solidFill>
                <a:srgbClr val="FF0000"/>
              </a:solidFill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304800" y="4533900"/>
            <a:ext cx="9448800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B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 and B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 and B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 then (union) B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ACD 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</a:t>
            </a: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                              </a:t>
            </a:r>
            <a:r>
              <a:rPr lang="en-AU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AU" altLang="en-US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AU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=(B)</a:t>
            </a:r>
            <a:endParaRPr lang="en-AU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24" name="Rectangle 15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AU" alt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11</a:t>
            </a:r>
            <a:endParaRPr lang="en-AU" altLang="en-US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063BE5C9-FE73-4A1E-82E7-179CDFCB0B1E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 dirty="0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utoUpdateAnimBg="0"/>
      <p:bldP spid="52229" grpId="0" autoUpdateAnimBg="0"/>
      <p:bldP spid="52230" grpId="0" autoUpdateAnimBg="0"/>
      <p:bldP spid="52231" grpId="0" autoUpdateAnimBg="0"/>
      <p:bldP spid="52232" grpId="0" autoUpdateAnimBg="0"/>
      <p:bldP spid="52233" grpId="0" autoUpdateAnimBg="0"/>
      <p:bldP spid="52234" grpId="0" autoUpdateAnimBg="0"/>
      <p:bldP spid="52235" grpId="0" autoUpdateAnimBg="0"/>
      <p:bldP spid="52236" grpId="0" autoUpdateAnimBg="0"/>
      <p:bldP spid="5223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AU" alt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AU" altLang="en-US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84138" y="1333500"/>
            <a:ext cx="90551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Elmasri R., Navathe S. B., </a:t>
            </a:r>
            <a:r>
              <a:rPr lang="en-US" sz="2800" i="1">
                <a:solidFill>
                  <a:srgbClr val="00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Fundamentals of Database Systems</a:t>
            </a:r>
            <a:r>
              <a:rPr lang="en-AU" sz="28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, chapters 10.3, 10.4, 10.5</a:t>
            </a:r>
            <a:endParaRPr lang="en-AU" sz="2800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063BE5C9-FE73-4A1E-82E7-179CDFCB0B1E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 dirty="0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Outline</a:t>
            </a:r>
            <a:endParaRPr lang="en-US" sz="3600" b="0" strike="noStrike" spc="-1">
              <a:latin typeface="Arial" panose="020B0604020202090204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 panose="02020603050405020304"/>
                <a:ea typeface="DejaVu Sans"/>
              </a:rPr>
              <a:t>Example 1</a:t>
            </a:r>
            <a:endParaRPr lang="en-US" sz="2400" b="0" strike="noStrike" spc="-1" dirty="0">
              <a:solidFill>
                <a:srgbClr val="002060"/>
              </a:solidFill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FF0000"/>
                </a:solidFill>
                <a:latin typeface="Times New Roman" panose="02020603050405020304"/>
              </a:rPr>
              <a:t>Example 2</a:t>
            </a:r>
            <a:endParaRPr lang="en-US" sz="2400" spc="-1" dirty="0">
              <a:solidFill>
                <a:srgbClr val="FF0000"/>
              </a:solidFill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Example 3</a:t>
            </a:r>
            <a:endParaRPr lang="en-US" sz="2400" b="0" strike="noStrike" spc="-1" dirty="0"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Example 4</a:t>
            </a:r>
            <a:endParaRPr lang="en-US" sz="2400" b="0" strike="noStrike" spc="-1" dirty="0">
              <a:solidFill>
                <a:srgbClr val="0C2340"/>
              </a:solidFill>
              <a:latin typeface="Times New Roman" panose="02020603050405020304"/>
              <a:ea typeface="DejaVu Sans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5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</a:rPr>
              <a:t>Example 6</a:t>
            </a:r>
            <a:endParaRPr lang="en-US" sz="2400" b="0" strike="noStrike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7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</a:rPr>
              <a:t>Example 8</a:t>
            </a:r>
            <a:endParaRPr lang="en-US" sz="2400" b="0" strike="noStrike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9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</a:rPr>
              <a:t>Example 10</a:t>
            </a:r>
            <a:endParaRPr lang="en-US" sz="2400" b="0" strike="noStrike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11</a:t>
            </a:r>
            <a:endParaRPr lang="en-US" sz="2400" b="0" strike="noStrike" spc="-1" dirty="0">
              <a:latin typeface="Arial" panose="020B0604020202090204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2874BB4-2252-4FE0-9005-3AB4335C96C2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04800" y="13462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R =(A, B, C)	F ={ AB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C, C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B }</a:t>
            </a:r>
            <a:endParaRPr lang="en-AU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304800" y="18034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Keys ?</a:t>
            </a:r>
            <a:endParaRPr lang="en-AU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304800" y="22606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AB </a:t>
            </a:r>
            <a:r>
              <a:rPr lang="en-AU">
                <a:solidFill>
                  <a:schemeClr val="tx2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solidFill>
                  <a:schemeClr val="tx2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C</a:t>
            </a:r>
            <a:r>
              <a:rPr lang="en-AU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</a:t>
            </a:r>
            <a:r>
              <a:rPr lang="en-AU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K</a:t>
            </a:r>
            <a:r>
              <a:rPr lang="en-AU" baseline="-25000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1</a:t>
            </a:r>
            <a:r>
              <a:rPr lang="en-AU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= (A, B)</a:t>
            </a:r>
            <a:endParaRPr lang="en-AU">
              <a:solidFill>
                <a:srgbClr val="FF0000"/>
              </a:solidFill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304800" y="27178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If C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B then (augmentation) AC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AB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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</a:t>
            </a:r>
            <a:r>
              <a:rPr lang="en-AU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K</a:t>
            </a:r>
            <a:r>
              <a:rPr lang="en-AU" baseline="-25000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2</a:t>
            </a:r>
            <a:r>
              <a:rPr lang="en-AU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=(A, C)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</a:t>
            </a:r>
            <a:endParaRPr lang="en-AU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304800" y="31750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3NF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and </a:t>
            </a:r>
            <a:r>
              <a:rPr lang="en-AU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not BCNF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(C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B)</a:t>
            </a:r>
            <a:endParaRPr lang="en-AU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304800" y="58420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Decomposition: R</a:t>
            </a:r>
            <a:r>
              <a:rPr lang="en-AU" baseline="-25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1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 = (C, B), R</a:t>
            </a:r>
            <a:r>
              <a:rPr lang="en-AU" baseline="-25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2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= (A, B)</a:t>
            </a:r>
            <a:endParaRPr lang="en-AU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grpSp>
        <p:nvGrpSpPr>
          <p:cNvPr id="43028" name="Group 20"/>
          <p:cNvGrpSpPr/>
          <p:nvPr/>
        </p:nvGrpSpPr>
        <p:grpSpPr bwMode="auto">
          <a:xfrm>
            <a:off x="304800" y="3632200"/>
            <a:ext cx="4953000" cy="2235200"/>
            <a:chOff x="192" y="2288"/>
            <a:chExt cx="3120" cy="1408"/>
          </a:xfrm>
        </p:grpSpPr>
        <p:sp>
          <p:nvSpPr>
            <p:cNvPr id="43018" name="Rectangle 10"/>
            <p:cNvSpPr>
              <a:spLocks noChangeArrowheads="1"/>
            </p:cNvSpPr>
            <p:nvPr/>
          </p:nvSpPr>
          <p:spPr bwMode="auto">
            <a:xfrm>
              <a:off x="192" y="2336"/>
              <a:ext cx="16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2562" tIns="46038" rIns="182562" bIns="46038">
              <a:spAutoFit/>
            </a:bodyPr>
            <a:lstStyle/>
            <a:p>
              <a:pPr>
                <a:defRPr/>
              </a:pPr>
              <a:r>
                <a:rPr lang="en-AU">
                  <a:latin typeface="Times New Roman" panose="02020603050405020304" pitchFamily="18" charset="0"/>
                  <a:ea typeface="MS PGothic" charset="0"/>
                  <a:cs typeface="Times New Roman" panose="02020603050405020304" pitchFamily="18" charset="0"/>
                </a:rPr>
                <a:t>Redundancies:</a:t>
              </a:r>
              <a:endPara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endParaRPr>
            </a:p>
          </p:txBody>
        </p:sp>
        <p:sp>
          <p:nvSpPr>
            <p:cNvPr id="43020" name="Text Box 12"/>
            <p:cNvSpPr txBox="1">
              <a:spLocks noChangeArrowheads="1"/>
            </p:cNvSpPr>
            <p:nvPr/>
          </p:nvSpPr>
          <p:spPr bwMode="auto">
            <a:xfrm>
              <a:off x="1872" y="2288"/>
              <a:ext cx="1421" cy="1408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	B	C</a:t>
              </a:r>
              <a:endPara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b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c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b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c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b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c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b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c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b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c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b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c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1872" y="2506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endParaRPr>
            </a:p>
          </p:txBody>
        </p:sp>
        <p:sp>
          <p:nvSpPr>
            <p:cNvPr id="43022" name="AutoShape 14"/>
            <p:cNvSpPr>
              <a:spLocks noChangeArrowheads="1"/>
            </p:cNvSpPr>
            <p:nvPr/>
          </p:nvSpPr>
          <p:spPr bwMode="auto">
            <a:xfrm>
              <a:off x="2438" y="2528"/>
              <a:ext cx="816" cy="377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2E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023" name="AutoShape 15"/>
            <p:cNvSpPr>
              <a:spLocks noChangeArrowheads="1"/>
            </p:cNvSpPr>
            <p:nvPr/>
          </p:nvSpPr>
          <p:spPr bwMode="auto">
            <a:xfrm>
              <a:off x="2448" y="3131"/>
              <a:ext cx="816" cy="35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2E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5638800" y="3632200"/>
            <a:ext cx="2787943" cy="400110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room#, bldg#, bldg-name</a:t>
            </a:r>
            <a:endParaRPr lang="en-US" sz="2000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5486400" y="4318000"/>
            <a:ext cx="4114800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sz="2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room#,bldg# </a:t>
            </a:r>
            <a:r>
              <a:rPr lang="en-AU" sz="2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sz="2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bldg-name</a:t>
            </a:r>
            <a:endParaRPr lang="en-AU" sz="2000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AU" sz="2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bldg-name </a:t>
            </a:r>
            <a:r>
              <a:rPr lang="en-AU" sz="2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sz="2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bldg#</a:t>
            </a:r>
            <a:endParaRPr lang="en-AU" sz="2000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4107" name="Rectangle 19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AU" alt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endParaRPr lang="en-AU" altLang="en-US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063BE5C9-FE73-4A1E-82E7-179CDFCB0B1E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 dirty="0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utoUpdateAnimBg="0"/>
      <p:bldP spid="43013" grpId="0" autoUpdateAnimBg="0"/>
      <p:bldP spid="43014" grpId="0" autoUpdateAnimBg="0"/>
      <p:bldP spid="43015" grpId="0" autoUpdateAnimBg="0"/>
      <p:bldP spid="43016" grpId="0" autoUpdateAnimBg="0"/>
      <p:bldP spid="43017" grpId="0" autoUpdateAnimBg="0"/>
      <p:bldP spid="43024" grpId="0" animBg="1" autoUpdateAnimBg="0"/>
      <p:bldP spid="4302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/>
        <p:txBody>
          <a:bodyPr/>
          <a:p>
            <a:r>
              <a:rPr lang="zh-CN" alt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根据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C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 B</a:t>
            </a:r>
            <a:r>
              <a:rPr lang="zh-CN" alt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，所以可得 </a:t>
            </a:r>
            <a:r>
              <a:rPr lang="en-US" altLang="zh-CN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R1</a:t>
            </a:r>
            <a:r>
              <a:rPr lang="zh-CN" altLang="en-US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BC</a:t>
            </a:r>
            <a:r>
              <a:rPr lang="zh-CN" altLang="en-US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,R2(AB)</a:t>
            </a:r>
            <a:endParaRPr lang="en-AU" altLang="zh-CN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R1</a:t>
            </a:r>
            <a:r>
              <a:rPr lang="zh-CN" altLang="en-US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中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C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 B </a:t>
            </a:r>
            <a:r>
              <a:rPr lang="zh-CN" alt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所以</a:t>
            </a:r>
            <a:r>
              <a:rPr lang="en-US" altLang="zh-CN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R1</a:t>
            </a:r>
            <a:r>
              <a:rPr lang="zh-CN" altLang="en-US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BCNF</a:t>
            </a:r>
            <a:endParaRPr lang="en-US" altLang="zh-CN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R2</a:t>
            </a:r>
            <a:r>
              <a:rPr lang="zh-CN" altLang="en-US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中关键字是</a:t>
            </a:r>
            <a:r>
              <a:rPr lang="en-US" altLang="zh-CN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AB</a:t>
            </a:r>
            <a:r>
              <a:rPr lang="zh-CN" altLang="en-US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，</a:t>
            </a:r>
            <a:endParaRPr lang="zh-CN" altLang="en-US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所以都是</a:t>
            </a:r>
            <a:r>
              <a:rPr lang="en-US" altLang="zh-CN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+mn-ea"/>
              </a:rPr>
              <a:t>BCNF</a:t>
            </a:r>
            <a:endParaRPr lang="en-US" altLang="zh-CN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Outline</a:t>
            </a:r>
            <a:endParaRPr lang="en-US" sz="3600" b="0" strike="noStrike" spc="-1">
              <a:latin typeface="Arial" panose="020B0604020202090204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 panose="02020603050405020304"/>
                <a:ea typeface="DejaVu Sans"/>
              </a:rPr>
              <a:t>Example 1</a:t>
            </a:r>
            <a:endParaRPr lang="en-US" sz="2400" b="0" strike="noStrike" spc="-1" dirty="0">
              <a:solidFill>
                <a:srgbClr val="002060"/>
              </a:solidFill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2</a:t>
            </a:r>
            <a:endParaRPr lang="en-US" sz="2400" spc="-1" dirty="0"/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Example 3</a:t>
            </a:r>
            <a:endParaRPr lang="en-US" sz="2400" b="0" strike="noStrike" spc="-1" dirty="0">
              <a:solidFill>
                <a:srgbClr val="FF0000"/>
              </a:solidFill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Example 4</a:t>
            </a:r>
            <a:endParaRPr lang="en-US" sz="2400" b="0" strike="noStrike" spc="-1" dirty="0">
              <a:solidFill>
                <a:srgbClr val="0C2340"/>
              </a:solidFill>
              <a:latin typeface="Times New Roman" panose="02020603050405020304"/>
              <a:ea typeface="DejaVu Sans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5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</a:rPr>
              <a:t>Example 6</a:t>
            </a:r>
            <a:endParaRPr lang="en-US" sz="2400" b="0" strike="noStrike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7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</a:rPr>
              <a:t>Example 8</a:t>
            </a:r>
            <a:endParaRPr lang="en-US" sz="2400" b="0" strike="noStrike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9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</a:rPr>
              <a:t>Example 10</a:t>
            </a:r>
            <a:endParaRPr lang="en-US" sz="2400" b="0" strike="noStrike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11</a:t>
            </a:r>
            <a:endParaRPr lang="en-US" sz="2400" b="0" strike="noStrike" spc="-1" dirty="0">
              <a:latin typeface="Arial" panose="020B0604020202090204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2874BB4-2252-4FE0-9005-3AB4335C96C2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304800" y="13716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R =(A, B, C)	F ={ AB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C, C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B, C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A }</a:t>
            </a:r>
            <a:endParaRPr lang="en-AU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304800" y="18288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Keys ?</a:t>
            </a:r>
            <a:endParaRPr lang="en-AU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304800" y="22860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AB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C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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</a:t>
            </a:r>
            <a:r>
              <a:rPr lang="en-AU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K</a:t>
            </a:r>
            <a:r>
              <a:rPr lang="en-AU" baseline="-25000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1</a:t>
            </a:r>
            <a:r>
              <a:rPr lang="en-AU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= (A, B)</a:t>
            </a:r>
            <a:endParaRPr lang="en-AU">
              <a:solidFill>
                <a:srgbClr val="FF0000"/>
              </a:solidFill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304800" y="27432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If C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B  and C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A then (union) C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AB 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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</a:t>
            </a:r>
            <a:r>
              <a:rPr lang="en-AU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K</a:t>
            </a:r>
            <a:r>
              <a:rPr lang="en-AU" baseline="-25000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2</a:t>
            </a:r>
            <a:r>
              <a:rPr lang="en-AU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=(C)</a:t>
            </a: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</a:t>
            </a:r>
            <a:endParaRPr lang="en-AU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304800" y="3200400"/>
            <a:ext cx="84312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BCNF</a:t>
            </a:r>
            <a:endParaRPr lang="en-AU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041" name="Group 9"/>
          <p:cNvGrpSpPr/>
          <p:nvPr/>
        </p:nvGrpSpPr>
        <p:grpSpPr bwMode="auto">
          <a:xfrm>
            <a:off x="1447800" y="4029075"/>
            <a:ext cx="2286000" cy="1320800"/>
            <a:chOff x="2448" y="2624"/>
            <a:chExt cx="1440" cy="832"/>
          </a:xfrm>
        </p:grpSpPr>
        <p:sp>
          <p:nvSpPr>
            <p:cNvPr id="44042" name="Text Box 10"/>
            <p:cNvSpPr txBox="1">
              <a:spLocks noChangeArrowheads="1"/>
            </p:cNvSpPr>
            <p:nvPr/>
          </p:nvSpPr>
          <p:spPr bwMode="auto">
            <a:xfrm>
              <a:off x="2448" y="2624"/>
              <a:ext cx="1421" cy="832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	B	C</a:t>
              </a:r>
              <a:endPara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b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c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b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c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b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	c</a:t>
              </a:r>
              <a:r>
                <a:rPr lang="en-US" altLang="en-US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043" name="Line 11"/>
            <p:cNvSpPr>
              <a:spLocks noChangeShapeType="1"/>
            </p:cNvSpPr>
            <p:nvPr/>
          </p:nvSpPr>
          <p:spPr bwMode="auto">
            <a:xfrm>
              <a:off x="2448" y="284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304800" y="3581400"/>
            <a:ext cx="39624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Redundancies: none</a:t>
            </a:r>
            <a:endParaRPr lang="en-AU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4038600" y="4038600"/>
            <a:ext cx="2130070" cy="400110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author, title, ISBN </a:t>
            </a:r>
            <a:endParaRPr lang="en-US" sz="2000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3886200" y="4556125"/>
            <a:ext cx="4114800" cy="101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sz="2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author, title </a:t>
            </a:r>
            <a:r>
              <a:rPr lang="en-AU" sz="2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sz="2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ISBN</a:t>
            </a:r>
            <a:endParaRPr lang="en-AU" sz="2000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AU" sz="2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ISBN </a:t>
            </a:r>
            <a:r>
              <a:rPr lang="en-AU" sz="2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sz="2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title</a:t>
            </a:r>
            <a:endParaRPr lang="en-AU" sz="2000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AU" sz="2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ISBN </a:t>
            </a:r>
            <a:r>
              <a:rPr lang="en-AU" sz="2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sz="20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author (?)</a:t>
            </a:r>
            <a:endParaRPr lang="en-AU" sz="2000">
              <a:latin typeface="Times New Roman" panose="02020603050405020304" pitchFamily="18" charset="0"/>
              <a:ea typeface="MS PGothic" charset="0"/>
              <a:cs typeface="Times New Roman" panose="02020603050405020304" pitchFamily="18" charset="0"/>
            </a:endParaRPr>
          </a:p>
        </p:txBody>
      </p:sp>
      <p:sp>
        <p:nvSpPr>
          <p:cNvPr id="5131" name="Rectangle 16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0000500000000020000" pitchFamily="1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AU" alt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3</a:t>
            </a:r>
            <a:endParaRPr lang="en-AU" altLang="en-US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063BE5C9-FE73-4A1E-82E7-179CDFCB0B1E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 dirty="0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utoUpdateAnimBg="0"/>
      <p:bldP spid="44037" grpId="0" autoUpdateAnimBg="0"/>
      <p:bldP spid="44038" grpId="0" autoUpdateAnimBg="0"/>
      <p:bldP spid="44039" grpId="0" autoUpdateAnimBg="0"/>
      <p:bldP spid="44040" grpId="0" autoUpdateAnimBg="0"/>
      <p:bldP spid="44044" grpId="0" autoUpdateAnimBg="0"/>
      <p:bldP spid="44045" grpId="0" animBg="1" autoUpdateAnimBg="0"/>
      <p:bldP spid="4404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Outline</a:t>
            </a:r>
            <a:endParaRPr lang="en-US" sz="3600" b="0" strike="noStrike" spc="-1">
              <a:latin typeface="Arial" panose="020B0604020202090204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 panose="02020603050405020304"/>
                <a:ea typeface="DejaVu Sans"/>
              </a:rPr>
              <a:t>Example 1</a:t>
            </a:r>
            <a:endParaRPr lang="en-US" sz="2400" b="0" strike="noStrike" spc="-1" dirty="0">
              <a:solidFill>
                <a:srgbClr val="002060"/>
              </a:solidFill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2</a:t>
            </a:r>
            <a:endParaRPr lang="en-US" sz="2400" spc="-1" dirty="0"/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Example 3</a:t>
            </a:r>
            <a:endParaRPr lang="en-US" sz="2400" b="0" strike="noStrike" spc="-1" dirty="0"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Example 4</a:t>
            </a:r>
            <a:endParaRPr lang="en-US" sz="2400" b="0" strike="noStrike" spc="-1" dirty="0">
              <a:solidFill>
                <a:srgbClr val="FF0000"/>
              </a:solidFill>
              <a:latin typeface="Times New Roman" panose="02020603050405020304"/>
              <a:ea typeface="DejaVu Sans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5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</a:rPr>
              <a:t>Example 6</a:t>
            </a:r>
            <a:endParaRPr lang="en-US" sz="2400" b="0" strike="noStrike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7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</a:rPr>
              <a:t>Example 8</a:t>
            </a:r>
            <a:endParaRPr lang="en-US" sz="2400" b="0" strike="noStrike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9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</a:rPr>
              <a:t>Example 10</a:t>
            </a:r>
            <a:endParaRPr lang="en-US" sz="2400" b="0" strike="noStrike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Example 11</a:t>
            </a:r>
            <a:endParaRPr lang="en-US" sz="2400" b="0" strike="noStrike" spc="-1" dirty="0">
              <a:latin typeface="Arial" panose="020B0604020202090204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2874BB4-2252-4FE0-9005-3AB4335C96C2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5729</Words>
  <Application>WPS 文字</Application>
  <PresentationFormat>On-screen Show (4:3)</PresentationFormat>
  <Paragraphs>546</Paragraphs>
  <Slides>32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60" baseType="lpstr">
      <vt:lpstr>Arial</vt:lpstr>
      <vt:lpstr>方正书宋_GBK</vt:lpstr>
      <vt:lpstr>Wingdings</vt:lpstr>
      <vt:lpstr>Arial</vt:lpstr>
      <vt:lpstr>Symbol</vt:lpstr>
      <vt:lpstr>Kingsoft Sign</vt:lpstr>
      <vt:lpstr>Times New Roman</vt:lpstr>
      <vt:lpstr>DejaVu Sans</vt:lpstr>
      <vt:lpstr>Thonburi</vt:lpstr>
      <vt:lpstr>Montserrat</vt:lpstr>
      <vt:lpstr>Times New Roman</vt:lpstr>
      <vt:lpstr>MS PGothic</vt:lpstr>
      <vt:lpstr>苹方-简</vt:lpstr>
      <vt:lpstr>Symbol</vt:lpstr>
      <vt:lpstr>Times</vt:lpstr>
      <vt:lpstr>MS PGothic</vt:lpstr>
      <vt:lpstr>冬青黑体简体中文</vt:lpstr>
      <vt:lpstr>inherit</vt:lpstr>
      <vt:lpstr>Open Sans</vt:lpstr>
      <vt:lpstr>Courier</vt:lpstr>
      <vt:lpstr>微软雅黑</vt:lpstr>
      <vt:lpstr>汉仪旗黑</vt:lpstr>
      <vt:lpstr>宋体</vt:lpstr>
      <vt:lpstr>Arial Unicode MS</vt:lpstr>
      <vt:lpstr>汉仪书宋二KW</vt:lpstr>
      <vt:lpstr>DejaVu Sans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UOW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liubin</cp:lastModifiedBy>
  <cp:revision>13</cp:revision>
  <dcterms:created xsi:type="dcterms:W3CDTF">2022-10-20T10:08:40Z</dcterms:created>
  <dcterms:modified xsi:type="dcterms:W3CDTF">2022-10-20T10:08:40Z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Company">
    <vt:lpwstr>UOW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</vt:i4>
  </property>
  <property fmtid="{D5CDD505-2E9C-101B-9397-08002B2CF9AE}" pid="13" name="KSOProductBuildVer">
    <vt:lpwstr>2052-3.9.2.6301</vt:lpwstr>
  </property>
</Properties>
</file>