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59" r:id="rId1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9041" autoAdjust="0"/>
  </p:normalViewPr>
  <p:slideViewPr>
    <p:cSldViewPr snapToGrid="0" snapToObjects="1">
      <p:cViewPr varScale="1">
        <p:scale>
          <a:sx n="84" d="100"/>
          <a:sy n="84" d="100"/>
        </p:scale>
        <p:origin x="28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0592A782-CDDD-46F8-92B8-B940F8EE5FB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rate="90%"&gt;Introduction to Structured Query Language (S Q L)&lt;break time="0.3s"/&gt;This presentation contains introductory information related to Structured Query Language (S Q L)&lt;break time="0.5s"/&gt;&lt;/prosody&gt;&lt;/speak&gt;</a:t>
            </a:r>
            <a:endParaRPr lang="en-US" sz="2000" b="0" strike="noStrike" spc="-1" dirty="0">
              <a:latin typeface="Arial"/>
            </a:endParaRPr>
          </a:p>
        </p:txBody>
      </p:sp>
      <p:sp>
        <p:nvSpPr>
          <p:cNvPr id="130" name="CustomShape 2"/>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1C489CA-69F1-4DE4-85DE-6C51244357FD}" type="slidenum">
              <a:rPr lang="en-US" sz="1200" b="0" strike="noStrike" spc="-1">
                <a:solidFill>
                  <a:srgbClr val="000000"/>
                </a:solidFill>
                <a:latin typeface="+mn-lt"/>
                <a:ea typeface="+mn-ea"/>
              </a:rPr>
              <a:t>1</a:t>
            </a:fld>
            <a:endParaRPr lang="en-US" sz="1200" b="0" strike="noStrike" spc="-1">
              <a:latin typeface="Arial"/>
            </a:endParaRPr>
          </a:p>
        </p:txBody>
      </p:sp>
      <p:sp>
        <p:nvSpPr>
          <p:cNvPr id="131" name="CustomShape 3"/>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rate="90%"&gt;S Q L is NOT case sensitive as long as case sensitivity is set up in a different way in a particular system.&lt;break time="0.3s"/&gt;For example, in My S Q L it is possible to make S Q L statements case sensitive, by changing the system </a:t>
            </a:r>
            <a:r>
              <a:rPr lang="en-US" sz="2000" b="0" strike="noStrike" spc="-1" dirty="0" err="1">
                <a:latin typeface="+mn-lt"/>
              </a:rPr>
              <a:t>initialisation</a:t>
            </a:r>
            <a:r>
              <a:rPr lang="en-US" sz="2000" b="0" strike="noStrike" spc="-1" dirty="0">
                <a:latin typeface="+mn-lt"/>
              </a:rPr>
              <a:t> variables.&lt;break time="0.3s"/&gt;In My S Q L installation on your virtual machine, the system </a:t>
            </a:r>
            <a:r>
              <a:rPr lang="en-US" sz="2000" b="0" strike="noStrike" spc="-1" dirty="0" err="1">
                <a:latin typeface="+mn-lt"/>
              </a:rPr>
              <a:t>initialisation</a:t>
            </a:r>
            <a:r>
              <a:rPr lang="en-US" sz="2000" b="0" strike="noStrike" spc="-1" dirty="0">
                <a:latin typeface="+mn-lt"/>
              </a:rPr>
              <a:t> variables are set such, that the relational tables and the names of columns are case sensitive.&lt;break time="0.3s"/&gt;The keywords like: select, from, where and so on, are not case sensitive.&lt;break time="0.3s"/&gt;All select statements listed on the present slide are equivalent.&lt;break time="0.3s"/&gt;It is strongly recommended to use two dimensions when typing S Q L statements.&lt;break time="0.3s"/&gt;For example, it means that each clause of a select statement like: select, from and where should be typed in a separate line.&lt;break time="0.3s"/&gt;Typing the entire select statement in one line is possible, but for complex statements you may get one long line like from Sydney to Melbourne, and that is very difficult to comprehend.&lt;break time="0.3s"/&gt;S Q L statement are semantically very dense, it means that a lot of actions may be hidden behind a single clause of  an S Q L statement.&lt;break time="0.3s"/&gt;This is why, a nice formatting of an S Q L statement makes S Q L programming easier.&lt;break time="0.5s"/&gt;&lt;/prosody&gt;&lt;/speak&gt;</a:t>
            </a:r>
            <a:endParaRPr lang="en-US" sz="2000" b="0" strike="noStrike" spc="-1" dirty="0">
              <a:latin typeface="Arial"/>
            </a:endParaRPr>
          </a:p>
        </p:txBody>
      </p:sp>
      <p:sp>
        <p:nvSpPr>
          <p:cNvPr id="157"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58"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4B00A29-FAE3-4C0C-8B55-38F5FAB2EC0D}"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3640720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rate="90%"&gt;The literal values in S Q L statements are case sensitive.&lt;break time="0.3s"/&gt;It means that a string, that consists of: single quotation, a sequence of uppercase characters n u m b e r, single quotation, is different from a string, that consists of: single quotation, a sequence of lowercase characters n u m b e r, single quotation.&lt;break time="0.3s"/&gt;This is why, all select statements listed in the present slide are different and some of them will retrieve the different results from a database.&lt;break time="0.3s"/&gt;Please, also remember, that the alphanumeric contents of a database are always case sensitive.&lt;break time="0.5s"/&gt;&lt;/prosody&gt;&lt;/speak&gt;</a:t>
            </a:r>
            <a:endParaRPr lang="en-US" sz="2000" b="0" strike="noStrike" spc="-1" dirty="0">
              <a:latin typeface="Arial"/>
            </a:endParaRPr>
          </a:p>
        </p:txBody>
      </p:sp>
      <p:sp>
        <p:nvSpPr>
          <p:cNvPr id="160"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1"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11F3C13-245B-44F9-9E41-5ABE20917A76}"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327092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rate="90%"&gt;All S Q L statements are terminated with a semicolon as such.&lt;break time="0.3s"/&gt;When a statement is terminated with a semicolon, then it is immediately processed by a database server.&lt;break time="0.3s"/&gt;When a statement is not terminated with a semicolon, then a command line interface: </a:t>
            </a:r>
            <a:r>
              <a:rPr lang="en-US" sz="2000" b="0" strike="noStrike" spc="-1" dirty="0" err="1">
                <a:latin typeface="+mn-lt"/>
              </a:rPr>
              <a:t>mysql</a:t>
            </a:r>
            <a:r>
              <a:rPr lang="en-US" sz="2000" b="0" strike="noStrike" spc="-1" dirty="0">
                <a:latin typeface="+mn-lt"/>
              </a:rPr>
              <a:t>, opens a new line for continuation of the statement, like it is visible in the second select statement on the current slide.&lt;break time="0.3s"/&gt;A continuation lines starts from a dash and it is followed by a greater sign.&lt;break time="0.3s"/&gt;Usually, it is enough to use a semicolon to get out of a continuation line mode.&lt;break time="0.3s"/&gt;When processing more S Q L statements, it is strongly recommended to type in S Q L statements into a text file and process a text file as S Q L script, later on.&lt;break time="0.5s"/&gt;&lt;/prosody&gt;&lt;/speak&gt;</a:t>
            </a:r>
            <a:endParaRPr lang="en-US" sz="2000" b="0" strike="noStrike" spc="-1" dirty="0">
              <a:latin typeface="Arial"/>
            </a:endParaRPr>
          </a:p>
        </p:txBody>
      </p:sp>
      <p:sp>
        <p:nvSpPr>
          <p:cNvPr id="16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F4CE278-C156-4CA9-B14C-AAB054D309F8}"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252355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rate="90%"&gt;S Q L statements can be formatted in any way as long as the keywords, operations and literals can be properly recognized by a compiler.&lt;break time="0.3s"/&gt;Formatting of the first three select statements in the current slide, is correct.&lt;break time="0.3s"/&gt;The first three select statements retrieve the same results from a database.&lt;break time="0.3s"/&gt;Formatting of the last select statement is incorrect.&lt;break time="0.3s"/&gt;Formatting in the last select statement is incorrect, because of a missing blank between a keyword: from, and a name of relational table: employee.&lt;break time="0.3s"/&gt;In all other cases, a compiler is able to identify the keywords and the other syntactical components of select statements.&lt;break time="0.3s"/&gt;It means, that apart from a blank, a double quotation, and a comma can be used as a separator between the keywords and column names and aliases of column names (the strings enclosed within the double quotations). &lt;break time="0.5s"/&gt;&lt;/prosody&gt;&lt;/speak&gt;</a:t>
            </a:r>
            <a:endParaRPr lang="en-US" sz="2000" b="0" strike="noStrike" spc="-1" dirty="0">
              <a:latin typeface="Arial"/>
            </a:endParaRPr>
          </a:p>
        </p:txBody>
      </p:sp>
      <p:sp>
        <p:nvSpPr>
          <p:cNvPr id="16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F7982D2-090E-4E3C-9979-1BB73C510E5A}"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1541508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09920" y="4861440"/>
            <a:ext cx="5676120" cy="4602240"/>
          </a:xfrm>
          <a:prstGeom prst="rect">
            <a:avLst/>
          </a:prstGeom>
        </p:spPr>
        <p:txBody>
          <a:bodyPr lIns="95040" tIns="47520" rIns="95040" bIns="47520"/>
          <a:lstStyle/>
          <a:p>
            <a:pPr marL="216000" marR="0" lvl="0" indent="-213120" algn="l" defTabSz="914400" rtl="0" eaLnBrk="1" fontAlgn="auto" latinLnBrk="0" hangingPunct="1">
              <a:lnSpc>
                <a:spcPct val="100000"/>
              </a:lnSpc>
              <a:spcBef>
                <a:spcPts val="0"/>
              </a:spcBef>
              <a:spcAft>
                <a:spcPts val="0"/>
              </a:spcAft>
              <a:buClrTx/>
              <a:buSzTx/>
              <a:buFontTx/>
              <a:buNone/>
              <a:tabLst/>
              <a:defRPr/>
            </a:pPr>
            <a:r>
              <a:rPr lang="en-US" sz="2000" b="0" strike="noStrike" spc="-1" dirty="0">
                <a:latin typeface="+mn-lt"/>
              </a:rPr>
              <a:t>&lt;!-- Neural, Brian, Male, British English. --&gt;&lt;speak&gt;&lt;break time="0.5s"/&gt;&lt;prosody rate="90%"&gt;References.</a:t>
            </a:r>
          </a:p>
          <a:p>
            <a:pPr marL="216000" marR="0" lvl="0" indent="-213120" algn="l" defTabSz="914400" rtl="0" eaLnBrk="1" fontAlgn="auto" latinLnBrk="0" hangingPunct="1">
              <a:lnSpc>
                <a:spcPct val="100000"/>
              </a:lnSpc>
              <a:spcBef>
                <a:spcPts val="0"/>
              </a:spcBef>
              <a:spcAft>
                <a:spcPts val="0"/>
              </a:spcAft>
              <a:buClrTx/>
              <a:buSzTx/>
              <a:buFontTx/>
              <a:buNone/>
              <a:tabLst/>
              <a:defRPr/>
            </a:pPr>
            <a:r>
              <a:rPr lang="en-US" sz="2000" b="0" strike="noStrike" spc="-1" dirty="0">
                <a:latin typeface="+mn-lt"/>
              </a:rPr>
              <a:t>&lt;break time="0.5s"/&gt;&lt;/prosody&gt;&lt;/speak&gt;</a:t>
            </a:r>
          </a:p>
          <a:p>
            <a:pPr marL="216000" indent="-213120">
              <a:lnSpc>
                <a:spcPct val="100000"/>
              </a:lnSpc>
            </a:pPr>
            <a:endParaRPr lang="en-US" sz="2000" b="0" strike="noStrike" spc="-1" dirty="0">
              <a:latin typeface="Arial"/>
            </a:endParaRPr>
          </a:p>
        </p:txBody>
      </p:sp>
      <p:sp>
        <p:nvSpPr>
          <p:cNvPr id="16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539F3D6-01D3-4ED7-913F-2C6A20163EF4}"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3416352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rate="90%"&gt;Structured Query Language.&lt;break time="0.5s"/&gt;&lt;/prosody&gt;&lt;/speak&gt;</a:t>
            </a:r>
            <a:endParaRPr lang="en-US" sz="2000" b="0" strike="noStrike" spc="-1" dirty="0">
              <a:latin typeface="Arial"/>
            </a:endParaRPr>
          </a:p>
          <a:p>
            <a:pPr marL="216000" indent="-213120">
              <a:lnSpc>
                <a:spcPct val="100000"/>
              </a:lnSpc>
            </a:pPr>
            <a:endParaRPr lang="en-US" sz="2000" b="0" strike="noStrike" spc="-1" dirty="0">
              <a:latin typeface="Arial"/>
            </a:endParaRPr>
          </a:p>
        </p:txBody>
      </p:sp>
      <p:sp>
        <p:nvSpPr>
          <p:cNvPr id="13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3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CB39DF9-EBDF-4922-886D-BA79C7775D3B}"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rate="90%"&gt;Structured  Query  Language (S Q L) was developed and implemented by the I B M corporation in mid 1970s by Donald D. Chamberlin and Raymond F. Boyce.&lt;break time="0.3s"/&gt;It was originally called SEQUEL (Structured English Query Language).&lt;break time="0.3s"/&gt;This is why, it is sometimes suggested that S Q L is supposed to be pronounced as sequel.&lt;break time="0.3s"/&gt;Later on, due to the commercial reasons and a trademark conflict, a word: English, has been removed.&lt;break time="0.3s"/&gt;A word: query, in the name does not express well, what the functionality of the language really is.&lt;break time="0.3s"/&gt;Initially, the language is supposed to be used for the purpose of database querying only. &lt;break time="0.3s"/&gt;More functionality has been added later on.&lt;break time="0.3s"/&gt;First implementations: IBM’s System R (later on renamed as DB 2 and UDB) and Oracle's implementation in late 1970s.&lt;break time="0.3s"/&gt;The first ANSI and ISO standard in 1986 (S Q L 86)&lt;break time="0.3s"/&gt;The revisions followed in 1989, 1992, 1999, 2003, 2006, 2008, 2011 and the last one in 2016.&lt;break time="0.3s"/&gt;S Q L is a command oriented, declarative, common for all relational database management system database programming language.&lt;break time="0.3s"/&gt;&lt;/prosody&gt;&lt;/speak&gt;</a:t>
            </a:r>
            <a:endParaRPr lang="en-US" sz="2000" b="0" strike="noStrike" spc="-1" dirty="0">
              <a:latin typeface="Arial"/>
            </a:endParaRPr>
          </a:p>
        </p:txBody>
      </p:sp>
      <p:sp>
        <p:nvSpPr>
          <p:cNvPr id="13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3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706060D-4BFC-45FF-8D36-5A2B4EEF247A}" type="slidenum">
              <a:rPr lang="en-US" sz="1200" b="0" strike="noStrike" spc="-1">
                <a:solidFill>
                  <a:srgbClr val="000000"/>
                </a:solidFill>
                <a:latin typeface="Times New Roman"/>
                <a:ea typeface="+mn-ea"/>
              </a:rPr>
              <a:t>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rate="90%"&gt;Characteristics.&lt;break time="0.5s"/&gt;&lt;/prosody&gt;&lt;/speak&gt;</a:t>
            </a:r>
            <a:endParaRPr lang="en-US" sz="2000" b="0" strike="noStrike" spc="-1" dirty="0">
              <a:latin typeface="Arial"/>
            </a:endParaRPr>
          </a:p>
        </p:txBody>
      </p:sp>
      <p:sp>
        <p:nvSpPr>
          <p:cNvPr id="13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4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B6738FE-73A9-47EE-A663-C16CD623CCA6}" type="slidenum">
              <a:rPr lang="en-US" sz="1200" b="0" strike="noStrike" spc="-1">
                <a:solidFill>
                  <a:srgbClr val="000000"/>
                </a:solidFill>
                <a:latin typeface="Times New Roman"/>
                <a:ea typeface="+mn-ea"/>
              </a:rPr>
              <a:t>4</a:t>
            </a:fld>
            <a:endParaRPr lang="en-US" sz="1200" b="0" strike="noStrike" spc="-1">
              <a:latin typeface="Arial"/>
            </a:endParaRPr>
          </a:p>
        </p:txBody>
      </p:sp>
    </p:spTree>
    <p:extLst>
      <p:ext uri="{BB962C8B-B14F-4D97-AF65-F5344CB8AC3E}">
        <p14:creationId xmlns:p14="http://schemas.microsoft.com/office/powerpoint/2010/main" val="2136521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rate="90%"&gt;S Q L is commonly used to:&lt;break time="0.1s"/&gt;Create the databases and the objects within them,&lt;break time="0.1s"/&gt;Store data in the databases,&lt;break time="0.1s"/&gt;Change and </a:t>
            </a:r>
            <a:r>
              <a:rPr lang="en-US" sz="2000" b="0" strike="noStrike" spc="-1" dirty="0" err="1">
                <a:latin typeface="+mn-lt"/>
              </a:rPr>
              <a:t>analyse</a:t>
            </a:r>
            <a:r>
              <a:rPr lang="en-US" sz="2000" b="0" strike="noStrike" spc="-1" dirty="0">
                <a:latin typeface="+mn-lt"/>
              </a:rPr>
              <a:t> data,&lt;break time="0.1s"/&gt;Get data back in reports, web pages, etc.&lt;break time="0.3s"/&gt;My S Q L, S Q L is My S Q L implementation of ANSI S Q L standard.&lt;break time="0.3s"/&gt;My S Q L, S Q L is close to, but it is not identical to ANSI S Q L standard.&lt;break time="0.3s"/&gt;my s q l command line interface is an enhancement of My S Q L, S Q L. It includes the commands not in ANSI S Q L standard. &lt;break time="0.3s"/&gt;My S Q L Workbench is a Graphical User Interface (G U I) to MySQL S Q L.&lt;break time="0.3s"/&gt;S Q L Developer is another Graphical User Interface (GUI) to My SQL S Q L.&lt;break time="0.3s"/&gt;&lt;/prosody&gt;&lt;/speak&gt;</a:t>
            </a:r>
            <a:endParaRPr lang="en-US" sz="2000" b="0" strike="noStrike" spc="-1" dirty="0">
              <a:latin typeface="Arial"/>
            </a:endParaRPr>
          </a:p>
        </p:txBody>
      </p:sp>
      <p:sp>
        <p:nvSpPr>
          <p:cNvPr id="14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4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DAC86225-D7A5-4A58-BA57-6C0BD1628333}" type="slidenum">
              <a:rPr lang="en-US" sz="1200" b="0" strike="noStrike" spc="-1">
                <a:solidFill>
                  <a:srgbClr val="000000"/>
                </a:solidFill>
                <a:latin typeface="Times New Roman"/>
                <a:ea typeface="+mn-ea"/>
              </a:rPr>
              <a:t>5</a:t>
            </a:fld>
            <a:endParaRPr lang="en-US" sz="1200" b="0" strike="noStrike" spc="-1">
              <a:latin typeface="Arial"/>
            </a:endParaRPr>
          </a:p>
        </p:txBody>
      </p:sp>
    </p:spTree>
    <p:extLst>
      <p:ext uri="{BB962C8B-B14F-4D97-AF65-F5344CB8AC3E}">
        <p14:creationId xmlns:p14="http://schemas.microsoft.com/office/powerpoint/2010/main" val="2714288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rate="90%"&gt;Functionality.&lt;break time="0.5s"/&gt;&lt;/prosody&gt;&lt;/speak&gt;</a:t>
            </a:r>
            <a:endParaRPr lang="en-US" sz="2000" b="0" strike="noStrike" spc="-1" dirty="0">
              <a:latin typeface="Arial"/>
            </a:endParaRPr>
          </a:p>
        </p:txBody>
      </p:sp>
      <p:sp>
        <p:nvSpPr>
          <p:cNvPr id="145"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46"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70D6585-2F24-44A9-9FBD-45BCA647B478}" type="slidenum">
              <a:rPr lang="en-US" sz="1200" b="0" strike="noStrike" spc="-1">
                <a:solidFill>
                  <a:srgbClr val="000000"/>
                </a:solidFill>
                <a:latin typeface="Times New Roman"/>
                <a:ea typeface="+mn-ea"/>
              </a:rPr>
              <a:t>6</a:t>
            </a:fld>
            <a:endParaRPr lang="en-US" sz="1200" b="0" strike="noStrike" spc="-1">
              <a:latin typeface="Arial"/>
            </a:endParaRPr>
          </a:p>
        </p:txBody>
      </p:sp>
    </p:spTree>
    <p:extLst>
      <p:ext uri="{BB962C8B-B14F-4D97-AF65-F5344CB8AC3E}">
        <p14:creationId xmlns:p14="http://schemas.microsoft.com/office/powerpoint/2010/main" val="688230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rate="90%"&gt;S Q L consists of the following groups of statements: data definition statements, data retrieval statements, data manipulation statements, access control statements and system administration statements. &lt;break time="0.3s"/&gt;Data definition statements include: &lt;break time="0.1s"/&gt;CREATE TABLE statement&lt;break time="0.1s"/&gt;CREATE INDEX statement&lt;break time="0.3s"/&gt;CREATE VIEW statement&lt;break time="0.1s"/&gt;ALTER TABLE statement&lt;break time="0.1s"/&gt;DROP TABLE statement&lt;break time="0.1s"/&gt;and the others.&lt;break time="0.3s"/&gt;All data definition statements form data definition language (D D L) of S Q L.&lt;break time="0.3s"/&gt;Data retrieval statements include:&lt;break time="0.1s"/&gt;SELECT statement&lt;break time="0.1s"/&gt;WITH statement&lt;break time="0.1s"/&gt;and MODEL statement.&lt;break time="0.1s"/&gt;All data retrieval statements form a query language of S Q L.&lt;/prosody&gt;&lt;/speak&gt;</a:t>
            </a:r>
            <a:endParaRPr lang="en-US" sz="2000" b="0" strike="noStrike" spc="-1" dirty="0">
              <a:latin typeface="Arial"/>
            </a:endParaRPr>
          </a:p>
        </p:txBody>
      </p:sp>
      <p:sp>
        <p:nvSpPr>
          <p:cNvPr id="148"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49"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D4228D0-8B19-4231-8501-9EB294003061}" type="slidenum">
              <a:rPr lang="en-US" sz="1200" b="0" strike="noStrike" spc="-1">
                <a:solidFill>
                  <a:srgbClr val="000000"/>
                </a:solidFill>
                <a:latin typeface="Times New Roman"/>
                <a:ea typeface="+mn-ea"/>
              </a:rPr>
              <a:t>7</a:t>
            </a:fld>
            <a:endParaRPr lang="en-US" sz="1200" b="0" strike="noStrike" spc="-1">
              <a:latin typeface="Arial"/>
            </a:endParaRPr>
          </a:p>
        </p:txBody>
      </p:sp>
    </p:spTree>
    <p:extLst>
      <p:ext uri="{BB962C8B-B14F-4D97-AF65-F5344CB8AC3E}">
        <p14:creationId xmlns:p14="http://schemas.microsoft.com/office/powerpoint/2010/main" val="397673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rate="90%"&gt;Data manipulation statements include:&lt;break time="0.1s"/&gt;UPDATE statement&lt;break time="0.1s"/&gt;INSERT statement&lt;break time="0.1s"/&gt;DELETE statement&lt;break time="0.1s"/&gt;and the other data manipulation statements.&lt;break time="0.3s"/&gt;All data manipulation statements form a data manipulation language, D M L,  of S Q L.&lt;break time="0.3s"/&gt;The access control statements include;&lt;break time="0.1s"/&gt;GRANT statement and&lt;break time="0.1s"/&gt;REVOKE statement.&lt;break time="0.3s"/&gt;The access control statements form the access control language of S Q L.&lt;break time="0.3s"/&gt;Finally, system administration statements include:&lt;break time="0.1s"/&gt;CREATE DATABASE statement,&lt;break time="0.1s"/&gt;CREATE TABLESPACE statement,&lt;break time="0.1s"/&gt;ALTER TABLESPACE statement,&lt;break time="0.1s"/&gt;CREATE SNAPSHOT statement,&lt;break time="0.1s"/&gt;and many other statements.&lt;break time="0.1s"/&gt;The system administration statements form database administration language of S Q L.&lt;break time="0.5s"/&gt;&lt;/prosody&gt;&lt;/speak&gt;</a:t>
            </a:r>
            <a:endParaRPr lang="en-US" sz="2000" b="0" strike="noStrike" spc="-1" dirty="0">
              <a:latin typeface="Arial"/>
            </a:endParaRPr>
          </a:p>
        </p:txBody>
      </p:sp>
      <p:sp>
        <p:nvSpPr>
          <p:cNvPr id="151"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52"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D753036-D6D6-4FC0-A4A3-28417C3F4634}" type="slidenum">
              <a:rPr lang="en-US" sz="1200" b="0" strike="noStrike" spc="-1">
                <a:solidFill>
                  <a:srgbClr val="000000"/>
                </a:solidFill>
                <a:latin typeface="Times New Roman"/>
                <a:ea typeface="+mn-ea"/>
              </a:rPr>
              <a:t>8</a:t>
            </a:fld>
            <a:endParaRPr lang="en-US" sz="1200" b="0" strike="noStrike" spc="-1">
              <a:latin typeface="Arial"/>
            </a:endParaRPr>
          </a:p>
        </p:txBody>
      </p:sp>
    </p:spTree>
    <p:extLst>
      <p:ext uri="{BB962C8B-B14F-4D97-AF65-F5344CB8AC3E}">
        <p14:creationId xmlns:p14="http://schemas.microsoft.com/office/powerpoint/2010/main" val="232787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rate="90%"&gt;Formatting.&lt;break time="0.5s"/&gt;&lt;/prosody&gt;&lt;/speak&gt;</a:t>
            </a:r>
            <a:endParaRPr lang="en-US" sz="2000" b="0" strike="noStrike" spc="-1" dirty="0">
              <a:latin typeface="Arial"/>
            </a:endParaRPr>
          </a:p>
        </p:txBody>
      </p:sp>
      <p:sp>
        <p:nvSpPr>
          <p:cNvPr id="154"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55"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74DE21F-A895-4B56-9610-4AA36B379B6E}"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3614562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6920" cy="550800"/>
          </a:xfrm>
          <a:prstGeom prst="rect">
            <a:avLst/>
          </a:prstGeom>
          <a:ln>
            <a:noFill/>
          </a:ln>
        </p:spPr>
      </p:pic>
      <p:pic>
        <p:nvPicPr>
          <p:cNvPr id="2" name="Picture 3"/>
          <p:cNvPicPr/>
          <p:nvPr/>
        </p:nvPicPr>
        <p:blipFill>
          <a:blip r:embed="rId15"/>
          <a:stretch/>
        </p:blipFill>
        <p:spPr>
          <a:xfrm>
            <a:off x="0" y="4320"/>
            <a:ext cx="9140760" cy="6846480"/>
          </a:xfrm>
          <a:prstGeom prst="rect">
            <a:avLst/>
          </a:prstGeom>
          <a:ln>
            <a:noFill/>
          </a:ln>
        </p:spPr>
      </p:pic>
      <p:pic>
        <p:nvPicPr>
          <p:cNvPr id="3" name="Picture 5"/>
          <p:cNvPicPr/>
          <p:nvPr/>
        </p:nvPicPr>
        <p:blipFill>
          <a:blip r:embed="rId16"/>
          <a:stretch/>
        </p:blipFill>
        <p:spPr>
          <a:xfrm>
            <a:off x="7317720" y="5233320"/>
            <a:ext cx="1422000" cy="116964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单击鼠标编辑大纲文字格式</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第二个大纲级</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第三大纲级别</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第四大纲级别</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第五大纲级别</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第六大纲级别</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6920" cy="55080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3640" cy="24836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34">
                <a:solidFill>
                  <a:srgbClr val="FFFFFF"/>
                </a:solidFill>
                <a:latin typeface="Times New Roman"/>
                <a:ea typeface="DejaVu Sans"/>
              </a:rPr>
              <a:t>Introduction to Structured Query Language (SQL)</a:t>
            </a:r>
            <a:endParaRPr lang="en-US" sz="6600" b="0" strike="noStrike" spc="-1">
              <a:latin typeface="Arial"/>
            </a:endParaRPr>
          </a:p>
        </p:txBody>
      </p:sp>
      <p:sp>
        <p:nvSpPr>
          <p:cNvPr id="88" name="CustomShape 2"/>
          <p:cNvSpPr/>
          <p:nvPr/>
        </p:nvSpPr>
        <p:spPr>
          <a:xfrm>
            <a:off x="303120" y="5513040"/>
            <a:ext cx="6397560" cy="10623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440" cy="366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Formatting</a:t>
            </a:r>
            <a:endParaRPr lang="en-US" sz="3200" b="0" strike="noStrike" spc="-1">
              <a:latin typeface="Arial"/>
            </a:endParaRPr>
          </a:p>
        </p:txBody>
      </p:sp>
      <p:sp>
        <p:nvSpPr>
          <p:cNvPr id="115"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720">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SQL is NOT case sensitive as long as case sensitivity is set up in a different way in a particular system, e.g. MySQL</a:t>
            </a:r>
          </a:p>
          <a:p>
            <a:pPr marL="9720">
              <a:lnSpc>
                <a:spcPct val="100000"/>
              </a:lnSpc>
              <a:spcBef>
                <a:spcPts val="561"/>
              </a:spcBef>
              <a:buClr>
                <a:srgbClr val="0C2340"/>
              </a:buClr>
            </a:pPr>
            <a:endParaRPr lang="en-US" sz="10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SELECT EMPLOYEE.*, DEPARTMENT.*</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FROM EMPLOYEE, DEPARTMENT</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WHERE </a:t>
            </a:r>
            <a:r>
              <a:rPr lang="en-US" sz="1400" b="0" strike="noStrike" spc="-1" dirty="0" err="1">
                <a:solidFill>
                  <a:srgbClr val="0C2340"/>
                </a:solidFill>
                <a:latin typeface="Courier New"/>
                <a:ea typeface="DejaVu Sans"/>
              </a:rPr>
              <a:t>EMPLOYEE.dname</a:t>
            </a:r>
            <a:r>
              <a:rPr lang="en-US" sz="1400" b="0" strike="noStrike" spc="-1" dirty="0">
                <a:solidFill>
                  <a:srgbClr val="0C2340"/>
                </a:solidFill>
                <a:latin typeface="Courier New"/>
                <a:ea typeface="DejaVu Sans"/>
              </a:rPr>
              <a:t> = </a:t>
            </a:r>
            <a:r>
              <a:rPr lang="en-US" sz="1400" b="0" strike="noStrike" spc="-1" dirty="0" err="1">
                <a:solidFill>
                  <a:srgbClr val="0C2340"/>
                </a:solidFill>
                <a:latin typeface="Courier New"/>
                <a:ea typeface="DejaVu Sans"/>
              </a:rPr>
              <a:t>DEPARTMENT.dname</a:t>
            </a:r>
            <a:r>
              <a:rPr lang="en-US" sz="1400" b="0" strike="noStrike" spc="-1" dirty="0">
                <a:solidFill>
                  <a:srgbClr val="0C2340"/>
                </a:solidFill>
                <a:latin typeface="Courier New"/>
                <a:ea typeface="DejaVu Sans"/>
              </a:rPr>
              <a:t>;</a:t>
            </a:r>
          </a:p>
          <a:p>
            <a:pPr marL="361950">
              <a:lnSpc>
                <a:spcPct val="100000"/>
              </a:lnSpc>
              <a:spcBef>
                <a:spcPts val="561"/>
              </a:spcBef>
              <a:buClr>
                <a:srgbClr val="0C2340"/>
              </a:buClr>
            </a:pP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SELECT EMPLOYEE.*, DEPARTMENT.*</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from EMPLOYEE, DEPARTMENT</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WHERE EMPLOYEE.DNAME = </a:t>
            </a:r>
            <a:r>
              <a:rPr lang="en-US" sz="1400" b="0" strike="noStrike" spc="-1" dirty="0" err="1">
                <a:solidFill>
                  <a:srgbClr val="0C2340"/>
                </a:solidFill>
                <a:latin typeface="Courier New"/>
                <a:ea typeface="DejaVu Sans"/>
              </a:rPr>
              <a:t>DEPARTMENT.dname</a:t>
            </a:r>
            <a:r>
              <a:rPr lang="en-US" sz="1400" b="0" strike="noStrike" spc="-1" dirty="0">
                <a:solidFill>
                  <a:srgbClr val="0C2340"/>
                </a:solidFill>
                <a:latin typeface="Courier New"/>
                <a:ea typeface="DejaVu Sans"/>
              </a:rPr>
              <a:t>;</a:t>
            </a:r>
          </a:p>
          <a:p>
            <a:pPr marL="361950">
              <a:lnSpc>
                <a:spcPct val="100000"/>
              </a:lnSpc>
              <a:spcBef>
                <a:spcPts val="561"/>
              </a:spcBef>
              <a:buClr>
                <a:srgbClr val="0C2340"/>
              </a:buClr>
            </a:pP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select EMPLOYEE.*, DEPARTMENT.*</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FROM EMPLOYEE, DEPARTMENT</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WHERE </a:t>
            </a:r>
            <a:r>
              <a:rPr lang="en-US" sz="1400" b="0" strike="noStrike" spc="-1" dirty="0" err="1">
                <a:solidFill>
                  <a:srgbClr val="0C2340"/>
                </a:solidFill>
                <a:latin typeface="Courier New"/>
                <a:ea typeface="DejaVu Sans"/>
              </a:rPr>
              <a:t>EMPLOYEE.dname</a:t>
            </a:r>
            <a:r>
              <a:rPr lang="en-US" sz="1400" b="0" strike="noStrike" spc="-1" dirty="0">
                <a:solidFill>
                  <a:srgbClr val="0C2340"/>
                </a:solidFill>
                <a:latin typeface="Courier New"/>
                <a:ea typeface="DejaVu Sans"/>
              </a:rPr>
              <a:t> = DEPARTMENT.DNAME;</a:t>
            </a:r>
          </a:p>
          <a:p>
            <a:pPr marL="361950">
              <a:lnSpc>
                <a:spcPct val="100000"/>
              </a:lnSpc>
              <a:spcBef>
                <a:spcPts val="561"/>
              </a:spcBef>
              <a:buClr>
                <a:srgbClr val="0C2340"/>
              </a:buClr>
            </a:pP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select EMPLOYEE.*, DEPARTMENT.*</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from EMPLOYEE, DEPARTMENT</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C2340"/>
                </a:solidFill>
                <a:latin typeface="Courier New"/>
                <a:ea typeface="DejaVu Sans"/>
              </a:rPr>
              <a:t>WHERE EMPLOYEE.DNAME = DEPARTMENT.DNAME;</a:t>
            </a:r>
            <a:endParaRPr lang="en-US" sz="1400" b="0" strike="noStrike" spc="-1" dirty="0">
              <a:latin typeface="Arial"/>
            </a:endParaRPr>
          </a:p>
          <a:p>
            <a:pPr marL="361800">
              <a:lnSpc>
                <a:spcPct val="100000"/>
              </a:lnSpc>
              <a:spcBef>
                <a:spcPts val="561"/>
              </a:spcBef>
            </a:pPr>
            <a:endParaRPr lang="en-US" sz="1800" b="0" strike="noStrike" spc="-1" dirty="0">
              <a:latin typeface="Arial"/>
            </a:endParaRPr>
          </a:p>
          <a:p>
            <a:pPr marL="361800" indent="-352080">
              <a:lnSpc>
                <a:spcPct val="100000"/>
              </a:lnSpc>
              <a:spcBef>
                <a:spcPts val="561"/>
              </a:spcBef>
              <a:buClr>
                <a:srgbClr val="0C2340"/>
              </a:buClr>
              <a:buFont typeface="Arial"/>
              <a:buChar char="•"/>
            </a:pPr>
            <a:endParaRPr lang="en-US" sz="1800" b="0" strike="noStrike" spc="-1" dirty="0">
              <a:latin typeface="Arial"/>
            </a:endParaRPr>
          </a:p>
        </p:txBody>
      </p:sp>
      <p:sp>
        <p:nvSpPr>
          <p:cNvPr id="116"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4F913EA-85B8-4F22-8F87-DC64B6338442}"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33170716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Formatting</a:t>
            </a:r>
            <a:endParaRPr lang="en-US" sz="3200" b="0" strike="noStrike" spc="-1">
              <a:latin typeface="Arial"/>
            </a:endParaRPr>
          </a:p>
        </p:txBody>
      </p:sp>
      <p:sp>
        <p:nvSpPr>
          <p:cNvPr id="118"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720">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The literal values </a:t>
            </a:r>
            <a:r>
              <a:rPr lang="en-US" sz="2200" b="0" strike="noStrike" spc="-1">
                <a:solidFill>
                  <a:srgbClr val="0C2340"/>
                </a:solidFill>
                <a:latin typeface="Times New Roman"/>
                <a:ea typeface="DejaVu Sans"/>
              </a:rPr>
              <a:t>in SQL </a:t>
            </a:r>
            <a:r>
              <a:rPr lang="en-US" sz="2200" b="0" strike="noStrike" spc="-1" dirty="0">
                <a:solidFill>
                  <a:srgbClr val="0C2340"/>
                </a:solidFill>
                <a:latin typeface="Times New Roman"/>
                <a:ea typeface="DejaVu Sans"/>
              </a:rPr>
              <a:t>statements are case sensitive</a:t>
            </a:r>
          </a:p>
          <a:p>
            <a:pPr marL="9720">
              <a:lnSpc>
                <a:spcPct val="100000"/>
              </a:lnSpc>
              <a:spcBef>
                <a:spcPts val="561"/>
              </a:spcBef>
              <a:buClr>
                <a:srgbClr val="0C2340"/>
              </a:buClr>
            </a:pPr>
            <a:endParaRPr lang="en-US" sz="2200" b="0" strike="noStrike" spc="-1" dirty="0">
              <a:latin typeface="Arial"/>
            </a:endParaRPr>
          </a:p>
          <a:p>
            <a:pPr marL="319088">
              <a:lnSpc>
                <a:spcPct val="100000"/>
              </a:lnSpc>
              <a:spcBef>
                <a:spcPts val="561"/>
              </a:spcBef>
              <a:buClr>
                <a:srgbClr val="0C2340"/>
              </a:buClr>
            </a:pPr>
            <a:r>
              <a:rPr lang="en-US" sz="1500" b="0" strike="noStrike" spc="-1" dirty="0">
                <a:solidFill>
                  <a:srgbClr val="0C2340"/>
                </a:solidFill>
                <a:latin typeface="Courier New"/>
                <a:ea typeface="DejaVu Sans"/>
              </a:rPr>
              <a:t>SELECT CONCAT('Number: ', </a:t>
            </a:r>
            <a:r>
              <a:rPr lang="en-US" sz="1500" b="0" strike="noStrike" spc="-1" dirty="0" err="1">
                <a:solidFill>
                  <a:srgbClr val="0C2340"/>
                </a:solidFill>
                <a:latin typeface="Courier New"/>
                <a:ea typeface="DejaVu Sans"/>
              </a:rPr>
              <a:t>enum</a:t>
            </a:r>
            <a:r>
              <a:rPr lang="en-US" sz="1500" b="0" strike="noStrike" spc="-1" dirty="0">
                <a:solidFill>
                  <a:srgbClr val="0C2340"/>
                </a:solidFill>
                <a:latin typeface="Courier New"/>
                <a:ea typeface="DejaVu Sans"/>
              </a:rPr>
              <a:t> ), CONCAT('Full name :', ENAME)</a:t>
            </a:r>
            <a:endParaRPr lang="en-US" sz="1500" b="0" strike="noStrike" spc="-1" dirty="0">
              <a:latin typeface="Arial"/>
            </a:endParaRPr>
          </a:p>
          <a:p>
            <a:pPr marL="319088">
              <a:lnSpc>
                <a:spcPct val="100000"/>
              </a:lnSpc>
              <a:spcBef>
                <a:spcPts val="561"/>
              </a:spcBef>
              <a:buClr>
                <a:srgbClr val="0C2340"/>
              </a:buClr>
            </a:pPr>
            <a:r>
              <a:rPr lang="en-US" sz="1500" b="0" strike="noStrike" spc="-1" dirty="0">
                <a:solidFill>
                  <a:srgbClr val="0C2340"/>
                </a:solidFill>
                <a:latin typeface="Courier New"/>
                <a:ea typeface="DejaVu Sans"/>
              </a:rPr>
              <a:t>FROM EMPLOYEE;</a:t>
            </a:r>
            <a:endParaRPr lang="en-US" sz="1500" b="0" strike="noStrike" spc="-1" dirty="0">
              <a:latin typeface="Arial"/>
            </a:endParaRPr>
          </a:p>
          <a:p>
            <a:pPr marL="319088">
              <a:lnSpc>
                <a:spcPct val="100000"/>
              </a:lnSpc>
              <a:spcBef>
                <a:spcPts val="561"/>
              </a:spcBef>
              <a:buClr>
                <a:srgbClr val="0C2340"/>
              </a:buClr>
              <a:buFont typeface="Arial"/>
              <a:buChar char="•"/>
            </a:pPr>
            <a:endParaRPr lang="en-US" sz="1500" b="0" strike="noStrike" spc="-1" dirty="0">
              <a:latin typeface="Arial"/>
            </a:endParaRPr>
          </a:p>
          <a:p>
            <a:pPr marL="319088">
              <a:lnSpc>
                <a:spcPct val="100000"/>
              </a:lnSpc>
              <a:spcBef>
                <a:spcPts val="561"/>
              </a:spcBef>
              <a:buClr>
                <a:srgbClr val="0C2340"/>
              </a:buClr>
            </a:pPr>
            <a:r>
              <a:rPr lang="en-US" sz="1500" b="0" strike="noStrike" spc="-1" dirty="0">
                <a:solidFill>
                  <a:srgbClr val="0C2340"/>
                </a:solidFill>
                <a:latin typeface="Courier New"/>
                <a:ea typeface="DejaVu Sans"/>
              </a:rPr>
              <a:t>SELECT CONCAT('NUMBER: ', </a:t>
            </a:r>
            <a:r>
              <a:rPr lang="en-US" sz="1500" b="0" strike="noStrike" spc="-1" dirty="0" err="1">
                <a:solidFill>
                  <a:srgbClr val="0C2340"/>
                </a:solidFill>
                <a:latin typeface="Courier New"/>
                <a:ea typeface="DejaVu Sans"/>
              </a:rPr>
              <a:t>enum</a:t>
            </a:r>
            <a:r>
              <a:rPr lang="en-US" sz="1500" b="0" strike="noStrike" spc="-1" dirty="0">
                <a:solidFill>
                  <a:srgbClr val="0C2340"/>
                </a:solidFill>
                <a:latin typeface="Courier New"/>
                <a:ea typeface="DejaVu Sans"/>
              </a:rPr>
              <a:t> ), CONCAT('FULL NAME :', ENAME)</a:t>
            </a:r>
            <a:endParaRPr lang="en-US" sz="1500" b="0" strike="noStrike" spc="-1" dirty="0">
              <a:latin typeface="Arial"/>
            </a:endParaRPr>
          </a:p>
          <a:p>
            <a:pPr marL="319088">
              <a:lnSpc>
                <a:spcPct val="100000"/>
              </a:lnSpc>
              <a:spcBef>
                <a:spcPts val="561"/>
              </a:spcBef>
              <a:buClr>
                <a:srgbClr val="0C2340"/>
              </a:buClr>
            </a:pPr>
            <a:r>
              <a:rPr lang="en-US" sz="1500" b="0" strike="noStrike" spc="-1" dirty="0">
                <a:solidFill>
                  <a:srgbClr val="0C2340"/>
                </a:solidFill>
                <a:latin typeface="Courier New"/>
                <a:ea typeface="DejaVu Sans"/>
              </a:rPr>
              <a:t>FROM EMPLOYEE;</a:t>
            </a:r>
            <a:endParaRPr lang="en-US" sz="1500" b="0" strike="noStrike" spc="-1" dirty="0">
              <a:latin typeface="Arial"/>
            </a:endParaRPr>
          </a:p>
          <a:p>
            <a:pPr marL="319088">
              <a:lnSpc>
                <a:spcPct val="100000"/>
              </a:lnSpc>
              <a:spcBef>
                <a:spcPts val="561"/>
              </a:spcBef>
              <a:buClr>
                <a:srgbClr val="0C2340"/>
              </a:buClr>
              <a:buFont typeface="Arial"/>
              <a:buChar char="•"/>
            </a:pPr>
            <a:endParaRPr lang="en-US" sz="1500" b="0" strike="noStrike" spc="-1" dirty="0">
              <a:latin typeface="Arial"/>
            </a:endParaRPr>
          </a:p>
          <a:p>
            <a:pPr marL="319088">
              <a:lnSpc>
                <a:spcPct val="100000"/>
              </a:lnSpc>
              <a:spcBef>
                <a:spcPts val="561"/>
              </a:spcBef>
              <a:buClr>
                <a:srgbClr val="0C2340"/>
              </a:buClr>
            </a:pPr>
            <a:r>
              <a:rPr lang="en-US" sz="1500" b="0" strike="noStrike" spc="-1" dirty="0">
                <a:solidFill>
                  <a:srgbClr val="0C2340"/>
                </a:solidFill>
                <a:latin typeface="Courier New"/>
                <a:ea typeface="DejaVu Sans"/>
              </a:rPr>
              <a:t>SELECT CONCAT('Number: ', </a:t>
            </a:r>
            <a:r>
              <a:rPr lang="en-US" sz="1500" b="0" strike="noStrike" spc="-1" dirty="0" err="1">
                <a:solidFill>
                  <a:srgbClr val="0C2340"/>
                </a:solidFill>
                <a:latin typeface="Courier New"/>
                <a:ea typeface="DejaVu Sans"/>
              </a:rPr>
              <a:t>enum</a:t>
            </a:r>
            <a:r>
              <a:rPr lang="en-US" sz="1500" b="0" strike="noStrike" spc="-1" dirty="0">
                <a:solidFill>
                  <a:srgbClr val="0C2340"/>
                </a:solidFill>
                <a:latin typeface="Courier New"/>
                <a:ea typeface="DejaVu Sans"/>
              </a:rPr>
              <a:t> ), CONCAT('Full name :', ENAME)</a:t>
            </a:r>
            <a:endParaRPr lang="en-US" sz="1500" b="0" strike="noStrike" spc="-1" dirty="0">
              <a:latin typeface="Arial"/>
            </a:endParaRPr>
          </a:p>
          <a:p>
            <a:pPr marL="319088">
              <a:lnSpc>
                <a:spcPct val="100000"/>
              </a:lnSpc>
              <a:spcBef>
                <a:spcPts val="561"/>
              </a:spcBef>
              <a:buClr>
                <a:srgbClr val="0C2340"/>
              </a:buClr>
            </a:pPr>
            <a:r>
              <a:rPr lang="en-US" sz="1500" b="0" strike="noStrike" spc="-1" dirty="0">
                <a:solidFill>
                  <a:srgbClr val="0C2340"/>
                </a:solidFill>
                <a:latin typeface="Courier New"/>
                <a:ea typeface="DejaVu Sans"/>
              </a:rPr>
              <a:t>FROM EMPLOYEE</a:t>
            </a:r>
            <a:endParaRPr lang="en-US" sz="1500" b="0" strike="noStrike" spc="-1" dirty="0">
              <a:latin typeface="Arial"/>
            </a:endParaRPr>
          </a:p>
          <a:p>
            <a:pPr marL="319088">
              <a:lnSpc>
                <a:spcPct val="100000"/>
              </a:lnSpc>
              <a:spcBef>
                <a:spcPts val="561"/>
              </a:spcBef>
              <a:buClr>
                <a:srgbClr val="0C2340"/>
              </a:buClr>
            </a:pPr>
            <a:r>
              <a:rPr lang="en-US" sz="1500" b="0" strike="noStrike" spc="-1" dirty="0">
                <a:solidFill>
                  <a:srgbClr val="0C2340"/>
                </a:solidFill>
                <a:latin typeface="Courier New"/>
                <a:ea typeface="DejaVu Sans"/>
              </a:rPr>
              <a:t>WHERE DNAME = 'Sales';</a:t>
            </a:r>
            <a:endParaRPr lang="en-US" sz="1500" b="0" strike="noStrike" spc="-1" dirty="0">
              <a:latin typeface="Arial"/>
            </a:endParaRPr>
          </a:p>
          <a:p>
            <a:pPr marL="319088">
              <a:lnSpc>
                <a:spcPct val="100000"/>
              </a:lnSpc>
              <a:spcBef>
                <a:spcPts val="561"/>
              </a:spcBef>
              <a:buClr>
                <a:srgbClr val="0C2340"/>
              </a:buClr>
              <a:buFont typeface="Arial"/>
              <a:buChar char="•"/>
            </a:pPr>
            <a:endParaRPr lang="en-US" sz="1500" b="0" strike="noStrike" spc="-1" dirty="0">
              <a:latin typeface="Arial"/>
            </a:endParaRPr>
          </a:p>
          <a:p>
            <a:pPr marL="319088">
              <a:lnSpc>
                <a:spcPct val="100000"/>
              </a:lnSpc>
              <a:spcBef>
                <a:spcPts val="561"/>
              </a:spcBef>
              <a:buClr>
                <a:srgbClr val="0C2340"/>
              </a:buClr>
            </a:pPr>
            <a:r>
              <a:rPr lang="en-US" sz="1500" b="0" strike="noStrike" spc="-1" dirty="0">
                <a:solidFill>
                  <a:srgbClr val="0C2340"/>
                </a:solidFill>
                <a:latin typeface="Courier New"/>
                <a:ea typeface="DejaVu Sans"/>
              </a:rPr>
              <a:t>SELECT CONCAT('Number: ', </a:t>
            </a:r>
            <a:r>
              <a:rPr lang="en-US" sz="1500" b="0" strike="noStrike" spc="-1" dirty="0" err="1">
                <a:solidFill>
                  <a:srgbClr val="0C2340"/>
                </a:solidFill>
                <a:latin typeface="Courier New"/>
                <a:ea typeface="DejaVu Sans"/>
              </a:rPr>
              <a:t>enum</a:t>
            </a:r>
            <a:r>
              <a:rPr lang="en-US" sz="1500" b="0" strike="noStrike" spc="-1" dirty="0">
                <a:solidFill>
                  <a:srgbClr val="0C2340"/>
                </a:solidFill>
                <a:latin typeface="Courier New"/>
                <a:ea typeface="DejaVu Sans"/>
              </a:rPr>
              <a:t> ), CONCAT('Full name :', ENAME)</a:t>
            </a:r>
            <a:endParaRPr lang="en-US" sz="1500" b="0" strike="noStrike" spc="-1" dirty="0">
              <a:latin typeface="Arial"/>
            </a:endParaRPr>
          </a:p>
          <a:p>
            <a:pPr marL="319088">
              <a:lnSpc>
                <a:spcPct val="100000"/>
              </a:lnSpc>
              <a:spcBef>
                <a:spcPts val="561"/>
              </a:spcBef>
              <a:buClr>
                <a:srgbClr val="0C2340"/>
              </a:buClr>
            </a:pPr>
            <a:r>
              <a:rPr lang="en-US" sz="1500" b="0" strike="noStrike" spc="-1" dirty="0">
                <a:solidFill>
                  <a:srgbClr val="0C2340"/>
                </a:solidFill>
                <a:latin typeface="Courier New"/>
                <a:ea typeface="DejaVu Sans"/>
              </a:rPr>
              <a:t>FROM EMPLOYEE</a:t>
            </a:r>
            <a:endParaRPr lang="en-US" sz="1500" b="0" strike="noStrike" spc="-1" dirty="0">
              <a:latin typeface="Arial"/>
            </a:endParaRPr>
          </a:p>
          <a:p>
            <a:pPr marL="319088">
              <a:lnSpc>
                <a:spcPct val="100000"/>
              </a:lnSpc>
              <a:spcBef>
                <a:spcPts val="561"/>
              </a:spcBef>
              <a:buClr>
                <a:srgbClr val="0C2340"/>
              </a:buClr>
            </a:pPr>
            <a:r>
              <a:rPr lang="en-US" sz="1500" b="0" strike="noStrike" spc="-1" dirty="0">
                <a:solidFill>
                  <a:srgbClr val="0C2340"/>
                </a:solidFill>
                <a:latin typeface="Courier New"/>
                <a:ea typeface="DejaVu Sans"/>
              </a:rPr>
              <a:t>WHERE DNAME = 'SALES';</a:t>
            </a:r>
            <a:endParaRPr lang="en-US" sz="1500" b="0" strike="noStrike" spc="-1" dirty="0">
              <a:latin typeface="Arial"/>
            </a:endParaRPr>
          </a:p>
          <a:p>
            <a:pPr marL="361800">
              <a:lnSpc>
                <a:spcPct val="100000"/>
              </a:lnSpc>
              <a:spcBef>
                <a:spcPts val="561"/>
              </a:spcBef>
            </a:pPr>
            <a:endParaRPr lang="en-US" sz="1500" b="0" strike="noStrike" spc="-1" dirty="0">
              <a:latin typeface="Arial"/>
            </a:endParaRPr>
          </a:p>
          <a:p>
            <a:pPr marL="361800" indent="-352080">
              <a:lnSpc>
                <a:spcPct val="100000"/>
              </a:lnSpc>
              <a:spcBef>
                <a:spcPts val="561"/>
              </a:spcBef>
              <a:buClr>
                <a:srgbClr val="0C2340"/>
              </a:buClr>
              <a:buFont typeface="Arial"/>
              <a:buChar char="•"/>
            </a:pPr>
            <a:endParaRPr lang="en-US" sz="1500" b="0" strike="noStrike" spc="-1" dirty="0">
              <a:latin typeface="Arial"/>
            </a:endParaRPr>
          </a:p>
        </p:txBody>
      </p:sp>
      <p:sp>
        <p:nvSpPr>
          <p:cNvPr id="119"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23316D5-745A-4431-B26E-64B055A322D0}" type="slidenum">
              <a:rPr lang="en-US" sz="1400" b="0" strike="noStrike" spc="-1">
                <a:solidFill>
                  <a:srgbClr val="8B8B8B"/>
                </a:solidFill>
                <a:latin typeface="Montserrat"/>
                <a:ea typeface="DejaVu Sans"/>
              </a:rPr>
              <a:t>11</a:t>
            </a:fld>
            <a:endParaRPr lang="en-US" sz="1400" b="0" strike="noStrike" spc="-1">
              <a:latin typeface="Arial"/>
            </a:endParaRPr>
          </a:p>
        </p:txBody>
      </p:sp>
    </p:spTree>
    <p:extLst>
      <p:ext uri="{BB962C8B-B14F-4D97-AF65-F5344CB8AC3E}">
        <p14:creationId xmlns:p14="http://schemas.microsoft.com/office/powerpoint/2010/main" val="3652549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Formatting</a:t>
            </a:r>
            <a:endParaRPr lang="en-US" sz="3200" b="0" strike="noStrike" spc="-1">
              <a:latin typeface="Arial"/>
            </a:endParaRPr>
          </a:p>
        </p:txBody>
      </p:sp>
      <p:sp>
        <p:nvSpPr>
          <p:cNvPr id="121"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720" algn="just">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SQL statements are terminated with a semicolon</a:t>
            </a:r>
            <a:endParaRPr lang="en-US" sz="2200" b="0" strike="noStrike" spc="-1" dirty="0">
              <a:latin typeface="Arial"/>
            </a:endParaRPr>
          </a:p>
          <a:p>
            <a:pPr marL="352440" indent="-342720" algn="just">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When a statement is terminated with a semicolon, then it is immediately processed by a database server</a:t>
            </a:r>
            <a:endParaRPr lang="en-US" sz="2200" b="0" strike="noStrike" spc="-1" dirty="0">
              <a:latin typeface="Arial"/>
            </a:endParaRPr>
          </a:p>
          <a:p>
            <a:pPr marL="352440" indent="-342720" algn="just">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When a statement is not terminated with a semicolon then the command line interface opens a new line for continuation of the statement.</a:t>
            </a:r>
          </a:p>
          <a:p>
            <a:pPr marL="352440" indent="-342720" algn="just">
              <a:lnSpc>
                <a:spcPct val="100000"/>
              </a:lnSpc>
              <a:spcBef>
                <a:spcPts val="561"/>
              </a:spcBef>
              <a:buClr>
                <a:srgbClr val="0C2340"/>
              </a:buClr>
              <a:buFont typeface="Arial"/>
              <a:buChar char="•"/>
            </a:pPr>
            <a:endParaRPr lang="en-US" sz="2200" b="0" strike="noStrike" spc="-1" dirty="0">
              <a:latin typeface="Arial"/>
            </a:endParaRPr>
          </a:p>
          <a:p>
            <a:pPr marL="361950">
              <a:lnSpc>
                <a:spcPct val="100000"/>
              </a:lnSpc>
              <a:spcBef>
                <a:spcPts val="561"/>
              </a:spcBef>
              <a:buClr>
                <a:srgbClr val="0C2340"/>
              </a:buClr>
            </a:pPr>
            <a:r>
              <a:rPr lang="en-US" sz="1600" b="0" strike="noStrike" spc="-1" dirty="0">
                <a:solidFill>
                  <a:srgbClr val="0C2340"/>
                </a:solidFill>
                <a:latin typeface="Courier New"/>
                <a:ea typeface="DejaVu Sans"/>
              </a:rPr>
              <a:t>SELECT  ENUM "Employee number", ENAME "Full name" </a:t>
            </a:r>
          </a:p>
          <a:p>
            <a:pPr marL="361950">
              <a:lnSpc>
                <a:spcPct val="100000"/>
              </a:lnSpc>
              <a:spcBef>
                <a:spcPts val="561"/>
              </a:spcBef>
              <a:buClr>
                <a:srgbClr val="0C2340"/>
              </a:buClr>
            </a:pPr>
            <a:r>
              <a:rPr lang="en-US" sz="1600" b="0" strike="noStrike" spc="-1" dirty="0">
                <a:solidFill>
                  <a:srgbClr val="0C2340"/>
                </a:solidFill>
                <a:latin typeface="Courier New"/>
                <a:ea typeface="DejaVu Sans"/>
              </a:rPr>
              <a:t>FROM EMPLOYEE;</a:t>
            </a:r>
            <a:endParaRPr lang="en-US" sz="1600" b="0" strike="noStrike" spc="-1" dirty="0">
              <a:latin typeface="Arial"/>
            </a:endParaRPr>
          </a:p>
          <a:p>
            <a:pPr marL="361950">
              <a:lnSpc>
                <a:spcPct val="100000"/>
              </a:lnSpc>
              <a:spcBef>
                <a:spcPts val="561"/>
              </a:spcBef>
              <a:buClr>
                <a:srgbClr val="0C2340"/>
              </a:buClr>
              <a:buFont typeface="Arial"/>
              <a:buChar char="•"/>
            </a:pP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C2340"/>
                </a:solidFill>
                <a:latin typeface="Courier New"/>
                <a:ea typeface="DejaVu Sans"/>
              </a:rPr>
              <a:t>SELECT ENUM "Employee number",</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C2340"/>
                </a:solidFill>
                <a:latin typeface="Courier New"/>
                <a:ea typeface="DejaVu Sans"/>
              </a:rPr>
              <a:t>-&gt; ENAME "Full name" </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C2340"/>
                </a:solidFill>
                <a:latin typeface="Courier New"/>
                <a:ea typeface="DejaVu Sans"/>
              </a:rPr>
              <a:t>-&gt; FROM EMPLOYEE;</a:t>
            </a:r>
            <a:endParaRPr lang="en-US" sz="1600" b="0" strike="noStrike" spc="-1" dirty="0">
              <a:latin typeface="Arial"/>
            </a:endParaRPr>
          </a:p>
        </p:txBody>
      </p:sp>
      <p:sp>
        <p:nvSpPr>
          <p:cNvPr id="12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213A45E6-FC1E-4275-9D69-179D8A1E3149}" type="slidenum">
              <a:rPr lang="en-US" sz="1400" b="0" strike="noStrike" spc="-1">
                <a:solidFill>
                  <a:srgbClr val="8B8B8B"/>
                </a:solidFill>
                <a:latin typeface="Montserrat"/>
                <a:ea typeface="DejaVu Sans"/>
              </a:rPr>
              <a:t>12</a:t>
            </a:fld>
            <a:endParaRPr lang="en-US" sz="1400" b="0" strike="noStrike" spc="-1">
              <a:latin typeface="Arial"/>
            </a:endParaRPr>
          </a:p>
        </p:txBody>
      </p:sp>
    </p:spTree>
    <p:extLst>
      <p:ext uri="{BB962C8B-B14F-4D97-AF65-F5344CB8AC3E}">
        <p14:creationId xmlns:p14="http://schemas.microsoft.com/office/powerpoint/2010/main" val="8976151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Formatting</a:t>
            </a:r>
            <a:endParaRPr lang="en-US" sz="3200" b="0" strike="noStrike" spc="-1">
              <a:latin typeface="Arial"/>
            </a:endParaRPr>
          </a:p>
        </p:txBody>
      </p:sp>
      <p:sp>
        <p:nvSpPr>
          <p:cNvPr id="124"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720" algn="just">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SQL statements can be formatted in any way as long as keywords operations and literals can be properly recognized by a compiler</a:t>
            </a:r>
            <a:endParaRPr lang="en-US" sz="2200" b="0" strike="noStrike" spc="-1" dirty="0">
              <a:latin typeface="Arial"/>
            </a:endParaRPr>
          </a:p>
          <a:p>
            <a:pPr marL="9720">
              <a:lnSpc>
                <a:spcPct val="100000"/>
              </a:lnSpc>
              <a:spcBef>
                <a:spcPts val="561"/>
              </a:spcBef>
              <a:buClr>
                <a:srgbClr val="0C2340"/>
              </a:buClr>
            </a:pPr>
            <a:endParaRPr lang="en-US" sz="1500" b="0" strike="noStrike" spc="-1" dirty="0">
              <a:solidFill>
                <a:srgbClr val="0C2340"/>
              </a:solidFill>
              <a:latin typeface="Courier New"/>
              <a:ea typeface="DejaVu Sans"/>
            </a:endParaRPr>
          </a:p>
          <a:p>
            <a:pPr marL="361950">
              <a:lnSpc>
                <a:spcPct val="100000"/>
              </a:lnSpc>
              <a:spcBef>
                <a:spcPts val="561"/>
              </a:spcBef>
              <a:buClr>
                <a:srgbClr val="0C2340"/>
              </a:buClr>
            </a:pPr>
            <a:r>
              <a:rPr lang="en-US" sz="1500" b="0" strike="noStrike" spc="-1" dirty="0">
                <a:solidFill>
                  <a:srgbClr val="0C2340"/>
                </a:solidFill>
                <a:latin typeface="Courier New"/>
                <a:ea typeface="DejaVu Sans"/>
              </a:rPr>
              <a:t>SELECT ENUM "Employee number", ENAME "Full name" </a:t>
            </a:r>
            <a:endParaRPr lang="en-US" sz="1500" b="0" strike="noStrike" spc="-1" dirty="0">
              <a:latin typeface="Arial"/>
            </a:endParaRPr>
          </a:p>
          <a:p>
            <a:pPr marL="361950">
              <a:lnSpc>
                <a:spcPct val="100000"/>
              </a:lnSpc>
              <a:spcBef>
                <a:spcPts val="561"/>
              </a:spcBef>
              <a:buClr>
                <a:srgbClr val="0C2340"/>
              </a:buClr>
            </a:pPr>
            <a:r>
              <a:rPr lang="en-US" sz="1500" b="0" strike="noStrike" spc="-1" dirty="0">
                <a:solidFill>
                  <a:srgbClr val="0C2340"/>
                </a:solidFill>
                <a:latin typeface="Courier New"/>
                <a:ea typeface="DejaVu Sans"/>
              </a:rPr>
              <a:t>FROM EMPLOYEE;</a:t>
            </a:r>
            <a:endParaRPr lang="en-US" sz="1500" b="0" strike="noStrike" spc="-1" dirty="0">
              <a:latin typeface="Arial"/>
            </a:endParaRPr>
          </a:p>
          <a:p>
            <a:pPr marL="361950">
              <a:lnSpc>
                <a:spcPct val="100000"/>
              </a:lnSpc>
              <a:spcBef>
                <a:spcPts val="561"/>
              </a:spcBef>
              <a:buClr>
                <a:srgbClr val="0C2340"/>
              </a:buClr>
              <a:buFont typeface="Arial"/>
              <a:buChar char="•"/>
            </a:pPr>
            <a:endParaRPr lang="en-US" sz="1500" b="0" strike="noStrike" spc="-1" dirty="0">
              <a:latin typeface="Arial"/>
            </a:endParaRPr>
          </a:p>
          <a:p>
            <a:pPr marL="361950">
              <a:lnSpc>
                <a:spcPct val="100000"/>
              </a:lnSpc>
              <a:spcBef>
                <a:spcPts val="561"/>
              </a:spcBef>
              <a:buClr>
                <a:srgbClr val="0C2340"/>
              </a:buClr>
            </a:pPr>
            <a:r>
              <a:rPr lang="en-US" sz="1500" b="0" strike="noStrike" spc="-1" dirty="0">
                <a:solidFill>
                  <a:srgbClr val="0C2340"/>
                </a:solidFill>
                <a:latin typeface="Courier New"/>
                <a:ea typeface="DejaVu Sans"/>
              </a:rPr>
              <a:t>SELECT ENUM "Number", </a:t>
            </a:r>
            <a:endParaRPr lang="en-US" sz="1500" b="0" strike="noStrike" spc="-1" dirty="0">
              <a:latin typeface="Arial"/>
            </a:endParaRPr>
          </a:p>
          <a:p>
            <a:pPr marL="361950">
              <a:lnSpc>
                <a:spcPct val="100000"/>
              </a:lnSpc>
              <a:spcBef>
                <a:spcPts val="561"/>
              </a:spcBef>
              <a:buClr>
                <a:srgbClr val="0C2340"/>
              </a:buClr>
            </a:pPr>
            <a:r>
              <a:rPr lang="en-US" sz="1500" b="0" strike="noStrike" spc="-1" dirty="0">
                <a:solidFill>
                  <a:srgbClr val="0C2340"/>
                </a:solidFill>
                <a:latin typeface="Courier New"/>
                <a:ea typeface="DejaVu Sans"/>
              </a:rPr>
              <a:t>       ENAME "Full name" </a:t>
            </a:r>
            <a:endParaRPr lang="en-US" sz="1500" b="0" strike="noStrike" spc="-1" dirty="0">
              <a:latin typeface="Arial"/>
            </a:endParaRPr>
          </a:p>
          <a:p>
            <a:pPr marL="361950">
              <a:lnSpc>
                <a:spcPct val="100000"/>
              </a:lnSpc>
              <a:spcBef>
                <a:spcPts val="561"/>
              </a:spcBef>
              <a:buClr>
                <a:srgbClr val="0C2340"/>
              </a:buClr>
            </a:pPr>
            <a:r>
              <a:rPr lang="en-US" sz="1500" b="0" strike="noStrike" spc="-1" dirty="0">
                <a:solidFill>
                  <a:srgbClr val="0C2340"/>
                </a:solidFill>
                <a:latin typeface="Courier New"/>
                <a:ea typeface="DejaVu Sans"/>
              </a:rPr>
              <a:t>FROM EMPLOYEE;</a:t>
            </a:r>
            <a:endParaRPr lang="en-US" sz="1500" b="0" strike="noStrike" spc="-1" dirty="0">
              <a:latin typeface="Arial"/>
            </a:endParaRPr>
          </a:p>
          <a:p>
            <a:pPr marL="352440" indent="-342720">
              <a:lnSpc>
                <a:spcPct val="100000"/>
              </a:lnSpc>
              <a:spcBef>
                <a:spcPts val="561"/>
              </a:spcBef>
              <a:buClr>
                <a:srgbClr val="0C2340"/>
              </a:buClr>
              <a:buFont typeface="Arial"/>
              <a:buChar char="•"/>
            </a:pPr>
            <a:endParaRPr lang="en-US" sz="1500" b="0" strike="noStrike" spc="-1" dirty="0">
              <a:latin typeface="Arial"/>
            </a:endParaRPr>
          </a:p>
          <a:p>
            <a:pPr marL="361950">
              <a:lnSpc>
                <a:spcPct val="100000"/>
              </a:lnSpc>
              <a:spcBef>
                <a:spcPts val="561"/>
              </a:spcBef>
              <a:buClr>
                <a:srgbClr val="0C2340"/>
              </a:buClr>
            </a:pPr>
            <a:r>
              <a:rPr lang="en-US" sz="1500" b="0" strike="noStrike" spc="-1" dirty="0">
                <a:solidFill>
                  <a:srgbClr val="0C2340"/>
                </a:solidFill>
                <a:latin typeface="Courier New"/>
                <a:ea typeface="DejaVu Sans"/>
              </a:rPr>
              <a:t>SELECT ENUM "Employee number", ENAME "Full name" FROM </a:t>
            </a:r>
            <a:endParaRPr lang="en-US" sz="1500" b="0" strike="noStrike" spc="-1" dirty="0">
              <a:latin typeface="Arial"/>
            </a:endParaRPr>
          </a:p>
          <a:p>
            <a:pPr marL="361950">
              <a:lnSpc>
                <a:spcPct val="100000"/>
              </a:lnSpc>
              <a:spcBef>
                <a:spcPts val="561"/>
              </a:spcBef>
              <a:buClr>
                <a:srgbClr val="0C2340"/>
              </a:buClr>
            </a:pPr>
            <a:r>
              <a:rPr lang="en-US" sz="1500" b="0" strike="noStrike" spc="-1" dirty="0">
                <a:solidFill>
                  <a:srgbClr val="0C2340"/>
                </a:solidFill>
                <a:latin typeface="Courier New"/>
                <a:ea typeface="DejaVu Sans"/>
              </a:rPr>
              <a:t>EMPLOYEE;</a:t>
            </a:r>
          </a:p>
          <a:p>
            <a:pPr marL="352440" indent="-342720">
              <a:lnSpc>
                <a:spcPct val="100000"/>
              </a:lnSpc>
              <a:spcBef>
                <a:spcPts val="561"/>
              </a:spcBef>
              <a:buClr>
                <a:srgbClr val="0C2340"/>
              </a:buClr>
              <a:buFont typeface="Arial"/>
              <a:buChar char="•"/>
            </a:pPr>
            <a:endParaRPr lang="en-US" sz="1500" b="0" strike="noStrike" spc="-1" dirty="0">
              <a:latin typeface="Arial"/>
            </a:endParaRPr>
          </a:p>
          <a:p>
            <a:pPr marL="352440" indent="-342720">
              <a:lnSpc>
                <a:spcPct val="100000"/>
              </a:lnSpc>
              <a:spcBef>
                <a:spcPts val="561"/>
              </a:spcBef>
              <a:buClr>
                <a:srgbClr val="0C2340"/>
              </a:buClr>
              <a:buFont typeface="Arial"/>
              <a:buChar char="•"/>
            </a:pPr>
            <a:r>
              <a:rPr lang="en-US" sz="2000" spc="-1">
                <a:solidFill>
                  <a:srgbClr val="0C2340"/>
                </a:solidFill>
                <a:latin typeface="Times New Roman"/>
                <a:ea typeface="DejaVu Sans"/>
              </a:rPr>
              <a:t>F</a:t>
            </a:r>
            <a:r>
              <a:rPr lang="en-US" sz="2000" b="0" strike="noStrike" spc="-1">
                <a:solidFill>
                  <a:srgbClr val="0C2340"/>
                </a:solidFill>
                <a:latin typeface="Times New Roman"/>
                <a:ea typeface="DejaVu Sans"/>
              </a:rPr>
              <a:t>ormatting </a:t>
            </a:r>
            <a:r>
              <a:rPr lang="en-US" sz="2000" b="0" strike="noStrike" spc="-1" dirty="0">
                <a:solidFill>
                  <a:srgbClr val="0C2340"/>
                </a:solidFill>
                <a:latin typeface="Times New Roman"/>
                <a:ea typeface="DejaVu Sans"/>
              </a:rPr>
              <a:t>below is incorrect</a:t>
            </a:r>
            <a:endParaRPr lang="en-US" sz="2000" b="0" strike="noStrike" spc="-1" dirty="0">
              <a:latin typeface="Arial"/>
            </a:endParaRPr>
          </a:p>
          <a:p>
            <a:pPr marL="352440" indent="-342720">
              <a:lnSpc>
                <a:spcPct val="100000"/>
              </a:lnSpc>
              <a:spcBef>
                <a:spcPts val="561"/>
              </a:spcBef>
              <a:buClr>
                <a:srgbClr val="0C2340"/>
              </a:buClr>
              <a:buFont typeface="Arial"/>
              <a:buChar char="•"/>
            </a:pPr>
            <a:endParaRPr lang="en-US" sz="2000" b="0" strike="noStrike" spc="-1" dirty="0">
              <a:latin typeface="Arial"/>
            </a:endParaRPr>
          </a:p>
          <a:p>
            <a:pPr marL="361950">
              <a:lnSpc>
                <a:spcPct val="100000"/>
              </a:lnSpc>
              <a:spcBef>
                <a:spcPts val="561"/>
              </a:spcBef>
              <a:buClr>
                <a:srgbClr val="0C2340"/>
              </a:buClr>
            </a:pPr>
            <a:r>
              <a:rPr lang="en-US" sz="1500" b="0" strike="noStrike" spc="-1" dirty="0">
                <a:solidFill>
                  <a:srgbClr val="0C2340"/>
                </a:solidFill>
                <a:latin typeface="Courier New"/>
                <a:ea typeface="DejaVu Sans"/>
              </a:rPr>
              <a:t>SELECT </a:t>
            </a:r>
            <a:r>
              <a:rPr lang="en-US" sz="1500" b="0" strike="noStrike" spc="-1" dirty="0" err="1">
                <a:solidFill>
                  <a:srgbClr val="0C2340"/>
                </a:solidFill>
                <a:latin typeface="Courier New"/>
                <a:ea typeface="DejaVu Sans"/>
              </a:rPr>
              <a:t>ENUM"Employee</a:t>
            </a:r>
            <a:r>
              <a:rPr lang="en-US" sz="1500" b="0" strike="noStrike" spc="-1" dirty="0">
                <a:solidFill>
                  <a:srgbClr val="0C2340"/>
                </a:solidFill>
                <a:latin typeface="Courier New"/>
                <a:ea typeface="DejaVu Sans"/>
              </a:rPr>
              <a:t> number",</a:t>
            </a:r>
            <a:r>
              <a:rPr lang="en-US" sz="1500" b="0" strike="noStrike" spc="-1" dirty="0" err="1">
                <a:solidFill>
                  <a:srgbClr val="0C2340"/>
                </a:solidFill>
                <a:latin typeface="Courier New"/>
                <a:ea typeface="DejaVu Sans"/>
              </a:rPr>
              <a:t>ENAME"Full</a:t>
            </a:r>
            <a:r>
              <a:rPr lang="en-US" sz="1500" b="0" strike="noStrike" spc="-1" dirty="0">
                <a:solidFill>
                  <a:srgbClr val="0C2340"/>
                </a:solidFill>
                <a:latin typeface="Courier New"/>
                <a:ea typeface="DejaVu Sans"/>
              </a:rPr>
              <a:t> </a:t>
            </a:r>
            <a:r>
              <a:rPr lang="en-US" sz="1500" b="0" strike="noStrike" spc="-1" dirty="0" err="1">
                <a:solidFill>
                  <a:srgbClr val="0C2340"/>
                </a:solidFill>
                <a:latin typeface="Courier New"/>
                <a:ea typeface="DejaVu Sans"/>
              </a:rPr>
              <a:t>name"FROMEMPLOYEE</a:t>
            </a:r>
            <a:r>
              <a:rPr lang="en-US" sz="1500" b="0" strike="noStrike" spc="-1" dirty="0">
                <a:solidFill>
                  <a:srgbClr val="0C2340"/>
                </a:solidFill>
                <a:latin typeface="Courier New"/>
                <a:ea typeface="DejaVu Sans"/>
              </a:rPr>
              <a:t>;</a:t>
            </a:r>
            <a:endParaRPr lang="en-US" sz="1500" b="0" strike="noStrike" spc="-1" dirty="0">
              <a:latin typeface="Arial"/>
            </a:endParaRPr>
          </a:p>
        </p:txBody>
      </p:sp>
      <p:sp>
        <p:nvSpPr>
          <p:cNvPr id="12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80395621-CB6F-4F1C-BAB6-084C452D105C}" type="slidenum">
              <a:rPr lang="en-US" sz="1400" b="0" strike="noStrike" spc="-1">
                <a:solidFill>
                  <a:srgbClr val="8B8B8B"/>
                </a:solidFill>
                <a:latin typeface="Montserrat"/>
                <a:ea typeface="DejaVu Sans"/>
              </a:rPr>
              <a:t>13</a:t>
            </a:fld>
            <a:endParaRPr lang="en-US" sz="1400" b="0" strike="noStrike" spc="-1">
              <a:latin typeface="Arial"/>
            </a:endParaRPr>
          </a:p>
        </p:txBody>
      </p:sp>
    </p:spTree>
    <p:extLst>
      <p:ext uri="{BB962C8B-B14F-4D97-AF65-F5344CB8AC3E}">
        <p14:creationId xmlns:p14="http://schemas.microsoft.com/office/powerpoint/2010/main" val="2512578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27" name="CustomShape 2"/>
          <p:cNvSpPr/>
          <p:nvPr/>
        </p:nvSpPr>
        <p:spPr>
          <a:xfrm>
            <a:off x="457200" y="140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000" b="0" strike="noStrike" spc="-1">
                <a:solidFill>
                  <a:srgbClr val="0C2340"/>
                </a:solidFill>
                <a:latin typeface="Times New Roman"/>
                <a:ea typeface="DejaVu Sans"/>
              </a:rPr>
              <a:t>C. Coronel, S. Morris, A. Basta, M. Zgola, Data Management and Security, Chapter 5 Cengage Compose eBook, 2018, eBook: Data Management and Security, 1st Edition</a:t>
            </a:r>
            <a:endParaRPr lang="en-US" sz="2000" b="0" strike="noStrike" spc="-1">
              <a:latin typeface="Arial"/>
            </a:endParaRPr>
          </a:p>
          <a:p>
            <a:pPr marL="343080" indent="-339840">
              <a:lnSpc>
                <a:spcPct val="100000"/>
              </a:lnSpc>
              <a:spcBef>
                <a:spcPts val="561"/>
              </a:spcBef>
              <a:buClr>
                <a:srgbClr val="0C2340"/>
              </a:buClr>
              <a:buFont typeface="Arial"/>
              <a:buChar char="•"/>
            </a:pPr>
            <a:r>
              <a:rPr lang="en-US" sz="2000" b="0" strike="noStrike" spc="-1">
                <a:solidFill>
                  <a:srgbClr val="0C2340"/>
                </a:solidFill>
                <a:latin typeface="Times New Roman"/>
                <a:ea typeface="DejaVu Sans"/>
              </a:rPr>
              <a:t>T. Connoly, C. Begg, Database Systems, A Practical Approach to Design, Implementation, and Management, Chapter 6.1 Introduction to SQL, Pearson Education Ltd, 2015</a:t>
            </a:r>
            <a:endParaRPr lang="en-US" sz="2000" b="0" strike="noStrike" spc="-1">
              <a:latin typeface="Arial"/>
            </a:endParaRPr>
          </a:p>
          <a:p>
            <a:pPr marL="343080" indent="-339840">
              <a:lnSpc>
                <a:spcPct val="100000"/>
              </a:lnSpc>
              <a:spcBef>
                <a:spcPts val="561"/>
              </a:spcBef>
              <a:buClr>
                <a:srgbClr val="0C2340"/>
              </a:buClr>
              <a:buFont typeface="Arial"/>
              <a:buChar char="•"/>
            </a:pPr>
            <a:r>
              <a:rPr lang="en-US" sz="2000" b="0" strike="noStrike" spc="-1">
                <a:solidFill>
                  <a:srgbClr val="0C2340"/>
                </a:solidFill>
                <a:latin typeface="Times New Roman"/>
                <a:ea typeface="DejaVu Sans"/>
              </a:rPr>
              <a:t>D. Darmawikarta, SQL for MySQL A Beginner’s Tutorial, Introduction, Brainy Software Inc. First Edition: June 2014</a:t>
            </a:r>
            <a:endParaRPr lang="en-US" sz="2000" b="0" strike="noStrike" spc="-1">
              <a:latin typeface="Arial"/>
            </a:endParaRPr>
          </a:p>
        </p:txBody>
      </p:sp>
      <p:sp>
        <p:nvSpPr>
          <p:cNvPr id="128"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FA05A9A-BAD3-49AA-A729-F4B1C19F6D9B}" type="slidenum">
              <a:rPr lang="en-US" sz="1400" b="0" strike="noStrike" spc="-1">
                <a:solidFill>
                  <a:srgbClr val="8B8B8B"/>
                </a:solidFill>
                <a:latin typeface="Montserrat"/>
                <a:ea typeface="DejaVu Sans"/>
              </a:rPr>
              <a:t>14</a:t>
            </a:fld>
            <a:endParaRPr lang="en-US" sz="1400" b="0" strike="noStrike" spc="-1">
              <a:latin typeface="Arial"/>
            </a:endParaRPr>
          </a:p>
        </p:txBody>
      </p:sp>
    </p:spTree>
    <p:extLst>
      <p:ext uri="{BB962C8B-B14F-4D97-AF65-F5344CB8AC3E}">
        <p14:creationId xmlns:p14="http://schemas.microsoft.com/office/powerpoint/2010/main" val="14547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Structured Query Language</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Characteristics</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Functionality</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Formatting</a:t>
            </a:r>
            <a:endParaRPr lang="en-US" sz="2800" b="0" strike="noStrike" spc="-1">
              <a:latin typeface="Arial"/>
            </a:endParaRPr>
          </a:p>
        </p:txBody>
      </p:sp>
      <p:sp>
        <p:nvSpPr>
          <p:cNvPr id="9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29FFA45-776D-46BF-BAEB-4259748B1ABF}"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p:transition spd="med" advClick="0" advTm="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Structured Query Language </a:t>
            </a:r>
            <a:endParaRPr lang="en-US" sz="3200" b="0" strike="noStrike" spc="-1">
              <a:latin typeface="Arial"/>
            </a:endParaRPr>
          </a:p>
        </p:txBody>
      </p:sp>
      <p:sp>
        <p:nvSpPr>
          <p:cNvPr id="94"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Developed and implemented by IBM in </a:t>
            </a:r>
            <a:r>
              <a:rPr lang="en-US" sz="2000" spc="-1" dirty="0">
                <a:solidFill>
                  <a:srgbClr val="0C2340"/>
                </a:solidFill>
                <a:latin typeface="Times New Roman"/>
                <a:ea typeface="DejaVu Sans"/>
              </a:rPr>
              <a:t>mid</a:t>
            </a:r>
            <a:r>
              <a:rPr lang="en-US" sz="2000" b="0" strike="noStrike" spc="-1" dirty="0">
                <a:solidFill>
                  <a:srgbClr val="0C2340"/>
                </a:solidFill>
                <a:latin typeface="Times New Roman"/>
                <a:ea typeface="DejaVu Sans"/>
              </a:rPr>
              <a:t> 1970s</a:t>
            </a:r>
            <a:endParaRPr lang="en-US" sz="2000" b="0" strike="noStrike" spc="-1" dirty="0">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Originally called SEQUEL (Structured English </a:t>
            </a:r>
            <a:r>
              <a:rPr lang="en-US" sz="2000" b="0" strike="noStrike" spc="-1" dirty="0" err="1">
                <a:solidFill>
                  <a:srgbClr val="0C2340"/>
                </a:solidFill>
                <a:latin typeface="Times New Roman"/>
                <a:ea typeface="DejaVu Sans"/>
              </a:rPr>
              <a:t>QUEry</a:t>
            </a:r>
            <a:r>
              <a:rPr lang="en-US" sz="2000" b="0" strike="noStrike" spc="-1" dirty="0">
                <a:solidFill>
                  <a:srgbClr val="0C2340"/>
                </a:solidFill>
                <a:latin typeface="Times New Roman"/>
                <a:ea typeface="DejaVu Sans"/>
              </a:rPr>
              <a:t> Language)</a:t>
            </a:r>
            <a:endParaRPr lang="en-US" sz="2000" b="0" strike="noStrike" spc="-1" dirty="0">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First implementation: IBM’s SYSTEM R (DB/2, UDB), Oracle SQL</a:t>
            </a:r>
            <a:endParaRPr lang="en-US" sz="2000" b="0" strike="noStrike" spc="-1" dirty="0">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The first ANSI and ISO standard in 1986 (SQL-86)</a:t>
            </a:r>
            <a:endParaRPr lang="en-US" sz="2000" b="0" strike="noStrike" spc="-1" dirty="0">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The revisions in 1989, 1992, 1999, 2003, 2006, 2008, 2011 and 2016</a:t>
            </a:r>
            <a:endParaRPr lang="en-US" sz="2000" b="0" strike="noStrike" spc="-1" dirty="0">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SQL is a command oriented, declarative, common for all relational database management system database programming language</a:t>
            </a:r>
            <a:endParaRPr lang="en-US" sz="2000" b="0" strike="noStrike" spc="-1" dirty="0">
              <a:latin typeface="Arial"/>
            </a:endParaRPr>
          </a:p>
          <a:p>
            <a:pPr marL="714240" indent="-351000">
              <a:lnSpc>
                <a:spcPct val="100000"/>
              </a:lnSpc>
              <a:spcBef>
                <a:spcPts val="561"/>
              </a:spcBef>
            </a:pPr>
            <a:endParaRPr lang="en-US" sz="2000" b="0" strike="noStrike" spc="-1" dirty="0">
              <a:latin typeface="Arial"/>
            </a:endParaRPr>
          </a:p>
        </p:txBody>
      </p:sp>
      <p:sp>
        <p:nvSpPr>
          <p:cNvPr id="9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4028B22-F131-4B57-9433-19F61E7975BC}" type="slidenum">
              <a:rPr lang="en-US" sz="1400" b="0" strike="noStrike" spc="-1">
                <a:solidFill>
                  <a:srgbClr val="8B8B8B"/>
                </a:solidFill>
                <a:latin typeface="Montserrat"/>
                <a:ea typeface="DejaVu Sans"/>
              </a:rPr>
              <a:t>3</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7"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Structured Query Language</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Characteristics</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Functionality</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Formatting</a:t>
            </a:r>
            <a:endParaRPr lang="en-US" sz="2800" b="0" strike="noStrike" spc="-1">
              <a:latin typeface="Arial"/>
            </a:endParaRPr>
          </a:p>
        </p:txBody>
      </p:sp>
      <p:sp>
        <p:nvSpPr>
          <p:cNvPr id="98"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6FFBB4A-6B22-46BC-8B75-369BFE8DC18B}" type="slidenum">
              <a:rPr lang="en-US" sz="1400" b="0" strike="noStrike" spc="-1">
                <a:solidFill>
                  <a:srgbClr val="8B8B8B"/>
                </a:solidFill>
                <a:latin typeface="Montserrat"/>
                <a:ea typeface="DejaVu Sans"/>
              </a:rPr>
              <a:t>4</a:t>
            </a:fld>
            <a:endParaRPr lang="en-US" sz="1400" b="0" strike="noStrike" spc="-1">
              <a:latin typeface="Arial"/>
            </a:endParaRPr>
          </a:p>
        </p:txBody>
      </p:sp>
    </p:spTree>
    <p:extLst>
      <p:ext uri="{BB962C8B-B14F-4D97-AF65-F5344CB8AC3E}">
        <p14:creationId xmlns:p14="http://schemas.microsoft.com/office/powerpoint/2010/main" val="12683276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Characteristics</a:t>
            </a:r>
            <a:endParaRPr lang="en-US" sz="3200" b="0" strike="noStrike" spc="-1">
              <a:latin typeface="Arial"/>
            </a:endParaRPr>
          </a:p>
        </p:txBody>
      </p:sp>
      <p:sp>
        <p:nvSpPr>
          <p:cNvPr id="100"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720">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SQL is commonly used to:</a:t>
            </a:r>
            <a:endParaRPr lang="en-US" sz="2000" b="0" strike="noStrike" spc="-1" dirty="0">
              <a:latin typeface="Arial"/>
            </a:endParaRPr>
          </a:p>
          <a:p>
            <a:pPr marL="714240" indent="-352080">
              <a:lnSpc>
                <a:spcPct val="100000"/>
              </a:lnSpc>
              <a:spcBef>
                <a:spcPts val="561"/>
              </a:spcBef>
            </a:pPr>
            <a:r>
              <a:rPr lang="en-US" sz="2000" b="0" strike="noStrike" spc="-1" dirty="0">
                <a:solidFill>
                  <a:srgbClr val="0C2340"/>
                </a:solidFill>
                <a:latin typeface="Times New Roman"/>
                <a:ea typeface="DejaVu Sans"/>
              </a:rPr>
              <a:t>-	Create databases and the objects within them</a:t>
            </a:r>
            <a:endParaRPr lang="en-US" sz="2000" b="0" strike="noStrike" spc="-1" dirty="0">
              <a:latin typeface="Arial"/>
            </a:endParaRPr>
          </a:p>
          <a:p>
            <a:pPr marL="714240" indent="-352080">
              <a:lnSpc>
                <a:spcPct val="100000"/>
              </a:lnSpc>
              <a:spcBef>
                <a:spcPts val="561"/>
              </a:spcBef>
            </a:pPr>
            <a:r>
              <a:rPr lang="en-US" sz="2000" b="0" strike="noStrike" spc="-1" dirty="0">
                <a:solidFill>
                  <a:srgbClr val="0C2340"/>
                </a:solidFill>
                <a:latin typeface="Times New Roman"/>
                <a:ea typeface="DejaVu Sans"/>
              </a:rPr>
              <a:t>-	Store data in databases</a:t>
            </a:r>
            <a:endParaRPr lang="en-US" sz="2000" b="0" strike="noStrike" spc="-1" dirty="0">
              <a:latin typeface="Arial"/>
            </a:endParaRPr>
          </a:p>
          <a:p>
            <a:pPr marL="714240" indent="-352080">
              <a:lnSpc>
                <a:spcPct val="100000"/>
              </a:lnSpc>
              <a:spcBef>
                <a:spcPts val="561"/>
              </a:spcBef>
            </a:pPr>
            <a:r>
              <a:rPr lang="en-US" sz="2000" b="0" strike="noStrike" spc="-1" dirty="0">
                <a:solidFill>
                  <a:srgbClr val="0C2340"/>
                </a:solidFill>
                <a:latin typeface="Times New Roman"/>
                <a:ea typeface="DejaVu Sans"/>
              </a:rPr>
              <a:t>-	Change and </a:t>
            </a:r>
            <a:r>
              <a:rPr lang="en-US" sz="2000" b="0" strike="noStrike" spc="-1">
                <a:solidFill>
                  <a:srgbClr val="0C2340"/>
                </a:solidFill>
                <a:latin typeface="Times New Roman"/>
                <a:ea typeface="DejaVu Sans"/>
              </a:rPr>
              <a:t>analyse</a:t>
            </a:r>
            <a:r>
              <a:rPr lang="en-US" sz="2000" b="0" strike="noStrike" spc="-1" dirty="0">
                <a:solidFill>
                  <a:srgbClr val="0C2340"/>
                </a:solidFill>
                <a:latin typeface="Times New Roman"/>
                <a:ea typeface="DejaVu Sans"/>
              </a:rPr>
              <a:t> data</a:t>
            </a:r>
            <a:endParaRPr lang="en-US" sz="2000" b="0" strike="noStrike" spc="-1" dirty="0">
              <a:latin typeface="Arial"/>
            </a:endParaRPr>
          </a:p>
          <a:p>
            <a:pPr marL="714240" indent="-352080">
              <a:lnSpc>
                <a:spcPct val="100000"/>
              </a:lnSpc>
              <a:spcBef>
                <a:spcPts val="561"/>
              </a:spcBef>
            </a:pPr>
            <a:r>
              <a:rPr lang="en-US" sz="2000" b="0" strike="noStrike" spc="-1" dirty="0">
                <a:solidFill>
                  <a:srgbClr val="0C2340"/>
                </a:solidFill>
                <a:latin typeface="Times New Roman"/>
                <a:ea typeface="DejaVu Sans"/>
              </a:rPr>
              <a:t>-	Get data back in reports, web pages, </a:t>
            </a:r>
            <a:r>
              <a:rPr lang="en-US" sz="2000" b="0" strike="noStrike" spc="-1" dirty="0" err="1">
                <a:solidFill>
                  <a:srgbClr val="0C2340"/>
                </a:solidFill>
                <a:latin typeface="Times New Roman"/>
                <a:ea typeface="DejaVu Sans"/>
              </a:rPr>
              <a:t>etc</a:t>
            </a:r>
            <a:endParaRPr lang="en-US" sz="2000" b="0" strike="noStrike" spc="-1" dirty="0">
              <a:latin typeface="Arial"/>
            </a:endParaRPr>
          </a:p>
          <a:p>
            <a:pPr marL="352440" indent="-342720">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MySQL SQL is MySQL implementation of ANSI SQL standard</a:t>
            </a:r>
            <a:endParaRPr lang="en-US" sz="2000" b="0" strike="noStrike" spc="-1" dirty="0">
              <a:latin typeface="Arial"/>
            </a:endParaRPr>
          </a:p>
          <a:p>
            <a:pPr marL="352440" indent="-342720">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MySQL SQL is close to but it is not identical to ANSI SQL standard</a:t>
            </a:r>
            <a:endParaRPr lang="en-US" sz="2000" b="0" strike="noStrike" spc="-1" dirty="0">
              <a:latin typeface="Arial"/>
            </a:endParaRPr>
          </a:p>
          <a:p>
            <a:pPr marL="352440" indent="-342720">
              <a:lnSpc>
                <a:spcPct val="100000"/>
              </a:lnSpc>
              <a:spcBef>
                <a:spcPts val="561"/>
              </a:spcBef>
              <a:buClr>
                <a:srgbClr val="0C2340"/>
              </a:buClr>
              <a:buFont typeface="Arial"/>
              <a:buChar char="•"/>
            </a:pPr>
            <a:r>
              <a:rPr lang="en-US" sz="2000" b="0" strike="noStrike" spc="-1" dirty="0" err="1">
                <a:solidFill>
                  <a:srgbClr val="0C2340"/>
                </a:solidFill>
                <a:latin typeface="Courier New"/>
                <a:ea typeface="DejaVu Sans"/>
              </a:rPr>
              <a:t>mysql</a:t>
            </a:r>
            <a:r>
              <a:rPr lang="en-US" sz="2000" b="0" strike="noStrike" spc="-1" dirty="0">
                <a:solidFill>
                  <a:srgbClr val="0C2340"/>
                </a:solidFill>
                <a:latin typeface="Courier New"/>
                <a:ea typeface="DejaVu Sans"/>
              </a:rPr>
              <a:t> </a:t>
            </a:r>
            <a:r>
              <a:rPr lang="en-US" sz="2000" b="0" strike="noStrike" spc="-1" dirty="0">
                <a:solidFill>
                  <a:srgbClr val="0C2340"/>
                </a:solidFill>
                <a:latin typeface="Times New Roman"/>
                <a:ea typeface="DejaVu Sans"/>
              </a:rPr>
              <a:t>command line interface is an enhancement of MySQL SQL</a:t>
            </a:r>
            <a:endParaRPr lang="en-US" sz="2000" b="0" strike="noStrike" spc="-1" dirty="0">
              <a:latin typeface="Arial"/>
            </a:endParaRPr>
          </a:p>
          <a:p>
            <a:pPr marL="352440" indent="-342720">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SQL Developer is a Graphical User Interface (GUI) to MySQL SQL</a:t>
            </a:r>
            <a:endParaRPr lang="en-US" sz="2000" b="0" strike="noStrike" spc="-1" dirty="0">
              <a:latin typeface="Arial"/>
            </a:endParaRPr>
          </a:p>
          <a:p>
            <a:pPr marL="352440" indent="-342720">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MySQL Workbench is another Graphical User Interface (GUI) to MySQL SQL</a:t>
            </a:r>
            <a:endParaRPr lang="en-US" sz="2000" b="0" strike="noStrike" spc="-1" dirty="0">
              <a:latin typeface="Arial"/>
            </a:endParaRPr>
          </a:p>
        </p:txBody>
      </p:sp>
      <p:sp>
        <p:nvSpPr>
          <p:cNvPr id="101"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2D6950E-53EA-4D12-A8FF-BD5CD62B3FF3}" type="slidenum">
              <a:rPr lang="en-US" sz="1400" b="0" strike="noStrike" spc="-1">
                <a:solidFill>
                  <a:srgbClr val="8B8B8B"/>
                </a:solidFill>
                <a:latin typeface="Montserrat"/>
                <a:ea typeface="DejaVu Sans"/>
              </a:rPr>
              <a:t>5</a:t>
            </a:fld>
            <a:endParaRPr lang="en-US" sz="1400" b="0" strike="noStrike" spc="-1">
              <a:latin typeface="Arial"/>
            </a:endParaRPr>
          </a:p>
        </p:txBody>
      </p:sp>
    </p:spTree>
    <p:extLst>
      <p:ext uri="{BB962C8B-B14F-4D97-AF65-F5344CB8AC3E}">
        <p14:creationId xmlns:p14="http://schemas.microsoft.com/office/powerpoint/2010/main" val="36801192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03"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Structured Query Language</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Characteristics</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Functionality</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Formatting</a:t>
            </a:r>
            <a:endParaRPr lang="en-US" sz="2800" b="0" strike="noStrike" spc="-1">
              <a:latin typeface="Arial"/>
            </a:endParaRPr>
          </a:p>
        </p:txBody>
      </p:sp>
      <p:sp>
        <p:nvSpPr>
          <p:cNvPr id="104"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1ADE850-B67B-41DB-ACE6-3DF5DD06B4E7}" type="slidenum">
              <a:rPr lang="en-US" sz="1400" b="0" strike="noStrike" spc="-1">
                <a:solidFill>
                  <a:srgbClr val="8B8B8B"/>
                </a:solidFill>
                <a:latin typeface="Montserrat"/>
                <a:ea typeface="DejaVu Sans"/>
              </a:rPr>
              <a:t>6</a:t>
            </a:fld>
            <a:endParaRPr lang="en-US" sz="1400" b="0" strike="noStrike" spc="-1">
              <a:latin typeface="Arial"/>
            </a:endParaRPr>
          </a:p>
        </p:txBody>
      </p:sp>
    </p:spTree>
    <p:extLst>
      <p:ext uri="{BB962C8B-B14F-4D97-AF65-F5344CB8AC3E}">
        <p14:creationId xmlns:p14="http://schemas.microsoft.com/office/powerpoint/2010/main" val="1780682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Functionality</a:t>
            </a:r>
            <a:endParaRPr lang="en-US" sz="3200" b="0" strike="noStrike" spc="-1">
              <a:latin typeface="Arial"/>
            </a:endParaRPr>
          </a:p>
        </p:txBody>
      </p:sp>
      <p:sp>
        <p:nvSpPr>
          <p:cNvPr id="10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720">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SQL consists of:</a:t>
            </a:r>
            <a:endParaRPr lang="en-US" sz="2000" b="0" strike="noStrike" spc="-1" dirty="0">
              <a:latin typeface="Arial"/>
            </a:endParaRPr>
          </a:p>
          <a:p>
            <a:pPr marL="361800">
              <a:lnSpc>
                <a:spcPct val="100000"/>
              </a:lnSpc>
              <a:spcBef>
                <a:spcPts val="561"/>
              </a:spcBef>
            </a:pPr>
            <a:r>
              <a:rPr lang="en-US" sz="2000" b="0" strike="noStrike" spc="-1" dirty="0">
                <a:solidFill>
                  <a:srgbClr val="0C2340"/>
                </a:solidFill>
                <a:latin typeface="Times New Roman"/>
                <a:ea typeface="DejaVu Sans"/>
              </a:rPr>
              <a:t>Data definition statements:</a:t>
            </a:r>
            <a:endParaRPr lang="en-US" sz="2000" b="0" strike="noStrike" spc="-1" dirty="0">
              <a:latin typeface="Arial"/>
            </a:endParaRPr>
          </a:p>
          <a:p>
            <a:pPr marL="714240" indent="-352080">
              <a:lnSpc>
                <a:spcPct val="100000"/>
              </a:lnSpc>
              <a:spcBef>
                <a:spcPts val="561"/>
              </a:spcBef>
            </a:pPr>
            <a:r>
              <a:rPr lang="en-US" sz="2000" b="0" strike="noStrike" spc="-1" dirty="0">
                <a:solidFill>
                  <a:srgbClr val="0C2340"/>
                </a:solidFill>
                <a:latin typeface="Courier New"/>
                <a:ea typeface="DejaVu Sans"/>
              </a:rPr>
              <a:t>	CREATE TABLE,</a:t>
            </a:r>
            <a:endParaRPr lang="en-US" sz="2000" b="0" strike="noStrike" spc="-1" dirty="0">
              <a:latin typeface="Arial"/>
            </a:endParaRPr>
          </a:p>
          <a:p>
            <a:pPr marL="714240" indent="-352080">
              <a:lnSpc>
                <a:spcPct val="100000"/>
              </a:lnSpc>
              <a:spcBef>
                <a:spcPts val="561"/>
              </a:spcBef>
            </a:pPr>
            <a:r>
              <a:rPr lang="en-US" sz="2000" b="0" strike="noStrike" spc="-1" dirty="0">
                <a:solidFill>
                  <a:srgbClr val="0C2340"/>
                </a:solidFill>
                <a:latin typeface="Courier New"/>
                <a:ea typeface="DejaVu Sans"/>
              </a:rPr>
              <a:t>	CREATE INDEX,</a:t>
            </a:r>
            <a:endParaRPr lang="en-US" sz="2000" b="0" strike="noStrike" spc="-1" dirty="0">
              <a:latin typeface="Arial"/>
            </a:endParaRPr>
          </a:p>
          <a:p>
            <a:pPr marL="714240" indent="-352080">
              <a:lnSpc>
                <a:spcPct val="100000"/>
              </a:lnSpc>
              <a:spcBef>
                <a:spcPts val="561"/>
              </a:spcBef>
            </a:pPr>
            <a:r>
              <a:rPr lang="en-US" sz="2000" b="0" strike="noStrike" spc="-1" dirty="0">
                <a:solidFill>
                  <a:srgbClr val="0C2340"/>
                </a:solidFill>
                <a:latin typeface="Courier New"/>
                <a:ea typeface="DejaVu Sans"/>
              </a:rPr>
              <a:t>	CREATE VIEW,</a:t>
            </a:r>
            <a:endParaRPr lang="en-US" sz="2000" b="0" strike="noStrike" spc="-1" dirty="0">
              <a:latin typeface="Arial"/>
            </a:endParaRPr>
          </a:p>
          <a:p>
            <a:pPr marL="714240" indent="-352080">
              <a:lnSpc>
                <a:spcPct val="100000"/>
              </a:lnSpc>
              <a:spcBef>
                <a:spcPts val="561"/>
              </a:spcBef>
            </a:pPr>
            <a:r>
              <a:rPr lang="en-US" sz="2000" b="0" strike="noStrike" spc="-1" dirty="0">
                <a:solidFill>
                  <a:srgbClr val="0C2340"/>
                </a:solidFill>
                <a:latin typeface="Courier New"/>
                <a:ea typeface="DejaVu Sans"/>
              </a:rPr>
              <a:t>	ALTER TABLE,</a:t>
            </a:r>
            <a:endParaRPr lang="en-US" sz="2000" b="0" strike="noStrike" spc="-1" dirty="0">
              <a:latin typeface="Arial"/>
            </a:endParaRPr>
          </a:p>
          <a:p>
            <a:pPr marL="714240" indent="-352080">
              <a:lnSpc>
                <a:spcPct val="100000"/>
              </a:lnSpc>
              <a:spcBef>
                <a:spcPts val="561"/>
              </a:spcBef>
            </a:pPr>
            <a:r>
              <a:rPr lang="en-US" sz="2000" b="0" strike="noStrike" spc="-1" dirty="0">
                <a:solidFill>
                  <a:srgbClr val="0C2340"/>
                </a:solidFill>
                <a:latin typeface="Courier New"/>
                <a:ea typeface="DejaVu Sans"/>
              </a:rPr>
              <a:t>	...</a:t>
            </a:r>
            <a:endParaRPr lang="en-US" sz="2000" b="0" strike="noStrike" spc="-1" dirty="0">
              <a:latin typeface="Arial"/>
            </a:endParaRPr>
          </a:p>
          <a:p>
            <a:pPr marL="361800" indent="-352080">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Data retrieval statements:</a:t>
            </a:r>
            <a:endParaRPr lang="en-US" sz="2000" b="0" strike="noStrike" spc="-1" dirty="0">
              <a:latin typeface="Arial"/>
            </a:endParaRPr>
          </a:p>
          <a:p>
            <a:pPr marL="714375" indent="-352425">
              <a:lnSpc>
                <a:spcPct val="100000"/>
              </a:lnSpc>
              <a:spcBef>
                <a:spcPts val="561"/>
              </a:spcBef>
            </a:pPr>
            <a:r>
              <a:rPr lang="en-US" sz="2000" b="0" strike="noStrike" spc="-1" dirty="0">
                <a:solidFill>
                  <a:srgbClr val="0C2340"/>
                </a:solidFill>
                <a:latin typeface="Courier New"/>
                <a:ea typeface="DejaVu Sans"/>
              </a:rPr>
              <a:t>	SELECT</a:t>
            </a:r>
            <a:endParaRPr lang="en-US" sz="2000" b="0" strike="noStrike" spc="-1" dirty="0">
              <a:latin typeface="Arial"/>
            </a:endParaRPr>
          </a:p>
          <a:p>
            <a:pPr marL="714375" indent="-352425">
              <a:lnSpc>
                <a:spcPct val="100000"/>
              </a:lnSpc>
              <a:spcBef>
                <a:spcPts val="561"/>
              </a:spcBef>
            </a:pPr>
            <a:r>
              <a:rPr lang="en-US" sz="2000" b="0" strike="noStrike" spc="-1" dirty="0">
                <a:solidFill>
                  <a:srgbClr val="0C2340"/>
                </a:solidFill>
                <a:latin typeface="Courier New"/>
                <a:ea typeface="DejaVu Sans"/>
              </a:rPr>
              <a:t>	WITH</a:t>
            </a:r>
            <a:endParaRPr lang="en-US" sz="2000" b="0" strike="noStrike" spc="-1" dirty="0">
              <a:latin typeface="Arial"/>
            </a:endParaRPr>
          </a:p>
          <a:p>
            <a:pPr marL="714375" indent="-352425">
              <a:lnSpc>
                <a:spcPct val="100000"/>
              </a:lnSpc>
              <a:spcBef>
                <a:spcPts val="561"/>
              </a:spcBef>
            </a:pPr>
            <a:r>
              <a:rPr lang="en-US" sz="2000" b="0" strike="noStrike" spc="-1" dirty="0">
                <a:solidFill>
                  <a:srgbClr val="0C2340"/>
                </a:solidFill>
                <a:latin typeface="Courier New"/>
                <a:ea typeface="DejaVu Sans"/>
              </a:rPr>
              <a:t>	MODEL</a:t>
            </a:r>
            <a:endParaRPr lang="en-US" sz="2000" b="0" strike="noStrike" spc="-1" dirty="0">
              <a:latin typeface="Arial"/>
            </a:endParaRPr>
          </a:p>
          <a:p>
            <a:pPr marL="714375" indent="-352425">
              <a:lnSpc>
                <a:spcPct val="100000"/>
              </a:lnSpc>
              <a:spcBef>
                <a:spcPts val="561"/>
              </a:spcBef>
            </a:pPr>
            <a:r>
              <a:rPr lang="en-US" sz="2000" b="0" strike="noStrike" spc="-1">
                <a:solidFill>
                  <a:srgbClr val="0C2340"/>
                </a:solidFill>
                <a:latin typeface="Courier New"/>
                <a:ea typeface="DejaVu Sans"/>
              </a:rPr>
              <a:t>	...</a:t>
            </a:r>
            <a:endParaRPr lang="en-US" sz="2000" b="0" strike="noStrike" spc="-1" dirty="0">
              <a:latin typeface="Arial"/>
            </a:endParaRPr>
          </a:p>
        </p:txBody>
      </p:sp>
      <p:sp>
        <p:nvSpPr>
          <p:cNvPr id="10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1E038E6-CD30-440B-BF54-01F48E18910C}" type="slidenum">
              <a:rPr lang="en-US" sz="1400" b="0" strike="noStrike" spc="-1">
                <a:solidFill>
                  <a:srgbClr val="8B8B8B"/>
                </a:solidFill>
                <a:latin typeface="Montserrat"/>
                <a:ea typeface="DejaVu Sans"/>
              </a:rPr>
              <a:t>7</a:t>
            </a:fld>
            <a:endParaRPr lang="en-US" sz="1400" b="0" strike="noStrike" spc="-1">
              <a:latin typeface="Arial"/>
            </a:endParaRPr>
          </a:p>
        </p:txBody>
      </p:sp>
    </p:spTree>
    <p:extLst>
      <p:ext uri="{BB962C8B-B14F-4D97-AF65-F5344CB8AC3E}">
        <p14:creationId xmlns:p14="http://schemas.microsoft.com/office/powerpoint/2010/main" val="35714392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Functionality</a:t>
            </a:r>
            <a:endParaRPr lang="en-US" sz="3200" b="0" strike="noStrike" spc="-1">
              <a:latin typeface="Arial"/>
            </a:endParaRPr>
          </a:p>
        </p:txBody>
      </p:sp>
      <p:sp>
        <p:nvSpPr>
          <p:cNvPr id="109"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720">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Data manipulation statements:</a:t>
            </a:r>
            <a:endParaRPr lang="en-US" sz="2200" b="0" strike="noStrike" spc="-1" dirty="0">
              <a:latin typeface="Arial"/>
            </a:endParaRPr>
          </a:p>
          <a:p>
            <a:pPr marL="714375" indent="-309563">
              <a:lnSpc>
                <a:spcPct val="100000"/>
              </a:lnSpc>
              <a:spcBef>
                <a:spcPts val="561"/>
              </a:spcBef>
            </a:pPr>
            <a:r>
              <a:rPr lang="en-US" sz="2000" spc="-1" dirty="0">
                <a:solidFill>
                  <a:srgbClr val="0C2340"/>
                </a:solidFill>
                <a:latin typeface="Times New Roman"/>
                <a:ea typeface="DejaVu Sans"/>
                <a:cs typeface="Courier New" panose="02070309020205020404" pitchFamily="49" charset="0"/>
              </a:rPr>
              <a:t>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UPDATE</a:t>
            </a:r>
            <a:r>
              <a:rPr lang="en-US" sz="2000" b="0" strike="noStrike" spc="-1" dirty="0">
                <a:solidFill>
                  <a:srgbClr val="0C2340"/>
                </a:solidFill>
                <a:latin typeface="Times New Roman"/>
                <a:ea typeface="DejaVu Sans"/>
              </a:rPr>
              <a:t>,</a:t>
            </a:r>
            <a:endParaRPr lang="en-US" sz="2000" b="0" strike="noStrike" spc="-1" dirty="0">
              <a:latin typeface="Arial"/>
            </a:endParaRPr>
          </a:p>
          <a:p>
            <a:pPr marL="714375" indent="-309563">
              <a:lnSpc>
                <a:spcPct val="100000"/>
              </a:lnSpc>
              <a:spcBef>
                <a:spcPts val="561"/>
              </a:spcBef>
            </a:pPr>
            <a:r>
              <a:rPr lang="en-US" sz="2000" b="0" strike="noStrike" spc="-1" dirty="0">
                <a:solidFill>
                  <a:srgbClr val="0C2340"/>
                </a:solidFill>
                <a:latin typeface="Courier New" panose="02070309020205020404" pitchFamily="49" charset="0"/>
                <a:ea typeface="DejaVu Sans"/>
                <a:cs typeface="Courier New" panose="02070309020205020404" pitchFamily="49" charset="0"/>
              </a:rPr>
              <a:t>	INSERT</a:t>
            </a:r>
            <a:r>
              <a:rPr lang="en-US" sz="2000" b="0" strike="noStrike" spc="-1" dirty="0">
                <a:solidFill>
                  <a:srgbClr val="0C2340"/>
                </a:solidFill>
                <a:latin typeface="Times New Roman"/>
                <a:ea typeface="DejaVu Sans"/>
              </a:rPr>
              <a:t>,</a:t>
            </a:r>
            <a:endParaRPr lang="en-US" sz="2000" b="0" strike="noStrike" spc="-1" dirty="0">
              <a:latin typeface="Arial"/>
            </a:endParaRPr>
          </a:p>
          <a:p>
            <a:pPr marL="714375" indent="-309563">
              <a:lnSpc>
                <a:spcPct val="100000"/>
              </a:lnSpc>
              <a:spcBef>
                <a:spcPts val="561"/>
              </a:spcBef>
            </a:pPr>
            <a:r>
              <a:rPr lang="en-US" sz="2000" b="0" strike="noStrike" spc="-1" dirty="0">
                <a:solidFill>
                  <a:srgbClr val="0C2340"/>
                </a:solidFill>
                <a:latin typeface="Courier New" panose="02070309020205020404" pitchFamily="49" charset="0"/>
                <a:ea typeface="DejaVu Sans"/>
                <a:cs typeface="Courier New" panose="02070309020205020404" pitchFamily="49" charset="0"/>
              </a:rPr>
              <a:t>	DELETE</a:t>
            </a:r>
            <a:r>
              <a:rPr lang="en-US" sz="2000" b="0" strike="noStrike" spc="-1" dirty="0">
                <a:solidFill>
                  <a:srgbClr val="0C2340"/>
                </a:solidFill>
                <a:latin typeface="Times New Roman"/>
                <a:ea typeface="DejaVu Sans"/>
              </a:rPr>
              <a:t>,</a:t>
            </a:r>
            <a:endParaRPr lang="en-US" sz="2000" b="0" strike="noStrike" spc="-1" dirty="0">
              <a:latin typeface="Arial"/>
            </a:endParaRPr>
          </a:p>
          <a:p>
            <a:pPr marL="714375" indent="-309563">
              <a:lnSpc>
                <a:spcPct val="100000"/>
              </a:lnSpc>
              <a:spcBef>
                <a:spcPts val="561"/>
              </a:spcBef>
            </a:pPr>
            <a:r>
              <a:rPr lang="en-US" sz="2000" b="0" strike="noStrike" spc="-1" dirty="0">
                <a:solidFill>
                  <a:srgbClr val="0C2340"/>
                </a:solidFill>
                <a:latin typeface="Courier New" panose="02070309020205020404" pitchFamily="49" charset="0"/>
                <a:ea typeface="DejaVu Sans"/>
                <a:cs typeface="Courier New" panose="02070309020205020404" pitchFamily="49" charset="0"/>
              </a:rPr>
              <a:t>	...</a:t>
            </a:r>
            <a:endParaRPr lang="en-US" sz="2000" b="0" strike="noStrike" spc="-1" dirty="0">
              <a:latin typeface="Courier New" panose="02070309020205020404" pitchFamily="49" charset="0"/>
              <a:cs typeface="Courier New" panose="02070309020205020404" pitchFamily="49" charset="0"/>
            </a:endParaRPr>
          </a:p>
          <a:p>
            <a:pPr marL="361800" indent="-352080">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Access control statements:</a:t>
            </a:r>
            <a:endParaRPr lang="en-US" sz="2200" b="0" strike="noStrike" spc="-1" dirty="0">
              <a:latin typeface="Arial"/>
            </a:endParaRPr>
          </a:p>
          <a:p>
            <a:pPr marL="714240" indent="-352080">
              <a:lnSpc>
                <a:spcPct val="100000"/>
              </a:lnSpc>
              <a:spcBef>
                <a:spcPts val="561"/>
              </a:spcBef>
            </a:pPr>
            <a:r>
              <a:rPr lang="en-US" sz="2000" spc="-1" dirty="0">
                <a:solidFill>
                  <a:srgbClr val="0C2340"/>
                </a:solidFill>
                <a:latin typeface="Courier New"/>
                <a:ea typeface="DejaVu Sans"/>
              </a:rPr>
              <a:t>	</a:t>
            </a:r>
            <a:r>
              <a:rPr lang="en-US" sz="2000" b="0" strike="noStrike" spc="-1" dirty="0">
                <a:solidFill>
                  <a:srgbClr val="0C2340"/>
                </a:solidFill>
                <a:latin typeface="Courier New"/>
                <a:ea typeface="DejaVu Sans"/>
              </a:rPr>
              <a:t>GRANT,</a:t>
            </a:r>
            <a:endParaRPr lang="en-US" sz="2000" b="0" strike="noStrike" spc="-1" dirty="0">
              <a:latin typeface="Arial"/>
            </a:endParaRPr>
          </a:p>
          <a:p>
            <a:pPr marL="714240" indent="-352080">
              <a:lnSpc>
                <a:spcPct val="100000"/>
              </a:lnSpc>
              <a:spcBef>
                <a:spcPts val="561"/>
              </a:spcBef>
            </a:pPr>
            <a:r>
              <a:rPr lang="en-US" sz="2000" spc="-1" dirty="0">
                <a:solidFill>
                  <a:srgbClr val="0C2340"/>
                </a:solidFill>
                <a:latin typeface="Courier New"/>
                <a:ea typeface="DejaVu Sans"/>
              </a:rPr>
              <a:t>	</a:t>
            </a:r>
            <a:r>
              <a:rPr lang="en-US" sz="2000" b="0" strike="noStrike" spc="-1" dirty="0">
                <a:solidFill>
                  <a:srgbClr val="0C2340"/>
                </a:solidFill>
                <a:latin typeface="Courier New"/>
                <a:ea typeface="DejaVu Sans"/>
              </a:rPr>
              <a:t>REVOKE,</a:t>
            </a:r>
            <a:endParaRPr lang="en-US" sz="2000" b="0" strike="noStrike" spc="-1" dirty="0">
              <a:latin typeface="Arial"/>
            </a:endParaRPr>
          </a:p>
          <a:p>
            <a:pPr marL="360000" indent="-360000">
              <a:lnSpc>
                <a:spcPct val="100000"/>
              </a:lnSpc>
              <a:spcBef>
                <a:spcPts val="561"/>
              </a:spcBef>
              <a:buClr>
                <a:srgbClr val="0C2340"/>
              </a:buClr>
              <a:buFont typeface="Arial"/>
              <a:buChar char="•"/>
            </a:pPr>
            <a:r>
              <a:rPr lang="en-US" sz="2200" b="0" strike="noStrike" spc="-1" dirty="0">
                <a:solidFill>
                  <a:srgbClr val="0C2340"/>
                </a:solidFill>
                <a:latin typeface="Times New Roman"/>
                <a:ea typeface="DejaVu Sans"/>
              </a:rPr>
              <a:t>System administration statements:</a:t>
            </a:r>
            <a:endParaRPr lang="en-US" sz="2200" b="0" strike="noStrike" spc="-1" dirty="0">
              <a:latin typeface="Arial"/>
            </a:endParaRPr>
          </a:p>
          <a:p>
            <a:pPr marL="714375" indent="-352425">
              <a:lnSpc>
                <a:spcPct val="100000"/>
              </a:lnSpc>
              <a:spcBef>
                <a:spcPts val="561"/>
              </a:spcBef>
              <a:buClr>
                <a:srgbClr val="0C2340"/>
              </a:buClr>
            </a:pPr>
            <a:r>
              <a:rPr lang="en-US" sz="2000" b="0" strike="noStrike" spc="-1" dirty="0">
                <a:solidFill>
                  <a:srgbClr val="0C2340"/>
                </a:solidFill>
                <a:latin typeface="Courier New"/>
                <a:ea typeface="DejaVu Sans"/>
              </a:rPr>
              <a:t>	CREATE DATABASE,</a:t>
            </a:r>
            <a:endParaRPr lang="en-US" sz="2000" b="0" strike="noStrike" spc="-1" dirty="0">
              <a:latin typeface="Arial"/>
            </a:endParaRPr>
          </a:p>
          <a:p>
            <a:pPr marL="714375" indent="-352425">
              <a:lnSpc>
                <a:spcPct val="100000"/>
              </a:lnSpc>
              <a:spcBef>
                <a:spcPts val="561"/>
              </a:spcBef>
              <a:buClr>
                <a:srgbClr val="0C2340"/>
              </a:buClr>
            </a:pPr>
            <a:r>
              <a:rPr lang="en-US" sz="2000" b="0" strike="noStrike" spc="-1" dirty="0">
                <a:solidFill>
                  <a:srgbClr val="0C2340"/>
                </a:solidFill>
                <a:latin typeface="Courier New"/>
                <a:ea typeface="DejaVu Sans"/>
              </a:rPr>
              <a:t>	CREATE TABLESPACE,</a:t>
            </a:r>
            <a:endParaRPr lang="en-US" sz="2000" b="0" strike="noStrike" spc="-1" dirty="0">
              <a:latin typeface="Arial"/>
            </a:endParaRPr>
          </a:p>
          <a:p>
            <a:pPr marL="714375" indent="-352425">
              <a:lnSpc>
                <a:spcPct val="100000"/>
              </a:lnSpc>
              <a:spcBef>
                <a:spcPts val="561"/>
              </a:spcBef>
              <a:buClr>
                <a:srgbClr val="0C2340"/>
              </a:buClr>
            </a:pPr>
            <a:r>
              <a:rPr lang="en-US" sz="2000" b="0" strike="noStrike" spc="-1" dirty="0">
                <a:solidFill>
                  <a:srgbClr val="0C2340"/>
                </a:solidFill>
                <a:latin typeface="Courier New"/>
                <a:ea typeface="DejaVu Sans"/>
              </a:rPr>
              <a:t>	ALTER TABLESPACE,</a:t>
            </a:r>
            <a:endParaRPr lang="en-US" sz="2000" b="0" strike="noStrike" spc="-1" dirty="0">
              <a:latin typeface="Arial"/>
            </a:endParaRPr>
          </a:p>
          <a:p>
            <a:pPr marL="714375" indent="-352425">
              <a:lnSpc>
                <a:spcPct val="100000"/>
              </a:lnSpc>
              <a:spcBef>
                <a:spcPts val="561"/>
              </a:spcBef>
              <a:buClr>
                <a:srgbClr val="0C2340"/>
              </a:buClr>
            </a:pPr>
            <a:r>
              <a:rPr lang="en-US" sz="2000" b="0" strike="noStrike" spc="-1" dirty="0">
                <a:solidFill>
                  <a:srgbClr val="0C2340"/>
                </a:solidFill>
                <a:latin typeface="Courier New"/>
                <a:ea typeface="DejaVu Sans"/>
              </a:rPr>
              <a:t>	CREATE SNAPSHOT,</a:t>
            </a:r>
            <a:endParaRPr lang="en-US" sz="2000" b="0" strike="noStrike" spc="-1" dirty="0">
              <a:latin typeface="Arial"/>
            </a:endParaRPr>
          </a:p>
          <a:p>
            <a:pPr marL="714375" indent="-352425">
              <a:lnSpc>
                <a:spcPct val="100000"/>
              </a:lnSpc>
              <a:spcBef>
                <a:spcPts val="561"/>
              </a:spcBef>
              <a:buClr>
                <a:srgbClr val="0C2340"/>
              </a:buClr>
            </a:pPr>
            <a:r>
              <a:rPr lang="en-US" sz="2000" b="0" strike="noStrike" spc="-1" dirty="0">
                <a:solidFill>
                  <a:srgbClr val="0C2340"/>
                </a:solidFill>
                <a:latin typeface="Courier New"/>
                <a:ea typeface="DejaVu Sans"/>
              </a:rPr>
              <a:t>...</a:t>
            </a:r>
            <a:endParaRPr lang="en-US" sz="2000" b="0" strike="noStrike" spc="-1" dirty="0">
              <a:latin typeface="Arial"/>
            </a:endParaRPr>
          </a:p>
        </p:txBody>
      </p:sp>
      <p:sp>
        <p:nvSpPr>
          <p:cNvPr id="11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E8CF520-6405-44CB-AD84-DAE994941156}" type="slidenum">
              <a:rPr lang="en-US" sz="1400" b="0" strike="noStrike" spc="-1">
                <a:solidFill>
                  <a:srgbClr val="8B8B8B"/>
                </a:solidFill>
                <a:latin typeface="Montserrat"/>
                <a:ea typeface="DejaVu Sans"/>
              </a:rPr>
              <a:t>8</a:t>
            </a:fld>
            <a:endParaRPr lang="en-US" sz="1400" b="0" strike="noStrike" spc="-1">
              <a:latin typeface="Arial"/>
            </a:endParaRPr>
          </a:p>
        </p:txBody>
      </p:sp>
    </p:spTree>
    <p:extLst>
      <p:ext uri="{BB962C8B-B14F-4D97-AF65-F5344CB8AC3E}">
        <p14:creationId xmlns:p14="http://schemas.microsoft.com/office/powerpoint/2010/main" val="14521049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12"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Structured Query Language</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2060"/>
                </a:solidFill>
                <a:latin typeface="Times New Roman"/>
                <a:ea typeface="DejaVu Sans"/>
              </a:rPr>
              <a:t>Characteristics</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Functionality</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Formatting</a:t>
            </a:r>
            <a:endParaRPr lang="en-US" sz="2800" b="0" strike="noStrike" spc="-1">
              <a:latin typeface="Arial"/>
            </a:endParaRPr>
          </a:p>
        </p:txBody>
      </p:sp>
      <p:sp>
        <p:nvSpPr>
          <p:cNvPr id="11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1035EB6-8C26-4544-A4B0-269DB71D1163}" type="slidenum">
              <a:rPr lang="en-US" sz="1400" b="0" strike="noStrike" spc="-1">
                <a:solidFill>
                  <a:srgbClr val="8B8B8B"/>
                </a:solidFill>
                <a:latin typeface="Montserrat"/>
                <a:ea typeface="DejaVu Sans"/>
              </a:rPr>
              <a:t>9</a:t>
            </a:fld>
            <a:endParaRPr lang="en-US" sz="1400" b="0" strike="noStrike" spc="-1">
              <a:latin typeface="Arial"/>
            </a:endParaRPr>
          </a:p>
        </p:txBody>
      </p:sp>
    </p:spTree>
    <p:extLst>
      <p:ext uri="{BB962C8B-B14F-4D97-AF65-F5344CB8AC3E}">
        <p14:creationId xmlns:p14="http://schemas.microsoft.com/office/powerpoint/2010/main" val="14711042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3622</TotalTime>
  <Words>2892</Words>
  <Application>Microsoft Macintosh PowerPoint</Application>
  <PresentationFormat>On-screen Show (4:3)</PresentationFormat>
  <Paragraphs>189</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Courier New</vt:lpstr>
      <vt:lpstr>DejaVu Sans</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21</cp:revision>
  <dcterms:modified xsi:type="dcterms:W3CDTF">2020-11-09T10:03:31Z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2020-08-15T14:05:39Z</dcterms:modified>
  <cp:revision>234</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8</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8</vt:i4>
  </property>
</Properties>
</file>