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4847"/>
  </p:normalViewPr>
  <p:slideViewPr>
    <p:cSldViewPr snapToGrid="0" snapToObjects="1">
      <p:cViewPr varScale="1">
        <p:scale>
          <a:sx n="78" d="100"/>
          <a:sy n="78" d="100"/>
        </p:scale>
        <p:origin x="30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a:rPr>
              <a:t> </a:t>
            </a: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a:rPr>
              <a:t> </a:t>
            </a: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a:rPr>
              <a:t> </a:t>
            </a: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37CA098B-693A-4B75-B622-A07EE4A2764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SELECT statement, part 3.</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This presentation explains how to implement the queries that join the relational tables.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a:p>
            <a:pPr marL="216000" indent="-212760">
              <a:lnSpc>
                <a:spcPct val="100000"/>
              </a:lnSpc>
            </a:pPr>
            <a:endParaRPr lang="en-US" sz="2000" b="0" strike="noStrike" spc="-1" dirty="0">
              <a:latin typeface="Arial"/>
            </a:endParaRPr>
          </a:p>
        </p:txBody>
      </p:sp>
      <p:sp>
        <p:nvSpPr>
          <p:cNvPr id="195" name="CustomShape 2"/>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9718C5C-F8FE-4D9C-A7E9-6589DCDF4FE0}" type="slidenum">
              <a:rPr lang="en-US" sz="1200" b="0" strike="noStrike" spc="-1">
                <a:solidFill>
                  <a:srgbClr val="000000"/>
                </a:solidFill>
                <a:latin typeface="+mn-lt"/>
                <a:ea typeface="+mn-ea"/>
              </a:rPr>
              <a:t>1</a:t>
            </a:fld>
            <a:endParaRPr lang="en-US" sz="1200" b="0" strike="noStrike" spc="-1">
              <a:latin typeface="Arial"/>
            </a:endParaRPr>
          </a:p>
        </p:txBody>
      </p:sp>
      <p:sp>
        <p:nvSpPr>
          <p:cNvPr id="196" name="CustomShape 3"/>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Natural join queries.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2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2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F74DB8B-5777-4831-B2CB-77E081AC5904}" type="slidenum">
              <a:rPr lang="en-US" sz="1200" b="0" strike="noStrike" spc="-1">
                <a:solidFill>
                  <a:srgbClr val="000000"/>
                </a:solidFill>
                <a:latin typeface="Times New Roman"/>
                <a:ea typeface="+mn-ea"/>
              </a:rPr>
              <a:t>10</a:t>
            </a:fld>
            <a:endParaRPr lang="en-US" sz="1200" b="0" strike="noStrike" spc="-1">
              <a:latin typeface="Arial"/>
            </a:endParaRPr>
          </a:p>
        </p:txBody>
      </p:sp>
    </p:spTree>
    <p:extLst>
      <p:ext uri="{BB962C8B-B14F-4D97-AF65-F5344CB8AC3E}">
        <p14:creationId xmlns:p14="http://schemas.microsoft.com/office/powerpoint/2010/main" val="3323839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The NATURAL JOIN operation, is a special case of the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default join condition of the NATURAL JOIN is a conjunction of equality comparisons, over the columns with the same names in both relational tables.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Consider the relational tables: DEPARTMENT and EMPLOYEE.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Assume, that both tables have a column with the same name: d name.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consider a query: "find the names of all employees from a department chaired by James Bond".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query can be implemented as SELECT statement with the operation of the NATURAL JOIN.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default join condition is the following: DEPARTMENT dot d name equals EMPLOYEE dot d name.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results of the JOIN operation have only one column d name.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This is because a join condition is an equality condition on the columns with the same names in both relational tables.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the values in such columns in the results of the JOIN operation must be the same and there is no need to replicate a column: d name, twice.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sample implementation of SELECT statement with the operation of the NATURAL JOIN, is given in the middle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equivalent implementation, that uses the JOIN operation is given at the bottom of the present slide.</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a:latin typeface="+mn-lt"/>
              </a:rPr>
              <a:t>&lt;/speak&gt;</a:t>
            </a:r>
            <a:endParaRPr lang="en-US" sz="2000" b="0" strike="noStrike" spc="-1" dirty="0">
              <a:latin typeface="+mn-lt"/>
            </a:endParaRPr>
          </a:p>
        </p:txBody>
      </p:sp>
      <p:sp>
        <p:nvSpPr>
          <p:cNvPr id="225"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26"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F7075C3-FD5D-4F4D-9476-24CD23C518D5}" type="slidenum">
              <a:rPr lang="en-US" sz="1200" b="0" strike="noStrike" spc="-1">
                <a:solidFill>
                  <a:srgbClr val="000000"/>
                </a:solidFill>
                <a:latin typeface="Times New Roman"/>
                <a:ea typeface="+mn-ea"/>
              </a:rPr>
              <a:t>11</a:t>
            </a:fld>
            <a:endParaRPr lang="en-US" sz="1200" b="0" strike="noStrike" spc="-1">
              <a:latin typeface="Arial"/>
            </a:endParaRPr>
          </a:p>
        </p:txBody>
      </p:sp>
    </p:spTree>
    <p:extLst>
      <p:ext uri="{BB962C8B-B14F-4D97-AF65-F5344CB8AC3E}">
        <p14:creationId xmlns:p14="http://schemas.microsoft.com/office/powerpoint/2010/main" val="1730240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Column name join queries.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28"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29"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E84EDDAC-6499-4C88-9119-1B2612814F7A}" type="slidenum">
              <a:rPr lang="en-US" sz="1200" b="0" strike="noStrike" spc="-1">
                <a:solidFill>
                  <a:srgbClr val="000000"/>
                </a:solidFill>
                <a:latin typeface="Times New Roman"/>
                <a:ea typeface="+mn-ea"/>
              </a:rPr>
              <a:t>12</a:t>
            </a:fld>
            <a:endParaRPr lang="en-US" sz="1200" b="0" strike="noStrike" spc="-1">
              <a:latin typeface="Arial"/>
            </a:endParaRPr>
          </a:p>
        </p:txBody>
      </p:sp>
    </p:spTree>
    <p:extLst>
      <p:ext uri="{BB962C8B-B14F-4D97-AF65-F5344CB8AC3E}">
        <p14:creationId xmlns:p14="http://schemas.microsoft.com/office/powerpoint/2010/main" val="3926855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The operation of COLUMN JOIN is a special case of the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default join condition of COLUMN JOIN is a conjunction of the equality comparisons over the columns listed in the USING clause of the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names of columns listed in the USING clause must be included in both headers of the relational tables being joined.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Consider the relational tables: DEPARTMENT and EMPLOYEE.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Assume, that both tables have a column with the same name: d name.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consider a query: "find the names of all employees from a department chaired by James Bond".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query can be implemented as  SELECT statement with the COLUMN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USING clause attached to the JOIN operation includes a name of a column: d name, to indicate a join condition, that is applied to join the rows from the relational tables.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a default join condition is: DEPARTMENT dot d name equals EMPLOYEE dot d name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results of the JOIN operation have only one column: d name.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This is because, the join condition is an equality condition on the columns with the same names listed in USING clause.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the values in such columns must be the same as in the results of the COLUMN JOIN operation and there is no need to replicate a column d name twice.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sample implementation of SELECT statement with the operation COLUMN JOIN, is given in the middle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equivalent implementation with the JOIN operation is given at the bottom of the present slide.</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31"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32"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F5EB8E-B1D5-4DF9-89B1-6A54B64359EB}" type="slidenum">
              <a:rPr lang="en-US" sz="1200" b="0" strike="noStrike" spc="-1">
                <a:solidFill>
                  <a:srgbClr val="000000"/>
                </a:solidFill>
                <a:latin typeface="Times New Roman"/>
                <a:ea typeface="+mn-ea"/>
              </a:rPr>
              <a:t>13</a:t>
            </a:fld>
            <a:endParaRPr lang="en-US" sz="1200" b="0" strike="noStrike" spc="-1">
              <a:latin typeface="Arial"/>
            </a:endParaRPr>
          </a:p>
        </p:txBody>
      </p:sp>
    </p:spTree>
    <p:extLst>
      <p:ext uri="{BB962C8B-B14F-4D97-AF65-F5344CB8AC3E}">
        <p14:creationId xmlns:p14="http://schemas.microsoft.com/office/powerpoint/2010/main" val="1993838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Cross join queries.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34"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35"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EBC62A2-5891-4F0B-B37F-BF80D27C3C8E}" type="slidenum">
              <a:rPr lang="en-US" sz="1200" b="0" strike="noStrike" spc="-1">
                <a:solidFill>
                  <a:srgbClr val="000000"/>
                </a:solidFill>
                <a:latin typeface="Times New Roman"/>
                <a:ea typeface="+mn-ea"/>
              </a:rPr>
              <a:t>14</a:t>
            </a:fld>
            <a:endParaRPr lang="en-US" sz="1200" b="0" strike="noStrike" spc="-1">
              <a:latin typeface="Arial"/>
            </a:endParaRPr>
          </a:p>
        </p:txBody>
      </p:sp>
    </p:spTree>
    <p:extLst>
      <p:ext uri="{BB962C8B-B14F-4D97-AF65-F5344CB8AC3E}">
        <p14:creationId xmlns:p14="http://schemas.microsoft.com/office/powerpoint/2010/main" val="3872862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Assume, that we would like to join all rows from one relational table, with all rows from the other relational table.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You may ask why would we need to do something like that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For example, you may wish to enforce a logical consistency constraint, on the combinations of pairs of values from two different columns.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can be done by creating a separate table with two columns, that contain the permitted pairs of values.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When a lot of pairs of values is permitted and only few are forbidden, then it is easier, to create all possible pairs and to remove the pairs that are forbidden.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another example, we would like to implement a query, that finds the departments that offer all courses.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to implement such query we join all departments with all courses and we remove from the result information about the departments that offer courses now.</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All departments, that disappear from the results offer all courses.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CROSS JOIN operation "joins" all rows from one relational table, with all rows from another relational table.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For example assume, that a relational table: TABLE 1, contains one red row and one orange row and a relational </a:t>
            </a:r>
            <a:r>
              <a:rPr lang="en-US" sz="2000" b="0" strike="noStrike" spc="-1" dirty="0" err="1">
                <a:latin typeface="+mn-lt"/>
              </a:rPr>
              <a:t>table:TABLE</a:t>
            </a:r>
            <a:r>
              <a:rPr lang="en-US" sz="2000" b="0" strike="noStrike" spc="-1" dirty="0">
                <a:latin typeface="+mn-lt"/>
              </a:rPr>
              <a:t> 2, contains  one green row and one blue row.</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the CROSS JOIN operation creates a new relational table that contains four rows: red-green, red-blue, orange-green and orange-blue.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means, all combinations of rows from the relational tables: TABLE 1 and TABLE 2.</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37"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38"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80DF833-F5F9-4241-BE6A-18EE0F356A64}" type="slidenum">
              <a:rPr lang="en-US" sz="1200" b="0" strike="noStrike" spc="-1">
                <a:solidFill>
                  <a:srgbClr val="000000"/>
                </a:solidFill>
                <a:latin typeface="Times New Roman"/>
                <a:ea typeface="+mn-ea"/>
              </a:rPr>
              <a:t>15</a:t>
            </a:fld>
            <a:endParaRPr lang="en-US" sz="1200" b="0" strike="noStrike" spc="-1">
              <a:latin typeface="Arial"/>
            </a:endParaRPr>
          </a:p>
        </p:txBody>
      </p:sp>
    </p:spTree>
    <p:extLst>
      <p:ext uri="{BB962C8B-B14F-4D97-AF65-F5344CB8AC3E}">
        <p14:creationId xmlns:p14="http://schemas.microsoft.com/office/powerpoint/2010/main" val="2328603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Consider the relational tables: DEPARTMENT and EMPLOYEE.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query: "find all pairs of names of employees and names of chair people" can be implemented with the CROSS JOIN operation on the relational tables: EMPLOYEE and DEPARTMENT.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first SELECT statement, in the present slide contains implementation of the query with the CROSS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results of CROSS JOIN operation are the same as the results of a query with JOIN operation, that has missing join condition in ON clause.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Also a query, that lists two or more relational tables in FROM clause and it does not have a join condition in WHERE clause, can be used to compute the CROSS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is recommended, to explicitly use the CROSS JOIN operation in FROM clause, because in such a case, there are no doubts, that we really would like to compute the CROSS JOIN and it is not an accidental outcome of missing or incorrect ON clause or missing or incorrect join condition in WHERE clause.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Note, that if both relational tables contain 1000 rows, then the result of the CROSS JOIN will contain 1000 multiplied by 1000 rows, it means 1000000 rows.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a:latin typeface="+mn-lt"/>
              </a:rPr>
              <a:t>&lt;/speak&gt;</a:t>
            </a:r>
            <a:endParaRPr lang="en-US" sz="2000" b="0" strike="noStrike" spc="-1" dirty="0">
              <a:latin typeface="+mn-lt"/>
            </a:endParaRPr>
          </a:p>
        </p:txBody>
      </p:sp>
      <p:sp>
        <p:nvSpPr>
          <p:cNvPr id="240"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1"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63320267-C150-4C3F-9C22-EF230764CCE1}" type="slidenum">
              <a:rPr lang="en-US" sz="1200" b="0" strike="noStrike" spc="-1">
                <a:solidFill>
                  <a:srgbClr val="000000"/>
                </a:solidFill>
                <a:latin typeface="Times New Roman"/>
                <a:ea typeface="+mn-ea"/>
              </a:rPr>
              <a:t>16</a:t>
            </a:fld>
            <a:endParaRPr lang="en-US" sz="1200" b="0" strike="noStrike" spc="-1">
              <a:latin typeface="Arial"/>
            </a:endParaRPr>
          </a:p>
        </p:txBody>
      </p:sp>
    </p:spTree>
    <p:extLst>
      <p:ext uri="{BB962C8B-B14F-4D97-AF65-F5344CB8AC3E}">
        <p14:creationId xmlns:p14="http://schemas.microsoft.com/office/powerpoint/2010/main" val="924360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Join queries over more than 2 relational tables.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43"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5F2926D-94B7-4004-92ED-D46AE17D763F}" type="slidenum">
              <a:rPr lang="en-US" sz="1200" b="0" strike="noStrike" spc="-1">
                <a:solidFill>
                  <a:srgbClr val="000000"/>
                </a:solidFill>
                <a:latin typeface="Times New Roman"/>
                <a:ea typeface="+mn-ea"/>
              </a:rPr>
              <a:t>17</a:t>
            </a:fld>
            <a:endParaRPr lang="en-US" sz="1200" b="0" strike="noStrike" spc="-1">
              <a:latin typeface="Arial"/>
            </a:endParaRPr>
          </a:p>
        </p:txBody>
      </p:sp>
    </p:spTree>
    <p:extLst>
      <p:ext uri="{BB962C8B-B14F-4D97-AF65-F5344CB8AC3E}">
        <p14:creationId xmlns:p14="http://schemas.microsoft.com/office/powerpoint/2010/main" val="242311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Assume, that we would like to join three relational tables: TABLE 1, TABLE 2 and TABLE 3.</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To make things a bit easier, we create the alias names for the tables: T 1, T 2 and T 3.</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Assume, that the relational tables: T 1 and T 2, must be joined over a join condition: Condition 1.</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the results of the first join must be joined with the relational table: T 3, over a condition Condition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first join is expressed in a usual way with the JOIN operation in FROM clause and with ON clause and a join condition: Condition 1.</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Please, see the first three lines of SELECT statement on the right hand side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to join the results of the first JOIN with a relational table: T 3, we append the next JOIN operation with a name of a relational table T 3.</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we append the next join condition to join T3 with the results of the earlier join of T 1 and T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is possible to express the same sequence of operations by listing the names of relational tables to be joined in: FROM clause, and by adding a conjunction of join conditions: Condition 1 and Condition 2, to WHERE clause.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Please, see SELECT statement on the left hand side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Join of three relational tables, is a single relational table that consists of all columns from the joined relational tables and all rows created from the triples of the rows from: T 1, T 2 and T 3 such that each triple satisfies both conditions: Condition 1 and Condition 2.</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46"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7"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96ABB18-ACC3-40BC-A70F-4FE3C4FEC665}" type="slidenum">
              <a:rPr lang="en-US" sz="1200" b="0" strike="noStrike" spc="-1">
                <a:solidFill>
                  <a:srgbClr val="000000"/>
                </a:solidFill>
                <a:latin typeface="Times New Roman"/>
                <a:ea typeface="+mn-ea"/>
              </a:rPr>
              <a:t>18</a:t>
            </a:fld>
            <a:endParaRPr lang="en-US" sz="1200" b="0" strike="noStrike" spc="-1">
              <a:latin typeface="Arial"/>
            </a:endParaRPr>
          </a:p>
        </p:txBody>
      </p:sp>
    </p:spTree>
    <p:extLst>
      <p:ext uri="{BB962C8B-B14F-4D97-AF65-F5344CB8AC3E}">
        <p14:creationId xmlns:p14="http://schemas.microsoft.com/office/powerpoint/2010/main" val="937192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It is still possible to implement join of three or more relational tables, as a sequence of joins over two tables and inline views.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idea is to join two relational tables first, and save a temporary result of join as an inline view.</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And then, join a temporary inline view with the third relational table.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present slide </a:t>
            </a:r>
            <a:r>
              <a:rPr lang="en-US" sz="2000" b="0" strike="noStrike" spc="-1" dirty="0" err="1">
                <a:latin typeface="+mn-lt"/>
              </a:rPr>
              <a:t>visualises</a:t>
            </a:r>
            <a:r>
              <a:rPr lang="en-US" sz="2000" b="0" strike="noStrike" spc="-1" dirty="0">
                <a:latin typeface="+mn-lt"/>
              </a:rPr>
              <a:t> a process of joining multiple relational tables, through creation of the intermediate inline views.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first join the relational tables: TABLE 1 and TABLE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results of the join becomes a temporary inline view, that </a:t>
            </a:r>
            <a:r>
              <a:rPr lang="en-US" sz="2000" b="0" strike="noStrike" spc="-1" dirty="0" err="1">
                <a:latin typeface="+mn-lt"/>
              </a:rPr>
              <a:t>obtaines</a:t>
            </a:r>
            <a:r>
              <a:rPr lang="en-US" sz="2000" b="0" strike="noStrike" spc="-1" dirty="0">
                <a:latin typeface="+mn-lt"/>
              </a:rPr>
              <a:t> a name: TABLE 1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SELECT statement, that joins the relational tables: TABLE 1 and TABLE 2 is enclosed within parenthesis and it is followed by a name TABLE 1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a definition of a temporary inline view is placed in FROM clause and it is followed by the JOIN operation with TABLE 3.</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complete SELECT statement, is given in the left lower corner of the present slide.</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49"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50"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5D9BBE5-0413-4ED2-A9CE-6CE6157FCBC1}" type="slidenum">
              <a:rPr lang="en-US" sz="1200" b="0" strike="noStrike" spc="-1">
                <a:solidFill>
                  <a:srgbClr val="000000"/>
                </a:solidFill>
                <a:latin typeface="Times New Roman"/>
                <a:ea typeface="+mn-ea"/>
              </a:rPr>
              <a:t>19</a:t>
            </a:fld>
            <a:endParaRPr lang="en-US" sz="1200" b="0" strike="noStrike" spc="-1">
              <a:latin typeface="Arial"/>
            </a:endParaRPr>
          </a:p>
        </p:txBody>
      </p:sp>
    </p:spTree>
    <p:extLst>
      <p:ext uri="{BB962C8B-B14F-4D97-AF65-F5344CB8AC3E}">
        <p14:creationId xmlns:p14="http://schemas.microsoft.com/office/powerpoint/2010/main" val="320026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Join queries.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a:p>
            <a:pPr marL="216000" indent="-212760">
              <a:lnSpc>
                <a:spcPct val="100000"/>
              </a:lnSpc>
            </a:pPr>
            <a:endParaRPr lang="en-US" sz="2000" b="0" strike="noStrike" spc="-1" dirty="0">
              <a:latin typeface="Arial"/>
            </a:endParaRPr>
          </a:p>
        </p:txBody>
      </p:sp>
      <p:sp>
        <p:nvSpPr>
          <p:cNvPr id="198"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9"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397AD7D-11CB-40E5-A68D-166FF45F6769}" type="slidenum">
              <a:rPr lang="en-US" sz="1200" b="0" strike="noStrike" spc="-1">
                <a:solidFill>
                  <a:srgbClr val="000000"/>
                </a:solidFill>
                <a:latin typeface="Times New Roman"/>
                <a:ea typeface="+mn-ea"/>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To practice the JOIN operation on many relational tables, we consider the following example.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relational table: COURSE, contains information about the courses described by a course number ( a column c </a:t>
            </a:r>
            <a:r>
              <a:rPr lang="en-US" sz="2000" b="0" strike="noStrike" spc="-1" dirty="0" err="1">
                <a:latin typeface="+mn-lt"/>
              </a:rPr>
              <a:t>num</a:t>
            </a:r>
            <a:r>
              <a:rPr lang="en-US" sz="2000" b="0" strike="noStrike" spc="-1" dirty="0">
                <a:latin typeface="+mn-lt"/>
              </a:rPr>
              <a:t>), course title ( a column title) and credits.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relational table: STUDENT, contains information about the students and it consists of the columns: student number, (column s </a:t>
            </a:r>
            <a:r>
              <a:rPr lang="en-US" sz="2000" b="0" strike="noStrike" spc="-1" dirty="0" err="1">
                <a:latin typeface="+mn-lt"/>
              </a:rPr>
              <a:t>num</a:t>
            </a:r>
            <a:r>
              <a:rPr lang="en-US" sz="2000" b="0" strike="noStrike" spc="-1" dirty="0">
                <a:latin typeface="+mn-lt"/>
              </a:rPr>
              <a:t>), full name (column name) and degree enrolled by each student.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relational table: ENROLMENT, contains information about the enrolments performed by the students.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table consists of the columns: course number ( column c </a:t>
            </a:r>
            <a:r>
              <a:rPr lang="en-US" sz="2000" b="0" strike="noStrike" spc="-1" dirty="0" err="1">
                <a:latin typeface="+mn-lt"/>
              </a:rPr>
              <a:t>num</a:t>
            </a:r>
            <a:r>
              <a:rPr lang="en-US" sz="2000" b="0" strike="noStrike" spc="-1" dirty="0">
                <a:latin typeface="+mn-lt"/>
              </a:rPr>
              <a:t>), student number (column s </a:t>
            </a:r>
            <a:r>
              <a:rPr lang="en-US" sz="2000" b="0" strike="noStrike" spc="-1" dirty="0" err="1">
                <a:latin typeface="+mn-lt"/>
              </a:rPr>
              <a:t>num</a:t>
            </a:r>
            <a:r>
              <a:rPr lang="en-US" sz="2000" b="0" strike="noStrike" spc="-1" dirty="0">
                <a:latin typeface="+mn-lt"/>
              </a:rPr>
              <a:t>), enrolment date (column e date) and the final result scored by each student (column: result).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would like to implement a query: "find the names of all students who enrolled a Java course".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To find a Java course, we need to access a column: title, in a relational table: COURSE.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To find the names of students, we need to access a column: name, in a relational table: STUDENT.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To join information about the courses, with information about the students, we must use information about the courses enrolled by the students.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means that we must use a relational table: ENROLMENT.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To join information about the courses, with information about the enrolments, we create a join condition: COURSE dot c </a:t>
            </a:r>
            <a:r>
              <a:rPr lang="en-US" sz="2000" b="0" strike="noStrike" spc="-1" dirty="0" err="1">
                <a:latin typeface="+mn-lt"/>
              </a:rPr>
              <a:t>num</a:t>
            </a:r>
            <a:r>
              <a:rPr lang="en-US" sz="2000" b="0" strike="noStrike" spc="-1" dirty="0">
                <a:latin typeface="+mn-lt"/>
              </a:rPr>
              <a:t> equals to ENROLMENT dot c num.</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To join information about the students, with information about the enrolments we create a join condition: STUDENT dot s </a:t>
            </a:r>
            <a:r>
              <a:rPr lang="en-US" sz="2000" b="0" strike="noStrike" spc="-1" dirty="0" err="1">
                <a:latin typeface="+mn-lt"/>
              </a:rPr>
              <a:t>num</a:t>
            </a:r>
            <a:r>
              <a:rPr lang="en-US" sz="2000" b="0" strike="noStrike" spc="-1" dirty="0">
                <a:latin typeface="+mn-lt"/>
              </a:rPr>
              <a:t> equals ENROLMENT dot s num.</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Now, we can create SELECT statement that joins the relational tables: COURSE, ENROLMENT and STUDENT.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First, we join in FROM clause the relational tables: COURSE and ENROLEMENT, over a join condition: COURSE dot c </a:t>
            </a:r>
            <a:r>
              <a:rPr lang="en-US" sz="2000" b="0" strike="noStrike" spc="-1" dirty="0" err="1">
                <a:latin typeface="+mn-lt"/>
              </a:rPr>
              <a:t>num</a:t>
            </a:r>
            <a:r>
              <a:rPr lang="en-US" sz="2000" b="0" strike="noStrike" spc="-1" dirty="0">
                <a:latin typeface="+mn-lt"/>
              </a:rPr>
              <a:t> equals to ENROLMENT dot c num.</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the result is joined with a relational table: STUDENT, over a join condition:  STUDENT dot s </a:t>
            </a:r>
            <a:r>
              <a:rPr lang="en-US" sz="2000" b="0" strike="noStrike" spc="-1" dirty="0" err="1">
                <a:latin typeface="+mn-lt"/>
              </a:rPr>
              <a:t>num</a:t>
            </a:r>
            <a:r>
              <a:rPr lang="en-US" sz="2000" b="0" strike="noStrike" spc="-1" dirty="0">
                <a:latin typeface="+mn-lt"/>
              </a:rPr>
              <a:t> equal ENROLMENT dot s num.</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Finally, WHERE clause filters the rows where a title of a course is: Java.</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complete SELECT statement, that joins three relational tables, is given at the bottom of the present slide,</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5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5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23BF0AA-037A-4471-A030-7D74EA45183A}" type="slidenum">
              <a:rPr lang="en-US" sz="1200" b="0" strike="noStrike" spc="-1">
                <a:solidFill>
                  <a:srgbClr val="000000"/>
                </a:solidFill>
                <a:latin typeface="Times New Roman"/>
                <a:ea typeface="+mn-ea"/>
              </a:rPr>
              <a:t>20</a:t>
            </a:fld>
            <a:endParaRPr lang="en-US" sz="1200" b="0" strike="noStrike" spc="-1">
              <a:latin typeface="Arial"/>
            </a:endParaRPr>
          </a:p>
        </p:txBody>
      </p:sp>
    </p:spTree>
    <p:extLst>
      <p:ext uri="{BB962C8B-B14F-4D97-AF65-F5344CB8AC3E}">
        <p14:creationId xmlns:p14="http://schemas.microsoft.com/office/powerpoint/2010/main" val="3173010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The present slide, shows three different implementations of a query: "find the names of all students who enrolled a Java course".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first SELECT statement uses ANSI S Q L standard of the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second SELECT statement, lists all relational tables involved in the JOIN operation in the FROM clause and, it lists all join condition as the Boolean expression in the WHERE clause.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such case we expect, that a query processor will be able to correctly extract, a join condition from a conjunction of elementary conditions in WHERE clause.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third SELECT statement, uses a technique of inline views, to first join a relational table: COURSE, with a relational table: ENROLMENT and to create a temporary inline view: C 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a temporary inline view: C E, is joined with a relational table: STUDENT.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a:latin typeface="+mn-lt"/>
              </a:rPr>
              <a:t>&lt;/speak&gt;</a:t>
            </a:r>
            <a:endParaRPr lang="en-US" sz="2000" b="0" strike="noStrike" spc="-1" dirty="0">
              <a:latin typeface="+mn-lt"/>
            </a:endParaRPr>
          </a:p>
        </p:txBody>
      </p:sp>
      <p:sp>
        <p:nvSpPr>
          <p:cNvPr id="255"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56"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A3EEB40-B7DF-4A9E-86F5-B0209B1FB844}" type="slidenum">
              <a:rPr lang="en-US" sz="1200" b="0" strike="noStrike" spc="-1">
                <a:solidFill>
                  <a:srgbClr val="000000"/>
                </a:solidFill>
                <a:latin typeface="Times New Roman"/>
                <a:ea typeface="+mn-ea"/>
              </a:rPr>
              <a:t>21</a:t>
            </a:fld>
            <a:endParaRPr lang="en-US" sz="1200" b="0" strike="noStrike" spc="-1">
              <a:latin typeface="Arial"/>
            </a:endParaRPr>
          </a:p>
        </p:txBody>
      </p:sp>
    </p:spTree>
    <p:extLst>
      <p:ext uri="{BB962C8B-B14F-4D97-AF65-F5344CB8AC3E}">
        <p14:creationId xmlns:p14="http://schemas.microsoft.com/office/powerpoint/2010/main" val="2527992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Self-join queries.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58"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59"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E14048F-0433-4632-ACD5-47A475F87970}" type="slidenum">
              <a:rPr lang="en-US" sz="1200" b="0" strike="noStrike" spc="-1">
                <a:solidFill>
                  <a:srgbClr val="000000"/>
                </a:solidFill>
                <a:latin typeface="Times New Roman"/>
                <a:ea typeface="+mn-ea"/>
              </a:rPr>
              <a:t>22</a:t>
            </a:fld>
            <a:endParaRPr lang="en-US" sz="1200" b="0" strike="noStrike" spc="-1">
              <a:latin typeface="Arial"/>
            </a:endParaRPr>
          </a:p>
        </p:txBody>
      </p:sp>
    </p:spTree>
    <p:extLst>
      <p:ext uri="{BB962C8B-B14F-4D97-AF65-F5344CB8AC3E}">
        <p14:creationId xmlns:p14="http://schemas.microsoft.com/office/powerpoint/2010/main" val="34101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Implementation of certain queries may require a join of a relational table with itself.</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happens, when a relational table implements one to many association, that links the same class of objects on its left and right hand side.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For example, an association: EMPLOYEE Is manager of EMPLOYEE, is a typical example of one to many association, that have the same class of objects at both of its ends.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the logical design transforms such association into a single relational table, that has a foreign key referencing the primary key, in the same relational table.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For example, a column: manager number, references the primary key: employee number, in a relational table: EMPLOYEE.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navigation over an association: Is Manager of, is equivalent in a relational implementation to a join of a relational table: EMPLOYEE, with itself.</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How to join a relational table with itself, when it is not possible to list in FROM clause, two identical names of the relational tables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To solve the problem, we give two alias names to the same relational table.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we imagine ourselves, that we operate on two relational tables, that have the different names and, that have the same columns and the same contents.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sample SELECT statement, that creates two alias names: T 1 and T 2, for a relational table: TABLE, is given in the middle of the slide.</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61"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62"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8DF4364-D044-4E0A-ADC7-D9CDDE1C908F}" type="slidenum">
              <a:rPr lang="en-US" sz="1200" b="0" strike="noStrike" spc="-1">
                <a:solidFill>
                  <a:srgbClr val="000000"/>
                </a:solidFill>
                <a:latin typeface="Times New Roman"/>
                <a:ea typeface="+mn-ea"/>
              </a:rPr>
              <a:t>23</a:t>
            </a:fld>
            <a:endParaRPr lang="en-US" sz="1200" b="0" strike="noStrike" spc="-1">
              <a:latin typeface="Arial"/>
            </a:endParaRPr>
          </a:p>
        </p:txBody>
      </p:sp>
    </p:spTree>
    <p:extLst>
      <p:ext uri="{BB962C8B-B14F-4D97-AF65-F5344CB8AC3E}">
        <p14:creationId xmlns:p14="http://schemas.microsoft.com/office/powerpoint/2010/main" val="4268069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Consider a relational table: EMPLOYEE, that contains information about the employees and their managers.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relational table: EMPLOYEE, consists of the columns e </a:t>
            </a:r>
            <a:r>
              <a:rPr lang="en-US" sz="2000" b="0" strike="noStrike" spc="-1" dirty="0" err="1">
                <a:latin typeface="+mn-lt"/>
              </a:rPr>
              <a:t>num</a:t>
            </a:r>
            <a:r>
              <a:rPr lang="en-US" sz="2000" b="0" strike="noStrike" spc="-1" dirty="0">
                <a:latin typeface="+mn-lt"/>
              </a:rPr>
              <a:t> (employee number), name ( employee name) and manager ( employee number of a manager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sample contents of a relational table: EMPLOYEE, is given in the middle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employee: John, has the employee number 10 and he does not have an employee number of his manager.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means, that John is the topmost manager.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employee: Peter, has the employee number 20 and his manager is an employee, that has the number 10, John.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employee: Mary, has the employee number 30 and her manager is also an employee, that has the number 10, John.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employee: Mike, has the employee number 40 and his manager is an employee, that has the number 20, Peter.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the same way we can find the managers of the employees number 50, 60 and 70.</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Assume, that we would like to implement a query: "find a name of manager of employee number 40".</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can "plan" the implementation in the following way.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First, we find the employee number of a manager of employee number 40.</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we find a name of the employee found in the previous query.</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64"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65"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17D3F84-EDF4-4A0E-A903-236E8DAF843E}" type="slidenum">
              <a:rPr lang="en-US" sz="1200" b="0" strike="noStrike" spc="-1">
                <a:solidFill>
                  <a:srgbClr val="000000"/>
                </a:solidFill>
                <a:latin typeface="Times New Roman"/>
                <a:ea typeface="+mn-ea"/>
              </a:rPr>
              <a:t>24</a:t>
            </a:fld>
            <a:endParaRPr lang="en-US" sz="1200" b="0" strike="noStrike" spc="-1">
              <a:latin typeface="Arial"/>
            </a:endParaRPr>
          </a:p>
        </p:txBody>
      </p:sp>
    </p:spTree>
    <p:extLst>
      <p:ext uri="{BB962C8B-B14F-4D97-AF65-F5344CB8AC3E}">
        <p14:creationId xmlns:p14="http://schemas.microsoft.com/office/powerpoint/2010/main" val="981817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Implementation of a plan explained in the previous slide is the following.</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first SELECT statement implements a query: "find an employee number of a manager of employee number 40".</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result of such SELECT statement is: 20.</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second SELECT statement implements a query: "Find a name of employee who has a number found in the previous 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result of such SELECT statement is: Peter.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Both SELECT statements are listed in the middle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Is it possible to implement the query as one SELECT statement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Yes, it is possible to do it in more than one way !</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67"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68"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E3E2D349-B5E0-4F1B-9872-DD10A2E8C426}" type="slidenum">
              <a:rPr lang="en-US" sz="1200" b="0" strike="noStrike" spc="-1">
                <a:solidFill>
                  <a:srgbClr val="000000"/>
                </a:solidFill>
                <a:latin typeface="Times New Roman"/>
                <a:ea typeface="+mn-ea"/>
              </a:rPr>
              <a:t>25</a:t>
            </a:fld>
            <a:endParaRPr lang="en-US" sz="1200" b="0" strike="noStrike" spc="-1">
              <a:latin typeface="Arial"/>
            </a:endParaRPr>
          </a:p>
        </p:txBody>
      </p:sp>
    </p:spTree>
    <p:extLst>
      <p:ext uri="{BB962C8B-B14F-4D97-AF65-F5344CB8AC3E}">
        <p14:creationId xmlns:p14="http://schemas.microsoft.com/office/powerpoint/2010/main" val="2694539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So, how do we implement such "magic" as a SELECT statement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First, we implement FROM clause, that contains the JOIN operation of two aliases: E 1 and E 2, of a relational table EMPLOYEE.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we append to ON clause, a join  condition:  E 1 dot manager equals E 2 dot e </a:t>
            </a:r>
            <a:r>
              <a:rPr lang="en-US" sz="2000" b="0" strike="noStrike" spc="-1" dirty="0" err="1">
                <a:latin typeface="+mn-lt"/>
              </a:rPr>
              <a:t>num</a:t>
            </a:r>
            <a:r>
              <a:rPr lang="en-US" sz="2000" b="0" strike="noStrike" spc="-1" dirty="0">
                <a:latin typeface="+mn-lt"/>
              </a:rPr>
              <a:t>, found in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we set the initial condition: E 1 dot e </a:t>
            </a:r>
            <a:r>
              <a:rPr lang="en-US" sz="2000" b="0" strike="noStrike" spc="-1" dirty="0" err="1">
                <a:latin typeface="+mn-lt"/>
              </a:rPr>
              <a:t>num</a:t>
            </a:r>
            <a:r>
              <a:rPr lang="en-US" sz="2000" b="0" strike="noStrike" spc="-1" dirty="0">
                <a:latin typeface="+mn-lt"/>
              </a:rPr>
              <a:t> equals 40 in WHERE clause.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Finally, we use: E 2 dot name in SELECT clause to find a name of a manager.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solution is listed at the top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relational table: E 1, is used in the query to find an employee number of Peter's manager.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relational table: E 2, is used in the query to find a name of Peter's manager.</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70"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71"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F04864A-8D42-4C6C-92F6-85FC82F321F0}" type="slidenum">
              <a:rPr lang="en-US" sz="1200" b="0" strike="noStrike" spc="-1">
                <a:solidFill>
                  <a:srgbClr val="000000"/>
                </a:solidFill>
                <a:latin typeface="Times New Roman"/>
                <a:ea typeface="+mn-ea"/>
              </a:rPr>
              <a:t>26</a:t>
            </a:fld>
            <a:endParaRPr lang="en-US" sz="1200" b="0" strike="noStrike" spc="-1">
              <a:latin typeface="Arial"/>
            </a:endParaRPr>
          </a:p>
        </p:txBody>
      </p:sp>
    </p:spTree>
    <p:extLst>
      <p:ext uri="{BB962C8B-B14F-4D97-AF65-F5344CB8AC3E}">
        <p14:creationId xmlns:p14="http://schemas.microsoft.com/office/powerpoint/2010/main" val="1919626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So, how do we implement such "magic" as SELECT statement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First, we implement FROM clause, that contains the JOIN operation of two aliases: E 1 and E 2, of a relational table EMPLOYEE.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we append to ON clause, a join  condition:  E 1 dot manager = E 2 dot e </a:t>
            </a:r>
            <a:r>
              <a:rPr lang="en-US" sz="2000" b="0" strike="noStrike" spc="-1" dirty="0" err="1">
                <a:latin typeface="+mn-lt"/>
              </a:rPr>
              <a:t>num</a:t>
            </a:r>
            <a:r>
              <a:rPr lang="en-US" sz="2000" b="0" strike="noStrike" spc="-1" dirty="0">
                <a:latin typeface="+mn-lt"/>
              </a:rPr>
              <a:t>, found in the previous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we set the initial condition: E 1 dot e </a:t>
            </a:r>
            <a:r>
              <a:rPr lang="en-US" sz="2000" b="0" strike="noStrike" spc="-1" dirty="0" err="1">
                <a:latin typeface="+mn-lt"/>
              </a:rPr>
              <a:t>num</a:t>
            </a:r>
            <a:r>
              <a:rPr lang="en-US" sz="2000" b="0" strike="noStrike" spc="-1" dirty="0">
                <a:latin typeface="+mn-lt"/>
              </a:rPr>
              <a:t> equals 40 in WHERE clause.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Finally, we use: E 2 dot name in SELECT clause to find a name of a manager.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solution is listed at the top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relational table: E 1, is used in the query to find an employee number of Peter's manager.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relational table: E 2, is used in the query to find a name of Peter's manager.</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73"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74"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23713BD-1DD6-41F6-86CC-36561CF2A1F7}" type="slidenum">
              <a:rPr lang="en-US" sz="1200" b="0" strike="noStrike" spc="-1">
                <a:solidFill>
                  <a:srgbClr val="000000"/>
                </a:solidFill>
                <a:latin typeface="Times New Roman"/>
                <a:ea typeface="+mn-ea"/>
              </a:rPr>
              <a:t>27</a:t>
            </a:fld>
            <a:endParaRPr lang="en-US" sz="1200" b="0" strike="noStrike" spc="-1">
              <a:latin typeface="Arial"/>
            </a:endParaRPr>
          </a:p>
        </p:txBody>
      </p:sp>
    </p:spTree>
    <p:extLst>
      <p:ext uri="{BB962C8B-B14F-4D97-AF65-F5344CB8AC3E}">
        <p14:creationId xmlns:p14="http://schemas.microsoft.com/office/powerpoint/2010/main" val="1240546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In the second solution, we use a technique of inline views to combine the queries, that join a relational table with itself.</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first SELECT statement, that finds a manager of employee number 40, is used to create an inline view E 40.</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an inline view E 40 is joined with a relational table EMPLOYEE.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complete SELECT statement is given at the bottom of the present slide.</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76"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77"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1625334-EAE9-4073-9F87-CAF0F770592A}" type="slidenum">
              <a:rPr lang="en-US" sz="1200" b="0" strike="noStrike" spc="-1">
                <a:solidFill>
                  <a:srgbClr val="000000"/>
                </a:solidFill>
                <a:latin typeface="Times New Roman"/>
                <a:ea typeface="+mn-ea"/>
              </a:rPr>
              <a:t>28</a:t>
            </a:fld>
            <a:endParaRPr lang="en-US" sz="1200" b="0" strike="noStrike" spc="-1">
              <a:latin typeface="Arial"/>
            </a:endParaRPr>
          </a:p>
        </p:txBody>
      </p:sp>
    </p:spTree>
    <p:extLst>
      <p:ext uri="{BB962C8B-B14F-4D97-AF65-F5344CB8AC3E}">
        <p14:creationId xmlns:p14="http://schemas.microsoft.com/office/powerpoint/2010/main" val="30693313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In another example, we implement a query, that "finds the names of all employees directly managed by Kate".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plan the implementation in the following way.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first SELECT statement, "finds an employee number of an employee Kate".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second SELECT statement, "finds the names of employees whose manager has the employee number found in the previous query".</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79"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80"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F526F84-C71D-42E8-9913-E41FA777A9D9}" type="slidenum">
              <a:rPr lang="en-US" sz="1200" b="0" strike="noStrike" spc="-1">
                <a:solidFill>
                  <a:srgbClr val="000000"/>
                </a:solidFill>
                <a:latin typeface="Times New Roman"/>
                <a:ea typeface="+mn-ea"/>
              </a:rPr>
              <a:t>29</a:t>
            </a:fld>
            <a:endParaRPr lang="en-US" sz="1200" b="0" strike="noStrike" spc="-1">
              <a:latin typeface="Arial"/>
            </a:endParaRPr>
          </a:p>
        </p:txBody>
      </p:sp>
    </p:spTree>
    <p:extLst>
      <p:ext uri="{BB962C8B-B14F-4D97-AF65-F5344CB8AC3E}">
        <p14:creationId xmlns:p14="http://schemas.microsoft.com/office/powerpoint/2010/main" val="1690017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Assume, that we would like to implement a query, whose search condition applies to the columns in one relational table, while the information we search for is stored in another relational table.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For example, we would like to retrieve the values from a column: column 1, in a relational table : TABLE 1, such that the values in column: column n in a relational table: TABLE 1 and in a column: column 1 in a relational table: TABLE 2 satisfy the given condition.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query, that uses more than one relational table is commonly called: "join 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Implementation of join query requires application of the join operation, that connects the rows from two or more relational tables.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computational model of the join operation is the following.</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pick the first row from a relational table: TABLE 1, and we pick the first row from a relational table: TABLE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we evaluate a join condition over the rows read from the relational tables: TABLE 1 and TABLE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a join condition evaluates to be true, then we concatenate the rows into one row and we append it to the results of the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a condition evaluates to be false then nothing is appended to the results of the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we pick the second row from a relational table: TABLE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Again, we evaluate a join condition on the first row from a relational table: TABLE 1 and the second row from a relational table: TABLE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a join condition evaluates to be true then we concatenate the rows into one row and we append it to the results of the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Otherwise, we append nothing to the results of the join operation and we pick the third row from  a relational table: TABLE 2.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Again, we evaluate a join condition on the first row from a relational table: TABLE 1 and the third  row from a relational table: TABLE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a join condition evaluates to true, then we concatenate the rows into one row and we append it to the results of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Otherwise, we append nothing to the results of the join operation and we pick the third row from  a relational table: TABLE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And so on and so on.</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01"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02"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AD349F3-3D61-4103-833A-B4D88FFC0BEE}" type="slidenum">
              <a:rPr lang="en-US" sz="1200" b="0" strike="noStrike" spc="-1">
                <a:solidFill>
                  <a:srgbClr val="000000"/>
                </a:solidFill>
                <a:latin typeface="Times New Roman"/>
                <a:ea typeface="+mn-ea"/>
              </a:rPr>
              <a:t>3</a:t>
            </a:fld>
            <a:endParaRPr lang="en-US"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The first solution is the following.</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Assume, that we have two identical relational tables: E 1 and E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relational tables: E 1 and E 2 are </a:t>
            </a:r>
            <a:r>
              <a:rPr lang="en-US" sz="2000" b="0" strike="noStrike" spc="-1" dirty="0" err="1">
                <a:latin typeface="+mn-lt"/>
              </a:rPr>
              <a:t>visualised</a:t>
            </a:r>
            <a:r>
              <a:rPr lang="en-US" sz="2000" b="0" strike="noStrike" spc="-1" dirty="0">
                <a:latin typeface="+mn-lt"/>
              </a:rPr>
              <a:t> in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To find a number of employee Kate, we select a row: 50, Kate, 20, from a relational table E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we join the row over a condition: E 2 dot e </a:t>
            </a:r>
            <a:r>
              <a:rPr lang="en-US" sz="2000" b="0" strike="noStrike" spc="-1" dirty="0" err="1">
                <a:latin typeface="+mn-lt"/>
              </a:rPr>
              <a:t>num</a:t>
            </a:r>
            <a:r>
              <a:rPr lang="en-US" sz="2000" b="0" strike="noStrike" spc="-1" dirty="0">
                <a:latin typeface="+mn-lt"/>
              </a:rPr>
              <a:t> = E 1 dot manager with the rows from a relational table E 1, that have a value 50 in a column: manager,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arrow, linking a table E 2 with a table E 1 </a:t>
            </a:r>
            <a:r>
              <a:rPr lang="en-US" sz="2000" b="0" strike="noStrike" spc="-1" dirty="0" err="1">
                <a:latin typeface="+mn-lt"/>
              </a:rPr>
              <a:t>visualises</a:t>
            </a:r>
            <a:r>
              <a:rPr lang="en-US" sz="2000" b="0" strike="noStrike" spc="-1" dirty="0">
                <a:latin typeface="+mn-lt"/>
              </a:rPr>
              <a:t> a join  condition. </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8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8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C318E59-E02D-4FD7-BB22-DD8EB7AAC981}" type="slidenum">
              <a:rPr lang="en-US" sz="1200" b="0" strike="noStrike" spc="-1">
                <a:solidFill>
                  <a:srgbClr val="000000"/>
                </a:solidFill>
                <a:latin typeface="Times New Roman"/>
                <a:ea typeface="+mn-ea"/>
              </a:rPr>
              <a:t>30</a:t>
            </a:fld>
            <a:endParaRPr lang="en-US" sz="1200" b="0" strike="noStrike" spc="-1">
              <a:latin typeface="Arial"/>
            </a:endParaRPr>
          </a:p>
        </p:txBody>
      </p:sp>
    </p:spTree>
    <p:extLst>
      <p:ext uri="{BB962C8B-B14F-4D97-AF65-F5344CB8AC3E}">
        <p14:creationId xmlns:p14="http://schemas.microsoft.com/office/powerpoint/2010/main" val="14921730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So, how do we implement such "magic" as a SELECT statement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First, we implement FROM clause, that contains the JOIN operation of two aliases: E 1 and E 2, of a relational table: EMPLOYEE.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we append to ON clause, a join  condition:  E 2 dot e </a:t>
            </a:r>
            <a:r>
              <a:rPr lang="en-US" sz="2000" b="0" strike="noStrike" spc="-1" dirty="0" err="1">
                <a:latin typeface="+mn-lt"/>
              </a:rPr>
              <a:t>num</a:t>
            </a:r>
            <a:r>
              <a:rPr lang="en-US" sz="2000" b="0" strike="noStrike" spc="-1" dirty="0">
                <a:latin typeface="+mn-lt"/>
              </a:rPr>
              <a:t> = E 1 dot manager, found in the previous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we set the initial condition: E 2 dot name equals Kate in WHERE clause.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Finally, we use: E 1 dot name in SELECT clause to find the names of employees.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solution is listed at the top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relational table: E 2, is used in the query to find the Kate's employee number.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relational table: E 1, is used in the query to find the names of employees managed by Kate.</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85"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86"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6873CB1-54C2-4410-A8F0-1D5C7E249248}" type="slidenum">
              <a:rPr lang="en-US" sz="1200" b="0" strike="noStrike" spc="-1">
                <a:solidFill>
                  <a:srgbClr val="000000"/>
                </a:solidFill>
                <a:latin typeface="Times New Roman"/>
                <a:ea typeface="+mn-ea"/>
              </a:rPr>
              <a:t>31</a:t>
            </a:fld>
            <a:endParaRPr lang="en-US" sz="1200" b="0" strike="noStrike" spc="-1">
              <a:latin typeface="Arial"/>
            </a:endParaRPr>
          </a:p>
        </p:txBody>
      </p:sp>
    </p:spTree>
    <p:extLst>
      <p:ext uri="{BB962C8B-B14F-4D97-AF65-F5344CB8AC3E}">
        <p14:creationId xmlns:p14="http://schemas.microsoft.com/office/powerpoint/2010/main" val="2227654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In the second solution, we use a technique of inline views to combine the queries, that join a relational table with itself.</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first SELECT statement, that finds Kate's employee number, is used to create an inline view: KATE.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an inline view: KATE, is joined with a relational table: EMPLOYEE, to find the names of employees managed by Kate.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complete SELECT statement is given at the bottom of the present slide.</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88"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89"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761C6C4-17EB-4CE0-8A97-15628006DC0A}" type="slidenum">
              <a:rPr lang="en-US" sz="1200" b="0" strike="noStrike" spc="-1">
                <a:solidFill>
                  <a:srgbClr val="000000"/>
                </a:solidFill>
                <a:latin typeface="Times New Roman"/>
                <a:ea typeface="+mn-ea"/>
              </a:rPr>
              <a:t>32</a:t>
            </a:fld>
            <a:endParaRPr lang="en-US" sz="1200" b="0" strike="noStrike" spc="-1">
              <a:latin typeface="Arial"/>
            </a:endParaRPr>
          </a:p>
        </p:txBody>
      </p:sp>
    </p:spTree>
    <p:extLst>
      <p:ext uri="{BB962C8B-B14F-4D97-AF65-F5344CB8AC3E}">
        <p14:creationId xmlns:p14="http://schemas.microsoft.com/office/powerpoint/2010/main" val="13497388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References.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a:latin typeface="+mn-lt"/>
              </a:rPr>
              <a:t>&lt;/speak&gt;</a:t>
            </a:r>
            <a:endParaRPr lang="en-US" sz="2000" b="0" strike="noStrike" spc="-1" dirty="0">
              <a:latin typeface="+mn-lt"/>
            </a:endParaRPr>
          </a:p>
        </p:txBody>
      </p:sp>
      <p:sp>
        <p:nvSpPr>
          <p:cNvPr id="291"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92"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5AC1378-D7A4-4C7F-BDCD-A3BFAF031AEC}" type="slidenum">
              <a:rPr lang="en-US" sz="1200" b="0" strike="noStrike" spc="-1">
                <a:solidFill>
                  <a:srgbClr val="000000"/>
                </a:solidFill>
                <a:latin typeface="Times New Roman"/>
                <a:ea typeface="+mn-ea"/>
              </a:rPr>
              <a:t>33</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When all rows from a relational table: TABLE 2, are used, we pick the second row from a relational table TABLE 1 and again the first row from a relational table: TABLE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evaluate a join condition on the second row from a relational table: TABLE 1 and the first row from a relational table: TABLE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a join condition evaluates to be true, then we concatenate the rows into one row and we append it to the results of the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Otherwise, we append nothing to the results of join operation and we pick the second row from a relational table: TABLE 2.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And so on and so on, until all rows from a relational table: TABLE 2 has been used for evaluation of a join condition with the second row from a relational table: TABLE 1.</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04"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05"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DE09A2E-0A2B-48E6-99B9-6FFB2EAC94F6}" type="slidenum">
              <a:rPr lang="en-US" sz="1200" b="0" strike="noStrike" spc="-1">
                <a:solidFill>
                  <a:srgbClr val="000000"/>
                </a:solidFill>
                <a:latin typeface="Times New Roman"/>
                <a:ea typeface="+mn-ea"/>
              </a:rPr>
              <a:t>4</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When all rows from a relational table: TABLE 2, are used, we pick the third row from a relational table: TABLE 1 and again the first row from a relational table: TABLE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evaluate a join condition on the third row from a relational table: TABLE 1 and the first  row from a relational table: TABLE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a join condition evaluates to be true, then we concatenate the rows into one row and we append it to the results of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Otherwise, we append nothing to the results of join operation and we pick the second row from  a relational table: TABLE 2.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And so on and so on, until all rows from a relational table: TABLE 2, has been used for evaluation of a condition with the third row from a relational table: TABLE 1.</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we pick the fourth row from a relational table: TABLE  1 and we again evaluate a join condition with all rows from a relational table: TABLE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join algorithm ends when all rows from a relational table: TABLE 1 are used for evaluation of a join condition with all rows from a relational table: TABLE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Such algorithm is commonly called a "nested loop" algorithm because its implementation requires two iterations over the rows in the relational tables being joined.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One iteration over a relational table: TABLE 2 is nested within the other iteration over a relational table: TABLE 1.</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When the relational tables are large, such algorithm is pretty poor from the performance point of view.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However, it is the simplest computational model that can be used to explain how the relational tables are joined.</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07"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08"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3F5AA51-938C-4C36-80B7-E705CAB09682}" type="slidenum">
              <a:rPr lang="en-US" sz="1200" b="0" strike="noStrike" spc="-1">
                <a:solidFill>
                  <a:srgbClr val="000000"/>
                </a:solidFill>
                <a:latin typeface="Times New Roman"/>
                <a:ea typeface="+mn-ea"/>
              </a:rPr>
              <a:t>5</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We again use the same sample database, that contains information about the departments and about the courses offered by the departments.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descriptions of departments are saved in a relational table: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description of department consists of: department name, department code, total staff number and budget.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name of department </a:t>
            </a:r>
            <a:r>
              <a:rPr lang="en-US" sz="2000" b="0" strike="noStrike" spc="-1" dirty="0" err="1">
                <a:latin typeface="+mn-lt"/>
              </a:rPr>
              <a:t>uniquelly</a:t>
            </a:r>
            <a:r>
              <a:rPr lang="en-US" sz="2000" b="0" strike="noStrike" spc="-1" dirty="0">
                <a:latin typeface="+mn-lt"/>
              </a:rPr>
              <a:t> identifies each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code of department also </a:t>
            </a:r>
            <a:r>
              <a:rPr lang="en-US" sz="2000" b="0" strike="noStrike" spc="-1" dirty="0" err="1">
                <a:latin typeface="+mn-lt"/>
              </a:rPr>
              <a:t>uniquelly</a:t>
            </a:r>
            <a:r>
              <a:rPr lang="en-US" sz="2000" b="0" strike="noStrike" spc="-1" dirty="0">
                <a:latin typeface="+mn-lt"/>
              </a:rPr>
              <a:t> identifies each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Total staff number per department cannot be greater than 50.</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description of course consists of: course number, title, credits and name of department that offers a course.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course number is a unique identifier of each course.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granted credits can be either 6 or 12.</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10"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11"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60F7D893-4B15-4FC1-8142-1CA04C11DA23}" type="slidenum">
              <a:rPr lang="en-US" sz="1200" b="0" strike="noStrike" spc="-1">
                <a:solidFill>
                  <a:srgbClr val="000000"/>
                </a:solidFill>
                <a:latin typeface="Times New Roman"/>
                <a:ea typeface="+mn-ea"/>
              </a:rPr>
              <a:t>6</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We start from few simple examples of queries, that require the applications of the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consider the following query: "find the titles of all courses offered by a department chaired by Peter".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look for the relational tables required to process the 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want to find a department chaired by Peter and to do so we need a relational table: DEPARTMENT.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we look for the titles of courses in a relational table: DEPARTMENT, and we find no information about the courses.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means that we have to use another relational table: COURSE.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relational table: COURSE, contains a column: title, with the titles of all courses.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discover, that the rows from a relational table: DEPARTMENT, must be joined with the respective rows from a relational table: COURSE.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next problem is a join condition.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What join condition must be used to connect the courses with the departments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Quite frequently, a join condition is an equality condition over a foreign key in one relational table and the respective primary key in another relational table.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our case, it is an equality condition over the columns: name, in a relational table: DEPARTMENT, and: offered by, in a relational table: COURSE.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join condition over a pair: a foreign key in one table and the respective primary key in the other table, is very common, because at conceptual level such search is equivalent to the traversal of an association from one class of the objects to another class of the objects.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is one of the reasons, why we created the associations, at the conceptual modelling stage.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association allows for joining smaller pieces of information located in different classes into larger ones.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Returning to our query, at the moment we have "all cards" to implement the 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use an operation: COURSE JOIN DEPARTMENT, in FROM clause and we follow it with a join condition: ON DEPARTMENT dot  name equals COURSE dot offered by.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Finally, we add WHERE condition: DEPARTMENT dot chair equals Peter and we append SELECT clause that picks a column COURSE dot title from the results of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complete SELECT statement is given at the bottom of the present slide.</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13"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14"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D9F20A7-5BFB-469F-A98B-B0CB1E002CC0}" type="slidenum">
              <a:rPr lang="en-US" sz="1200" b="0" strike="noStrike" spc="-1">
                <a:solidFill>
                  <a:srgbClr val="000000"/>
                </a:solidFill>
                <a:latin typeface="Times New Roman"/>
                <a:ea typeface="+mn-ea"/>
              </a:rPr>
              <a:t>7</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Implementation of a  query: "find the titles of all courses offered by a department chaired by Peter", may have the following syntactical variations.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First, it is possible to remove the names of relational tables from a join condition, when the names of columns uniquely identify the columns in the relational tables being joined.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means, that a relational table: COURSE, does not have a column: name and a relational table: DEPARTMENT, does not have a column: offered by.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same rule applies to a condition included in WHERE clause.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name: chair, </a:t>
            </a:r>
            <a:r>
              <a:rPr lang="en-US" sz="2000" b="0" strike="noStrike" spc="-1" dirty="0" err="1">
                <a:latin typeface="+mn-lt"/>
              </a:rPr>
              <a:t>uniquelly</a:t>
            </a:r>
            <a:r>
              <a:rPr lang="en-US" sz="2000" b="0" strike="noStrike" spc="-1" dirty="0">
                <a:latin typeface="+mn-lt"/>
              </a:rPr>
              <a:t> identifies a column in a relational table: DEPARTMENT, see the first SELECT statement in the present slide.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the second example, we use the alias names instead of the names of relational tables in the SELECT, ON and WHERE clauses.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To create an alias name we follow name of a relational table in FROM clause with a blank and an alias name.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the second SELECT statement a name of relational table: COURSE, is replaced with a name: C, and a name of a relational table DEPARTMENT, is replaced with a name 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Later on, both alias names: C and D, are used in the remaining clauses of the SELECT statement.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Note, that when a relational table obtains an alias name, then the original name of the relational table cannot be used in the same SELECT statement anymore.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For example, we cannot use the names of the relational tables: DEPARTMENT and COURSE, together with the names of their alias names in the same SELECT statement.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the third example we use an implicit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relational tables to be joined are listed in FROM clause and the names of relational tables are separated with commas.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join condition is appended to WHERE condition as a conjunction of WHERE condition and the join condition.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Finally, the fourth version of the same SELECT statement, is created from the previous one, by elimination of the names of relational tables prefixing the names of attributes.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16"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17"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1CA5233-AAD0-4B48-8247-92C64D0C0669}" type="slidenum">
              <a:rPr lang="en-US" sz="1200" b="0" strike="noStrike" spc="-1">
                <a:solidFill>
                  <a:srgbClr val="000000"/>
                </a:solidFill>
                <a:latin typeface="Times New Roman"/>
                <a:ea typeface="+mn-ea"/>
              </a:rPr>
              <a:t>8</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Now, we present an implementation of the same query as before and  consistent with ANSI S Q L standard.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ANSI S Q L standard, requires application of the JOIN operation in FROM clause and it must have ON clause with a join condition.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first SELECT statement is the original statement, that implements the 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is a format of SELECT statement, that is strongly recommended by your lecturer, because compatibility with ANSI S Q L standard makes your code relevant to many different relational database systems.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also provides all information, about the locations of the columns used in the SELECT and WHERE clauses of the relational tables.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next two statements, are compatible with the ANSI S Q L standard as well.</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second SELECT statement, uses the </a:t>
            </a:r>
            <a:r>
              <a:rPr lang="en-US" sz="2000" b="0" strike="noStrike" spc="-1" dirty="0" err="1">
                <a:latin typeface="+mn-lt"/>
              </a:rPr>
              <a:t>uniqness</a:t>
            </a:r>
            <a:r>
              <a:rPr lang="en-US" sz="2000" b="0" strike="noStrike" spc="-1" dirty="0">
                <a:latin typeface="+mn-lt"/>
              </a:rPr>
              <a:t> of the column names in the relational tables to skip the names of relational tables.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last SELECT statement, uses the aliases for the names of relational tables, to simplify both SELECT and WHERE clauses.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19"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20"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2C479AE-821D-4639-A222-0D1582994191}" type="slidenum">
              <a:rPr lang="en-US" sz="1200" b="0" strike="noStrike" spc="-1">
                <a:solidFill>
                  <a:srgbClr val="000000"/>
                </a:solidFill>
                <a:latin typeface="Times New Roman"/>
                <a:ea typeface="+mn-ea"/>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4"/>
          <a:stretch/>
        </p:blipFill>
        <p:spPr>
          <a:xfrm>
            <a:off x="8114040" y="6079320"/>
            <a:ext cx="646560" cy="550440"/>
          </a:xfrm>
          <a:prstGeom prst="rect">
            <a:avLst/>
          </a:prstGeom>
          <a:ln>
            <a:noFill/>
          </a:ln>
        </p:spPr>
      </p:pic>
      <p:pic>
        <p:nvPicPr>
          <p:cNvPr id="2" name="Picture 3"/>
          <p:cNvPicPr/>
          <p:nvPr/>
        </p:nvPicPr>
        <p:blipFill>
          <a:blip r:embed="rId15"/>
          <a:stretch/>
        </p:blipFill>
        <p:spPr>
          <a:xfrm>
            <a:off x="0" y="4320"/>
            <a:ext cx="9140400" cy="6846120"/>
          </a:xfrm>
          <a:prstGeom prst="rect">
            <a:avLst/>
          </a:prstGeom>
          <a:ln>
            <a:noFill/>
          </a:ln>
        </p:spPr>
      </p:pic>
      <p:pic>
        <p:nvPicPr>
          <p:cNvPr id="3" name="Picture 5"/>
          <p:cNvPicPr/>
          <p:nvPr/>
        </p:nvPicPr>
        <p:blipFill>
          <a:blip r:embed="rId16"/>
          <a:stretch/>
        </p:blipFill>
        <p:spPr>
          <a:xfrm>
            <a:off x="7317720" y="5233320"/>
            <a:ext cx="1421640" cy="116928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FFFFFF"/>
              </a:buClr>
              <a:buSzPct val="75000"/>
              <a:buFont typeface="Symbol" charset="2"/>
              <a:buChar char=""/>
            </a:pPr>
            <a:r>
              <a:rPr lang="en-US" sz="2800" b="0" strike="noStrike" spc="-1">
                <a:latin typeface="Arial"/>
              </a:rPr>
              <a:t>第二个大纲级</a:t>
            </a:r>
          </a:p>
          <a:p>
            <a:pPr marL="1296000" lvl="2" indent="-288000">
              <a:spcBef>
                <a:spcPts val="850"/>
              </a:spcBef>
              <a:buClr>
                <a:srgbClr val="FFFFFF"/>
              </a:buClr>
              <a:buSzPct val="45000"/>
              <a:buFont typeface="Wingdings" charset="2"/>
              <a:buChar char=""/>
            </a:pPr>
            <a:r>
              <a:rPr lang="en-US" sz="2400" b="0" strike="noStrike" spc="-1">
                <a:latin typeface="Arial"/>
              </a:rPr>
              <a:t>第三大纲级别</a:t>
            </a:r>
          </a:p>
          <a:p>
            <a:pPr marL="1728000" lvl="3" indent="-216000">
              <a:spcBef>
                <a:spcPts val="567"/>
              </a:spcBef>
              <a:buClr>
                <a:srgbClr val="FFFFFF"/>
              </a:buClr>
              <a:buSzPct val="75000"/>
              <a:buFont typeface="Symbol" charset="2"/>
              <a:buChar char=""/>
            </a:pPr>
            <a:r>
              <a:rPr lang="en-US" sz="2000" b="0" strike="noStrike" spc="-1">
                <a:latin typeface="Arial"/>
              </a:rPr>
              <a:t>第四大纲级别</a:t>
            </a:r>
          </a:p>
          <a:p>
            <a:pPr marL="2160000" lvl="4" indent="-216000">
              <a:spcBef>
                <a:spcPts val="283"/>
              </a:spcBef>
              <a:buClr>
                <a:srgbClr val="FFFFFF"/>
              </a:buClr>
              <a:buSzPct val="45000"/>
              <a:buFont typeface="Wingdings" charset="2"/>
              <a:buChar char=""/>
            </a:pPr>
            <a:r>
              <a:rPr lang="en-US" sz="2000" b="0" strike="noStrike" spc="-1">
                <a:latin typeface="Arial"/>
              </a:rPr>
              <a:t>第五大纲级别</a:t>
            </a:r>
          </a:p>
          <a:p>
            <a:pPr marL="2592000" lvl="5" indent="-216000">
              <a:spcBef>
                <a:spcPts val="283"/>
              </a:spcBef>
              <a:buClr>
                <a:srgbClr val="FFFFFF"/>
              </a:buClr>
              <a:buSzPct val="45000"/>
              <a:buFont typeface="Wingdings" charset="2"/>
              <a:buChar char=""/>
            </a:pPr>
            <a:r>
              <a:rPr lang="en-US" sz="2000" b="0" strike="noStrike" spc="-1">
                <a:latin typeface="Arial"/>
              </a:rPr>
              <a:t>第六大纲级别</a:t>
            </a:r>
          </a:p>
          <a:p>
            <a:pPr marL="3024000" lvl="6" indent="-216000">
              <a:spcBef>
                <a:spcPts val="283"/>
              </a:spcBef>
              <a:buClr>
                <a:srgbClr val="FFFFFF"/>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4"/>
          <a:stretch/>
        </p:blipFill>
        <p:spPr>
          <a:xfrm>
            <a:off x="8114040" y="6079320"/>
            <a:ext cx="646560" cy="55044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3280" cy="2483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b="0" strike="noStrike" spc="-131">
                <a:solidFill>
                  <a:srgbClr val="FFFFFF"/>
                </a:solidFill>
                <a:latin typeface="Courier New"/>
                <a:ea typeface="DejaVu Sans"/>
              </a:rPr>
              <a:t>SELECT</a:t>
            </a:r>
            <a:r>
              <a:rPr lang="en-US" sz="6600" b="0" strike="noStrike" spc="-131">
                <a:solidFill>
                  <a:srgbClr val="FFFFFF"/>
                </a:solidFill>
                <a:latin typeface="Times New Roman"/>
                <a:ea typeface="DejaVu Sans"/>
              </a:rPr>
              <a:t> statement (Part 3)</a:t>
            </a:r>
            <a:endParaRPr lang="en-US" sz="6600" b="0" strike="noStrike" spc="-1">
              <a:latin typeface="Arial"/>
            </a:endParaRPr>
          </a:p>
        </p:txBody>
      </p:sp>
      <p:sp>
        <p:nvSpPr>
          <p:cNvPr id="88" name="CustomShape 2"/>
          <p:cNvSpPr/>
          <p:nvPr/>
        </p:nvSpPr>
        <p:spPr>
          <a:xfrm>
            <a:off x="303120" y="5513040"/>
            <a:ext cx="6397200" cy="1062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a:endParaRPr>
          </a:p>
        </p:txBody>
      </p:sp>
      <p:sp>
        <p:nvSpPr>
          <p:cNvPr id="89" name="CustomShape 3"/>
          <p:cNvSpPr/>
          <p:nvPr/>
        </p:nvSpPr>
        <p:spPr>
          <a:xfrm>
            <a:off x="198720" y="993960"/>
            <a:ext cx="181080" cy="3657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18"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Natural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Column name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Cross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Join queries over more than </a:t>
            </a:r>
            <a:r>
              <a:rPr lang="en-US" sz="2800" b="0" strike="noStrike" spc="-1">
                <a:solidFill>
                  <a:srgbClr val="000000"/>
                </a:solidFill>
                <a:latin typeface="Times New Roman"/>
                <a:ea typeface="DejaVu Sans"/>
              </a:rPr>
              <a:t>2 relational tables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Self-join queries</a:t>
            </a:r>
            <a:endParaRPr lang="en-US" sz="2800" b="0" strike="noStrike" spc="-1" dirty="0">
              <a:latin typeface="Arial"/>
            </a:endParaRPr>
          </a:p>
        </p:txBody>
      </p:sp>
      <p:sp>
        <p:nvSpPr>
          <p:cNvPr id="119"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735D530-DC1E-4BEB-942B-FACAE497A649}" type="slidenum">
              <a:rPr lang="en-US" sz="1400" b="0" strike="noStrike" spc="-1">
                <a:solidFill>
                  <a:srgbClr val="8B8B8B"/>
                </a:solidFill>
                <a:latin typeface="Montserrat"/>
                <a:ea typeface="DejaVu Sans"/>
              </a:rPr>
              <a:t>10</a:t>
            </a:fld>
            <a:endParaRPr lang="en-US" sz="1400" b="0" strike="noStrike" spc="-1">
              <a:latin typeface="Arial"/>
            </a:endParaRPr>
          </a:p>
        </p:txBody>
      </p:sp>
    </p:spTree>
    <p:extLst>
      <p:ext uri="{BB962C8B-B14F-4D97-AF65-F5344CB8AC3E}">
        <p14:creationId xmlns:p14="http://schemas.microsoft.com/office/powerpoint/2010/main" val="4222642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Natural join queries</a:t>
            </a:r>
            <a:endParaRPr lang="en-US" sz="3200" b="0" strike="noStrike" spc="-1">
              <a:latin typeface="Arial"/>
            </a:endParaRPr>
          </a:p>
        </p:txBody>
      </p:sp>
      <p:sp>
        <p:nvSpPr>
          <p:cNvPr id="121"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Consider a query: Find the names of all employees from a Department chaired by James Bond over the relational tables:</a:t>
            </a:r>
            <a:endParaRPr lang="en-US" sz="20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DEPARTMENT</a:t>
            </a:r>
            <a:endParaRPr lang="en-US" sz="1600" b="0" strike="noStrike" spc="-1" dirty="0">
              <a:latin typeface="Arial"/>
            </a:endParaRPr>
          </a:p>
          <a:p>
            <a:pPr marL="360000">
              <a:lnSpc>
                <a:spcPct val="100000"/>
              </a:lnSpc>
              <a:spcBef>
                <a:spcPts val="561"/>
              </a:spcBef>
            </a:pPr>
            <a:r>
              <a:rPr lang="en-US" sz="1600" b="0" strike="noStrike" spc="-1" dirty="0" err="1">
                <a:solidFill>
                  <a:srgbClr val="000000"/>
                </a:solidFill>
                <a:latin typeface="Courier New"/>
                <a:ea typeface="DejaVu Sans"/>
              </a:rPr>
              <a:t>dname</a:t>
            </a:r>
            <a:r>
              <a:rPr lang="en-US" sz="1600" b="0" strike="noStrike" spc="-1" dirty="0">
                <a:solidFill>
                  <a:srgbClr val="000000"/>
                </a:solidFill>
                <a:latin typeface="Courier New"/>
                <a:ea typeface="DejaVu Sans"/>
              </a:rPr>
              <a:t> | code | total staff number | chair | budget</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EMPLOYEE			</a:t>
            </a:r>
            <a:endParaRPr lang="en-US" sz="1600" b="0" strike="noStrike" spc="-1" dirty="0">
              <a:latin typeface="Arial"/>
            </a:endParaRPr>
          </a:p>
          <a:p>
            <a:pPr marL="360000">
              <a:lnSpc>
                <a:spcPct val="100000"/>
              </a:lnSpc>
              <a:spcBef>
                <a:spcPts val="561"/>
              </a:spcBef>
            </a:pPr>
            <a:r>
              <a:rPr lang="en-US" sz="1600" b="0" strike="noStrike" spc="-1" dirty="0" err="1">
                <a:solidFill>
                  <a:srgbClr val="000000"/>
                </a:solidFill>
                <a:latin typeface="Courier New"/>
                <a:ea typeface="DejaVu Sans"/>
              </a:rPr>
              <a:t>enum</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ename</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dname</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A natural join query</a:t>
            </a:r>
            <a:endParaRPr lang="en-US" sz="20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ename</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FROM EMPLOYEE NATURAL JOIN DEPARTMENT</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WHERE chair = 'James Bond';</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is equivalent to a join query</a:t>
            </a:r>
            <a:endParaRPr lang="en-US" sz="20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ename</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FROM EMPLOYEE JOIN DEPARTMENT</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              ON </a:t>
            </a:r>
            <a:r>
              <a:rPr lang="en-US" sz="1600" b="0" strike="noStrike" spc="-1" dirty="0" err="1">
                <a:solidFill>
                  <a:srgbClr val="000000"/>
                </a:solidFill>
                <a:latin typeface="Courier New"/>
                <a:ea typeface="DejaVu Sans"/>
              </a:rPr>
              <a:t>EMPLOYEE.dname</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DEPARTMENT.dname</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WHERE chair = 'James Bond';</a:t>
            </a:r>
            <a:endParaRPr lang="en-US" sz="1600" b="0" strike="noStrike" spc="-1" dirty="0">
              <a:latin typeface="Arial"/>
            </a:endParaRPr>
          </a:p>
          <a:p>
            <a:pPr>
              <a:lnSpc>
                <a:spcPct val="100000"/>
              </a:lnSpc>
              <a:spcBef>
                <a:spcPts val="561"/>
              </a:spcBef>
            </a:pPr>
            <a:endParaRPr lang="en-US" sz="1200" b="0" strike="noStrike" spc="-1" dirty="0">
              <a:latin typeface="Arial"/>
            </a:endParaRPr>
          </a:p>
        </p:txBody>
      </p:sp>
      <p:sp>
        <p:nvSpPr>
          <p:cNvPr id="122"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C49BEE3A-FD35-49FA-87D4-DA7DF4E192E9}" type="slidenum">
              <a:rPr lang="en-US" sz="1400" b="0" strike="noStrike" spc="-1">
                <a:solidFill>
                  <a:srgbClr val="8B8B8B"/>
                </a:solidFill>
                <a:latin typeface="Montserrat"/>
                <a:ea typeface="DejaVu Sans"/>
              </a:rPr>
              <a:t>11</a:t>
            </a:fld>
            <a:endParaRPr lang="en-US" sz="1400" b="0" strike="noStrike" spc="-1">
              <a:latin typeface="Arial"/>
            </a:endParaRPr>
          </a:p>
        </p:txBody>
      </p:sp>
    </p:spTree>
    <p:extLst>
      <p:ext uri="{BB962C8B-B14F-4D97-AF65-F5344CB8AC3E}">
        <p14:creationId xmlns:p14="http://schemas.microsoft.com/office/powerpoint/2010/main" val="3352857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24"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Natural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Column name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Cross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Join queries over more than </a:t>
            </a:r>
            <a:r>
              <a:rPr lang="en-US" sz="2800" b="0" strike="noStrike" spc="-1">
                <a:solidFill>
                  <a:srgbClr val="000000"/>
                </a:solidFill>
                <a:latin typeface="Times New Roman"/>
                <a:ea typeface="DejaVu Sans"/>
              </a:rPr>
              <a:t>2 relational tables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Self-join queries</a:t>
            </a:r>
            <a:endParaRPr lang="en-US" sz="2800" b="0" strike="noStrike" spc="-1" dirty="0">
              <a:latin typeface="Arial"/>
            </a:endParaRPr>
          </a:p>
        </p:txBody>
      </p:sp>
      <p:sp>
        <p:nvSpPr>
          <p:cNvPr id="12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C78DEC47-D7FD-4522-94A6-05F5778295FF}" type="slidenum">
              <a:rPr lang="en-US" sz="1400" b="0" strike="noStrike" spc="-1">
                <a:solidFill>
                  <a:srgbClr val="8B8B8B"/>
                </a:solidFill>
                <a:latin typeface="Montserrat"/>
                <a:ea typeface="DejaVu Sans"/>
              </a:rPr>
              <a:t>12</a:t>
            </a:fld>
            <a:endParaRPr lang="en-US" sz="1400" b="0" strike="noStrike" spc="-1">
              <a:latin typeface="Arial"/>
            </a:endParaRPr>
          </a:p>
        </p:txBody>
      </p:sp>
    </p:spTree>
    <p:extLst>
      <p:ext uri="{BB962C8B-B14F-4D97-AF65-F5344CB8AC3E}">
        <p14:creationId xmlns:p14="http://schemas.microsoft.com/office/powerpoint/2010/main" val="2560714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Column name join queries</a:t>
            </a:r>
            <a:endParaRPr lang="en-US" sz="3200" b="0" strike="noStrike" spc="-1">
              <a:latin typeface="Arial"/>
            </a:endParaRPr>
          </a:p>
        </p:txBody>
      </p:sp>
      <p:sp>
        <p:nvSpPr>
          <p:cNvPr id="127"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Consider a query: Find the names of all employees from a Department chaired by James Bond over the relational tables</a:t>
            </a:r>
            <a:endParaRPr lang="en-US" sz="20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DEPARTMENT</a:t>
            </a:r>
            <a:endParaRPr lang="en-US" sz="1600" b="0" strike="noStrike" spc="-1" dirty="0">
              <a:latin typeface="Arial"/>
            </a:endParaRPr>
          </a:p>
          <a:p>
            <a:pPr marL="360000">
              <a:lnSpc>
                <a:spcPct val="100000"/>
              </a:lnSpc>
              <a:spcBef>
                <a:spcPts val="561"/>
              </a:spcBef>
            </a:pPr>
            <a:r>
              <a:rPr lang="en-US" sz="1600" b="0" strike="noStrike" spc="-1" dirty="0" err="1">
                <a:solidFill>
                  <a:srgbClr val="000000"/>
                </a:solidFill>
                <a:latin typeface="Courier New"/>
                <a:ea typeface="DejaVu Sans"/>
              </a:rPr>
              <a:t>dname</a:t>
            </a:r>
            <a:r>
              <a:rPr lang="en-US" sz="1600" b="0" strike="noStrike" spc="-1" dirty="0">
                <a:solidFill>
                  <a:srgbClr val="000000"/>
                </a:solidFill>
                <a:latin typeface="Courier New"/>
                <a:ea typeface="DejaVu Sans"/>
              </a:rPr>
              <a:t> | code | total staff number | chair | budget</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EMPLOYEE			</a:t>
            </a:r>
            <a:endParaRPr lang="en-US" sz="1600" b="0" strike="noStrike" spc="-1" dirty="0">
              <a:latin typeface="Arial"/>
            </a:endParaRPr>
          </a:p>
          <a:p>
            <a:pPr marL="360000">
              <a:lnSpc>
                <a:spcPct val="100000"/>
              </a:lnSpc>
              <a:spcBef>
                <a:spcPts val="561"/>
              </a:spcBef>
            </a:pPr>
            <a:r>
              <a:rPr lang="en-US" sz="1600" b="0" strike="noStrike" spc="-1" dirty="0" err="1">
                <a:solidFill>
                  <a:srgbClr val="000000"/>
                </a:solidFill>
                <a:latin typeface="Courier New"/>
                <a:ea typeface="DejaVu Sans"/>
              </a:rPr>
              <a:t>enum</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ename</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dname</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A column name join query</a:t>
            </a:r>
            <a:endParaRPr lang="en-US" sz="20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ename</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FROM EMPLOYEE JOIN DEPARTMENT</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              USING(</a:t>
            </a:r>
            <a:r>
              <a:rPr lang="en-US" sz="1600" b="0" strike="noStrike" spc="-1" dirty="0" err="1">
                <a:solidFill>
                  <a:srgbClr val="000000"/>
                </a:solidFill>
                <a:latin typeface="Courier New"/>
                <a:ea typeface="DejaVu Sans"/>
              </a:rPr>
              <a:t>dname</a:t>
            </a:r>
            <a:r>
              <a:rPr lang="en-US" sz="1600" b="0" strike="noStrike" spc="-1" dirty="0">
                <a:solidFill>
                  <a:srgbClr val="000000"/>
                </a:solidFill>
                <a:latin typeface="Courier New"/>
                <a:ea typeface="DejaVu Sans"/>
              </a:rPr>
              <a:t>)</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WHERE chair = 'James Bond';</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is equivalent to a join query</a:t>
            </a:r>
            <a:endParaRPr lang="en-US" sz="20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ename</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FROM EMPLOYEE JOIN DEPARTMENT</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              ON  </a:t>
            </a:r>
            <a:r>
              <a:rPr lang="en-US" sz="1600" b="0" strike="noStrike" spc="-1" dirty="0" err="1">
                <a:solidFill>
                  <a:srgbClr val="000000"/>
                </a:solidFill>
                <a:latin typeface="Courier New"/>
                <a:ea typeface="DejaVu Sans"/>
              </a:rPr>
              <a:t>EMPLOYEE.dname</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DEPARTMENT.dname</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WHERE chair = 'James Bond';</a:t>
            </a:r>
            <a:endParaRPr lang="en-US" sz="1600" b="0" strike="noStrike" spc="-1" dirty="0">
              <a:latin typeface="Arial"/>
            </a:endParaRPr>
          </a:p>
          <a:p>
            <a:pPr>
              <a:lnSpc>
                <a:spcPct val="100000"/>
              </a:lnSpc>
              <a:spcBef>
                <a:spcPts val="561"/>
              </a:spcBef>
            </a:pPr>
            <a:endParaRPr lang="en-US" sz="1200" b="0" strike="noStrike" spc="-1" dirty="0">
              <a:latin typeface="Arial"/>
            </a:endParaRPr>
          </a:p>
        </p:txBody>
      </p:sp>
      <p:sp>
        <p:nvSpPr>
          <p:cNvPr id="128"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F67AA74-B655-4D2C-925F-DA3D90C89006}" type="slidenum">
              <a:rPr lang="en-US" sz="1400" b="0" strike="noStrike" spc="-1">
                <a:solidFill>
                  <a:srgbClr val="8B8B8B"/>
                </a:solidFill>
                <a:latin typeface="Montserrat"/>
                <a:ea typeface="DejaVu Sans"/>
              </a:rPr>
              <a:t>13</a:t>
            </a:fld>
            <a:endParaRPr lang="en-US" sz="1400" b="0" strike="noStrike" spc="-1">
              <a:latin typeface="Arial"/>
            </a:endParaRPr>
          </a:p>
        </p:txBody>
      </p:sp>
    </p:spTree>
    <p:extLst>
      <p:ext uri="{BB962C8B-B14F-4D97-AF65-F5344CB8AC3E}">
        <p14:creationId xmlns:p14="http://schemas.microsoft.com/office/powerpoint/2010/main" val="41524255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30"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Natural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Column name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Cross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Join queries over more than </a:t>
            </a:r>
            <a:r>
              <a:rPr lang="en-US" sz="2800" b="0" strike="noStrike" spc="-1">
                <a:solidFill>
                  <a:srgbClr val="000000"/>
                </a:solidFill>
                <a:latin typeface="Times New Roman"/>
                <a:ea typeface="DejaVu Sans"/>
              </a:rPr>
              <a:t>2 relational tables</a:t>
            </a:r>
            <a:endParaRPr lang="en-US" sz="2800" b="0" strike="noStrike" spc="-1">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Self-join queries</a:t>
            </a:r>
            <a:endParaRPr lang="en-US" sz="2800" b="0" strike="noStrike" spc="-1" dirty="0">
              <a:latin typeface="Arial"/>
            </a:endParaRPr>
          </a:p>
        </p:txBody>
      </p:sp>
      <p:sp>
        <p:nvSpPr>
          <p:cNvPr id="13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CD7C572-2703-4D6B-B49A-45C31E478FF3}" type="slidenum">
              <a:rPr lang="en-US" sz="1400" b="0" strike="noStrike" spc="-1">
                <a:solidFill>
                  <a:srgbClr val="8B8B8B"/>
                </a:solidFill>
                <a:latin typeface="Montserrat"/>
                <a:ea typeface="DejaVu Sans"/>
              </a:rPr>
              <a:t>14</a:t>
            </a:fld>
            <a:endParaRPr lang="en-US" sz="1400" b="0" strike="noStrike" spc="-1">
              <a:latin typeface="Arial"/>
            </a:endParaRPr>
          </a:p>
        </p:txBody>
      </p:sp>
    </p:spTree>
    <p:extLst>
      <p:ext uri="{BB962C8B-B14F-4D97-AF65-F5344CB8AC3E}">
        <p14:creationId xmlns:p14="http://schemas.microsoft.com/office/powerpoint/2010/main" val="320920622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Cross join queries</a:t>
            </a:r>
            <a:endParaRPr lang="en-US" sz="3200" b="0" strike="noStrike" spc="-1">
              <a:latin typeface="Arial"/>
            </a:endParaRPr>
          </a:p>
        </p:txBody>
      </p:sp>
      <p:sp>
        <p:nvSpPr>
          <p:cNvPr id="133"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Cross join operation "connects" all rows </a:t>
            </a:r>
            <a:r>
              <a:rPr lang="en-US" sz="2000" b="0" strike="noStrike" spc="-1">
                <a:solidFill>
                  <a:srgbClr val="000000"/>
                </a:solidFill>
                <a:latin typeface="Times New Roman"/>
                <a:ea typeface="DejaVu Sans"/>
              </a:rPr>
              <a:t>from  </a:t>
            </a:r>
            <a:r>
              <a:rPr lang="en-US" sz="2000" b="0" strike="noStrike" spc="-1" dirty="0">
                <a:solidFill>
                  <a:srgbClr val="000000"/>
                </a:solidFill>
                <a:latin typeface="Times New Roman"/>
                <a:ea typeface="DejaVu Sans"/>
              </a:rPr>
              <a:t>relational table with all rows from another relational table</a:t>
            </a:r>
            <a:endParaRPr lang="en-US" sz="2000" b="0" strike="noStrike" spc="-1" dirty="0">
              <a:latin typeface="Arial"/>
            </a:endParaRPr>
          </a:p>
          <a:p>
            <a:pPr>
              <a:lnSpc>
                <a:spcPct val="100000"/>
              </a:lnSpc>
              <a:spcBef>
                <a:spcPts val="561"/>
              </a:spcBef>
            </a:pPr>
            <a:endParaRPr lang="en-US" sz="2000" b="0" strike="noStrike" spc="-1" dirty="0">
              <a:latin typeface="Arial"/>
            </a:endParaRPr>
          </a:p>
          <a:p>
            <a:pPr marL="360000">
              <a:lnSpc>
                <a:spcPct val="100000"/>
              </a:lnSpc>
              <a:spcBef>
                <a:spcPts val="561"/>
              </a:spcBef>
            </a:pPr>
            <a:endParaRPr lang="en-US" sz="2000" b="0" strike="noStrike" spc="-1" dirty="0">
              <a:latin typeface="Arial"/>
            </a:endParaRPr>
          </a:p>
        </p:txBody>
      </p:sp>
      <p:sp>
        <p:nvSpPr>
          <p:cNvPr id="134"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A0672D0-4CF9-43A3-A0A6-800AAE1BECBF}" type="slidenum">
              <a:rPr lang="en-US" sz="1400" b="0" strike="noStrike" spc="-1">
                <a:solidFill>
                  <a:srgbClr val="8B8B8B"/>
                </a:solidFill>
                <a:latin typeface="Montserrat"/>
                <a:ea typeface="DejaVu Sans"/>
              </a:rPr>
              <a:t>15</a:t>
            </a:fld>
            <a:endParaRPr lang="en-US" sz="1400" b="0" strike="noStrike" spc="-1">
              <a:latin typeface="Arial"/>
            </a:endParaRPr>
          </a:p>
        </p:txBody>
      </p:sp>
      <p:pic>
        <p:nvPicPr>
          <p:cNvPr id="135" name="Picture 134"/>
          <p:cNvPicPr/>
          <p:nvPr/>
        </p:nvPicPr>
        <p:blipFill>
          <a:blip r:embed="rId3"/>
          <a:stretch/>
        </p:blipFill>
        <p:spPr>
          <a:xfrm>
            <a:off x="468000" y="1728000"/>
            <a:ext cx="8511840" cy="3750120"/>
          </a:xfrm>
          <a:prstGeom prst="rect">
            <a:avLst/>
          </a:prstGeom>
          <a:ln>
            <a:noFill/>
          </a:ln>
        </p:spPr>
      </p:pic>
    </p:spTree>
    <p:extLst>
      <p:ext uri="{BB962C8B-B14F-4D97-AF65-F5344CB8AC3E}">
        <p14:creationId xmlns:p14="http://schemas.microsoft.com/office/powerpoint/2010/main" val="11798698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Cross join queries</a:t>
            </a:r>
            <a:endParaRPr lang="en-US" sz="3200" b="0" strike="noStrike" spc="-1">
              <a:latin typeface="Arial"/>
            </a:endParaRPr>
          </a:p>
        </p:txBody>
      </p:sp>
      <p:sp>
        <p:nvSpPr>
          <p:cNvPr id="137"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Consider a query: Find all pairs of names of employees and names of chair people”</a:t>
            </a:r>
          </a:p>
          <a:p>
            <a:pPr marL="354013">
              <a:lnSpc>
                <a:spcPct val="100000"/>
              </a:lnSpc>
              <a:spcBef>
                <a:spcPts val="561"/>
              </a:spcBef>
              <a:buClr>
                <a:srgbClr val="0C2340"/>
              </a:buClr>
            </a:pPr>
            <a:r>
              <a:rPr lang="en-US" sz="1600" b="0" strike="noStrike" spc="-1" dirty="0">
                <a:solidFill>
                  <a:srgbClr val="000000"/>
                </a:solidFill>
                <a:latin typeface="Courier New"/>
                <a:ea typeface="DejaVu Sans"/>
              </a:rPr>
              <a:t>DEPARTMENT</a:t>
            </a:r>
            <a:endParaRPr lang="en-US" sz="1600" b="0" strike="noStrike" spc="-1" dirty="0">
              <a:latin typeface="Arial"/>
            </a:endParaRPr>
          </a:p>
          <a:p>
            <a:pPr marL="360000">
              <a:lnSpc>
                <a:spcPct val="100000"/>
              </a:lnSpc>
              <a:spcBef>
                <a:spcPts val="561"/>
              </a:spcBef>
            </a:pPr>
            <a:r>
              <a:rPr lang="en-US" sz="1600" b="0" strike="noStrike" spc="-1" dirty="0" err="1">
                <a:solidFill>
                  <a:srgbClr val="000000"/>
                </a:solidFill>
                <a:latin typeface="Courier New"/>
                <a:ea typeface="DejaVu Sans"/>
              </a:rPr>
              <a:t>dname</a:t>
            </a:r>
            <a:r>
              <a:rPr lang="en-US" sz="1600" b="0" strike="noStrike" spc="-1" dirty="0">
                <a:solidFill>
                  <a:srgbClr val="000000"/>
                </a:solidFill>
                <a:latin typeface="Courier New"/>
                <a:ea typeface="DejaVu Sans"/>
              </a:rPr>
              <a:t> | code | total staff number | chair | budget</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EMPLOYEE			</a:t>
            </a:r>
            <a:endParaRPr lang="en-US" sz="1600" b="0" strike="noStrike" spc="-1" dirty="0">
              <a:latin typeface="Arial"/>
            </a:endParaRPr>
          </a:p>
          <a:p>
            <a:pPr marL="360000">
              <a:lnSpc>
                <a:spcPct val="100000"/>
              </a:lnSpc>
              <a:spcBef>
                <a:spcPts val="561"/>
              </a:spcBef>
            </a:pPr>
            <a:r>
              <a:rPr lang="en-US" sz="1600" b="0" strike="noStrike" spc="-1" dirty="0" err="1">
                <a:solidFill>
                  <a:srgbClr val="000000"/>
                </a:solidFill>
                <a:latin typeface="Courier New"/>
                <a:ea typeface="DejaVu Sans"/>
              </a:rPr>
              <a:t>enum</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ename</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dname</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A cross join query</a:t>
            </a:r>
            <a:endParaRPr lang="en-US" sz="20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ename</a:t>
            </a:r>
            <a:r>
              <a:rPr lang="en-US" sz="1600" b="0" strike="noStrike" spc="-1" dirty="0">
                <a:solidFill>
                  <a:srgbClr val="000000"/>
                </a:solidFill>
                <a:latin typeface="Courier New"/>
                <a:ea typeface="DejaVu Sans"/>
              </a:rPr>
              <a:t>, chair</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FROM EMPLOYEE CROSS JOIN DEPARTMENT;</a:t>
            </a:r>
            <a:endParaRPr lang="en-US" sz="1600" spc="-1" dirty="0">
              <a:latin typeface="Arial"/>
            </a:endParaRPr>
          </a:p>
          <a:p>
            <a:pPr marL="358775" indent="-358775">
              <a:lnSpc>
                <a:spcPct val="100000"/>
              </a:lnSpc>
              <a:spcBef>
                <a:spcPts val="561"/>
              </a:spcBef>
              <a:buFont typeface="Arial" panose="020B0604020202020204" pitchFamily="34" charset="0"/>
              <a:buChar char="•"/>
            </a:pPr>
            <a:r>
              <a:rPr lang="en-US" sz="2000" b="0" strike="noStrike" spc="-1" dirty="0">
                <a:solidFill>
                  <a:srgbClr val="000000"/>
                </a:solidFill>
                <a:latin typeface="Times New Roman"/>
                <a:ea typeface="DejaVu Sans"/>
              </a:rPr>
              <a:t>is equivalent to the following join queries</a:t>
            </a:r>
            <a:endParaRPr lang="en-US" sz="20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ename</a:t>
            </a:r>
            <a:r>
              <a:rPr lang="en-US" sz="1600" b="0" strike="noStrike" spc="-1" dirty="0">
                <a:solidFill>
                  <a:srgbClr val="000000"/>
                </a:solidFill>
                <a:latin typeface="Courier New"/>
                <a:ea typeface="DejaVu Sans"/>
              </a:rPr>
              <a:t>, chair</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FROM EMPLOYEE JOIN DEPARTMENT;</a:t>
            </a:r>
            <a:endParaRPr lang="en-US" sz="1600" b="0" strike="noStrike" spc="-1" dirty="0">
              <a:latin typeface="Arial"/>
            </a:endParaRPr>
          </a:p>
          <a:p>
            <a:pPr marL="360000">
              <a:lnSpc>
                <a:spcPct val="100000"/>
              </a:lnSpc>
              <a:spcBef>
                <a:spcPts val="561"/>
              </a:spcBef>
            </a:pP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ename</a:t>
            </a:r>
            <a:r>
              <a:rPr lang="en-US" sz="1600" b="0" strike="noStrike" spc="-1" dirty="0">
                <a:solidFill>
                  <a:srgbClr val="000000"/>
                </a:solidFill>
                <a:latin typeface="Courier New"/>
                <a:ea typeface="DejaVu Sans"/>
              </a:rPr>
              <a:t>, chair</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FROM EMPLOYEE, DEPARTMENT;</a:t>
            </a:r>
            <a:endParaRPr lang="en-US" sz="1600" b="0" strike="noStrike" spc="-1" dirty="0">
              <a:latin typeface="Arial"/>
            </a:endParaRPr>
          </a:p>
          <a:p>
            <a:pPr>
              <a:lnSpc>
                <a:spcPct val="100000"/>
              </a:lnSpc>
              <a:spcBef>
                <a:spcPts val="561"/>
              </a:spcBef>
            </a:pPr>
            <a:endParaRPr lang="en-US" sz="1200" b="0" strike="noStrike" spc="-1" dirty="0">
              <a:latin typeface="Arial"/>
            </a:endParaRPr>
          </a:p>
        </p:txBody>
      </p:sp>
      <p:sp>
        <p:nvSpPr>
          <p:cNvPr id="138"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BFD5C71-7872-482D-9307-E408F1161962}" type="slidenum">
              <a:rPr lang="en-US" sz="1400" b="0" strike="noStrike" spc="-1">
                <a:solidFill>
                  <a:srgbClr val="8B8B8B"/>
                </a:solidFill>
                <a:latin typeface="Montserrat"/>
                <a:ea typeface="DejaVu Sans"/>
              </a:rPr>
              <a:t>16</a:t>
            </a:fld>
            <a:endParaRPr lang="en-US" sz="1400" b="0" strike="noStrike" spc="-1">
              <a:latin typeface="Arial"/>
            </a:endParaRPr>
          </a:p>
        </p:txBody>
      </p:sp>
    </p:spTree>
    <p:extLst>
      <p:ext uri="{BB962C8B-B14F-4D97-AF65-F5344CB8AC3E}">
        <p14:creationId xmlns:p14="http://schemas.microsoft.com/office/powerpoint/2010/main" val="33346958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40"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Natural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Column name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Cross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Join queries over more than 2 relational tables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Self-join queries</a:t>
            </a:r>
            <a:endParaRPr lang="en-US" sz="2800" b="0" strike="noStrike" spc="-1" dirty="0">
              <a:latin typeface="Arial"/>
            </a:endParaRPr>
          </a:p>
        </p:txBody>
      </p:sp>
      <p:sp>
        <p:nvSpPr>
          <p:cNvPr id="14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6E7869F8-E4E1-44CA-BF96-A08D5E8B27F2}" type="slidenum">
              <a:rPr lang="en-US" sz="1400" b="0" strike="noStrike" spc="-1">
                <a:solidFill>
                  <a:srgbClr val="8B8B8B"/>
                </a:solidFill>
                <a:latin typeface="Montserrat"/>
                <a:ea typeface="DejaVu Sans"/>
              </a:rPr>
              <a:t>17</a:t>
            </a:fld>
            <a:endParaRPr lang="en-US" sz="1400" b="0" strike="noStrike" spc="-1">
              <a:latin typeface="Arial"/>
            </a:endParaRPr>
          </a:p>
        </p:txBody>
      </p:sp>
    </p:spTree>
    <p:extLst>
      <p:ext uri="{BB962C8B-B14F-4D97-AF65-F5344CB8AC3E}">
        <p14:creationId xmlns:p14="http://schemas.microsoft.com/office/powerpoint/2010/main" val="26682205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Join queries over more than 2 tables</a:t>
            </a:r>
            <a:endParaRPr lang="en-US" sz="3200" b="0" strike="noStrike" spc="-1">
              <a:latin typeface="Arial"/>
            </a:endParaRPr>
          </a:p>
        </p:txBody>
      </p:sp>
      <p:sp>
        <p:nvSpPr>
          <p:cNvPr id="143"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A sample join of three relational tables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TABLE_1</a:t>
            </a:r>
            <a:r>
              <a:rPr lang="en-US" sz="2000" b="0" strike="noStrike" spc="-1" dirty="0">
                <a:solidFill>
                  <a:srgbClr val="000000"/>
                </a:solidFill>
                <a:latin typeface="Times New Roman"/>
                <a:ea typeface="DejaVu Sans"/>
              </a:rPr>
              <a:t>,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TABLE_2</a:t>
            </a:r>
            <a:r>
              <a:rPr lang="en-US" sz="2000" b="0" strike="noStrike" spc="-1" dirty="0">
                <a:solidFill>
                  <a:srgbClr val="000000"/>
                </a:solidFill>
                <a:latin typeface="Times New Roman"/>
                <a:ea typeface="DejaVu Sans"/>
              </a:rPr>
              <a:t>, and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TABLE_3</a:t>
            </a:r>
            <a:endParaRPr lang="en-US" sz="2000" b="0" strike="noStrike" spc="-1" dirty="0">
              <a:latin typeface="Courier New" panose="02070309020205020404" pitchFamily="49" charset="0"/>
              <a:cs typeface="Courier New" panose="02070309020205020404" pitchFamily="49" charset="0"/>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 </a:t>
            </a:r>
            <a:endParaRPr lang="en-US" sz="2000" b="0" strike="noStrike" spc="-1" dirty="0">
              <a:latin typeface="Arial"/>
            </a:endParaRPr>
          </a:p>
          <a:p>
            <a:pPr marL="360000">
              <a:lnSpc>
                <a:spcPct val="100000"/>
              </a:lnSpc>
              <a:spcBef>
                <a:spcPts val="561"/>
              </a:spcBef>
            </a:pPr>
            <a:endParaRPr lang="en-US" sz="2000" b="0" strike="noStrike" spc="-1" dirty="0">
              <a:latin typeface="Arial"/>
            </a:endParaRPr>
          </a:p>
        </p:txBody>
      </p:sp>
      <p:sp>
        <p:nvSpPr>
          <p:cNvPr id="144"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002DABE-8D3F-4C7A-9575-20591E5C6A7F}" type="slidenum">
              <a:rPr lang="en-US" sz="1400" b="0" strike="noStrike" spc="-1">
                <a:solidFill>
                  <a:srgbClr val="8B8B8B"/>
                </a:solidFill>
                <a:latin typeface="Montserrat"/>
                <a:ea typeface="DejaVu Sans"/>
              </a:rPr>
              <a:t>18</a:t>
            </a:fld>
            <a:endParaRPr lang="en-US" sz="1400" b="0" strike="noStrike" spc="-1">
              <a:latin typeface="Arial"/>
            </a:endParaRPr>
          </a:p>
        </p:txBody>
      </p:sp>
      <p:pic>
        <p:nvPicPr>
          <p:cNvPr id="145" name="Picture 144"/>
          <p:cNvPicPr/>
          <p:nvPr/>
        </p:nvPicPr>
        <p:blipFill>
          <a:blip r:embed="rId3"/>
          <a:stretch/>
        </p:blipFill>
        <p:spPr>
          <a:xfrm>
            <a:off x="360000" y="1944000"/>
            <a:ext cx="8439840" cy="4008960"/>
          </a:xfrm>
          <a:prstGeom prst="rect">
            <a:avLst/>
          </a:prstGeom>
          <a:ln>
            <a:noFill/>
          </a:ln>
        </p:spPr>
      </p:pic>
    </p:spTree>
    <p:extLst>
      <p:ext uri="{BB962C8B-B14F-4D97-AF65-F5344CB8AC3E}">
        <p14:creationId xmlns:p14="http://schemas.microsoft.com/office/powerpoint/2010/main" val="34319898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Join queries over more than 2 tables</a:t>
            </a:r>
            <a:endParaRPr lang="en-US" sz="3200" b="0" strike="noStrike" spc="-1">
              <a:latin typeface="Arial"/>
            </a:endParaRPr>
          </a:p>
        </p:txBody>
      </p:sp>
      <p:sp>
        <p:nvSpPr>
          <p:cNvPr id="147"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Application of inline view to simplify join of three relational tables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TABLE_1</a:t>
            </a:r>
            <a:r>
              <a:rPr lang="en-US" sz="2000" b="0" strike="noStrike" spc="-1" dirty="0">
                <a:solidFill>
                  <a:srgbClr val="000000"/>
                </a:solidFill>
                <a:latin typeface="Times New Roman"/>
                <a:ea typeface="DejaVu Sans"/>
              </a:rPr>
              <a:t>,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TABLE_2</a:t>
            </a:r>
            <a:r>
              <a:rPr lang="en-US" sz="2000" b="0" strike="noStrike" spc="-1" dirty="0">
                <a:solidFill>
                  <a:srgbClr val="000000"/>
                </a:solidFill>
                <a:latin typeface="Times New Roman"/>
                <a:ea typeface="DejaVu Sans"/>
              </a:rPr>
              <a:t>, and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TABLE_3</a:t>
            </a:r>
            <a:endParaRPr lang="en-US" sz="2000" b="0" strike="noStrike" spc="-1" dirty="0">
              <a:latin typeface="Courier New" panose="02070309020205020404" pitchFamily="49" charset="0"/>
              <a:cs typeface="Courier New" panose="02070309020205020404" pitchFamily="49" charset="0"/>
            </a:endParaRPr>
          </a:p>
          <a:p>
            <a:pPr marL="352440" indent="-341280">
              <a:lnSpc>
                <a:spcPct val="100000"/>
              </a:lnSpc>
              <a:spcBef>
                <a:spcPts val="561"/>
              </a:spcBef>
              <a:buClr>
                <a:srgbClr val="0C2340"/>
              </a:buClr>
              <a:buFont typeface="Arial"/>
              <a:buChar char="•"/>
            </a:pPr>
            <a:endParaRPr lang="en-US" sz="2000" b="0" strike="noStrike" spc="-1" dirty="0">
              <a:latin typeface="Arial"/>
            </a:endParaRPr>
          </a:p>
          <a:p>
            <a:pPr marL="352440" indent="-341280">
              <a:lnSpc>
                <a:spcPct val="100000"/>
              </a:lnSpc>
              <a:spcBef>
                <a:spcPts val="561"/>
              </a:spcBef>
              <a:buClr>
                <a:srgbClr val="0C2340"/>
              </a:buClr>
              <a:buFont typeface="Arial"/>
              <a:buChar char="•"/>
            </a:pPr>
            <a:endParaRPr lang="en-US" sz="2000" b="0" strike="noStrike" spc="-1" dirty="0">
              <a:latin typeface="Arial"/>
            </a:endParaRPr>
          </a:p>
          <a:p>
            <a:pPr marL="360000">
              <a:lnSpc>
                <a:spcPct val="100000"/>
              </a:lnSpc>
              <a:spcBef>
                <a:spcPts val="561"/>
              </a:spcBef>
            </a:pPr>
            <a:endParaRPr lang="en-US" sz="2000" b="0" strike="noStrike" spc="-1" dirty="0">
              <a:latin typeface="Arial"/>
            </a:endParaRPr>
          </a:p>
        </p:txBody>
      </p:sp>
      <p:sp>
        <p:nvSpPr>
          <p:cNvPr id="148"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837186F-2BDC-4498-BADD-D55CC7E7AAB4}" type="slidenum">
              <a:rPr lang="en-US" sz="1400" b="0" strike="noStrike" spc="-1">
                <a:solidFill>
                  <a:srgbClr val="8B8B8B"/>
                </a:solidFill>
                <a:latin typeface="Montserrat"/>
                <a:ea typeface="DejaVu Sans"/>
              </a:rPr>
              <a:t>19</a:t>
            </a:fld>
            <a:endParaRPr lang="en-US" sz="1400" b="0" strike="noStrike" spc="-1">
              <a:latin typeface="Arial"/>
            </a:endParaRPr>
          </a:p>
        </p:txBody>
      </p:sp>
      <p:pic>
        <p:nvPicPr>
          <p:cNvPr id="149" name="Picture 148"/>
          <p:cNvPicPr/>
          <p:nvPr/>
        </p:nvPicPr>
        <p:blipFill>
          <a:blip r:embed="rId3"/>
          <a:stretch/>
        </p:blipFill>
        <p:spPr>
          <a:xfrm>
            <a:off x="504000" y="2016000"/>
            <a:ext cx="8079840" cy="4247640"/>
          </a:xfrm>
          <a:prstGeom prst="rect">
            <a:avLst/>
          </a:prstGeom>
          <a:ln>
            <a:noFill/>
          </a:ln>
        </p:spPr>
      </p:pic>
    </p:spTree>
    <p:extLst>
      <p:ext uri="{BB962C8B-B14F-4D97-AF65-F5344CB8AC3E}">
        <p14:creationId xmlns:p14="http://schemas.microsoft.com/office/powerpoint/2010/main" val="42744691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Natural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Column name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Cross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Join queries over more than </a:t>
            </a:r>
            <a:r>
              <a:rPr lang="en-US" sz="2800" b="0" strike="noStrike" spc="-1">
                <a:solidFill>
                  <a:srgbClr val="000000"/>
                </a:solidFill>
                <a:latin typeface="Times New Roman"/>
                <a:ea typeface="DejaVu Sans"/>
              </a:rPr>
              <a:t>2 relational tables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Self-join queries</a:t>
            </a:r>
            <a:endParaRPr lang="en-US" sz="2800" b="0" strike="noStrike" spc="-1" dirty="0">
              <a:latin typeface="Arial"/>
            </a:endParaRPr>
          </a:p>
        </p:txBody>
      </p:sp>
      <p:sp>
        <p:nvSpPr>
          <p:cNvPr id="92"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AF0FF54-5185-4CC7-805F-8652A40CEE81}" type="slidenum">
              <a:rPr lang="en-US" sz="1400" b="0" strike="noStrike" spc="-1">
                <a:solidFill>
                  <a:srgbClr val="8B8B8B"/>
                </a:solidFill>
                <a:latin typeface="Montserrat"/>
                <a:ea typeface="DejaVu Sans"/>
              </a:rPr>
              <a:t>2</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Join queries over more than 2 tables</a:t>
            </a:r>
            <a:endParaRPr lang="en-US" sz="3200" b="0" strike="noStrike" spc="-1">
              <a:latin typeface="Arial"/>
            </a:endParaRPr>
          </a:p>
        </p:txBody>
      </p:sp>
      <p:sp>
        <p:nvSpPr>
          <p:cNvPr id="151"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Consider the relational tables with the following schemas</a:t>
            </a:r>
            <a:endParaRPr lang="en-US" sz="20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COURSE</a:t>
            </a:r>
            <a:endParaRPr lang="en-US" sz="1600" b="0" strike="noStrike" spc="-1" dirty="0">
              <a:latin typeface="Arial"/>
            </a:endParaRPr>
          </a:p>
          <a:p>
            <a:pPr marL="360000">
              <a:lnSpc>
                <a:spcPct val="100000"/>
              </a:lnSpc>
              <a:spcBef>
                <a:spcPts val="561"/>
              </a:spcBef>
            </a:pPr>
            <a:r>
              <a:rPr lang="en-US" sz="1600" b="0" strike="noStrike" spc="-1" dirty="0" err="1">
                <a:solidFill>
                  <a:srgbClr val="000000"/>
                </a:solidFill>
                <a:latin typeface="Courier New"/>
                <a:ea typeface="DejaVu Sans"/>
              </a:rPr>
              <a:t>cnum</a:t>
            </a:r>
            <a:r>
              <a:rPr lang="en-US" sz="1600" b="0" strike="noStrike" spc="-1" dirty="0">
                <a:solidFill>
                  <a:srgbClr val="000000"/>
                </a:solidFill>
                <a:latin typeface="Courier New"/>
                <a:ea typeface="DejaVu Sans"/>
              </a:rPr>
              <a:t> | title | credits</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STUDENT</a:t>
            </a:r>
            <a:endParaRPr lang="en-US" sz="1600" b="0" strike="noStrike" spc="-1" dirty="0">
              <a:latin typeface="Arial"/>
            </a:endParaRPr>
          </a:p>
          <a:p>
            <a:pPr marL="360000">
              <a:lnSpc>
                <a:spcPct val="100000"/>
              </a:lnSpc>
              <a:spcBef>
                <a:spcPts val="561"/>
              </a:spcBef>
            </a:pPr>
            <a:r>
              <a:rPr lang="en-US" sz="1600" b="0" strike="noStrike" spc="-1" dirty="0" err="1">
                <a:solidFill>
                  <a:srgbClr val="000000"/>
                </a:solidFill>
                <a:latin typeface="Courier New"/>
                <a:ea typeface="DejaVu Sans"/>
              </a:rPr>
              <a:t>snum</a:t>
            </a:r>
            <a:r>
              <a:rPr lang="en-US" sz="1600" b="0" strike="noStrike" spc="-1" dirty="0">
                <a:solidFill>
                  <a:srgbClr val="000000"/>
                </a:solidFill>
                <a:latin typeface="Courier New"/>
                <a:ea typeface="DejaVu Sans"/>
              </a:rPr>
              <a:t> | name | degree</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ENROLMENT</a:t>
            </a:r>
            <a:endParaRPr lang="en-US" sz="1600" b="0" strike="noStrike" spc="-1" dirty="0">
              <a:latin typeface="Arial"/>
            </a:endParaRPr>
          </a:p>
          <a:p>
            <a:pPr marL="360000">
              <a:lnSpc>
                <a:spcPct val="100000"/>
              </a:lnSpc>
              <a:spcBef>
                <a:spcPts val="561"/>
              </a:spcBef>
            </a:pPr>
            <a:r>
              <a:rPr lang="en-US" sz="1600" b="0" strike="noStrike" spc="-1" dirty="0" err="1">
                <a:solidFill>
                  <a:srgbClr val="000000"/>
                </a:solidFill>
                <a:latin typeface="Courier New"/>
                <a:ea typeface="DejaVu Sans"/>
              </a:rPr>
              <a:t>cnum</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snum</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edate</a:t>
            </a:r>
            <a:r>
              <a:rPr lang="en-US" sz="1600" b="0" strike="noStrike" spc="-1" dirty="0">
                <a:solidFill>
                  <a:srgbClr val="000000"/>
                </a:solidFill>
                <a:latin typeface="Courier New"/>
                <a:ea typeface="DejaVu Sans"/>
              </a:rPr>
              <a:t> | result</a:t>
            </a:r>
            <a:endParaRPr lang="en-US" sz="1600" b="0" strike="noStrike" spc="-1" dirty="0">
              <a:latin typeface="Arial"/>
            </a:endParaRPr>
          </a:p>
          <a:p>
            <a:pPr marL="360000">
              <a:lnSpc>
                <a:spcPct val="100000"/>
              </a:lnSpc>
              <a:spcBef>
                <a:spcPts val="561"/>
              </a:spcBef>
            </a:pPr>
            <a:endParaRPr lang="en-US" sz="12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A query find the names of all students who enrolled Java course can be implemented as the following join query</a:t>
            </a:r>
            <a:endParaRPr lang="en-US" sz="20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STUDENT.name</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FROM COURSE JOIN ENROLMENT</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            ON </a:t>
            </a:r>
            <a:r>
              <a:rPr lang="en-US" sz="1600" b="0" strike="noStrike" spc="-1" dirty="0" err="1">
                <a:solidFill>
                  <a:srgbClr val="000000"/>
                </a:solidFill>
                <a:latin typeface="Courier New"/>
                <a:ea typeface="DejaVu Sans"/>
              </a:rPr>
              <a:t>COURSE.cnum</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ENROLMENT.cnum</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            JOIN STUDENT</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            ON </a:t>
            </a:r>
            <a:r>
              <a:rPr lang="en-US" sz="1600" b="0" strike="noStrike" spc="-1" dirty="0" err="1">
                <a:solidFill>
                  <a:srgbClr val="000000"/>
                </a:solidFill>
                <a:latin typeface="Courier New"/>
                <a:ea typeface="DejaVu Sans"/>
              </a:rPr>
              <a:t>ENROLMENT.snum</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STUDENT.snum</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WHERE </a:t>
            </a:r>
            <a:r>
              <a:rPr lang="en-US" sz="1600" b="0" strike="noStrike" spc="-1" dirty="0" err="1">
                <a:solidFill>
                  <a:srgbClr val="000000"/>
                </a:solidFill>
                <a:latin typeface="Courier New"/>
                <a:ea typeface="DejaVu Sans"/>
              </a:rPr>
              <a:t>COURSE.title</a:t>
            </a:r>
            <a:r>
              <a:rPr lang="en-US" sz="1600" b="0" strike="noStrike" spc="-1" dirty="0">
                <a:solidFill>
                  <a:srgbClr val="000000"/>
                </a:solidFill>
                <a:latin typeface="Courier New"/>
                <a:ea typeface="DejaVu Sans"/>
              </a:rPr>
              <a:t> = 'Java';</a:t>
            </a:r>
            <a:endParaRPr lang="en-US" sz="1600" b="0" strike="noStrike" spc="-1" dirty="0">
              <a:latin typeface="Arial"/>
            </a:endParaRPr>
          </a:p>
          <a:p>
            <a:pPr>
              <a:lnSpc>
                <a:spcPct val="100000"/>
              </a:lnSpc>
              <a:spcBef>
                <a:spcPts val="561"/>
              </a:spcBef>
            </a:pPr>
            <a:endParaRPr lang="en-US" sz="1200" b="0" strike="noStrike" spc="-1" dirty="0">
              <a:latin typeface="Arial"/>
            </a:endParaRPr>
          </a:p>
        </p:txBody>
      </p:sp>
      <p:sp>
        <p:nvSpPr>
          <p:cNvPr id="152"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1C1967F-B12A-4AD9-BD5D-283A2C4C5B13}" type="slidenum">
              <a:rPr lang="en-US" sz="1400" b="0" strike="noStrike" spc="-1">
                <a:solidFill>
                  <a:srgbClr val="8B8B8B"/>
                </a:solidFill>
                <a:latin typeface="Montserrat"/>
                <a:ea typeface="DejaVu Sans"/>
              </a:rPr>
              <a:t>20</a:t>
            </a:fld>
            <a:endParaRPr lang="en-US" sz="1400" b="0" strike="noStrike" spc="-1">
              <a:latin typeface="Arial"/>
            </a:endParaRPr>
          </a:p>
        </p:txBody>
      </p:sp>
    </p:spTree>
    <p:extLst>
      <p:ext uri="{BB962C8B-B14F-4D97-AF65-F5344CB8AC3E}">
        <p14:creationId xmlns:p14="http://schemas.microsoft.com/office/powerpoint/2010/main" val="4436033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Join queries over more than 2 tables</a:t>
            </a:r>
            <a:endParaRPr lang="en-US" sz="3200" b="0" strike="noStrike" spc="-1">
              <a:latin typeface="Arial"/>
            </a:endParaRPr>
          </a:p>
        </p:txBody>
      </p:sp>
      <p:sp>
        <p:nvSpPr>
          <p:cNvPr id="154"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Implementation of a query “find the names of all students who enrolled Java course has the following syntactical variations”</a:t>
            </a:r>
            <a:endParaRPr lang="en-US" sz="20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SELECT </a:t>
            </a:r>
            <a:r>
              <a:rPr lang="en-US" sz="1100" b="0" strike="noStrike" spc="-1" dirty="0" err="1">
                <a:solidFill>
                  <a:srgbClr val="000000"/>
                </a:solidFill>
                <a:latin typeface="Courier New"/>
                <a:ea typeface="DejaVu Sans"/>
              </a:rPr>
              <a:t>STUDENT.name</a:t>
            </a:r>
            <a:endParaRPr lang="en-US" sz="11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FROM COURSE JOIN ENROLMENT</a:t>
            </a:r>
            <a:endParaRPr lang="en-US" sz="11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            ON </a:t>
            </a:r>
            <a:r>
              <a:rPr lang="en-US" sz="1100" b="0" strike="noStrike" spc="-1" dirty="0" err="1">
                <a:solidFill>
                  <a:srgbClr val="000000"/>
                </a:solidFill>
                <a:latin typeface="Courier New"/>
                <a:ea typeface="DejaVu Sans"/>
              </a:rPr>
              <a:t>COURSE.cnum</a:t>
            </a:r>
            <a:r>
              <a:rPr lang="en-US" sz="1100" b="0" strike="noStrike" spc="-1" dirty="0">
                <a:solidFill>
                  <a:srgbClr val="000000"/>
                </a:solidFill>
                <a:latin typeface="Courier New"/>
                <a:ea typeface="DejaVu Sans"/>
              </a:rPr>
              <a:t> = </a:t>
            </a:r>
            <a:r>
              <a:rPr lang="en-US" sz="1100" b="0" strike="noStrike" spc="-1" dirty="0" err="1">
                <a:solidFill>
                  <a:srgbClr val="000000"/>
                </a:solidFill>
                <a:latin typeface="Courier New"/>
                <a:ea typeface="DejaVu Sans"/>
              </a:rPr>
              <a:t>ENROLMENT.cnum</a:t>
            </a:r>
            <a:endParaRPr lang="en-US" sz="11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            JOIN STUDENT</a:t>
            </a:r>
            <a:endParaRPr lang="en-US" sz="11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            ON </a:t>
            </a:r>
            <a:r>
              <a:rPr lang="en-US" sz="1100" b="0" strike="noStrike" spc="-1" dirty="0" err="1">
                <a:solidFill>
                  <a:srgbClr val="000000"/>
                </a:solidFill>
                <a:latin typeface="Courier New"/>
                <a:ea typeface="DejaVu Sans"/>
              </a:rPr>
              <a:t>ENROLMENT.snum</a:t>
            </a:r>
            <a:r>
              <a:rPr lang="en-US" sz="1100" b="0" strike="noStrike" spc="-1" dirty="0">
                <a:solidFill>
                  <a:srgbClr val="000000"/>
                </a:solidFill>
                <a:latin typeface="Courier New"/>
                <a:ea typeface="DejaVu Sans"/>
              </a:rPr>
              <a:t> = </a:t>
            </a:r>
            <a:r>
              <a:rPr lang="en-US" sz="1100" b="0" strike="noStrike" spc="-1" dirty="0" err="1">
                <a:solidFill>
                  <a:srgbClr val="000000"/>
                </a:solidFill>
                <a:latin typeface="Courier New"/>
                <a:ea typeface="DejaVu Sans"/>
              </a:rPr>
              <a:t>STUDENT.snum</a:t>
            </a:r>
            <a:endParaRPr lang="en-US" sz="11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WHERE </a:t>
            </a:r>
            <a:r>
              <a:rPr lang="en-US" sz="1100" b="0" strike="noStrike" spc="-1" dirty="0" err="1">
                <a:solidFill>
                  <a:srgbClr val="000000"/>
                </a:solidFill>
                <a:latin typeface="Courier New"/>
                <a:ea typeface="DejaVu Sans"/>
              </a:rPr>
              <a:t>COURSE.title</a:t>
            </a:r>
            <a:r>
              <a:rPr lang="en-US" sz="1100" b="0" strike="noStrike" spc="-1" dirty="0">
                <a:solidFill>
                  <a:srgbClr val="000000"/>
                </a:solidFill>
                <a:latin typeface="Courier New"/>
                <a:ea typeface="DejaVu Sans"/>
              </a:rPr>
              <a:t> = 'Java’;</a:t>
            </a:r>
          </a:p>
          <a:p>
            <a:pPr marL="360000">
              <a:lnSpc>
                <a:spcPct val="100000"/>
              </a:lnSpc>
              <a:spcBef>
                <a:spcPts val="561"/>
              </a:spcBef>
            </a:pPr>
            <a:endParaRPr lang="en-US" sz="11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SELECT </a:t>
            </a:r>
            <a:r>
              <a:rPr lang="en-US" sz="1100" b="0" strike="noStrike" spc="-1" dirty="0" err="1">
                <a:solidFill>
                  <a:srgbClr val="000000"/>
                </a:solidFill>
                <a:latin typeface="Courier New"/>
                <a:ea typeface="DejaVu Sans"/>
              </a:rPr>
              <a:t>STUDENT.name</a:t>
            </a:r>
            <a:endParaRPr lang="en-US" sz="11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FROM COURSE, ENROLMENT, STUDENT</a:t>
            </a:r>
            <a:endParaRPr lang="en-US" sz="11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WHERE </a:t>
            </a:r>
            <a:r>
              <a:rPr lang="en-US" sz="1100" b="0" strike="noStrike" spc="-1" dirty="0" err="1">
                <a:solidFill>
                  <a:srgbClr val="000000"/>
                </a:solidFill>
                <a:latin typeface="Courier New"/>
                <a:ea typeface="DejaVu Sans"/>
              </a:rPr>
              <a:t>COURSE.cnum</a:t>
            </a:r>
            <a:r>
              <a:rPr lang="en-US" sz="1100" b="0" strike="noStrike" spc="-1" dirty="0">
                <a:solidFill>
                  <a:srgbClr val="000000"/>
                </a:solidFill>
                <a:latin typeface="Courier New"/>
                <a:ea typeface="DejaVu Sans"/>
              </a:rPr>
              <a:t> = </a:t>
            </a:r>
            <a:r>
              <a:rPr lang="en-US" sz="1100" b="0" strike="noStrike" spc="-1" dirty="0" err="1">
                <a:solidFill>
                  <a:srgbClr val="000000"/>
                </a:solidFill>
                <a:latin typeface="Courier New"/>
                <a:ea typeface="DejaVu Sans"/>
              </a:rPr>
              <a:t>ENROLMENT.cnum</a:t>
            </a:r>
            <a:r>
              <a:rPr lang="en-US" sz="1100" b="0" strike="noStrike" spc="-1" dirty="0">
                <a:solidFill>
                  <a:srgbClr val="000000"/>
                </a:solidFill>
                <a:latin typeface="Courier New"/>
                <a:ea typeface="DejaVu Sans"/>
              </a:rPr>
              <a:t> AND </a:t>
            </a:r>
            <a:r>
              <a:rPr lang="en-US" sz="1100" b="0" strike="noStrike" spc="-1" dirty="0" err="1">
                <a:solidFill>
                  <a:srgbClr val="000000"/>
                </a:solidFill>
                <a:latin typeface="Courier New"/>
                <a:ea typeface="DejaVu Sans"/>
              </a:rPr>
              <a:t>ENROLMENT.snum</a:t>
            </a:r>
            <a:r>
              <a:rPr lang="en-US" sz="1100" b="0" strike="noStrike" spc="-1" dirty="0">
                <a:solidFill>
                  <a:srgbClr val="000000"/>
                </a:solidFill>
                <a:latin typeface="Courier New"/>
                <a:ea typeface="DejaVu Sans"/>
              </a:rPr>
              <a:t> = </a:t>
            </a:r>
            <a:r>
              <a:rPr lang="en-US" sz="1100" b="0" strike="noStrike" spc="-1" dirty="0" err="1">
                <a:solidFill>
                  <a:srgbClr val="000000"/>
                </a:solidFill>
                <a:latin typeface="Courier New"/>
                <a:ea typeface="DejaVu Sans"/>
              </a:rPr>
              <a:t>STUDENT.snum</a:t>
            </a:r>
            <a:r>
              <a:rPr lang="en-US" sz="1100" b="0" strike="noStrike" spc="-1" dirty="0">
                <a:solidFill>
                  <a:srgbClr val="000000"/>
                </a:solidFill>
                <a:latin typeface="Courier New"/>
                <a:ea typeface="DejaVu Sans"/>
              </a:rPr>
              <a:t> AND </a:t>
            </a:r>
            <a:endParaRPr lang="en-US" sz="11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       </a:t>
            </a:r>
            <a:r>
              <a:rPr lang="en-US" sz="1100" b="0" strike="noStrike" spc="-1" dirty="0" err="1">
                <a:solidFill>
                  <a:srgbClr val="000000"/>
                </a:solidFill>
                <a:latin typeface="Courier New"/>
                <a:ea typeface="DejaVu Sans"/>
              </a:rPr>
              <a:t>COURSE.title</a:t>
            </a:r>
            <a:r>
              <a:rPr lang="en-US" sz="1100" b="0" strike="noStrike" spc="-1" dirty="0">
                <a:solidFill>
                  <a:srgbClr val="000000"/>
                </a:solidFill>
                <a:latin typeface="Courier New"/>
                <a:ea typeface="DejaVu Sans"/>
              </a:rPr>
              <a:t> = 'Java’;</a:t>
            </a:r>
          </a:p>
          <a:p>
            <a:pPr marL="360000">
              <a:lnSpc>
                <a:spcPct val="100000"/>
              </a:lnSpc>
              <a:spcBef>
                <a:spcPts val="561"/>
              </a:spcBef>
            </a:pPr>
            <a:endParaRPr lang="en-US" sz="11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SELECT </a:t>
            </a:r>
            <a:r>
              <a:rPr lang="en-US" sz="1100" b="0" strike="noStrike" spc="-1" dirty="0" err="1">
                <a:solidFill>
                  <a:srgbClr val="000000"/>
                </a:solidFill>
                <a:latin typeface="Courier New"/>
                <a:ea typeface="DejaVu Sans"/>
              </a:rPr>
              <a:t>STUDENT.name</a:t>
            </a:r>
            <a:endParaRPr lang="en-US" sz="11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FROM ( SELECT *</a:t>
            </a:r>
            <a:endParaRPr lang="en-US" sz="11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       FROM COURSE JOIN ENROLMENT</a:t>
            </a:r>
            <a:endParaRPr lang="en-US" sz="11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                   ON </a:t>
            </a:r>
            <a:r>
              <a:rPr lang="en-US" sz="1100" b="0" strike="noStrike" spc="-1" dirty="0" err="1">
                <a:solidFill>
                  <a:srgbClr val="000000"/>
                </a:solidFill>
                <a:latin typeface="Courier New"/>
                <a:ea typeface="DejaVu Sans"/>
              </a:rPr>
              <a:t>COURSE.cnum</a:t>
            </a:r>
            <a:r>
              <a:rPr lang="en-US" sz="1100" b="0" strike="noStrike" spc="-1" dirty="0">
                <a:solidFill>
                  <a:srgbClr val="000000"/>
                </a:solidFill>
                <a:latin typeface="Courier New"/>
                <a:ea typeface="DejaVu Sans"/>
              </a:rPr>
              <a:t> = </a:t>
            </a:r>
            <a:r>
              <a:rPr lang="en-US" sz="1100" b="0" strike="noStrike" spc="-1" dirty="0" err="1">
                <a:solidFill>
                  <a:srgbClr val="000000"/>
                </a:solidFill>
                <a:latin typeface="Courier New"/>
                <a:ea typeface="DejaVu Sans"/>
              </a:rPr>
              <a:t>ENROLMENT.cnum</a:t>
            </a:r>
            <a:r>
              <a:rPr lang="en-US" sz="1100" b="0" strike="noStrike" spc="-1" dirty="0">
                <a:solidFill>
                  <a:srgbClr val="000000"/>
                </a:solidFill>
                <a:latin typeface="Courier New"/>
                <a:ea typeface="DejaVu Sans"/>
              </a:rPr>
              <a:t> </a:t>
            </a:r>
            <a:endParaRPr lang="en-US" sz="11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       WHERE </a:t>
            </a:r>
            <a:r>
              <a:rPr lang="en-US" sz="1100" b="0" strike="noStrike" spc="-1" dirty="0" err="1">
                <a:solidFill>
                  <a:srgbClr val="000000"/>
                </a:solidFill>
                <a:latin typeface="Courier New"/>
                <a:ea typeface="DejaVu Sans"/>
              </a:rPr>
              <a:t>COURSE.title</a:t>
            </a:r>
            <a:r>
              <a:rPr lang="en-US" sz="1100" b="0" strike="noStrike" spc="-1" dirty="0">
                <a:solidFill>
                  <a:srgbClr val="000000"/>
                </a:solidFill>
                <a:latin typeface="Courier New"/>
                <a:ea typeface="DejaVu Sans"/>
              </a:rPr>
              <a:t> = 'Java' ) CE JOIN STUDENT</a:t>
            </a:r>
            <a:endParaRPr lang="en-US" sz="11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                                        ON </a:t>
            </a:r>
            <a:r>
              <a:rPr lang="en-US" sz="1100" b="0" strike="noStrike" spc="-1" dirty="0" err="1">
                <a:solidFill>
                  <a:srgbClr val="000000"/>
                </a:solidFill>
                <a:latin typeface="Courier New"/>
                <a:ea typeface="DejaVu Sans"/>
              </a:rPr>
              <a:t>CE.snum</a:t>
            </a:r>
            <a:r>
              <a:rPr lang="en-US" sz="1100" b="0" strike="noStrike" spc="-1" dirty="0">
                <a:solidFill>
                  <a:srgbClr val="000000"/>
                </a:solidFill>
                <a:latin typeface="Courier New"/>
                <a:ea typeface="DejaVu Sans"/>
              </a:rPr>
              <a:t> = </a:t>
            </a:r>
            <a:r>
              <a:rPr lang="en-US" sz="1100" b="0" strike="noStrike" spc="-1" dirty="0" err="1">
                <a:solidFill>
                  <a:srgbClr val="000000"/>
                </a:solidFill>
                <a:latin typeface="Courier New"/>
                <a:ea typeface="DejaVu Sans"/>
              </a:rPr>
              <a:t>STUDENT.snum</a:t>
            </a:r>
            <a:endParaRPr lang="en-US" sz="1100" b="0" strike="noStrike" spc="-1" dirty="0">
              <a:latin typeface="Arial"/>
            </a:endParaRPr>
          </a:p>
          <a:p>
            <a:pPr marL="360000">
              <a:lnSpc>
                <a:spcPct val="100000"/>
              </a:lnSpc>
              <a:spcBef>
                <a:spcPts val="561"/>
              </a:spcBef>
            </a:pPr>
            <a:r>
              <a:rPr lang="en-US" sz="1100" b="0" strike="noStrike" spc="-1" dirty="0">
                <a:solidFill>
                  <a:srgbClr val="000000"/>
                </a:solidFill>
                <a:latin typeface="Courier New"/>
                <a:ea typeface="DejaVu Sans"/>
              </a:rPr>
              <a:t>WHERE </a:t>
            </a:r>
            <a:r>
              <a:rPr lang="en-US" sz="1100" b="0" strike="noStrike" spc="-1" dirty="0" err="1">
                <a:solidFill>
                  <a:srgbClr val="000000"/>
                </a:solidFill>
                <a:latin typeface="Courier New"/>
                <a:ea typeface="DejaVu Sans"/>
              </a:rPr>
              <a:t>COURSE.title</a:t>
            </a:r>
            <a:r>
              <a:rPr lang="en-US" sz="1100" b="0" strike="noStrike" spc="-1" dirty="0">
                <a:solidFill>
                  <a:srgbClr val="000000"/>
                </a:solidFill>
                <a:latin typeface="Courier New"/>
                <a:ea typeface="DejaVu Sans"/>
              </a:rPr>
              <a:t> = 'Java';</a:t>
            </a:r>
            <a:endParaRPr lang="en-US" sz="1100" b="0" strike="noStrike" spc="-1" dirty="0">
              <a:latin typeface="Arial"/>
            </a:endParaRPr>
          </a:p>
          <a:p>
            <a:pPr>
              <a:lnSpc>
                <a:spcPct val="100000"/>
              </a:lnSpc>
              <a:spcBef>
                <a:spcPts val="561"/>
              </a:spcBef>
            </a:pPr>
            <a:endParaRPr lang="en-US" sz="1200" b="0" strike="noStrike" spc="-1" dirty="0">
              <a:latin typeface="Arial"/>
            </a:endParaRPr>
          </a:p>
        </p:txBody>
      </p:sp>
      <p:sp>
        <p:nvSpPr>
          <p:cNvPr id="15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C72D37A-92CF-4C28-8BAA-5A2BCFEA5BF5}" type="slidenum">
              <a:rPr lang="en-US" sz="1400" b="0" strike="noStrike" spc="-1">
                <a:solidFill>
                  <a:srgbClr val="8B8B8B"/>
                </a:solidFill>
                <a:latin typeface="Montserrat"/>
                <a:ea typeface="DejaVu Sans"/>
              </a:rPr>
              <a:t>21</a:t>
            </a:fld>
            <a:endParaRPr lang="en-US" sz="1400" b="0" strike="noStrike" spc="-1">
              <a:latin typeface="Arial"/>
            </a:endParaRPr>
          </a:p>
        </p:txBody>
      </p:sp>
    </p:spTree>
    <p:extLst>
      <p:ext uri="{BB962C8B-B14F-4D97-AF65-F5344CB8AC3E}">
        <p14:creationId xmlns:p14="http://schemas.microsoft.com/office/powerpoint/2010/main" val="19090459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57"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Natural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Column name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Cross join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Join queries over more than </a:t>
            </a:r>
            <a:r>
              <a:rPr lang="en-US" sz="2800" b="0" strike="noStrike" spc="-1">
                <a:solidFill>
                  <a:srgbClr val="000000"/>
                </a:solidFill>
                <a:latin typeface="Times New Roman"/>
                <a:ea typeface="DejaVu Sans"/>
              </a:rPr>
              <a:t>2 relational tables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Self-join queries</a:t>
            </a:r>
            <a:endParaRPr lang="en-US" sz="2800" b="0" strike="noStrike" spc="-1" dirty="0">
              <a:latin typeface="Arial"/>
            </a:endParaRPr>
          </a:p>
        </p:txBody>
      </p:sp>
      <p:sp>
        <p:nvSpPr>
          <p:cNvPr id="158"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D5CEC79-2100-4666-A6C7-8890E218DABC}" type="slidenum">
              <a:rPr lang="en-US" sz="1400" b="0" strike="noStrike" spc="-1">
                <a:solidFill>
                  <a:srgbClr val="8B8B8B"/>
                </a:solidFill>
                <a:latin typeface="Montserrat"/>
                <a:ea typeface="DejaVu Sans"/>
              </a:rPr>
              <a:t>22</a:t>
            </a:fld>
            <a:endParaRPr lang="en-US" sz="1400" b="0" strike="noStrike" spc="-1">
              <a:latin typeface="Arial"/>
            </a:endParaRPr>
          </a:p>
        </p:txBody>
      </p:sp>
    </p:spTree>
    <p:extLst>
      <p:ext uri="{BB962C8B-B14F-4D97-AF65-F5344CB8AC3E}">
        <p14:creationId xmlns:p14="http://schemas.microsoft.com/office/powerpoint/2010/main" val="380917933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Self-join queries</a:t>
            </a:r>
            <a:endParaRPr lang="en-US" sz="3200" b="0" strike="noStrike" spc="-1">
              <a:latin typeface="Arial"/>
            </a:endParaRPr>
          </a:p>
        </p:txBody>
      </p:sp>
      <p:sp>
        <p:nvSpPr>
          <p:cNvPr id="160"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a:solidFill>
                  <a:srgbClr val="000000"/>
                </a:solidFill>
                <a:latin typeface="Times New Roman"/>
                <a:ea typeface="DejaVu Sans"/>
              </a:rPr>
              <a:t>What if a relational table must be joined with itself ?</a:t>
            </a:r>
            <a:endParaRPr lang="en-US" sz="2000" b="0" strike="noStrike" spc="-1">
              <a:latin typeface="Arial"/>
            </a:endParaRPr>
          </a:p>
          <a:p>
            <a:pPr marL="352440" indent="-341280">
              <a:lnSpc>
                <a:spcPct val="100000"/>
              </a:lnSpc>
              <a:spcBef>
                <a:spcPts val="561"/>
              </a:spcBef>
              <a:buClr>
                <a:srgbClr val="0C2340"/>
              </a:buClr>
              <a:buFont typeface="Arial"/>
              <a:buChar char="•"/>
            </a:pPr>
            <a:endParaRPr lang="en-US" sz="2000" b="0" strike="noStrike" spc="-1">
              <a:latin typeface="Arial"/>
            </a:endParaRPr>
          </a:p>
          <a:p>
            <a:pPr marL="352440" indent="-341280">
              <a:lnSpc>
                <a:spcPct val="100000"/>
              </a:lnSpc>
              <a:spcBef>
                <a:spcPts val="561"/>
              </a:spcBef>
              <a:buClr>
                <a:srgbClr val="0C2340"/>
              </a:buClr>
              <a:buFont typeface="Arial"/>
              <a:buChar char="•"/>
            </a:pPr>
            <a:endParaRPr lang="en-US" sz="2000" b="0" strike="noStrike" spc="-1">
              <a:latin typeface="Arial"/>
            </a:endParaRPr>
          </a:p>
          <a:p>
            <a:pPr marL="352440" indent="-341280">
              <a:lnSpc>
                <a:spcPct val="100000"/>
              </a:lnSpc>
              <a:spcBef>
                <a:spcPts val="561"/>
              </a:spcBef>
              <a:buClr>
                <a:srgbClr val="0C2340"/>
              </a:buClr>
              <a:buFont typeface="Arial"/>
              <a:buChar char="•"/>
            </a:pPr>
            <a:endParaRPr lang="en-US" sz="2000" b="0" strike="noStrike" spc="-1">
              <a:latin typeface="Arial"/>
            </a:endParaRPr>
          </a:p>
          <a:p>
            <a:pPr marL="352440" indent="-341280">
              <a:lnSpc>
                <a:spcPct val="100000"/>
              </a:lnSpc>
              <a:spcBef>
                <a:spcPts val="561"/>
              </a:spcBef>
              <a:buClr>
                <a:srgbClr val="0C2340"/>
              </a:buClr>
              <a:buFont typeface="Arial"/>
              <a:buChar char="•"/>
            </a:pPr>
            <a:endParaRPr lang="en-US" sz="2000" b="0" strike="noStrike" spc="-1">
              <a:latin typeface="Arial"/>
            </a:endParaRPr>
          </a:p>
          <a:p>
            <a:pPr marL="352440" indent="-341280">
              <a:lnSpc>
                <a:spcPct val="100000"/>
              </a:lnSpc>
              <a:spcBef>
                <a:spcPts val="561"/>
              </a:spcBef>
              <a:buClr>
                <a:srgbClr val="0C2340"/>
              </a:buClr>
              <a:buFont typeface="Arial"/>
              <a:buChar char="•"/>
            </a:pPr>
            <a:endParaRPr lang="en-US" sz="2000" b="0" strike="noStrike" spc="-1">
              <a:latin typeface="Arial"/>
            </a:endParaRPr>
          </a:p>
          <a:p>
            <a:pPr marL="352440" indent="-341280">
              <a:lnSpc>
                <a:spcPct val="100000"/>
              </a:lnSpc>
              <a:spcBef>
                <a:spcPts val="561"/>
              </a:spcBef>
              <a:buClr>
                <a:srgbClr val="0C2340"/>
              </a:buClr>
              <a:buFont typeface="Arial"/>
              <a:buChar char="•"/>
            </a:pPr>
            <a:r>
              <a:rPr lang="en-US" sz="2000" b="0" strike="noStrike" spc="-1">
                <a:solidFill>
                  <a:srgbClr val="000000"/>
                </a:solidFill>
                <a:latin typeface="Times New Roman"/>
                <a:ea typeface="DejaVu Sans"/>
              </a:rPr>
              <a:t>A table that must be joined with itself obtains two different alias names</a:t>
            </a:r>
            <a:endParaRPr lang="en-US" sz="2000" b="0" strike="noStrike" spc="-1">
              <a:latin typeface="Arial"/>
            </a:endParaRPr>
          </a:p>
          <a:p>
            <a:pPr marL="352440" indent="-341280">
              <a:lnSpc>
                <a:spcPct val="100000"/>
              </a:lnSpc>
              <a:spcBef>
                <a:spcPts val="561"/>
              </a:spcBef>
              <a:buClr>
                <a:srgbClr val="0C2340"/>
              </a:buClr>
              <a:buFont typeface="Arial"/>
              <a:buChar char="•"/>
            </a:pPr>
            <a:endParaRPr lang="en-US" sz="2000" b="0" strike="noStrike" spc="-1">
              <a:latin typeface="Arial"/>
            </a:endParaRPr>
          </a:p>
          <a:p>
            <a:pPr marL="360000">
              <a:lnSpc>
                <a:spcPct val="100000"/>
              </a:lnSpc>
              <a:spcBef>
                <a:spcPts val="561"/>
              </a:spcBef>
            </a:pPr>
            <a:endParaRPr lang="en-US" sz="2000" b="0" strike="noStrike" spc="-1">
              <a:latin typeface="Arial"/>
            </a:endParaRPr>
          </a:p>
        </p:txBody>
      </p:sp>
      <p:sp>
        <p:nvSpPr>
          <p:cNvPr id="16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5B876BA-F389-4AFE-9EB5-E9F9C486AF19}" type="slidenum">
              <a:rPr lang="en-US" sz="1400" b="0" strike="noStrike" spc="-1">
                <a:solidFill>
                  <a:srgbClr val="8B8B8B"/>
                </a:solidFill>
                <a:latin typeface="Montserrat"/>
                <a:ea typeface="DejaVu Sans"/>
              </a:rPr>
              <a:t>23</a:t>
            </a:fld>
            <a:endParaRPr lang="en-US" sz="1400" b="0" strike="noStrike" spc="-1">
              <a:latin typeface="Arial"/>
            </a:endParaRPr>
          </a:p>
        </p:txBody>
      </p:sp>
      <p:pic>
        <p:nvPicPr>
          <p:cNvPr id="162" name="Picture 161"/>
          <p:cNvPicPr/>
          <p:nvPr/>
        </p:nvPicPr>
        <p:blipFill>
          <a:blip r:embed="rId3"/>
          <a:stretch/>
        </p:blipFill>
        <p:spPr>
          <a:xfrm>
            <a:off x="773280" y="1332000"/>
            <a:ext cx="7074720" cy="1995840"/>
          </a:xfrm>
          <a:prstGeom prst="rect">
            <a:avLst/>
          </a:prstGeom>
          <a:ln>
            <a:noFill/>
          </a:ln>
        </p:spPr>
      </p:pic>
      <p:pic>
        <p:nvPicPr>
          <p:cNvPr id="163" name="Picture 162"/>
          <p:cNvPicPr/>
          <p:nvPr/>
        </p:nvPicPr>
        <p:blipFill>
          <a:blip r:embed="rId4"/>
          <a:stretch/>
        </p:blipFill>
        <p:spPr>
          <a:xfrm>
            <a:off x="504000" y="3708000"/>
            <a:ext cx="7848000" cy="2700000"/>
          </a:xfrm>
          <a:prstGeom prst="rect">
            <a:avLst/>
          </a:prstGeom>
          <a:ln>
            <a:noFill/>
          </a:ln>
        </p:spPr>
      </p:pic>
    </p:spTree>
    <p:extLst>
      <p:ext uri="{BB962C8B-B14F-4D97-AF65-F5344CB8AC3E}">
        <p14:creationId xmlns:p14="http://schemas.microsoft.com/office/powerpoint/2010/main" val="13013201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Self-join queries</a:t>
            </a:r>
            <a:endParaRPr lang="en-US" sz="3200" b="0" strike="noStrike" spc="-1">
              <a:latin typeface="Arial"/>
            </a:endParaRPr>
          </a:p>
        </p:txBody>
      </p:sp>
      <p:sp>
        <p:nvSpPr>
          <p:cNvPr id="165"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Consider a relational table with the following schema</a:t>
            </a:r>
            <a:endParaRPr lang="en-US" sz="20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EMPLOYEE</a:t>
            </a:r>
            <a:endParaRPr lang="en-US" sz="1200" spc="-1" dirty="0">
              <a:latin typeface="Arial"/>
            </a:endParaRPr>
          </a:p>
          <a:p>
            <a:pPr marL="360000">
              <a:lnSpc>
                <a:spcPct val="100000"/>
              </a:lnSpc>
              <a:spcBef>
                <a:spcPts val="561"/>
              </a:spcBef>
            </a:pPr>
            <a:r>
              <a:rPr lang="en-US" sz="1200" b="0" strike="noStrike" spc="-1" dirty="0" err="1">
                <a:solidFill>
                  <a:srgbClr val="000000"/>
                </a:solidFill>
                <a:latin typeface="Courier New"/>
                <a:ea typeface="DejaVu Sans"/>
              </a:rPr>
              <a:t>enum</a:t>
            </a:r>
            <a:r>
              <a:rPr lang="en-US" sz="1200" b="0" strike="noStrike" spc="-1" dirty="0">
                <a:solidFill>
                  <a:srgbClr val="000000"/>
                </a:solidFill>
                <a:latin typeface="Courier New"/>
                <a:ea typeface="DejaVu Sans"/>
              </a:rPr>
              <a:t>, name, manager</a:t>
            </a:r>
            <a:endParaRPr lang="en-US" sz="12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and the following contents</a:t>
            </a:r>
            <a:endParaRPr lang="en-US" sz="20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 </a:t>
            </a:r>
            <a:r>
              <a:rPr lang="en-US" sz="1200" b="0" strike="noStrike" spc="-1" dirty="0" err="1">
                <a:solidFill>
                  <a:srgbClr val="000000"/>
                </a:solidFill>
                <a:latin typeface="Courier New"/>
                <a:ea typeface="DejaVu Sans"/>
              </a:rPr>
              <a:t>enum</a:t>
            </a:r>
            <a:r>
              <a:rPr lang="en-US" sz="1200" b="0" strike="noStrike" spc="-1" dirty="0">
                <a:solidFill>
                  <a:srgbClr val="000000"/>
                </a:solidFill>
                <a:latin typeface="Courier New"/>
                <a:ea typeface="DejaVu Sans"/>
              </a:rPr>
              <a:t> | name  | manager |</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   10 | John  |    NULL |</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   20 | Peter |      10 |</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   30 | Mary  |      10 |</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   40 | Mike  |      20 |</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   50 | Kate  |      20 |</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   60 | Greg  |      50 |</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   70 | Phil  |      50 |</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a:t>
            </a:r>
            <a:endParaRPr lang="en-US" sz="1200" b="0" strike="noStrike" spc="-1" dirty="0">
              <a:latin typeface="Arial"/>
            </a:endParaRPr>
          </a:p>
          <a:p>
            <a:pPr marL="352440" indent="-341280">
              <a:lnSpc>
                <a:spcPct val="100000"/>
              </a:lnSpc>
              <a:spcBef>
                <a:spcPts val="561"/>
              </a:spcBef>
              <a:buClr>
                <a:srgbClr val="0C2340"/>
              </a:buClr>
              <a:buFont typeface="Arial"/>
              <a:buChar char="•"/>
            </a:pPr>
            <a:r>
              <a:rPr lang="en-US" sz="1600" b="0" strike="noStrike" spc="-1" dirty="0">
                <a:solidFill>
                  <a:srgbClr val="000000"/>
                </a:solidFill>
                <a:latin typeface="Times New Roman"/>
                <a:ea typeface="DejaVu Sans"/>
              </a:rPr>
              <a:t>Consider a query find a name of manager of employee number 40</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1600" b="0" strike="noStrike" spc="-1" dirty="0">
                <a:solidFill>
                  <a:srgbClr val="000000"/>
                </a:solidFill>
                <a:latin typeface="Times New Roman"/>
                <a:ea typeface="DejaVu Sans"/>
              </a:rPr>
              <a:t>We can "plan" the implementation in the following way</a:t>
            </a:r>
            <a:endParaRPr lang="en-US" sz="1600" b="0" strike="noStrike" spc="-1" dirty="0">
              <a:latin typeface="Arial"/>
            </a:endParaRPr>
          </a:p>
          <a:p>
            <a:pPr marL="719138" indent="-360363">
              <a:lnSpc>
                <a:spcPct val="100000"/>
              </a:lnSpc>
              <a:spcBef>
                <a:spcPts val="561"/>
              </a:spcBef>
              <a:buClr>
                <a:srgbClr val="0C2340"/>
              </a:buClr>
            </a:pPr>
            <a:r>
              <a:rPr lang="en-US" sz="1600" b="0" strike="noStrike" spc="-1" dirty="0">
                <a:solidFill>
                  <a:srgbClr val="000000"/>
                </a:solidFill>
                <a:latin typeface="Times New Roman"/>
                <a:ea typeface="DejaVu Sans"/>
              </a:rPr>
              <a:t>(1)	Find an employee number of manager of employee number 40</a:t>
            </a:r>
            <a:endParaRPr lang="en-US" sz="1600" spc="-1" dirty="0">
              <a:latin typeface="Arial"/>
            </a:endParaRPr>
          </a:p>
          <a:p>
            <a:pPr marL="719138" indent="-360363">
              <a:lnSpc>
                <a:spcPct val="100000"/>
              </a:lnSpc>
              <a:spcBef>
                <a:spcPts val="561"/>
              </a:spcBef>
              <a:buClr>
                <a:srgbClr val="0C2340"/>
              </a:buClr>
            </a:pPr>
            <a:r>
              <a:rPr lang="en-US" sz="1600" b="0" strike="noStrike" spc="-1" dirty="0">
                <a:solidFill>
                  <a:srgbClr val="000000"/>
                </a:solidFill>
                <a:latin typeface="Times New Roman"/>
                <a:ea typeface="DejaVu Sans"/>
              </a:rPr>
              <a:t>(2)	Find a name of employee found in the previous query</a:t>
            </a:r>
            <a:endParaRPr lang="en-US" sz="1600" b="0" strike="noStrike" spc="-1" dirty="0">
              <a:latin typeface="Arial"/>
            </a:endParaRPr>
          </a:p>
          <a:p>
            <a:pPr>
              <a:lnSpc>
                <a:spcPct val="100000"/>
              </a:lnSpc>
              <a:spcBef>
                <a:spcPts val="561"/>
              </a:spcBef>
            </a:pPr>
            <a:endParaRPr lang="en-US" sz="1600" b="0" strike="noStrike" spc="-1" dirty="0">
              <a:latin typeface="Arial"/>
            </a:endParaRPr>
          </a:p>
        </p:txBody>
      </p:sp>
      <p:sp>
        <p:nvSpPr>
          <p:cNvPr id="166"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B1E8F67-6819-4A77-90FE-01369410BAC4}" type="slidenum">
              <a:rPr lang="en-US" sz="1400" b="0" strike="noStrike" spc="-1">
                <a:solidFill>
                  <a:srgbClr val="8B8B8B"/>
                </a:solidFill>
                <a:latin typeface="Montserrat"/>
                <a:ea typeface="DejaVu Sans"/>
              </a:rPr>
              <a:t>24</a:t>
            </a:fld>
            <a:endParaRPr lang="en-US" sz="1400" b="0" strike="noStrike" spc="-1">
              <a:latin typeface="Arial"/>
            </a:endParaRPr>
          </a:p>
        </p:txBody>
      </p:sp>
    </p:spTree>
    <p:extLst>
      <p:ext uri="{BB962C8B-B14F-4D97-AF65-F5344CB8AC3E}">
        <p14:creationId xmlns:p14="http://schemas.microsoft.com/office/powerpoint/2010/main" val="1049569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Self-join queries</a:t>
            </a:r>
            <a:endParaRPr lang="en-US" sz="3200" b="0" strike="noStrike" spc="-1">
              <a:latin typeface="Arial"/>
            </a:endParaRPr>
          </a:p>
        </p:txBody>
      </p:sp>
      <p:sp>
        <p:nvSpPr>
          <p:cNvPr id="168"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Implementation of a plan</a:t>
            </a:r>
            <a:endParaRPr lang="en-US" sz="2000" b="0" strike="noStrike" spc="-1" dirty="0">
              <a:latin typeface="Arial"/>
            </a:endParaRPr>
          </a:p>
          <a:p>
            <a:pPr marL="719138" indent="-360363">
              <a:lnSpc>
                <a:spcPct val="100000"/>
              </a:lnSpc>
              <a:spcBef>
                <a:spcPts val="561"/>
              </a:spcBef>
              <a:buClr>
                <a:srgbClr val="0C2340"/>
              </a:buClr>
            </a:pPr>
            <a:r>
              <a:rPr lang="en-US" sz="2000" b="0" strike="noStrike" spc="-1" dirty="0">
                <a:solidFill>
                  <a:srgbClr val="000000"/>
                </a:solidFill>
                <a:latin typeface="Times New Roman"/>
                <a:ea typeface="DejaVu Sans"/>
              </a:rPr>
              <a:t>(1)	Find employee number of manager of employee number 40</a:t>
            </a:r>
            <a:endParaRPr lang="en-US" sz="2000" b="0" strike="noStrike" spc="-1" dirty="0">
              <a:latin typeface="Arial"/>
            </a:endParaRPr>
          </a:p>
          <a:p>
            <a:pPr marL="719138" indent="-360363">
              <a:lnSpc>
                <a:spcPct val="100000"/>
              </a:lnSpc>
              <a:spcBef>
                <a:spcPts val="561"/>
              </a:spcBef>
              <a:buClr>
                <a:srgbClr val="0C2340"/>
              </a:buClr>
            </a:pPr>
            <a:r>
              <a:rPr lang="en-US" sz="2000" b="0" strike="noStrike" spc="-1" dirty="0">
                <a:solidFill>
                  <a:srgbClr val="000000"/>
                </a:solidFill>
                <a:latin typeface="Times New Roman"/>
                <a:ea typeface="DejaVu Sans"/>
              </a:rPr>
              <a:t>(2)	Find a name of employee found in the previous query</a:t>
            </a:r>
            <a:endParaRPr lang="en-US" sz="20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is the following</a:t>
            </a:r>
            <a:endParaRPr lang="en-US" sz="20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SELECT manager </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FROM EMPLOYEE</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WHERE </a:t>
            </a:r>
            <a:r>
              <a:rPr lang="en-US" sz="1600" b="0" strike="noStrike" spc="-1" dirty="0" err="1">
                <a:solidFill>
                  <a:srgbClr val="000000"/>
                </a:solidFill>
                <a:latin typeface="Courier New"/>
                <a:ea typeface="DejaVu Sans"/>
              </a:rPr>
              <a:t>enum</a:t>
            </a:r>
            <a:r>
              <a:rPr lang="en-US" sz="1600" b="0" strike="noStrike" spc="-1" dirty="0">
                <a:solidFill>
                  <a:srgbClr val="000000"/>
                </a:solidFill>
                <a:latin typeface="Courier New"/>
                <a:ea typeface="DejaVu Sans"/>
              </a:rPr>
              <a:t> = 40;</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20</a:t>
            </a:r>
          </a:p>
          <a:p>
            <a:pPr marL="360000">
              <a:lnSpc>
                <a:spcPct val="100000"/>
              </a:lnSpc>
              <a:spcBef>
                <a:spcPts val="561"/>
              </a:spcBef>
            </a:pP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SELECT name </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FROM EMPLOYEE</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WHERE </a:t>
            </a:r>
            <a:r>
              <a:rPr lang="en-US" sz="1600" b="0" strike="noStrike" spc="-1" dirty="0" err="1">
                <a:solidFill>
                  <a:srgbClr val="000000"/>
                </a:solidFill>
                <a:latin typeface="Courier New"/>
                <a:ea typeface="DejaVu Sans"/>
              </a:rPr>
              <a:t>enum</a:t>
            </a:r>
            <a:r>
              <a:rPr lang="en-US" sz="1600" b="0" strike="noStrike" spc="-1" dirty="0">
                <a:solidFill>
                  <a:srgbClr val="000000"/>
                </a:solidFill>
                <a:latin typeface="Courier New"/>
                <a:ea typeface="DejaVu Sans"/>
              </a:rPr>
              <a:t> = 20;</a:t>
            </a:r>
            <a:endParaRPr lang="en-US" sz="1600" b="0" strike="noStrike" spc="-1" dirty="0">
              <a:latin typeface="Arial"/>
            </a:endParaRPr>
          </a:p>
          <a:p>
            <a:pPr marL="360000">
              <a:lnSpc>
                <a:spcPct val="100000"/>
              </a:lnSpc>
              <a:spcBef>
                <a:spcPts val="561"/>
              </a:spcBef>
            </a:pPr>
            <a:r>
              <a:rPr lang="en-US" sz="1600" b="0" strike="noStrike" spc="-1" dirty="0">
                <a:solidFill>
                  <a:srgbClr val="000000"/>
                </a:solidFill>
                <a:latin typeface="Courier New"/>
                <a:ea typeface="DejaVu Sans"/>
              </a:rPr>
              <a:t>Peter</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Is it possible to implement the query as one SELECT statement ?</a:t>
            </a:r>
            <a:endParaRPr lang="en-US" sz="20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YES ! In more than one way !</a:t>
            </a:r>
            <a:endParaRPr lang="en-US" sz="2000" b="0" strike="noStrike" spc="-1" dirty="0">
              <a:latin typeface="Arial"/>
            </a:endParaRPr>
          </a:p>
        </p:txBody>
      </p:sp>
      <p:sp>
        <p:nvSpPr>
          <p:cNvPr id="169"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C7D224E-0E71-4B91-9C90-9A94B4A889C9}" type="slidenum">
              <a:rPr lang="en-US" sz="1400" b="0" strike="noStrike" spc="-1">
                <a:solidFill>
                  <a:srgbClr val="8B8B8B"/>
                </a:solidFill>
                <a:latin typeface="Montserrat"/>
                <a:ea typeface="DejaVu Sans"/>
              </a:rPr>
              <a:t>25</a:t>
            </a:fld>
            <a:endParaRPr lang="en-US" sz="1400" b="0" strike="noStrike" spc="-1">
              <a:latin typeface="Arial"/>
            </a:endParaRPr>
          </a:p>
        </p:txBody>
      </p:sp>
    </p:spTree>
    <p:extLst>
      <p:ext uri="{BB962C8B-B14F-4D97-AF65-F5344CB8AC3E}">
        <p14:creationId xmlns:p14="http://schemas.microsoft.com/office/powerpoint/2010/main" val="35659867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Self-join queries</a:t>
            </a:r>
            <a:endParaRPr lang="en-US" sz="3200" b="0" strike="noStrike" spc="-1">
              <a:latin typeface="Arial"/>
            </a:endParaRPr>
          </a:p>
        </p:txBody>
      </p:sp>
      <p:sp>
        <p:nvSpPr>
          <p:cNvPr id="171"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Solution 1</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Assume that we have two identical relational tables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E1</a:t>
            </a:r>
            <a:r>
              <a:rPr lang="en-US" sz="1800" b="0" strike="noStrike" spc="-1" dirty="0">
                <a:solidFill>
                  <a:srgbClr val="000000"/>
                </a:solidFill>
                <a:latin typeface="Times New Roman"/>
                <a:ea typeface="DejaVu Sans"/>
              </a:rPr>
              <a:t> and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E2</a:t>
            </a:r>
            <a:endParaRPr lang="en-US" sz="1800" b="0" strike="noStrike" spc="-1" dirty="0">
              <a:latin typeface="Courier New" panose="02070309020205020404" pitchFamily="49" charset="0"/>
              <a:cs typeface="Courier New" panose="02070309020205020404" pitchFamily="49" charset="0"/>
            </a:endParaRPr>
          </a:p>
          <a:p>
            <a:pPr marL="360000">
              <a:lnSpc>
                <a:spcPct val="100000"/>
              </a:lnSpc>
              <a:spcBef>
                <a:spcPts val="561"/>
              </a:spcBef>
            </a:pPr>
            <a:r>
              <a:rPr lang="en-US" sz="1000" b="0" strike="noStrike" spc="-1" dirty="0">
                <a:solidFill>
                  <a:srgbClr val="000000"/>
                </a:solidFill>
                <a:latin typeface="Courier New"/>
                <a:ea typeface="DejaVu Sans"/>
              </a:rPr>
              <a:t>E1                                     E2</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a:t>
            </a:r>
            <a:r>
              <a:rPr lang="en-US" sz="1000" b="0" strike="noStrike" spc="-1" dirty="0" err="1">
                <a:solidFill>
                  <a:srgbClr val="000000"/>
                </a:solidFill>
                <a:latin typeface="Courier New"/>
                <a:ea typeface="DejaVu Sans"/>
              </a:rPr>
              <a:t>enum</a:t>
            </a:r>
            <a:r>
              <a:rPr lang="en-US" sz="1000" b="0" strike="noStrike" spc="-1" dirty="0">
                <a:solidFill>
                  <a:srgbClr val="000000"/>
                </a:solidFill>
                <a:latin typeface="Courier New"/>
                <a:ea typeface="DejaVu Sans"/>
              </a:rPr>
              <a:t> | name  | manager |             | </a:t>
            </a:r>
            <a:r>
              <a:rPr lang="en-US" sz="1000" b="0" strike="noStrike" spc="-1" dirty="0" err="1">
                <a:solidFill>
                  <a:srgbClr val="000000"/>
                </a:solidFill>
                <a:latin typeface="Courier New"/>
                <a:ea typeface="DejaVu Sans"/>
              </a:rPr>
              <a:t>enum</a:t>
            </a:r>
            <a:r>
              <a:rPr lang="en-US" sz="1000" b="0" strike="noStrike" spc="-1" dirty="0">
                <a:solidFill>
                  <a:srgbClr val="000000"/>
                </a:solidFill>
                <a:latin typeface="Courier New"/>
                <a:ea typeface="DejaVu Sans"/>
              </a:rPr>
              <a:t> | name  | manager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10 | John  |    NULL |             |   10 | John  |    NULL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20 | Peter |      10 |    --------&gt;|   20 | Peter |      10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30 | Mary  |      10 |    |        |   30 | Mary  |      10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40 | Mike  |      20 |-----        |   40 | Mike  |      20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50 | Kate  |      20 |             |   50 | Kate  |      20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60 | Greg  |      50 |             |   60 | Greg  |      50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70 | Phil  |      50 |             |   70 | Phil  |      50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a:t>
            </a:r>
            <a:endParaRPr lang="en-US" sz="10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To find a name of manager of employee number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40</a:t>
            </a:r>
            <a:r>
              <a:rPr lang="en-US" sz="1800" b="0" strike="noStrike" spc="-1" dirty="0">
                <a:solidFill>
                  <a:srgbClr val="000000"/>
                </a:solidFill>
                <a:latin typeface="Times New Roman"/>
                <a:ea typeface="DejaVu Sans"/>
              </a:rPr>
              <a:t> we take a row</a:t>
            </a:r>
            <a:endParaRPr lang="en-US" sz="1800" b="0" strike="noStrike" spc="-1" dirty="0">
              <a:latin typeface="Arial"/>
            </a:endParaRPr>
          </a:p>
          <a:p>
            <a:pPr marL="358775">
              <a:lnSpc>
                <a:spcPct val="100000"/>
              </a:lnSpc>
              <a:spcBef>
                <a:spcPts val="561"/>
              </a:spcBef>
              <a:buClr>
                <a:srgbClr val="0C2340"/>
              </a:buClr>
            </a:pPr>
            <a:r>
              <a:rPr lang="en-US" sz="1200" b="0" strike="noStrike" spc="-1" dirty="0">
                <a:solidFill>
                  <a:srgbClr val="000000"/>
                </a:solidFill>
                <a:latin typeface="Courier New"/>
                <a:ea typeface="DejaVu Sans"/>
              </a:rPr>
              <a:t>|   40 | Mike  |      20 |</a:t>
            </a:r>
            <a:endParaRPr lang="en-US" sz="1200" b="0" strike="noStrike" spc="-1" dirty="0">
              <a:latin typeface="Arial"/>
            </a:endParaRPr>
          </a:p>
          <a:p>
            <a:pPr marL="352440" indent="-341280">
              <a:lnSpc>
                <a:spcPct val="100000"/>
              </a:lnSpc>
              <a:spcBef>
                <a:spcPts val="561"/>
              </a:spcBef>
              <a:buClr>
                <a:srgbClr val="0C2340"/>
              </a:buClr>
              <a:buFont typeface="Arial"/>
              <a:buChar char="•"/>
            </a:pPr>
            <a:r>
              <a:rPr lang="en-US" b="0" strike="noStrike" spc="-1" dirty="0">
                <a:solidFill>
                  <a:srgbClr val="000000"/>
                </a:solidFill>
                <a:latin typeface="Times New Roman"/>
                <a:ea typeface="DejaVu Sans"/>
              </a:rPr>
              <a:t>from a table </a:t>
            </a:r>
            <a:r>
              <a:rPr lang="en-US" b="0" strike="noStrike" spc="-1" dirty="0">
                <a:solidFill>
                  <a:srgbClr val="000000"/>
                </a:solidFill>
                <a:latin typeface="Courier New" panose="02070309020205020404" pitchFamily="49" charset="0"/>
                <a:ea typeface="DejaVu Sans"/>
                <a:cs typeface="Courier New" panose="02070309020205020404" pitchFamily="49" charset="0"/>
              </a:rPr>
              <a:t>E1</a:t>
            </a:r>
            <a:r>
              <a:rPr lang="en-US" b="0" strike="noStrike" spc="-1" dirty="0">
                <a:solidFill>
                  <a:srgbClr val="000000"/>
                </a:solidFill>
                <a:latin typeface="Times New Roman"/>
                <a:ea typeface="DejaVu Sans"/>
              </a:rPr>
              <a:t> and we join over a condition </a:t>
            </a:r>
            <a:r>
              <a:rPr lang="en-US" b="0" strike="noStrike" spc="-1" dirty="0">
                <a:solidFill>
                  <a:srgbClr val="000000"/>
                </a:solidFill>
                <a:latin typeface="Courier New" panose="02070309020205020404" pitchFamily="49" charset="0"/>
                <a:ea typeface="DejaVu Sans"/>
                <a:cs typeface="Courier New" panose="02070309020205020404" pitchFamily="49" charset="0"/>
              </a:rPr>
              <a:t>E1.manager = E2.enum </a:t>
            </a:r>
            <a:r>
              <a:rPr lang="en-US" b="0" strike="noStrike" spc="-1" dirty="0">
                <a:solidFill>
                  <a:srgbClr val="000000"/>
                </a:solidFill>
                <a:latin typeface="Times New Roman"/>
                <a:ea typeface="DejaVu Sans"/>
              </a:rPr>
              <a:t>with a row</a:t>
            </a:r>
            <a:endParaRPr lang="en-US" b="0" strike="noStrike" spc="-1" dirty="0">
              <a:latin typeface="Arial"/>
            </a:endParaRPr>
          </a:p>
          <a:p>
            <a:pPr marL="358775">
              <a:lnSpc>
                <a:spcPct val="100000"/>
              </a:lnSpc>
              <a:spcBef>
                <a:spcPts val="561"/>
              </a:spcBef>
              <a:buClr>
                <a:srgbClr val="0C2340"/>
              </a:buClr>
            </a:pPr>
            <a:r>
              <a:rPr lang="en-US" sz="1200" b="0" strike="noStrike" spc="-1" dirty="0">
                <a:solidFill>
                  <a:srgbClr val="000000"/>
                </a:solidFill>
                <a:latin typeface="Courier New"/>
                <a:ea typeface="DejaVu Sans"/>
              </a:rPr>
              <a:t>|   20 | Peter |      10 |</a:t>
            </a:r>
            <a:endParaRPr lang="en-US" sz="1200" b="0" strike="noStrike" spc="-1" dirty="0">
              <a:latin typeface="Arial"/>
            </a:endParaRPr>
          </a:p>
          <a:p>
            <a:pPr marL="352440" indent="-341280">
              <a:lnSpc>
                <a:spcPct val="100000"/>
              </a:lnSpc>
              <a:spcBef>
                <a:spcPts val="561"/>
              </a:spcBef>
              <a:buClr>
                <a:srgbClr val="0C2340"/>
              </a:buClr>
              <a:buFont typeface="Arial"/>
              <a:buChar char="•"/>
            </a:pPr>
            <a:r>
              <a:rPr lang="en-US" b="0" strike="noStrike" spc="-1" dirty="0">
                <a:solidFill>
                  <a:srgbClr val="000000"/>
                </a:solidFill>
                <a:latin typeface="Times New Roman"/>
                <a:ea typeface="DejaVu Sans"/>
              </a:rPr>
              <a:t>from a table </a:t>
            </a:r>
            <a:r>
              <a:rPr lang="en-US" b="0" strike="noStrike" spc="-1" dirty="0">
                <a:solidFill>
                  <a:srgbClr val="000000"/>
                </a:solidFill>
                <a:latin typeface="Courier New" panose="02070309020205020404" pitchFamily="49" charset="0"/>
                <a:ea typeface="DejaVu Sans"/>
                <a:cs typeface="Courier New" panose="02070309020205020404" pitchFamily="49" charset="0"/>
              </a:rPr>
              <a:t>E2</a:t>
            </a:r>
            <a:endParaRPr lang="en-US" b="0" strike="noStrike" spc="-1" dirty="0">
              <a:latin typeface="Courier New" panose="02070309020205020404" pitchFamily="49" charset="0"/>
              <a:cs typeface="Courier New" panose="02070309020205020404" pitchFamily="49" charset="0"/>
            </a:endParaRPr>
          </a:p>
        </p:txBody>
      </p:sp>
      <p:sp>
        <p:nvSpPr>
          <p:cNvPr id="172"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D60131C-55CB-40ED-B713-DDCCB8858243}" type="slidenum">
              <a:rPr lang="en-US" sz="1400" b="0" strike="noStrike" spc="-1">
                <a:solidFill>
                  <a:srgbClr val="8B8B8B"/>
                </a:solidFill>
                <a:latin typeface="Montserrat"/>
                <a:ea typeface="DejaVu Sans"/>
              </a:rPr>
              <a:t>26</a:t>
            </a:fld>
            <a:endParaRPr lang="en-US" sz="1400" b="0" strike="noStrike" spc="-1">
              <a:latin typeface="Arial"/>
            </a:endParaRPr>
          </a:p>
        </p:txBody>
      </p:sp>
    </p:spTree>
    <p:extLst>
      <p:ext uri="{BB962C8B-B14F-4D97-AF65-F5344CB8AC3E}">
        <p14:creationId xmlns:p14="http://schemas.microsoft.com/office/powerpoint/2010/main" val="36203194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Self-join queries</a:t>
            </a:r>
            <a:endParaRPr lang="en-US" sz="3200" b="0" strike="noStrike" spc="-1">
              <a:latin typeface="Arial"/>
            </a:endParaRPr>
          </a:p>
        </p:txBody>
      </p:sp>
      <p:sp>
        <p:nvSpPr>
          <p:cNvPr id="174"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1800" b="0" strike="noStrike" spc="-1">
                <a:solidFill>
                  <a:srgbClr val="000000"/>
                </a:solidFill>
                <a:latin typeface="Times New Roman"/>
                <a:ea typeface="DejaVu Sans"/>
              </a:rPr>
              <a:t>So, how do we implement such "magic" ?</a:t>
            </a:r>
            <a:endParaRPr lang="en-US" sz="1800" b="0" strike="noStrike" spc="-1">
              <a:latin typeface="Arial"/>
            </a:endParaRPr>
          </a:p>
          <a:p>
            <a:pPr marL="360000">
              <a:lnSpc>
                <a:spcPct val="100000"/>
              </a:lnSpc>
              <a:spcBef>
                <a:spcPts val="561"/>
              </a:spcBef>
            </a:pPr>
            <a:r>
              <a:rPr lang="en-US" sz="1400" b="0" strike="noStrike" spc="-1">
                <a:solidFill>
                  <a:srgbClr val="000000"/>
                </a:solidFill>
                <a:latin typeface="Courier New"/>
                <a:ea typeface="DejaVu Sans"/>
              </a:rPr>
              <a:t>SELECT E2.name</a:t>
            </a:r>
            <a:endParaRPr lang="en-US" sz="1400" b="0" strike="noStrike" spc="-1">
              <a:latin typeface="Arial"/>
            </a:endParaRPr>
          </a:p>
          <a:p>
            <a:pPr marL="360000">
              <a:lnSpc>
                <a:spcPct val="100000"/>
              </a:lnSpc>
              <a:spcBef>
                <a:spcPts val="561"/>
              </a:spcBef>
            </a:pPr>
            <a:r>
              <a:rPr lang="en-US" sz="1400" b="0" strike="noStrike" spc="-1">
                <a:solidFill>
                  <a:srgbClr val="000000"/>
                </a:solidFill>
                <a:latin typeface="Courier New"/>
                <a:ea typeface="DejaVu Sans"/>
              </a:rPr>
              <a:t>FROM EMPLOYEE E1 JOIN EMPLOYEE E2</a:t>
            </a:r>
            <a:endParaRPr lang="en-US" sz="1400" b="0" strike="noStrike" spc="-1">
              <a:latin typeface="Arial"/>
            </a:endParaRPr>
          </a:p>
          <a:p>
            <a:pPr marL="360000">
              <a:lnSpc>
                <a:spcPct val="100000"/>
              </a:lnSpc>
              <a:spcBef>
                <a:spcPts val="561"/>
              </a:spcBef>
            </a:pPr>
            <a:r>
              <a:rPr lang="en-US" sz="1400" b="0" strike="noStrike" spc="-1">
                <a:solidFill>
                  <a:srgbClr val="000000"/>
                </a:solidFill>
                <a:latin typeface="Courier New"/>
                <a:ea typeface="DejaVu Sans"/>
              </a:rPr>
              <a:t>                 ON E1.manager = E2.enum</a:t>
            </a:r>
            <a:endParaRPr lang="en-US" sz="1400" b="0" strike="noStrike" spc="-1">
              <a:latin typeface="Arial"/>
            </a:endParaRPr>
          </a:p>
          <a:p>
            <a:pPr marL="360000">
              <a:lnSpc>
                <a:spcPct val="100000"/>
              </a:lnSpc>
              <a:spcBef>
                <a:spcPts val="561"/>
              </a:spcBef>
            </a:pPr>
            <a:r>
              <a:rPr lang="en-US" sz="1400" b="0" strike="noStrike" spc="-1">
                <a:solidFill>
                  <a:srgbClr val="000000"/>
                </a:solidFill>
                <a:latin typeface="Courier New"/>
                <a:ea typeface="DejaVu Sans"/>
              </a:rPr>
              <a:t>WHERE E1.enum = 40;</a:t>
            </a:r>
            <a:endParaRPr lang="en-US" sz="1400" b="0" strike="noStrike" spc="-1">
              <a:latin typeface="Arial"/>
            </a:endParaRPr>
          </a:p>
          <a:p>
            <a:pPr marL="360000">
              <a:lnSpc>
                <a:spcPct val="100000"/>
              </a:lnSpc>
              <a:spcBef>
                <a:spcPts val="561"/>
              </a:spcBef>
            </a:pPr>
            <a:r>
              <a:rPr lang="en-US" sz="1400" b="0" strike="noStrike" spc="-1">
                <a:solidFill>
                  <a:srgbClr val="000000"/>
                </a:solidFill>
                <a:latin typeface="Courier New"/>
                <a:ea typeface="DejaVu Sans"/>
              </a:rPr>
              <a:t>E1                                     E2</a:t>
            </a:r>
            <a:endParaRPr lang="en-US" sz="1400" b="0" strike="noStrike" spc="-1">
              <a:latin typeface="Arial"/>
            </a:endParaRPr>
          </a:p>
          <a:p>
            <a:pPr marL="360000">
              <a:lnSpc>
                <a:spcPct val="100000"/>
              </a:lnSpc>
              <a:spcBef>
                <a:spcPts val="561"/>
              </a:spcBef>
            </a:pPr>
            <a:r>
              <a:rPr lang="en-US" sz="1400" b="0" strike="noStrike" spc="-1">
                <a:solidFill>
                  <a:srgbClr val="000000"/>
                </a:solidFill>
                <a:latin typeface="Courier New"/>
                <a:ea typeface="DejaVu Sans"/>
              </a:rPr>
              <a:t>+------+-------+---------+             +------+-------+---------+   </a:t>
            </a:r>
            <a:endParaRPr lang="en-US" sz="1400" b="0" strike="noStrike" spc="-1">
              <a:latin typeface="Arial"/>
            </a:endParaRPr>
          </a:p>
          <a:p>
            <a:pPr marL="360000">
              <a:lnSpc>
                <a:spcPct val="100000"/>
              </a:lnSpc>
              <a:spcBef>
                <a:spcPts val="561"/>
              </a:spcBef>
            </a:pPr>
            <a:r>
              <a:rPr lang="en-US" sz="1400" b="0" strike="noStrike" spc="-1">
                <a:solidFill>
                  <a:srgbClr val="000000"/>
                </a:solidFill>
                <a:latin typeface="Courier New"/>
                <a:ea typeface="DejaVu Sans"/>
              </a:rPr>
              <a:t>| enum | name  | manager |             | enum | name  | manager |</a:t>
            </a:r>
            <a:endParaRPr lang="en-US" sz="1400" b="0" strike="noStrike" spc="-1">
              <a:latin typeface="Arial"/>
            </a:endParaRPr>
          </a:p>
          <a:p>
            <a:pPr marL="360000">
              <a:lnSpc>
                <a:spcPct val="100000"/>
              </a:lnSpc>
              <a:spcBef>
                <a:spcPts val="561"/>
              </a:spcBef>
            </a:pPr>
            <a:r>
              <a:rPr lang="en-US" sz="1400" b="0" strike="noStrike" spc="-1">
                <a:solidFill>
                  <a:srgbClr val="000000"/>
                </a:solidFill>
                <a:latin typeface="Courier New"/>
                <a:ea typeface="DejaVu Sans"/>
              </a:rPr>
              <a:t>+------+-------+---------+             +------+-------+---------+</a:t>
            </a:r>
            <a:endParaRPr lang="en-US" sz="1400" b="0" strike="noStrike" spc="-1">
              <a:latin typeface="Arial"/>
            </a:endParaRPr>
          </a:p>
          <a:p>
            <a:pPr marL="360000">
              <a:lnSpc>
                <a:spcPct val="100000"/>
              </a:lnSpc>
              <a:spcBef>
                <a:spcPts val="561"/>
              </a:spcBef>
            </a:pPr>
            <a:r>
              <a:rPr lang="en-US" sz="1400" b="0" strike="noStrike" spc="-1">
                <a:solidFill>
                  <a:srgbClr val="000000"/>
                </a:solidFill>
                <a:latin typeface="Courier New"/>
                <a:ea typeface="DejaVu Sans"/>
              </a:rPr>
              <a:t>|   10 | John  |    NULL |             |   10 | John  |    NULL |</a:t>
            </a:r>
            <a:endParaRPr lang="en-US" sz="1400" b="0" strike="noStrike" spc="-1">
              <a:latin typeface="Arial"/>
            </a:endParaRPr>
          </a:p>
          <a:p>
            <a:pPr marL="360000">
              <a:lnSpc>
                <a:spcPct val="100000"/>
              </a:lnSpc>
              <a:spcBef>
                <a:spcPts val="561"/>
              </a:spcBef>
            </a:pPr>
            <a:r>
              <a:rPr lang="en-US" sz="1400" b="0" strike="noStrike" spc="-1">
                <a:solidFill>
                  <a:srgbClr val="000000"/>
                </a:solidFill>
                <a:latin typeface="Courier New"/>
                <a:ea typeface="DejaVu Sans"/>
              </a:rPr>
              <a:t>|   20 | Peter |      10 |    --------&gt;|   20 | Peter |      10 |</a:t>
            </a:r>
            <a:endParaRPr lang="en-US" sz="1400" b="0" strike="noStrike" spc="-1">
              <a:latin typeface="Arial"/>
            </a:endParaRPr>
          </a:p>
          <a:p>
            <a:pPr marL="360000">
              <a:lnSpc>
                <a:spcPct val="100000"/>
              </a:lnSpc>
              <a:spcBef>
                <a:spcPts val="561"/>
              </a:spcBef>
            </a:pPr>
            <a:r>
              <a:rPr lang="en-US" sz="1400" b="0" strike="noStrike" spc="-1">
                <a:solidFill>
                  <a:srgbClr val="000000"/>
                </a:solidFill>
                <a:latin typeface="Courier New"/>
                <a:ea typeface="DejaVu Sans"/>
              </a:rPr>
              <a:t>|   30 | Mary  |      10 |    |        |   30 | Mary  |      10 |</a:t>
            </a:r>
            <a:endParaRPr lang="en-US" sz="1400" b="0" strike="noStrike" spc="-1">
              <a:latin typeface="Arial"/>
            </a:endParaRPr>
          </a:p>
          <a:p>
            <a:pPr marL="360000">
              <a:lnSpc>
                <a:spcPct val="100000"/>
              </a:lnSpc>
              <a:spcBef>
                <a:spcPts val="561"/>
              </a:spcBef>
            </a:pPr>
            <a:r>
              <a:rPr lang="en-US" sz="1400" b="0" strike="noStrike" spc="-1">
                <a:solidFill>
                  <a:srgbClr val="000000"/>
                </a:solidFill>
                <a:latin typeface="Courier New"/>
                <a:ea typeface="DejaVu Sans"/>
              </a:rPr>
              <a:t>|   40 | Mike  |      20 |-----        |   40 | Mike  |      20 |</a:t>
            </a:r>
            <a:endParaRPr lang="en-US" sz="1400" b="0" strike="noStrike" spc="-1">
              <a:latin typeface="Arial"/>
            </a:endParaRPr>
          </a:p>
          <a:p>
            <a:pPr marL="360000">
              <a:lnSpc>
                <a:spcPct val="100000"/>
              </a:lnSpc>
              <a:spcBef>
                <a:spcPts val="561"/>
              </a:spcBef>
            </a:pPr>
            <a:r>
              <a:rPr lang="en-US" sz="1400" b="0" strike="noStrike" spc="-1">
                <a:solidFill>
                  <a:srgbClr val="000000"/>
                </a:solidFill>
                <a:latin typeface="Courier New"/>
                <a:ea typeface="DejaVu Sans"/>
              </a:rPr>
              <a:t>|   50 | Kate  |      20 |             |   50 | Kate  |      20 |</a:t>
            </a:r>
            <a:endParaRPr lang="en-US" sz="1400" b="0" strike="noStrike" spc="-1">
              <a:latin typeface="Arial"/>
            </a:endParaRPr>
          </a:p>
          <a:p>
            <a:pPr marL="360000">
              <a:lnSpc>
                <a:spcPct val="100000"/>
              </a:lnSpc>
              <a:spcBef>
                <a:spcPts val="561"/>
              </a:spcBef>
            </a:pPr>
            <a:r>
              <a:rPr lang="en-US" sz="1400" b="0" strike="noStrike" spc="-1">
                <a:solidFill>
                  <a:srgbClr val="000000"/>
                </a:solidFill>
                <a:latin typeface="Courier New"/>
                <a:ea typeface="DejaVu Sans"/>
              </a:rPr>
              <a:t>|   60 | Greg  |      50 |             |   60 | Greg  |      50 |</a:t>
            </a:r>
            <a:endParaRPr lang="en-US" sz="1400" b="0" strike="noStrike" spc="-1">
              <a:latin typeface="Arial"/>
            </a:endParaRPr>
          </a:p>
          <a:p>
            <a:pPr marL="360000">
              <a:lnSpc>
                <a:spcPct val="100000"/>
              </a:lnSpc>
              <a:spcBef>
                <a:spcPts val="561"/>
              </a:spcBef>
            </a:pPr>
            <a:r>
              <a:rPr lang="en-US" sz="1400" b="0" strike="noStrike" spc="-1">
                <a:solidFill>
                  <a:srgbClr val="000000"/>
                </a:solidFill>
                <a:latin typeface="Courier New"/>
                <a:ea typeface="DejaVu Sans"/>
              </a:rPr>
              <a:t>|   70 | Phil  |      50 |             |   70 | Phil  |      50 |</a:t>
            </a:r>
            <a:endParaRPr lang="en-US" sz="1400" b="0" strike="noStrike" spc="-1">
              <a:latin typeface="Arial"/>
            </a:endParaRPr>
          </a:p>
          <a:p>
            <a:pPr marL="360000">
              <a:lnSpc>
                <a:spcPct val="100000"/>
              </a:lnSpc>
              <a:spcBef>
                <a:spcPts val="561"/>
              </a:spcBef>
            </a:pPr>
            <a:r>
              <a:rPr lang="en-US" sz="1400" b="0" strike="noStrike" spc="-1">
                <a:solidFill>
                  <a:srgbClr val="000000"/>
                </a:solidFill>
                <a:latin typeface="Courier New"/>
                <a:ea typeface="DejaVu Sans"/>
              </a:rPr>
              <a:t>+------+-------+---------+             +------+-------+---------+</a:t>
            </a:r>
            <a:endParaRPr lang="en-US" sz="1400" b="0" strike="noStrike" spc="-1">
              <a:latin typeface="Arial"/>
            </a:endParaRPr>
          </a:p>
        </p:txBody>
      </p:sp>
      <p:sp>
        <p:nvSpPr>
          <p:cNvPr id="17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261CD8E-4E72-4218-9BDE-C5FD55ADB691}" type="slidenum">
              <a:rPr lang="en-US" sz="1400" b="0" strike="noStrike" spc="-1">
                <a:solidFill>
                  <a:srgbClr val="8B8B8B"/>
                </a:solidFill>
                <a:latin typeface="Montserrat"/>
                <a:ea typeface="DejaVu Sans"/>
              </a:rPr>
              <a:t>27</a:t>
            </a:fld>
            <a:endParaRPr lang="en-US" sz="1400" b="0" strike="noStrike" spc="-1">
              <a:latin typeface="Arial"/>
            </a:endParaRPr>
          </a:p>
        </p:txBody>
      </p:sp>
    </p:spTree>
    <p:extLst>
      <p:ext uri="{BB962C8B-B14F-4D97-AF65-F5344CB8AC3E}">
        <p14:creationId xmlns:p14="http://schemas.microsoft.com/office/powerpoint/2010/main" val="38690648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Self-join queries</a:t>
            </a:r>
            <a:endParaRPr lang="en-US" sz="3200" b="0" strike="noStrike" spc="-1">
              <a:latin typeface="Arial"/>
            </a:endParaRPr>
          </a:p>
        </p:txBody>
      </p:sp>
      <p:sp>
        <p:nvSpPr>
          <p:cNvPr id="177"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Solution 2</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We use inline views technique to combine the following queries</a:t>
            </a:r>
            <a:endParaRPr lang="en-US" sz="18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SELECT manager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FROM EMPLOYEE</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WHERE </a:t>
            </a:r>
            <a:r>
              <a:rPr lang="en-US" sz="1400" b="0" strike="noStrike" spc="-1" dirty="0" err="1">
                <a:solidFill>
                  <a:srgbClr val="000000"/>
                </a:solidFill>
                <a:latin typeface="Courier New"/>
                <a:ea typeface="DejaVu Sans"/>
              </a:rPr>
              <a:t>enum</a:t>
            </a:r>
            <a:r>
              <a:rPr lang="en-US" sz="1400" b="0" strike="noStrike" spc="-1" dirty="0">
                <a:solidFill>
                  <a:srgbClr val="000000"/>
                </a:solidFill>
                <a:latin typeface="Courier New"/>
                <a:ea typeface="DejaVu Sans"/>
              </a:rPr>
              <a:t> = 40;</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SELECT name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FROM EMPLOYEE</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WHERE </a:t>
            </a:r>
            <a:r>
              <a:rPr lang="en-US" sz="1400" b="0" strike="noStrike" spc="-1" dirty="0" err="1">
                <a:solidFill>
                  <a:srgbClr val="000000"/>
                </a:solidFill>
                <a:latin typeface="Courier New"/>
                <a:ea typeface="DejaVu Sans"/>
              </a:rPr>
              <a:t>enum</a:t>
            </a:r>
            <a:r>
              <a:rPr lang="en-US" sz="1400" b="0" strike="noStrike" spc="-1" dirty="0">
                <a:solidFill>
                  <a:srgbClr val="000000"/>
                </a:solidFill>
                <a:latin typeface="Courier New"/>
                <a:ea typeface="DejaVu Sans"/>
              </a:rPr>
              <a:t> = 20;</a:t>
            </a:r>
            <a:endParaRPr lang="en-US" sz="14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We use the first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SELECT</a:t>
            </a:r>
            <a:r>
              <a:rPr lang="en-US" sz="1800" b="0" strike="noStrike" spc="-1" dirty="0">
                <a:solidFill>
                  <a:srgbClr val="000000"/>
                </a:solidFill>
                <a:latin typeface="Times New Roman"/>
                <a:ea typeface="DejaVu Sans"/>
              </a:rPr>
              <a:t> statement to create an inline view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E40</a:t>
            </a:r>
            <a:endParaRPr lang="en-US" sz="1800" b="0" strike="noStrike" spc="-1" dirty="0">
              <a:latin typeface="Courier New" panose="02070309020205020404" pitchFamily="49" charset="0"/>
              <a:cs typeface="Courier New" panose="02070309020205020404" pitchFamily="49" charset="0"/>
            </a:endParaRPr>
          </a:p>
          <a:p>
            <a:pPr marL="360000">
              <a:lnSpc>
                <a:spcPct val="100000"/>
              </a:lnSpc>
              <a:spcBef>
                <a:spcPts val="561"/>
              </a:spcBef>
            </a:pPr>
            <a:r>
              <a:rPr lang="en-US" sz="1400" b="0" strike="noStrike" spc="-1" dirty="0">
                <a:solidFill>
                  <a:srgbClr val="000000"/>
                </a:solidFill>
                <a:latin typeface="Courier New"/>
                <a:ea typeface="DejaVu Sans"/>
              </a:rPr>
              <a:t>( SELECT manager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FROM EMPLOYEE</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WHERE </a:t>
            </a:r>
            <a:r>
              <a:rPr lang="en-US" sz="1400" b="0" strike="noStrike" spc="-1" dirty="0" err="1">
                <a:solidFill>
                  <a:srgbClr val="000000"/>
                </a:solidFill>
                <a:latin typeface="Courier New"/>
                <a:ea typeface="DejaVu Sans"/>
              </a:rPr>
              <a:t>enum</a:t>
            </a:r>
            <a:r>
              <a:rPr lang="en-US" sz="1400" b="0" strike="noStrike" spc="-1" dirty="0">
                <a:solidFill>
                  <a:srgbClr val="000000"/>
                </a:solidFill>
                <a:latin typeface="Courier New"/>
                <a:ea typeface="DejaVu Sans"/>
              </a:rPr>
              <a:t> = 40 ) E40</a:t>
            </a:r>
            <a:endParaRPr lang="en-US" sz="14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Then we join an inline view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E40</a:t>
            </a:r>
            <a:r>
              <a:rPr lang="en-US" sz="1800" b="0" strike="noStrike" spc="-1" dirty="0">
                <a:solidFill>
                  <a:srgbClr val="000000"/>
                </a:solidFill>
                <a:latin typeface="Times New Roman"/>
                <a:ea typeface="DejaVu Sans"/>
              </a:rPr>
              <a:t> with a relational table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EMPLOYEE</a:t>
            </a:r>
            <a:endParaRPr lang="en-US" sz="1800" b="0" strike="noStrike" spc="-1" dirty="0">
              <a:latin typeface="Courier New" panose="02070309020205020404" pitchFamily="49" charset="0"/>
              <a:cs typeface="Courier New" panose="02070309020205020404" pitchFamily="49" charset="0"/>
            </a:endParaRPr>
          </a:p>
          <a:p>
            <a:pPr marL="360000">
              <a:lnSpc>
                <a:spcPct val="100000"/>
              </a:lnSpc>
              <a:spcBef>
                <a:spcPts val="561"/>
              </a:spcBef>
            </a:pPr>
            <a:r>
              <a:rPr lang="en-US" sz="1400" b="0" strike="noStrike" spc="-1" dirty="0">
                <a:solidFill>
                  <a:srgbClr val="000000"/>
                </a:solidFill>
                <a:latin typeface="Courier New"/>
                <a:ea typeface="DejaVu Sans"/>
              </a:rPr>
              <a:t>SELECT </a:t>
            </a:r>
            <a:r>
              <a:rPr lang="en-US" sz="1400" b="0" strike="noStrike" spc="-1" dirty="0" err="1">
                <a:solidFill>
                  <a:srgbClr val="000000"/>
                </a:solidFill>
                <a:latin typeface="Courier New"/>
                <a:ea typeface="DejaVu Sans"/>
              </a:rPr>
              <a:t>EMPLOYEE.name</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FROM EMPLOYEE JOIN ( SELECT manager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FROM EMPLOYEE</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WHERE </a:t>
            </a:r>
            <a:r>
              <a:rPr lang="en-US" sz="1400" b="0" strike="noStrike" spc="-1" dirty="0" err="1">
                <a:solidFill>
                  <a:srgbClr val="000000"/>
                </a:solidFill>
                <a:latin typeface="Courier New"/>
                <a:ea typeface="DejaVu Sans"/>
              </a:rPr>
              <a:t>enum</a:t>
            </a:r>
            <a:r>
              <a:rPr lang="en-US" sz="1400" b="0" strike="noStrike" spc="-1" dirty="0">
                <a:solidFill>
                  <a:srgbClr val="000000"/>
                </a:solidFill>
                <a:latin typeface="Courier New"/>
                <a:ea typeface="DejaVu Sans"/>
              </a:rPr>
              <a:t> = 40 ) E40</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ON </a:t>
            </a:r>
            <a:r>
              <a:rPr lang="en-US" sz="1400" b="0" strike="noStrike" spc="-1" dirty="0" err="1">
                <a:solidFill>
                  <a:srgbClr val="000000"/>
                </a:solidFill>
                <a:latin typeface="Courier New"/>
                <a:ea typeface="DejaVu Sans"/>
              </a:rPr>
              <a:t>EMPLOYEE.enum</a:t>
            </a:r>
            <a:r>
              <a:rPr lang="en-US" sz="1400" b="0" strike="noStrike" spc="-1" dirty="0">
                <a:solidFill>
                  <a:srgbClr val="000000"/>
                </a:solidFill>
                <a:latin typeface="Courier New"/>
                <a:ea typeface="DejaVu Sans"/>
              </a:rPr>
              <a:t> = E40.manager;</a:t>
            </a:r>
            <a:endParaRPr lang="en-US" sz="1400" b="0" strike="noStrike" spc="-1" dirty="0">
              <a:latin typeface="Arial"/>
            </a:endParaRPr>
          </a:p>
        </p:txBody>
      </p:sp>
      <p:sp>
        <p:nvSpPr>
          <p:cNvPr id="178"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2878A01-FC34-4ED0-A267-0795AD234A30}" type="slidenum">
              <a:rPr lang="en-US" sz="1400" b="0" strike="noStrike" spc="-1">
                <a:solidFill>
                  <a:srgbClr val="8B8B8B"/>
                </a:solidFill>
                <a:latin typeface="Montserrat"/>
                <a:ea typeface="DejaVu Sans"/>
              </a:rPr>
              <a:t>28</a:t>
            </a:fld>
            <a:endParaRPr lang="en-US" sz="1400" b="0" strike="noStrike" spc="-1">
              <a:latin typeface="Arial"/>
            </a:endParaRPr>
          </a:p>
        </p:txBody>
      </p:sp>
    </p:spTree>
    <p:extLst>
      <p:ext uri="{BB962C8B-B14F-4D97-AF65-F5344CB8AC3E}">
        <p14:creationId xmlns:p14="http://schemas.microsoft.com/office/powerpoint/2010/main" val="20201555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Self-join queries</a:t>
            </a:r>
            <a:endParaRPr lang="en-US" sz="3200" b="0" strike="noStrike" spc="-1">
              <a:latin typeface="Arial"/>
            </a:endParaRPr>
          </a:p>
        </p:txBody>
      </p:sp>
      <p:sp>
        <p:nvSpPr>
          <p:cNvPr id="180"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In another query we find the names of all employees directly managed by Kate</a:t>
            </a:r>
            <a:endParaRPr lang="en-US" sz="18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a:t>
            </a:r>
            <a:r>
              <a:rPr lang="en-US" sz="1400" b="0" strike="noStrike" spc="-1" dirty="0" err="1">
                <a:solidFill>
                  <a:srgbClr val="000000"/>
                </a:solidFill>
                <a:latin typeface="Courier New"/>
                <a:ea typeface="DejaVu Sans"/>
              </a:rPr>
              <a:t>enum</a:t>
            </a:r>
            <a:r>
              <a:rPr lang="en-US" sz="1400" b="0" strike="noStrike" spc="-1" dirty="0">
                <a:solidFill>
                  <a:srgbClr val="000000"/>
                </a:solidFill>
                <a:latin typeface="Courier New"/>
                <a:ea typeface="DejaVu Sans"/>
              </a:rPr>
              <a:t> | name  | manager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10 | John  |    NULL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20 | Peter |      10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30 | Mary  |      10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40 | Mike  |      20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50 | Kate  |      20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60 | Greg  |      50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70 | Phil  |      50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a:t>
            </a:r>
            <a:endParaRPr lang="en-US" sz="1400" b="0" strike="noStrike" spc="-1" dirty="0">
              <a:latin typeface="Arial"/>
            </a:endParaRPr>
          </a:p>
          <a:p>
            <a:pPr marL="360000">
              <a:lnSpc>
                <a:spcPct val="100000"/>
              </a:lnSpc>
              <a:spcBef>
                <a:spcPts val="561"/>
              </a:spcBef>
            </a:pPr>
            <a:endParaRPr lang="en-US" sz="14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We "plan" the implementation in the following way</a:t>
            </a:r>
            <a:endParaRPr lang="en-US" sz="1800" b="0" strike="noStrike" spc="-1" dirty="0">
              <a:latin typeface="Arial"/>
            </a:endParaRPr>
          </a:p>
          <a:p>
            <a:pPr marL="719138" indent="-360363">
              <a:lnSpc>
                <a:spcPct val="100000"/>
              </a:lnSpc>
              <a:spcBef>
                <a:spcPts val="561"/>
              </a:spcBef>
              <a:buClr>
                <a:srgbClr val="0C2340"/>
              </a:buClr>
            </a:pPr>
            <a:r>
              <a:rPr lang="en-US" sz="1800" b="0" strike="noStrike" spc="-1" dirty="0">
                <a:solidFill>
                  <a:srgbClr val="000000"/>
                </a:solidFill>
                <a:latin typeface="Times New Roman"/>
                <a:ea typeface="DejaVu Sans"/>
              </a:rPr>
              <a:t>(1)	Find an employee number of an employee Kate</a:t>
            </a:r>
            <a:endParaRPr lang="en-US" sz="1800" b="0" strike="noStrike" spc="-1" dirty="0">
              <a:latin typeface="Arial"/>
            </a:endParaRPr>
          </a:p>
          <a:p>
            <a:pPr marL="719138" indent="-360363">
              <a:lnSpc>
                <a:spcPct val="100000"/>
              </a:lnSpc>
              <a:spcBef>
                <a:spcPts val="561"/>
              </a:spcBef>
              <a:buClr>
                <a:srgbClr val="0C2340"/>
              </a:buClr>
            </a:pPr>
            <a:r>
              <a:rPr lang="en-US" sz="1800" b="0" strike="noStrike" spc="-1" dirty="0">
                <a:solidFill>
                  <a:srgbClr val="000000"/>
                </a:solidFill>
                <a:latin typeface="Times New Roman"/>
                <a:ea typeface="DejaVu Sans"/>
              </a:rPr>
              <a:t>(2)	Find the names of employees who have a number found in the previous 	query in a column manager</a:t>
            </a:r>
            <a:endParaRPr lang="en-US" sz="1800" b="0" strike="noStrike" spc="-1" dirty="0">
              <a:latin typeface="Arial"/>
            </a:endParaRPr>
          </a:p>
          <a:p>
            <a:pPr marL="360000">
              <a:lnSpc>
                <a:spcPct val="100000"/>
              </a:lnSpc>
              <a:spcBef>
                <a:spcPts val="561"/>
              </a:spcBef>
            </a:pPr>
            <a:endParaRPr lang="en-US" sz="1800" b="0" strike="noStrike" spc="-1" dirty="0">
              <a:latin typeface="Arial"/>
            </a:endParaRPr>
          </a:p>
        </p:txBody>
      </p:sp>
      <p:sp>
        <p:nvSpPr>
          <p:cNvPr id="18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29C16A-4C64-4398-B4F0-02FE285A28EF}" type="slidenum">
              <a:rPr lang="en-US" sz="1400" b="0" strike="noStrike" spc="-1">
                <a:solidFill>
                  <a:srgbClr val="8B8B8B"/>
                </a:solidFill>
                <a:latin typeface="Montserrat"/>
                <a:ea typeface="DejaVu Sans"/>
              </a:rPr>
              <a:t>29</a:t>
            </a:fld>
            <a:endParaRPr lang="en-US" sz="1400" b="0" strike="noStrike" spc="-1">
              <a:latin typeface="Arial"/>
            </a:endParaRPr>
          </a:p>
        </p:txBody>
      </p:sp>
    </p:spTree>
    <p:extLst>
      <p:ext uri="{BB962C8B-B14F-4D97-AF65-F5344CB8AC3E}">
        <p14:creationId xmlns:p14="http://schemas.microsoft.com/office/powerpoint/2010/main" val="4246758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Join queries</a:t>
            </a:r>
            <a:endParaRPr lang="en-US" sz="3200" b="0" strike="noStrike" spc="-1">
              <a:latin typeface="Arial"/>
            </a:endParaRPr>
          </a:p>
        </p:txBody>
      </p:sp>
      <p:sp>
        <p:nvSpPr>
          <p:cNvPr id="94"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a:solidFill>
                  <a:srgbClr val="0C2340"/>
                </a:solidFill>
                <a:latin typeface="Times New Roman"/>
                <a:ea typeface="DejaVu Sans"/>
              </a:rPr>
              <a:t>Join operation </a:t>
            </a:r>
            <a:r>
              <a:rPr lang="en-US" sz="2000" b="0" strike="noStrike" spc="-1">
                <a:solidFill>
                  <a:srgbClr val="FF0000"/>
                </a:solidFill>
                <a:latin typeface="Times New Roman"/>
                <a:ea typeface="DejaVu Sans"/>
              </a:rPr>
              <a:t>"connects" </a:t>
            </a:r>
            <a:r>
              <a:rPr lang="en-US" sz="2000" b="0" strike="noStrike" spc="-1">
                <a:solidFill>
                  <a:srgbClr val="0C2340"/>
                </a:solidFill>
                <a:latin typeface="Times New Roman"/>
                <a:ea typeface="DejaVu Sans"/>
              </a:rPr>
              <a:t>the rows from two relational table</a:t>
            </a:r>
            <a:endParaRPr lang="en-US" sz="2000" b="0" strike="noStrike" spc="-1">
              <a:latin typeface="Arial"/>
            </a:endParaRPr>
          </a:p>
        </p:txBody>
      </p:sp>
      <p:sp>
        <p:nvSpPr>
          <p:cNvPr id="9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C0F014F5-F55B-4FF6-99C1-3961612CA962}" type="slidenum">
              <a:rPr lang="en-US" sz="1400" b="0" strike="noStrike" spc="-1">
                <a:solidFill>
                  <a:srgbClr val="8B8B8B"/>
                </a:solidFill>
                <a:latin typeface="Montserrat"/>
                <a:ea typeface="DejaVu Sans"/>
              </a:rPr>
              <a:t>3</a:t>
            </a:fld>
            <a:endParaRPr lang="en-US" sz="1400" b="0" strike="noStrike" spc="-1">
              <a:latin typeface="Arial"/>
            </a:endParaRPr>
          </a:p>
        </p:txBody>
      </p:sp>
      <p:pic>
        <p:nvPicPr>
          <p:cNvPr id="96" name="Picture 2"/>
          <p:cNvPicPr/>
          <p:nvPr/>
        </p:nvPicPr>
        <p:blipFill>
          <a:blip r:embed="rId3"/>
          <a:stretch/>
        </p:blipFill>
        <p:spPr>
          <a:xfrm>
            <a:off x="204480" y="1521720"/>
            <a:ext cx="8938800" cy="3617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Self-join queries</a:t>
            </a:r>
            <a:endParaRPr lang="en-US" sz="3200" b="0" strike="noStrike" spc="-1">
              <a:latin typeface="Arial"/>
            </a:endParaRPr>
          </a:p>
        </p:txBody>
      </p:sp>
      <p:sp>
        <p:nvSpPr>
          <p:cNvPr id="183" name="CustomShape 2"/>
          <p:cNvSpPr/>
          <p:nvPr/>
        </p:nvSpPr>
        <p:spPr>
          <a:xfrm>
            <a:off x="457200" y="995964"/>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Solution 1</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Assume that we have two identical relational tables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E1</a:t>
            </a:r>
            <a:r>
              <a:rPr lang="en-US" sz="1800" b="0" strike="noStrike" spc="-1" dirty="0">
                <a:solidFill>
                  <a:srgbClr val="000000"/>
                </a:solidFill>
                <a:latin typeface="Times New Roman"/>
                <a:ea typeface="DejaVu Sans"/>
              </a:rPr>
              <a:t> and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E2</a:t>
            </a:r>
            <a:endParaRPr lang="en-US" sz="1800" b="0" strike="noStrike" spc="-1" dirty="0">
              <a:latin typeface="Courier New" panose="02070309020205020404" pitchFamily="49" charset="0"/>
              <a:cs typeface="Courier New" panose="02070309020205020404" pitchFamily="49" charset="0"/>
            </a:endParaRPr>
          </a:p>
          <a:p>
            <a:pPr marL="360000">
              <a:lnSpc>
                <a:spcPct val="100000"/>
              </a:lnSpc>
              <a:spcBef>
                <a:spcPts val="561"/>
              </a:spcBef>
            </a:pPr>
            <a:r>
              <a:rPr lang="en-US" sz="1000" b="0" strike="noStrike" spc="-1" dirty="0">
                <a:solidFill>
                  <a:srgbClr val="000000"/>
                </a:solidFill>
                <a:latin typeface="Courier New"/>
                <a:ea typeface="DejaVu Sans"/>
              </a:rPr>
              <a:t>E1                                     E2</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a:t>
            </a:r>
            <a:r>
              <a:rPr lang="en-US" sz="1000" b="0" strike="noStrike" spc="-1" dirty="0" err="1">
                <a:solidFill>
                  <a:srgbClr val="000000"/>
                </a:solidFill>
                <a:latin typeface="Courier New"/>
                <a:ea typeface="DejaVu Sans"/>
              </a:rPr>
              <a:t>enum</a:t>
            </a:r>
            <a:r>
              <a:rPr lang="en-US" sz="1000" b="0" strike="noStrike" spc="-1" dirty="0">
                <a:solidFill>
                  <a:srgbClr val="000000"/>
                </a:solidFill>
                <a:latin typeface="Courier New"/>
                <a:ea typeface="DejaVu Sans"/>
              </a:rPr>
              <a:t> | name  | manager |             | </a:t>
            </a:r>
            <a:r>
              <a:rPr lang="en-US" sz="1000" b="0" strike="noStrike" spc="-1" dirty="0" err="1">
                <a:solidFill>
                  <a:srgbClr val="000000"/>
                </a:solidFill>
                <a:latin typeface="Courier New"/>
                <a:ea typeface="DejaVu Sans"/>
              </a:rPr>
              <a:t>enum</a:t>
            </a:r>
            <a:r>
              <a:rPr lang="en-US" sz="1000" b="0" strike="noStrike" spc="-1" dirty="0">
                <a:solidFill>
                  <a:srgbClr val="000000"/>
                </a:solidFill>
                <a:latin typeface="Courier New"/>
                <a:ea typeface="DejaVu Sans"/>
              </a:rPr>
              <a:t> | name  | manager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10 | John  |    NULL |             |   10 | John  |    NULL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20 | Peter |      10 |             |   20 | Peter |      10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30 | Mary  |      10 |             |   30 | Mary  |      10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40 | Mike  |      20 |             |   40 | Mike  |      20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50 | Kate  |      20 |    -------- |   50 | Kate  |      20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60 | Greg  |      50 |&lt;---|        |   60 | Greg  |      50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70 | Phil  |      50 |&lt;---|        |   70 | Phil  |      50 |</a:t>
            </a:r>
            <a:endParaRPr lang="en-US" sz="1000" b="0" strike="noStrike" spc="-1" dirty="0">
              <a:latin typeface="Arial"/>
            </a:endParaRPr>
          </a:p>
          <a:p>
            <a:pPr marL="360000">
              <a:lnSpc>
                <a:spcPct val="100000"/>
              </a:lnSpc>
              <a:spcBef>
                <a:spcPts val="561"/>
              </a:spcBef>
            </a:pPr>
            <a:r>
              <a:rPr lang="en-US" sz="1000" b="0" strike="noStrike" spc="-1" dirty="0">
                <a:solidFill>
                  <a:srgbClr val="000000"/>
                </a:solidFill>
                <a:latin typeface="Courier New"/>
                <a:ea typeface="DejaVu Sans"/>
              </a:rPr>
              <a:t>+------+-------+---------+             +------+-------+---------+</a:t>
            </a:r>
            <a:endParaRPr lang="en-US" sz="1000" b="0" strike="noStrike" spc="-1" dirty="0">
              <a:latin typeface="Arial"/>
            </a:endParaRPr>
          </a:p>
          <a:p>
            <a:pPr marL="352440" indent="-341280">
              <a:lnSpc>
                <a:spcPct val="100000"/>
              </a:lnSpc>
              <a:spcBef>
                <a:spcPts val="561"/>
              </a:spcBef>
              <a:buClr>
                <a:srgbClr val="000000"/>
              </a:buClr>
              <a:buFont typeface="Arial"/>
              <a:buChar char="•"/>
            </a:pPr>
            <a:r>
              <a:rPr lang="en-US" sz="1800" b="0" strike="noStrike" spc="-1" dirty="0">
                <a:solidFill>
                  <a:srgbClr val="000000"/>
                </a:solidFill>
                <a:latin typeface="Times New Roman"/>
                <a:ea typeface="DejaVu Sans"/>
              </a:rPr>
              <a:t>To find a number of employee Kate we take a row</a:t>
            </a:r>
            <a:endParaRPr lang="en-US" sz="1800" b="0" strike="noStrike" spc="-1" dirty="0">
              <a:latin typeface="Arial"/>
            </a:endParaRPr>
          </a:p>
          <a:p>
            <a:pPr marL="358775">
              <a:lnSpc>
                <a:spcPct val="100000"/>
              </a:lnSpc>
              <a:spcBef>
                <a:spcPts val="561"/>
              </a:spcBef>
              <a:buClr>
                <a:srgbClr val="000000"/>
              </a:buClr>
            </a:pPr>
            <a:r>
              <a:rPr lang="en-US" sz="1200" b="0" strike="noStrike" spc="-1" dirty="0">
                <a:solidFill>
                  <a:srgbClr val="000000"/>
                </a:solidFill>
                <a:latin typeface="Courier New"/>
                <a:ea typeface="DejaVu Sans"/>
              </a:rPr>
              <a:t>|   50 | Kate  |      20 |</a:t>
            </a:r>
            <a:endParaRPr lang="en-US" sz="1200" b="0" strike="noStrike" spc="-1" dirty="0">
              <a:latin typeface="Arial"/>
            </a:endParaRPr>
          </a:p>
          <a:p>
            <a:pPr marL="352440" indent="-341280">
              <a:lnSpc>
                <a:spcPct val="100000"/>
              </a:lnSpc>
              <a:spcBef>
                <a:spcPts val="561"/>
              </a:spcBef>
              <a:buClr>
                <a:srgbClr val="000000"/>
              </a:buClr>
              <a:buFont typeface="Arial"/>
              <a:buChar char="•"/>
            </a:pPr>
            <a:r>
              <a:rPr lang="en-US" sz="1800" b="0" strike="noStrike" spc="-1" dirty="0">
                <a:solidFill>
                  <a:srgbClr val="000000"/>
                </a:solidFill>
                <a:latin typeface="Times New Roman"/>
                <a:ea typeface="DejaVu Sans"/>
              </a:rPr>
              <a:t>from a table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E2</a:t>
            </a:r>
            <a:r>
              <a:rPr lang="en-US" sz="1800" b="0" strike="noStrike" spc="-1" dirty="0">
                <a:solidFill>
                  <a:srgbClr val="000000"/>
                </a:solidFill>
                <a:latin typeface="Times New Roman"/>
                <a:ea typeface="DejaVu Sans"/>
              </a:rPr>
              <a:t> and we join it over a condition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E2.enum = E1.manager </a:t>
            </a:r>
            <a:r>
              <a:rPr lang="en-US" sz="1800" b="0" strike="noStrike" spc="-1" dirty="0">
                <a:solidFill>
                  <a:srgbClr val="000000"/>
                </a:solidFill>
                <a:latin typeface="Times New Roman"/>
                <a:ea typeface="DejaVu Sans"/>
              </a:rPr>
              <a:t>with the rows</a:t>
            </a:r>
            <a:endParaRPr lang="en-US" sz="1800" b="0" strike="noStrike" spc="-1" dirty="0">
              <a:latin typeface="Arial"/>
            </a:endParaRPr>
          </a:p>
          <a:p>
            <a:pPr marL="358775">
              <a:lnSpc>
                <a:spcPct val="100000"/>
              </a:lnSpc>
              <a:spcBef>
                <a:spcPts val="561"/>
              </a:spcBef>
              <a:buClr>
                <a:srgbClr val="000000"/>
              </a:buClr>
            </a:pPr>
            <a:r>
              <a:rPr lang="en-US" sz="1200" b="0" strike="noStrike" spc="-1" dirty="0">
                <a:solidFill>
                  <a:srgbClr val="000000"/>
                </a:solidFill>
                <a:latin typeface="Courier New"/>
                <a:ea typeface="DejaVu Sans"/>
              </a:rPr>
              <a:t>|   60 | Greg  |      50 |</a:t>
            </a:r>
            <a:endParaRPr lang="en-US" sz="1200" b="0" strike="noStrike" spc="-1" dirty="0">
              <a:latin typeface="Arial"/>
            </a:endParaRPr>
          </a:p>
          <a:p>
            <a:pPr marL="358775">
              <a:lnSpc>
                <a:spcPct val="100000"/>
              </a:lnSpc>
              <a:spcBef>
                <a:spcPts val="561"/>
              </a:spcBef>
              <a:buClr>
                <a:srgbClr val="000000"/>
              </a:buClr>
            </a:pPr>
            <a:r>
              <a:rPr lang="en-US" sz="1200" b="0" strike="noStrike" spc="-1" dirty="0">
                <a:solidFill>
                  <a:srgbClr val="000000"/>
                </a:solidFill>
                <a:latin typeface="Courier New"/>
                <a:ea typeface="DejaVu Sans"/>
              </a:rPr>
              <a:t>|   70 | Phil  |      50 |</a:t>
            </a:r>
            <a:endParaRPr lang="en-US" sz="1200" b="0" strike="noStrike" spc="-1" dirty="0">
              <a:latin typeface="Arial"/>
            </a:endParaRPr>
          </a:p>
          <a:p>
            <a:pPr marL="352440" indent="-341280">
              <a:lnSpc>
                <a:spcPct val="100000"/>
              </a:lnSpc>
              <a:spcBef>
                <a:spcPts val="561"/>
              </a:spcBef>
              <a:buClr>
                <a:srgbClr val="000000"/>
              </a:buClr>
              <a:buFont typeface="Arial"/>
              <a:buChar char="•"/>
            </a:pPr>
            <a:r>
              <a:rPr lang="en-US" sz="1800" b="0" strike="noStrike" spc="-1" dirty="0">
                <a:solidFill>
                  <a:srgbClr val="000000"/>
                </a:solidFill>
                <a:latin typeface="Times New Roman"/>
                <a:ea typeface="DejaVu Sans"/>
              </a:rPr>
              <a:t>from a table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E1</a:t>
            </a:r>
            <a:endParaRPr lang="en-US" sz="1800" b="0" strike="noStrike" spc="-1" dirty="0">
              <a:latin typeface="Courier New" panose="02070309020205020404" pitchFamily="49" charset="0"/>
              <a:cs typeface="Courier New" panose="02070309020205020404" pitchFamily="49" charset="0"/>
            </a:endParaRPr>
          </a:p>
          <a:p>
            <a:pPr marL="352440" indent="-341280">
              <a:lnSpc>
                <a:spcPct val="100000"/>
              </a:lnSpc>
              <a:spcBef>
                <a:spcPts val="561"/>
              </a:spcBef>
              <a:buClr>
                <a:srgbClr val="000000"/>
              </a:buClr>
              <a:buFont typeface="Arial"/>
              <a:buChar char="•"/>
            </a:pPr>
            <a:r>
              <a:rPr lang="en-US" sz="1200" b="0" strike="noStrike" spc="-1" dirty="0">
                <a:solidFill>
                  <a:srgbClr val="000000"/>
                </a:solidFill>
                <a:latin typeface="Courier New"/>
                <a:ea typeface="DejaVu Sans"/>
              </a:rPr>
              <a:t> </a:t>
            </a:r>
            <a:endParaRPr lang="en-US" sz="1200" b="0" strike="noStrike" spc="-1" dirty="0">
              <a:latin typeface="Arial"/>
            </a:endParaRPr>
          </a:p>
          <a:p>
            <a:pPr marL="352440" indent="-341280">
              <a:lnSpc>
                <a:spcPct val="100000"/>
              </a:lnSpc>
              <a:spcBef>
                <a:spcPts val="561"/>
              </a:spcBef>
              <a:buClr>
                <a:srgbClr val="0C2340"/>
              </a:buClr>
              <a:buFont typeface="Arial"/>
              <a:buChar char="•"/>
            </a:pPr>
            <a:endParaRPr lang="en-US" sz="1200" b="0" strike="noStrike" spc="-1" dirty="0">
              <a:latin typeface="Arial"/>
            </a:endParaRPr>
          </a:p>
          <a:p>
            <a:pPr marL="360000">
              <a:lnSpc>
                <a:spcPct val="100000"/>
              </a:lnSpc>
              <a:spcBef>
                <a:spcPts val="561"/>
              </a:spcBef>
            </a:pPr>
            <a:endParaRPr lang="en-US" sz="1200" b="0" strike="noStrike" spc="-1" dirty="0">
              <a:latin typeface="Arial"/>
            </a:endParaRPr>
          </a:p>
        </p:txBody>
      </p:sp>
      <p:sp>
        <p:nvSpPr>
          <p:cNvPr id="184"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6FB0B9CC-36A1-4DD4-830C-43BE97D435ED}" type="slidenum">
              <a:rPr lang="en-US" sz="1400" b="0" strike="noStrike" spc="-1">
                <a:solidFill>
                  <a:srgbClr val="8B8B8B"/>
                </a:solidFill>
                <a:latin typeface="Montserrat"/>
                <a:ea typeface="DejaVu Sans"/>
              </a:rPr>
              <a:t>30</a:t>
            </a:fld>
            <a:endParaRPr lang="en-US" sz="1400" b="0" strike="noStrike" spc="-1">
              <a:latin typeface="Arial"/>
            </a:endParaRPr>
          </a:p>
        </p:txBody>
      </p:sp>
    </p:spTree>
    <p:extLst>
      <p:ext uri="{BB962C8B-B14F-4D97-AF65-F5344CB8AC3E}">
        <p14:creationId xmlns:p14="http://schemas.microsoft.com/office/powerpoint/2010/main" val="7707516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Self-join queries</a:t>
            </a:r>
            <a:endParaRPr lang="en-US" sz="3200" b="0" strike="noStrike" spc="-1">
              <a:latin typeface="Arial"/>
            </a:endParaRPr>
          </a:p>
        </p:txBody>
      </p:sp>
      <p:sp>
        <p:nvSpPr>
          <p:cNvPr id="186"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200" b="0" strike="noStrike" spc="-1" dirty="0">
                <a:solidFill>
                  <a:srgbClr val="000000"/>
                </a:solidFill>
                <a:latin typeface="Times New Roman"/>
                <a:ea typeface="DejaVu Sans"/>
              </a:rPr>
              <a:t>So, how do we implement such "magic" ?</a:t>
            </a:r>
            <a:endParaRPr lang="en-US" sz="22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SELECT E1.name</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FROM EMPLOYEE E1 JOIN EMPLOYEE E2</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ON E1.manager = E2.enum</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WHERE E2.name = 'Kate';</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E1                                     E2</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a:t>
            </a:r>
            <a:r>
              <a:rPr lang="en-US" sz="1400" b="0" strike="noStrike" spc="-1" dirty="0" err="1">
                <a:solidFill>
                  <a:srgbClr val="000000"/>
                </a:solidFill>
                <a:latin typeface="Courier New"/>
                <a:ea typeface="DejaVu Sans"/>
              </a:rPr>
              <a:t>enum</a:t>
            </a:r>
            <a:r>
              <a:rPr lang="en-US" sz="1400" b="0" strike="noStrike" spc="-1" dirty="0">
                <a:solidFill>
                  <a:srgbClr val="000000"/>
                </a:solidFill>
                <a:latin typeface="Courier New"/>
                <a:ea typeface="DejaVu Sans"/>
              </a:rPr>
              <a:t> | name  | manager |             | </a:t>
            </a:r>
            <a:r>
              <a:rPr lang="en-US" sz="1400" b="0" strike="noStrike" spc="-1" dirty="0" err="1">
                <a:solidFill>
                  <a:srgbClr val="000000"/>
                </a:solidFill>
                <a:latin typeface="Courier New"/>
                <a:ea typeface="DejaVu Sans"/>
              </a:rPr>
              <a:t>enum</a:t>
            </a:r>
            <a:r>
              <a:rPr lang="en-US" sz="1400" b="0" strike="noStrike" spc="-1" dirty="0">
                <a:solidFill>
                  <a:srgbClr val="000000"/>
                </a:solidFill>
                <a:latin typeface="Courier New"/>
                <a:ea typeface="DejaVu Sans"/>
              </a:rPr>
              <a:t> | name  | manager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10 | John  |    NULL |             |   10 | John  |    NULL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20 | Peter |      10 |             |   20 | Peter |      10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30 | Mary  |      10 |             |   30 | Mary  |      10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40 | Mike  |      20 |             |   40 | Mike  |      20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50 | Kate  |      20 |    -------- |   50 | Kate  |      20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60 | Greg  |      50 |&lt;---|        |   60 | Greg  |      50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70 | Phil  |      50 |&lt;---|        |   70 | Phil  |      50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a:t>
            </a:r>
            <a:endParaRPr lang="en-US" sz="1400" b="0" strike="noStrike" spc="-1" dirty="0">
              <a:latin typeface="Arial"/>
            </a:endParaRPr>
          </a:p>
          <a:p>
            <a:pPr marL="352440" indent="-341280">
              <a:lnSpc>
                <a:spcPct val="100000"/>
              </a:lnSpc>
              <a:spcBef>
                <a:spcPts val="561"/>
              </a:spcBef>
              <a:buClr>
                <a:srgbClr val="000000"/>
              </a:buClr>
              <a:buFont typeface="Arial"/>
              <a:buChar char="•"/>
            </a:pPr>
            <a:endParaRPr lang="en-US" sz="1400" b="0" strike="noStrike" spc="-1" dirty="0">
              <a:latin typeface="Arial"/>
            </a:endParaRPr>
          </a:p>
          <a:p>
            <a:pPr marL="352440" indent="-341280">
              <a:lnSpc>
                <a:spcPct val="100000"/>
              </a:lnSpc>
              <a:spcBef>
                <a:spcPts val="561"/>
              </a:spcBef>
              <a:buClr>
                <a:srgbClr val="0C2340"/>
              </a:buClr>
              <a:buFont typeface="Arial"/>
              <a:buChar char="•"/>
            </a:pPr>
            <a:endParaRPr lang="en-US" sz="1400" b="0" strike="noStrike" spc="-1" dirty="0">
              <a:latin typeface="Arial"/>
            </a:endParaRPr>
          </a:p>
          <a:p>
            <a:pPr marL="360000">
              <a:lnSpc>
                <a:spcPct val="100000"/>
              </a:lnSpc>
              <a:spcBef>
                <a:spcPts val="561"/>
              </a:spcBef>
            </a:pPr>
            <a:endParaRPr lang="en-US" sz="1400" b="0" strike="noStrike" spc="-1" dirty="0">
              <a:latin typeface="Arial"/>
            </a:endParaRPr>
          </a:p>
        </p:txBody>
      </p:sp>
      <p:sp>
        <p:nvSpPr>
          <p:cNvPr id="187"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7262CA-C6BF-4176-BAE0-C71866C50301}" type="slidenum">
              <a:rPr lang="en-US" sz="1400" b="0" strike="noStrike" spc="-1">
                <a:solidFill>
                  <a:srgbClr val="8B8B8B"/>
                </a:solidFill>
                <a:latin typeface="Montserrat"/>
                <a:ea typeface="DejaVu Sans"/>
              </a:rPr>
              <a:t>31</a:t>
            </a:fld>
            <a:endParaRPr lang="en-US" sz="1400" b="0" strike="noStrike" spc="-1">
              <a:latin typeface="Arial"/>
            </a:endParaRPr>
          </a:p>
        </p:txBody>
      </p:sp>
    </p:spTree>
    <p:extLst>
      <p:ext uri="{BB962C8B-B14F-4D97-AF65-F5344CB8AC3E}">
        <p14:creationId xmlns:p14="http://schemas.microsoft.com/office/powerpoint/2010/main" val="41100127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Self-join queries</a:t>
            </a:r>
            <a:endParaRPr lang="en-US" sz="3200" b="0" strike="noStrike" spc="-1">
              <a:latin typeface="Arial"/>
            </a:endParaRPr>
          </a:p>
        </p:txBody>
      </p:sp>
      <p:sp>
        <p:nvSpPr>
          <p:cNvPr id="189"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Solution 2</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We use inline views technique to combine the following queries</a:t>
            </a:r>
            <a:endParaRPr lang="en-US" sz="18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SELECT </a:t>
            </a:r>
            <a:r>
              <a:rPr lang="en-US" sz="1400" b="0" strike="noStrike" spc="-1" dirty="0" err="1">
                <a:solidFill>
                  <a:srgbClr val="000000"/>
                </a:solidFill>
                <a:latin typeface="Courier New"/>
                <a:ea typeface="DejaVu Sans"/>
              </a:rPr>
              <a:t>enum</a:t>
            </a:r>
            <a:r>
              <a:rPr lang="en-US" sz="1400" b="0" strike="noStrike" spc="-1" dirty="0">
                <a:solidFill>
                  <a:srgbClr val="000000"/>
                </a:solidFill>
                <a:latin typeface="Courier New"/>
                <a:ea typeface="DejaVu Sans"/>
              </a:rPr>
              <a:t>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FROM EMPLOYEE</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WHERE name = 'Kate';</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SELECT name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FROM EMPLOYEE</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WHERE manager = 50;</a:t>
            </a:r>
            <a:endParaRPr lang="en-US" sz="14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We use the first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SELECT</a:t>
            </a:r>
            <a:r>
              <a:rPr lang="en-US" sz="1800" b="0" strike="noStrike" spc="-1" dirty="0">
                <a:solidFill>
                  <a:srgbClr val="000000"/>
                </a:solidFill>
                <a:latin typeface="Times New Roman"/>
                <a:ea typeface="DejaVu Sans"/>
              </a:rPr>
              <a:t> statement to create an inline view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KATE</a:t>
            </a:r>
            <a:endParaRPr lang="en-US" sz="1800" b="0" strike="noStrike" spc="-1" dirty="0">
              <a:latin typeface="Courier New" panose="02070309020205020404" pitchFamily="49" charset="0"/>
              <a:cs typeface="Courier New" panose="02070309020205020404" pitchFamily="49" charset="0"/>
            </a:endParaRPr>
          </a:p>
          <a:p>
            <a:pPr marL="360000">
              <a:lnSpc>
                <a:spcPct val="100000"/>
              </a:lnSpc>
              <a:spcBef>
                <a:spcPts val="561"/>
              </a:spcBef>
            </a:pPr>
            <a:r>
              <a:rPr lang="en-US" sz="1400" b="0" strike="noStrike" spc="-1" dirty="0">
                <a:solidFill>
                  <a:srgbClr val="000000"/>
                </a:solidFill>
                <a:latin typeface="Courier New"/>
                <a:ea typeface="DejaVu Sans"/>
              </a:rPr>
              <a:t>( SELECT </a:t>
            </a:r>
            <a:r>
              <a:rPr lang="en-US" sz="1400" b="0" strike="noStrike" spc="-1" dirty="0" err="1">
                <a:solidFill>
                  <a:srgbClr val="000000"/>
                </a:solidFill>
                <a:latin typeface="Courier New"/>
                <a:ea typeface="DejaVu Sans"/>
              </a:rPr>
              <a:t>enum</a:t>
            </a:r>
            <a:r>
              <a:rPr lang="en-US" sz="1400" b="0" strike="noStrike" spc="-1" dirty="0">
                <a:solidFill>
                  <a:srgbClr val="000000"/>
                </a:solidFill>
                <a:latin typeface="Courier New"/>
                <a:ea typeface="DejaVu Sans"/>
              </a:rPr>
              <a:t>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FROM EMPLOYEE</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WHERE name = 'Kate' ) KATE</a:t>
            </a:r>
            <a:endParaRPr lang="en-US" sz="14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Then we join an inline view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KATE</a:t>
            </a:r>
            <a:r>
              <a:rPr lang="en-US" sz="1800" b="0" strike="noStrike" spc="-1" dirty="0">
                <a:solidFill>
                  <a:srgbClr val="000000"/>
                </a:solidFill>
                <a:latin typeface="Times New Roman"/>
                <a:ea typeface="DejaVu Sans"/>
              </a:rPr>
              <a:t> with a relational table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EMPLOYEE</a:t>
            </a:r>
            <a:endParaRPr lang="en-US" sz="1800" b="0" strike="noStrike" spc="-1" dirty="0">
              <a:latin typeface="Courier New" panose="02070309020205020404" pitchFamily="49" charset="0"/>
              <a:cs typeface="Courier New" panose="02070309020205020404" pitchFamily="49" charset="0"/>
            </a:endParaRPr>
          </a:p>
          <a:p>
            <a:pPr marL="360000">
              <a:lnSpc>
                <a:spcPct val="100000"/>
              </a:lnSpc>
              <a:spcBef>
                <a:spcPts val="561"/>
              </a:spcBef>
            </a:pPr>
            <a:r>
              <a:rPr lang="en-US" sz="1400" b="0" strike="noStrike" spc="-1" dirty="0">
                <a:solidFill>
                  <a:srgbClr val="000000"/>
                </a:solidFill>
                <a:latin typeface="Courier New"/>
                <a:ea typeface="DejaVu Sans"/>
              </a:rPr>
              <a:t>SELECT </a:t>
            </a:r>
            <a:r>
              <a:rPr lang="en-US" sz="1400" b="0" strike="noStrike" spc="-1" dirty="0" err="1">
                <a:solidFill>
                  <a:srgbClr val="000000"/>
                </a:solidFill>
                <a:latin typeface="Courier New"/>
                <a:ea typeface="DejaVu Sans"/>
              </a:rPr>
              <a:t>EMPLOYEE.name</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FROM EMPLOYEE JOIN ( SELECT </a:t>
            </a:r>
            <a:r>
              <a:rPr lang="en-US" sz="1400" b="0" strike="noStrike" spc="-1" dirty="0" err="1">
                <a:solidFill>
                  <a:srgbClr val="000000"/>
                </a:solidFill>
                <a:latin typeface="Courier New"/>
                <a:ea typeface="DejaVu Sans"/>
              </a:rPr>
              <a:t>enum</a:t>
            </a:r>
            <a:r>
              <a:rPr lang="en-US" sz="1400" b="0" strike="noStrike" spc="-1" dirty="0">
                <a:solidFill>
                  <a:srgbClr val="000000"/>
                </a:solidFill>
                <a:latin typeface="Courier New"/>
                <a:ea typeface="DejaVu Sans"/>
              </a:rPr>
              <a:t> </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FROM EMPLOYEE</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WHERE name = 'Kate' ) KATE</a:t>
            </a:r>
            <a:endParaRPr lang="en-US" sz="1400" b="0" strike="noStrike" spc="-1" dirty="0">
              <a:latin typeface="Arial"/>
            </a:endParaRPr>
          </a:p>
          <a:p>
            <a:pPr marL="360000">
              <a:lnSpc>
                <a:spcPct val="100000"/>
              </a:lnSpc>
              <a:spcBef>
                <a:spcPts val="561"/>
              </a:spcBef>
            </a:pPr>
            <a:r>
              <a:rPr lang="en-US" sz="1400" b="0" strike="noStrike" spc="-1" dirty="0">
                <a:solidFill>
                  <a:srgbClr val="000000"/>
                </a:solidFill>
                <a:latin typeface="Courier New"/>
                <a:ea typeface="DejaVu Sans"/>
              </a:rPr>
              <a:t>              ON </a:t>
            </a:r>
            <a:r>
              <a:rPr lang="en-US" sz="1400" b="0" strike="noStrike" spc="-1" dirty="0" err="1">
                <a:solidFill>
                  <a:srgbClr val="000000"/>
                </a:solidFill>
                <a:latin typeface="Courier New"/>
                <a:ea typeface="DejaVu Sans"/>
              </a:rPr>
              <a:t>EMPLOYEE.manager</a:t>
            </a:r>
            <a:r>
              <a:rPr lang="en-US" sz="1400" b="0" strike="noStrike" spc="-1" dirty="0">
                <a:solidFill>
                  <a:srgbClr val="000000"/>
                </a:solidFill>
                <a:latin typeface="Courier New"/>
                <a:ea typeface="DejaVu Sans"/>
              </a:rPr>
              <a:t> = </a:t>
            </a:r>
            <a:r>
              <a:rPr lang="en-US" sz="1400" b="0" strike="noStrike" spc="-1" dirty="0" err="1">
                <a:solidFill>
                  <a:srgbClr val="000000"/>
                </a:solidFill>
                <a:latin typeface="Courier New"/>
                <a:ea typeface="DejaVu Sans"/>
              </a:rPr>
              <a:t>KATE.enum</a:t>
            </a:r>
            <a:r>
              <a:rPr lang="en-US" sz="1400" b="0" strike="noStrike" spc="-1" dirty="0">
                <a:solidFill>
                  <a:srgbClr val="000000"/>
                </a:solidFill>
                <a:latin typeface="Courier New"/>
                <a:ea typeface="DejaVu Sans"/>
              </a:rPr>
              <a:t>;</a:t>
            </a:r>
            <a:endParaRPr lang="en-US" sz="1400" b="0" strike="noStrike" spc="-1" dirty="0">
              <a:latin typeface="Arial"/>
            </a:endParaRPr>
          </a:p>
          <a:p>
            <a:pPr marL="352440" indent="-341280">
              <a:lnSpc>
                <a:spcPct val="100000"/>
              </a:lnSpc>
              <a:spcBef>
                <a:spcPts val="561"/>
              </a:spcBef>
              <a:buClr>
                <a:srgbClr val="000000"/>
              </a:buClr>
              <a:buFont typeface="Arial"/>
              <a:buChar char="•"/>
            </a:pPr>
            <a:endParaRPr lang="en-US" sz="1200" b="0" strike="noStrike" spc="-1" dirty="0">
              <a:latin typeface="Arial"/>
            </a:endParaRPr>
          </a:p>
          <a:p>
            <a:pPr marL="352440" indent="-341280">
              <a:lnSpc>
                <a:spcPct val="100000"/>
              </a:lnSpc>
              <a:spcBef>
                <a:spcPts val="561"/>
              </a:spcBef>
              <a:buClr>
                <a:srgbClr val="0C2340"/>
              </a:buClr>
              <a:buFont typeface="Arial"/>
              <a:buChar char="•"/>
            </a:pPr>
            <a:endParaRPr lang="en-US" sz="1200" b="0" strike="noStrike" spc="-1" dirty="0">
              <a:latin typeface="Arial"/>
            </a:endParaRPr>
          </a:p>
          <a:p>
            <a:pPr marL="360000">
              <a:lnSpc>
                <a:spcPct val="100000"/>
              </a:lnSpc>
              <a:spcBef>
                <a:spcPts val="561"/>
              </a:spcBef>
            </a:pPr>
            <a:endParaRPr lang="en-US" sz="1200" b="0" strike="noStrike" spc="-1" dirty="0">
              <a:latin typeface="Arial"/>
            </a:endParaRPr>
          </a:p>
        </p:txBody>
      </p:sp>
      <p:sp>
        <p:nvSpPr>
          <p:cNvPr id="190"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56264282-E1D3-4023-888F-AD4161F0D2E8}" type="slidenum">
              <a:rPr lang="en-US" sz="1400" b="0" strike="noStrike" spc="-1">
                <a:solidFill>
                  <a:srgbClr val="8B8B8B"/>
                </a:solidFill>
                <a:latin typeface="Montserrat"/>
                <a:ea typeface="DejaVu Sans"/>
              </a:rPr>
              <a:t>32</a:t>
            </a:fld>
            <a:endParaRPr lang="en-US" sz="1400" b="0" strike="noStrike" spc="-1">
              <a:latin typeface="Arial"/>
            </a:endParaRPr>
          </a:p>
        </p:txBody>
      </p:sp>
    </p:spTree>
    <p:extLst>
      <p:ext uri="{BB962C8B-B14F-4D97-AF65-F5344CB8AC3E}">
        <p14:creationId xmlns:p14="http://schemas.microsoft.com/office/powerpoint/2010/main" val="21774860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References</a:t>
            </a:r>
            <a:endParaRPr lang="en-US" sz="3600" b="0" strike="noStrike" spc="-1">
              <a:latin typeface="Arial"/>
            </a:endParaRPr>
          </a:p>
        </p:txBody>
      </p:sp>
      <p:sp>
        <p:nvSpPr>
          <p:cNvPr id="192" name="CustomShape 2"/>
          <p:cNvSpPr/>
          <p:nvPr/>
        </p:nvSpPr>
        <p:spPr>
          <a:xfrm>
            <a:off x="457200" y="140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C. Coronel, S. Morris, A. Basta, M. Zgola, Data Management and Security, Chapters 5, 7, Cengage Compose eBook, 2018, eBook: Data Management and Security, 1st Edition</a:t>
            </a:r>
            <a:endParaRPr lang="en-US" sz="1900" b="0" strike="noStrike" spc="-1">
              <a:latin typeface="Arial"/>
            </a:endParaRPr>
          </a:p>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T. Connoly, C. Begg, Database Systems, A Practical Approach to Design, Implementation, and Management, Chapters 6.3.7 Multi-table Queries, Pearson Education Ltd, 2015</a:t>
            </a:r>
            <a:endParaRPr lang="en-US" sz="1900" b="0" strike="noStrike" spc="-1">
              <a:latin typeface="Arial"/>
            </a:endParaRPr>
          </a:p>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D. Darmawikarta, SQL for MySQL A Beginner’s Tutorial, Chapter 6, pages 55 - 61 Brainy Software Inc. First Edition: June 2014</a:t>
            </a:r>
            <a:endParaRPr lang="en-US" sz="1900" b="0" strike="noStrike" spc="-1">
              <a:latin typeface="Arial"/>
            </a:endParaRPr>
          </a:p>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How to ... ? Cookbook, How to implement queries in SQL ? (Part 1), Recipe 5.4 How to implement simple join queries ?</a:t>
            </a:r>
            <a:endParaRPr lang="en-US" sz="1900" b="0" strike="noStrike" spc="-1">
              <a:latin typeface="Arial"/>
            </a:endParaRPr>
          </a:p>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How to ... ? Cookbook, How to implement queries in SQL ? (Part 2) Recipe 6.1 How to implement self join queries ?</a:t>
            </a:r>
            <a:endParaRPr lang="en-US" sz="1900" b="0" strike="noStrike" spc="-1">
              <a:latin typeface="Arial"/>
            </a:endParaRPr>
          </a:p>
        </p:txBody>
      </p:sp>
      <p:sp>
        <p:nvSpPr>
          <p:cNvPr id="193"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9E01EB3-2E2B-4B02-AB26-7C9445D52809}" type="slidenum">
              <a:rPr lang="en-US" sz="1400" b="0" strike="noStrike" spc="-1">
                <a:solidFill>
                  <a:srgbClr val="8B8B8B"/>
                </a:solidFill>
                <a:latin typeface="Montserrat"/>
                <a:ea typeface="DejaVu Sans"/>
              </a:rPr>
              <a:t>33</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Join queries</a:t>
            </a:r>
            <a:endParaRPr lang="en-US" sz="3200" b="0" strike="noStrike" spc="-1">
              <a:latin typeface="Arial"/>
            </a:endParaRPr>
          </a:p>
        </p:txBody>
      </p:sp>
      <p:sp>
        <p:nvSpPr>
          <p:cNvPr id="98"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a:lnSpc>
                <a:spcPct val="100000"/>
              </a:lnSpc>
              <a:spcBef>
                <a:spcPts val="561"/>
              </a:spcBef>
            </a:pPr>
            <a:r>
              <a:rPr lang="en-US" sz="2000" b="0" strike="noStrike" spc="-1">
                <a:solidFill>
                  <a:srgbClr val="000000"/>
                </a:solidFill>
                <a:latin typeface="Times New Roman"/>
                <a:ea typeface="DejaVu Sans"/>
              </a:rPr>
              <a:t>Join operation "connects" the rows from two relational tables</a:t>
            </a:r>
            <a:endParaRPr lang="en-US" sz="2000" b="0" strike="noStrike" spc="-1">
              <a:latin typeface="Arial"/>
            </a:endParaRPr>
          </a:p>
        </p:txBody>
      </p:sp>
      <p:sp>
        <p:nvSpPr>
          <p:cNvPr id="99"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B1EB865-545D-4298-BFE5-5F7A485F8DE0}" type="slidenum">
              <a:rPr lang="en-US" sz="1400" b="0" strike="noStrike" spc="-1">
                <a:solidFill>
                  <a:srgbClr val="8B8B8B"/>
                </a:solidFill>
                <a:latin typeface="Montserrat"/>
                <a:ea typeface="DejaVu Sans"/>
              </a:rPr>
              <a:t>4</a:t>
            </a:fld>
            <a:endParaRPr lang="en-US" sz="1400" b="0" strike="noStrike" spc="-1">
              <a:latin typeface="Arial"/>
            </a:endParaRPr>
          </a:p>
        </p:txBody>
      </p:sp>
      <p:pic>
        <p:nvPicPr>
          <p:cNvPr id="100" name="Picture 99"/>
          <p:cNvPicPr/>
          <p:nvPr/>
        </p:nvPicPr>
        <p:blipFill>
          <a:blip r:embed="rId3"/>
          <a:stretch/>
        </p:blipFill>
        <p:spPr>
          <a:xfrm>
            <a:off x="484200" y="1872000"/>
            <a:ext cx="8299440" cy="32688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Join queries</a:t>
            </a:r>
            <a:endParaRPr lang="en-US" sz="3200" b="0" strike="noStrike" spc="-1">
              <a:latin typeface="Arial"/>
            </a:endParaRPr>
          </a:p>
        </p:txBody>
      </p:sp>
      <p:sp>
        <p:nvSpPr>
          <p:cNvPr id="102"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a:lnSpc>
                <a:spcPct val="100000"/>
              </a:lnSpc>
              <a:spcBef>
                <a:spcPts val="561"/>
              </a:spcBef>
            </a:pPr>
            <a:r>
              <a:rPr lang="en-US" sz="2000" b="0" strike="noStrike" spc="-1">
                <a:solidFill>
                  <a:srgbClr val="000000"/>
                </a:solidFill>
                <a:latin typeface="Times New Roman"/>
                <a:ea typeface="DejaVu Sans"/>
              </a:rPr>
              <a:t>Join operation "connects" the rows from two relational tables</a:t>
            </a:r>
            <a:endParaRPr lang="en-US" sz="2000" b="0" strike="noStrike" spc="-1">
              <a:latin typeface="Arial"/>
            </a:endParaRPr>
          </a:p>
        </p:txBody>
      </p:sp>
      <p:sp>
        <p:nvSpPr>
          <p:cNvPr id="103"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84A63DDA-FDCE-4DE2-8C35-286257405102}" type="slidenum">
              <a:rPr lang="en-US" sz="1400" b="0" strike="noStrike" spc="-1">
                <a:solidFill>
                  <a:srgbClr val="8B8B8B"/>
                </a:solidFill>
                <a:latin typeface="Montserrat"/>
                <a:ea typeface="DejaVu Sans"/>
              </a:rPr>
              <a:t>5</a:t>
            </a:fld>
            <a:endParaRPr lang="en-US" sz="1400" b="0" strike="noStrike" spc="-1">
              <a:latin typeface="Arial"/>
            </a:endParaRPr>
          </a:p>
        </p:txBody>
      </p:sp>
      <p:pic>
        <p:nvPicPr>
          <p:cNvPr id="104" name="Picture 103"/>
          <p:cNvPicPr/>
          <p:nvPr/>
        </p:nvPicPr>
        <p:blipFill>
          <a:blip r:embed="rId3"/>
          <a:stretch/>
        </p:blipFill>
        <p:spPr>
          <a:xfrm>
            <a:off x="448200" y="1656000"/>
            <a:ext cx="8407440" cy="3496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Join queries</a:t>
            </a:r>
            <a:endParaRPr lang="en-US" sz="3200" b="0" strike="noStrike" spc="-1">
              <a:latin typeface="Arial"/>
            </a:endParaRPr>
          </a:p>
        </p:txBody>
      </p:sp>
      <p:sp>
        <p:nvSpPr>
          <p:cNvPr id="106"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a:solidFill>
                  <a:srgbClr val="000000"/>
                </a:solidFill>
                <a:latin typeface="Times New Roman"/>
                <a:ea typeface="DejaVu Sans"/>
              </a:rPr>
              <a:t>Sample database</a:t>
            </a:r>
            <a:endParaRPr lang="en-US" sz="20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CREATE TABLE DEPARTMENT(</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name               VARCHAR(50)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code               CHAR(5)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total_staff_number DECIMAL(2)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chair              VARCHAR(50)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budget             DECIMAL(9,1)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dept_pkey PRIMARY KEY(name),</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dept_ckey1 UNIQUE(code),</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dept_ckey2 UNIQUE(chair),</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dept_check1 CHECK (total_staff_number BETWEEN 1 AND 50) );</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CREATE TABLE COURSE(</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cnum               CHAR(7)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title              VARCHAR(200)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credits            DECIMAL(2)        NOT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offered_by         VARCHAR(50)           NULL,</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course_pkey PRIMARY KEY(cnum),</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course_check1 CHECK (credits IN (6, 12)),</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CONSTRAINT course_fkey1 FOREIGN KEY(offered_by)</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REFERENCES DEPARTMENT(name) ON DELETE CASCADE );</a:t>
            </a:r>
            <a:endParaRPr lang="en-US" sz="1200" b="0" strike="noStrike" spc="-1">
              <a:latin typeface="Arial"/>
            </a:endParaRPr>
          </a:p>
        </p:txBody>
      </p:sp>
      <p:sp>
        <p:nvSpPr>
          <p:cNvPr id="107"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515EE32-9C31-4675-AFF2-53E9C00C70DB}" type="slidenum">
              <a:rPr lang="en-US" sz="1400" b="0" strike="noStrike" spc="-1">
                <a:solidFill>
                  <a:srgbClr val="8B8B8B"/>
                </a:solidFill>
                <a:latin typeface="Montserrat"/>
                <a:ea typeface="DejaVu Sans"/>
              </a:rPr>
              <a:t>6</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Join queries</a:t>
            </a:r>
            <a:endParaRPr lang="en-US" sz="3200" b="0" strike="noStrike" spc="-1">
              <a:latin typeface="Arial"/>
            </a:endParaRPr>
          </a:p>
        </p:txBody>
      </p:sp>
      <p:sp>
        <p:nvSpPr>
          <p:cNvPr id="109"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Consider the following query: “find the titles of all courses offered by a department chaired by Peter”</a:t>
            </a:r>
            <a:endParaRPr lang="en-US" sz="20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DEPARTMENT</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name | code | </a:t>
            </a:r>
            <a:r>
              <a:rPr lang="en-US" sz="1200" b="0" strike="noStrike" spc="-1" dirty="0" err="1">
                <a:solidFill>
                  <a:srgbClr val="000000"/>
                </a:solidFill>
                <a:latin typeface="Courier New"/>
                <a:ea typeface="DejaVu Sans"/>
              </a:rPr>
              <a:t>total_staff_number</a:t>
            </a:r>
            <a:r>
              <a:rPr lang="en-US" sz="1200" b="0" strike="noStrike" spc="-1" dirty="0">
                <a:solidFill>
                  <a:srgbClr val="000000"/>
                </a:solidFill>
                <a:latin typeface="Courier New"/>
                <a:ea typeface="DejaVu Sans"/>
              </a:rPr>
              <a:t> | chair | budget</a:t>
            </a:r>
            <a:endParaRPr lang="en-US" sz="1200" b="0" strike="noStrike" spc="-1" dirty="0">
              <a:latin typeface="Arial"/>
            </a:endParaRPr>
          </a:p>
          <a:p>
            <a:pPr marL="719138" indent="-360363">
              <a:lnSpc>
                <a:spcPct val="100000"/>
              </a:lnSpc>
              <a:spcBef>
                <a:spcPts val="561"/>
              </a:spcBef>
              <a:buClr>
                <a:srgbClr val="0C2340"/>
              </a:buClr>
            </a:pPr>
            <a:r>
              <a:rPr lang="en-US" b="0" strike="noStrike" spc="-1" dirty="0">
                <a:solidFill>
                  <a:srgbClr val="000000"/>
                </a:solidFill>
                <a:latin typeface="Times New Roman"/>
                <a:ea typeface="DejaVu Sans"/>
              </a:rPr>
              <a:t>-	There are no titles of courses in a relational table </a:t>
            </a:r>
            <a:r>
              <a:rPr lang="en-US" b="0" strike="noStrike" spc="-1" dirty="0">
                <a:solidFill>
                  <a:srgbClr val="000000"/>
                </a:solidFill>
                <a:latin typeface="Courier New" panose="02070309020205020404" pitchFamily="49" charset="0"/>
                <a:ea typeface="DejaVu Sans"/>
                <a:cs typeface="Courier New" panose="02070309020205020404" pitchFamily="49" charset="0"/>
              </a:rPr>
              <a:t>DEPARTMENT</a:t>
            </a:r>
            <a:r>
              <a:rPr lang="en-US" b="0" strike="noStrike" spc="-1" dirty="0">
                <a:solidFill>
                  <a:srgbClr val="000000"/>
                </a:solidFill>
                <a:latin typeface="Times New Roman"/>
                <a:ea typeface="DejaVu Sans"/>
              </a:rPr>
              <a:t> !</a:t>
            </a:r>
            <a:endParaRPr lang="en-US" b="0" strike="noStrike" spc="-1" dirty="0">
              <a:latin typeface="Arial"/>
            </a:endParaRPr>
          </a:p>
          <a:p>
            <a:pPr marL="719138" indent="-360363">
              <a:lnSpc>
                <a:spcPct val="100000"/>
              </a:lnSpc>
              <a:spcBef>
                <a:spcPts val="561"/>
              </a:spcBef>
              <a:buClr>
                <a:srgbClr val="0C2340"/>
              </a:buClr>
            </a:pPr>
            <a:r>
              <a:rPr lang="en-US" b="0" strike="noStrike" spc="-1" dirty="0">
                <a:solidFill>
                  <a:srgbClr val="000000"/>
                </a:solidFill>
                <a:latin typeface="Times New Roman"/>
                <a:ea typeface="DejaVu Sans"/>
              </a:rPr>
              <a:t>-	The titles of courses are in a relational table </a:t>
            </a:r>
            <a:r>
              <a:rPr lang="en-US" b="0" strike="noStrike" spc="-1" dirty="0">
                <a:solidFill>
                  <a:srgbClr val="000000"/>
                </a:solidFill>
                <a:latin typeface="Courier New" panose="02070309020205020404" pitchFamily="49" charset="0"/>
                <a:ea typeface="DejaVu Sans"/>
                <a:cs typeface="Courier New" panose="02070309020205020404" pitchFamily="49" charset="0"/>
              </a:rPr>
              <a:t>COURSE</a:t>
            </a:r>
            <a:endParaRPr lang="en-US" b="0" strike="noStrike" spc="-1" dirty="0">
              <a:latin typeface="Courier New" panose="02070309020205020404" pitchFamily="49" charset="0"/>
              <a:cs typeface="Courier New" panose="02070309020205020404" pitchFamily="49" charset="0"/>
            </a:endParaRPr>
          </a:p>
          <a:p>
            <a:pPr marL="360000">
              <a:lnSpc>
                <a:spcPct val="100000"/>
              </a:lnSpc>
              <a:spcBef>
                <a:spcPts val="561"/>
              </a:spcBef>
            </a:pPr>
            <a:r>
              <a:rPr lang="en-US" sz="1200" b="0" strike="noStrike" spc="-1" dirty="0">
                <a:solidFill>
                  <a:srgbClr val="000000"/>
                </a:solidFill>
                <a:latin typeface="Courier New"/>
                <a:ea typeface="DejaVu Sans"/>
              </a:rPr>
              <a:t>COURSE</a:t>
            </a:r>
            <a:endParaRPr lang="en-US" sz="1200" b="0" strike="noStrike" spc="-1" dirty="0">
              <a:latin typeface="Arial"/>
            </a:endParaRPr>
          </a:p>
          <a:p>
            <a:pPr marL="360000">
              <a:lnSpc>
                <a:spcPct val="100000"/>
              </a:lnSpc>
              <a:spcBef>
                <a:spcPts val="561"/>
              </a:spcBef>
            </a:pPr>
            <a:r>
              <a:rPr lang="en-US" sz="1200" b="0" strike="noStrike" spc="-1" dirty="0" err="1">
                <a:solidFill>
                  <a:srgbClr val="000000"/>
                </a:solidFill>
                <a:latin typeface="Courier New"/>
                <a:ea typeface="DejaVu Sans"/>
              </a:rPr>
              <a:t>cnum</a:t>
            </a:r>
            <a:r>
              <a:rPr lang="en-US" sz="1200" b="0" strike="noStrike" spc="-1" dirty="0">
                <a:solidFill>
                  <a:srgbClr val="000000"/>
                </a:solidFill>
                <a:latin typeface="Courier New"/>
                <a:ea typeface="DejaVu Sans"/>
              </a:rPr>
              <a:t> | title | credits | </a:t>
            </a:r>
            <a:r>
              <a:rPr lang="en-US" sz="1200" b="0" strike="noStrike" spc="-1" dirty="0" err="1">
                <a:solidFill>
                  <a:srgbClr val="000000"/>
                </a:solidFill>
                <a:latin typeface="Courier New"/>
                <a:ea typeface="DejaVu Sans"/>
              </a:rPr>
              <a:t>offered_by</a:t>
            </a:r>
            <a:endParaRPr lang="en-US" sz="1200" b="0" strike="noStrike" spc="-1" dirty="0">
              <a:latin typeface="Arial"/>
            </a:endParaRPr>
          </a:p>
          <a:p>
            <a:pPr marL="719138" indent="-404813">
              <a:lnSpc>
                <a:spcPct val="100000"/>
              </a:lnSpc>
              <a:spcBef>
                <a:spcPts val="561"/>
              </a:spcBef>
              <a:buClr>
                <a:srgbClr val="0C2340"/>
              </a:buClr>
            </a:pPr>
            <a:r>
              <a:rPr lang="en-US" b="0" strike="noStrike" spc="-1" dirty="0">
                <a:solidFill>
                  <a:srgbClr val="000000"/>
                </a:solidFill>
                <a:latin typeface="Times New Roman"/>
                <a:ea typeface="DejaVu Sans"/>
              </a:rPr>
              <a:t>-	To implement the query we must use two tables: </a:t>
            </a:r>
            <a:r>
              <a:rPr lang="en-US" b="0" strike="noStrike" spc="-1" dirty="0">
                <a:solidFill>
                  <a:srgbClr val="000000"/>
                </a:solidFill>
                <a:latin typeface="Courier New" panose="02070309020205020404" pitchFamily="49" charset="0"/>
                <a:ea typeface="DejaVu Sans"/>
                <a:cs typeface="Courier New" panose="02070309020205020404" pitchFamily="49" charset="0"/>
              </a:rPr>
              <a:t>DEPARTMENT</a:t>
            </a:r>
            <a:r>
              <a:rPr lang="en-US" b="0" strike="noStrike" spc="-1" dirty="0">
                <a:solidFill>
                  <a:srgbClr val="000000"/>
                </a:solidFill>
                <a:latin typeface="Times New Roman"/>
                <a:ea typeface="DejaVu Sans"/>
              </a:rPr>
              <a:t> and </a:t>
            </a:r>
            <a:r>
              <a:rPr lang="en-US" b="0" strike="noStrike" spc="-1" dirty="0">
                <a:solidFill>
                  <a:srgbClr val="000000"/>
                </a:solidFill>
                <a:latin typeface="Courier New" panose="02070309020205020404" pitchFamily="49" charset="0"/>
                <a:ea typeface="DejaVu Sans"/>
                <a:cs typeface="Courier New" panose="02070309020205020404" pitchFamily="49" charset="0"/>
              </a:rPr>
              <a:t>COURSE</a:t>
            </a:r>
            <a:endParaRPr lang="en-US" b="0" strike="noStrike" spc="-1" dirty="0">
              <a:latin typeface="Courier New" panose="02070309020205020404" pitchFamily="49" charset="0"/>
              <a:cs typeface="Courier New" panose="02070309020205020404" pitchFamily="49" charset="0"/>
            </a:endParaRPr>
          </a:p>
          <a:p>
            <a:pPr marL="719138" indent="-404813" algn="just">
              <a:lnSpc>
                <a:spcPct val="100000"/>
              </a:lnSpc>
              <a:spcBef>
                <a:spcPts val="561"/>
              </a:spcBef>
              <a:buClr>
                <a:srgbClr val="0C2340"/>
              </a:buClr>
            </a:pPr>
            <a:r>
              <a:rPr lang="en-US" b="0" strike="noStrike" spc="-1" dirty="0">
                <a:solidFill>
                  <a:srgbClr val="000000"/>
                </a:solidFill>
                <a:latin typeface="Times New Roman"/>
                <a:ea typeface="DejaVu Sans"/>
              </a:rPr>
              <a:t>-	The rows from a table </a:t>
            </a:r>
            <a:r>
              <a:rPr lang="en-US" b="0" strike="noStrike" spc="-1" dirty="0">
                <a:solidFill>
                  <a:srgbClr val="000000"/>
                </a:solidFill>
                <a:latin typeface="Courier New" panose="02070309020205020404" pitchFamily="49" charset="0"/>
                <a:ea typeface="DejaVu Sans"/>
                <a:cs typeface="Courier New" panose="02070309020205020404" pitchFamily="49" charset="0"/>
              </a:rPr>
              <a:t>DEPARTMENT</a:t>
            </a:r>
            <a:r>
              <a:rPr lang="en-US" b="0" strike="noStrike" spc="-1" dirty="0">
                <a:solidFill>
                  <a:srgbClr val="000000"/>
                </a:solidFill>
                <a:latin typeface="Times New Roman"/>
                <a:ea typeface="DejaVu Sans"/>
              </a:rPr>
              <a:t> must be joined with (connected to) the respective rows in a relational table </a:t>
            </a:r>
            <a:r>
              <a:rPr lang="en-US" b="0" strike="noStrike" spc="-1" dirty="0">
                <a:solidFill>
                  <a:srgbClr val="000000"/>
                </a:solidFill>
                <a:latin typeface="Courier New" panose="02070309020205020404" pitchFamily="49" charset="0"/>
                <a:ea typeface="DejaVu Sans"/>
                <a:cs typeface="Courier New" panose="02070309020205020404" pitchFamily="49" charset="0"/>
              </a:rPr>
              <a:t>COURSE</a:t>
            </a:r>
            <a:r>
              <a:rPr lang="en-US" b="0" strike="noStrike" spc="-1" dirty="0">
                <a:solidFill>
                  <a:srgbClr val="000000"/>
                </a:solidFill>
                <a:latin typeface="Times New Roman"/>
                <a:ea typeface="DejaVu Sans"/>
              </a:rPr>
              <a:t> over a condition </a:t>
            </a:r>
            <a:r>
              <a:rPr lang="en-US" b="0" strike="noStrike" spc="-1" dirty="0" err="1">
                <a:solidFill>
                  <a:srgbClr val="000000"/>
                </a:solidFill>
                <a:latin typeface="Courier New" panose="02070309020205020404" pitchFamily="49" charset="0"/>
                <a:ea typeface="DejaVu Sans"/>
                <a:cs typeface="Courier New" panose="02070309020205020404" pitchFamily="49" charset="0"/>
              </a:rPr>
              <a:t>DEPARTMENT.name</a:t>
            </a:r>
            <a:r>
              <a:rPr lang="en-US" b="0" strike="noStrike" spc="-1" dirty="0">
                <a:solidFill>
                  <a:srgbClr val="000000"/>
                </a:solidFill>
                <a:latin typeface="Courier New" panose="02070309020205020404" pitchFamily="49" charset="0"/>
                <a:ea typeface="DejaVu Sans"/>
                <a:cs typeface="Courier New" panose="02070309020205020404" pitchFamily="49" charset="0"/>
              </a:rPr>
              <a:t> = </a:t>
            </a:r>
            <a:r>
              <a:rPr lang="en-US" b="0" strike="noStrike" spc="-1" dirty="0" err="1">
                <a:solidFill>
                  <a:srgbClr val="000000"/>
                </a:solidFill>
                <a:latin typeface="Courier New" panose="02070309020205020404" pitchFamily="49" charset="0"/>
                <a:ea typeface="DejaVu Sans"/>
                <a:cs typeface="Courier New" panose="02070309020205020404" pitchFamily="49" charset="0"/>
              </a:rPr>
              <a:t>COURSE.offered_by</a:t>
            </a:r>
            <a:endParaRPr lang="en-US" b="0" strike="noStrike" spc="-1" dirty="0">
              <a:latin typeface="Courier New" panose="02070309020205020404" pitchFamily="49" charset="0"/>
              <a:cs typeface="Courier New" panose="02070309020205020404" pitchFamily="49" charset="0"/>
            </a:endParaRPr>
          </a:p>
          <a:p>
            <a:pPr marL="360000">
              <a:lnSpc>
                <a:spcPct val="100000"/>
              </a:lnSpc>
              <a:spcBef>
                <a:spcPts val="561"/>
              </a:spcBef>
            </a:pPr>
            <a:r>
              <a:rPr lang="en-US" sz="1200" b="0" strike="noStrike" spc="-1" dirty="0">
                <a:solidFill>
                  <a:srgbClr val="000000"/>
                </a:solidFill>
                <a:latin typeface="Courier New"/>
                <a:ea typeface="DejaVu Sans"/>
              </a:rPr>
              <a:t>SELECT </a:t>
            </a:r>
            <a:r>
              <a:rPr lang="en-US" sz="1200" b="0" strike="noStrike" spc="-1" dirty="0" err="1">
                <a:solidFill>
                  <a:srgbClr val="000000"/>
                </a:solidFill>
                <a:latin typeface="Courier New"/>
                <a:ea typeface="DejaVu Sans"/>
              </a:rPr>
              <a:t>COURSE.title</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FROM COURSE JOIN DEPARTMENT</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            ON </a:t>
            </a:r>
            <a:r>
              <a:rPr lang="en-US" sz="1200" b="0" strike="noStrike" spc="-1" dirty="0" err="1">
                <a:solidFill>
                  <a:srgbClr val="000000"/>
                </a:solidFill>
                <a:latin typeface="Courier New"/>
                <a:ea typeface="DejaVu Sans"/>
              </a:rPr>
              <a:t>DEPARTMENT.name</a:t>
            </a:r>
            <a:r>
              <a:rPr lang="en-US" sz="1200" b="0" strike="noStrike" spc="-1" dirty="0">
                <a:solidFill>
                  <a:srgbClr val="000000"/>
                </a:solidFill>
                <a:latin typeface="Courier New"/>
                <a:ea typeface="DejaVu Sans"/>
              </a:rPr>
              <a:t> = </a:t>
            </a:r>
            <a:r>
              <a:rPr lang="en-US" sz="1200" b="0" strike="noStrike" spc="-1" dirty="0" err="1">
                <a:solidFill>
                  <a:srgbClr val="000000"/>
                </a:solidFill>
                <a:latin typeface="Courier New"/>
                <a:ea typeface="DejaVu Sans"/>
              </a:rPr>
              <a:t>COURSE.offered_by</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WHERE </a:t>
            </a:r>
            <a:r>
              <a:rPr lang="en-US" sz="1200" b="0" strike="noStrike" spc="-1" dirty="0" err="1">
                <a:solidFill>
                  <a:srgbClr val="000000"/>
                </a:solidFill>
                <a:latin typeface="Courier New"/>
                <a:ea typeface="DejaVu Sans"/>
              </a:rPr>
              <a:t>DEPARTMENT.chair</a:t>
            </a:r>
            <a:r>
              <a:rPr lang="en-US" sz="1200" b="0" strike="noStrike" spc="-1" dirty="0">
                <a:solidFill>
                  <a:srgbClr val="000000"/>
                </a:solidFill>
                <a:latin typeface="Courier New"/>
                <a:ea typeface="DejaVu Sans"/>
              </a:rPr>
              <a:t> = 'Peter';</a:t>
            </a:r>
            <a:endParaRPr lang="en-US" sz="1200" b="0" strike="noStrike" spc="-1" dirty="0">
              <a:latin typeface="Arial"/>
            </a:endParaRPr>
          </a:p>
          <a:p>
            <a:pPr marL="360000">
              <a:lnSpc>
                <a:spcPct val="100000"/>
              </a:lnSpc>
              <a:spcBef>
                <a:spcPts val="561"/>
              </a:spcBef>
            </a:pPr>
            <a:endParaRPr lang="en-US" sz="1200" b="0" strike="noStrike" spc="-1" dirty="0">
              <a:latin typeface="Arial"/>
            </a:endParaRPr>
          </a:p>
        </p:txBody>
      </p:sp>
      <p:sp>
        <p:nvSpPr>
          <p:cNvPr id="110"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C3490D30-598D-40D5-B83E-A9B068A3ACD9}" type="slidenum">
              <a:rPr lang="en-US" sz="1400" b="0" strike="noStrike" spc="-1">
                <a:solidFill>
                  <a:srgbClr val="8B8B8B"/>
                </a:solidFill>
                <a:latin typeface="Montserrat"/>
                <a:ea typeface="DejaVu Sans"/>
              </a:rPr>
              <a:t>7</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Join queries</a:t>
            </a:r>
            <a:endParaRPr lang="en-US" sz="3200" b="0" strike="noStrike" spc="-1">
              <a:latin typeface="Arial"/>
            </a:endParaRPr>
          </a:p>
        </p:txBody>
      </p:sp>
      <p:sp>
        <p:nvSpPr>
          <p:cNvPr id="112"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gn="just">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Implementation of </a:t>
            </a:r>
            <a:r>
              <a:rPr lang="en-US" sz="2000" spc="-1" dirty="0">
                <a:solidFill>
                  <a:srgbClr val="000000"/>
                </a:solidFill>
                <a:latin typeface="Times New Roman"/>
                <a:ea typeface="DejaVu Sans"/>
              </a:rPr>
              <a:t>a</a:t>
            </a:r>
            <a:r>
              <a:rPr lang="en-US" sz="2000" b="0" strike="noStrike" spc="-1" dirty="0">
                <a:solidFill>
                  <a:srgbClr val="000000"/>
                </a:solidFill>
                <a:latin typeface="Times New Roman"/>
                <a:ea typeface="DejaVu Sans"/>
              </a:rPr>
              <a:t> query: “</a:t>
            </a:r>
            <a:r>
              <a:rPr lang="en-US" sz="2000" spc="-1" dirty="0">
                <a:solidFill>
                  <a:srgbClr val="000000"/>
                </a:solidFill>
                <a:latin typeface="Times New Roman"/>
                <a:ea typeface="DejaVu Sans"/>
              </a:rPr>
              <a:t>f</a:t>
            </a:r>
            <a:r>
              <a:rPr lang="en-US" sz="2000" b="0" strike="noStrike" spc="-1" dirty="0">
                <a:solidFill>
                  <a:srgbClr val="000000"/>
                </a:solidFill>
                <a:latin typeface="Times New Roman"/>
                <a:ea typeface="DejaVu Sans"/>
              </a:rPr>
              <a:t>ind the titles of all courses offered by a Department chaired by Peter” has  the following syntactical variations</a:t>
            </a:r>
            <a:endParaRPr lang="en-US" sz="20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SELECT title</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FROM COURSE JOIN DEPARTMENT</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            ON name = </a:t>
            </a:r>
            <a:r>
              <a:rPr lang="en-US" sz="1200" b="0" strike="noStrike" spc="-1" dirty="0" err="1">
                <a:solidFill>
                  <a:srgbClr val="000000"/>
                </a:solidFill>
                <a:latin typeface="Courier New"/>
                <a:ea typeface="DejaVu Sans"/>
              </a:rPr>
              <a:t>offered_by</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WHERE chair = 'Peter';</a:t>
            </a:r>
            <a:endParaRPr lang="en-US" sz="1200" b="0" strike="noStrike" spc="-1" dirty="0">
              <a:latin typeface="Arial"/>
            </a:endParaRPr>
          </a:p>
          <a:p>
            <a:pPr marL="360000">
              <a:lnSpc>
                <a:spcPct val="100000"/>
              </a:lnSpc>
              <a:spcBef>
                <a:spcPts val="561"/>
              </a:spcBef>
            </a:pP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SELECT </a:t>
            </a:r>
            <a:r>
              <a:rPr lang="en-US" sz="1200" b="0" strike="noStrike" spc="-1" dirty="0" err="1">
                <a:solidFill>
                  <a:srgbClr val="000000"/>
                </a:solidFill>
                <a:latin typeface="Courier New"/>
                <a:ea typeface="DejaVu Sans"/>
              </a:rPr>
              <a:t>C.title</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FROM COURSE C JOIN DEPARTMENT D</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              ON D.name = </a:t>
            </a:r>
            <a:r>
              <a:rPr lang="en-US" sz="1200" b="0" strike="noStrike" spc="-1" dirty="0" err="1">
                <a:solidFill>
                  <a:srgbClr val="000000"/>
                </a:solidFill>
                <a:latin typeface="Courier New"/>
                <a:ea typeface="DejaVu Sans"/>
              </a:rPr>
              <a:t>C.offered_by</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WHERE </a:t>
            </a:r>
            <a:r>
              <a:rPr lang="en-US" sz="1200" b="0" strike="noStrike" spc="-1" dirty="0" err="1">
                <a:solidFill>
                  <a:srgbClr val="000000"/>
                </a:solidFill>
                <a:latin typeface="Courier New"/>
                <a:ea typeface="DejaVu Sans"/>
              </a:rPr>
              <a:t>D.chair</a:t>
            </a:r>
            <a:r>
              <a:rPr lang="en-US" sz="1200" b="0" strike="noStrike" spc="-1" dirty="0">
                <a:solidFill>
                  <a:srgbClr val="000000"/>
                </a:solidFill>
                <a:latin typeface="Courier New"/>
                <a:ea typeface="DejaVu Sans"/>
              </a:rPr>
              <a:t> = 'Peter';</a:t>
            </a:r>
            <a:endParaRPr lang="en-US" sz="1200" b="0" strike="noStrike" spc="-1" dirty="0">
              <a:latin typeface="Arial"/>
            </a:endParaRPr>
          </a:p>
          <a:p>
            <a:pPr marL="360000">
              <a:lnSpc>
                <a:spcPct val="100000"/>
              </a:lnSpc>
              <a:spcBef>
                <a:spcPts val="561"/>
              </a:spcBef>
            </a:pP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SELECT </a:t>
            </a:r>
            <a:r>
              <a:rPr lang="en-US" sz="1200" b="0" strike="noStrike" spc="-1" dirty="0" err="1">
                <a:solidFill>
                  <a:srgbClr val="000000"/>
                </a:solidFill>
                <a:latin typeface="Courier New"/>
                <a:ea typeface="DejaVu Sans"/>
              </a:rPr>
              <a:t>COURSE.title</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FROM COURSE, DEPARTMENT</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WHERE DEPARTMENT.name = </a:t>
            </a:r>
            <a:r>
              <a:rPr lang="en-US" sz="1200" b="0" strike="noStrike" spc="-1" dirty="0" err="1">
                <a:solidFill>
                  <a:srgbClr val="000000"/>
                </a:solidFill>
                <a:latin typeface="Courier New"/>
                <a:ea typeface="DejaVu Sans"/>
              </a:rPr>
              <a:t>COURSE.offered_by</a:t>
            </a:r>
            <a:r>
              <a:rPr lang="en-US" sz="1200" b="0" strike="noStrike" spc="-1" dirty="0">
                <a:solidFill>
                  <a:srgbClr val="000000"/>
                </a:solidFill>
                <a:latin typeface="Courier New"/>
                <a:ea typeface="DejaVu Sans"/>
              </a:rPr>
              <a:t> AND </a:t>
            </a:r>
            <a:r>
              <a:rPr lang="en-US" sz="1200" b="0" strike="noStrike" spc="-1" dirty="0" err="1">
                <a:solidFill>
                  <a:srgbClr val="000000"/>
                </a:solidFill>
                <a:latin typeface="Courier New"/>
                <a:ea typeface="DejaVu Sans"/>
              </a:rPr>
              <a:t>DEPARTMENT.chair</a:t>
            </a:r>
            <a:r>
              <a:rPr lang="en-US" sz="1200" b="0" strike="noStrike" spc="-1" dirty="0">
                <a:solidFill>
                  <a:srgbClr val="000000"/>
                </a:solidFill>
                <a:latin typeface="Courier New"/>
                <a:ea typeface="DejaVu Sans"/>
              </a:rPr>
              <a:t> = 'Peter';</a:t>
            </a:r>
            <a:endParaRPr lang="en-US" sz="1200" b="0" strike="noStrike" spc="-1" dirty="0">
              <a:latin typeface="Arial"/>
            </a:endParaRPr>
          </a:p>
          <a:p>
            <a:pPr marL="360000">
              <a:lnSpc>
                <a:spcPct val="100000"/>
              </a:lnSpc>
              <a:spcBef>
                <a:spcPts val="561"/>
              </a:spcBef>
            </a:pP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SELECT title</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FROM COURSE, DEPARTMENT</a:t>
            </a:r>
            <a:endParaRPr lang="en-US" sz="1200" b="0" strike="noStrike" spc="-1" dirty="0">
              <a:latin typeface="Arial"/>
            </a:endParaRPr>
          </a:p>
          <a:p>
            <a:pPr marL="360000">
              <a:lnSpc>
                <a:spcPct val="100000"/>
              </a:lnSpc>
              <a:spcBef>
                <a:spcPts val="561"/>
              </a:spcBef>
            </a:pPr>
            <a:r>
              <a:rPr lang="en-US" sz="1200" b="0" strike="noStrike" spc="-1" dirty="0">
                <a:solidFill>
                  <a:srgbClr val="000000"/>
                </a:solidFill>
                <a:latin typeface="Courier New"/>
                <a:ea typeface="DejaVu Sans"/>
              </a:rPr>
              <a:t>WHERE name = </a:t>
            </a:r>
            <a:r>
              <a:rPr lang="en-US" sz="1200" b="0" strike="noStrike" spc="-1" dirty="0" err="1">
                <a:solidFill>
                  <a:srgbClr val="000000"/>
                </a:solidFill>
                <a:latin typeface="Courier New"/>
                <a:ea typeface="DejaVu Sans"/>
              </a:rPr>
              <a:t>offered_by</a:t>
            </a:r>
            <a:r>
              <a:rPr lang="en-US" sz="1200" b="0" strike="noStrike" spc="-1" dirty="0">
                <a:solidFill>
                  <a:srgbClr val="000000"/>
                </a:solidFill>
                <a:latin typeface="Courier New"/>
                <a:ea typeface="DejaVu Sans"/>
              </a:rPr>
              <a:t> AND chair = 'Peter';</a:t>
            </a:r>
            <a:endParaRPr lang="en-US" sz="1200" b="0" strike="noStrike" spc="-1" dirty="0">
              <a:latin typeface="Arial"/>
            </a:endParaRPr>
          </a:p>
          <a:p>
            <a:pPr>
              <a:lnSpc>
                <a:spcPct val="100000"/>
              </a:lnSpc>
              <a:spcBef>
                <a:spcPts val="561"/>
              </a:spcBef>
            </a:pPr>
            <a:endParaRPr lang="en-US" sz="1200" b="0" strike="noStrike" spc="-1" dirty="0">
              <a:latin typeface="Arial"/>
            </a:endParaRPr>
          </a:p>
        </p:txBody>
      </p:sp>
      <p:sp>
        <p:nvSpPr>
          <p:cNvPr id="113"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AD8299A-77D4-4D80-8AC8-038C140AAEC0}" type="slidenum">
              <a:rPr lang="en-US" sz="1400" b="0" strike="noStrike" spc="-1">
                <a:solidFill>
                  <a:srgbClr val="8B8B8B"/>
                </a:solidFill>
                <a:latin typeface="Montserrat"/>
                <a:ea typeface="DejaVu Sans"/>
              </a:rPr>
              <a:t>8</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ANSI SQL Syntax</a:t>
            </a:r>
            <a:endParaRPr lang="en-US" sz="3200" b="0" strike="noStrike" spc="-1">
              <a:latin typeface="Arial"/>
            </a:endParaRPr>
          </a:p>
        </p:txBody>
      </p:sp>
      <p:sp>
        <p:nvSpPr>
          <p:cNvPr id="115"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a:solidFill>
                  <a:srgbClr val="000000"/>
                </a:solidFill>
                <a:latin typeface="Times New Roman"/>
                <a:ea typeface="DejaVu Sans"/>
              </a:rPr>
              <a:t>The following implementations of the query Find the titles of all courses offered by a department chaired by Peter are consistent with ANSI SQL standard</a:t>
            </a:r>
            <a:endParaRPr lang="en-US" sz="20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SELECT COURSE.title</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FROM COURSE JOIN DEPARTMENT</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ON DEPARTMENT.name = COURSE.offered_by</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WHERE DEPARTMENT.chair = 'Peter';</a:t>
            </a:r>
            <a:endParaRPr lang="en-US" sz="1200" b="0" strike="noStrike" spc="-1">
              <a:latin typeface="Arial"/>
            </a:endParaRPr>
          </a:p>
          <a:p>
            <a:pPr marL="360000">
              <a:lnSpc>
                <a:spcPct val="100000"/>
              </a:lnSpc>
              <a:spcBef>
                <a:spcPts val="561"/>
              </a:spcBef>
            </a:pP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SELECT title</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FROM COURSE JOIN DEPARTMENT</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ON name = offered_by</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WHERE chair = 'Peter';</a:t>
            </a:r>
            <a:endParaRPr lang="en-US" sz="1200" b="0" strike="noStrike" spc="-1">
              <a:latin typeface="Arial"/>
            </a:endParaRPr>
          </a:p>
          <a:p>
            <a:pPr marL="360000">
              <a:lnSpc>
                <a:spcPct val="100000"/>
              </a:lnSpc>
              <a:spcBef>
                <a:spcPts val="561"/>
              </a:spcBef>
            </a:pP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SELECT C.title</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FROM COURSE C JOIN DEPARTMENT D</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              ON D.name = C.offered_by</a:t>
            </a:r>
            <a:endParaRPr lang="en-US" sz="1200" b="0" strike="noStrike" spc="-1">
              <a:latin typeface="Arial"/>
            </a:endParaRPr>
          </a:p>
          <a:p>
            <a:pPr marL="360000">
              <a:lnSpc>
                <a:spcPct val="100000"/>
              </a:lnSpc>
              <a:spcBef>
                <a:spcPts val="561"/>
              </a:spcBef>
            </a:pPr>
            <a:r>
              <a:rPr lang="en-US" sz="1200" b="0" strike="noStrike" spc="-1">
                <a:solidFill>
                  <a:srgbClr val="000000"/>
                </a:solidFill>
                <a:latin typeface="Courier New"/>
                <a:ea typeface="DejaVu Sans"/>
              </a:rPr>
              <a:t>WHERE D.chair = 'Peter';</a:t>
            </a:r>
            <a:endParaRPr lang="en-US" sz="1200" b="0" strike="noStrike" spc="-1">
              <a:latin typeface="Arial"/>
            </a:endParaRPr>
          </a:p>
          <a:p>
            <a:pPr>
              <a:lnSpc>
                <a:spcPct val="100000"/>
              </a:lnSpc>
              <a:spcBef>
                <a:spcPts val="561"/>
              </a:spcBef>
            </a:pPr>
            <a:endParaRPr lang="en-US" sz="1200" b="0" strike="noStrike" spc="-1">
              <a:latin typeface="Arial"/>
            </a:endParaRPr>
          </a:p>
        </p:txBody>
      </p:sp>
      <p:sp>
        <p:nvSpPr>
          <p:cNvPr id="116"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6B46973-2407-4AE6-BF4E-3483B66D52DB}" type="slidenum">
              <a:rPr lang="en-US" sz="1400" b="0" strike="noStrike" spc="-1">
                <a:solidFill>
                  <a:srgbClr val="8B8B8B"/>
                </a:solidFill>
                <a:latin typeface="Montserrat"/>
                <a:ea typeface="DejaVu Sans"/>
              </a:rPr>
              <a:t>9</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4215</TotalTime>
  <Words>11107</Words>
  <Application>Microsoft Macintosh PowerPoint</Application>
  <PresentationFormat>On-screen Show (4:3)</PresentationFormat>
  <Paragraphs>1201</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Courier New</vt:lpstr>
      <vt:lpstr>DejaVu Sans</vt:lpstr>
      <vt:lpstr>Montserrat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UOW</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38</cp:revision>
  <dcterms:modified xsi:type="dcterms:W3CDTF">2020-12-14T17:46:10Z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2016-01-22T04:47:59Z</dcterms:created>
  <dc:creator/>
  <dc:description/>
  <dc:language>en-AU</dc:language>
  <cp:lastModifiedBy/>
  <cp:lastPrinted>2016-03-29T02:04:58Z</cp:lastPrinted>
  <dcterms:modified xsi:type="dcterms:W3CDTF">2020-08-20T21:53:42Z</dcterms:modified>
  <cp:revision>256</cp:revision>
  <dc:subject/>
  <dc:title>System Analysis Week 5</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vt:i4>
  </property>
</Properties>
</file>