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57" r:id="rId4"/>
    <p:sldId id="258" r:id="rId5"/>
    <p:sldId id="27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411" autoAdjust="0"/>
  </p:normalViewPr>
  <p:slideViewPr>
    <p:cSldViewPr snapToGrid="0" snapToObjects="1">
      <p:cViewPr varScale="1">
        <p:scale>
          <a:sx n="115" d="100"/>
          <a:sy n="115" d="100"/>
        </p:scale>
        <p:origin x="20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F442FB40-3875-45F1-BF0C-6C9C07F22FD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rate="90%"&gt;SELECT statement, part 4.&lt;break time="0.3s"/&gt;This presentation explains how to implement the outer join queries as SELECT statements.&lt;break time="0.5s"/&gt;&lt;/prosody&gt;&lt;/speak&gt;</a:t>
            </a:r>
            <a:endParaRPr lang="en-US" sz="2000" b="0" strike="noStrike" spc="-1" dirty="0">
              <a:latin typeface="Arial"/>
            </a:endParaRPr>
          </a:p>
        </p:txBody>
      </p:sp>
      <p:sp>
        <p:nvSpPr>
          <p:cNvPr id="160" name="CustomShape 2"/>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0A4D86A-836E-45C8-B3FE-AF8C580050C9}" type="slidenum">
              <a:rPr lang="en-US" sz="1200" b="0" strike="noStrike" spc="-1">
                <a:solidFill>
                  <a:srgbClr val="000000"/>
                </a:solidFill>
                <a:latin typeface="+mn-lt"/>
                <a:ea typeface="+mn-ea"/>
              </a:rPr>
              <a:t>1</a:t>
            </a:fld>
            <a:endParaRPr lang="en-US" sz="1200" b="0" strike="noStrike" spc="-1">
              <a:latin typeface="Arial"/>
            </a:endParaRPr>
          </a:p>
        </p:txBody>
      </p:sp>
      <p:sp>
        <p:nvSpPr>
          <p:cNvPr id="161" name="CustomShape 3"/>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rate="90%"&gt;Consider an extended version of the previous query: "find the names of departments, together with the titles of all courses offered by each department and, include the names of departments that offer no courses at all.&lt;break time="0.3s"/&gt;If a department offers no courses then its row in a relational table: DEPARTMENT, cannot be joined with any row in a relational table: COURSE.&lt;break time="0.3s"/&gt;If we would like to add to the results of the query all rows from a relational table: DEPARTMENT, that cannot be joined with any row from a relational table: COURSE,  the we must apply the LEFT OUTER JOIN operation, instead of the JOIN operation and, we must use a name of a relational table: DEPARTMENT, as the left argument of the operation.&lt;break time="0.3s"/&gt;The SELECT statement, that implements the query is almost identical as the previous SELECT statement.&lt;break time="0.3s"/&gt;The only difference is: the LEFT OUTER JOIN operation, used instead of the JOIN operation. &lt;break time="0.3s"/&gt; Please see the SELECT statement in the middle of the present slide.&lt;break time="0.3s"/&gt;The operation of LEFT OUTER JOIN, includes into the results all rows from the left argument of the operation.&lt;break time="0.3s"/&gt;If a row from the "left" argument of the operation cannot be joined with any row from the right argument of the operation, then it is extended with: NULLs, in all columns that belong to the right argument and, it is appended to the result.&lt;break time="0.5s"/&gt;&lt;/prosody&gt;&lt;/speak&gt;</a:t>
            </a:r>
            <a:endParaRPr lang="en-US" sz="2000" b="0" strike="noStrike" spc="-1" dirty="0">
              <a:latin typeface="Arial"/>
            </a:endParaRPr>
          </a:p>
        </p:txBody>
      </p:sp>
      <p:sp>
        <p:nvSpPr>
          <p:cNvPr id="18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5A36736-124F-49D8-8A5B-8B3A96967980}"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308466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rate="90%"&gt;What are the outcomes of the SELECT statement with the operation of LEFT OUTER JOIN ?&lt;break time="0.3s"/&gt;Assume, that the contents of the relational tables: DEPARTMENT and COURSE, are as listed on the present slide.&lt;break time="0.3s"/&gt;Note, that a Department of Biology does not offer any courses and the Topology course has no departments assigned to it.&lt;break time="0.3s"/&gt;If we process the LEFT OUTER JOIN operation on the relational tables: DEPARTMENT and COURSE, then the results include the rows, that can be joined and a row from a relational table: DEPARTMENT, that cannot be joined with any row from a relational table: COURSE.&lt;break time="0.3s"/&gt;A row, that represents a Department of Biology is appended to the results of JOIN operation and it is </a:t>
            </a:r>
            <a:r>
              <a:rPr lang="en-US" sz="2000" b="0" strike="noStrike" spc="-1" dirty="0" err="1">
                <a:latin typeface="+mn-lt"/>
              </a:rPr>
              <a:t>extened</a:t>
            </a:r>
            <a:r>
              <a:rPr lang="en-US" sz="2000" b="0" strike="noStrike" spc="-1" dirty="0">
                <a:latin typeface="+mn-lt"/>
              </a:rPr>
              <a:t> with NULLs in all columns, that belong to a relational table: COURSE.&lt;break time="0.3s"/&gt;The results of the operation: DEPARTMENT LEFT OUTER JOIN COURSE, are </a:t>
            </a:r>
            <a:r>
              <a:rPr lang="en-US" sz="2000" b="0" strike="noStrike" spc="-1" dirty="0" err="1">
                <a:latin typeface="+mn-lt"/>
              </a:rPr>
              <a:t>visualised</a:t>
            </a:r>
            <a:r>
              <a:rPr lang="en-US" sz="2000" b="0" strike="noStrike" spc="-1" dirty="0">
                <a:latin typeface="+mn-lt"/>
              </a:rPr>
              <a:t> at the bottom of the present slide.&lt;break time="0.5s"/&gt;&lt;/prosody&gt;&lt;/speak&gt;</a:t>
            </a:r>
            <a:endParaRPr lang="en-US" sz="2000" b="0" strike="noStrike" spc="-1" dirty="0">
              <a:latin typeface="Arial"/>
            </a:endParaRPr>
          </a:p>
        </p:txBody>
      </p:sp>
      <p:sp>
        <p:nvSpPr>
          <p:cNvPr id="19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DBDD176-C0D2-41DE-82F8-705F3C4187B7}"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2950092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rate="90%"&gt;The final result of a query, that finds the names of all departments together with the titles of the courses offered by the departments and includes the names of departments, that offer no courses, needs a projection of the results of the LEFT OUTER JOIN operation, on the columns: name and title.&lt;break time="0.3s"/&gt;The final results of the projections on the columns: name, from a relational table: DEPARTMENT and title: from a relational table COURSE, are </a:t>
            </a:r>
            <a:r>
              <a:rPr lang="en-US" sz="2000" b="0" strike="noStrike" spc="-1" dirty="0" err="1">
                <a:latin typeface="+mn-lt"/>
              </a:rPr>
              <a:t>visualised</a:t>
            </a:r>
            <a:r>
              <a:rPr lang="en-US" sz="2000" b="0" strike="noStrike" spc="-1" dirty="0">
                <a:latin typeface="+mn-lt"/>
              </a:rPr>
              <a:t> at the bottom of the present slide.&lt;break time="0.5s"/&gt;&lt;/prosody&gt;&lt;/speak&gt;</a:t>
            </a:r>
            <a:endParaRPr lang="en-US" sz="2000" b="0" strike="noStrike" spc="-1" dirty="0">
              <a:latin typeface="Arial"/>
            </a:endParaRPr>
          </a:p>
        </p:txBody>
      </p:sp>
      <p:sp>
        <p:nvSpPr>
          <p:cNvPr id="19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3FB14D1-D13E-4C71-A9DC-01F15CAAAA1A}"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984002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rate="90%"&gt;Right outer join queries.&lt;break time="0.5s"/&gt;&lt;/prosody&gt;&lt;/speak&gt;</a:t>
            </a:r>
            <a:endParaRPr lang="en-US" sz="2000" b="0" strike="noStrike" spc="-1" dirty="0">
              <a:latin typeface="Arial"/>
            </a:endParaRPr>
          </a:p>
        </p:txBody>
      </p:sp>
      <p:sp>
        <p:nvSpPr>
          <p:cNvPr id="19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C642D93-DDF8-4A4A-ACED-823106AF06DE}"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33762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rate="90%"&gt;Consider a query similar to the query implemented in the previous video clip.&lt;break time="0.3s"/&gt;This time, we would like to find the names of departments, together with the titles of all courses offered by each department, and include the titles of all courses, not assigned to any department yet.&lt;break time="0.3s"/&gt;If a course is not assigned to any department, then a row, that represents such a course in a relational table COURSE, cannot be joined with any row in a relational table: DEPARTMENT.&lt;break time="0.3s"/&gt;If we would like to add to the results, all rows from a relational table: COURSE, that cannot be joined with any row from a relational table: DEPARTMENT, then we must apply the operation of RIGHT OUTER JOIN, and we must use a name of a relational table: COURSE, as the right argument of the operation.&lt;break time="0.3s"/&gt;The SELECT statement, that implements the query, is almost identical as the SELECT statement, that used the LEFT OUTER JOIN operation.&lt;break time="0.3s"/&gt;Please see, the SELECT statement in the middle of the present slide.&lt;break time="0.3s"/&gt;The only difference is the RIGHT OUTER JOIN operation, used instead of the LEFT OUTER JOIN operation.&lt;break time="0.3s"/&gt;The operation of the RIGHT OUTER JOIN includes into the results all rows from the right argument of the operation.&lt;break time="0.3s"/&gt;If a row from the right argument of the operation, cannot be joined with any row from the left argument of the operation, then it is extended with NULLs in all columns, that belong to the left argument and, it is appended to the result.&lt;break time="0.3s"/&gt;&lt;/prosody&gt;&lt;/speak&gt;</a:t>
            </a:r>
            <a:endParaRPr lang="en-US" sz="2000" b="0" strike="noStrike" spc="-1" dirty="0">
              <a:latin typeface="Arial"/>
            </a:endParaRPr>
          </a:p>
        </p:txBody>
      </p:sp>
      <p:sp>
        <p:nvSpPr>
          <p:cNvPr id="199"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0"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5146336-B1EA-4609-BCE0-41A933F6C9BC}"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4226201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rate="90%"&gt;What are the outcomes of the SELECT statement with the operation of RIGHT OUTER JOIN ?&lt;break time="0.3s"/&gt;Assume, that the contents of the relational tables: DEPARTMENT and COURSE, are as listed in the present slide.&lt;break time="0.3s"/&gt;A course: Topology, is not assigned to any department yet.&lt;break time="0.3s"/&gt;If we process the RIGHT OUTER JOIN operation on the relational tables: DEPARTMENT and COURSE, then the results include the rows that can be joined and a row from a relational table: COURSE, that cannot be joined with any row from a relational table: DEPARTMENT.&lt;break time="0.3s"/&gt;The row that represents a course: Topology, is appended to the result of JOIN operation and it is extended with the NULLs in all columns that belong to a relational table: DEPARTMENT.&lt;break time="0.3s"/&gt;The results of operation: DEPARTMENT RIGHT OUTER JOIN COURSE, are </a:t>
            </a:r>
            <a:r>
              <a:rPr lang="en-US" sz="2000" b="0" strike="noStrike" spc="-1" dirty="0" err="1">
                <a:latin typeface="+mn-lt"/>
              </a:rPr>
              <a:t>visualised</a:t>
            </a:r>
            <a:r>
              <a:rPr lang="en-US" sz="2000" b="0" strike="noStrike" spc="-1" dirty="0">
                <a:latin typeface="+mn-lt"/>
              </a:rPr>
              <a:t> at the bottom of the present slide.&lt;break time="0.5s"/&gt;&lt;/prosody&gt;&lt;/speak&gt;</a:t>
            </a:r>
            <a:endParaRPr lang="en-US" sz="2000" b="0" strike="noStrike" spc="-1" dirty="0">
              <a:latin typeface="Arial"/>
            </a:endParaRPr>
          </a:p>
        </p:txBody>
      </p:sp>
      <p:sp>
        <p:nvSpPr>
          <p:cNvPr id="20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2449121-E439-4433-881E-3248D5B3DCEA}"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3468816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rate="90%"&gt;The final result of a query, that finds the names of all departments, together with the titles of the courses offered by the departments, and includes the titles of courses not assigned to any department yet, projects the results on the columns: name and title.&lt;break time="0.3s"/&gt;The final results of the projection on the columns: name from a relational table: DEPARTMENT and title: from a relational table COURSE are </a:t>
            </a:r>
            <a:r>
              <a:rPr lang="en-US" sz="2000" b="0" strike="noStrike" spc="-1" dirty="0" err="1">
                <a:latin typeface="+mn-lt"/>
              </a:rPr>
              <a:t>visualised</a:t>
            </a:r>
            <a:r>
              <a:rPr lang="en-US" sz="2000" b="0" strike="noStrike" spc="-1" dirty="0">
                <a:latin typeface="+mn-lt"/>
              </a:rPr>
              <a:t> at the bottom of the present slide.&lt;break time="0.5s"/&gt;&lt;/prosody&gt;&lt;/speak&gt;</a:t>
            </a:r>
            <a:endParaRPr lang="en-US" sz="2000" b="0" strike="noStrike" spc="-1" dirty="0">
              <a:latin typeface="Arial"/>
            </a:endParaRPr>
          </a:p>
        </p:txBody>
      </p:sp>
      <p:sp>
        <p:nvSpPr>
          <p:cNvPr id="20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8E504F3-82BA-47A8-AADD-85784D0F62F3}"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584030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09920" y="4861440"/>
            <a:ext cx="5675760" cy="4601880"/>
          </a:xfrm>
          <a:prstGeom prst="rect">
            <a:avLst/>
          </a:prstGeom>
        </p:spPr>
        <p:txBody>
          <a:bodyPr lIns="95040" tIns="47520" rIns="95040" bIns="47520"/>
          <a:lstStyle/>
          <a:p>
            <a:pPr marL="216000" marR="0" lvl="0" indent="-212760" algn="l" defTabSz="914400" rtl="0" eaLnBrk="1" fontAlgn="auto" latinLnBrk="0" hangingPunct="1">
              <a:lnSpc>
                <a:spcPct val="100000"/>
              </a:lnSpc>
              <a:spcBef>
                <a:spcPts val="0"/>
              </a:spcBef>
              <a:spcAft>
                <a:spcPts val="0"/>
              </a:spcAft>
              <a:buClrTx/>
              <a:buSzTx/>
              <a:buFontTx/>
              <a:buNone/>
              <a:tabLst/>
              <a:defRPr/>
            </a:pPr>
            <a:r>
              <a:rPr lang="en-US" sz="2000" b="0" strike="noStrike" spc="-1" dirty="0">
                <a:latin typeface="+mn-lt"/>
              </a:rPr>
              <a:t>&lt;!-- Neural, Brian, Male, British English. --&gt;&lt;speak&gt;&lt;break time="0.5s"/&gt;&lt;prosody rate="90%"&gt;Full outer join queries.&lt;break time="0.5s"/&gt;&lt;/prosody&gt;&lt;/speak&gt;</a:t>
            </a:r>
          </a:p>
          <a:p>
            <a:pPr marL="216000" indent="-212760">
              <a:lnSpc>
                <a:spcPct val="100000"/>
              </a:lnSpc>
            </a:pPr>
            <a:endParaRPr lang="en-US" sz="2000" b="0" strike="noStrike" spc="-1" dirty="0">
              <a:latin typeface="Arial"/>
            </a:endParaRPr>
          </a:p>
        </p:txBody>
      </p:sp>
      <p:sp>
        <p:nvSpPr>
          <p:cNvPr id="20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E4E27D5-FF6E-4405-BD68-1D0EF32824A5}" type="slidenum">
              <a:rPr lang="en-US" sz="1200" b="0" strike="noStrike" spc="-1">
                <a:solidFill>
                  <a:srgbClr val="000000"/>
                </a:solidFill>
                <a:latin typeface="Times New Roman"/>
                <a:ea typeface="+mn-ea"/>
              </a:rPr>
              <a:t>17</a:t>
            </a:fld>
            <a:endParaRPr lang="en-US" sz="1200" b="0" strike="noStrike" spc="-1">
              <a:latin typeface="Arial"/>
            </a:endParaRPr>
          </a:p>
        </p:txBody>
      </p:sp>
    </p:spTree>
    <p:extLst>
      <p:ext uri="{BB962C8B-B14F-4D97-AF65-F5344CB8AC3E}">
        <p14:creationId xmlns:p14="http://schemas.microsoft.com/office/powerpoint/2010/main" val="2991757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rate="90%"&gt;Full outer join S Q L query is equivalent to a union of the results of the operations of LEFT OUTER JOIN and RIGHT OUTER JOIN.&lt;break time="0.3s"/&gt;Consider a query, that finds the names of departments together with the titles of all courses offered by each department and ...&lt;break time="0.3s"/&gt;... it includes the names of departments that offer no courses and ...&lt;break time="0.3s"/&gt;... it includes the titles of courses not offered by any department.&lt;break time="0.3s"/&gt;The query can be implemented as SELECT statement with the operation of FULL OUTER JOIN, in a way visualized in the present slide.&lt;break time="0.3s"/&gt;Such query is equivalent to a union of SELECT statement with the operation of LEFT OUTER JOIN and SELECT statement with the operation of RIGHT OUTER JOIN.&lt;break time="0.3s"/&gt;Both SELECT statements have been discussed in the latest two video clips.&lt;break time="0.5s"/&gt;&lt;/prosody&gt;&lt;/speak&gt;</a:t>
            </a:r>
            <a:endParaRPr lang="en-US" sz="2000" b="0" strike="noStrike" spc="-1" dirty="0">
              <a:latin typeface="Arial"/>
            </a:endParaRPr>
          </a:p>
        </p:txBody>
      </p:sp>
      <p:sp>
        <p:nvSpPr>
          <p:cNvPr id="21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0E4B07F-4D6A-42EE-B3B1-3274805A625B}" type="slidenum">
              <a:rPr lang="en-US" sz="1200" b="0" strike="noStrike" spc="-1">
                <a:solidFill>
                  <a:srgbClr val="000000"/>
                </a:solidFill>
                <a:latin typeface="Times New Roman"/>
                <a:ea typeface="+mn-ea"/>
              </a:rPr>
              <a:t>18</a:t>
            </a:fld>
            <a:endParaRPr lang="en-US" sz="1200" b="0" strike="noStrike" spc="-1">
              <a:latin typeface="Arial"/>
            </a:endParaRPr>
          </a:p>
        </p:txBody>
      </p:sp>
    </p:spTree>
    <p:extLst>
      <p:ext uri="{BB962C8B-B14F-4D97-AF65-F5344CB8AC3E}">
        <p14:creationId xmlns:p14="http://schemas.microsoft.com/office/powerpoint/2010/main" val="4059057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rate="90%"&gt;Not all database systems implement the operation of FULL OUTER JOIN.&lt;break time="0.3s"/&gt;MySQL does not support the FULL OUTER JOIN.&lt;break time="0.3s"/&gt;On all systems, where the operation of FULL OUTER JOIN is not implemented, the operation can be simulated by the UNION of SELECT statements that implement the operations of LEFT OUTER JOIN and the RIGHT OUTER JOIN.&lt;break time="0.3s"/&gt;A sample implementation is given at the bottom of the present slide.&lt;break time="0.3s"/&gt;It is interesting, that the operation of the RIGHT OUTER JOIN, can also be implemented as the operation of LEFT OUTER JOIN when we swap the arguments.&lt;break time="0.3s"/&gt;It is true, that the operation of LEFT OUTER JOIN, on the relational tables: R and S, returns the same results as the operation of RIGHT OUTER JOIN, on the relational tables: S and R.&lt;break time="0.3s"/&gt;Then, a decision when the operation of LEFT OUTER JOIN or the RIGHT OUTER JOIN are used may depend on the political beliefs of an S Q L programmer.&lt;break time="0.3s"/&gt;Of course, please treat such conclusion as a joke.&lt;break time="0.5s"/&gt;&lt;/prosody&gt;&lt;/speak&gt;</a:t>
            </a:r>
            <a:endParaRPr lang="en-US" sz="2000" b="0" strike="noStrike" spc="-1" dirty="0">
              <a:latin typeface="Arial"/>
            </a:endParaRPr>
          </a:p>
        </p:txBody>
      </p:sp>
      <p:sp>
        <p:nvSpPr>
          <p:cNvPr id="21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A55080B-AB6F-42DA-AC6A-127145AB1957}"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188847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rate="90%"&gt;Outer join queries.&lt;break time="0.5s"/&gt;&lt;/prosody&gt;&lt;/speak&gt;</a:t>
            </a:r>
            <a:endParaRPr lang="en-US" sz="2000" b="0" strike="noStrike" spc="-1" dirty="0">
              <a:latin typeface="Arial"/>
            </a:endParaRPr>
          </a:p>
        </p:txBody>
      </p:sp>
      <p:sp>
        <p:nvSpPr>
          <p:cNvPr id="16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AEF88D0-DBB5-426D-ACAA-483A33594822}"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rate="90%"&gt;Grouping revisited.&lt;break time="0.5s"/&gt;&lt;/prosody&gt;&lt;/speak&gt;</a:t>
            </a:r>
            <a:endParaRPr lang="en-US" sz="2000" b="0" strike="noStrike" spc="-1" dirty="0">
              <a:latin typeface="Arial"/>
            </a:endParaRPr>
          </a:p>
        </p:txBody>
      </p:sp>
      <p:sp>
        <p:nvSpPr>
          <p:cNvPr id="21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66EB872-304F-4AB8-914D-8B6D94B49275}" type="slidenum">
              <a:rPr lang="en-US" sz="1200" b="0" strike="noStrike" spc="-1">
                <a:solidFill>
                  <a:srgbClr val="000000"/>
                </a:solidFill>
                <a:latin typeface="Times New Roman"/>
                <a:ea typeface="+mn-ea"/>
              </a:rPr>
              <a:t>20</a:t>
            </a:fld>
            <a:endParaRPr lang="en-US" sz="1200" b="0" strike="noStrike" spc="-1">
              <a:latin typeface="Arial"/>
            </a:endParaRPr>
          </a:p>
        </p:txBody>
      </p:sp>
    </p:spTree>
    <p:extLst>
      <p:ext uri="{BB962C8B-B14F-4D97-AF65-F5344CB8AC3E}">
        <p14:creationId xmlns:p14="http://schemas.microsoft.com/office/powerpoint/2010/main" val="2440260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rate="90%"&gt;Do you remember the following query: “find the names of all departments together with the total number of all courses offered by each department” ?&lt;break time="0.3s"/&gt;An implementation, that groups the rows in a relational table: COURSE, depending on the values in a column: offered by, does not include information about the departments, that offer no courses at all.&lt;break time="0.3s"/&gt;This is because a column: offered by, contains only the names of departments, that offer at least one course.&lt;break time="0.3s"/&gt;The original implementation of the query, is given at the top of the present slide.&lt;break time="0.3s"/&gt;So, how do we include into the answer, information about the departments that offer no courses ?&lt;break time="0.3s"/&gt;It means, that we would like to find the names of all departments, together with the total number of all courses offered by each department, and list the names of departments, that offer no courses with a value 0.&lt;break time="0.3s"/&gt;The departments that offer no courses, can be included into the answer by the operation: DEPARTMENT LEFT OUTER JOIN COURSE, with a join condition: DEPARTMENT dot name equals to COURSE dot offered by.&lt;break time="0.3s"/&gt;If we group the results from the operation of LEFT OUTER JOIN, by a column: name, then the names of departments, that offer no courses form the separate groups with the NULLs in a column: title.&lt;break time="0.3s"/&gt;Then, we count the total number of titles of courses in each group, that is located in a column title.&lt;break time="0.3s"/&gt;A group function: COUNT, when applied to an empty slot or an empty set of values, always returns 0.&lt;break time="0.3s"/&gt;An implementation of the query is given at the bottom of the present slide.&lt;break time="0.5s"/&gt;&lt;/prosody&gt;&lt;/speak&gt;</a:t>
            </a:r>
            <a:endParaRPr lang="en-US" sz="2000" b="0" strike="noStrike" spc="-1" dirty="0">
              <a:latin typeface="Arial"/>
            </a:endParaRPr>
          </a:p>
        </p:txBody>
      </p:sp>
      <p:sp>
        <p:nvSpPr>
          <p:cNvPr id="22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A17AD86-4AA7-49C4-9881-A617DE433F48}" type="slidenum">
              <a:rPr lang="en-US" sz="1200" b="0" strike="noStrike" spc="-1">
                <a:solidFill>
                  <a:srgbClr val="000000"/>
                </a:solidFill>
                <a:latin typeface="Times New Roman"/>
                <a:ea typeface="+mn-ea"/>
              </a:rPr>
              <a:t>21</a:t>
            </a:fld>
            <a:endParaRPr lang="en-US" sz="1200" b="0" strike="noStrike" spc="-1">
              <a:latin typeface="Arial"/>
            </a:endParaRPr>
          </a:p>
        </p:txBody>
      </p:sp>
    </p:spTree>
    <p:extLst>
      <p:ext uri="{BB962C8B-B14F-4D97-AF65-F5344CB8AC3E}">
        <p14:creationId xmlns:p14="http://schemas.microsoft.com/office/powerpoint/2010/main" val="2533180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rate="90%"&gt;Please note, the following important details related to the implementation of a query, that finds the names of all departments together with the total number of all courses offered by each department.&lt;break time="0.3s"/&gt;We must use a relational table: DEPARTMENT, to get the names of all departments.&lt;break time="0.3s"/&gt;We must use the operation of LEFT OUTER JOIN, to include the names of departments that offer no courses.&lt;break time="0.3s"/&gt;We must use a group function: COUNT of title, to count the values in a column: title, obtained from the grouping by the names of departments.&lt;break time="0.3s"/&gt;We cannot count the rows with a function: COUNT star, because we are not looking for the total number of rows in each group.&lt;break time="0.3s"/&gt;We are looking for the total number of courses offered by each department and it means, the total number of values in a column: title, after grouping by the names of departments. &lt;break time="0.5s"/&gt;&lt;/prosody&gt;&lt;/speak&gt;</a:t>
            </a:r>
            <a:endParaRPr lang="en-US" sz="2000" b="0" strike="noStrike" spc="-1" dirty="0">
              <a:latin typeface="Arial"/>
            </a:endParaRPr>
          </a:p>
        </p:txBody>
      </p:sp>
      <p:sp>
        <p:nvSpPr>
          <p:cNvPr id="22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EAE1A79-9005-4221-9958-DCFE324460C7}" type="slidenum">
              <a:rPr lang="en-US" sz="1200" b="0" strike="noStrike" spc="-1">
                <a:solidFill>
                  <a:srgbClr val="000000"/>
                </a:solidFill>
                <a:latin typeface="Times New Roman"/>
                <a:ea typeface="+mn-ea"/>
              </a:rPr>
              <a:t>22</a:t>
            </a:fld>
            <a:endParaRPr lang="en-US" sz="1200" b="0" strike="noStrike" spc="-1">
              <a:latin typeface="Arial"/>
            </a:endParaRPr>
          </a:p>
        </p:txBody>
      </p:sp>
    </p:spTree>
    <p:extLst>
      <p:ext uri="{BB962C8B-B14F-4D97-AF65-F5344CB8AC3E}">
        <p14:creationId xmlns:p14="http://schemas.microsoft.com/office/powerpoint/2010/main" val="1564052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rate="90%"&gt;References.&lt;break time="0.5s"/&gt;&lt;/prosody&gt;&lt;/speak&gt;</a:t>
            </a:r>
            <a:endParaRPr lang="en-US" sz="2000" b="0" strike="noStrike" spc="-1" dirty="0">
              <a:latin typeface="Arial"/>
            </a:endParaRPr>
          </a:p>
        </p:txBody>
      </p:sp>
      <p:sp>
        <p:nvSpPr>
          <p:cNvPr id="22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E23F6C1-E57E-4B3E-A498-253A9A3BC9DC}" type="slidenum">
              <a:rPr lang="en-US" sz="1200" b="0" strike="noStrike" spc="-1">
                <a:solidFill>
                  <a:srgbClr val="000000"/>
                </a:solidFill>
                <a:latin typeface="Times New Roman"/>
                <a:ea typeface="+mn-ea"/>
              </a:rPr>
              <a:t>23</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rate="90%"&gt;The LEFT OUTER JOIN operation, joins the rows from two relational tables in two steps.&lt;break time="0.3s"/&gt;In the first step, the LEFT OUTER JOIN operation, joins the rows from two relational tables in the same way as the ordinary JOIN operation, also called as: the INNER JOIN operation.&lt;break time="0.3s"/&gt;Next, the LEFT OUTER JOIN operation, appends to the results of the join, all rows from the left argument of the operation and such, that the rows cannot be joined with any row, from the right argument of the operation.&lt;break time="0.3s"/&gt;Finally, the operation inserts a symbol of an empty slot: NULL, into all entries in the columns, where the values are missing.&lt;break time="0.3s"/&gt;The RIGHT OUTER JOIN operation, joins the rows from two relational tables in almost the same way as the LEFT OUTER JOIN operation.&lt;break time="0.3s"/&gt;In the first step, the RIGHT OUTER JOIN operation joins the rows from two relational tables in the same way as the ordinary JOIN operation.&lt;break time="0.3s"/&gt;Next, the RIGHT OUTER JOIN operation, appends to the results of the join, all rows from the right argument of the operation and such, that the rows cannot be joined with any row from the left argument of the operation.&lt;break time="0.3s"/&gt;Finally, the operation inserts a symbol of an empty slot: NULL, into all entries in the columns, where the values are missing.&lt;break time="0.3s"/&gt;The FULL OUTER JOIN operation unions the result of: the LEFT OUTER JOIN operation and the results of: RIGHT OUTER JOIN operation.&lt;break time="0.5s"/&gt;&lt;/prosody&gt;&lt;/speak&gt;</a:t>
            </a:r>
            <a:endParaRPr lang="en-US" sz="2000" b="0" strike="noStrike" spc="-1" dirty="0">
              <a:latin typeface="Arial"/>
            </a:endParaRPr>
          </a:p>
        </p:txBody>
      </p:sp>
      <p:sp>
        <p:nvSpPr>
          <p:cNvPr id="16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7144C97-F9FD-4907-8706-D2928B15209F}"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rate="90%"&gt;&lt;break time="0.3s"/&gt;In this presentation, we again use the same sample database, that contains information about the departments and about the courses offered by the departments.&lt;break time="0.3s"/&gt;Information about the departments is kept in a relational table: DEPARTMENT.&lt;break time="0.3s"/&gt;A description of a department consists of: a department name, department code, total staff number and budget.&lt;break time="0.3s"/&gt;A name of a department </a:t>
            </a:r>
            <a:r>
              <a:rPr lang="en-US" sz="2000" b="0" strike="noStrike" spc="-1" dirty="0" err="1">
                <a:latin typeface="+mn-lt"/>
              </a:rPr>
              <a:t>uniquelly</a:t>
            </a:r>
            <a:r>
              <a:rPr lang="en-US" sz="2000" b="0" strike="noStrike" spc="-1" dirty="0">
                <a:latin typeface="+mn-lt"/>
              </a:rPr>
              <a:t> identifies each department.&lt;break time="0.3s"/&gt;A code of a department also </a:t>
            </a:r>
            <a:r>
              <a:rPr lang="en-US" sz="2000" b="0" strike="noStrike" spc="-1" dirty="0" err="1">
                <a:latin typeface="+mn-lt"/>
              </a:rPr>
              <a:t>uniquelly</a:t>
            </a:r>
            <a:r>
              <a:rPr lang="en-US" sz="2000" b="0" strike="noStrike" spc="-1" dirty="0">
                <a:latin typeface="+mn-lt"/>
              </a:rPr>
              <a:t> identifies each department.&lt;break time="0.3s"/&gt;Total staff number per department cannot be greater than 50.&lt;break time="0.3s"/&gt;A description of a course consists of: a course number, title, credits and name of department that offers a course.&lt;break time="0.3s"/&gt;A course number is a unique identifier of each course.&lt;break time="0.3s"/&gt;The granted credits can be equal to either 6 or 12.&lt;break time="0.5s"/&gt;&lt;/prosody&gt;&lt;/speak&gt;</a:t>
            </a:r>
            <a:endParaRPr lang="en-US" sz="2000" b="0" strike="noStrike" spc="-1" dirty="0">
              <a:latin typeface="Arial"/>
            </a:endParaRPr>
          </a:p>
        </p:txBody>
      </p:sp>
      <p:sp>
        <p:nvSpPr>
          <p:cNvPr id="21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0F7D893-4B15-4FC1-8142-1CA04C11DA23}"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2310519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rate="90%"&gt;We start from the implementation of the following query: "find the names of departments together with the titles of all courses offered by each department".&lt;break time="0.3s"/&gt;The SELECT statement, that implements the query is listed in the middle of the present slide.&lt;break time="0.3s"/&gt;Assume, that a database contains information about the new departments, that do not offer any courses yet and about the new courses, that are not assigned to any departments.&lt;break time="0.3s"/&gt;Does the SELECT statement listed in the present slide, returns information about the departments, that offer no courses and the courses, not assigned to any department ?&lt;break time="0.3s"/&gt;The JOIN operation, also called: INNER JOIN operation, eliminates from its arguments the rows that cannot be joined with any row from the other argument.&lt;break time="0.3s"/&gt;It is why the departments that offer no courses and courses not assigned to any department are not included in the results from the INNER JOIN operation.&lt;break time="0.3s"/&gt;Sometimes, we may wish to like to include into an answer, the rows from the left and/or the right argument of the INNER JOIN, the rows that cannot be joined and, extend such rows with NULLs on their left or right hand sides.&lt;break time="0.5s"/&gt;&lt;/prosody&gt;&lt;/speak&gt;</a:t>
            </a:r>
            <a:endParaRPr lang="en-US" sz="2000" b="0" strike="noStrike" spc="-1" dirty="0">
              <a:latin typeface="Arial"/>
            </a:endParaRPr>
          </a:p>
        </p:txBody>
      </p:sp>
      <p:sp>
        <p:nvSpPr>
          <p:cNvPr id="17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EC6E21D-BCEA-4E0B-BFA0-87E725E8DFF0}" type="slidenum">
              <a:rPr lang="en-US" sz="1200" b="0" strike="noStrike" spc="-1">
                <a:solidFill>
                  <a:srgbClr val="000000"/>
                </a:solidFill>
                <a:latin typeface="Times New Roman"/>
                <a:ea typeface="+mn-ea"/>
              </a:rPr>
              <a:t>5</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rate="90%"&gt;Left outer join queries.&lt;break time="0.5s"/&gt;&lt;/prosody&gt;&lt;/speak&gt;</a:t>
            </a:r>
            <a:endParaRPr lang="en-US" sz="2000" b="0" strike="noStrike" spc="-1" dirty="0">
              <a:latin typeface="Arial"/>
            </a:endParaRPr>
          </a:p>
        </p:txBody>
      </p:sp>
      <p:sp>
        <p:nvSpPr>
          <p:cNvPr id="17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8C73D5B-1EC0-44CD-94AB-E622C59FF21B}" type="slidenum">
              <a:rPr lang="en-US" sz="1200" b="0" strike="noStrike" spc="-1">
                <a:solidFill>
                  <a:srgbClr val="000000"/>
                </a:solidFill>
                <a:latin typeface="Times New Roman"/>
                <a:ea typeface="+mn-ea"/>
              </a:rPr>
              <a:t>6</a:t>
            </a:fld>
            <a:endParaRPr lang="en-US" sz="1200" b="0" strike="noStrike" spc="-1">
              <a:latin typeface="Arial"/>
            </a:endParaRPr>
          </a:p>
        </p:txBody>
      </p:sp>
    </p:spTree>
    <p:extLst>
      <p:ext uri="{BB962C8B-B14F-4D97-AF65-F5344CB8AC3E}">
        <p14:creationId xmlns:p14="http://schemas.microsoft.com/office/powerpoint/2010/main" val="353516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rate="90%"&gt;The operation of LEFT OUTER JOIN joins the rows from two relational tables and later on, it appends to the results all rows from the left argument of the operation, that cannot be joined with any row, from the right argument of the operation.&lt;break time="0.3s"/&gt;Such rows are extended with NULLs in all columns that belong to the right argument of the operation.&lt;break time="0.3s"/&gt;The present slide demonstrates the first step of the operation.&lt;break time="0.3s"/&gt;The rows from a relational table: TABLE 1, represented by an alias name: T 1, are joined with the rows from a relational table: TABLE 2, represented by an alias name T 2.&lt;break time="0.3s"/&gt;The join is performed over a given Condition in a usual way for the JOIN operation.&lt;break time="0.3s"/&gt;The join condition evaluates to TRUE, when a green row from T 1 is joined with a red row and orange row from T 2.&lt;break time="0.3s"/&gt;The join condition evaluates to FALSE when a green row from T1 is joined with a yellow row from T 2.&lt;break time="0.3s"/&gt;The intermediate results consist of two rows: green-red and green-orange.&lt;break time="0.3s"/&gt;The next slide explains the second step of the operation.&lt;break time="0.5s"/&gt;&lt;/prosody&gt;&lt;/speak&gt;</a:t>
            </a:r>
            <a:endParaRPr lang="en-US" sz="2000" b="0" strike="noStrike" spc="-1" dirty="0">
              <a:latin typeface="Arial"/>
            </a:endParaRPr>
          </a:p>
        </p:txBody>
      </p:sp>
      <p:sp>
        <p:nvSpPr>
          <p:cNvPr id="17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EBBD112-0F4A-44DC-AA34-C956AA995555}"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207045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rate="90%"&gt;A blue row from a relational table T 1 cannot be joined with any row from a relational table T 2.&lt;break time="0.3s"/&gt;A relational table T 1 is the left argument of the LEFT OUTER JOIN operation and because of that, a blue row is added to the results of LEFT OUTER JOIN and the values in all columns, that belong to a relational table T 2 are set to NULL.&lt;break time="0.3s"/&gt;Please see a picture at the bottom of the present slide.&lt;break time="0.3s"/&gt;The unconditional addition of the rows from the left argument of the LEFT OUTER JOIN operation, is the difference between the JOIN operation, also called: INNER JOIN, and the LEFT OUTER JOIN OPERATION.&lt;break time="0.5s"/&gt;&lt;/prosody&gt;&lt;/speak&gt;</a:t>
            </a:r>
            <a:endParaRPr lang="en-US" sz="2000" b="0" strike="noStrike" spc="-1" dirty="0">
              <a:latin typeface="Arial"/>
            </a:endParaRPr>
          </a:p>
        </p:txBody>
      </p:sp>
      <p:sp>
        <p:nvSpPr>
          <p:cNvPr id="18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C6AE24C-DCC9-4C3F-B7B7-83602361C544}"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32895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rate="90%"&gt;The join condition evaluates to TRUE, when a purple row from T 1 is joined with a red row and orange row from T 2.&lt;break time="0.3s"/&gt;The join condition evaluates to FALSE, when a purple row from  T 1 is joined with a yellow row from T 2.&lt;break time="0.3s"/&gt;The rows: purple-red and purple-orange are added to the intermediate results.&lt;break time="0.3s"/&gt;It ends the processing of the LEFT OUTER JOIN operation.&lt;break time="0.5s"/&gt;&lt;/prosody&gt;&lt;/speak&gt;</a:t>
            </a:r>
            <a:endParaRPr lang="en-US" sz="2000" b="0" strike="noStrike" spc="-1" dirty="0">
              <a:latin typeface="Arial"/>
            </a:endParaRPr>
          </a:p>
        </p:txBody>
      </p:sp>
      <p:sp>
        <p:nvSpPr>
          <p:cNvPr id="18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C67C297-A0E1-466E-9174-6DA5F761B03A}"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313740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6560" cy="550440"/>
          </a:xfrm>
          <a:prstGeom prst="rect">
            <a:avLst/>
          </a:prstGeom>
          <a:ln>
            <a:noFill/>
          </a:ln>
        </p:spPr>
      </p:pic>
      <p:pic>
        <p:nvPicPr>
          <p:cNvPr id="2" name="Picture 3"/>
          <p:cNvPicPr/>
          <p:nvPr/>
        </p:nvPicPr>
        <p:blipFill>
          <a:blip r:embed="rId15"/>
          <a:stretch/>
        </p:blipFill>
        <p:spPr>
          <a:xfrm>
            <a:off x="0" y="4320"/>
            <a:ext cx="9140400" cy="6846120"/>
          </a:xfrm>
          <a:prstGeom prst="rect">
            <a:avLst/>
          </a:prstGeom>
          <a:ln>
            <a:noFill/>
          </a:ln>
        </p:spPr>
      </p:pic>
      <p:pic>
        <p:nvPicPr>
          <p:cNvPr id="3" name="Picture 5"/>
          <p:cNvPicPr/>
          <p:nvPr/>
        </p:nvPicPr>
        <p:blipFill>
          <a:blip r:embed="rId16"/>
          <a:stretch/>
        </p:blipFill>
        <p:spPr>
          <a:xfrm>
            <a:off x="7317720" y="5233320"/>
            <a:ext cx="1421640" cy="116928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6560" cy="55044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280" cy="2483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1">
                <a:solidFill>
                  <a:srgbClr val="FFFFFF"/>
                </a:solidFill>
                <a:latin typeface="Courier New"/>
                <a:ea typeface="DejaVu Sans"/>
              </a:rPr>
              <a:t>SELECT</a:t>
            </a:r>
            <a:r>
              <a:rPr lang="en-US" sz="6600" b="0" strike="noStrike" spc="-131">
                <a:solidFill>
                  <a:srgbClr val="FFFFFF"/>
                </a:solidFill>
                <a:latin typeface="Times New Roman"/>
                <a:ea typeface="DejaVu Sans"/>
              </a:rPr>
              <a:t> statement (Part 4)</a:t>
            </a:r>
            <a:endParaRPr lang="en-US" sz="6600" b="0" strike="noStrike" spc="-1">
              <a:latin typeface="Arial"/>
            </a:endParaRPr>
          </a:p>
        </p:txBody>
      </p:sp>
      <p:sp>
        <p:nvSpPr>
          <p:cNvPr id="88" name="CustomShape 2"/>
          <p:cNvSpPr/>
          <p:nvPr/>
        </p:nvSpPr>
        <p:spPr>
          <a:xfrm>
            <a:off x="303120" y="5513040"/>
            <a:ext cx="6397200" cy="1062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080" cy="3657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Left outer join queries</a:t>
            </a:r>
            <a:endParaRPr lang="en-US" sz="3200" b="0" strike="noStrike" spc="-1">
              <a:latin typeface="Arial"/>
            </a:endParaRPr>
          </a:p>
        </p:txBody>
      </p:sp>
      <p:sp>
        <p:nvSpPr>
          <p:cNvPr id="11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Consider an extended version of the previous query: Find the names of departments together with the titles of all courses offered by each department and include the names of departments that offer no courses at all</a:t>
            </a:r>
            <a:endParaRPr lang="en-US" sz="2000" b="0" strike="noStrike" spc="-1" dirty="0">
              <a:latin typeface="Arial"/>
            </a:endParaRPr>
          </a:p>
          <a:p>
            <a:pPr algn="just">
              <a:lnSpc>
                <a:spcPct val="100000"/>
              </a:lnSpc>
              <a:spcBef>
                <a:spcPts val="561"/>
              </a:spcBef>
            </a:pPr>
            <a:endParaRPr lang="en-US" sz="800" b="0" strike="noStrike" spc="-1" dirty="0">
              <a:latin typeface="Arial"/>
            </a:endParaRPr>
          </a:p>
          <a:p>
            <a:pPr marL="361950" algn="just">
              <a:lnSpc>
                <a:spcPct val="100000"/>
              </a:lnSpc>
              <a:spcBef>
                <a:spcPts val="561"/>
              </a:spcBef>
              <a:buClr>
                <a:srgbClr val="0C2340"/>
              </a:buClr>
            </a:pPr>
            <a:r>
              <a:rPr lang="en-US" b="0" strike="noStrike" spc="-1" dirty="0">
                <a:solidFill>
                  <a:srgbClr val="0C2340"/>
                </a:solidFill>
                <a:latin typeface="Courier New"/>
                <a:ea typeface="DejaVu Sans"/>
              </a:rPr>
              <a:t>SELECT name, title</a:t>
            </a:r>
            <a:endParaRPr lang="en-US" b="0" strike="noStrike" spc="-1" dirty="0">
              <a:latin typeface="Arial"/>
            </a:endParaRPr>
          </a:p>
          <a:p>
            <a:pPr marL="361950" algn="just">
              <a:lnSpc>
                <a:spcPct val="100000"/>
              </a:lnSpc>
              <a:spcBef>
                <a:spcPts val="561"/>
              </a:spcBef>
              <a:buClr>
                <a:srgbClr val="0C2340"/>
              </a:buClr>
            </a:pPr>
            <a:r>
              <a:rPr lang="en-US" b="0" strike="noStrike" spc="-1" dirty="0">
                <a:solidFill>
                  <a:srgbClr val="0C2340"/>
                </a:solidFill>
                <a:latin typeface="Courier New"/>
                <a:ea typeface="DejaVu Sans"/>
              </a:rPr>
              <a:t>FROM DEPARTMENT LEFT OUTER JOIN COURSE</a:t>
            </a:r>
            <a:endParaRPr lang="en-US" b="0" strike="noStrike" spc="-1" dirty="0">
              <a:latin typeface="Arial"/>
            </a:endParaRPr>
          </a:p>
          <a:p>
            <a:pPr marL="361950" algn="just">
              <a:lnSpc>
                <a:spcPct val="100000"/>
              </a:lnSpc>
              <a:spcBef>
                <a:spcPts val="561"/>
              </a:spcBef>
              <a:buClr>
                <a:srgbClr val="0C2340"/>
              </a:buClr>
            </a:pPr>
            <a:r>
              <a:rPr lang="en-US" b="0" strike="noStrike" spc="-1" dirty="0">
                <a:solidFill>
                  <a:srgbClr val="0C2340"/>
                </a:solidFill>
                <a:latin typeface="Courier New"/>
                <a:ea typeface="DejaVu Sans"/>
              </a:rPr>
              <a:t>                ON name = </a:t>
            </a:r>
            <a:r>
              <a:rPr lang="en-US" b="0" strike="noStrike" spc="-1" dirty="0" err="1">
                <a:solidFill>
                  <a:srgbClr val="0C2340"/>
                </a:solidFill>
                <a:latin typeface="Courier New"/>
                <a:ea typeface="DejaVu Sans"/>
              </a:rPr>
              <a:t>offered_by</a:t>
            </a:r>
            <a:r>
              <a:rPr lang="en-US" b="0" strike="noStrike" spc="-1" dirty="0">
                <a:solidFill>
                  <a:srgbClr val="0C2340"/>
                </a:solidFill>
                <a:latin typeface="Courier New"/>
                <a:ea typeface="DejaVu Sans"/>
              </a:rPr>
              <a:t>;</a:t>
            </a:r>
            <a:endParaRPr lang="en-US" b="0" strike="noStrike" spc="-1" dirty="0">
              <a:latin typeface="Arial"/>
            </a:endParaRPr>
          </a:p>
          <a:p>
            <a:pPr algn="just">
              <a:lnSpc>
                <a:spcPct val="100000"/>
              </a:lnSpc>
              <a:spcBef>
                <a:spcPts val="561"/>
              </a:spcBef>
            </a:pPr>
            <a:endParaRPr lang="en-US" sz="800" b="0" strike="noStrike" spc="-1" dirty="0">
              <a:latin typeface="Arial"/>
            </a:endParaRPr>
          </a:p>
          <a:p>
            <a:pPr marL="352440" indent="-34128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An operation of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LEFT OUTER JOIN </a:t>
            </a:r>
            <a:r>
              <a:rPr lang="en-US" sz="2000" b="0" strike="noStrike" spc="-1" dirty="0">
                <a:solidFill>
                  <a:srgbClr val="000000"/>
                </a:solidFill>
                <a:latin typeface="Times New Roman"/>
                <a:ea typeface="DejaVu Sans"/>
              </a:rPr>
              <a:t>includes into the results all rows from the "left" argument of the operation</a:t>
            </a:r>
            <a:endParaRPr lang="en-US" sz="2000" b="0" strike="noStrike" spc="-1" dirty="0">
              <a:latin typeface="Arial"/>
            </a:endParaRPr>
          </a:p>
          <a:p>
            <a:pPr marL="352440" indent="-34128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If a row from the "left" argument of the operation cannot be joined with any row from the "right" argument of the operation then it is extended with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NULL</a:t>
            </a:r>
            <a:r>
              <a:rPr lang="en-US" sz="2000" b="0" strike="noStrike" spc="-1" dirty="0">
                <a:solidFill>
                  <a:srgbClr val="000000"/>
                </a:solidFill>
                <a:latin typeface="Times New Roman"/>
                <a:ea typeface="DejaVu Sans"/>
              </a:rPr>
              <a:t>s and it is appended to the result</a:t>
            </a:r>
            <a:endParaRPr lang="en-US" sz="2000" b="0" strike="noStrike" spc="-1" dirty="0">
              <a:latin typeface="Arial"/>
            </a:endParaRPr>
          </a:p>
        </p:txBody>
      </p:sp>
      <p:sp>
        <p:nvSpPr>
          <p:cNvPr id="11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20AFF82-7686-4524-8844-CAFD21DD6868}"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35500921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Left outer join queries</a:t>
            </a:r>
            <a:endParaRPr lang="en-US" sz="3200" b="0" strike="noStrike" spc="-1">
              <a:latin typeface="Arial"/>
            </a:endParaRPr>
          </a:p>
        </p:txBody>
      </p:sp>
      <p:sp>
        <p:nvSpPr>
          <p:cNvPr id="12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1500" b="0" strike="noStrike" spc="-1" dirty="0">
                <a:solidFill>
                  <a:srgbClr val="0C2340"/>
                </a:solidFill>
                <a:latin typeface="Times New Roman"/>
                <a:ea typeface="DejaVu Sans"/>
              </a:rPr>
              <a:t>What are the outcomes of the following </a:t>
            </a:r>
            <a:r>
              <a:rPr lang="en-US" sz="1500" b="0" strike="noStrike" spc="-1" dirty="0">
                <a:solidFill>
                  <a:srgbClr val="0C2340"/>
                </a:solidFill>
                <a:latin typeface="Courier New" panose="02070309020205020404" pitchFamily="49" charset="0"/>
                <a:ea typeface="DejaVu Sans"/>
                <a:cs typeface="Courier New" panose="02070309020205020404" pitchFamily="49" charset="0"/>
              </a:rPr>
              <a:t>SELECT</a:t>
            </a:r>
            <a:r>
              <a:rPr lang="en-US" sz="1500" b="0" strike="noStrike" spc="-1" dirty="0">
                <a:solidFill>
                  <a:srgbClr val="0C2340"/>
                </a:solidFill>
                <a:latin typeface="Times New Roman"/>
                <a:ea typeface="DejaVu Sans"/>
              </a:rPr>
              <a:t> statement ?</a:t>
            </a:r>
            <a:endParaRPr lang="en-US" sz="1500" b="0" strike="noStrike" spc="-1" dirty="0">
              <a:latin typeface="Arial"/>
            </a:endParaRP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SELECT name, title</a:t>
            </a:r>
            <a:endParaRPr lang="en-US" sz="900" b="0" strike="noStrike" spc="-1" dirty="0">
              <a:latin typeface="Arial"/>
            </a:endParaRP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FROM DEPARTMENT LEFT OUTER JOIN COURSE</a:t>
            </a:r>
            <a:endParaRPr lang="en-US" sz="900" b="0" strike="noStrike" spc="-1" dirty="0">
              <a:latin typeface="Arial"/>
            </a:endParaRP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	        ON name = </a:t>
            </a:r>
            <a:r>
              <a:rPr lang="en-US" sz="900" b="0" strike="noStrike" spc="-1" dirty="0" err="1">
                <a:solidFill>
                  <a:srgbClr val="0C2340"/>
                </a:solidFill>
                <a:latin typeface="Courier New"/>
                <a:ea typeface="DejaVu Sans"/>
              </a:rPr>
              <a:t>offered_by</a:t>
            </a:r>
            <a:r>
              <a:rPr lang="en-US" sz="900" b="0" strike="noStrike" spc="-1" dirty="0">
                <a:solidFill>
                  <a:srgbClr val="0C2340"/>
                </a:solidFill>
                <a:latin typeface="Courier New"/>
                <a:ea typeface="DejaVu Sans"/>
              </a:rPr>
              <a:t>;</a:t>
            </a:r>
            <a:endParaRPr lang="en-US" sz="900" b="0" strike="noStrike" spc="-1" dirty="0">
              <a:latin typeface="Arial"/>
            </a:endParaRP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     +---------+-----------+---------+-------------+</a:t>
            </a:r>
            <a:endParaRPr lang="en-US" sz="900" b="0" strike="noStrike" spc="-1" dirty="0">
              <a:latin typeface="Arial"/>
            </a:endParaRP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 name        | code | </a:t>
            </a:r>
            <a:r>
              <a:rPr lang="en-US" sz="900" b="0" strike="noStrike" spc="-1" dirty="0" err="1">
                <a:solidFill>
                  <a:srgbClr val="0C2340"/>
                </a:solidFill>
                <a:latin typeface="Courier New"/>
                <a:ea typeface="DejaVu Sans"/>
              </a:rPr>
              <a:t>t_s_n</a:t>
            </a:r>
            <a:r>
              <a:rPr lang="en-US" sz="900" b="0" strike="noStrike" spc="-1" dirty="0">
                <a:solidFill>
                  <a:srgbClr val="0C2340"/>
                </a:solidFill>
                <a:latin typeface="Courier New"/>
                <a:ea typeface="DejaVu Sans"/>
              </a:rPr>
              <a:t> | chair  | budget |     | </a:t>
            </a:r>
            <a:r>
              <a:rPr lang="en-US" sz="900" b="0" strike="noStrike" spc="-1" dirty="0" err="1">
                <a:solidFill>
                  <a:srgbClr val="0C2340"/>
                </a:solidFill>
                <a:latin typeface="Courier New"/>
                <a:ea typeface="DejaVu Sans"/>
              </a:rPr>
              <a:t>cnum</a:t>
            </a:r>
            <a:r>
              <a:rPr lang="en-US" sz="900" b="0" strike="noStrike" spc="-1" dirty="0">
                <a:solidFill>
                  <a:srgbClr val="0C2340"/>
                </a:solidFill>
                <a:latin typeface="Courier New"/>
                <a:ea typeface="DejaVu Sans"/>
              </a:rPr>
              <a:t>    | title     | credits | </a:t>
            </a:r>
            <a:r>
              <a:rPr lang="en-US" sz="900" b="0" strike="noStrike" spc="-1" dirty="0" err="1">
                <a:solidFill>
                  <a:srgbClr val="0C2340"/>
                </a:solidFill>
                <a:latin typeface="Courier New"/>
                <a:ea typeface="DejaVu Sans"/>
              </a:rPr>
              <a:t>offered_by</a:t>
            </a:r>
            <a:r>
              <a:rPr lang="en-US" sz="900" b="0" strike="noStrike" spc="-1" dirty="0">
                <a:solidFill>
                  <a:srgbClr val="0C2340"/>
                </a:solidFill>
                <a:latin typeface="Courier New"/>
                <a:ea typeface="DejaVu Sans"/>
              </a:rPr>
              <a:t>  |</a:t>
            </a:r>
            <a:endParaRPr lang="en-US" sz="900" b="0" strike="noStrike" spc="-1" dirty="0">
              <a:latin typeface="Arial"/>
            </a:endParaRP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     +---------+-----------+---------+-------------+</a:t>
            </a: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 Mathematics | MATH |     7 | Peter  |  200.0 |     | MATH101 | Calculus  |       6 | Mathematics |</a:t>
            </a:r>
            <a:endParaRPr lang="en-US" sz="900" b="0" strike="noStrike" spc="-1" dirty="0">
              <a:latin typeface="Arial"/>
            </a:endParaRP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 Physics     | PHY  |     5 | Albert |  100.1 |     | PHYS101 | Mechanics |       6 | Physics     |</a:t>
            </a:r>
            <a:endParaRPr lang="en-US" sz="900" b="0" strike="noStrike" spc="-1" dirty="0">
              <a:latin typeface="Arial"/>
            </a:endParaRP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 Biology     | BIOL |     0 | Mary   |    0.0 |     | MATH300 | Topology  |      12 | NULL        |</a:t>
            </a:r>
            <a:endParaRPr lang="en-US" sz="900" b="0" strike="noStrike" spc="-1" dirty="0">
              <a:latin typeface="Arial"/>
            </a:endParaRPr>
          </a:p>
          <a:p>
            <a:pPr marL="361950" algn="just">
              <a:lnSpc>
                <a:spcPct val="100000"/>
              </a:lnSpc>
              <a:spcBef>
                <a:spcPts val="561"/>
              </a:spcBef>
              <a:buClr>
                <a:srgbClr val="0C2340"/>
              </a:buClr>
            </a:pPr>
            <a:r>
              <a:rPr lang="en-US" sz="900" b="0" strike="noStrike" spc="-1" dirty="0">
                <a:solidFill>
                  <a:srgbClr val="0C2340"/>
                </a:solidFill>
                <a:latin typeface="Courier New"/>
                <a:ea typeface="DejaVu Sans"/>
              </a:rPr>
              <a:t>+-------------+------+-------+--------+--------+     +---------+-----------+---------+-------------+</a:t>
            </a:r>
            <a:endParaRPr lang="en-US" sz="900" b="0" strike="noStrike" spc="-1" dirty="0">
              <a:latin typeface="Arial"/>
            </a:endParaRPr>
          </a:p>
          <a:p>
            <a:pPr marL="352440" indent="-341280" algn="just">
              <a:lnSpc>
                <a:spcPct val="100000"/>
              </a:lnSpc>
              <a:spcBef>
                <a:spcPts val="561"/>
              </a:spcBef>
              <a:buClr>
                <a:srgbClr val="0C2340"/>
              </a:buClr>
              <a:buFont typeface="Arial"/>
              <a:buChar char="•"/>
            </a:pPr>
            <a:r>
              <a:rPr lang="en-US" sz="1500" b="0" strike="noStrike" spc="-1" dirty="0">
                <a:solidFill>
                  <a:srgbClr val="000000"/>
                </a:solidFill>
                <a:latin typeface="Times New Roman"/>
                <a:ea typeface="DejaVu Sans"/>
              </a:rPr>
              <a:t>The results of </a:t>
            </a:r>
            <a:r>
              <a:rPr lang="en-US" sz="1500" b="0" strike="noStrike" spc="-1" dirty="0">
                <a:solidFill>
                  <a:srgbClr val="000000"/>
                </a:solidFill>
                <a:latin typeface="Courier New" panose="02070309020205020404" pitchFamily="49" charset="0"/>
                <a:ea typeface="DejaVu Sans"/>
                <a:cs typeface="Courier New" panose="02070309020205020404" pitchFamily="49" charset="0"/>
              </a:rPr>
              <a:t>LEFT OUTER JOIN </a:t>
            </a:r>
            <a:r>
              <a:rPr lang="en-US" sz="1500" b="0" strike="noStrike" spc="-1" dirty="0">
                <a:solidFill>
                  <a:srgbClr val="000000"/>
                </a:solidFill>
                <a:latin typeface="Times New Roman"/>
                <a:ea typeface="DejaVu Sans"/>
              </a:rPr>
              <a:t>operation</a:t>
            </a:r>
            <a:endParaRPr lang="en-US" sz="1500" b="0" strike="noStrike" spc="-1" dirty="0">
              <a:latin typeface="Arial"/>
            </a:endParaRPr>
          </a:p>
          <a:p>
            <a:pPr marL="361950" algn="just">
              <a:lnSpc>
                <a:spcPct val="100000"/>
              </a:lnSpc>
              <a:spcBef>
                <a:spcPts val="561"/>
              </a:spcBef>
              <a:buClr>
                <a:srgbClr val="0C2340"/>
              </a:buClr>
            </a:pPr>
            <a:r>
              <a:rPr lang="en-US" sz="1000" b="0" strike="noStrike" spc="-1" dirty="0">
                <a:solidFill>
                  <a:srgbClr val="000000"/>
                </a:solidFill>
                <a:latin typeface="Courier New"/>
                <a:ea typeface="DejaVu Sans"/>
              </a:rPr>
              <a:t>+-------------+------+-------+--------+--------+---------+-----------+---------+-------------+</a:t>
            </a:r>
            <a:endParaRPr lang="en-US" sz="1000" b="0" strike="noStrike" spc="-1" dirty="0">
              <a:latin typeface="Arial"/>
            </a:endParaRPr>
          </a:p>
          <a:p>
            <a:pPr marL="361950" algn="just">
              <a:lnSpc>
                <a:spcPct val="100000"/>
              </a:lnSpc>
              <a:spcBef>
                <a:spcPts val="561"/>
              </a:spcBef>
              <a:buClr>
                <a:srgbClr val="0C2340"/>
              </a:buClr>
            </a:pPr>
            <a:r>
              <a:rPr lang="en-US" sz="1000" b="0" strike="noStrike" spc="-1" dirty="0">
                <a:solidFill>
                  <a:srgbClr val="000000"/>
                </a:solidFill>
                <a:latin typeface="Courier New"/>
                <a:ea typeface="DejaVu Sans"/>
              </a:rPr>
              <a:t>| name        | code | </a:t>
            </a:r>
            <a:r>
              <a:rPr lang="en-US" sz="1000" b="0" strike="noStrike" spc="-1" dirty="0" err="1">
                <a:solidFill>
                  <a:srgbClr val="000000"/>
                </a:solidFill>
                <a:latin typeface="Courier New"/>
                <a:ea typeface="DejaVu Sans"/>
              </a:rPr>
              <a:t>t_s_n</a:t>
            </a:r>
            <a:r>
              <a:rPr lang="en-US" sz="1000" b="0" strike="noStrike" spc="-1" dirty="0">
                <a:solidFill>
                  <a:srgbClr val="000000"/>
                </a:solidFill>
                <a:latin typeface="Courier New"/>
                <a:ea typeface="DejaVu Sans"/>
              </a:rPr>
              <a:t> | chair  | budget | </a:t>
            </a:r>
            <a:r>
              <a:rPr lang="en-US" sz="1000" b="0" strike="noStrike" spc="-1" dirty="0" err="1">
                <a:solidFill>
                  <a:srgbClr val="000000"/>
                </a:solidFill>
                <a:latin typeface="Courier New"/>
                <a:ea typeface="DejaVu Sans"/>
              </a:rPr>
              <a:t>cnum</a:t>
            </a:r>
            <a:r>
              <a:rPr lang="en-US" sz="1000" b="0" strike="noStrike" spc="-1" dirty="0">
                <a:solidFill>
                  <a:srgbClr val="000000"/>
                </a:solidFill>
                <a:latin typeface="Courier New"/>
                <a:ea typeface="DejaVu Sans"/>
              </a:rPr>
              <a:t>    | title     | credits | </a:t>
            </a:r>
            <a:r>
              <a:rPr lang="en-US" sz="1000" b="0" strike="noStrike" spc="-1" dirty="0" err="1">
                <a:solidFill>
                  <a:srgbClr val="000000"/>
                </a:solidFill>
                <a:latin typeface="Courier New"/>
                <a:ea typeface="DejaVu Sans"/>
              </a:rPr>
              <a:t>offered_by</a:t>
            </a:r>
            <a:r>
              <a:rPr lang="en-US" sz="1000" b="0" strike="noStrike" spc="-1" dirty="0">
                <a:solidFill>
                  <a:srgbClr val="000000"/>
                </a:solidFill>
                <a:latin typeface="Courier New"/>
                <a:ea typeface="DejaVu Sans"/>
              </a:rPr>
              <a:t>  |</a:t>
            </a:r>
            <a:endParaRPr lang="en-US" sz="1000" b="0" strike="noStrike" spc="-1" dirty="0">
              <a:latin typeface="Arial"/>
            </a:endParaRPr>
          </a:p>
          <a:p>
            <a:pPr marL="361950" algn="just">
              <a:lnSpc>
                <a:spcPct val="100000"/>
              </a:lnSpc>
              <a:spcBef>
                <a:spcPts val="561"/>
              </a:spcBef>
              <a:buClr>
                <a:srgbClr val="0C2340"/>
              </a:buClr>
            </a:pPr>
            <a:r>
              <a:rPr lang="en-US" sz="1000" b="0" strike="noStrike" spc="-1" dirty="0">
                <a:solidFill>
                  <a:srgbClr val="000000"/>
                </a:solidFill>
                <a:latin typeface="Courier New"/>
                <a:ea typeface="DejaVu Sans"/>
              </a:rPr>
              <a:t>+-------------+------+-------+--------+--------+---------+-----------+---------+-------------+</a:t>
            </a:r>
            <a:endParaRPr lang="en-US" sz="1000" b="0" strike="noStrike" spc="-1" dirty="0">
              <a:latin typeface="Arial"/>
            </a:endParaRPr>
          </a:p>
          <a:p>
            <a:pPr marL="361950" algn="just">
              <a:lnSpc>
                <a:spcPct val="100000"/>
              </a:lnSpc>
              <a:spcBef>
                <a:spcPts val="561"/>
              </a:spcBef>
              <a:buClr>
                <a:srgbClr val="0C2340"/>
              </a:buClr>
            </a:pPr>
            <a:r>
              <a:rPr lang="en-US" sz="1000" b="0" strike="noStrike" spc="-1" dirty="0">
                <a:solidFill>
                  <a:srgbClr val="000000"/>
                </a:solidFill>
                <a:latin typeface="Courier New"/>
                <a:ea typeface="DejaVu Sans"/>
              </a:rPr>
              <a:t>| Mathematics | MATH |     7 | Peter  |  200.0 | MATH101 | Calculus  |       6 | Mathematics |</a:t>
            </a:r>
            <a:endParaRPr lang="en-US" sz="1000" b="0" strike="noStrike" spc="-1" dirty="0">
              <a:latin typeface="Arial"/>
            </a:endParaRPr>
          </a:p>
          <a:p>
            <a:pPr marL="361950" algn="just">
              <a:lnSpc>
                <a:spcPct val="100000"/>
              </a:lnSpc>
              <a:spcBef>
                <a:spcPts val="561"/>
              </a:spcBef>
              <a:buClr>
                <a:srgbClr val="0C2340"/>
              </a:buClr>
            </a:pPr>
            <a:r>
              <a:rPr lang="en-US" sz="1000" b="0" strike="noStrike" spc="-1" dirty="0">
                <a:solidFill>
                  <a:srgbClr val="000000"/>
                </a:solidFill>
                <a:latin typeface="Courier New"/>
                <a:ea typeface="DejaVu Sans"/>
              </a:rPr>
              <a:t>| Physics     | PHY  |     5 | Albert |  100.1 | PHYS101 | Mechanics |       6 | Physics     |</a:t>
            </a:r>
            <a:endParaRPr lang="en-US" sz="1000" b="0" strike="noStrike" spc="-1" dirty="0">
              <a:latin typeface="Arial"/>
            </a:endParaRPr>
          </a:p>
          <a:p>
            <a:pPr marL="361950" algn="just">
              <a:lnSpc>
                <a:spcPct val="100000"/>
              </a:lnSpc>
              <a:spcBef>
                <a:spcPts val="561"/>
              </a:spcBef>
              <a:buClr>
                <a:srgbClr val="0C2340"/>
              </a:buClr>
            </a:pPr>
            <a:r>
              <a:rPr lang="en-US" sz="1000" b="0" strike="noStrike" spc="-1" dirty="0">
                <a:solidFill>
                  <a:srgbClr val="FF0000"/>
                </a:solidFill>
                <a:latin typeface="Courier New"/>
                <a:ea typeface="DejaVu Sans"/>
              </a:rPr>
              <a:t>| Biology     | BIOL |     0 | Mary   |    0.0 | NULL    | NULL      |    NULL | NULL        |</a:t>
            </a:r>
            <a:endParaRPr lang="en-US" sz="1000" b="0" strike="noStrike" spc="-1" dirty="0">
              <a:solidFill>
                <a:srgbClr val="FF0000"/>
              </a:solidFill>
              <a:latin typeface="Arial"/>
            </a:endParaRPr>
          </a:p>
          <a:p>
            <a:pPr marL="361950" algn="just">
              <a:lnSpc>
                <a:spcPct val="100000"/>
              </a:lnSpc>
              <a:spcBef>
                <a:spcPts val="561"/>
              </a:spcBef>
              <a:buClr>
                <a:srgbClr val="0C2340"/>
              </a:buClr>
            </a:pPr>
            <a:r>
              <a:rPr lang="en-US" sz="1000" b="0" strike="noStrike" spc="-1" dirty="0">
                <a:solidFill>
                  <a:srgbClr val="000000"/>
                </a:solidFill>
                <a:latin typeface="Courier New"/>
                <a:ea typeface="DejaVu Sans"/>
              </a:rPr>
              <a:t>+-------------+------+-------+--------+--------+---------+-----------+---------+-------------+</a:t>
            </a:r>
            <a:endParaRPr lang="en-US" sz="1000" b="0" strike="noStrike" spc="-1" dirty="0">
              <a:latin typeface="Arial"/>
            </a:endParaRPr>
          </a:p>
        </p:txBody>
      </p:sp>
      <p:sp>
        <p:nvSpPr>
          <p:cNvPr id="12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5C26DF8-0636-45F6-A4A7-7E25BA47E498}"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29582263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Left outer join queries</a:t>
            </a:r>
            <a:endParaRPr lang="en-US" sz="3200" b="0" strike="noStrike" spc="-1">
              <a:latin typeface="Arial"/>
            </a:endParaRPr>
          </a:p>
        </p:txBody>
      </p:sp>
      <p:sp>
        <p:nvSpPr>
          <p:cNvPr id="12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What are the outcomes of the following </a:t>
            </a:r>
            <a:r>
              <a:rPr lang="en-US" sz="2200" b="0" strike="noStrike" spc="-1" dirty="0">
                <a:solidFill>
                  <a:srgbClr val="0C2340"/>
                </a:solidFill>
                <a:latin typeface="Courier New" panose="02070309020205020404" pitchFamily="49" charset="0"/>
                <a:ea typeface="DejaVu Sans"/>
                <a:cs typeface="Courier New" panose="02070309020205020404" pitchFamily="49" charset="0"/>
              </a:rPr>
              <a:t>SELECT</a:t>
            </a:r>
            <a:r>
              <a:rPr lang="en-US" sz="2200" b="0" strike="noStrike" spc="-1" dirty="0">
                <a:solidFill>
                  <a:srgbClr val="0C2340"/>
                </a:solidFill>
                <a:latin typeface="Times New Roman"/>
                <a:ea typeface="DejaVu Sans"/>
              </a:rPr>
              <a:t> statement ?</a:t>
            </a:r>
            <a:endParaRPr lang="en-US" sz="2200" b="0" strike="noStrike" spc="-1" dirty="0">
              <a:latin typeface="Arial"/>
            </a:endParaRPr>
          </a:p>
          <a:p>
            <a:pPr marL="361950" algn="just">
              <a:lnSpc>
                <a:spcPct val="100000"/>
              </a:lnSpc>
              <a:spcBef>
                <a:spcPts val="561"/>
              </a:spcBef>
              <a:buClr>
                <a:srgbClr val="0C2340"/>
              </a:buClr>
            </a:pPr>
            <a:r>
              <a:rPr lang="en-US" sz="1800" b="0" strike="noStrike" spc="-1" dirty="0">
                <a:solidFill>
                  <a:srgbClr val="0C2340"/>
                </a:solidFill>
                <a:latin typeface="Courier New"/>
                <a:ea typeface="DejaVu Sans"/>
              </a:rPr>
              <a:t>SELECT name, title</a:t>
            </a:r>
            <a:endParaRPr lang="en-US" sz="1800" b="0" strike="noStrike" spc="-1" dirty="0">
              <a:latin typeface="Arial"/>
            </a:endParaRPr>
          </a:p>
          <a:p>
            <a:pPr marL="361950" algn="just">
              <a:lnSpc>
                <a:spcPct val="100000"/>
              </a:lnSpc>
              <a:spcBef>
                <a:spcPts val="561"/>
              </a:spcBef>
              <a:buClr>
                <a:srgbClr val="0C2340"/>
              </a:buClr>
            </a:pPr>
            <a:r>
              <a:rPr lang="en-US" sz="1800" b="0" strike="noStrike" spc="-1" dirty="0">
                <a:solidFill>
                  <a:srgbClr val="0C2340"/>
                </a:solidFill>
                <a:latin typeface="Courier New"/>
                <a:ea typeface="DejaVu Sans"/>
              </a:rPr>
              <a:t>FROM DEPARTMENT LEFT OUTER JOIN COURSE</a:t>
            </a:r>
            <a:endParaRPr lang="en-US" sz="1800" b="0" strike="noStrike" spc="-1" dirty="0">
              <a:latin typeface="Arial"/>
            </a:endParaRPr>
          </a:p>
          <a:p>
            <a:pPr marL="361950" algn="just">
              <a:lnSpc>
                <a:spcPct val="100000"/>
              </a:lnSpc>
              <a:spcBef>
                <a:spcPts val="561"/>
              </a:spcBef>
              <a:buClr>
                <a:srgbClr val="0C2340"/>
              </a:buClr>
            </a:pPr>
            <a:r>
              <a:rPr lang="en-US" spc="-1" dirty="0">
                <a:solidFill>
                  <a:srgbClr val="0C2340"/>
                </a:solidFill>
                <a:latin typeface="Courier New"/>
                <a:ea typeface="DejaVu Sans"/>
              </a:rPr>
              <a:t>                </a:t>
            </a:r>
            <a:r>
              <a:rPr lang="en-US" sz="1800" b="0" strike="noStrike" spc="-1" dirty="0">
                <a:solidFill>
                  <a:srgbClr val="0C2340"/>
                </a:solidFill>
                <a:latin typeface="Courier New"/>
                <a:ea typeface="DejaVu Sans"/>
              </a:rPr>
              <a:t>ON name = </a:t>
            </a:r>
            <a:r>
              <a:rPr lang="en-US" sz="1800" b="0" strike="noStrike" spc="-1" dirty="0" err="1">
                <a:solidFill>
                  <a:srgbClr val="0C2340"/>
                </a:solidFill>
                <a:latin typeface="Courier New"/>
                <a:ea typeface="DejaVu Sans"/>
              </a:rPr>
              <a:t>offered_by</a:t>
            </a:r>
            <a:r>
              <a:rPr lang="en-US" sz="1800" b="0" strike="noStrike" spc="-1" dirty="0">
                <a:solidFill>
                  <a:srgbClr val="0C2340"/>
                </a:solidFill>
                <a:latin typeface="Courier New"/>
                <a:ea typeface="DejaVu Sans"/>
              </a:rPr>
              <a:t>;</a:t>
            </a:r>
          </a:p>
          <a:p>
            <a:pPr marL="11160" algn="just">
              <a:lnSpc>
                <a:spcPct val="100000"/>
              </a:lnSpc>
              <a:spcBef>
                <a:spcPts val="561"/>
              </a:spcBef>
              <a:buClr>
                <a:srgbClr val="0C2340"/>
              </a:buClr>
            </a:pPr>
            <a:endParaRPr lang="en-US" sz="1800" b="0" strike="noStrike" spc="-1" dirty="0">
              <a:latin typeface="Arial"/>
            </a:endParaRPr>
          </a:p>
          <a:p>
            <a:pPr marL="352440" indent="-34128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The final results of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PROJECTION</a:t>
            </a:r>
            <a:r>
              <a:rPr lang="en-US" sz="2200" b="0" strike="noStrike" spc="-1" dirty="0">
                <a:solidFill>
                  <a:srgbClr val="000000"/>
                </a:solidFill>
                <a:latin typeface="Times New Roman"/>
                <a:ea typeface="DejaVu Sans"/>
              </a:rPr>
              <a:t> on the columns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name</a:t>
            </a:r>
            <a:r>
              <a:rPr lang="en-US" sz="2200" b="0" strike="noStrike" spc="-1" dirty="0">
                <a:solidFill>
                  <a:srgbClr val="000000"/>
                </a:solidFill>
                <a:latin typeface="Times New Roman"/>
                <a:ea typeface="DejaVu Sans"/>
              </a:rPr>
              <a:t> and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title</a:t>
            </a:r>
            <a:endParaRPr lang="en-US" sz="2200" b="0" strike="noStrike" spc="-1" dirty="0">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a:t>
            </a:r>
            <a:endParaRPr lang="en-US" sz="1800" b="0" strike="noStrike" spc="-1" dirty="0">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 name        | title     |</a:t>
            </a:r>
            <a:endParaRPr lang="en-US" sz="1800" b="0" strike="noStrike" spc="-1" dirty="0">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a:t>
            </a:r>
            <a:endParaRPr lang="en-US" sz="1800" b="0" strike="noStrike" spc="-1" dirty="0">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 Mathematics | Calculus  |</a:t>
            </a:r>
            <a:endParaRPr lang="en-US" sz="1800" b="0" strike="noStrike" spc="-1" dirty="0">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 Physics     | Mechanics |</a:t>
            </a:r>
            <a:endParaRPr lang="en-US" sz="1800" b="0" strike="noStrike" spc="-1" dirty="0">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 Biology     | NULL      |</a:t>
            </a:r>
            <a:endParaRPr lang="en-US" sz="1800" b="0" strike="noStrike" spc="-1" dirty="0">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a:t>
            </a:r>
            <a:endParaRPr lang="en-US" sz="1800" b="0" strike="noStrike" spc="-1" dirty="0">
              <a:latin typeface="Arial"/>
            </a:endParaRPr>
          </a:p>
        </p:txBody>
      </p:sp>
      <p:sp>
        <p:nvSpPr>
          <p:cNvPr id="12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B33A280-D6B1-46B9-93F2-374CC54142B0}" type="slidenum">
              <a:rPr lang="en-US" sz="1400" b="0" strike="noStrike" spc="-1">
                <a:solidFill>
                  <a:srgbClr val="8B8B8B"/>
                </a:solidFill>
                <a:latin typeface="Montserrat"/>
                <a:ea typeface="DejaVu Sans"/>
              </a:rPr>
              <a:t>12</a:t>
            </a:fld>
            <a:endParaRPr lang="en-US" sz="1400" b="0" strike="noStrike" spc="-1">
              <a:latin typeface="Arial"/>
            </a:endParaRPr>
          </a:p>
        </p:txBody>
      </p:sp>
    </p:spTree>
    <p:extLst>
      <p:ext uri="{BB962C8B-B14F-4D97-AF65-F5344CB8AC3E}">
        <p14:creationId xmlns:p14="http://schemas.microsoft.com/office/powerpoint/2010/main" val="11735074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27"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Left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Right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Full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Grouping revisited</a:t>
            </a:r>
            <a:endParaRPr lang="en-US" sz="2800" b="0" strike="noStrike" spc="-1">
              <a:latin typeface="Arial"/>
            </a:endParaRPr>
          </a:p>
        </p:txBody>
      </p:sp>
      <p:sp>
        <p:nvSpPr>
          <p:cNvPr id="12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4DAC758-B3DE-40CE-BE2D-96BC9501190B}"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4222378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Right outer join queries</a:t>
            </a:r>
            <a:endParaRPr lang="en-US" sz="3200" b="0" strike="noStrike" spc="-1">
              <a:latin typeface="Arial"/>
            </a:endParaRPr>
          </a:p>
        </p:txBody>
      </p:sp>
      <p:sp>
        <p:nvSpPr>
          <p:cNvPr id="13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Consider the following query: find the names of departments together with the titles of all courses offered by each department and include the titles of all courses do not assigned to any department</a:t>
            </a:r>
            <a:endParaRPr lang="en-US" sz="2200" b="0" strike="noStrike" spc="-1" dirty="0">
              <a:latin typeface="Arial"/>
            </a:endParaRPr>
          </a:p>
          <a:p>
            <a:pPr marL="352440" indent="-341280" algn="just">
              <a:lnSpc>
                <a:spcPct val="100000"/>
              </a:lnSpc>
              <a:spcBef>
                <a:spcPts val="561"/>
              </a:spcBef>
              <a:buClr>
                <a:srgbClr val="0C2340"/>
              </a:buClr>
              <a:buFont typeface="Arial"/>
              <a:buChar char="•"/>
            </a:pPr>
            <a:endParaRPr lang="en-US" sz="22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SELECT name, title</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FROM DEPARTMENT RIGHT OUTER JOIN COURSE</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ON name = </a:t>
            </a:r>
            <a:r>
              <a:rPr lang="en-US" sz="1800" b="0" strike="noStrike" spc="-1" dirty="0" err="1">
                <a:solidFill>
                  <a:srgbClr val="0C2340"/>
                </a:solidFill>
                <a:latin typeface="Courier New"/>
                <a:ea typeface="DejaVu Sans"/>
              </a:rPr>
              <a:t>offered_by</a:t>
            </a:r>
            <a:endParaRPr lang="en-US" sz="1800" b="0" strike="noStrike" spc="-1" dirty="0">
              <a:latin typeface="Arial"/>
            </a:endParaRPr>
          </a:p>
          <a:p>
            <a:pPr algn="just">
              <a:lnSpc>
                <a:spcPct val="100000"/>
              </a:lnSpc>
              <a:spcBef>
                <a:spcPts val="561"/>
              </a:spcBef>
            </a:pPr>
            <a:endParaRPr lang="en-US" sz="1800" b="0" strike="noStrike" spc="-1" dirty="0">
              <a:latin typeface="Arial"/>
            </a:endParaRPr>
          </a:p>
          <a:p>
            <a:pPr marL="352440" indent="-34128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An operation of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RIGHT OUTER JOIN </a:t>
            </a:r>
            <a:r>
              <a:rPr lang="en-US" sz="2000" b="0" strike="noStrike" spc="-1" dirty="0">
                <a:solidFill>
                  <a:srgbClr val="0C2340"/>
                </a:solidFill>
                <a:latin typeface="Times New Roman"/>
                <a:ea typeface="DejaVu Sans"/>
              </a:rPr>
              <a:t>includes into the results all rows from the "right" argument of the operation</a:t>
            </a:r>
            <a:endParaRPr lang="en-US" sz="2000" b="0" strike="noStrike" spc="-1" dirty="0">
              <a:latin typeface="Arial"/>
            </a:endParaRPr>
          </a:p>
          <a:p>
            <a:pPr marL="352440" indent="-34128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If a row from the "right" argument of the operation cannot be joined with any row from the "left" argument of the operation then it is extended with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NULL</a:t>
            </a:r>
            <a:r>
              <a:rPr lang="en-US" sz="2000" b="0" strike="noStrike" spc="-1" dirty="0">
                <a:solidFill>
                  <a:srgbClr val="0C2340"/>
                </a:solidFill>
                <a:latin typeface="Times New Roman"/>
                <a:ea typeface="DejaVu Sans"/>
              </a:rPr>
              <a:t>s and it is appended to the result</a:t>
            </a:r>
            <a:endParaRPr lang="en-US" sz="2000" b="0" strike="noStrike" spc="-1" dirty="0">
              <a:latin typeface="Arial"/>
            </a:endParaRPr>
          </a:p>
          <a:p>
            <a:pPr marL="352440" indent="-341280" algn="just">
              <a:lnSpc>
                <a:spcPct val="100000"/>
              </a:lnSpc>
              <a:spcBef>
                <a:spcPts val="561"/>
              </a:spcBef>
              <a:buClr>
                <a:srgbClr val="0C2340"/>
              </a:buClr>
              <a:buFont typeface="Arial"/>
              <a:buChar char="•"/>
            </a:pPr>
            <a:endParaRPr lang="en-US" sz="2000" b="0" strike="noStrike" spc="-1" dirty="0">
              <a:latin typeface="Arial"/>
            </a:endParaRPr>
          </a:p>
        </p:txBody>
      </p:sp>
      <p:sp>
        <p:nvSpPr>
          <p:cNvPr id="13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0FEE313-5F5C-4F47-96E2-27294F6A4BC5}" type="slidenum">
              <a:rPr lang="en-US" sz="1400" b="0" strike="noStrike" spc="-1">
                <a:solidFill>
                  <a:srgbClr val="8B8B8B"/>
                </a:solidFill>
                <a:latin typeface="Montserrat"/>
                <a:ea typeface="DejaVu Sans"/>
              </a:rPr>
              <a:t>14</a:t>
            </a:fld>
            <a:endParaRPr lang="en-US" sz="1400" b="0" strike="noStrike" spc="-1">
              <a:latin typeface="Arial"/>
            </a:endParaRPr>
          </a:p>
        </p:txBody>
      </p:sp>
    </p:spTree>
    <p:extLst>
      <p:ext uri="{BB962C8B-B14F-4D97-AF65-F5344CB8AC3E}">
        <p14:creationId xmlns:p14="http://schemas.microsoft.com/office/powerpoint/2010/main" val="32934016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Right outer join queries</a:t>
            </a:r>
            <a:endParaRPr lang="en-US" sz="3200" b="0" strike="noStrike" spc="-1">
              <a:latin typeface="Arial"/>
            </a:endParaRPr>
          </a:p>
        </p:txBody>
      </p:sp>
      <p:sp>
        <p:nvSpPr>
          <p:cNvPr id="133"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1400" b="0" strike="noStrike" spc="-1" dirty="0">
                <a:solidFill>
                  <a:srgbClr val="0C2340"/>
                </a:solidFill>
                <a:latin typeface="Times New Roman"/>
                <a:ea typeface="DejaVu Sans"/>
              </a:rPr>
              <a:t>What are the outcomes of the following </a:t>
            </a:r>
            <a:r>
              <a:rPr lang="en-US" sz="1400" b="0" strike="noStrike" spc="-1" dirty="0">
                <a:solidFill>
                  <a:srgbClr val="0C2340"/>
                </a:solidFill>
                <a:latin typeface="Courier New" panose="02070309020205020404" pitchFamily="49" charset="0"/>
                <a:ea typeface="DejaVu Sans"/>
                <a:cs typeface="Courier New" panose="02070309020205020404" pitchFamily="49" charset="0"/>
              </a:rPr>
              <a:t>SELECT</a:t>
            </a:r>
            <a:r>
              <a:rPr lang="en-US" sz="1400" b="0" strike="noStrike" spc="-1" dirty="0">
                <a:solidFill>
                  <a:srgbClr val="0C2340"/>
                </a:solidFill>
                <a:latin typeface="Times New Roman"/>
                <a:ea typeface="DejaVu Sans"/>
              </a:rPr>
              <a:t> statement ?</a:t>
            </a:r>
            <a:endParaRPr lang="en-US" sz="1400" b="0" strike="noStrike" spc="-1" dirty="0">
              <a:latin typeface="Arial"/>
            </a:endParaRPr>
          </a:p>
          <a:p>
            <a:pPr marL="360000" algn="just">
              <a:lnSpc>
                <a:spcPct val="100000"/>
              </a:lnSpc>
              <a:spcBef>
                <a:spcPts val="561"/>
              </a:spcBef>
            </a:pPr>
            <a:r>
              <a:rPr lang="en-US" sz="1000" b="0" strike="noStrike" spc="-1" dirty="0">
                <a:solidFill>
                  <a:srgbClr val="0C2340"/>
                </a:solidFill>
                <a:latin typeface="Courier New"/>
                <a:ea typeface="DejaVu Sans"/>
              </a:rPr>
              <a:t>ELECT name, title</a:t>
            </a:r>
            <a:endParaRPr lang="en-US" sz="1000" b="0" strike="noStrike" spc="-1" dirty="0">
              <a:latin typeface="Arial"/>
            </a:endParaRPr>
          </a:p>
          <a:p>
            <a:pPr marL="360000" algn="just">
              <a:lnSpc>
                <a:spcPct val="100000"/>
              </a:lnSpc>
              <a:spcBef>
                <a:spcPts val="561"/>
              </a:spcBef>
            </a:pPr>
            <a:r>
              <a:rPr lang="en-US" sz="1000" b="0" strike="noStrike" spc="-1" dirty="0">
                <a:solidFill>
                  <a:srgbClr val="0C2340"/>
                </a:solidFill>
                <a:latin typeface="Courier New"/>
                <a:ea typeface="DejaVu Sans"/>
              </a:rPr>
              <a:t>FROM DEPARTMENT RIGHT OUTER JOIN COURSE</a:t>
            </a:r>
            <a:endParaRPr lang="en-US" sz="1000" b="0" strike="noStrike" spc="-1" dirty="0">
              <a:latin typeface="Arial"/>
            </a:endParaRPr>
          </a:p>
          <a:p>
            <a:pPr marL="360000" algn="just">
              <a:lnSpc>
                <a:spcPct val="100000"/>
              </a:lnSpc>
              <a:spcBef>
                <a:spcPts val="561"/>
              </a:spcBef>
            </a:pPr>
            <a:r>
              <a:rPr lang="en-US" sz="1000" b="0" strike="noStrike" spc="-1" dirty="0">
                <a:solidFill>
                  <a:srgbClr val="0C2340"/>
                </a:solidFill>
                <a:latin typeface="Courier New"/>
                <a:ea typeface="DejaVu Sans"/>
              </a:rPr>
              <a:t>	        ON name = </a:t>
            </a:r>
            <a:r>
              <a:rPr lang="en-US" sz="1000" b="0" strike="noStrike" spc="-1" dirty="0" err="1">
                <a:solidFill>
                  <a:srgbClr val="0C2340"/>
                </a:solidFill>
                <a:latin typeface="Courier New"/>
                <a:ea typeface="DejaVu Sans"/>
              </a:rPr>
              <a:t>offered_by</a:t>
            </a:r>
            <a:r>
              <a:rPr lang="en-US" sz="1000" b="0" strike="noStrike" spc="-1" dirty="0">
                <a:solidFill>
                  <a:srgbClr val="0C2340"/>
                </a:solidFill>
                <a:latin typeface="Courier New"/>
                <a:ea typeface="DejaVu Sans"/>
              </a:rPr>
              <a:t>;</a:t>
            </a:r>
            <a:endParaRPr lang="en-US" sz="1000" b="0" strike="noStrike" spc="-1" dirty="0">
              <a:latin typeface="Arial"/>
            </a:endParaRPr>
          </a:p>
          <a:p>
            <a:pPr marL="360000" algn="just">
              <a:lnSpc>
                <a:spcPct val="100000"/>
              </a:lnSpc>
              <a:spcBef>
                <a:spcPts val="561"/>
              </a:spcBef>
            </a:pPr>
            <a:r>
              <a:rPr lang="en-US" sz="900" b="0" strike="noStrike" spc="-1" dirty="0">
                <a:solidFill>
                  <a:srgbClr val="0C2340"/>
                </a:solidFill>
                <a:latin typeface="Courier New"/>
                <a:ea typeface="DejaVu Sans"/>
              </a:rPr>
              <a:t>+-------------+------+-------+--------+--------+     +---------+-----------+---------+-------------+</a:t>
            </a:r>
            <a:endParaRPr lang="en-US" sz="900" b="0" strike="noStrike" spc="-1" dirty="0">
              <a:latin typeface="Arial"/>
            </a:endParaRPr>
          </a:p>
          <a:p>
            <a:pPr marL="360000" algn="just">
              <a:lnSpc>
                <a:spcPct val="100000"/>
              </a:lnSpc>
              <a:spcBef>
                <a:spcPts val="561"/>
              </a:spcBef>
            </a:pPr>
            <a:r>
              <a:rPr lang="en-US" sz="900" b="0" strike="noStrike" spc="-1" dirty="0">
                <a:solidFill>
                  <a:srgbClr val="0C2340"/>
                </a:solidFill>
                <a:latin typeface="Courier New"/>
                <a:ea typeface="DejaVu Sans"/>
              </a:rPr>
              <a:t>| name        | code | </a:t>
            </a:r>
            <a:r>
              <a:rPr lang="en-US" sz="900" b="0" strike="noStrike" spc="-1" dirty="0" err="1">
                <a:solidFill>
                  <a:srgbClr val="0C2340"/>
                </a:solidFill>
                <a:latin typeface="Courier New"/>
                <a:ea typeface="DejaVu Sans"/>
              </a:rPr>
              <a:t>t_s_n</a:t>
            </a:r>
            <a:r>
              <a:rPr lang="en-US" sz="900" b="0" strike="noStrike" spc="-1" dirty="0">
                <a:solidFill>
                  <a:srgbClr val="0C2340"/>
                </a:solidFill>
                <a:latin typeface="Courier New"/>
                <a:ea typeface="DejaVu Sans"/>
              </a:rPr>
              <a:t> | chair  | budget |     | </a:t>
            </a:r>
            <a:r>
              <a:rPr lang="en-US" sz="900" b="0" strike="noStrike" spc="-1" dirty="0" err="1">
                <a:solidFill>
                  <a:srgbClr val="0C2340"/>
                </a:solidFill>
                <a:latin typeface="Courier New"/>
                <a:ea typeface="DejaVu Sans"/>
              </a:rPr>
              <a:t>cnum</a:t>
            </a:r>
            <a:r>
              <a:rPr lang="en-US" sz="900" b="0" strike="noStrike" spc="-1" dirty="0">
                <a:solidFill>
                  <a:srgbClr val="0C2340"/>
                </a:solidFill>
                <a:latin typeface="Courier New"/>
                <a:ea typeface="DejaVu Sans"/>
              </a:rPr>
              <a:t>    | title     | credits | </a:t>
            </a:r>
            <a:r>
              <a:rPr lang="en-US" sz="900" b="0" strike="noStrike" spc="-1" dirty="0" err="1">
                <a:solidFill>
                  <a:srgbClr val="0C2340"/>
                </a:solidFill>
                <a:latin typeface="Courier New"/>
                <a:ea typeface="DejaVu Sans"/>
              </a:rPr>
              <a:t>offered_by</a:t>
            </a:r>
            <a:r>
              <a:rPr lang="en-US" sz="900" b="0" strike="noStrike" spc="-1" dirty="0">
                <a:solidFill>
                  <a:srgbClr val="0C2340"/>
                </a:solidFill>
                <a:latin typeface="Courier New"/>
                <a:ea typeface="DejaVu Sans"/>
              </a:rPr>
              <a:t>  |</a:t>
            </a:r>
            <a:endParaRPr lang="en-US" sz="900" b="0" strike="noStrike" spc="-1" dirty="0">
              <a:latin typeface="Arial"/>
            </a:endParaRPr>
          </a:p>
          <a:p>
            <a:pPr marL="360000" algn="just">
              <a:lnSpc>
                <a:spcPct val="100000"/>
              </a:lnSpc>
              <a:spcBef>
                <a:spcPts val="561"/>
              </a:spcBef>
            </a:pPr>
            <a:r>
              <a:rPr lang="en-US" sz="900" b="0" strike="noStrike" spc="-1" dirty="0">
                <a:solidFill>
                  <a:srgbClr val="0C2340"/>
                </a:solidFill>
                <a:latin typeface="Courier New"/>
                <a:ea typeface="DejaVu Sans"/>
              </a:rPr>
              <a:t>+-------------+------+-------+--------+--------+     +---------+-----------+---------+-------------+</a:t>
            </a:r>
            <a:endParaRPr lang="en-US" sz="900" b="0" strike="noStrike" spc="-1" dirty="0">
              <a:latin typeface="Arial"/>
            </a:endParaRPr>
          </a:p>
          <a:p>
            <a:pPr marL="360000" algn="just">
              <a:lnSpc>
                <a:spcPct val="100000"/>
              </a:lnSpc>
              <a:spcBef>
                <a:spcPts val="561"/>
              </a:spcBef>
            </a:pPr>
            <a:r>
              <a:rPr lang="en-US" sz="900" b="0" strike="noStrike" spc="-1" dirty="0">
                <a:solidFill>
                  <a:srgbClr val="0C2340"/>
                </a:solidFill>
                <a:latin typeface="Courier New"/>
                <a:ea typeface="DejaVu Sans"/>
              </a:rPr>
              <a:t>| Mathematics | MATH |     7 | Peter  |  200.0 |     | MATH101 | Calculus  |       6 | Mathematics |</a:t>
            </a:r>
            <a:endParaRPr lang="en-US" sz="900" b="0" strike="noStrike" spc="-1" dirty="0">
              <a:latin typeface="Arial"/>
            </a:endParaRPr>
          </a:p>
          <a:p>
            <a:pPr marL="360000" algn="just">
              <a:lnSpc>
                <a:spcPct val="100000"/>
              </a:lnSpc>
              <a:spcBef>
                <a:spcPts val="561"/>
              </a:spcBef>
            </a:pPr>
            <a:r>
              <a:rPr lang="en-US" sz="900" b="0" strike="noStrike" spc="-1" dirty="0">
                <a:solidFill>
                  <a:srgbClr val="0C2340"/>
                </a:solidFill>
                <a:latin typeface="Courier New"/>
                <a:ea typeface="DejaVu Sans"/>
              </a:rPr>
              <a:t>| Physics     | PHY  |     5 | Albert |  100.1 |     | PHYS101 | Mechanics |       6 | Physics     |</a:t>
            </a:r>
            <a:endParaRPr lang="en-US" sz="900" b="0" strike="noStrike" spc="-1" dirty="0">
              <a:latin typeface="Arial"/>
            </a:endParaRPr>
          </a:p>
          <a:p>
            <a:pPr marL="360000" algn="just">
              <a:lnSpc>
                <a:spcPct val="100000"/>
              </a:lnSpc>
              <a:spcBef>
                <a:spcPts val="561"/>
              </a:spcBef>
            </a:pPr>
            <a:r>
              <a:rPr lang="en-US" sz="900" b="0" strike="noStrike" spc="-1" dirty="0">
                <a:solidFill>
                  <a:srgbClr val="0C2340"/>
                </a:solidFill>
                <a:latin typeface="Courier New"/>
                <a:ea typeface="DejaVu Sans"/>
              </a:rPr>
              <a:t>| Biology     | BIOL |     0 | Mary   |    0.0 |     | MATH300 | Topology  |      12 | NULL        |</a:t>
            </a:r>
            <a:endParaRPr lang="en-US" sz="900" b="0" strike="noStrike" spc="-1" dirty="0">
              <a:latin typeface="Arial"/>
            </a:endParaRPr>
          </a:p>
          <a:p>
            <a:pPr marL="360000" algn="just">
              <a:lnSpc>
                <a:spcPct val="100000"/>
              </a:lnSpc>
              <a:spcBef>
                <a:spcPts val="561"/>
              </a:spcBef>
            </a:pPr>
            <a:r>
              <a:rPr lang="en-US" sz="900" b="0" strike="noStrike" spc="-1" dirty="0">
                <a:solidFill>
                  <a:srgbClr val="0C2340"/>
                </a:solidFill>
                <a:latin typeface="Courier New"/>
                <a:ea typeface="DejaVu Sans"/>
              </a:rPr>
              <a:t>+-------------+------+-------+--------+--------+     +---------+-----------+---------+-------------+</a:t>
            </a:r>
            <a:endParaRPr lang="en-US" sz="900" b="0" strike="noStrike" spc="-1" dirty="0">
              <a:latin typeface="Arial"/>
            </a:endParaRPr>
          </a:p>
          <a:p>
            <a:pPr marL="352440" indent="-341280" algn="just">
              <a:lnSpc>
                <a:spcPct val="100000"/>
              </a:lnSpc>
              <a:spcBef>
                <a:spcPts val="561"/>
              </a:spcBef>
              <a:buClr>
                <a:srgbClr val="0C2340"/>
              </a:buClr>
              <a:buFont typeface="Arial"/>
              <a:buChar char="•"/>
            </a:pPr>
            <a:r>
              <a:rPr lang="en-US" sz="1400" b="0" strike="noStrike" spc="-1" dirty="0">
                <a:solidFill>
                  <a:srgbClr val="0C2340"/>
                </a:solidFill>
                <a:latin typeface="Times New Roman"/>
                <a:ea typeface="DejaVu Sans"/>
              </a:rPr>
              <a:t>The results of </a:t>
            </a:r>
            <a:r>
              <a:rPr lang="en-US" sz="1400" b="0" strike="noStrike" spc="-1" dirty="0">
                <a:solidFill>
                  <a:srgbClr val="0C2340"/>
                </a:solidFill>
                <a:latin typeface="Courier New" panose="02070309020205020404" pitchFamily="49" charset="0"/>
                <a:ea typeface="DejaVu Sans"/>
                <a:cs typeface="Courier New" panose="02070309020205020404" pitchFamily="49" charset="0"/>
              </a:rPr>
              <a:t>RIGHT OUTER JOIN </a:t>
            </a:r>
            <a:r>
              <a:rPr lang="en-US" sz="1400" b="0" strike="noStrike" spc="-1" dirty="0">
                <a:solidFill>
                  <a:srgbClr val="0C2340"/>
                </a:solidFill>
                <a:latin typeface="Times New Roman"/>
                <a:ea typeface="DejaVu Sans"/>
              </a:rPr>
              <a:t>operation</a:t>
            </a:r>
            <a:endParaRPr lang="en-US" sz="1400" b="0" strike="noStrike" spc="-1" dirty="0">
              <a:latin typeface="Arial"/>
            </a:endParaRPr>
          </a:p>
          <a:p>
            <a:pPr marL="360000" algn="just">
              <a:lnSpc>
                <a:spcPct val="100000"/>
              </a:lnSpc>
              <a:spcBef>
                <a:spcPts val="561"/>
              </a:spcBef>
            </a:pPr>
            <a:r>
              <a:rPr lang="en-US" sz="1000" b="0" strike="noStrike" spc="-1" dirty="0">
                <a:solidFill>
                  <a:srgbClr val="0C2340"/>
                </a:solidFill>
                <a:latin typeface="Courier New"/>
                <a:ea typeface="DejaVu Sans"/>
              </a:rPr>
              <a:t>+-------------+------+-------+--------+--------+---------+-----------+---------+-------------+</a:t>
            </a:r>
            <a:endParaRPr lang="en-US" sz="1000" b="0" strike="noStrike" spc="-1" dirty="0">
              <a:latin typeface="Arial"/>
            </a:endParaRPr>
          </a:p>
          <a:p>
            <a:pPr marL="360000" algn="just">
              <a:lnSpc>
                <a:spcPct val="100000"/>
              </a:lnSpc>
              <a:spcBef>
                <a:spcPts val="561"/>
              </a:spcBef>
            </a:pPr>
            <a:r>
              <a:rPr lang="en-US" sz="1000" b="0" strike="noStrike" spc="-1" dirty="0">
                <a:solidFill>
                  <a:srgbClr val="0C2340"/>
                </a:solidFill>
                <a:latin typeface="Courier New"/>
                <a:ea typeface="DejaVu Sans"/>
              </a:rPr>
              <a:t>| name        | code | </a:t>
            </a:r>
            <a:r>
              <a:rPr lang="en-US" sz="1000" b="0" strike="noStrike" spc="-1" dirty="0" err="1">
                <a:solidFill>
                  <a:srgbClr val="0C2340"/>
                </a:solidFill>
                <a:latin typeface="Courier New"/>
                <a:ea typeface="DejaVu Sans"/>
              </a:rPr>
              <a:t>t_s_n</a:t>
            </a:r>
            <a:r>
              <a:rPr lang="en-US" sz="1000" b="0" strike="noStrike" spc="-1" dirty="0">
                <a:solidFill>
                  <a:srgbClr val="0C2340"/>
                </a:solidFill>
                <a:latin typeface="Courier New"/>
                <a:ea typeface="DejaVu Sans"/>
              </a:rPr>
              <a:t> | chair  | budget | </a:t>
            </a:r>
            <a:r>
              <a:rPr lang="en-US" sz="1000" b="0" strike="noStrike" spc="-1" dirty="0" err="1">
                <a:solidFill>
                  <a:srgbClr val="0C2340"/>
                </a:solidFill>
                <a:latin typeface="Courier New"/>
                <a:ea typeface="DejaVu Sans"/>
              </a:rPr>
              <a:t>cnum</a:t>
            </a:r>
            <a:r>
              <a:rPr lang="en-US" sz="1000" b="0" strike="noStrike" spc="-1" dirty="0">
                <a:solidFill>
                  <a:srgbClr val="0C2340"/>
                </a:solidFill>
                <a:latin typeface="Courier New"/>
                <a:ea typeface="DejaVu Sans"/>
              </a:rPr>
              <a:t>    | title     | credits | </a:t>
            </a:r>
            <a:r>
              <a:rPr lang="en-US" sz="1000" b="0" strike="noStrike" spc="-1" dirty="0" err="1">
                <a:solidFill>
                  <a:srgbClr val="0C2340"/>
                </a:solidFill>
                <a:latin typeface="Courier New"/>
                <a:ea typeface="DejaVu Sans"/>
              </a:rPr>
              <a:t>offered_by</a:t>
            </a:r>
            <a:r>
              <a:rPr lang="en-US" sz="1000" b="0" strike="noStrike" spc="-1" dirty="0">
                <a:solidFill>
                  <a:srgbClr val="0C2340"/>
                </a:solidFill>
                <a:latin typeface="Courier New"/>
                <a:ea typeface="DejaVu Sans"/>
              </a:rPr>
              <a:t>  |</a:t>
            </a:r>
            <a:endParaRPr lang="en-US" sz="1000" b="0" strike="noStrike" spc="-1" dirty="0">
              <a:latin typeface="Arial"/>
            </a:endParaRPr>
          </a:p>
          <a:p>
            <a:pPr marL="360000" algn="just">
              <a:lnSpc>
                <a:spcPct val="100000"/>
              </a:lnSpc>
              <a:spcBef>
                <a:spcPts val="561"/>
              </a:spcBef>
            </a:pPr>
            <a:r>
              <a:rPr lang="en-US" sz="1000" b="0" strike="noStrike" spc="-1" dirty="0">
                <a:solidFill>
                  <a:srgbClr val="0C2340"/>
                </a:solidFill>
                <a:latin typeface="Courier New"/>
                <a:ea typeface="DejaVu Sans"/>
              </a:rPr>
              <a:t>+-------------+------+-------+--------+--------+---------+-----------+---------+-------------+</a:t>
            </a:r>
            <a:endParaRPr lang="en-US" sz="1000" b="0" strike="noStrike" spc="-1" dirty="0">
              <a:latin typeface="Arial"/>
            </a:endParaRPr>
          </a:p>
          <a:p>
            <a:pPr marL="360000" algn="just">
              <a:lnSpc>
                <a:spcPct val="100000"/>
              </a:lnSpc>
              <a:spcBef>
                <a:spcPts val="561"/>
              </a:spcBef>
            </a:pPr>
            <a:r>
              <a:rPr lang="en-US" sz="1000" b="0" strike="noStrike" spc="-1" dirty="0">
                <a:solidFill>
                  <a:srgbClr val="0C2340"/>
                </a:solidFill>
                <a:latin typeface="Courier New"/>
                <a:ea typeface="DejaVu Sans"/>
              </a:rPr>
              <a:t>| Mathematics | MATH |     7 | Peter  |  200.0 | MATH101 | Calculus  |       6 | Mathematics |</a:t>
            </a:r>
            <a:endParaRPr lang="en-US" sz="1000" b="0" strike="noStrike" spc="-1" dirty="0">
              <a:latin typeface="Arial"/>
            </a:endParaRPr>
          </a:p>
          <a:p>
            <a:pPr marL="360000" algn="just">
              <a:lnSpc>
                <a:spcPct val="100000"/>
              </a:lnSpc>
              <a:spcBef>
                <a:spcPts val="561"/>
              </a:spcBef>
            </a:pPr>
            <a:r>
              <a:rPr lang="en-US" sz="1000" b="0" strike="noStrike" spc="-1" dirty="0">
                <a:solidFill>
                  <a:srgbClr val="0C2340"/>
                </a:solidFill>
                <a:latin typeface="Courier New"/>
                <a:ea typeface="DejaVu Sans"/>
              </a:rPr>
              <a:t>| Physics     | PHY  |     5 | Albert |  100.1 | PHYS101 | Mechanics |       6 | Physics     |</a:t>
            </a:r>
            <a:endParaRPr lang="en-US" sz="1000" b="0" strike="noStrike" spc="-1" dirty="0">
              <a:latin typeface="Arial"/>
            </a:endParaRPr>
          </a:p>
          <a:p>
            <a:pPr marL="360000" algn="just">
              <a:lnSpc>
                <a:spcPct val="100000"/>
              </a:lnSpc>
              <a:spcBef>
                <a:spcPts val="561"/>
              </a:spcBef>
            </a:pPr>
            <a:r>
              <a:rPr lang="en-US" sz="1000" b="0" strike="noStrike" spc="-1" dirty="0">
                <a:solidFill>
                  <a:srgbClr val="FF0000"/>
                </a:solidFill>
                <a:latin typeface="Courier New"/>
                <a:ea typeface="DejaVu Sans"/>
              </a:rPr>
              <a:t>| NULL        | NULL |  NULL | NULL   |   NULL | MATH300 | Topology  |      12 | NULL        </a:t>
            </a:r>
            <a:r>
              <a:rPr lang="en-US" sz="1000" b="0" strike="noStrike" spc="-1" dirty="0">
                <a:solidFill>
                  <a:srgbClr val="0C2340"/>
                </a:solidFill>
                <a:latin typeface="Courier New"/>
                <a:ea typeface="DejaVu Sans"/>
              </a:rPr>
              <a:t>|</a:t>
            </a:r>
            <a:endParaRPr lang="en-US" sz="1000" b="0" strike="noStrike" spc="-1" dirty="0">
              <a:latin typeface="Arial"/>
            </a:endParaRPr>
          </a:p>
          <a:p>
            <a:pPr marL="360000" algn="just">
              <a:lnSpc>
                <a:spcPct val="100000"/>
              </a:lnSpc>
              <a:spcBef>
                <a:spcPts val="561"/>
              </a:spcBef>
            </a:pPr>
            <a:r>
              <a:rPr lang="en-US" sz="1000" b="0" strike="noStrike" spc="-1" dirty="0">
                <a:solidFill>
                  <a:srgbClr val="0C2340"/>
                </a:solidFill>
                <a:latin typeface="Courier New"/>
                <a:ea typeface="DejaVu Sans"/>
              </a:rPr>
              <a:t>+-------------+------+-------+--------+--------+---------+-----------+---------+-------------+</a:t>
            </a:r>
            <a:endParaRPr lang="en-US" sz="1000" b="0" strike="noStrike" spc="-1" dirty="0">
              <a:latin typeface="Arial"/>
            </a:endParaRPr>
          </a:p>
        </p:txBody>
      </p:sp>
      <p:sp>
        <p:nvSpPr>
          <p:cNvPr id="13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851661E-244F-4B9A-86CD-282BCED2C734}" type="slidenum">
              <a:rPr lang="en-US" sz="1400" b="0" strike="noStrike" spc="-1">
                <a:solidFill>
                  <a:srgbClr val="8B8B8B"/>
                </a:solidFill>
                <a:latin typeface="Montserrat"/>
                <a:ea typeface="DejaVu Sans"/>
              </a:rPr>
              <a:t>15</a:t>
            </a:fld>
            <a:endParaRPr lang="en-US" sz="1400" b="0" strike="noStrike" spc="-1">
              <a:latin typeface="Arial"/>
            </a:endParaRPr>
          </a:p>
        </p:txBody>
      </p:sp>
    </p:spTree>
    <p:extLst>
      <p:ext uri="{BB962C8B-B14F-4D97-AF65-F5344CB8AC3E}">
        <p14:creationId xmlns:p14="http://schemas.microsoft.com/office/powerpoint/2010/main" val="13252957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Right outer join queries</a:t>
            </a:r>
            <a:endParaRPr lang="en-US" sz="3200" b="0" strike="noStrike" spc="-1">
              <a:latin typeface="Arial"/>
            </a:endParaRPr>
          </a:p>
        </p:txBody>
      </p:sp>
      <p:sp>
        <p:nvSpPr>
          <p:cNvPr id="13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What are the outcomes of the following </a:t>
            </a:r>
            <a:r>
              <a:rPr lang="en-US" sz="2200" b="0" strike="noStrike" spc="-1" dirty="0">
                <a:solidFill>
                  <a:srgbClr val="0C2340"/>
                </a:solidFill>
                <a:latin typeface="Courier New" panose="02070309020205020404" pitchFamily="49" charset="0"/>
                <a:ea typeface="DejaVu Sans"/>
                <a:cs typeface="Courier New" panose="02070309020205020404" pitchFamily="49" charset="0"/>
              </a:rPr>
              <a:t>SELECT</a:t>
            </a:r>
            <a:r>
              <a:rPr lang="en-US" sz="2200" b="0" strike="noStrike" spc="-1" dirty="0">
                <a:solidFill>
                  <a:srgbClr val="0C2340"/>
                </a:solidFill>
                <a:latin typeface="Times New Roman"/>
                <a:ea typeface="DejaVu Sans"/>
              </a:rPr>
              <a:t> statement ?</a:t>
            </a:r>
            <a:endParaRPr lang="en-US" sz="22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SELECT name, title</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FROM DEPARTMENT RIGHT OUTER JOIN COURSE</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	        ON name = </a:t>
            </a:r>
            <a:r>
              <a:rPr lang="en-US" sz="1800" b="0" strike="noStrike" spc="-1" dirty="0" err="1">
                <a:solidFill>
                  <a:srgbClr val="0C2340"/>
                </a:solidFill>
                <a:latin typeface="Courier New"/>
                <a:ea typeface="DejaVu Sans"/>
              </a:rPr>
              <a:t>offered_by</a:t>
            </a:r>
            <a:r>
              <a:rPr lang="en-US" sz="1800" b="0" strike="noStrike" spc="-1" dirty="0">
                <a:solidFill>
                  <a:srgbClr val="0C2340"/>
                </a:solidFill>
                <a:latin typeface="Courier New"/>
                <a:ea typeface="DejaVu Sans"/>
              </a:rPr>
              <a:t>;</a:t>
            </a:r>
            <a:endParaRPr lang="en-US" sz="1800" b="0" strike="noStrike" spc="-1" dirty="0">
              <a:latin typeface="Arial"/>
            </a:endParaRPr>
          </a:p>
          <a:p>
            <a:pPr marL="360000" algn="just">
              <a:lnSpc>
                <a:spcPct val="100000"/>
              </a:lnSpc>
              <a:spcBef>
                <a:spcPts val="561"/>
              </a:spcBef>
            </a:pPr>
            <a:endParaRPr lang="en-US" sz="1800" b="0" strike="noStrike" spc="-1" dirty="0">
              <a:latin typeface="Arial"/>
            </a:endParaRPr>
          </a:p>
          <a:p>
            <a:pPr marL="352440" indent="-341280" algn="just">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The final results of </a:t>
            </a:r>
            <a:r>
              <a:rPr lang="en-US" sz="2200" b="0" strike="noStrike" spc="-1" dirty="0">
                <a:solidFill>
                  <a:srgbClr val="0C2340"/>
                </a:solidFill>
                <a:latin typeface="Courier New" panose="02070309020205020404" pitchFamily="49" charset="0"/>
                <a:ea typeface="DejaVu Sans"/>
                <a:cs typeface="Courier New" panose="02070309020205020404" pitchFamily="49" charset="0"/>
              </a:rPr>
              <a:t>PROJECTION</a:t>
            </a:r>
            <a:r>
              <a:rPr lang="en-US" sz="2200" b="0" strike="noStrike" spc="-1" dirty="0">
                <a:solidFill>
                  <a:srgbClr val="0C2340"/>
                </a:solidFill>
                <a:latin typeface="Times New Roman"/>
                <a:ea typeface="DejaVu Sans"/>
              </a:rPr>
              <a:t> on the columns name and title</a:t>
            </a:r>
            <a:endParaRPr lang="en-US" sz="22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 name        | title     |</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 Mathematics | Calculus  |</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 NULL        | Topology  |</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 Physics     | Mechanics |</a:t>
            </a:r>
            <a:endParaRPr lang="en-US" sz="1800" b="0" strike="noStrike" spc="-1" dirty="0">
              <a:latin typeface="Arial"/>
            </a:endParaRPr>
          </a:p>
          <a:p>
            <a:pPr marL="360000" algn="just">
              <a:lnSpc>
                <a:spcPct val="100000"/>
              </a:lnSpc>
              <a:spcBef>
                <a:spcPts val="561"/>
              </a:spcBef>
            </a:pPr>
            <a:r>
              <a:rPr lang="en-US" sz="1800" b="0" strike="noStrike" spc="-1" dirty="0">
                <a:solidFill>
                  <a:srgbClr val="0C2340"/>
                </a:solidFill>
                <a:latin typeface="Courier New"/>
                <a:ea typeface="DejaVu Sans"/>
              </a:rPr>
              <a:t>+-------------+-----------+</a:t>
            </a:r>
            <a:endParaRPr lang="en-US" sz="1800" b="0" strike="noStrike" spc="-1" dirty="0">
              <a:latin typeface="Arial"/>
            </a:endParaRPr>
          </a:p>
          <a:p>
            <a:pPr marL="352440" indent="-341280" algn="just">
              <a:lnSpc>
                <a:spcPct val="100000"/>
              </a:lnSpc>
              <a:spcBef>
                <a:spcPts val="561"/>
              </a:spcBef>
              <a:buClr>
                <a:srgbClr val="0C2340"/>
              </a:buClr>
              <a:buFont typeface="Arial"/>
              <a:buChar char="•"/>
            </a:pPr>
            <a:endParaRPr lang="en-US" sz="1800" b="0" strike="noStrike" spc="-1" dirty="0">
              <a:latin typeface="Arial"/>
            </a:endParaRPr>
          </a:p>
        </p:txBody>
      </p:sp>
      <p:sp>
        <p:nvSpPr>
          <p:cNvPr id="13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76D9F31-0CD2-453C-85B3-8A1A3899496B}"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38486115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39"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Left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Right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Full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Grouping revisited</a:t>
            </a:r>
            <a:endParaRPr lang="en-US" sz="2800" b="0" strike="noStrike" spc="-1">
              <a:latin typeface="Arial"/>
            </a:endParaRPr>
          </a:p>
        </p:txBody>
      </p:sp>
      <p:sp>
        <p:nvSpPr>
          <p:cNvPr id="140"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9E594A7-2AFE-4B6D-B0FE-5C488755C1C3}" type="slidenum">
              <a:rPr lang="en-US" sz="1400" b="0" strike="noStrike" spc="-1">
                <a:solidFill>
                  <a:srgbClr val="8B8B8B"/>
                </a:solidFill>
                <a:latin typeface="Montserrat"/>
                <a:ea typeface="DejaVu Sans"/>
              </a:rPr>
              <a:t>17</a:t>
            </a:fld>
            <a:endParaRPr lang="en-US" sz="1400" b="0" strike="noStrike" spc="-1">
              <a:latin typeface="Arial"/>
            </a:endParaRPr>
          </a:p>
        </p:txBody>
      </p:sp>
    </p:spTree>
    <p:extLst>
      <p:ext uri="{BB962C8B-B14F-4D97-AF65-F5344CB8AC3E}">
        <p14:creationId xmlns:p14="http://schemas.microsoft.com/office/powerpoint/2010/main" val="41603031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Full outer join queries</a:t>
            </a:r>
            <a:endParaRPr lang="en-US" sz="3200" b="0" strike="noStrike" spc="-1">
              <a:latin typeface="Arial"/>
            </a:endParaRPr>
          </a:p>
        </p:txBody>
      </p:sp>
      <p:sp>
        <p:nvSpPr>
          <p:cNvPr id="142"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200" b="0" strike="noStrike" spc="-1">
                <a:solidFill>
                  <a:srgbClr val="0C2340"/>
                </a:solidFill>
                <a:latin typeface="Times New Roman"/>
                <a:ea typeface="DejaVu Sans"/>
              </a:rPr>
              <a:t>Full outer join SQL query is equivalent to a union of the results from left outer join and right outer join</a:t>
            </a:r>
            <a:endParaRPr lang="en-US" sz="2200" b="0" strike="noStrike" spc="-1">
              <a:latin typeface="Arial"/>
            </a:endParaRPr>
          </a:p>
          <a:p>
            <a:pPr marL="352440" indent="-341280" algn="just">
              <a:lnSpc>
                <a:spcPct val="100000"/>
              </a:lnSpc>
              <a:spcBef>
                <a:spcPts val="561"/>
              </a:spcBef>
              <a:buClr>
                <a:srgbClr val="0C2340"/>
              </a:buClr>
              <a:buFont typeface="Arial"/>
              <a:buChar char="•"/>
            </a:pPr>
            <a:r>
              <a:rPr lang="en-US" sz="2200" b="0" strike="noStrike" spc="-1">
                <a:solidFill>
                  <a:srgbClr val="0C2340"/>
                </a:solidFill>
                <a:latin typeface="Times New Roman"/>
                <a:ea typeface="DejaVu Sans"/>
              </a:rPr>
              <a:t>Consider the following query: find the names of departments together with the titles of all courses offered by each department, and ...</a:t>
            </a:r>
            <a:endParaRPr lang="en-US" sz="2200" b="0" strike="noStrike" spc="-1">
              <a:latin typeface="Arial"/>
            </a:endParaRPr>
          </a:p>
          <a:p>
            <a:pPr marL="352440" indent="-341280" algn="just">
              <a:lnSpc>
                <a:spcPct val="100000"/>
              </a:lnSpc>
              <a:spcBef>
                <a:spcPts val="561"/>
              </a:spcBef>
              <a:buClr>
                <a:srgbClr val="0C2340"/>
              </a:buClr>
              <a:buFont typeface="Arial"/>
              <a:buChar char="•"/>
            </a:pPr>
            <a:r>
              <a:rPr lang="en-US" sz="2200" b="0" strike="noStrike" spc="-1">
                <a:solidFill>
                  <a:srgbClr val="0C2340"/>
                </a:solidFill>
                <a:latin typeface="Times New Roman"/>
                <a:ea typeface="DejaVu Sans"/>
              </a:rPr>
              <a:t>... include the names of departments that offer no courses and ...</a:t>
            </a:r>
            <a:endParaRPr lang="en-US" sz="2200" b="0" strike="noStrike" spc="-1">
              <a:latin typeface="Arial"/>
            </a:endParaRPr>
          </a:p>
          <a:p>
            <a:pPr marL="352440" indent="-341280" algn="just">
              <a:lnSpc>
                <a:spcPct val="100000"/>
              </a:lnSpc>
              <a:spcBef>
                <a:spcPts val="561"/>
              </a:spcBef>
              <a:buClr>
                <a:srgbClr val="0C2340"/>
              </a:buClr>
              <a:buFont typeface="Arial"/>
              <a:buChar char="•"/>
            </a:pPr>
            <a:r>
              <a:rPr lang="en-US" sz="2200" b="0" strike="noStrike" spc="-1">
                <a:solidFill>
                  <a:srgbClr val="0C2340"/>
                </a:solidFill>
                <a:latin typeface="Times New Roman"/>
                <a:ea typeface="DejaVu Sans"/>
              </a:rPr>
              <a:t>... include the titles of courses not offered by any department</a:t>
            </a:r>
            <a:endParaRPr lang="en-US" sz="2200" b="0" strike="noStrike" spc="-1">
              <a:latin typeface="Arial"/>
            </a:endParaRPr>
          </a:p>
          <a:p>
            <a:pPr marL="352440" indent="-341280" algn="just">
              <a:lnSpc>
                <a:spcPct val="100000"/>
              </a:lnSpc>
              <a:spcBef>
                <a:spcPts val="561"/>
              </a:spcBef>
              <a:buClr>
                <a:srgbClr val="0C2340"/>
              </a:buClr>
              <a:buFont typeface="Arial"/>
              <a:buChar char="•"/>
            </a:pPr>
            <a:endParaRPr lang="en-US" sz="22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SELECT name, title</a:t>
            </a:r>
            <a:endParaRPr lang="en-US" sz="18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FROM DEPARTMENT FULL OUTER JOIN COURSE</a:t>
            </a:r>
            <a:endParaRPr lang="en-US" sz="18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                ON name = offered_by;</a:t>
            </a:r>
            <a:endParaRPr lang="en-US" sz="1800" b="0" strike="noStrike" spc="-1">
              <a:latin typeface="Arial"/>
            </a:endParaRPr>
          </a:p>
          <a:p>
            <a:pPr marL="360000" algn="just">
              <a:lnSpc>
                <a:spcPct val="100000"/>
              </a:lnSpc>
              <a:spcBef>
                <a:spcPts val="561"/>
              </a:spcBef>
            </a:pPr>
            <a:endParaRPr lang="en-US" sz="1800" b="0" strike="noStrike" spc="-1">
              <a:latin typeface="Arial"/>
            </a:endParaRPr>
          </a:p>
          <a:p>
            <a:pPr marL="352440" indent="-341280" algn="just">
              <a:lnSpc>
                <a:spcPct val="100000"/>
              </a:lnSpc>
              <a:spcBef>
                <a:spcPts val="561"/>
              </a:spcBef>
              <a:buClr>
                <a:srgbClr val="0C2340"/>
              </a:buClr>
              <a:buFont typeface="Arial"/>
              <a:buChar char="•"/>
            </a:pPr>
            <a:endParaRPr lang="en-US" sz="1800" b="0" strike="noStrike" spc="-1">
              <a:latin typeface="Arial"/>
            </a:endParaRPr>
          </a:p>
        </p:txBody>
      </p:sp>
      <p:sp>
        <p:nvSpPr>
          <p:cNvPr id="143"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69FEB38-3418-4FB8-A902-93BB356E9AA8}" type="slidenum">
              <a:rPr lang="en-US" sz="1400" b="0" strike="noStrike" spc="-1">
                <a:solidFill>
                  <a:srgbClr val="8B8B8B"/>
                </a:solidFill>
                <a:latin typeface="Montserrat"/>
                <a:ea typeface="DejaVu Sans"/>
              </a:rPr>
              <a:t>18</a:t>
            </a:fld>
            <a:endParaRPr lang="en-US" sz="1400" b="0" strike="noStrike" spc="-1">
              <a:latin typeface="Arial"/>
            </a:endParaRPr>
          </a:p>
        </p:txBody>
      </p:sp>
    </p:spTree>
    <p:extLst>
      <p:ext uri="{BB962C8B-B14F-4D97-AF65-F5344CB8AC3E}">
        <p14:creationId xmlns:p14="http://schemas.microsoft.com/office/powerpoint/2010/main" val="39004541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Full outer join queries</a:t>
            </a:r>
            <a:endParaRPr lang="en-US" sz="3200" b="0" strike="noStrike" spc="-1">
              <a:latin typeface="Arial"/>
            </a:endParaRPr>
          </a:p>
        </p:txBody>
      </p:sp>
      <p:sp>
        <p:nvSpPr>
          <p:cNvPr id="145"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200" b="0" strike="noStrike" spc="-1">
                <a:solidFill>
                  <a:srgbClr val="0C2340"/>
                </a:solidFill>
                <a:latin typeface="Times New Roman"/>
                <a:ea typeface="DejaVu Sans"/>
              </a:rPr>
              <a:t>MySQL does not support full outer join</a:t>
            </a:r>
            <a:endParaRPr lang="en-US" sz="2200" b="0" strike="noStrike" spc="-1">
              <a:latin typeface="Arial"/>
            </a:endParaRPr>
          </a:p>
          <a:p>
            <a:pPr marL="352440" indent="-341280" algn="just">
              <a:lnSpc>
                <a:spcPct val="100000"/>
              </a:lnSpc>
              <a:spcBef>
                <a:spcPts val="561"/>
              </a:spcBef>
              <a:buClr>
                <a:srgbClr val="0C2340"/>
              </a:buClr>
              <a:buFont typeface="Arial"/>
              <a:buChar char="•"/>
            </a:pPr>
            <a:r>
              <a:rPr lang="en-US" sz="2200" b="0" strike="noStrike" spc="-1">
                <a:solidFill>
                  <a:srgbClr val="0C2340"/>
                </a:solidFill>
                <a:latin typeface="Times New Roman"/>
                <a:ea typeface="DejaVu Sans"/>
              </a:rPr>
              <a:t>Full outer join can be simulated in MySQL by UNION of SELECT statements that implement left outer join and right outer join</a:t>
            </a:r>
            <a:endParaRPr lang="en-US" sz="2200" b="0" strike="noStrike" spc="-1">
              <a:latin typeface="Arial"/>
            </a:endParaRPr>
          </a:p>
          <a:p>
            <a:pPr marL="352440" indent="-341280" algn="just">
              <a:lnSpc>
                <a:spcPct val="100000"/>
              </a:lnSpc>
              <a:spcBef>
                <a:spcPts val="561"/>
              </a:spcBef>
              <a:buClr>
                <a:srgbClr val="0C2340"/>
              </a:buClr>
              <a:buFont typeface="Arial"/>
              <a:buChar char="•"/>
            </a:pPr>
            <a:endParaRPr lang="en-US" sz="22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SELECT name, title</a:t>
            </a:r>
            <a:endParaRPr lang="en-US" sz="18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FROM DEPARTMENT LEFT OUTER JOIN COURSE</a:t>
            </a:r>
            <a:endParaRPr lang="en-US" sz="18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              ON name = offered_by</a:t>
            </a:r>
            <a:endParaRPr lang="en-US" sz="18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UNION</a:t>
            </a:r>
            <a:endParaRPr lang="en-US" sz="18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SELECT name, title</a:t>
            </a:r>
            <a:endParaRPr lang="en-US" sz="18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FROM DEPARTMENT RIGHT OUTER JOIN COURSE</a:t>
            </a:r>
            <a:endParaRPr lang="en-US" sz="1800" b="0" strike="noStrike" spc="-1">
              <a:latin typeface="Arial"/>
            </a:endParaRPr>
          </a:p>
          <a:p>
            <a:pPr marL="360000" algn="just">
              <a:lnSpc>
                <a:spcPct val="100000"/>
              </a:lnSpc>
              <a:spcBef>
                <a:spcPts val="561"/>
              </a:spcBef>
            </a:pPr>
            <a:r>
              <a:rPr lang="en-US" sz="1800" b="0" strike="noStrike" spc="-1">
                <a:solidFill>
                  <a:srgbClr val="0C2340"/>
                </a:solidFill>
                <a:latin typeface="Courier New"/>
                <a:ea typeface="DejaVu Sans"/>
              </a:rPr>
              <a:t>                ON name = offered_by;</a:t>
            </a:r>
            <a:endParaRPr lang="en-US" sz="1800" b="0" strike="noStrike" spc="-1">
              <a:latin typeface="Arial"/>
            </a:endParaRPr>
          </a:p>
          <a:p>
            <a:pPr marL="352440" indent="-341280" algn="just">
              <a:lnSpc>
                <a:spcPct val="100000"/>
              </a:lnSpc>
              <a:spcBef>
                <a:spcPts val="561"/>
              </a:spcBef>
              <a:buClr>
                <a:srgbClr val="0C2340"/>
              </a:buClr>
              <a:buFont typeface="Arial"/>
              <a:buChar char="•"/>
            </a:pPr>
            <a:endParaRPr lang="en-US" sz="1800" b="0" strike="noStrike" spc="-1">
              <a:latin typeface="Arial"/>
            </a:endParaRPr>
          </a:p>
        </p:txBody>
      </p:sp>
      <p:sp>
        <p:nvSpPr>
          <p:cNvPr id="146"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1BB8D3F-B279-422E-92FC-D103AAE4EE9F}" type="slidenum">
              <a:rPr lang="en-US" sz="1400" b="0" strike="noStrike" spc="-1">
                <a:solidFill>
                  <a:srgbClr val="8B8B8B"/>
                </a:solidFill>
                <a:latin typeface="Montserrat"/>
                <a:ea typeface="DejaVu Sans"/>
              </a:rPr>
              <a:t>19</a:t>
            </a:fld>
            <a:endParaRPr lang="en-US" sz="1400" b="0" strike="noStrike" spc="-1">
              <a:latin typeface="Arial"/>
            </a:endParaRPr>
          </a:p>
        </p:txBody>
      </p:sp>
    </p:spTree>
    <p:extLst>
      <p:ext uri="{BB962C8B-B14F-4D97-AF65-F5344CB8AC3E}">
        <p14:creationId xmlns:p14="http://schemas.microsoft.com/office/powerpoint/2010/main" val="30226770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Left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Right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Full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Grouping revisited</a:t>
            </a:r>
            <a:endParaRPr lang="en-US" sz="2800" b="0" strike="noStrike" spc="-1">
              <a:latin typeface="Arial"/>
            </a:endParaRPr>
          </a:p>
        </p:txBody>
      </p:sp>
      <p:sp>
        <p:nvSpPr>
          <p:cNvPr id="9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852984D-7BC4-4761-A6C3-3F5D3797EC03}"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48"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Left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Right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Full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Grouping revisited</a:t>
            </a:r>
            <a:endParaRPr lang="en-US" sz="2800" b="0" strike="noStrike" spc="-1">
              <a:latin typeface="Arial"/>
            </a:endParaRPr>
          </a:p>
        </p:txBody>
      </p:sp>
      <p:sp>
        <p:nvSpPr>
          <p:cNvPr id="14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72DD713-610C-4197-8A91-00A3F0A41CAD}" type="slidenum">
              <a:rPr lang="en-US" sz="1400" b="0" strike="noStrike" spc="-1">
                <a:solidFill>
                  <a:srgbClr val="8B8B8B"/>
                </a:solidFill>
                <a:latin typeface="Montserrat"/>
                <a:ea typeface="DejaVu Sans"/>
              </a:rPr>
              <a:t>20</a:t>
            </a:fld>
            <a:endParaRPr lang="en-US" sz="1400" b="0" strike="noStrike" spc="-1">
              <a:latin typeface="Arial"/>
            </a:endParaRPr>
          </a:p>
        </p:txBody>
      </p:sp>
    </p:spTree>
    <p:extLst>
      <p:ext uri="{BB962C8B-B14F-4D97-AF65-F5344CB8AC3E}">
        <p14:creationId xmlns:p14="http://schemas.microsoft.com/office/powerpoint/2010/main" val="34754783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 revisited</a:t>
            </a:r>
            <a:endParaRPr lang="en-US" sz="3200" b="0" strike="noStrike" spc="-1">
              <a:latin typeface="Arial"/>
            </a:endParaRPr>
          </a:p>
        </p:txBody>
      </p:sp>
      <p:sp>
        <p:nvSpPr>
          <p:cNvPr id="15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200" b="0" strike="noStrike" spc="-1">
                <a:solidFill>
                  <a:srgbClr val="0C2340"/>
                </a:solidFill>
                <a:latin typeface="Times New Roman"/>
                <a:ea typeface="DejaVu Sans"/>
              </a:rPr>
              <a:t>Do you remember the following query: Find the names of all departments together with the total number of all courses offered by each department</a:t>
            </a:r>
            <a:endParaRPr lang="en-US" sz="2200" b="0" strike="noStrike" spc="-1">
              <a:latin typeface="Arial"/>
            </a:endParaRPr>
          </a:p>
          <a:p>
            <a:pPr marL="360000" algn="just">
              <a:lnSpc>
                <a:spcPct val="100000"/>
              </a:lnSpc>
              <a:spcBef>
                <a:spcPts val="561"/>
              </a:spcBef>
            </a:pPr>
            <a:r>
              <a:rPr lang="en-US" sz="1600" b="0" strike="noStrike" spc="-1">
                <a:solidFill>
                  <a:srgbClr val="0C2340"/>
                </a:solidFill>
                <a:latin typeface="Courier New"/>
                <a:ea typeface="DejaVu Sans"/>
              </a:rPr>
              <a:t>SELECT offered_by, COUNT(*)</a:t>
            </a:r>
            <a:endParaRPr lang="en-US" sz="1600" b="0" strike="noStrike" spc="-1">
              <a:latin typeface="Arial"/>
            </a:endParaRPr>
          </a:p>
          <a:p>
            <a:pPr marL="360000" algn="just">
              <a:lnSpc>
                <a:spcPct val="100000"/>
              </a:lnSpc>
              <a:spcBef>
                <a:spcPts val="561"/>
              </a:spcBef>
            </a:pPr>
            <a:r>
              <a:rPr lang="en-US" sz="1600" b="0" strike="noStrike" spc="-1">
                <a:solidFill>
                  <a:srgbClr val="0C2340"/>
                </a:solidFill>
                <a:latin typeface="Courier New"/>
                <a:ea typeface="DejaVu Sans"/>
              </a:rPr>
              <a:t>FROM COURSE</a:t>
            </a:r>
            <a:endParaRPr lang="en-US" sz="1600" b="0" strike="noStrike" spc="-1">
              <a:latin typeface="Arial"/>
            </a:endParaRPr>
          </a:p>
          <a:p>
            <a:pPr marL="360000" algn="just">
              <a:lnSpc>
                <a:spcPct val="100000"/>
              </a:lnSpc>
              <a:spcBef>
                <a:spcPts val="561"/>
              </a:spcBef>
            </a:pPr>
            <a:r>
              <a:rPr lang="en-US" sz="1600" b="0" strike="noStrike" spc="-1">
                <a:solidFill>
                  <a:srgbClr val="0C2340"/>
                </a:solidFill>
                <a:latin typeface="Courier New"/>
                <a:ea typeface="DejaVu Sans"/>
              </a:rPr>
              <a:t>GROUP BY offered_by;</a:t>
            </a:r>
            <a:endParaRPr lang="en-US" sz="1600" b="0" strike="noStrike" spc="-1">
              <a:latin typeface="Arial"/>
            </a:endParaRPr>
          </a:p>
          <a:p>
            <a:pPr marL="360000" algn="just">
              <a:lnSpc>
                <a:spcPct val="100000"/>
              </a:lnSpc>
              <a:spcBef>
                <a:spcPts val="561"/>
              </a:spcBef>
            </a:pPr>
            <a:endParaRPr lang="en-US" sz="1600" b="0" strike="noStrike" spc="-1">
              <a:latin typeface="Arial"/>
            </a:endParaRPr>
          </a:p>
          <a:p>
            <a:pPr marL="352440" indent="-341280" algn="just">
              <a:lnSpc>
                <a:spcPct val="100000"/>
              </a:lnSpc>
              <a:spcBef>
                <a:spcPts val="561"/>
              </a:spcBef>
              <a:buClr>
                <a:srgbClr val="0C2340"/>
              </a:buClr>
              <a:buFont typeface="Arial"/>
              <a:buChar char="•"/>
            </a:pPr>
            <a:r>
              <a:rPr lang="en-US" sz="2200" b="0" strike="noStrike" spc="-1">
                <a:solidFill>
                  <a:srgbClr val="0C2340"/>
                </a:solidFill>
                <a:latin typeface="Times New Roman"/>
                <a:ea typeface="DejaVu Sans"/>
              </a:rPr>
              <a:t>What about the departments that offer no courses ?</a:t>
            </a:r>
            <a:endParaRPr lang="en-US" sz="2200" b="0" strike="noStrike" spc="-1">
              <a:latin typeface="Arial"/>
            </a:endParaRPr>
          </a:p>
          <a:p>
            <a:pPr marL="352440" indent="-341280" algn="just">
              <a:lnSpc>
                <a:spcPct val="100000"/>
              </a:lnSpc>
              <a:spcBef>
                <a:spcPts val="561"/>
              </a:spcBef>
              <a:buClr>
                <a:srgbClr val="0C2340"/>
              </a:buClr>
              <a:buFont typeface="Arial"/>
              <a:buChar char="•"/>
            </a:pPr>
            <a:r>
              <a:rPr lang="en-US" sz="2200" b="0" strike="noStrike" spc="-1">
                <a:solidFill>
                  <a:srgbClr val="0C2340"/>
                </a:solidFill>
                <a:latin typeface="Times New Roman"/>
                <a:ea typeface="DejaVu Sans"/>
              </a:rPr>
              <a:t>Find the names of all departments together with the total number of all courses offered by each department and list the names of departments that offer no courses with a value 0</a:t>
            </a:r>
            <a:endParaRPr lang="en-US" sz="2200" b="0" strike="noStrike" spc="-1">
              <a:latin typeface="Arial"/>
            </a:endParaRPr>
          </a:p>
          <a:p>
            <a:pPr marL="360000" algn="just">
              <a:lnSpc>
                <a:spcPct val="100000"/>
              </a:lnSpc>
              <a:spcBef>
                <a:spcPts val="561"/>
              </a:spcBef>
            </a:pPr>
            <a:r>
              <a:rPr lang="en-US" sz="1500" b="0" strike="noStrike" spc="-1">
                <a:solidFill>
                  <a:srgbClr val="0C2340"/>
                </a:solidFill>
                <a:latin typeface="Courier New"/>
                <a:ea typeface="DejaVu Sans"/>
              </a:rPr>
              <a:t>SELECT name, count(title)</a:t>
            </a:r>
            <a:endParaRPr lang="en-US" sz="1500" b="0" strike="noStrike" spc="-1">
              <a:latin typeface="Arial"/>
            </a:endParaRPr>
          </a:p>
          <a:p>
            <a:pPr marL="360000" algn="just">
              <a:lnSpc>
                <a:spcPct val="100000"/>
              </a:lnSpc>
              <a:spcBef>
                <a:spcPts val="561"/>
              </a:spcBef>
            </a:pPr>
            <a:r>
              <a:rPr lang="en-US" sz="1500" b="0" strike="noStrike" spc="-1">
                <a:solidFill>
                  <a:srgbClr val="0C2340"/>
                </a:solidFill>
                <a:latin typeface="Courier New"/>
                <a:ea typeface="DejaVu Sans"/>
              </a:rPr>
              <a:t>FROM DEPARTMENT LEFT OUTER JOIN COURSE</a:t>
            </a:r>
            <a:endParaRPr lang="en-US" sz="1500" b="0" strike="noStrike" spc="-1">
              <a:latin typeface="Arial"/>
            </a:endParaRPr>
          </a:p>
          <a:p>
            <a:pPr marL="360000" algn="just">
              <a:lnSpc>
                <a:spcPct val="100000"/>
              </a:lnSpc>
              <a:spcBef>
                <a:spcPts val="561"/>
              </a:spcBef>
            </a:pPr>
            <a:r>
              <a:rPr lang="en-US" sz="1500" b="0" strike="noStrike" spc="-1">
                <a:solidFill>
                  <a:srgbClr val="0C2340"/>
                </a:solidFill>
                <a:latin typeface="Courier New"/>
                <a:ea typeface="DejaVu Sans"/>
              </a:rPr>
              <a:t>                ON DEPARTMENT.name = COURSE.offered_by	     </a:t>
            </a:r>
            <a:endParaRPr lang="en-US" sz="1500" b="0" strike="noStrike" spc="-1">
              <a:latin typeface="Arial"/>
            </a:endParaRPr>
          </a:p>
          <a:p>
            <a:pPr marL="360000" algn="just">
              <a:lnSpc>
                <a:spcPct val="100000"/>
              </a:lnSpc>
              <a:spcBef>
                <a:spcPts val="561"/>
              </a:spcBef>
            </a:pPr>
            <a:r>
              <a:rPr lang="en-US" sz="1500" b="0" strike="noStrike" spc="-1">
                <a:solidFill>
                  <a:srgbClr val="0C2340"/>
                </a:solidFill>
                <a:latin typeface="Courier New"/>
                <a:ea typeface="DejaVu Sans"/>
              </a:rPr>
              <a:t>GROUP BY name;a</a:t>
            </a:r>
            <a:endParaRPr lang="en-US" sz="1500" b="0" strike="noStrike" spc="-1">
              <a:latin typeface="Arial"/>
            </a:endParaRPr>
          </a:p>
          <a:p>
            <a:pPr marL="352440" indent="-341280" algn="just">
              <a:lnSpc>
                <a:spcPct val="100000"/>
              </a:lnSpc>
              <a:spcBef>
                <a:spcPts val="561"/>
              </a:spcBef>
              <a:buClr>
                <a:srgbClr val="0C2340"/>
              </a:buClr>
              <a:buFont typeface="Arial"/>
              <a:buChar char="•"/>
            </a:pPr>
            <a:endParaRPr lang="en-US" sz="1500" b="0" strike="noStrike" spc="-1">
              <a:latin typeface="Arial"/>
            </a:endParaRPr>
          </a:p>
        </p:txBody>
      </p:sp>
      <p:sp>
        <p:nvSpPr>
          <p:cNvPr id="15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0A59E9D-3FD9-424F-B5E6-D91A79BD3F6C}" type="slidenum">
              <a:rPr lang="en-US" sz="1400" b="0" strike="noStrike" spc="-1">
                <a:solidFill>
                  <a:srgbClr val="8B8B8B"/>
                </a:solidFill>
                <a:latin typeface="Montserrat"/>
                <a:ea typeface="DejaVu Sans"/>
              </a:rPr>
              <a:t>21</a:t>
            </a:fld>
            <a:endParaRPr lang="en-US" sz="1400" b="0" strike="noStrike" spc="-1">
              <a:latin typeface="Arial"/>
            </a:endParaRPr>
          </a:p>
        </p:txBody>
      </p:sp>
    </p:spTree>
    <p:extLst>
      <p:ext uri="{BB962C8B-B14F-4D97-AF65-F5344CB8AC3E}">
        <p14:creationId xmlns:p14="http://schemas.microsoft.com/office/powerpoint/2010/main" val="32231476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 revisited</a:t>
            </a:r>
            <a:endParaRPr lang="en-US" sz="3200" b="0" strike="noStrike" spc="-1">
              <a:latin typeface="Arial"/>
            </a:endParaRPr>
          </a:p>
        </p:txBody>
      </p:sp>
      <p:sp>
        <p:nvSpPr>
          <p:cNvPr id="15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Find the names of all departments together with the total number of all courses offered by each department and list the names of departments that offer no courses with a value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0</a:t>
            </a:r>
            <a:endParaRPr lang="en-US" sz="2000" b="0" strike="noStrike" spc="-1" dirty="0">
              <a:latin typeface="Courier New" panose="02070309020205020404" pitchFamily="49" charset="0"/>
              <a:cs typeface="Courier New" panose="02070309020205020404" pitchFamily="49" charset="0"/>
            </a:endParaRPr>
          </a:p>
          <a:p>
            <a:pPr marL="360000" algn="just">
              <a:lnSpc>
                <a:spcPct val="100000"/>
              </a:lnSpc>
              <a:spcBef>
                <a:spcPts val="561"/>
              </a:spcBef>
            </a:pPr>
            <a:r>
              <a:rPr lang="en-US" sz="2000" b="0" strike="noStrike" spc="-1" dirty="0">
                <a:solidFill>
                  <a:srgbClr val="0C2340"/>
                </a:solidFill>
                <a:latin typeface="Courier New"/>
                <a:ea typeface="DejaVu Sans"/>
              </a:rPr>
              <a:t>SELECT name, count(title)</a:t>
            </a:r>
            <a:endParaRPr lang="en-US" sz="2000" b="0" strike="noStrike" spc="-1" dirty="0">
              <a:latin typeface="Arial"/>
            </a:endParaRPr>
          </a:p>
          <a:p>
            <a:pPr marL="360000" algn="just">
              <a:lnSpc>
                <a:spcPct val="100000"/>
              </a:lnSpc>
              <a:spcBef>
                <a:spcPts val="561"/>
              </a:spcBef>
            </a:pPr>
            <a:r>
              <a:rPr lang="en-US" sz="1600" b="0" strike="noStrike" spc="-1" dirty="0">
                <a:solidFill>
                  <a:srgbClr val="0C2340"/>
                </a:solidFill>
                <a:latin typeface="Courier New"/>
                <a:ea typeface="DejaVu Sans"/>
              </a:rPr>
              <a:t>FROM DEPARTMENT LEFT OUTER JOIN COURSE</a:t>
            </a:r>
            <a:endParaRPr lang="en-US" sz="1600" b="0" strike="noStrike" spc="-1" dirty="0">
              <a:latin typeface="Arial"/>
            </a:endParaRPr>
          </a:p>
          <a:p>
            <a:pPr marL="360000" algn="just">
              <a:lnSpc>
                <a:spcPct val="100000"/>
              </a:lnSpc>
              <a:spcBef>
                <a:spcPts val="561"/>
              </a:spcBef>
            </a:pPr>
            <a:r>
              <a:rPr lang="en-US" sz="1600" b="0" strike="noStrike" spc="-1" dirty="0">
                <a:solidFill>
                  <a:srgbClr val="0C2340"/>
                </a:solidFill>
                <a:latin typeface="Courier New"/>
                <a:ea typeface="DejaVu Sans"/>
              </a:rPr>
              <a:t>                ON </a:t>
            </a:r>
            <a:r>
              <a:rPr lang="en-US" sz="1600" b="0" strike="noStrike" spc="-1" dirty="0" err="1">
                <a:solidFill>
                  <a:srgbClr val="0C2340"/>
                </a:solidFill>
                <a:latin typeface="Courier New"/>
                <a:ea typeface="DejaVu Sans"/>
              </a:rPr>
              <a:t>DEPARTMENT.name</a:t>
            </a:r>
            <a:r>
              <a:rPr lang="en-US" sz="1600" b="0" strike="noStrike" spc="-1" dirty="0">
                <a:solidFill>
                  <a:srgbClr val="0C2340"/>
                </a:solidFill>
                <a:latin typeface="Courier New"/>
                <a:ea typeface="DejaVu Sans"/>
              </a:rPr>
              <a:t> = </a:t>
            </a:r>
            <a:r>
              <a:rPr lang="en-US" sz="1600" b="0" strike="noStrike" spc="-1" dirty="0" err="1">
                <a:solidFill>
                  <a:srgbClr val="0C2340"/>
                </a:solidFill>
                <a:latin typeface="Courier New"/>
                <a:ea typeface="DejaVu Sans"/>
              </a:rPr>
              <a:t>COURSE.offered_by</a:t>
            </a:r>
            <a:r>
              <a:rPr lang="en-US" sz="1600" b="0" strike="noStrike" spc="-1" dirty="0">
                <a:solidFill>
                  <a:srgbClr val="0C2340"/>
                </a:solidFill>
                <a:latin typeface="Courier New"/>
                <a:ea typeface="DejaVu Sans"/>
              </a:rPr>
              <a:t>	     </a:t>
            </a:r>
            <a:endParaRPr lang="en-US" sz="1600" b="0" strike="noStrike" spc="-1" dirty="0">
              <a:latin typeface="Arial"/>
            </a:endParaRPr>
          </a:p>
          <a:p>
            <a:pPr marL="360000" algn="just">
              <a:lnSpc>
                <a:spcPct val="100000"/>
              </a:lnSpc>
              <a:spcBef>
                <a:spcPts val="561"/>
              </a:spcBef>
            </a:pPr>
            <a:r>
              <a:rPr lang="en-US" sz="1600" b="0" strike="noStrike" spc="-1" dirty="0">
                <a:solidFill>
                  <a:srgbClr val="0C2340"/>
                </a:solidFill>
                <a:latin typeface="Courier New"/>
                <a:ea typeface="DejaVu Sans"/>
              </a:rPr>
              <a:t>GROUP BY name;</a:t>
            </a:r>
            <a:endParaRPr lang="en-US" sz="1600" b="0" strike="noStrike" spc="-1" dirty="0">
              <a:latin typeface="Arial"/>
            </a:endParaRPr>
          </a:p>
          <a:p>
            <a:pPr marL="360000" algn="just">
              <a:lnSpc>
                <a:spcPct val="100000"/>
              </a:lnSpc>
              <a:spcBef>
                <a:spcPts val="561"/>
              </a:spcBef>
            </a:pPr>
            <a:r>
              <a:rPr lang="en-US" sz="2000" b="0" strike="noStrike" spc="-1" dirty="0">
                <a:solidFill>
                  <a:srgbClr val="0C2340"/>
                </a:solidFill>
                <a:latin typeface="Times New Roman"/>
                <a:ea typeface="DejaVu Sans"/>
              </a:rPr>
              <a:t>Note, that:</a:t>
            </a:r>
            <a:endParaRPr lang="en-US" sz="2000" b="0" strike="noStrike" spc="-1" dirty="0">
              <a:latin typeface="Arial"/>
            </a:endParaRPr>
          </a:p>
          <a:p>
            <a:pPr marL="714375" indent="-352425" algn="just">
              <a:lnSpc>
                <a:spcPct val="100000"/>
              </a:lnSpc>
              <a:spcBef>
                <a:spcPts val="561"/>
              </a:spcBef>
              <a:buClr>
                <a:srgbClr val="0C2340"/>
              </a:buClr>
            </a:pPr>
            <a:r>
              <a:rPr lang="en-US" sz="2000" b="0" strike="noStrike" spc="-1" dirty="0">
                <a:solidFill>
                  <a:srgbClr val="0C2340"/>
                </a:solidFill>
                <a:latin typeface="Times New Roman"/>
                <a:ea typeface="DejaVu Sans"/>
              </a:rPr>
              <a:t>-	</a:t>
            </a:r>
            <a:r>
              <a:rPr lang="en-US" sz="1900" b="0" strike="noStrike" spc="-1" dirty="0">
                <a:solidFill>
                  <a:srgbClr val="0C2340"/>
                </a:solidFill>
                <a:latin typeface="Times New Roman"/>
                <a:ea typeface="DejaVu Sans"/>
              </a:rPr>
              <a:t>we must use a relational table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DEPARTMENT</a:t>
            </a:r>
            <a:r>
              <a:rPr lang="en-US" sz="1900" b="0" strike="noStrike" spc="-1" dirty="0">
                <a:solidFill>
                  <a:srgbClr val="0C2340"/>
                </a:solidFill>
                <a:latin typeface="Times New Roman"/>
                <a:ea typeface="DejaVu Sans"/>
              </a:rPr>
              <a:t> to get the names of</a:t>
            </a:r>
            <a:r>
              <a:rPr lang="en-US" sz="1900" spc="-1" dirty="0">
                <a:solidFill>
                  <a:srgbClr val="0C2340"/>
                </a:solidFill>
                <a:latin typeface="Times New Roman"/>
                <a:ea typeface="DejaVu Sans"/>
              </a:rPr>
              <a:t> </a:t>
            </a:r>
            <a:r>
              <a:rPr lang="en-US" sz="1900" b="0" strike="noStrike" spc="-1" dirty="0">
                <a:solidFill>
                  <a:srgbClr val="0C2340"/>
                </a:solidFill>
                <a:latin typeface="Times New Roman"/>
                <a:ea typeface="DejaVu Sans"/>
              </a:rPr>
              <a:t>all departments</a:t>
            </a:r>
            <a:endParaRPr lang="en-US" sz="1900" b="0" strike="noStrike" spc="-1" dirty="0">
              <a:latin typeface="Arial"/>
            </a:endParaRPr>
          </a:p>
          <a:p>
            <a:pPr marL="714375" indent="-352425" algn="just">
              <a:lnSpc>
                <a:spcPct val="100000"/>
              </a:lnSpc>
              <a:spcBef>
                <a:spcPts val="561"/>
              </a:spcBef>
              <a:buClr>
                <a:srgbClr val="0C2340"/>
              </a:buClr>
            </a:pPr>
            <a:r>
              <a:rPr lang="en-US" sz="1900" b="0" strike="noStrike" spc="-1" dirty="0">
                <a:solidFill>
                  <a:srgbClr val="0C2340"/>
                </a:solidFill>
                <a:latin typeface="Times New Roman"/>
                <a:ea typeface="DejaVu Sans"/>
              </a:rPr>
              <a:t>-	we must use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LEFT OUTER JOIN </a:t>
            </a:r>
            <a:r>
              <a:rPr lang="en-US" sz="1900" b="0" strike="noStrike" spc="-1" dirty="0">
                <a:solidFill>
                  <a:srgbClr val="0C2340"/>
                </a:solidFill>
                <a:latin typeface="Times New Roman"/>
                <a:ea typeface="DejaVu Sans"/>
              </a:rPr>
              <a:t>(or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RIGHT OUTER </a:t>
            </a:r>
            <a:r>
              <a:rPr lang="en-US" sz="1900" spc="-1" dirty="0">
                <a:solidFill>
                  <a:srgbClr val="0C2340"/>
                </a:solidFill>
                <a:latin typeface="Courier New" panose="02070309020205020404" pitchFamily="49" charset="0"/>
                <a:ea typeface="DejaVu Sans"/>
                <a:cs typeface="Courier New" panose="02070309020205020404" pitchFamily="49" charset="0"/>
              </a:rPr>
              <a:t>JOIN</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 </a:t>
            </a:r>
            <a:r>
              <a:rPr lang="en-US" sz="1900" b="0" strike="noStrike" spc="-1" dirty="0">
                <a:solidFill>
                  <a:srgbClr val="0C2340"/>
                </a:solidFill>
                <a:latin typeface="Times New Roman"/>
                <a:ea typeface="DejaVu Sans"/>
              </a:rPr>
              <a:t>if a name of relational table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DEPARTMENT</a:t>
            </a:r>
            <a:r>
              <a:rPr lang="en-US" sz="1900" b="0" strike="noStrike" spc="-1" dirty="0">
                <a:solidFill>
                  <a:srgbClr val="0C2340"/>
                </a:solidFill>
                <a:latin typeface="Times New Roman"/>
                <a:ea typeface="DejaVu Sans"/>
              </a:rPr>
              <a:t> is on the right hand side of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OUTER JOIN </a:t>
            </a:r>
            <a:r>
              <a:rPr lang="en-US" sz="1900" b="0" strike="noStrike" spc="-1" dirty="0">
                <a:solidFill>
                  <a:srgbClr val="0C2340"/>
                </a:solidFill>
                <a:latin typeface="Times New Roman"/>
                <a:ea typeface="DejaVu Sans"/>
              </a:rPr>
              <a:t>operation) to include the names of departments that offer no courses</a:t>
            </a:r>
            <a:endParaRPr lang="en-US" sz="1900" spc="-1" dirty="0">
              <a:latin typeface="Arial"/>
            </a:endParaRPr>
          </a:p>
          <a:p>
            <a:pPr marL="714375" indent="-352425" algn="just">
              <a:lnSpc>
                <a:spcPct val="100000"/>
              </a:lnSpc>
              <a:spcBef>
                <a:spcPts val="561"/>
              </a:spcBef>
              <a:buClr>
                <a:srgbClr val="0C2340"/>
              </a:buClr>
            </a:pPr>
            <a:r>
              <a:rPr lang="en-US" sz="1900" b="0" strike="noStrike" spc="-1" dirty="0">
                <a:solidFill>
                  <a:srgbClr val="0C2340"/>
                </a:solidFill>
                <a:latin typeface="Times New Roman"/>
                <a:ea typeface="DejaVu Sans"/>
              </a:rPr>
              <a:t>-	we must count the values in a column title with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COUNT(title) </a:t>
            </a:r>
            <a:r>
              <a:rPr lang="en-US" sz="1900" b="0" strike="noStrike" spc="-1" dirty="0">
                <a:solidFill>
                  <a:srgbClr val="0C2340"/>
                </a:solidFill>
                <a:latin typeface="Times New Roman"/>
                <a:ea typeface="DejaVu Sans"/>
              </a:rPr>
              <a:t>in the results of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LEFT OUTER JOIN </a:t>
            </a:r>
            <a:r>
              <a:rPr lang="en-US" sz="1900" b="0" strike="noStrike" spc="-1" dirty="0">
                <a:solidFill>
                  <a:srgbClr val="0C2340"/>
                </a:solidFill>
                <a:latin typeface="Times New Roman"/>
                <a:ea typeface="DejaVu Sans"/>
              </a:rPr>
              <a:t>(and not the rows with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COUNT(*)</a:t>
            </a:r>
            <a:r>
              <a:rPr lang="en-US" sz="1900" b="0" strike="noStrike" spc="-1" dirty="0">
                <a:solidFill>
                  <a:srgbClr val="0C2340"/>
                </a:solidFill>
                <a:latin typeface="Times New Roman"/>
                <a:ea typeface="DejaVu Sans"/>
              </a:rPr>
              <a:t>)</a:t>
            </a:r>
            <a:endParaRPr lang="en-US" sz="1900" b="0" strike="noStrike" spc="-1" dirty="0">
              <a:latin typeface="Arial"/>
            </a:endParaRPr>
          </a:p>
          <a:p>
            <a:pPr marL="360000" algn="just">
              <a:lnSpc>
                <a:spcPct val="100000"/>
              </a:lnSpc>
              <a:spcBef>
                <a:spcPts val="561"/>
              </a:spcBef>
            </a:pPr>
            <a:endParaRPr lang="en-US" sz="2000" b="0" strike="noStrike" spc="-1" dirty="0">
              <a:latin typeface="Arial"/>
            </a:endParaRPr>
          </a:p>
          <a:p>
            <a:pPr marL="360000" algn="just">
              <a:lnSpc>
                <a:spcPct val="100000"/>
              </a:lnSpc>
              <a:spcBef>
                <a:spcPts val="561"/>
              </a:spcBef>
            </a:pPr>
            <a:endParaRPr lang="en-US" sz="2000" b="0" strike="noStrike" spc="-1" dirty="0">
              <a:latin typeface="Arial"/>
            </a:endParaRPr>
          </a:p>
        </p:txBody>
      </p:sp>
      <p:sp>
        <p:nvSpPr>
          <p:cNvPr id="15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8F186E6-4660-462D-B379-5C86568DF45C}" type="slidenum">
              <a:rPr lang="en-US" sz="1400" b="0" strike="noStrike" spc="-1">
                <a:solidFill>
                  <a:srgbClr val="8B8B8B"/>
                </a:solidFill>
                <a:latin typeface="Montserrat"/>
                <a:ea typeface="DejaVu Sans"/>
              </a:rPr>
              <a:t>22</a:t>
            </a:fld>
            <a:endParaRPr lang="en-US" sz="1400" b="0" strike="noStrike" spc="-1">
              <a:latin typeface="Arial"/>
            </a:endParaRPr>
          </a:p>
        </p:txBody>
      </p:sp>
    </p:spTree>
    <p:extLst>
      <p:ext uri="{BB962C8B-B14F-4D97-AF65-F5344CB8AC3E}">
        <p14:creationId xmlns:p14="http://schemas.microsoft.com/office/powerpoint/2010/main" val="17662296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57" name="CustomShape 2"/>
          <p:cNvSpPr/>
          <p:nvPr/>
        </p:nvSpPr>
        <p:spPr>
          <a:xfrm>
            <a:off x="457200" y="140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C. Coronel, S. Morris, A. Basta, M. Zgola, Data Management and Security, Chapters 5, 7, Cengage Compose eBook, 2018, eBook: Data Management and Security, 1st Edition</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T. Connoly, C. Begg, Database Systems, A Practical Approach to Design, Implementation, and Management, Chapters 6.3.7 Multi-table Queries, Pearson Education Ltd, 2015</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D. Darmawikarta, SQL for MySQL A Beginner’s Tutorial, Chapter 6, pages 62 - 63 Brainy Software Inc. First Edition: June 2014</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How to ... ? Cookbook, How to implement queries in SQL ? (Part 2) Recipe 6.2 How to implement outer joins ?</a:t>
            </a:r>
            <a:endParaRPr lang="en-US" sz="1900" b="0" strike="noStrike" spc="-1">
              <a:latin typeface="Arial"/>
            </a:endParaRPr>
          </a:p>
        </p:txBody>
      </p:sp>
      <p:sp>
        <p:nvSpPr>
          <p:cNvPr id="15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195473A-80D2-443A-824A-8164914CD942}" type="slidenum">
              <a:rPr lang="en-US" sz="1400" b="0" strike="noStrike" spc="-1">
                <a:solidFill>
                  <a:srgbClr val="8B8B8B"/>
                </a:solidFill>
                <a:latin typeface="Montserrat"/>
                <a:ea typeface="DejaVu Sans"/>
              </a:rPr>
              <a:t>23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Outer join queries</a:t>
            </a:r>
            <a:endParaRPr lang="en-US" sz="3200" b="0" strike="noStrike" spc="-1">
              <a:latin typeface="Arial"/>
            </a:endParaRPr>
          </a:p>
        </p:txBody>
      </p:sp>
      <p:sp>
        <p:nvSpPr>
          <p:cNvPr id="9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400" b="0" strike="noStrike" spc="-1" dirty="0">
                <a:solidFill>
                  <a:srgbClr val="FF0000"/>
                </a:solidFill>
                <a:latin typeface="Times New Roman"/>
                <a:ea typeface="DejaVu Sans"/>
              </a:rPr>
              <a:t>Left Outer Join </a:t>
            </a:r>
            <a:r>
              <a:rPr lang="en-US" sz="2400" b="0" strike="noStrike" spc="-1" dirty="0">
                <a:solidFill>
                  <a:srgbClr val="0C2340"/>
                </a:solidFill>
                <a:latin typeface="Times New Roman"/>
                <a:ea typeface="DejaVu Sans"/>
              </a:rPr>
              <a:t>operation joins the rows from two relational tables and appends to the results of the join all rows from the left argument of the operation that cannot be joined with any row from the right argument of the operation with </a:t>
            </a:r>
            <a:r>
              <a:rPr lang="en-US" sz="2400" b="0" strike="noStrike" spc="-1" dirty="0">
                <a:solidFill>
                  <a:srgbClr val="0C2340"/>
                </a:solidFill>
                <a:latin typeface="Courier New"/>
                <a:ea typeface="DejaVu Sans"/>
              </a:rPr>
              <a:t>NULL</a:t>
            </a:r>
            <a:r>
              <a:rPr lang="en-US" sz="2400" b="0" strike="noStrike" spc="-1" dirty="0">
                <a:solidFill>
                  <a:srgbClr val="0C2340"/>
                </a:solidFill>
                <a:latin typeface="Times New Roman"/>
                <a:ea typeface="DejaVu Sans"/>
              </a:rPr>
              <a:t>s used in all places where the values are missing</a:t>
            </a:r>
            <a:endParaRPr lang="en-US" sz="2400" b="0" strike="noStrike" spc="-1" dirty="0">
              <a:latin typeface="Arial"/>
            </a:endParaRPr>
          </a:p>
          <a:p>
            <a:pPr marL="352440" indent="-341280" algn="just">
              <a:lnSpc>
                <a:spcPct val="100000"/>
              </a:lnSpc>
              <a:spcBef>
                <a:spcPts val="561"/>
              </a:spcBef>
              <a:buClr>
                <a:srgbClr val="0C2340"/>
              </a:buClr>
              <a:buFont typeface="Arial"/>
              <a:buChar char="•"/>
            </a:pPr>
            <a:r>
              <a:rPr lang="en-US" sz="2400" b="0" strike="noStrike" spc="-1" dirty="0">
                <a:solidFill>
                  <a:srgbClr val="FF0000"/>
                </a:solidFill>
                <a:latin typeface="Times New Roman"/>
                <a:ea typeface="DejaVu Sans"/>
              </a:rPr>
              <a:t>Right Outer Join </a:t>
            </a:r>
            <a:r>
              <a:rPr lang="en-US" sz="2400" b="0" strike="noStrike" spc="-1" dirty="0">
                <a:solidFill>
                  <a:srgbClr val="0C2340"/>
                </a:solidFill>
                <a:latin typeface="Times New Roman"/>
                <a:ea typeface="DejaVu Sans"/>
              </a:rPr>
              <a:t>operation joins the rows from two relational tables and appends to the results of the join all rows from the right argument of the operation that cannot be joined with any row from the left argument of the operation with </a:t>
            </a:r>
            <a:r>
              <a:rPr lang="en-US" sz="2400" b="0" strike="noStrike" spc="-1" dirty="0">
                <a:solidFill>
                  <a:srgbClr val="0C2340"/>
                </a:solidFill>
                <a:latin typeface="Courier New"/>
                <a:ea typeface="DejaVu Sans"/>
              </a:rPr>
              <a:t>NULL</a:t>
            </a:r>
            <a:r>
              <a:rPr lang="en-US" sz="2400" b="0" strike="noStrike" spc="-1" dirty="0">
                <a:solidFill>
                  <a:srgbClr val="0C2340"/>
                </a:solidFill>
                <a:latin typeface="Times New Roman"/>
                <a:ea typeface="DejaVu Sans"/>
              </a:rPr>
              <a:t>s used in all places where the values are missing</a:t>
            </a:r>
            <a:endParaRPr lang="en-US" sz="2400" b="0" strike="noStrike" spc="-1" dirty="0">
              <a:latin typeface="Arial"/>
            </a:endParaRPr>
          </a:p>
          <a:p>
            <a:pPr marL="352440" indent="-341280" algn="just">
              <a:lnSpc>
                <a:spcPct val="100000"/>
              </a:lnSpc>
              <a:spcBef>
                <a:spcPts val="561"/>
              </a:spcBef>
              <a:buClr>
                <a:srgbClr val="0C2340"/>
              </a:buClr>
              <a:buFont typeface="Arial"/>
              <a:buChar char="•"/>
            </a:pPr>
            <a:r>
              <a:rPr lang="en-US" sz="2400" b="0" strike="noStrike" spc="-1" dirty="0">
                <a:solidFill>
                  <a:srgbClr val="FF0000"/>
                </a:solidFill>
                <a:latin typeface="Times New Roman" panose="02020603050405020304" pitchFamily="18" charset="0"/>
                <a:ea typeface="DejaVu Sans"/>
                <a:cs typeface="Times New Roman" panose="02020603050405020304" pitchFamily="18" charset="0"/>
              </a:rPr>
              <a:t>Full Outer Join </a:t>
            </a:r>
            <a:r>
              <a:rPr lang="en-US" sz="2400" b="0" strike="noStrike" spc="-1" dirty="0">
                <a:solidFill>
                  <a:srgbClr val="0C2340"/>
                </a:solidFill>
                <a:latin typeface="Times New Roman"/>
                <a:ea typeface="DejaVu Sans"/>
              </a:rPr>
              <a:t>operation unions the result of left outer join operation and the results of right outer join operation</a:t>
            </a:r>
            <a:endParaRPr lang="en-US" sz="2400" b="0" strike="noStrike" spc="-1" dirty="0">
              <a:latin typeface="Arial"/>
            </a:endParaRPr>
          </a:p>
        </p:txBody>
      </p:sp>
      <p:sp>
        <p:nvSpPr>
          <p:cNvPr id="9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C4B1C37-B2C6-4752-9C9C-ED39DAC45F06}" type="slidenum">
              <a:rPr lang="en-US" sz="1400" b="0" strike="noStrike" spc="-1">
                <a:solidFill>
                  <a:srgbClr val="8B8B8B"/>
                </a:solidFill>
                <a:latin typeface="Montserrat"/>
                <a:ea typeface="DejaVu Sans"/>
              </a:rPr>
              <a:t>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Outer join queries</a:t>
            </a:r>
            <a:endParaRPr lang="en-US" sz="3200" b="0" strike="noStrike" spc="-1" dirty="0">
              <a:latin typeface="Arial"/>
            </a:endParaRPr>
          </a:p>
        </p:txBody>
      </p:sp>
      <p:sp>
        <p:nvSpPr>
          <p:cNvPr id="10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a:solidFill>
                  <a:srgbClr val="000000"/>
                </a:solidFill>
                <a:latin typeface="Times New Roman"/>
                <a:ea typeface="DejaVu Sans"/>
              </a:rPr>
              <a:t>Sample database</a:t>
            </a:r>
            <a:endParaRPr lang="en-US" sz="20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CREATE TABLE DEPARTMENT(</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name               VARCHAR(50)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code               CHAR(5)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total_staff_number DECIMAL(2)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chair              VARCHAR(50)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budget             DECIMAL(9,1)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dept_pkey PRIMARY KEY(name),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dept_ckey1 UNIQUE(code),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dept_ckey2 UNIQUE(chair),</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dept_check1 CHECK (total_staff_number BETWEEN 1 AND 50) );</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CREATE TABLE COURSE(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cnum               CHAR(7)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title              VARCHAR(200)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credits            DECIMAL(2)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offered_by         VARCHAR(50)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course_pkey PRIMARY KEY(cnum),</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course_check1 CHECK (credits IN (6, 12)),</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course_fkey1 FOREIGN KEY(offered_by)</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REFERENCES DEPARTMENT(name) ON DELETE CASCADE );</a:t>
            </a:r>
            <a:endParaRPr lang="en-US" sz="1200" b="0" strike="noStrike" spc="-1">
              <a:latin typeface="Arial"/>
            </a:endParaRPr>
          </a:p>
        </p:txBody>
      </p:sp>
      <p:sp>
        <p:nvSpPr>
          <p:cNvPr id="10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515EE32-9C31-4675-AFF2-53E9C00C70DB}" type="slidenum">
              <a:rPr lang="en-US" sz="1400" b="0" strike="noStrike" spc="-1">
                <a:solidFill>
                  <a:srgbClr val="8B8B8B"/>
                </a:solidFill>
                <a:latin typeface="Montserrat"/>
                <a:ea typeface="DejaVu Sans"/>
              </a:rPr>
              <a:t>4</a:t>
            </a:fld>
            <a:endParaRPr lang="en-US" sz="1400" b="0" strike="noStrike" spc="-1">
              <a:latin typeface="Arial"/>
            </a:endParaRPr>
          </a:p>
        </p:txBody>
      </p:sp>
    </p:spTree>
    <p:extLst>
      <p:ext uri="{BB962C8B-B14F-4D97-AF65-F5344CB8AC3E}">
        <p14:creationId xmlns:p14="http://schemas.microsoft.com/office/powerpoint/2010/main" val="20179270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Outer join queries</a:t>
            </a:r>
            <a:endParaRPr lang="en-US" sz="3200" b="0" strike="noStrike" spc="-1">
              <a:latin typeface="Arial"/>
            </a:endParaRPr>
          </a:p>
        </p:txBody>
      </p:sp>
      <p:sp>
        <p:nvSpPr>
          <p:cNvPr id="10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Consider the following query: find the names of departments together with the titles of all courses offered by each department.</a:t>
            </a:r>
          </a:p>
          <a:p>
            <a:pPr marL="352440" indent="-341280" algn="just">
              <a:lnSpc>
                <a:spcPct val="100000"/>
              </a:lnSpc>
              <a:spcBef>
                <a:spcPts val="561"/>
              </a:spcBef>
              <a:buClr>
                <a:srgbClr val="0C2340"/>
              </a:buClr>
              <a:buFont typeface="Arial"/>
              <a:buChar char="•"/>
            </a:pPr>
            <a:endParaRPr lang="en-US" sz="2000" b="0" strike="noStrike" spc="-1" dirty="0">
              <a:latin typeface="Arial"/>
            </a:endParaRPr>
          </a:p>
          <a:p>
            <a:pPr marL="361950" algn="just">
              <a:lnSpc>
                <a:spcPct val="100000"/>
              </a:lnSpc>
              <a:spcBef>
                <a:spcPts val="561"/>
              </a:spcBef>
              <a:buClr>
                <a:srgbClr val="0C2340"/>
              </a:buClr>
            </a:pPr>
            <a:r>
              <a:rPr lang="en-US" b="0" strike="noStrike" spc="-1" dirty="0">
                <a:solidFill>
                  <a:srgbClr val="0C2340"/>
                </a:solidFill>
                <a:latin typeface="Courier New"/>
                <a:ea typeface="DejaVu Sans"/>
              </a:rPr>
              <a:t>SELECT name, title</a:t>
            </a:r>
            <a:endParaRPr lang="en-US" b="0" strike="noStrike" spc="-1" dirty="0">
              <a:latin typeface="Arial"/>
            </a:endParaRPr>
          </a:p>
          <a:p>
            <a:pPr marL="361950" algn="just">
              <a:lnSpc>
                <a:spcPct val="100000"/>
              </a:lnSpc>
              <a:spcBef>
                <a:spcPts val="561"/>
              </a:spcBef>
              <a:buClr>
                <a:srgbClr val="0C2340"/>
              </a:buClr>
            </a:pPr>
            <a:r>
              <a:rPr lang="en-US" b="0" strike="noStrike" spc="-1" dirty="0">
                <a:solidFill>
                  <a:srgbClr val="0C2340"/>
                </a:solidFill>
                <a:latin typeface="Courier New"/>
                <a:ea typeface="DejaVu Sans"/>
              </a:rPr>
              <a:t>FROM DEPARTMENT JOIN COURSE</a:t>
            </a:r>
            <a:endParaRPr lang="en-US" b="0" strike="noStrike" spc="-1" dirty="0">
              <a:latin typeface="Arial"/>
            </a:endParaRPr>
          </a:p>
          <a:p>
            <a:pPr marL="361950" algn="just">
              <a:lnSpc>
                <a:spcPct val="100000"/>
              </a:lnSpc>
              <a:spcBef>
                <a:spcPts val="561"/>
              </a:spcBef>
              <a:buClr>
                <a:srgbClr val="0C2340"/>
              </a:buClr>
            </a:pPr>
            <a:r>
              <a:rPr lang="en-US" b="0" strike="noStrike" spc="-1" dirty="0">
                <a:solidFill>
                  <a:srgbClr val="0C2340"/>
                </a:solidFill>
                <a:latin typeface="Courier New"/>
                <a:ea typeface="DejaVu Sans"/>
              </a:rPr>
              <a:t>                ON name = </a:t>
            </a:r>
            <a:r>
              <a:rPr lang="en-US" b="0" strike="noStrike" spc="-1" dirty="0" err="1">
                <a:solidFill>
                  <a:srgbClr val="0C2340"/>
                </a:solidFill>
                <a:latin typeface="Courier New"/>
                <a:ea typeface="DejaVu Sans"/>
              </a:rPr>
              <a:t>offered_by</a:t>
            </a:r>
            <a:r>
              <a:rPr lang="en-US" b="0" strike="noStrike" spc="-1" dirty="0">
                <a:solidFill>
                  <a:srgbClr val="0C2340"/>
                </a:solidFill>
                <a:latin typeface="Courier New"/>
                <a:ea typeface="DejaVu Sans"/>
              </a:rPr>
              <a:t>;</a:t>
            </a:r>
          </a:p>
          <a:p>
            <a:pPr marL="361950" algn="just">
              <a:lnSpc>
                <a:spcPct val="100000"/>
              </a:lnSpc>
              <a:spcBef>
                <a:spcPts val="561"/>
              </a:spcBef>
              <a:buClr>
                <a:srgbClr val="0C2340"/>
              </a:buClr>
            </a:pPr>
            <a:endParaRPr lang="en-US" sz="1600" b="0" strike="noStrike" spc="-1" dirty="0">
              <a:latin typeface="Arial"/>
            </a:endParaRPr>
          </a:p>
          <a:p>
            <a:pPr marL="352440" indent="-34128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What about the departments that offer no courses and what about the courses not assigned to any department ?</a:t>
            </a:r>
            <a:endParaRPr lang="en-US" sz="2000" b="0" strike="noStrike" spc="-1" dirty="0">
              <a:latin typeface="Arial"/>
            </a:endParaRPr>
          </a:p>
          <a:p>
            <a:pPr marL="352440" indent="-341280" algn="just">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JOIN</a:t>
            </a:r>
            <a:r>
              <a:rPr lang="en-US" sz="2000" b="0" strike="noStrike" spc="-1" dirty="0">
                <a:solidFill>
                  <a:srgbClr val="000000"/>
                </a:solidFill>
                <a:latin typeface="Times New Roman"/>
                <a:ea typeface="DejaVu Sans"/>
              </a:rPr>
              <a:t> operation eliminates from both arguments the rows that cannot be joined with any row from the other argument</a:t>
            </a:r>
            <a:endParaRPr lang="en-US" sz="2000" b="0" strike="noStrike" spc="-1" dirty="0">
              <a:latin typeface="Arial"/>
            </a:endParaRPr>
          </a:p>
          <a:p>
            <a:pPr marL="352440" indent="-34128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Sometimes, we would like to include into an answer the rows that cannot be joined</a:t>
            </a:r>
            <a:endParaRPr lang="en-US" sz="2000" b="0" strike="noStrike" spc="-1" dirty="0">
              <a:latin typeface="Arial"/>
            </a:endParaRPr>
          </a:p>
        </p:txBody>
      </p:sp>
      <p:sp>
        <p:nvSpPr>
          <p:cNvPr id="10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83CB9F8-FF11-4D41-8F8D-C7387C281856}" type="slidenum">
              <a:rPr lang="en-US" sz="1400" b="0" strike="noStrike" spc="-1">
                <a:solidFill>
                  <a:srgbClr val="8B8B8B"/>
                </a:solidFill>
                <a:latin typeface="Montserrat"/>
                <a:ea typeface="DejaVu Sans"/>
              </a:rPr>
              <a:t>5</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03"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Left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Right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Full outer join queries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Grouping revisited</a:t>
            </a:r>
            <a:endParaRPr lang="en-US" sz="2800" b="0" strike="noStrike" spc="-1">
              <a:latin typeface="Arial"/>
            </a:endParaRPr>
          </a:p>
        </p:txBody>
      </p:sp>
      <p:sp>
        <p:nvSpPr>
          <p:cNvPr id="10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CBBAD3C-A4F1-444B-85DD-6E63145C94D8}" type="slidenum">
              <a:rPr lang="en-US" sz="1400" b="0" strike="noStrike" spc="-1">
                <a:solidFill>
                  <a:srgbClr val="8B8B8B"/>
                </a:solidFill>
                <a:latin typeface="Montserrat"/>
                <a:ea typeface="DejaVu Sans"/>
              </a:rPr>
              <a:t>6</a:t>
            </a:fld>
            <a:endParaRPr lang="en-US" sz="1400" b="0" strike="noStrike" spc="-1">
              <a:latin typeface="Arial"/>
            </a:endParaRPr>
          </a:p>
        </p:txBody>
      </p:sp>
    </p:spTree>
    <p:extLst>
      <p:ext uri="{BB962C8B-B14F-4D97-AF65-F5344CB8AC3E}">
        <p14:creationId xmlns:p14="http://schemas.microsoft.com/office/powerpoint/2010/main" val="25382217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Left Outer Join queries</a:t>
            </a:r>
            <a:endParaRPr lang="en-US" sz="3200" b="0" strike="noStrike" spc="-1">
              <a:latin typeface="Arial"/>
            </a:endParaRPr>
          </a:p>
        </p:txBody>
      </p:sp>
      <p:sp>
        <p:nvSpPr>
          <p:cNvPr id="10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Left Outer Join operation joins the rows from two relational tables and appends to the results of join all rows from the left argument of the operation that cannot be joined with any row from the right argument of the operation with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NULL</a:t>
            </a:r>
            <a:r>
              <a:rPr lang="en-US" sz="2000" b="0" strike="noStrike" spc="-1" dirty="0">
                <a:solidFill>
                  <a:srgbClr val="0C2340"/>
                </a:solidFill>
                <a:latin typeface="Times New Roman"/>
                <a:ea typeface="DejaVu Sans"/>
              </a:rPr>
              <a:t>s used in all places where the values are missing</a:t>
            </a:r>
            <a:endParaRPr lang="en-US" sz="2000" b="0" strike="noStrike" spc="-1" dirty="0">
              <a:latin typeface="Arial"/>
            </a:endParaRPr>
          </a:p>
        </p:txBody>
      </p:sp>
      <p:sp>
        <p:nvSpPr>
          <p:cNvPr id="10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BCC9C0E-6E7A-4F78-B0FC-2375B8C10C8C}" type="slidenum">
              <a:rPr lang="en-US" sz="1400" b="0" strike="noStrike" spc="-1">
                <a:solidFill>
                  <a:srgbClr val="8B8B8B"/>
                </a:solidFill>
                <a:latin typeface="Montserrat"/>
                <a:ea typeface="DejaVu Sans"/>
              </a:rPr>
              <a:t>7</a:t>
            </a:fld>
            <a:endParaRPr lang="en-US" sz="1400" b="0" strike="noStrike" spc="-1">
              <a:latin typeface="Arial"/>
            </a:endParaRPr>
          </a:p>
        </p:txBody>
      </p:sp>
      <p:pic>
        <p:nvPicPr>
          <p:cNvPr id="108" name="Picture 107"/>
          <p:cNvPicPr/>
          <p:nvPr/>
        </p:nvPicPr>
        <p:blipFill>
          <a:blip r:embed="rId3"/>
          <a:stretch/>
        </p:blipFill>
        <p:spPr>
          <a:xfrm>
            <a:off x="576000" y="2592000"/>
            <a:ext cx="8207640" cy="3160800"/>
          </a:xfrm>
          <a:prstGeom prst="rect">
            <a:avLst/>
          </a:prstGeom>
          <a:ln>
            <a:noFill/>
          </a:ln>
        </p:spPr>
      </p:pic>
    </p:spTree>
    <p:extLst>
      <p:ext uri="{BB962C8B-B14F-4D97-AF65-F5344CB8AC3E}">
        <p14:creationId xmlns:p14="http://schemas.microsoft.com/office/powerpoint/2010/main" val="28455751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Left Outer Join queries</a:t>
            </a:r>
            <a:endParaRPr lang="en-US" sz="3200" b="0" strike="noStrike" spc="-1">
              <a:latin typeface="Arial"/>
            </a:endParaRPr>
          </a:p>
        </p:txBody>
      </p:sp>
      <p:sp>
        <p:nvSpPr>
          <p:cNvPr id="11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Left Outer Join operation joins the rows from two relational tables and appends to the results of join all rows from the left argument of the operation that cannot be joined with any row from the right argument of the operation with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NULL</a:t>
            </a:r>
            <a:r>
              <a:rPr lang="en-US" sz="2000" b="0" strike="noStrike" spc="-1" dirty="0">
                <a:solidFill>
                  <a:srgbClr val="0C2340"/>
                </a:solidFill>
                <a:latin typeface="Times New Roman"/>
                <a:ea typeface="DejaVu Sans"/>
              </a:rPr>
              <a:t>s used in all places where the values are missing</a:t>
            </a:r>
            <a:endParaRPr lang="en-US" sz="2000" b="0" strike="noStrike" spc="-1" dirty="0">
              <a:latin typeface="Arial"/>
            </a:endParaRPr>
          </a:p>
        </p:txBody>
      </p:sp>
      <p:sp>
        <p:nvSpPr>
          <p:cNvPr id="11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96D385B-5C8E-4C8F-98A4-FBCC5977CD9D}" type="slidenum">
              <a:rPr lang="en-US" sz="1400" b="0" strike="noStrike" spc="-1">
                <a:solidFill>
                  <a:srgbClr val="8B8B8B"/>
                </a:solidFill>
                <a:latin typeface="Montserrat"/>
                <a:ea typeface="DejaVu Sans"/>
              </a:rPr>
              <a:t>8</a:t>
            </a:fld>
            <a:endParaRPr lang="en-US" sz="1400" b="0" strike="noStrike" spc="-1">
              <a:latin typeface="Arial"/>
            </a:endParaRPr>
          </a:p>
        </p:txBody>
      </p:sp>
      <p:pic>
        <p:nvPicPr>
          <p:cNvPr id="112" name="Picture 111"/>
          <p:cNvPicPr/>
          <p:nvPr/>
        </p:nvPicPr>
        <p:blipFill>
          <a:blip r:embed="rId3"/>
          <a:stretch/>
        </p:blipFill>
        <p:spPr>
          <a:xfrm>
            <a:off x="468000" y="2808000"/>
            <a:ext cx="8495640" cy="3088800"/>
          </a:xfrm>
          <a:prstGeom prst="rect">
            <a:avLst/>
          </a:prstGeom>
          <a:ln>
            <a:noFill/>
          </a:ln>
        </p:spPr>
      </p:pic>
    </p:spTree>
    <p:extLst>
      <p:ext uri="{BB962C8B-B14F-4D97-AF65-F5344CB8AC3E}">
        <p14:creationId xmlns:p14="http://schemas.microsoft.com/office/powerpoint/2010/main" val="8507133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Left Outer Join queries</a:t>
            </a:r>
            <a:endParaRPr lang="en-US" sz="3200" b="0" strike="noStrike" spc="-1">
              <a:latin typeface="Arial"/>
            </a:endParaRPr>
          </a:p>
        </p:txBody>
      </p:sp>
      <p:sp>
        <p:nvSpPr>
          <p:cNvPr id="11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Left Outer Join operation joins the rows from two relational tables and appends to the results of join all rows from the left argument of the operation that cannot be joined with any row from the right argument of the operation with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NULL</a:t>
            </a:r>
            <a:r>
              <a:rPr lang="en-US" sz="2000" b="0" strike="noStrike" spc="-1" dirty="0">
                <a:solidFill>
                  <a:srgbClr val="0C2340"/>
                </a:solidFill>
                <a:latin typeface="Times New Roman"/>
                <a:ea typeface="DejaVu Sans"/>
              </a:rPr>
              <a:t>s used in all places where the values are missing</a:t>
            </a:r>
            <a:endParaRPr lang="en-US" sz="2000" b="0" strike="noStrike" spc="-1" dirty="0">
              <a:latin typeface="Arial"/>
            </a:endParaRPr>
          </a:p>
          <a:p>
            <a:pPr algn="just">
              <a:lnSpc>
                <a:spcPct val="100000"/>
              </a:lnSpc>
              <a:spcBef>
                <a:spcPts val="561"/>
              </a:spcBef>
            </a:pPr>
            <a:endParaRPr lang="en-US" sz="2000" b="0" strike="noStrike" spc="-1" dirty="0">
              <a:latin typeface="Arial"/>
            </a:endParaRPr>
          </a:p>
        </p:txBody>
      </p:sp>
      <p:sp>
        <p:nvSpPr>
          <p:cNvPr id="11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AA5E092-32EF-47A1-8174-061AA7F5AD5A}" type="slidenum">
              <a:rPr lang="en-US" sz="1400" b="0" strike="noStrike" spc="-1">
                <a:solidFill>
                  <a:srgbClr val="8B8B8B"/>
                </a:solidFill>
                <a:latin typeface="Montserrat"/>
                <a:ea typeface="DejaVu Sans"/>
              </a:rPr>
              <a:t>9</a:t>
            </a:fld>
            <a:endParaRPr lang="en-US" sz="1400" b="0" strike="noStrike" spc="-1">
              <a:latin typeface="Arial"/>
            </a:endParaRPr>
          </a:p>
        </p:txBody>
      </p:sp>
      <p:pic>
        <p:nvPicPr>
          <p:cNvPr id="116" name="Picture 115"/>
          <p:cNvPicPr/>
          <p:nvPr/>
        </p:nvPicPr>
        <p:blipFill>
          <a:blip r:embed="rId3"/>
          <a:stretch/>
        </p:blipFill>
        <p:spPr>
          <a:xfrm>
            <a:off x="576000" y="2484000"/>
            <a:ext cx="8583480" cy="3539520"/>
          </a:xfrm>
          <a:prstGeom prst="rect">
            <a:avLst/>
          </a:prstGeom>
          <a:ln>
            <a:noFill/>
          </a:ln>
        </p:spPr>
      </p:pic>
    </p:spTree>
    <p:extLst>
      <p:ext uri="{BB962C8B-B14F-4D97-AF65-F5344CB8AC3E}">
        <p14:creationId xmlns:p14="http://schemas.microsoft.com/office/powerpoint/2010/main" val="1972731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3698</TotalTime>
  <Words>6283</Words>
  <Application>Microsoft Macintosh PowerPoint</Application>
  <PresentationFormat>On-screen Show (4:3)</PresentationFormat>
  <Paragraphs>297</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Courier New</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21</cp:revision>
  <cp:lastPrinted>2020-12-16T12:22:06Z</cp:lastPrinted>
  <dcterms:modified xsi:type="dcterms:W3CDTF">2020-12-16T12:23:52Z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2020-08-22T09:40:18Z</dcterms:modified>
  <cp:revision>248</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ies>
</file>