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256" r:id="rId3"/>
    <p:sldId id="257" r:id="rId4"/>
    <p:sldId id="258" r:id="rId5"/>
    <p:sldId id="280" r:id="rId6"/>
    <p:sldId id="279" r:id="rId7"/>
    <p:sldId id="260" r:id="rId8"/>
    <p:sldId id="281" r:id="rId9"/>
    <p:sldId id="282" r:id="rId10"/>
    <p:sldId id="283" r:id="rId11"/>
    <p:sldId id="284" r:id="rId12"/>
    <p:sldId id="285" r:id="rId13"/>
    <p:sldId id="261" r:id="rId14"/>
    <p:sldId id="262" r:id="rId15"/>
    <p:sldId id="286" r:id="rId16"/>
    <p:sldId id="287" r:id="rId17"/>
    <p:sldId id="265" r:id="rId18"/>
    <p:sldId id="288" r:id="rId19"/>
    <p:sldId id="289" r:id="rId20"/>
    <p:sldId id="290" r:id="rId21"/>
    <p:sldId id="291" r:id="rId22"/>
    <p:sldId id="278" r:id="rId2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23E"/>
    <a:srgbClr val="0922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949" autoAdjust="0"/>
  </p:normalViewPr>
  <p:slideViewPr>
    <p:cSldViewPr snapToGrid="0" snapToObjects="1">
      <p:cViewPr varScale="1">
        <p:scale>
          <a:sx n="110" d="100"/>
          <a:sy n="110" d="100"/>
        </p:scale>
        <p:origin x="21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F442FB40-3875-45F1-BF0C-6C9C07F22FD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SELECT statement, part 5.</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presentation explains how to implement the nested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60" name="CustomShape 2"/>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0A4D86A-836E-45C8-B3FE-AF8C580050C9}" type="slidenum">
              <a:rPr lang="en-US" sz="1200" b="0" strike="noStrike" spc="-1">
                <a:solidFill>
                  <a:srgbClr val="000000"/>
                </a:solidFill>
                <a:latin typeface="+mn-lt"/>
                <a:ea typeface="+mn-ea"/>
              </a:rPr>
              <a:t>1</a:t>
            </a:fld>
            <a:endParaRPr lang="en-US" sz="1200" b="0" strike="noStrike" spc="-1">
              <a:latin typeface="Arial"/>
            </a:endParaRPr>
          </a:p>
        </p:txBody>
      </p:sp>
      <p:sp>
        <p:nvSpPr>
          <p:cNvPr id="161" name="CustomShape 3"/>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query: find the chairs of all departments that offer no courses", requires implementation of the ANTIJOIN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ANTIJOIN operation returns all rows from the first argument of the operation, that cannot be joined with any row from the second argument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contrast, the JOIN operation returns all rows joined from the first and the second argument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other words, all rows from the first and the second argument that can be joined.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SEMIJOIN operation is the opposite to the ANTIJOIN operation and it </a:t>
            </a:r>
            <a:r>
              <a:rPr lang="en-US" sz="2000" b="0" strike="noStrike" spc="-1" dirty="0" err="1">
                <a:latin typeface="+mn-lt"/>
              </a:rPr>
              <a:t>returnes</a:t>
            </a:r>
            <a:r>
              <a:rPr lang="en-US" sz="2000" b="0" strike="noStrike" spc="-1" dirty="0">
                <a:latin typeface="+mn-lt"/>
              </a:rPr>
              <a:t> all rows from the first argument of the operation, that can be joined with at least one row from the second argument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Both ANTIJOIN and SEMIJOIN operations are not directly implemented in S Q L.</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SEMIJOIN operation can be expressed in two different ways.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one, is a simple JOIN operation and later on projection on the attributes of the first </a:t>
            </a:r>
            <a:r>
              <a:rPr lang="en-US" sz="2000" b="0" strike="noStrike" spc="-1" dirty="0" err="1">
                <a:latin typeface="+mn-lt"/>
              </a:rPr>
              <a:t>argumentof</a:t>
            </a:r>
            <a:r>
              <a:rPr lang="en-US" sz="2000" b="0" strike="noStrike" spc="-1" dirty="0">
                <a:latin typeface="+mn-lt"/>
              </a:rPr>
              <a:t>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second method uses a nested query with: IN condition, in WHERE clause of an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ANTIJOIN operation can be expressed through: LEFT or RIGHT OUTER JOIN operation, and: IS NULL condition, over the columns from either right or left argument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ANTIJOIN operation can also be implemented as a nested query with: NOT IN condition, in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query: "find the chairs of all departments that offer no courses" is equivalent to a query, that finds all rows in a relational table: DEPARTMENT, that cannot be joined with any row in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why we have to implement it, as the ANTIJOIN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inner query implemented as an inline view: Q, finds all departments, that offer at least one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an inline view: Q,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outer query, finds all chairs of departments, that are NOT included in the results of an inner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temporary implementation of an outer query is given at the bottom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a reference to an inline view: "name not in Q dot offered by", is not syntactically correct and it is included only to show a location where an an inline view: Q, must be embedded into the final implementation.</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278259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Finally, we replace a reference to an inline view: Q, with a definition of an inline view itself.</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final implementation is given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Please note, a condition: NOT IN, in WHERE clause of an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nested query with: NOT IN condition, in WHERE clause is used to implement the ANTIJOIN operation.</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351016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Correlated nested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8C73D5B-1EC0-44CD-94AB-E622C59FF21B}"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338522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difference between a nested query and  a correlated nested query is such, that in a correlated nested query an inline view implementing an inner query, references the names of relational tables used in an outer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interpretation of a correlated nested query is the following.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rows from a relational table accessed by an outer query are read one by one.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When a row is picked from the table then, all references located in an inner query, to the columns of the relational table used in outer query are replaced with the values of the picked row.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an inner query is processed and the results are verified against either empty or not empty condition included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condition in WHERE clause evaluates to true, then the row from a relational table used in the outer query is saved in the results.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Otherwise the row is ignored.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same cycle is repeated for the next row picked from a relational table used in an outer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schema of interpretation of correlated nested query is presented in the current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rows from a relational table: TABLE 1, alias T 1, are read one by one and an inner query is processed for each row read.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All references in an inner query to the columns of a relational table: T 1 dot COLUMN N are replaced with the values taken from the current row.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an inner query is processed and its results are tested against:  EXISTS condition.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is because: EXISTS keyword, is used in WHERE condition of an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from the processing of an inner SELECT statement are not empty, then EXISTS condition evaluates to true and a row from a relational table: T 1 is appended to the final results.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next row is picked from a relational table: T 1, the references located in an inner SELECT statement to the columns of a relational table T 1 are replaced with the values taken from the current row and an inner SELECT statement is processed again.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are not empty, then the current row from a relational table: T 1, is appended to the final results.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Please note, that it really does not matter what values are retrieved by an inner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important whether the results of inner query are not empty, if EXIST is used in WHERE clause or empty, if NOT EXISTS is used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is why, it is possible to SELECT whatever, for example a constant: x, in an inner SELECT statement of a correlated nested query.</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mn-lt"/>
            </a:endParaRPr>
          </a:p>
          <a:p>
            <a:pPr marL="216000" indent="-212760">
              <a:lnSpc>
                <a:spcPct val="100000"/>
              </a:lnSpc>
            </a:pPr>
            <a:endParaRPr lang="en-US" sz="2000" b="0" strike="noStrike" spc="-1" dirty="0">
              <a:latin typeface="+mn-lt"/>
            </a:endParaRPr>
          </a:p>
        </p:txBody>
      </p:sp>
      <p:sp>
        <p:nvSpPr>
          <p:cNvPr id="17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BBD112-0F4A-44DC-AA34-C956AA995555}"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263728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an interpretation </a:t>
            </a:r>
            <a:r>
              <a:rPr lang="en-US" sz="2000" b="0" strike="noStrike" spc="-1" dirty="0" err="1">
                <a:latin typeface="+mn-lt"/>
              </a:rPr>
              <a:t>visualised</a:t>
            </a:r>
            <a:r>
              <a:rPr lang="en-US" sz="2000" b="0" strike="noStrike" spc="-1" dirty="0">
                <a:latin typeface="+mn-lt"/>
              </a:rPr>
              <a:t> in the present slide, the second row from a relational table: T 1, is used to replace the references to the columns in a relational table T 1 in an inner SELECT statement, with values taken from the row.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inner SELECT statement is processed and because the results of its processing are empty, the second row from a relational table: T 1, is not include into the final results.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if an inner SELECT statement does not have any references to a relational table  used in an outer SELECT statement, then either nothing or all rows from a relational table used in an outer query, are included into the final result.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so because, evaluation: of EXISTS or NOT EXISTS condition, does not depend on the rows picked from a relational table used in an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correlated nested query must have in an inner query the references to the values selected in an outer query.</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BBD112-0F4A-44DC-AA34-C956AA995555}"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3125394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an interpretation </a:t>
            </a:r>
            <a:r>
              <a:rPr lang="en-US" sz="2000" b="0" strike="noStrike" spc="-1" dirty="0" err="1">
                <a:latin typeface="+mn-lt"/>
              </a:rPr>
              <a:t>visualised</a:t>
            </a:r>
            <a:r>
              <a:rPr lang="en-US" sz="2000" b="0" strike="noStrike" spc="-1" dirty="0">
                <a:latin typeface="+mn-lt"/>
              </a:rPr>
              <a:t> in the present slide, the third row from relational table: T 1, is used to replace the references to the columns in a relational table: T 1, in an inner SELECT statement with the values.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inner SELECT statement is processed and because the results of its processing are not empty the second row from a relational table: T 1, is included into the final results.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BBD112-0F4A-44DC-AA34-C956AA995555}"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836948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Implementation of a correlated nested query, usually needs a transformation of a natural language specification of a query, into a form that uses "exists" or "not exists" quantifiers.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query like: "find the chairs of departments, that offer 12 credit point courses", should be re-phrased into a query: "find the chairs of departments, such that there exists at least one course worth 12 credits and it is offered by a department we are looking for".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specification of a query sounds a bit awkward, but a phrase: "there exists at least one ..." makes the specification almost the same as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inner query " ... course worth 12 credit points offered by a department we are looking for" is implemented as an inline view: Q,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inline view: Q, contains a reference to a department name: DEPARTMENT dot name, that implements a reference "... offered by a department we are looking for".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implement an outer query, that "finds the chairs of departments that there exists at least one course in a view: Q."</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SELECT statement, that implements such query is given at the bottom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SELECT statement has EXISTS quantifier, in WHERE clause and at the moment uses a name of an inline view: Q,</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Of course, to make the query syntactically correct, we have to replace a name of an inline view: Q, with a definition of the view.</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8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A36736-124F-49D8-8A5B-8B3A96967980}"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4088377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complete implementation of the query is given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Interpretation of such query is performed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row is picked from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value of an attribute: name, taken from the row replaces a </a:t>
            </a:r>
            <a:r>
              <a:rPr lang="en-US" sz="2000" b="0" strike="noStrike" spc="-1" dirty="0" err="1">
                <a:latin typeface="+mn-lt"/>
              </a:rPr>
              <a:t>reference:"DEPARTMENT</a:t>
            </a:r>
            <a:r>
              <a:rPr lang="en-US" sz="2000" b="0" strike="noStrike" spc="-1" dirty="0">
                <a:latin typeface="+mn-lt"/>
              </a:rPr>
              <a:t> dot name", in WHERE condition of an inner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inner SELECT statement is processed and the result of processing is either empty or not empty.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 of processing is not empty, then it means, that there exists a course worth 12 credits an offered by a department with a name included in the first row in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the first row satisfies a search condition and a value of an attribute: chair, in  the row can be inserted into the final results of query processing.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second row is picked from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Again, a value of attribute: name, taken from the row replaces a reference: "DEPARTMENT dot name", in WHERE condition of an inner SELECT statement and</a:t>
            </a:r>
          </a:p>
          <a:p>
            <a:pPr marL="216000" indent="-212760">
              <a:lnSpc>
                <a:spcPct val="100000"/>
              </a:lnSpc>
            </a:pPr>
            <a:r>
              <a:rPr lang="en-US" sz="2000" b="0" strike="noStrike" spc="-1" dirty="0">
                <a:latin typeface="+mn-lt"/>
              </a:rPr>
              <a:t>an inner SELECT statement is processed.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are empty, then a value of an attribute: chair, in the second row is not included into the final results of the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of an inner query are not empty then a value  of an attribute: chair, is inserted into the final results of query processing.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third row is taken from a relational table: DEPARTMENT and a value of attribute: name, in the row, replaces a reference: "DEPARTMENT dot name", in WHERE condition of an inner SELECT statement and an inner SELECT statement is processed.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are not empty, then a value of an attribute chair in the third row is included into the final results of the query, otherwise the third row is skipped.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the same procedure is repeated for all remaining rows in a relational table: DEPARTMENT.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8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A36736-124F-49D8-8A5B-8B3A96967980}"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643273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an interpretation </a:t>
            </a:r>
            <a:r>
              <a:rPr lang="en-US" sz="2000" b="0" strike="noStrike" spc="-1" dirty="0" err="1">
                <a:latin typeface="+mn-lt"/>
              </a:rPr>
              <a:t>visualised</a:t>
            </a:r>
            <a:r>
              <a:rPr lang="en-US" sz="2000" b="0" strike="noStrike" spc="-1" dirty="0">
                <a:latin typeface="+mn-lt"/>
              </a:rPr>
              <a:t> in the present slide, the second row from a relational table: T 1, is used to replace the references to the columns in a relational table: T 1, in an inner SELECT statement with the values taken from the row.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inner SELECT statement is processed and because the results of its processing are empty, the second row from a relational table: T 1, is  included into the final results.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so because, evaluation of NOT EXISTS condition, returns true, if no rows are retrieved by the inner SELECT statement.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BBD112-0F4A-44DC-AA34-C956AA995555}"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3819963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the next example, we use a technique of correlated nested queries to implement a query: "find the chairs of all departments that offer no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query can be rewritten into a format with: "not exists" phrase,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"Find the chairs of departments, such that does not exist a course offered by a department we are looking for."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start from implementation of an inline view: Q, that includes a query: "finds all  courses offered by a department we are looking for".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an inline view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next step, we implement a query, that "finds all chairs of departments such that does not exist a course included in the inline view".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a query with a reference to inline view: Q, is given at the bottom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to get a syntactically correct statement, we replace a name of inline view: Q, with a definition of the view, see the next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8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A36736-124F-49D8-8A5B-8B3A96967980}"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31572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Nested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6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AEF88D0-DBB5-426D-ACAA-483A33594822}"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complete implementation of the query is given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Interpretation of such query is performed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row is taken from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value of an attribute: name, in the row replaces a </a:t>
            </a:r>
            <a:r>
              <a:rPr lang="en-US" sz="2000" b="0" strike="noStrike" spc="-1" dirty="0" err="1">
                <a:latin typeface="+mn-lt"/>
              </a:rPr>
              <a:t>refrence</a:t>
            </a:r>
            <a:r>
              <a:rPr lang="en-US" sz="2000" b="0" strike="noStrike" spc="-1" dirty="0">
                <a:latin typeface="+mn-lt"/>
              </a:rPr>
              <a:t>: "DEPARTMENT dot name", in WHERE condition of an inner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inner SELECT statement is processed and the result of processing is either empty or not empty.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 of processing is empty, then it means that does not exist a course offered by a department with a name included in the first row in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the first row satisfies a search condition and a value of an attribute: chair, can be inserted into the final results of query processing.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second row is taken from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Again, a value of attribute: name, in the row, replaces a reference: DEPARTMENT dot name, in WHERE condition of an inner SELECT statement and</a:t>
            </a:r>
          </a:p>
          <a:p>
            <a:pPr marL="216000" indent="-212760">
              <a:lnSpc>
                <a:spcPct val="100000"/>
              </a:lnSpc>
            </a:pPr>
            <a:r>
              <a:rPr lang="en-US" sz="2000" b="0" strike="noStrike" spc="-1" dirty="0">
                <a:latin typeface="+mn-lt"/>
              </a:rPr>
              <a:t>an inner SELECT statement is processed.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are not empty, then a value of an attribute: chair, in the second row is not included into the final results of the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of an inner query are  empty, then then a value  of an attribute: chair, is inserted into the final results of query processing.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third row is taken from a relational table: DEPARTMENT, and a value of attribute: name, in the row replaces a </a:t>
            </a:r>
            <a:r>
              <a:rPr lang="en-US" sz="2000" b="0" strike="noStrike" spc="-1" dirty="0" err="1">
                <a:latin typeface="+mn-lt"/>
              </a:rPr>
              <a:t>refrence</a:t>
            </a:r>
            <a:r>
              <a:rPr lang="en-US" sz="2000" b="0" strike="noStrike" spc="-1" dirty="0">
                <a:latin typeface="+mn-lt"/>
              </a:rPr>
              <a:t>: DEPARTMENT dot name, in WHERE condition of an inner SELECT statement and an inner SELECT statement is processed.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the results of processing are empty, then a value of an attribute: chair, in the third row is included into the final results of the query, otherwise the third row is skipped.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the same procedure is repeated for all remaining rows in a relational table: DEPARTMENT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8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A36736-124F-49D8-8A5B-8B3A96967980}"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175649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References.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2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E23F6C1-E57E-4B3E-A498-253A9A3BC9DC}" type="slidenum">
              <a:rPr lang="en-US" sz="1200" b="0" strike="noStrike" spc="-1">
                <a:solidFill>
                  <a:srgbClr val="000000"/>
                </a:solidFill>
                <a:latin typeface="Times New Roman"/>
                <a:ea typeface="+mn-ea"/>
              </a:rPr>
              <a:t>21</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nested query is a query, that has another query embedded in its WHERE or SELECT or FROM clauses.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nested queries allows for decomposition of complex queries into a series of simple queries nested one in another.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assume, that a selection condition: CONDITION 2 is applied to a relational table: TABLE 2, see a diagram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Projection of the results on a column: COLUMN 1, provides the values in a COLUMN 1 of relational table: TABLE 2, that satisfy CONDITION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next step, a set of values obtained from the first SELECT statement is used in a selection condition applied to a relational table: TABLE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there is no need to join the relational tables: TABLE 1 and TABLE 2 to select from: TABLE 1 all rows that belongs to the results selected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nested SELECT statement implements a query, that "finds the rows from a relational table: TABLE 1 such that a value in a column: COLUMN 1, is included in the values from COLUMN 1 in a table: TABLE 2, in the rows that satisfy a condition: Condition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schema explaining how a nested query is constructed is given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nested queries always starts  from the implementation of the innermost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our case it is a  query, that "finds in a relational table: TABLE 2, the rows that satisfy a condition: Condition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next step, the results are </a:t>
            </a:r>
            <a:r>
              <a:rPr lang="en-US" sz="2000" b="0" strike="noStrike" spc="-1" dirty="0" err="1">
                <a:latin typeface="+mn-lt"/>
              </a:rPr>
              <a:t>pojected</a:t>
            </a:r>
            <a:r>
              <a:rPr lang="en-US" sz="2000" b="0" strike="noStrike" spc="-1" dirty="0">
                <a:latin typeface="+mn-lt"/>
              </a:rPr>
              <a:t> on a column: COLUMN 1 and used in the outer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possible to consider the </a:t>
            </a:r>
            <a:r>
              <a:rPr lang="en-US" sz="2000" b="0" strike="noStrike" spc="-1" dirty="0" err="1">
                <a:latin typeface="+mn-lt"/>
              </a:rPr>
              <a:t>innner</a:t>
            </a:r>
            <a:r>
              <a:rPr lang="en-US" sz="2000" b="0" strike="noStrike" spc="-1" dirty="0">
                <a:latin typeface="+mn-lt"/>
              </a:rPr>
              <a:t> SELECT statement as a definition of inline view, that is later on used in the outer SELECT statement.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6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7144C97-F9FD-4907-8706-D2928B15209F}"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possible to nest SELECT statement to any level.</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the present slide shows how to create a nested SELECT statement with three levels of nesting.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innermost SELECT statement selects the values from a column: COLUMN 3, from all rows in a relational table: TABLE 3, that satisfy a condition: Condition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results are used in SELECT statement, that selects the values from a column: COLUMN 4, from all rows in a relational table: TABLE 2, that satisfy a condition: COLUMN 2 IN the results of the previous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the results from the second level of nesting are used in SELECT statement, that select the entire rows from a relational table: TABLE 1, that satisfy a condition: COLUMN 1 IN the results of SELECT statement at the second level of </a:t>
            </a:r>
            <a:r>
              <a:rPr lang="en-US" sz="2000" b="0" strike="noStrike" spc="-1" dirty="0" err="1">
                <a:latin typeface="+mn-lt"/>
              </a:rPr>
              <a:t>nestings</a:t>
            </a:r>
            <a:r>
              <a:rPr lang="en-US" sz="2000" b="0" strike="noStrike" spc="-1" dirty="0">
                <a:latin typeface="+mn-lt"/>
              </a:rPr>
              <a: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schema explaining how a nested query is constructed is given in the present slide. </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6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7144C97-F9FD-4907-8706-D2928B15209F}"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244753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rate="90%"&gt;&lt;break time="0.3s"/&gt;In this presentation, we again use the same sample database, that contains information about the departments and about the courses offered by the departments.&lt;break time="0.3s"/&gt;Information about the departments is kept in a relational table: DEPARTMENT.&lt;break time="0.3s"/&gt;A description of a department consists of: a department name, department code, total staff number and budget.&lt;break time="0.3s"/&gt;A name of a department </a:t>
            </a:r>
            <a:r>
              <a:rPr lang="en-US" sz="2000" b="0" strike="noStrike" spc="-1" dirty="0" err="1">
                <a:latin typeface="+mn-lt"/>
              </a:rPr>
              <a:t>uniquelly</a:t>
            </a:r>
            <a:r>
              <a:rPr lang="en-US" sz="2000" b="0" strike="noStrike" spc="-1" dirty="0">
                <a:latin typeface="+mn-lt"/>
              </a:rPr>
              <a:t> identifies each department.&lt;break time="0.3s"/&gt;A code of a department also </a:t>
            </a:r>
            <a:r>
              <a:rPr lang="en-US" sz="2000" b="0" strike="noStrike" spc="-1" dirty="0" err="1">
                <a:latin typeface="+mn-lt"/>
              </a:rPr>
              <a:t>uniquelly</a:t>
            </a:r>
            <a:r>
              <a:rPr lang="en-US" sz="2000" b="0" strike="noStrike" spc="-1" dirty="0">
                <a:latin typeface="+mn-lt"/>
              </a:rPr>
              <a:t> identifies each department.&lt;break time="0.3s"/&gt;Total staff number per department cannot be greater than 50.&lt;break time="0.3s"/&gt;A description of a course consists of: a course number, title, credits and name of department that offers a course.&lt;break time="0.3s"/&gt;A course number is a unique identifier of each course.&lt;break time="0.3s"/&gt;The granted credits can be equal to either 6 or 12.&lt;break time="0.5s"/&gt;&lt;/prosody&gt;&lt;/speak&gt;</a:t>
            </a:r>
            <a:endParaRPr lang="en-US" sz="2000" b="0" strike="noStrike" spc="-1" dirty="0">
              <a:latin typeface="Arial"/>
            </a:endParaRPr>
          </a:p>
        </p:txBody>
      </p:sp>
      <p:sp>
        <p:nvSpPr>
          <p:cNvPr id="21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0F7D893-4B15-4FC1-8142-1CA04C11DA23}"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231051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class of nested queries is based on a concept of inline views.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Inline views can be used to reduce the complexity of implementation of large SELECT statements.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inner query is created first and its outcomes are used as a temporary relational table (inline view) in an outer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query "find the titles of courses offered by a department chaired by Peter" can be decomposed into the following two sub queries.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subquery Q 1: "Find a department chaired by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subquery Q 2: Find the titles of courses offered by a department found in a subquery Q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subquery Q 1 is implemented first and then it is used in WHERE clause of subquery Q 2.</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It is possible to nest SELECT statements to theoretically unlimited level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sample nested query in the middle of the present slide implements a query "find the titles of courses offered by a department chaired by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Interpretation of the nested query given in the present slide is the following.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the inner query retrieves from a relational table: DEPARTMENT, the names of departments chaired by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there may be at most one department chaired by Peter because a column: name, is a candidate key in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result from processing of inner query is used in a condition: "offered by equals to a name of department found by an inner query", to select the rows for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the titles of courses offered by a department chaired by Peter are returned, as the final results of the query processing.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important to remember, that if an inner query returns more than one row, then we must use set membership symbol: IN, instead of: equals sign.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an inner query returns at most one row we still must use equals sign.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Using equals sign allows for more efficient implementation of a nested query, in a situation where an inner query always returns at most one row.</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11501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query: "find the titles of courses offered by a department chaired by Peter" is implemented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start from the implementation of an inner query that finds: a name of department chaired by Peter, as an inline view Q.</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an inline view Q is given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implement an outer query, that finds the titles of courses offered by a department, whose name has been retrieved by an inner query implemented as an inline view Q.</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the second step,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Of course, a notation: "offered by equals Q dot name" is used only to denote a fact, that in the next step a definition of  inline view: Q, must be copied into an outer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final implementation of the nested query, that "find the titles of courses offered by a department chaired by Peter",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12902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another example, we implement a nested query, that “finds the chair people of all departments that offer 12 credit point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start from a subquery, that "finds the names of departments that offer at least one 12 credit point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SELECT statement, that implements the first subquery is given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next step we create an outer subquery, that "finds the chair people of </a:t>
            </a:r>
            <a:r>
              <a:rPr lang="en-US" sz="2000" b="0" strike="noStrike" spc="-1" dirty="0" err="1">
                <a:latin typeface="+mn-lt"/>
              </a:rPr>
              <a:t>departmens</a:t>
            </a:r>
            <a:r>
              <a:rPr lang="en-US" sz="2000" b="0" strike="noStrike" spc="-1" dirty="0">
                <a:latin typeface="+mn-lt"/>
              </a:rPr>
              <a:t> found in the inner subquery".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preliminary implementation of an outer subquery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Of course, a notation: "name in Q dot offered by", does not compile well and we have to replace a name of inline view: Q, with a definition of inline view created in the first step.</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final implementation of a nested query, that finds “finds the chair peoples of all departments that offer 12 credit point courses”,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7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EC6E21D-BCEA-4E0B-BFA0-87E725E8DFF0}"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125928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560" cy="550440"/>
          </a:xfrm>
          <a:prstGeom prst="rect">
            <a:avLst/>
          </a:prstGeom>
          <a:ln>
            <a:noFill/>
          </a:ln>
        </p:spPr>
      </p:pic>
      <p:pic>
        <p:nvPicPr>
          <p:cNvPr id="2" name="Picture 3"/>
          <p:cNvPicPr/>
          <p:nvPr/>
        </p:nvPicPr>
        <p:blipFill>
          <a:blip r:embed="rId15"/>
          <a:stretch/>
        </p:blipFill>
        <p:spPr>
          <a:xfrm>
            <a:off x="0" y="4320"/>
            <a:ext cx="9140400" cy="6846120"/>
          </a:xfrm>
          <a:prstGeom prst="rect">
            <a:avLst/>
          </a:prstGeom>
          <a:ln>
            <a:noFill/>
          </a:ln>
        </p:spPr>
      </p:pic>
      <p:pic>
        <p:nvPicPr>
          <p:cNvPr id="3" name="Picture 5"/>
          <p:cNvPicPr/>
          <p:nvPr/>
        </p:nvPicPr>
        <p:blipFill>
          <a:blip r:embed="rId16"/>
          <a:stretch/>
        </p:blipFill>
        <p:spPr>
          <a:xfrm>
            <a:off x="7317720" y="5233320"/>
            <a:ext cx="1421640" cy="116928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560" cy="55044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280" cy="2483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dirty="0">
                <a:solidFill>
                  <a:srgbClr val="FFFFFF"/>
                </a:solidFill>
                <a:latin typeface="Courier New"/>
                <a:ea typeface="DejaVu Sans"/>
              </a:rPr>
              <a:t>SELECT</a:t>
            </a:r>
            <a:r>
              <a:rPr lang="en-US" sz="6600" b="0" strike="noStrike" spc="-131" dirty="0">
                <a:solidFill>
                  <a:srgbClr val="FFFFFF"/>
                </a:solidFill>
                <a:latin typeface="Times New Roman"/>
                <a:ea typeface="DejaVu Sans"/>
              </a:rPr>
              <a:t> statement (Part 5)</a:t>
            </a:r>
            <a:endParaRPr lang="en-US" sz="6600" b="0" strike="noStrike" spc="-1" dirty="0">
              <a:latin typeface="Arial"/>
            </a:endParaRPr>
          </a:p>
        </p:txBody>
      </p:sp>
      <p:sp>
        <p:nvSpPr>
          <p:cNvPr id="88" name="CustomShape 2"/>
          <p:cNvSpPr/>
          <p:nvPr/>
        </p:nvSpPr>
        <p:spPr>
          <a:xfrm>
            <a:off x="303120" y="5513040"/>
            <a:ext cx="6397200" cy="1062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080" cy="365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A query find the chairs of all departments that offer no courses requires implementation of </a:t>
            </a:r>
            <a:r>
              <a:rPr lang="en-US" sz="2000" spc="-1" dirty="0">
                <a:solidFill>
                  <a:srgbClr val="0C2340"/>
                </a:solidFill>
                <a:latin typeface="Courier New" panose="02070309020205020404" pitchFamily="49" charset="0"/>
                <a:cs typeface="Courier New" panose="02070309020205020404" pitchFamily="49" charset="0"/>
              </a:rPr>
              <a:t>ANTIJOIN</a:t>
            </a:r>
            <a:r>
              <a:rPr lang="en-US" sz="2000" spc="-1" dirty="0">
                <a:solidFill>
                  <a:srgbClr val="0C2340"/>
                </a:solidFill>
                <a:latin typeface="Times New Roman"/>
              </a:rPr>
              <a:t> operation</a:t>
            </a:r>
          </a:p>
          <a:p>
            <a:pPr marL="354060" indent="-342900" algn="just">
              <a:lnSpc>
                <a:spcPct val="100000"/>
              </a:lnSpc>
              <a:spcBef>
                <a:spcPts val="561"/>
              </a:spcBef>
              <a:buClr>
                <a:srgbClr val="0C2340"/>
              </a:buClr>
              <a:buFont typeface="Arial" panose="020B0604020202020204" pitchFamily="34" charset="0"/>
              <a:buChar char="•"/>
            </a:pPr>
            <a:r>
              <a:rPr lang="en-US" sz="2000" spc="-1" dirty="0">
                <a:solidFill>
                  <a:srgbClr val="0C2340"/>
                </a:solidFill>
                <a:latin typeface="Times New Roman"/>
              </a:rPr>
              <a:t>It is equivalent to a query that finds all rows in a relational table </a:t>
            </a:r>
            <a:r>
              <a:rPr lang="en-US" sz="2000" spc="-1" dirty="0">
                <a:solidFill>
                  <a:srgbClr val="0C2340"/>
                </a:solidFill>
                <a:latin typeface="Courier New" panose="02070309020205020404" pitchFamily="49" charset="0"/>
                <a:cs typeface="Courier New" panose="02070309020205020404" pitchFamily="49" charset="0"/>
              </a:rPr>
              <a:t>DEPARTMENT</a:t>
            </a:r>
            <a:r>
              <a:rPr lang="en-US" sz="2000" spc="-1" dirty="0">
                <a:solidFill>
                  <a:srgbClr val="0C2340"/>
                </a:solidFill>
                <a:latin typeface="Times New Roman"/>
              </a:rPr>
              <a:t> that cannot be joined with any row in a relational table </a:t>
            </a:r>
            <a:r>
              <a:rPr lang="en-US" sz="2000" spc="-1" dirty="0">
                <a:solidFill>
                  <a:srgbClr val="0C2340"/>
                </a:solidFill>
                <a:latin typeface="Courier New" panose="02070309020205020404" pitchFamily="49" charset="0"/>
                <a:cs typeface="Courier New" panose="02070309020205020404" pitchFamily="49" charset="0"/>
              </a:rPr>
              <a:t>COURSE</a:t>
            </a:r>
            <a:endParaRPr lang="en-US" sz="1600" spc="-1" dirty="0">
              <a:solidFill>
                <a:srgbClr val="000000"/>
              </a:solidFill>
              <a:latin typeface="Courier New" panose="02070309020205020404" pitchFamily="49" charset="0"/>
              <a:cs typeface="Courier New" panose="02070309020205020404" pitchFamily="49" charset="0"/>
            </a:endParaRP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An inner query implemented as inline view finds all departments that offer at least one course</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SELECT </a:t>
            </a:r>
            <a:r>
              <a:rPr lang="en-US" sz="1600" spc="-1" dirty="0" err="1">
                <a:solidFill>
                  <a:srgbClr val="000000"/>
                </a:solidFill>
                <a:latin typeface="Courier New" panose="02070309020205020404" pitchFamily="49" charset="0"/>
                <a:cs typeface="Courier New" panose="02070309020205020404" pitchFamily="49" charset="0"/>
              </a:rPr>
              <a:t>offered_by</a:t>
            </a:r>
            <a:endParaRPr lang="en-US" sz="1600" spc="-1" dirty="0">
              <a:solidFill>
                <a:srgbClr val="000000"/>
              </a:solidFill>
              <a:latin typeface="Courier New" panose="02070309020205020404" pitchFamily="49" charset="0"/>
              <a:cs typeface="Courier New" panose="02070309020205020404" pitchFamily="49" charset="0"/>
            </a:endParaRP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FROM COURSE ) Q;</a:t>
            </a:r>
            <a:r>
              <a:rPr lang="en-US" sz="2000" spc="-1" dirty="0">
                <a:solidFill>
                  <a:srgbClr val="0C2340"/>
                </a:solidFill>
                <a:latin typeface="Times New Roman"/>
              </a:rPr>
              <a:t> </a:t>
            </a:r>
          </a:p>
          <a:p>
            <a:pPr marL="352425" indent="-342900" algn="just">
              <a:spcBef>
                <a:spcPts val="561"/>
              </a:spcBef>
              <a:buClr>
                <a:srgbClr val="0C2340"/>
              </a:buClr>
              <a:buFont typeface="Arial" panose="020B0604020202020204" pitchFamily="34" charset="0"/>
              <a:buChar char="•"/>
            </a:pPr>
            <a:r>
              <a:rPr lang="en-US" sz="2000" spc="-1" dirty="0">
                <a:solidFill>
                  <a:srgbClr val="0C2340"/>
                </a:solidFill>
                <a:latin typeface="Times New Roman"/>
              </a:rPr>
              <a:t> An outer query finds all chairs of departments that are </a:t>
            </a:r>
            <a:r>
              <a:rPr lang="en-US" sz="2000" spc="-1" dirty="0">
                <a:solidFill>
                  <a:srgbClr val="0C2340"/>
                </a:solidFill>
                <a:latin typeface="Courier New" panose="02070309020205020404" pitchFamily="49" charset="0"/>
                <a:cs typeface="Courier New" panose="02070309020205020404" pitchFamily="49" charset="0"/>
              </a:rPr>
              <a:t>NOT</a:t>
            </a:r>
            <a:r>
              <a:rPr lang="en-US" sz="2000" spc="-1" dirty="0">
                <a:solidFill>
                  <a:srgbClr val="0C2340"/>
                </a:solidFill>
                <a:latin typeface="Times New Roman"/>
              </a:rPr>
              <a:t> included in the results of an inner query</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SELECT chair</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FROM DEPARTMENT</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WHERE name NOT IN </a:t>
            </a:r>
            <a:r>
              <a:rPr lang="en-US" sz="1600" spc="-1" dirty="0" err="1">
                <a:solidFill>
                  <a:srgbClr val="000000"/>
                </a:solidFill>
                <a:latin typeface="Courier New" panose="02070309020205020404" pitchFamily="49" charset="0"/>
                <a:cs typeface="Courier New" panose="02070309020205020404" pitchFamily="49" charset="0"/>
              </a:rPr>
              <a:t>Q.offered_by</a:t>
            </a:r>
            <a:endParaRPr lang="en-US" sz="1600" spc="-1" dirty="0">
              <a:solidFill>
                <a:srgbClr val="000000"/>
              </a:solidFill>
              <a:latin typeface="Courier New" panose="02070309020205020404" pitchFamily="49" charset="0"/>
              <a:cs typeface="Courier New" panose="02070309020205020404" pitchFamily="49" charset="0"/>
            </a:endParaRP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2364983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Finally, we replace a reference to an inline view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with a definition of the inline view itself</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SELECT chair</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FROM DEPARTMENT</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WHERE name NOT IN ( SELECT </a:t>
            </a:r>
            <a:r>
              <a:rPr lang="en-US" sz="1600" spc="-1" dirty="0" err="1">
                <a:solidFill>
                  <a:srgbClr val="000000"/>
                </a:solidFill>
                <a:latin typeface="Courier New" panose="02070309020205020404" pitchFamily="49" charset="0"/>
                <a:cs typeface="Courier New" panose="02070309020205020404" pitchFamily="49" charset="0"/>
              </a:rPr>
              <a:t>offered_by</a:t>
            </a:r>
            <a:endParaRPr lang="en-US" sz="1600" spc="-1" dirty="0">
              <a:solidFill>
                <a:srgbClr val="000000"/>
              </a:solidFill>
              <a:latin typeface="Courier New" panose="02070309020205020404" pitchFamily="49" charset="0"/>
              <a:cs typeface="Courier New" panose="02070309020205020404" pitchFamily="49" charset="0"/>
            </a:endParaRP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FROM COURSE );</a:t>
            </a:r>
            <a:endParaRPr lang="en-US" sz="2000" spc="-1" dirty="0">
              <a:solidFill>
                <a:srgbClr val="0C2340"/>
              </a:solidFill>
              <a:latin typeface="Times New Roman"/>
            </a:endParaRP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4054211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3"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spc="-1" dirty="0">
                <a:solidFill>
                  <a:srgbClr val="000000"/>
                </a:solidFill>
                <a:latin typeface="Times New Roman"/>
                <a:ea typeface="DejaVu Sans"/>
              </a:rPr>
              <a:t>Nested </a:t>
            </a:r>
            <a:r>
              <a:rPr lang="en-US" sz="2800" b="0" strike="noStrike" spc="-1" dirty="0">
                <a:solidFill>
                  <a:srgbClr val="000000"/>
                </a:solidFill>
                <a:latin typeface="Times New Roman"/>
                <a:ea typeface="DejaVu Sans"/>
              </a:rPr>
              <a:t>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Correlated </a:t>
            </a:r>
            <a:r>
              <a:rPr lang="en-US" sz="2800" b="0" strike="noStrike" spc="-1">
                <a:solidFill>
                  <a:srgbClr val="FF0000"/>
                </a:solidFill>
                <a:latin typeface="Times New Roman"/>
                <a:ea typeface="DejaVu Sans"/>
              </a:rPr>
              <a:t>nested queries</a:t>
            </a:r>
            <a:endParaRPr lang="en-US" sz="2800" b="0" strike="noStrike" spc="-1" dirty="0">
              <a:latin typeface="Arial"/>
            </a:endParaRPr>
          </a:p>
        </p:txBody>
      </p:sp>
      <p:sp>
        <p:nvSpPr>
          <p:cNvPr id="10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CBBAD3C-A4F1-444B-85DD-6E63145C94D8}"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12646114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In a correlated nested query an inline view implementing inner query references the names of relational tables used in outer query</a:t>
            </a: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BCC9C0E-6E7A-4F78-B0FC-2375B8C10C8C}" type="slidenum">
              <a:rPr lang="en-US" sz="1400" b="0" strike="noStrike" spc="-1">
                <a:solidFill>
                  <a:srgbClr val="8B8B8B"/>
                </a:solidFill>
                <a:latin typeface="Montserrat"/>
                <a:ea typeface="DejaVu Sans"/>
              </a:rPr>
              <a:t>13</a:t>
            </a:fld>
            <a:endParaRPr lang="en-US" sz="1400" b="0" strike="noStrike" spc="-1">
              <a:latin typeface="Arial"/>
            </a:endParaRPr>
          </a:p>
        </p:txBody>
      </p:sp>
      <p:pic>
        <p:nvPicPr>
          <p:cNvPr id="4" name="Picture 3">
            <a:extLst>
              <a:ext uri="{FF2B5EF4-FFF2-40B4-BE49-F238E27FC236}">
                <a16:creationId xmlns:a16="http://schemas.microsoft.com/office/drawing/2014/main" id="{CAC3032D-CF37-7748-917E-4114980B8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623157"/>
            <a:ext cx="7750098" cy="4376527"/>
          </a:xfrm>
          <a:prstGeom prst="rect">
            <a:avLst/>
          </a:prstGeom>
        </p:spPr>
      </p:pic>
    </p:spTree>
    <p:extLst>
      <p:ext uri="{BB962C8B-B14F-4D97-AF65-F5344CB8AC3E}">
        <p14:creationId xmlns:p14="http://schemas.microsoft.com/office/powerpoint/2010/main" val="36740441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In a correlated nested query an inline view implementing inner query references the names of relational tables used in outer query</a:t>
            </a: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BCC9C0E-6E7A-4F78-B0FC-2375B8C10C8C}" type="slidenum">
              <a:rPr lang="en-US" sz="1400" b="0" strike="noStrike" spc="-1">
                <a:solidFill>
                  <a:srgbClr val="8B8B8B"/>
                </a:solidFill>
                <a:latin typeface="Montserrat"/>
                <a:ea typeface="DejaVu Sans"/>
              </a:rPr>
              <a:t>14</a:t>
            </a:fld>
            <a:endParaRPr lang="en-US" sz="1400" b="0" strike="noStrike" spc="-1">
              <a:latin typeface="Arial"/>
            </a:endParaRPr>
          </a:p>
        </p:txBody>
      </p:sp>
      <p:pic>
        <p:nvPicPr>
          <p:cNvPr id="3" name="Picture 2">
            <a:extLst>
              <a:ext uri="{FF2B5EF4-FFF2-40B4-BE49-F238E27FC236}">
                <a16:creationId xmlns:a16="http://schemas.microsoft.com/office/drawing/2014/main" id="{C5C686A3-863E-9E42-8390-B8F8151DF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0" y="1699642"/>
            <a:ext cx="7515922" cy="4244286"/>
          </a:xfrm>
          <a:prstGeom prst="rect">
            <a:avLst/>
          </a:prstGeom>
        </p:spPr>
      </p:pic>
    </p:spTree>
    <p:extLst>
      <p:ext uri="{BB962C8B-B14F-4D97-AF65-F5344CB8AC3E}">
        <p14:creationId xmlns:p14="http://schemas.microsoft.com/office/powerpoint/2010/main" val="25266529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In a correlated nested query an inline view implementing inner query references the names of relational tables used in outer query</a:t>
            </a: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BCC9C0E-6E7A-4F78-B0FC-2375B8C10C8C}" type="slidenum">
              <a:rPr lang="en-US" sz="1400" b="0" strike="noStrike" spc="-1">
                <a:solidFill>
                  <a:srgbClr val="8B8B8B"/>
                </a:solidFill>
                <a:latin typeface="Montserrat"/>
                <a:ea typeface="DejaVu Sans"/>
              </a:rPr>
              <a:t>15</a:t>
            </a:fld>
            <a:endParaRPr lang="en-US" sz="1400" b="0" strike="noStrike" spc="-1">
              <a:latin typeface="Arial"/>
            </a:endParaRPr>
          </a:p>
        </p:txBody>
      </p:sp>
      <p:pic>
        <p:nvPicPr>
          <p:cNvPr id="4" name="Picture 3">
            <a:extLst>
              <a:ext uri="{FF2B5EF4-FFF2-40B4-BE49-F238E27FC236}">
                <a16:creationId xmlns:a16="http://schemas.microsoft.com/office/drawing/2014/main" id="{C6560D9A-7C5B-164B-9E40-FFE307D29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0" y="1656612"/>
            <a:ext cx="7750098" cy="4376526"/>
          </a:xfrm>
          <a:prstGeom prst="rect">
            <a:avLst/>
          </a:prstGeom>
        </p:spPr>
      </p:pic>
    </p:spTree>
    <p:extLst>
      <p:ext uri="{BB962C8B-B14F-4D97-AF65-F5344CB8AC3E}">
        <p14:creationId xmlns:p14="http://schemas.microsoft.com/office/powerpoint/2010/main" val="18680977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1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For example, consider a query: Find the chairs of departments, that offer 12 credit point courses</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Such query can be re-phrased as an equivalent query find the chairs of departments, such that there exists at least one course worth 12 credit points offered by a department we are looking for</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An inner query ... course worth 12 credit points offered by a department we are looking for is implemented as the following inline view</a:t>
            </a:r>
            <a:endParaRPr lang="en-US" sz="800" b="0" strike="noStrike" spc="-1" dirty="0">
              <a:latin typeface="Arial"/>
            </a:endParaRPr>
          </a:p>
          <a:p>
            <a:pPr marL="361950"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SELECT *</a:t>
            </a:r>
          </a:p>
          <a:p>
            <a:pPr marL="361950"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FROM COURSE</a:t>
            </a:r>
          </a:p>
          <a:p>
            <a:pPr marL="361950"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WHERE credits = 12 AND </a:t>
            </a:r>
            <a:r>
              <a:rPr lang="en-US" sz="1600" spc="-1" dirty="0" err="1">
                <a:solidFill>
                  <a:srgbClr val="0C2340"/>
                </a:solidFill>
                <a:latin typeface="Courier New" panose="02070309020205020404" pitchFamily="49" charset="0"/>
                <a:cs typeface="Courier New" panose="02070309020205020404" pitchFamily="49" charset="0"/>
              </a:rPr>
              <a:t>offered_by</a:t>
            </a:r>
            <a:r>
              <a:rPr lang="en-US" sz="1600" spc="-1" dirty="0">
                <a:solidFill>
                  <a:srgbClr val="0C2340"/>
                </a:solidFill>
                <a:latin typeface="Courier New" panose="02070309020205020404" pitchFamily="49" charset="0"/>
                <a:cs typeface="Courier New" panose="02070309020205020404" pitchFamily="49" charset="0"/>
              </a:rPr>
              <a:t> = </a:t>
            </a:r>
            <a:r>
              <a:rPr lang="en-US" sz="1600" spc="-1" dirty="0" err="1">
                <a:solidFill>
                  <a:srgbClr val="0C2340"/>
                </a:solidFill>
                <a:latin typeface="Courier New" panose="02070309020205020404" pitchFamily="49" charset="0"/>
                <a:cs typeface="Courier New" panose="02070309020205020404" pitchFamily="49" charset="0"/>
              </a:rPr>
              <a:t>DEPARTMENT.name</a:t>
            </a:r>
            <a:r>
              <a:rPr lang="en-US" sz="1600" spc="-1" dirty="0">
                <a:solidFill>
                  <a:srgbClr val="0C2340"/>
                </a:solidFill>
                <a:latin typeface="Courier New" panose="02070309020205020404" pitchFamily="49" charset="0"/>
                <a:cs typeface="Courier New" panose="02070309020205020404" pitchFamily="49" charset="0"/>
              </a:rPr>
              <a:t> ) Q</a:t>
            </a:r>
            <a:endParaRPr lang="en-US" sz="1600" b="0" strike="noStrike" spc="-1" dirty="0">
              <a:latin typeface="Courier New" panose="02070309020205020404" pitchFamily="49" charset="0"/>
              <a:cs typeface="Courier New" panose="02070309020205020404" pitchFamily="49" charset="0"/>
            </a:endParaRP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a:rPr>
              <a:t>An outer query find the chairs of departments, such that there exists at least one course found in the inner query is implemented in the </a:t>
            </a:r>
            <a:r>
              <a:rPr lang="en-US" sz="2000" spc="-1" dirty="0" err="1">
                <a:solidFill>
                  <a:srgbClr val="000000"/>
                </a:solidFill>
                <a:latin typeface="Times New Roman"/>
              </a:rPr>
              <a:t>folowing</a:t>
            </a:r>
            <a:r>
              <a:rPr lang="en-US" sz="2000" spc="-1" dirty="0">
                <a:solidFill>
                  <a:srgbClr val="000000"/>
                </a:solidFill>
                <a:latin typeface="Times New Roman"/>
              </a:rPr>
              <a:t> way</a:t>
            </a:r>
          </a:p>
          <a:p>
            <a:pPr marL="40798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SELECT chair</a:t>
            </a:r>
          </a:p>
          <a:p>
            <a:pPr marL="40798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FROM DEPARTMENT</a:t>
            </a:r>
          </a:p>
          <a:p>
            <a:pPr marL="40798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WHERE EXISTS Q</a:t>
            </a: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0AFF82-7686-4524-8844-CAFD21DD6868}"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1101072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1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Finally, we replace a reference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to an inline view with the inline view itself</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SELECT chair</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FROM DEPARTMENT</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WHERE EXISTS ( SELECT *</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FROM COURSE</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WHERE credits = 12 AND </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a:t>
            </a:r>
            <a:r>
              <a:rPr lang="en-US" sz="1600" spc="-1" dirty="0" err="1">
                <a:solidFill>
                  <a:srgbClr val="0C2340"/>
                </a:solidFill>
                <a:latin typeface="Courier New" panose="02070309020205020404" pitchFamily="49" charset="0"/>
                <a:cs typeface="Courier New" panose="02070309020205020404" pitchFamily="49" charset="0"/>
              </a:rPr>
              <a:t>offered_by</a:t>
            </a:r>
            <a:r>
              <a:rPr lang="en-US" sz="1600" spc="-1" dirty="0">
                <a:solidFill>
                  <a:srgbClr val="0C2340"/>
                </a:solidFill>
                <a:latin typeface="Courier New" panose="02070309020205020404" pitchFamily="49" charset="0"/>
                <a:cs typeface="Courier New" panose="02070309020205020404" pitchFamily="49" charset="0"/>
              </a:rPr>
              <a:t> = </a:t>
            </a:r>
            <a:r>
              <a:rPr lang="en-US" sz="1600" spc="-1" dirty="0" err="1">
                <a:solidFill>
                  <a:srgbClr val="0C2340"/>
                </a:solidFill>
                <a:latin typeface="Courier New" panose="02070309020205020404" pitchFamily="49" charset="0"/>
                <a:cs typeface="Courier New" panose="02070309020205020404" pitchFamily="49" charset="0"/>
              </a:rPr>
              <a:t>DEPARTMENT.name</a:t>
            </a:r>
            <a:r>
              <a:rPr lang="en-US" sz="1600" spc="-1" dirty="0">
                <a:solidFill>
                  <a:srgbClr val="0C2340"/>
                </a:solidFill>
                <a:latin typeface="Courier New" panose="02070309020205020404" pitchFamily="49" charset="0"/>
                <a:cs typeface="Courier New" panose="02070309020205020404" pitchFamily="49" charset="0"/>
              </a:rPr>
              <a:t> )</a:t>
            </a: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0AFF82-7686-4524-8844-CAFD21DD6868}"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15468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In a correlated nested query an inline view implementing inner query references the names of relational tables used in outer query</a:t>
            </a: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BCC9C0E-6E7A-4F78-B0FC-2375B8C10C8C}" type="slidenum">
              <a:rPr lang="en-US" sz="1400" b="0" strike="noStrike" spc="-1">
                <a:solidFill>
                  <a:srgbClr val="8B8B8B"/>
                </a:solidFill>
                <a:latin typeface="Montserrat"/>
                <a:ea typeface="DejaVu Sans"/>
              </a:rPr>
              <a:t>18</a:t>
            </a:fld>
            <a:endParaRPr lang="en-US" sz="1400" b="0" strike="noStrike" spc="-1">
              <a:latin typeface="Arial"/>
            </a:endParaRPr>
          </a:p>
        </p:txBody>
      </p:sp>
      <p:pic>
        <p:nvPicPr>
          <p:cNvPr id="4" name="Picture 3">
            <a:extLst>
              <a:ext uri="{FF2B5EF4-FFF2-40B4-BE49-F238E27FC236}">
                <a16:creationId xmlns:a16="http://schemas.microsoft.com/office/drawing/2014/main" id="{C6E6DE12-65D8-B34F-8ACC-24B00B86D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40" y="1734146"/>
            <a:ext cx="7418039" cy="4189010"/>
          </a:xfrm>
          <a:prstGeom prst="rect">
            <a:avLst/>
          </a:prstGeom>
        </p:spPr>
      </p:pic>
    </p:spTree>
    <p:extLst>
      <p:ext uri="{BB962C8B-B14F-4D97-AF65-F5344CB8AC3E}">
        <p14:creationId xmlns:p14="http://schemas.microsoft.com/office/powerpoint/2010/main" val="15459533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1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39725" algn="just">
              <a:lnSpc>
                <a:spcPct val="100000"/>
              </a:lnSpc>
              <a:spcBef>
                <a:spcPts val="561"/>
              </a:spcBef>
              <a:buClr>
                <a:srgbClr val="0C2340"/>
              </a:buClr>
              <a:buFont typeface="Arial"/>
              <a:buChar char="•"/>
              <a:tabLst>
                <a:tab pos="6967538" algn="l"/>
              </a:tabLst>
            </a:pPr>
            <a:r>
              <a:rPr lang="en-US" sz="2000" spc="-1" dirty="0">
                <a:solidFill>
                  <a:srgbClr val="0C2340"/>
                </a:solidFill>
                <a:latin typeface="Times New Roman"/>
              </a:rPr>
              <a:t>Another example where inline view references a name of relational table used in outer  </a:t>
            </a:r>
            <a:r>
              <a:rPr lang="en-US" sz="2000" spc="-1" dirty="0">
                <a:solidFill>
                  <a:srgbClr val="0C2340"/>
                </a:solidFill>
                <a:latin typeface="Courier New" panose="02070309020205020404" pitchFamily="49" charset="0"/>
                <a:cs typeface="Courier New" panose="02070309020205020404" pitchFamily="49" charset="0"/>
              </a:rPr>
              <a:t>SELECT </a:t>
            </a:r>
            <a:r>
              <a:rPr lang="en-US" sz="2000" spc="-1" dirty="0">
                <a:solidFill>
                  <a:srgbClr val="0C2340"/>
                </a:solidFill>
                <a:latin typeface="Times New Roman"/>
              </a:rPr>
              <a:t>statement is the following: ”find the chairs of all departments that offer no courses”</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It is equivalent to a query find the chairs of departments such that does not exist a course offered by a department we are looking for</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An inner query finds ... a course offered by a department we are looking for</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SELECT *</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FROM COURSE</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WHERE </a:t>
            </a:r>
            <a:r>
              <a:rPr lang="en-US" sz="1600" spc="-1" dirty="0" err="1">
                <a:solidFill>
                  <a:srgbClr val="0C2340"/>
                </a:solidFill>
                <a:latin typeface="Courier New" panose="02070309020205020404" pitchFamily="49" charset="0"/>
                <a:cs typeface="Courier New" panose="02070309020205020404" pitchFamily="49" charset="0"/>
              </a:rPr>
              <a:t>offered_by</a:t>
            </a:r>
            <a:r>
              <a:rPr lang="en-US" sz="1600" spc="-1" dirty="0">
                <a:solidFill>
                  <a:srgbClr val="0C2340"/>
                </a:solidFill>
                <a:latin typeface="Courier New" panose="02070309020205020404" pitchFamily="49" charset="0"/>
                <a:cs typeface="Courier New" panose="02070309020205020404" pitchFamily="49" charset="0"/>
              </a:rPr>
              <a:t> = </a:t>
            </a:r>
            <a:r>
              <a:rPr lang="en-US" sz="1600" spc="-1" dirty="0" err="1">
                <a:solidFill>
                  <a:srgbClr val="0C2340"/>
                </a:solidFill>
                <a:latin typeface="Courier New" panose="02070309020205020404" pitchFamily="49" charset="0"/>
                <a:cs typeface="Courier New" panose="02070309020205020404" pitchFamily="49" charset="0"/>
              </a:rPr>
              <a:t>DEPARTMENT.name</a:t>
            </a:r>
            <a:r>
              <a:rPr lang="en-US" sz="1600" spc="-1" dirty="0">
                <a:solidFill>
                  <a:srgbClr val="0C2340"/>
                </a:solidFill>
                <a:latin typeface="Courier New" panose="02070309020205020404" pitchFamily="49" charset="0"/>
                <a:cs typeface="Courier New" panose="02070309020205020404" pitchFamily="49" charset="0"/>
              </a:rPr>
              <a:t> ) Q;</a:t>
            </a:r>
          </a:p>
          <a:p>
            <a:pPr marL="363538" indent="-342900" algn="just">
              <a:lnSpc>
                <a:spcPct val="100000"/>
              </a:lnSpc>
              <a:spcBef>
                <a:spcPts val="561"/>
              </a:spcBef>
              <a:buClr>
                <a:srgbClr val="0C2340"/>
              </a:buClr>
              <a:buFont typeface="Arial" panose="020B0604020202020204" pitchFamily="34" charset="0"/>
              <a:buChar char="•"/>
            </a:pPr>
            <a:r>
              <a:rPr lang="en-US" sz="2000" spc="-1" dirty="0">
                <a:solidFill>
                  <a:srgbClr val="000000"/>
                </a:solidFill>
                <a:latin typeface="Times New Roman"/>
              </a:rPr>
              <a:t>An outer query finds all chairs of departments such that does not exist a course found by an </a:t>
            </a:r>
            <a:r>
              <a:rPr lang="en-US" sz="2000" spc="-1">
                <a:solidFill>
                  <a:srgbClr val="000000"/>
                </a:solidFill>
                <a:latin typeface="Times New Roman"/>
              </a:rPr>
              <a:t>inner query</a:t>
            </a:r>
            <a:endParaRPr lang="en-US" sz="2000" spc="-1" dirty="0">
              <a:solidFill>
                <a:srgbClr val="000000"/>
              </a:solidFill>
              <a:latin typeface="Times New Roman"/>
            </a:endParaRPr>
          </a:p>
          <a:p>
            <a:pPr marL="20638" algn="just">
              <a:lnSpc>
                <a:spcPct val="100000"/>
              </a:lnSpc>
              <a:spcBef>
                <a:spcPts val="561"/>
              </a:spcBef>
              <a:buClr>
                <a:srgbClr val="0C2340"/>
              </a:buClr>
            </a:pPr>
            <a:r>
              <a:rPr lang="en-US" sz="2000" spc="-1" dirty="0">
                <a:solidFill>
                  <a:srgbClr val="000000"/>
                </a:solidFill>
                <a:latin typeface="Times New Roman"/>
                <a:cs typeface="Courier New" panose="02070309020205020404" pitchFamily="49" charset="0"/>
              </a:rPr>
              <a:t>      </a:t>
            </a:r>
            <a:r>
              <a:rPr lang="en-US" sz="1600" spc="-1" dirty="0">
                <a:solidFill>
                  <a:srgbClr val="000000"/>
                </a:solidFill>
                <a:latin typeface="Courier New" panose="02070309020205020404" pitchFamily="49" charset="0"/>
                <a:cs typeface="Courier New" panose="02070309020205020404" pitchFamily="49" charset="0"/>
              </a:rPr>
              <a:t>SELECT chair</a:t>
            </a:r>
          </a:p>
          <a:p>
            <a:pPr marL="40798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FROM DEPARTMENT</a:t>
            </a:r>
          </a:p>
          <a:p>
            <a:pPr marL="40798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WHERE NOT EXISTS Q</a:t>
            </a: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0AFF82-7686-4524-8844-CAFD21DD6868}"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30949156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Nested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Correlated nested queries</a:t>
            </a:r>
            <a:endParaRPr lang="en-US" sz="2800" b="0" strike="noStrike" spc="-1" dirty="0">
              <a:latin typeface="Arial"/>
            </a:endParaRPr>
          </a:p>
        </p:txBody>
      </p:sp>
      <p:sp>
        <p:nvSpPr>
          <p:cNvPr id="9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52984D-7BC4-4761-A6C3-3F5D3797EC03}"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Correlated nested queries</a:t>
            </a:r>
            <a:endParaRPr lang="en-US" sz="3200" b="0" strike="noStrike" spc="-1" dirty="0">
              <a:latin typeface="Arial"/>
            </a:endParaRPr>
          </a:p>
        </p:txBody>
      </p:sp>
      <p:sp>
        <p:nvSpPr>
          <p:cNvPr id="11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Finally, we replace a reference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to an inline view with the inline view itself</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SELECT chair</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FROM DEPARTMENT</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WHERE NOT EXISTS( SELECT *</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FROM COURSE</a:t>
            </a:r>
          </a:p>
          <a:p>
            <a:pPr marL="363538" algn="just">
              <a:lnSpc>
                <a:spcPct val="100000"/>
              </a:lnSpc>
              <a:spcBef>
                <a:spcPts val="561"/>
              </a:spcBef>
              <a:buClr>
                <a:srgbClr val="0C2340"/>
              </a:buClr>
            </a:pPr>
            <a:r>
              <a:rPr lang="en-US" sz="1600" spc="-1" dirty="0">
                <a:solidFill>
                  <a:srgbClr val="0C2340"/>
                </a:solidFill>
                <a:latin typeface="Courier New" panose="02070309020205020404" pitchFamily="49" charset="0"/>
                <a:cs typeface="Courier New" panose="02070309020205020404" pitchFamily="49" charset="0"/>
              </a:rPr>
              <a:t>                  WHERE </a:t>
            </a:r>
            <a:r>
              <a:rPr lang="en-US" sz="1600" spc="-1" dirty="0" err="1">
                <a:solidFill>
                  <a:srgbClr val="0C2340"/>
                </a:solidFill>
                <a:latin typeface="Courier New" panose="02070309020205020404" pitchFamily="49" charset="0"/>
                <a:cs typeface="Courier New" panose="02070309020205020404" pitchFamily="49" charset="0"/>
              </a:rPr>
              <a:t>offered_by</a:t>
            </a:r>
            <a:r>
              <a:rPr lang="en-US" sz="1600" spc="-1" dirty="0">
                <a:solidFill>
                  <a:srgbClr val="0C2340"/>
                </a:solidFill>
                <a:latin typeface="Courier New" panose="02070309020205020404" pitchFamily="49" charset="0"/>
                <a:cs typeface="Courier New" panose="02070309020205020404" pitchFamily="49" charset="0"/>
              </a:rPr>
              <a:t> = </a:t>
            </a:r>
            <a:r>
              <a:rPr lang="en-US" sz="1600" spc="-1" dirty="0" err="1">
                <a:solidFill>
                  <a:srgbClr val="0C2340"/>
                </a:solidFill>
                <a:latin typeface="Courier New" panose="02070309020205020404" pitchFamily="49" charset="0"/>
                <a:cs typeface="Courier New" panose="02070309020205020404" pitchFamily="49" charset="0"/>
              </a:rPr>
              <a:t>DEPARTMENT.name</a:t>
            </a:r>
            <a:r>
              <a:rPr lang="en-US" sz="1600" spc="-1" dirty="0">
                <a:solidFill>
                  <a:srgbClr val="0C2340"/>
                </a:solidFill>
                <a:latin typeface="Courier New" panose="02070309020205020404" pitchFamily="49" charset="0"/>
                <a:cs typeface="Courier New" panose="02070309020205020404" pitchFamily="49" charset="0"/>
              </a:rPr>
              <a:t> );</a:t>
            </a: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0AFF82-7686-4524-8844-CAFD21DD6868}"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24320830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57" name="CustomShape 2"/>
          <p:cNvSpPr/>
          <p:nvPr/>
        </p:nvSpPr>
        <p:spPr>
          <a:xfrm>
            <a:off x="457200" y="140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C. Coronel, S. Morris, A. Basta, M. Zgola, Data Management and Security, Chapters 5, 7, Cengage Compose eBook, 2018, eBook: Data Management and Security, 1st Edition</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T. Connoly, C. Begg, Database Systems, A Practical Approach to Design, Implementation, and Management, Chapters 6.3.7 Multi-table Queries, Pearson Education Ltd, 2015</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D. Darmawikarta, SQL for MySQL A Beginner’s Tutorial, Chapter 6, pages 62 - 63 Brainy Software Inc. First Edition: June 2014</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2) Recipe 6.2 How to implement outer joins ?</a:t>
            </a:r>
            <a:endParaRPr lang="en-US" sz="1900" b="0" strike="noStrike" spc="-1">
              <a:latin typeface="Arial"/>
            </a:endParaRPr>
          </a:p>
        </p:txBody>
      </p:sp>
      <p:sp>
        <p:nvSpPr>
          <p:cNvPr id="15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195473A-80D2-443A-824A-8164914CD942}" type="slidenum">
              <a:rPr lang="en-US" sz="1400" b="0" strike="noStrike" spc="-1">
                <a:solidFill>
                  <a:srgbClr val="8B8B8B"/>
                </a:solidFill>
                <a:latin typeface="Montserrat"/>
                <a:ea typeface="DejaVu Sans"/>
              </a:rPr>
              <a:t>21</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400" spc="-1" dirty="0">
                <a:solidFill>
                  <a:srgbClr val="FF0000"/>
                </a:solidFill>
                <a:latin typeface="Times New Roman"/>
              </a:rPr>
              <a:t>Nested query </a:t>
            </a:r>
            <a:r>
              <a:rPr lang="en-US" sz="2400" spc="-1" dirty="0">
                <a:solidFill>
                  <a:srgbClr val="0C223E"/>
                </a:solidFill>
                <a:latin typeface="Times New Roman"/>
              </a:rPr>
              <a:t>is a query where another query is embedded in </a:t>
            </a:r>
            <a:r>
              <a:rPr lang="en-US" sz="2400" spc="-1" dirty="0">
                <a:solidFill>
                  <a:srgbClr val="0C223E"/>
                </a:solidFill>
                <a:latin typeface="Courier New" panose="02070309020205020404" pitchFamily="49" charset="0"/>
                <a:cs typeface="Courier New" panose="02070309020205020404" pitchFamily="49" charset="0"/>
              </a:rPr>
              <a:t>WHERE</a:t>
            </a:r>
            <a:r>
              <a:rPr lang="en-US" sz="2400" spc="-1" dirty="0">
                <a:solidFill>
                  <a:srgbClr val="0C223E"/>
                </a:solidFill>
                <a:latin typeface="Times New Roman"/>
              </a:rPr>
              <a:t> or </a:t>
            </a:r>
            <a:r>
              <a:rPr lang="en-US" sz="2400" spc="-1" dirty="0">
                <a:solidFill>
                  <a:srgbClr val="0C223E"/>
                </a:solidFill>
                <a:latin typeface="Courier New" panose="02070309020205020404" pitchFamily="49" charset="0"/>
                <a:cs typeface="Courier New" panose="02070309020205020404" pitchFamily="49" charset="0"/>
              </a:rPr>
              <a:t>SELECT</a:t>
            </a:r>
            <a:r>
              <a:rPr lang="en-US" sz="2400" spc="-1" dirty="0">
                <a:solidFill>
                  <a:srgbClr val="0C223E"/>
                </a:solidFill>
                <a:latin typeface="Times New Roman"/>
              </a:rPr>
              <a:t> or </a:t>
            </a:r>
            <a:r>
              <a:rPr lang="en-US" sz="2400" spc="-1" dirty="0">
                <a:solidFill>
                  <a:srgbClr val="0C223E"/>
                </a:solidFill>
                <a:latin typeface="Courier New" panose="02070309020205020404" pitchFamily="49" charset="0"/>
                <a:cs typeface="Courier New" panose="02070309020205020404" pitchFamily="49" charset="0"/>
              </a:rPr>
              <a:t>FROM</a:t>
            </a:r>
            <a:r>
              <a:rPr lang="en-US" sz="2400" spc="-1" dirty="0">
                <a:solidFill>
                  <a:srgbClr val="0C223E"/>
                </a:solidFill>
                <a:latin typeface="Times New Roman"/>
              </a:rPr>
              <a:t> clauses </a:t>
            </a: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C4B1C37-B2C6-4752-9C9C-ED39DAC45F06}" type="slidenum">
              <a:rPr lang="en-US" sz="1400" b="0" strike="noStrike" spc="-1">
                <a:solidFill>
                  <a:srgbClr val="8B8B8B"/>
                </a:solidFill>
                <a:latin typeface="Montserrat"/>
                <a:ea typeface="DejaVu Sans"/>
              </a:rPr>
              <a:t>3</a:t>
            </a:fld>
            <a:endParaRPr lang="en-US" sz="1400" b="0" strike="noStrike" spc="-1">
              <a:latin typeface="Arial"/>
            </a:endParaRPr>
          </a:p>
        </p:txBody>
      </p:sp>
      <p:pic>
        <p:nvPicPr>
          <p:cNvPr id="4" name="Picture 3">
            <a:extLst>
              <a:ext uri="{FF2B5EF4-FFF2-40B4-BE49-F238E27FC236}">
                <a16:creationId xmlns:a16="http://schemas.microsoft.com/office/drawing/2014/main" id="{808D5802-7C59-C547-92D9-8E87961BB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367" y="1884240"/>
            <a:ext cx="4803985" cy="43625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400" spc="-1" dirty="0">
                <a:solidFill>
                  <a:srgbClr val="FF0000"/>
                </a:solidFill>
                <a:latin typeface="Times New Roman"/>
              </a:rPr>
              <a:t>Nested query </a:t>
            </a:r>
            <a:r>
              <a:rPr lang="en-US" sz="2400" spc="-1" dirty="0">
                <a:solidFill>
                  <a:srgbClr val="0C223E"/>
                </a:solidFill>
                <a:latin typeface="Times New Roman"/>
              </a:rPr>
              <a:t>is a query where another query is embedded in </a:t>
            </a:r>
            <a:r>
              <a:rPr lang="en-US" sz="2400" spc="-1" dirty="0">
                <a:solidFill>
                  <a:srgbClr val="0C223E"/>
                </a:solidFill>
                <a:latin typeface="Courier New" panose="02070309020205020404" pitchFamily="49" charset="0"/>
                <a:cs typeface="Courier New" panose="02070309020205020404" pitchFamily="49" charset="0"/>
              </a:rPr>
              <a:t>WHERE</a:t>
            </a:r>
            <a:r>
              <a:rPr lang="en-US" sz="2400" spc="-1" dirty="0">
                <a:solidFill>
                  <a:srgbClr val="0C223E"/>
                </a:solidFill>
                <a:latin typeface="Times New Roman"/>
              </a:rPr>
              <a:t> or </a:t>
            </a:r>
            <a:r>
              <a:rPr lang="en-US" sz="2400" spc="-1" dirty="0">
                <a:solidFill>
                  <a:srgbClr val="0C223E"/>
                </a:solidFill>
                <a:latin typeface="Courier New" panose="02070309020205020404" pitchFamily="49" charset="0"/>
                <a:cs typeface="Courier New" panose="02070309020205020404" pitchFamily="49" charset="0"/>
              </a:rPr>
              <a:t>SELECT</a:t>
            </a:r>
            <a:r>
              <a:rPr lang="en-US" sz="2400" spc="-1" dirty="0">
                <a:solidFill>
                  <a:srgbClr val="0C223E"/>
                </a:solidFill>
                <a:latin typeface="Times New Roman"/>
              </a:rPr>
              <a:t> or </a:t>
            </a:r>
            <a:r>
              <a:rPr lang="en-US" sz="2400" spc="-1" dirty="0">
                <a:solidFill>
                  <a:srgbClr val="0C223E"/>
                </a:solidFill>
                <a:latin typeface="Courier New" panose="02070309020205020404" pitchFamily="49" charset="0"/>
                <a:cs typeface="Courier New" panose="02070309020205020404" pitchFamily="49" charset="0"/>
              </a:rPr>
              <a:t>FROM</a:t>
            </a:r>
            <a:r>
              <a:rPr lang="en-US" sz="2400" spc="-1" dirty="0">
                <a:solidFill>
                  <a:srgbClr val="0C223E"/>
                </a:solidFill>
                <a:latin typeface="Times New Roman"/>
              </a:rPr>
              <a:t> clauses </a:t>
            </a: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C4B1C37-B2C6-4752-9C9C-ED39DAC45F06}" type="slidenum">
              <a:rPr lang="en-US" sz="1400" b="0" strike="noStrike" spc="-1">
                <a:solidFill>
                  <a:srgbClr val="8B8B8B"/>
                </a:solidFill>
                <a:latin typeface="Montserrat"/>
                <a:ea typeface="DejaVu Sans"/>
              </a:rPr>
              <a:t>4</a:t>
            </a:fld>
            <a:endParaRPr lang="en-US" sz="1400" b="0" strike="noStrike" spc="-1">
              <a:latin typeface="Arial"/>
            </a:endParaRPr>
          </a:p>
        </p:txBody>
      </p:sp>
      <p:pic>
        <p:nvPicPr>
          <p:cNvPr id="3" name="Picture 2">
            <a:extLst>
              <a:ext uri="{FF2B5EF4-FFF2-40B4-BE49-F238E27FC236}">
                <a16:creationId xmlns:a16="http://schemas.microsoft.com/office/drawing/2014/main" id="{ED474D60-00D3-3149-A174-2488B2792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488" y="1884240"/>
            <a:ext cx="4884235" cy="4367346"/>
          </a:xfrm>
          <a:prstGeom prst="rect">
            <a:avLst/>
          </a:prstGeom>
        </p:spPr>
      </p:pic>
    </p:spTree>
    <p:extLst>
      <p:ext uri="{BB962C8B-B14F-4D97-AF65-F5344CB8AC3E}">
        <p14:creationId xmlns:p14="http://schemas.microsoft.com/office/powerpoint/2010/main" val="16098275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Sample database</a:t>
            </a:r>
            <a:endParaRPr lang="en-US" sz="20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DEPARTMENT(</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name               VARCHAR(50)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code               CHAR(5)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total_staff_number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chair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budget             DECIMAL(9,1)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dept_pkey PRIMARY KEY(name),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dept_ckey1 UNIQUE(code),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dept_ckey2 UNIQUE(chair),</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dept_check1 CHECK (total_staff_number BETWEEN 1 AND 50) );</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COURSE(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cnum               CHAR(7)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title              VARCHAR(200)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credits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offered_by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course_pkey PRIMARY KEY(cnum),</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course_check1 CHECK (credits IN (6, 12)),</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course_fkey1 FOREIGN KEY(offered_by)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REFERENCES DEPARTMENT(name) ON DELETE CASCADE );</a:t>
            </a:r>
            <a:endParaRPr lang="en-US" sz="1200" b="0" strike="noStrike" spc="-1">
              <a:latin typeface="Arial"/>
            </a:endParaRP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515EE32-9C31-4675-AFF2-53E9C00C70DB}"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20179270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A class of nested queries is based on a concept of inline views</a:t>
            </a:r>
            <a:endParaRPr lang="en-US" sz="1600" b="0" strike="noStrike" spc="-1" dirty="0">
              <a:latin typeface="Arial"/>
            </a:endParaRP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a:rPr>
              <a:t>Inline views can be used to reduce the complexity of query implementation </a:t>
            </a: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An inner query is created first and its outcomes are used as a temporary relational table (inline view) in an outer query </a:t>
            </a: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a:rPr>
              <a:t>For example, a query “find the titles of courses offered by a department chaired by Peter” can be decomposed into the following two subqueries:</a:t>
            </a:r>
          </a:p>
          <a:p>
            <a:pPr marL="11160" algn="just">
              <a:lnSpc>
                <a:spcPct val="100000"/>
              </a:lnSpc>
              <a:spcBef>
                <a:spcPts val="561"/>
              </a:spcBef>
              <a:buClr>
                <a:srgbClr val="0C2340"/>
              </a:buClr>
            </a:pPr>
            <a:r>
              <a:rPr lang="en-US" sz="2000" spc="-1" dirty="0">
                <a:solidFill>
                  <a:srgbClr val="000000"/>
                </a:solidFill>
                <a:latin typeface="Times New Roman"/>
              </a:rPr>
              <a:t>	</a:t>
            </a:r>
            <a:r>
              <a:rPr lang="en-US" sz="2000" spc="-1" dirty="0">
                <a:solidFill>
                  <a:srgbClr val="000000"/>
                </a:solidFill>
                <a:latin typeface="Courier New" panose="02070309020205020404" pitchFamily="49" charset="0"/>
                <a:cs typeface="Courier New" panose="02070309020205020404" pitchFamily="49" charset="0"/>
              </a:rPr>
              <a:t>Q1</a:t>
            </a:r>
            <a:r>
              <a:rPr lang="en-US" sz="2000" spc="-1" dirty="0">
                <a:solidFill>
                  <a:srgbClr val="000000"/>
                </a:solidFill>
                <a:latin typeface="Times New Roman"/>
              </a:rPr>
              <a:t>: Find a department chaired by Peter</a:t>
            </a:r>
          </a:p>
          <a:p>
            <a:pPr marL="11160" algn="just">
              <a:lnSpc>
                <a:spcPct val="100000"/>
              </a:lnSpc>
              <a:spcBef>
                <a:spcPts val="561"/>
              </a:spcBef>
              <a:buClr>
                <a:srgbClr val="0C2340"/>
              </a:buClr>
            </a:pPr>
            <a:r>
              <a:rPr lang="en-US" sz="2000" spc="-1" dirty="0">
                <a:solidFill>
                  <a:srgbClr val="000000"/>
                </a:solidFill>
                <a:latin typeface="Times New Roman"/>
              </a:rPr>
              <a:t>	</a:t>
            </a:r>
            <a:r>
              <a:rPr lang="en-US" sz="2000" spc="-1" dirty="0">
                <a:solidFill>
                  <a:srgbClr val="000000"/>
                </a:solidFill>
                <a:latin typeface="Courier New" panose="02070309020205020404" pitchFamily="49" charset="0"/>
                <a:cs typeface="Courier New" panose="02070309020205020404" pitchFamily="49" charset="0"/>
              </a:rPr>
              <a:t>Q2</a:t>
            </a:r>
            <a:r>
              <a:rPr lang="en-US" sz="2000" spc="-1" dirty="0">
                <a:solidFill>
                  <a:srgbClr val="000000"/>
                </a:solidFill>
                <a:latin typeface="Times New Roman"/>
              </a:rPr>
              <a:t>: Find the titles of courses offered by a department found in </a:t>
            </a:r>
            <a:r>
              <a:rPr lang="en-US" sz="2000" spc="-1" dirty="0">
                <a:solidFill>
                  <a:srgbClr val="000000"/>
                </a:solidFill>
                <a:latin typeface="Courier New" panose="02070309020205020404" pitchFamily="49" charset="0"/>
                <a:cs typeface="Courier New" panose="02070309020205020404" pitchFamily="49" charset="0"/>
              </a:rPr>
              <a:t>Q1</a:t>
            </a: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 A subquery </a:t>
            </a:r>
            <a:r>
              <a:rPr lang="en-US" sz="2000" spc="-1" dirty="0">
                <a:solidFill>
                  <a:srgbClr val="000000"/>
                </a:solidFill>
                <a:latin typeface="Courier New" panose="02070309020205020404" pitchFamily="49" charset="0"/>
                <a:cs typeface="Courier New" panose="02070309020205020404" pitchFamily="49" charset="0"/>
              </a:rPr>
              <a:t>Q1</a:t>
            </a:r>
            <a:r>
              <a:rPr lang="en-US" sz="2000" spc="-1" dirty="0">
                <a:solidFill>
                  <a:srgbClr val="000000"/>
                </a:solidFill>
                <a:latin typeface="Times New Roman" panose="02020603050405020304" pitchFamily="18" charset="0"/>
                <a:cs typeface="Times New Roman" panose="02020603050405020304" pitchFamily="18" charset="0"/>
              </a:rPr>
              <a:t> is implemented first and then it is used in </a:t>
            </a:r>
            <a:r>
              <a:rPr lang="en-US" sz="2000" spc="-1" dirty="0">
                <a:solidFill>
                  <a:srgbClr val="000000"/>
                </a:solidFill>
                <a:latin typeface="Courier New" panose="02070309020205020404" pitchFamily="49" charset="0"/>
                <a:cs typeface="Courier New" panose="02070309020205020404" pitchFamily="49" charset="0"/>
              </a:rPr>
              <a:t>WHERE</a:t>
            </a:r>
            <a:r>
              <a:rPr lang="en-US" sz="2000" spc="-1" dirty="0">
                <a:solidFill>
                  <a:srgbClr val="000000"/>
                </a:solidFill>
                <a:latin typeface="Times New Roman" panose="02020603050405020304" pitchFamily="18" charset="0"/>
                <a:cs typeface="Times New Roman" panose="02020603050405020304" pitchFamily="18" charset="0"/>
              </a:rPr>
              <a:t> clause of subquery </a:t>
            </a:r>
            <a:r>
              <a:rPr lang="en-US" sz="2000" spc="-1" dirty="0">
                <a:solidFill>
                  <a:srgbClr val="000000"/>
                </a:solidFill>
                <a:latin typeface="Courier New" panose="02070309020205020404" pitchFamily="49" charset="0"/>
                <a:cs typeface="Courier New" panose="02070309020205020404" pitchFamily="49" charset="0"/>
              </a:rPr>
              <a:t>Q2</a:t>
            </a: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It is possible to nest </a:t>
            </a:r>
            <a:r>
              <a:rPr lang="en-US" sz="2000" spc="-1" dirty="0">
                <a:solidFill>
                  <a:srgbClr val="0C2340"/>
                </a:solidFill>
                <a:latin typeface="Courier New" panose="02070309020205020404" pitchFamily="49" charset="0"/>
                <a:cs typeface="Courier New" panose="02070309020205020404" pitchFamily="49" charset="0"/>
              </a:rPr>
              <a:t>SELECT</a:t>
            </a:r>
            <a:r>
              <a:rPr lang="en-US" sz="2000" spc="-1" dirty="0">
                <a:solidFill>
                  <a:srgbClr val="0C2340"/>
                </a:solidFill>
                <a:latin typeface="Times New Roman"/>
              </a:rPr>
              <a:t> statements to theoretically unlimited level in </a:t>
            </a:r>
            <a:r>
              <a:rPr lang="en-US" sz="2000" spc="-1" dirty="0">
                <a:solidFill>
                  <a:srgbClr val="0C2340"/>
                </a:solidFill>
                <a:latin typeface="Courier New" panose="02070309020205020404" pitchFamily="49" charset="0"/>
                <a:cs typeface="Courier New" panose="02070309020205020404" pitchFamily="49" charset="0"/>
              </a:rPr>
              <a:t>WHERE</a:t>
            </a:r>
            <a:r>
              <a:rPr lang="en-US" sz="2000" spc="-1" dirty="0">
                <a:solidFill>
                  <a:srgbClr val="0C2340"/>
                </a:solidFill>
                <a:latin typeface="Times New Roman"/>
              </a:rPr>
              <a:t> clauses</a:t>
            </a:r>
          </a:p>
          <a:p>
            <a:pPr marL="363538" algn="just">
              <a:lnSpc>
                <a:spcPct val="100000"/>
              </a:lnSpc>
              <a:spcBef>
                <a:spcPts val="561"/>
              </a:spcBef>
              <a:buClr>
                <a:srgbClr val="0C2340"/>
              </a:buClr>
            </a:pPr>
            <a:endParaRPr lang="en-US" sz="2000" spc="-1" dirty="0">
              <a:solidFill>
                <a:srgbClr val="0C2340"/>
              </a:solidFill>
              <a:latin typeface="Times New Roman"/>
            </a:endParaRPr>
          </a:p>
          <a:p>
            <a:pPr marL="363538" algn="just">
              <a:lnSpc>
                <a:spcPct val="100000"/>
              </a:lnSpc>
              <a:spcBef>
                <a:spcPts val="561"/>
              </a:spcBef>
              <a:buClr>
                <a:srgbClr val="0C2340"/>
              </a:buClr>
            </a:pPr>
            <a:r>
              <a:rPr lang="en-US" sz="2000" spc="-1" dirty="0">
                <a:solidFill>
                  <a:srgbClr val="000000"/>
                </a:solidFill>
                <a:latin typeface="Courier New" panose="02070309020205020404" pitchFamily="49" charset="0"/>
                <a:cs typeface="Courier New" panose="02070309020205020404" pitchFamily="49" charset="0"/>
              </a:rPr>
              <a:t>SELECT title</a:t>
            </a:r>
          </a:p>
          <a:p>
            <a:pPr marL="363538" algn="just">
              <a:lnSpc>
                <a:spcPct val="100000"/>
              </a:lnSpc>
              <a:spcBef>
                <a:spcPts val="561"/>
              </a:spcBef>
              <a:buClr>
                <a:srgbClr val="0C2340"/>
              </a:buClr>
            </a:pPr>
            <a:r>
              <a:rPr lang="en-US" sz="2000" spc="-1" dirty="0">
                <a:solidFill>
                  <a:srgbClr val="000000"/>
                </a:solidFill>
                <a:latin typeface="Courier New" panose="02070309020205020404" pitchFamily="49" charset="0"/>
                <a:cs typeface="Courier New" panose="02070309020205020404" pitchFamily="49" charset="0"/>
              </a:rPr>
              <a:t>FROM COURSE</a:t>
            </a:r>
          </a:p>
          <a:p>
            <a:pPr marL="363538" algn="just">
              <a:lnSpc>
                <a:spcPct val="100000"/>
              </a:lnSpc>
              <a:spcBef>
                <a:spcPts val="561"/>
              </a:spcBef>
              <a:buClr>
                <a:srgbClr val="0C2340"/>
              </a:buClr>
            </a:pPr>
            <a:r>
              <a:rPr lang="en-US" sz="2000" spc="-1" dirty="0">
                <a:solidFill>
                  <a:srgbClr val="000000"/>
                </a:solidFill>
                <a:latin typeface="Courier New" panose="02070309020205020404" pitchFamily="49" charset="0"/>
                <a:cs typeface="Courier New" panose="02070309020205020404" pitchFamily="49" charset="0"/>
              </a:rPr>
              <a:t>WHERE </a:t>
            </a:r>
            <a:r>
              <a:rPr lang="en-US" sz="2000" spc="-1" dirty="0" err="1">
                <a:solidFill>
                  <a:srgbClr val="000000"/>
                </a:solidFill>
                <a:latin typeface="Courier New" panose="02070309020205020404" pitchFamily="49" charset="0"/>
                <a:cs typeface="Courier New" panose="02070309020205020404" pitchFamily="49" charset="0"/>
              </a:rPr>
              <a:t>offered_by</a:t>
            </a:r>
            <a:r>
              <a:rPr lang="en-US" sz="2000" spc="-1" dirty="0">
                <a:solidFill>
                  <a:srgbClr val="000000"/>
                </a:solidFill>
                <a:latin typeface="Courier New" panose="02070309020205020404" pitchFamily="49" charset="0"/>
                <a:cs typeface="Courier New" panose="02070309020205020404" pitchFamily="49" charset="0"/>
              </a:rPr>
              <a:t> = ( SELECT name</a:t>
            </a:r>
          </a:p>
          <a:p>
            <a:pPr marL="2981325" algn="just">
              <a:lnSpc>
                <a:spcPct val="100000"/>
              </a:lnSpc>
              <a:spcBef>
                <a:spcPts val="561"/>
              </a:spcBef>
              <a:buClr>
                <a:srgbClr val="0C2340"/>
              </a:buClr>
            </a:pPr>
            <a:r>
              <a:rPr lang="en-US" sz="2000" spc="-1" dirty="0">
                <a:solidFill>
                  <a:srgbClr val="000000"/>
                </a:solidFill>
                <a:latin typeface="Courier New" panose="02070309020205020404" pitchFamily="49" charset="0"/>
                <a:cs typeface="Courier New" panose="02070309020205020404" pitchFamily="49" charset="0"/>
              </a:rPr>
              <a:t>    FROM DEPARTMENT</a:t>
            </a:r>
          </a:p>
          <a:p>
            <a:pPr marL="2981325" algn="just">
              <a:lnSpc>
                <a:spcPct val="100000"/>
              </a:lnSpc>
              <a:spcBef>
                <a:spcPts val="561"/>
              </a:spcBef>
              <a:buClr>
                <a:srgbClr val="0C2340"/>
              </a:buClr>
            </a:pPr>
            <a:r>
              <a:rPr lang="en-US" sz="2000" spc="-1" dirty="0">
                <a:solidFill>
                  <a:srgbClr val="000000"/>
                </a:solidFill>
                <a:latin typeface="Courier New" panose="02070309020205020404" pitchFamily="49" charset="0"/>
                <a:cs typeface="Courier New" panose="02070309020205020404" pitchFamily="49" charset="0"/>
              </a:rPr>
              <a:t>    WHERE chair = 'Peter’ );</a:t>
            </a:r>
          </a:p>
          <a:p>
            <a:pPr marL="352440" indent="-341280" algn="just">
              <a:lnSpc>
                <a:spcPct val="100000"/>
              </a:lnSpc>
              <a:spcBef>
                <a:spcPts val="561"/>
              </a:spcBef>
              <a:buClr>
                <a:srgbClr val="0C2340"/>
              </a:buClr>
              <a:buFont typeface="Arial"/>
              <a:buChar char="•"/>
            </a:pPr>
            <a:endParaRPr lang="en-US" sz="2000" spc="-1" dirty="0">
              <a:solidFill>
                <a:srgbClr val="000000"/>
              </a:solidFill>
              <a:latin typeface="Times New Roman"/>
              <a:cs typeface="Times New Roman" panose="02020603050405020304" pitchFamily="18" charset="0"/>
            </a:endParaRP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If an inner query returns more than one row then it is important to use </a:t>
            </a:r>
            <a:r>
              <a:rPr lang="en-US" sz="2000" spc="-1" dirty="0">
                <a:solidFill>
                  <a:srgbClr val="000000"/>
                </a:solidFill>
                <a:latin typeface="Courier New" panose="02070309020205020404" pitchFamily="49" charset="0"/>
                <a:cs typeface="Courier New" panose="02070309020205020404" pitchFamily="49" charset="0"/>
              </a:rPr>
              <a:t>IN </a:t>
            </a:r>
            <a:r>
              <a:rPr lang="en-US" sz="2000" spc="-1" dirty="0">
                <a:solidFill>
                  <a:srgbClr val="000000"/>
                </a:solidFill>
                <a:latin typeface="Times New Roman" panose="02020603050405020304" pitchFamily="18" charset="0"/>
                <a:cs typeface="Times New Roman" panose="02020603050405020304" pitchFamily="18" charset="0"/>
              </a:rPr>
              <a:t>instead of </a:t>
            </a:r>
            <a:r>
              <a:rPr lang="en-US" sz="2000" spc="-1" dirty="0">
                <a:solidFill>
                  <a:srgbClr val="000000"/>
                </a:solidFill>
                <a:latin typeface="Courier New" panose="02070309020205020404" pitchFamily="49" charset="0"/>
                <a:cs typeface="Courier New" panose="02070309020205020404" pitchFamily="49" charset="0"/>
              </a:rPr>
              <a:t>= </a:t>
            </a:r>
            <a:r>
              <a:rPr lang="en-US" sz="2000" spc="-1" dirty="0">
                <a:solidFill>
                  <a:srgbClr val="000000"/>
                </a:solidFill>
                <a:latin typeface="Times New Roman" panose="02020603050405020304" pitchFamily="18" charset="0"/>
                <a:cs typeface="Times New Roman" panose="02020603050405020304" pitchFamily="18" charset="0"/>
              </a:rPr>
              <a:t>sign</a:t>
            </a: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Using </a:t>
            </a:r>
            <a:r>
              <a:rPr lang="en-US" sz="2000" spc="-1" dirty="0">
                <a:solidFill>
                  <a:srgbClr val="000000"/>
                </a:solidFill>
                <a:latin typeface="Courier New" panose="02070309020205020404" pitchFamily="49" charset="0"/>
                <a:cs typeface="Courier New" panose="02070309020205020404" pitchFamily="49" charset="0"/>
              </a:rPr>
              <a:t>=</a:t>
            </a:r>
            <a:r>
              <a:rPr lang="en-US" sz="2000" spc="-1" dirty="0">
                <a:solidFill>
                  <a:srgbClr val="000000"/>
                </a:solidFill>
                <a:latin typeface="Times New Roman" panose="02020603050405020304" pitchFamily="18" charset="0"/>
                <a:cs typeface="Times New Roman" panose="02020603050405020304" pitchFamily="18" charset="0"/>
              </a:rPr>
              <a:t> sign allows for more efficient implementation of a nested query in a situation where an inner query always return at most one row</a:t>
            </a: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742734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A way how we implement a query find the titles of courses offered by a department chaired by Peter is the following</a:t>
            </a:r>
          </a:p>
          <a:p>
            <a:pPr marL="717550" algn="just">
              <a:lnSpc>
                <a:spcPct val="100000"/>
              </a:lnSpc>
              <a:spcBef>
                <a:spcPts val="561"/>
              </a:spcBef>
              <a:buClr>
                <a:srgbClr val="0C2340"/>
              </a:buClr>
            </a:pPr>
            <a:r>
              <a:rPr lang="en-US" sz="2000" spc="-1" dirty="0">
                <a:solidFill>
                  <a:srgbClr val="0C2340"/>
                </a:solidFill>
                <a:latin typeface="Times New Roman"/>
              </a:rPr>
              <a:t>Create a inner query as inline view </a:t>
            </a:r>
            <a:r>
              <a:rPr lang="en-US" sz="2000" spc="-1" dirty="0">
                <a:solidFill>
                  <a:srgbClr val="0C2340"/>
                </a:solidFill>
                <a:latin typeface="Courier New" panose="02070309020205020404" pitchFamily="49" charset="0"/>
                <a:cs typeface="Courier New" panose="02070309020205020404" pitchFamily="49" charset="0"/>
              </a:rPr>
              <a:t>Q</a:t>
            </a:r>
          </a:p>
          <a:p>
            <a:pPr marL="717550"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SELECT name</a:t>
            </a:r>
          </a:p>
          <a:p>
            <a:pPr marL="363538"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FROM DEPARTMENT</a:t>
            </a:r>
          </a:p>
          <a:p>
            <a:pPr marL="1025525"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WHERE chair = 'Peter' ) Q</a:t>
            </a:r>
            <a:endParaRPr lang="en-US" sz="1600" spc="-1" dirty="0">
              <a:solidFill>
                <a:srgbClr val="000000"/>
              </a:solidFill>
              <a:latin typeface="Times New Roman"/>
              <a:cs typeface="Times New Roman" panose="02020603050405020304" pitchFamily="18" charset="0"/>
            </a:endParaRPr>
          </a:p>
          <a:p>
            <a:pPr marL="352440" indent="-341280" algn="just">
              <a:lnSpc>
                <a:spcPct val="100000"/>
              </a:lnSpc>
              <a:spcBef>
                <a:spcPts val="561"/>
              </a:spcBef>
              <a:buClr>
                <a:srgbClr val="0C2340"/>
              </a:buClr>
              <a:buFont typeface="Arial"/>
              <a:buChar char="•"/>
            </a:pPr>
            <a:r>
              <a:rPr lang="en-US" sz="2000" spc="-1" dirty="0">
                <a:solidFill>
                  <a:srgbClr val="000000"/>
                </a:solidFill>
                <a:latin typeface="Times New Roman" panose="02020603050405020304" pitchFamily="18" charset="0"/>
                <a:cs typeface="Times New Roman" panose="02020603050405020304" pitchFamily="18" charset="0"/>
              </a:rPr>
              <a:t>Create outer query that references an inline view </a:t>
            </a:r>
            <a:r>
              <a:rPr lang="en-US" sz="2000" spc="-1" dirty="0">
                <a:solidFill>
                  <a:srgbClr val="000000"/>
                </a:solidFill>
                <a:latin typeface="Courier New" panose="02070309020205020404" pitchFamily="49" charset="0"/>
                <a:cs typeface="Courier New" panose="02070309020205020404" pitchFamily="49" charset="0"/>
              </a:rPr>
              <a:t>Q</a:t>
            </a:r>
            <a:r>
              <a:rPr lang="en-US" sz="2000" spc="-1" dirty="0">
                <a:solidFill>
                  <a:srgbClr val="000000"/>
                </a:solidFill>
                <a:latin typeface="Times New Roman" panose="02020603050405020304" pitchFamily="18" charset="0"/>
                <a:cs typeface="Times New Roman" panose="02020603050405020304" pitchFamily="18" charset="0"/>
              </a:rPr>
              <a:t> created earlier</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SELECT title</a:t>
            </a:r>
          </a:p>
          <a:p>
            <a:pPr marL="1025525"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FROM COURSE</a:t>
            </a:r>
          </a:p>
          <a:p>
            <a:pPr marL="717550"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WHERE </a:t>
            </a:r>
            <a:r>
              <a:rPr lang="en-US" sz="1600" spc="-1" dirty="0" err="1">
                <a:solidFill>
                  <a:srgbClr val="000000"/>
                </a:solidFill>
                <a:latin typeface="Courier New" panose="02070309020205020404" pitchFamily="49" charset="0"/>
                <a:cs typeface="Courier New" panose="02070309020205020404" pitchFamily="49" charset="0"/>
              </a:rPr>
              <a:t>offered_by</a:t>
            </a:r>
            <a:r>
              <a:rPr lang="en-US" sz="1600" spc="-1" dirty="0">
                <a:solidFill>
                  <a:srgbClr val="000000"/>
                </a:solidFill>
                <a:latin typeface="Courier New" panose="02070309020205020404" pitchFamily="49" charset="0"/>
                <a:cs typeface="Courier New" panose="02070309020205020404" pitchFamily="49" charset="0"/>
              </a:rPr>
              <a:t> = </a:t>
            </a:r>
            <a:r>
              <a:rPr lang="en-US" sz="1600" spc="-1" dirty="0" err="1">
                <a:solidFill>
                  <a:srgbClr val="000000"/>
                </a:solidFill>
                <a:latin typeface="Courier New" panose="02070309020205020404" pitchFamily="49" charset="0"/>
                <a:cs typeface="Courier New" panose="02070309020205020404" pitchFamily="49" charset="0"/>
              </a:rPr>
              <a:t>Q.name</a:t>
            </a:r>
            <a:endParaRPr lang="en-US" sz="1600" spc="-1" dirty="0">
              <a:solidFill>
                <a:srgbClr val="000000"/>
              </a:solidFill>
              <a:latin typeface="Courier New" panose="02070309020205020404" pitchFamily="49" charset="0"/>
              <a:cs typeface="Courier New" panose="02070309020205020404" pitchFamily="49" charset="0"/>
            </a:endParaRP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Replace a reference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to an inline view with the inline view</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SELECT title</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FROM COURSE</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WHERE </a:t>
            </a:r>
            <a:r>
              <a:rPr lang="en-US" sz="1600" spc="-1" dirty="0" err="1">
                <a:solidFill>
                  <a:srgbClr val="000000"/>
                </a:solidFill>
                <a:latin typeface="Courier New" panose="02070309020205020404" pitchFamily="49" charset="0"/>
                <a:cs typeface="Courier New" panose="02070309020205020404" pitchFamily="49" charset="0"/>
              </a:rPr>
              <a:t>offered_by</a:t>
            </a:r>
            <a:r>
              <a:rPr lang="en-US" sz="1600" spc="-1" dirty="0">
                <a:solidFill>
                  <a:srgbClr val="000000"/>
                </a:solidFill>
                <a:latin typeface="Courier New" panose="02070309020205020404" pitchFamily="49" charset="0"/>
                <a:cs typeface="Courier New" panose="02070309020205020404" pitchFamily="49" charset="0"/>
              </a:rPr>
              <a:t> = ( SELECT name</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FROM DEPARTMENT</a:t>
            </a:r>
          </a:p>
          <a:p>
            <a:pPr marL="982663" algn="just">
              <a:lnSpc>
                <a:spcPct val="100000"/>
              </a:lnSpc>
              <a:spcBef>
                <a:spcPts val="561"/>
              </a:spcBef>
              <a:buClr>
                <a:srgbClr val="0C2340"/>
              </a:buClr>
            </a:pPr>
            <a:r>
              <a:rPr lang="en-US" sz="1600" spc="-1" dirty="0">
                <a:solidFill>
                  <a:srgbClr val="000000"/>
                </a:solidFill>
                <a:latin typeface="Courier New" panose="02070309020205020404" pitchFamily="49" charset="0"/>
                <a:cs typeface="Courier New" panose="02070309020205020404" pitchFamily="49" charset="0"/>
              </a:rPr>
              <a:t>                      WHERE chair = 'Peter' )</a:t>
            </a: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22575567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Nested queries</a:t>
            </a:r>
            <a:endParaRPr lang="en-US" sz="3200" b="0" strike="noStrike" spc="-1" dirty="0">
              <a:latin typeface="Arial"/>
            </a:endParaRPr>
          </a:p>
        </p:txBody>
      </p:sp>
      <p:sp>
        <p:nvSpPr>
          <p:cNvPr id="10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In another example we implement a query “find the chair people of all departments that offer 12 credit point courses” as a nested query</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Implementation starts from a subquery that finds the names of departments that offer at least one 12 credit point course</a:t>
            </a:r>
          </a:p>
          <a:p>
            <a:pPr marL="717550"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 SELECT </a:t>
            </a:r>
            <a:r>
              <a:rPr lang="en-US" sz="1400" spc="-1" dirty="0" err="1">
                <a:solidFill>
                  <a:srgbClr val="000000"/>
                </a:solidFill>
                <a:latin typeface="Courier New" panose="02070309020205020404" pitchFamily="49" charset="0"/>
                <a:cs typeface="Courier New" panose="02070309020205020404" pitchFamily="49" charset="0"/>
              </a:rPr>
              <a:t>offered_by</a:t>
            </a:r>
            <a:endParaRPr lang="en-US" sz="1400" spc="-1" dirty="0">
              <a:solidFill>
                <a:srgbClr val="000000"/>
              </a:solidFill>
              <a:latin typeface="Courier New" panose="02070309020205020404" pitchFamily="49" charset="0"/>
              <a:cs typeface="Courier New" panose="02070309020205020404" pitchFamily="49" charset="0"/>
            </a:endParaRPr>
          </a:p>
          <a:p>
            <a:pPr marL="717550"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  FROM COURSE </a:t>
            </a:r>
          </a:p>
          <a:p>
            <a:pPr marL="717550"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  WHERE credits = 12) Q</a:t>
            </a:r>
            <a:r>
              <a:rPr lang="en-US" sz="1600" spc="-1" dirty="0">
                <a:solidFill>
                  <a:srgbClr val="000000"/>
                </a:solidFill>
                <a:latin typeface="Courier New" panose="02070309020205020404" pitchFamily="49" charset="0"/>
                <a:cs typeface="Courier New" panose="02070309020205020404" pitchFamily="49" charset="0"/>
              </a:rPr>
              <a:t>;</a:t>
            </a:r>
          </a:p>
          <a:p>
            <a:pPr marL="352440" indent="-341280" algn="just">
              <a:lnSpc>
                <a:spcPct val="100000"/>
              </a:lnSpc>
              <a:spcBef>
                <a:spcPts val="561"/>
              </a:spcBef>
              <a:buClr>
                <a:srgbClr val="0C2340"/>
              </a:buClr>
              <a:buFont typeface="Arial"/>
              <a:buChar char="•"/>
            </a:pPr>
            <a:r>
              <a:rPr lang="en-US" sz="2000" spc="-1" dirty="0">
                <a:solidFill>
                  <a:srgbClr val="0C2340"/>
                </a:solidFill>
                <a:latin typeface="Times New Roman"/>
              </a:rPr>
              <a:t> Create outer query that references an inline view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created earlier</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SELECT chair</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FROM DEPARTMENT</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WHERE name IN </a:t>
            </a:r>
            <a:r>
              <a:rPr lang="en-US" sz="1400" spc="-1" dirty="0" err="1">
                <a:solidFill>
                  <a:srgbClr val="000000"/>
                </a:solidFill>
                <a:latin typeface="Courier New" panose="02070309020205020404" pitchFamily="49" charset="0"/>
                <a:cs typeface="Courier New" panose="02070309020205020404" pitchFamily="49" charset="0"/>
              </a:rPr>
              <a:t>Q.offered_by</a:t>
            </a:r>
            <a:r>
              <a:rPr lang="en-US" sz="1400" spc="-1" dirty="0">
                <a:solidFill>
                  <a:srgbClr val="0C2340"/>
                </a:solidFill>
                <a:latin typeface="Times New Roman"/>
              </a:rPr>
              <a:t> </a:t>
            </a:r>
          </a:p>
          <a:p>
            <a:pPr marL="352425" indent="-342900" algn="just">
              <a:spcBef>
                <a:spcPts val="561"/>
              </a:spcBef>
              <a:buClr>
                <a:srgbClr val="0C2340"/>
              </a:buClr>
              <a:buFont typeface="Arial" panose="020B0604020202020204" pitchFamily="34" charset="0"/>
              <a:buChar char="•"/>
            </a:pPr>
            <a:r>
              <a:rPr lang="en-US" sz="2000" spc="-1" dirty="0">
                <a:solidFill>
                  <a:srgbClr val="0C2340"/>
                </a:solidFill>
                <a:latin typeface="Times New Roman"/>
              </a:rPr>
              <a:t> Replace a reference to an inline view </a:t>
            </a:r>
            <a:r>
              <a:rPr lang="en-US" sz="2000" spc="-1" dirty="0">
                <a:solidFill>
                  <a:srgbClr val="0C2340"/>
                </a:solidFill>
                <a:latin typeface="Courier New" panose="02070309020205020404" pitchFamily="49" charset="0"/>
                <a:cs typeface="Courier New" panose="02070309020205020404" pitchFamily="49" charset="0"/>
              </a:rPr>
              <a:t>Q</a:t>
            </a:r>
            <a:r>
              <a:rPr lang="en-US" sz="2000" spc="-1" dirty="0">
                <a:solidFill>
                  <a:srgbClr val="0C2340"/>
                </a:solidFill>
                <a:latin typeface="Times New Roman"/>
              </a:rPr>
              <a:t> with the inline view itself</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SELECT chair</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FROM DEPARTMENT</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WHERE name IN ( SELECT </a:t>
            </a:r>
            <a:r>
              <a:rPr lang="en-US" sz="1400" spc="-1" dirty="0" err="1">
                <a:solidFill>
                  <a:srgbClr val="000000"/>
                </a:solidFill>
                <a:latin typeface="Courier New" panose="02070309020205020404" pitchFamily="49" charset="0"/>
                <a:cs typeface="Courier New" panose="02070309020205020404" pitchFamily="49" charset="0"/>
              </a:rPr>
              <a:t>offered_by</a:t>
            </a:r>
            <a:endParaRPr lang="en-US" sz="1400" spc="-1" dirty="0">
              <a:solidFill>
                <a:srgbClr val="000000"/>
              </a:solidFill>
              <a:latin typeface="Courier New" panose="02070309020205020404" pitchFamily="49" charset="0"/>
              <a:cs typeface="Courier New" panose="02070309020205020404" pitchFamily="49" charset="0"/>
            </a:endParaRP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                FROM COURSE</a:t>
            </a:r>
          </a:p>
          <a:p>
            <a:pPr marL="982663" algn="just">
              <a:lnSpc>
                <a:spcPct val="100000"/>
              </a:lnSpc>
              <a:spcBef>
                <a:spcPts val="561"/>
              </a:spcBef>
              <a:buClr>
                <a:srgbClr val="0C2340"/>
              </a:buClr>
            </a:pPr>
            <a:r>
              <a:rPr lang="en-US" sz="1400" spc="-1" dirty="0">
                <a:solidFill>
                  <a:srgbClr val="000000"/>
                </a:solidFill>
                <a:latin typeface="Courier New" panose="02070309020205020404" pitchFamily="49" charset="0"/>
                <a:cs typeface="Courier New" panose="02070309020205020404" pitchFamily="49" charset="0"/>
              </a:rPr>
              <a:t>                WHERE credits = 12 );</a:t>
            </a: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83CB9F8-FF11-4D41-8F8D-C7387C281856}"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27777131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5961</TotalTime>
  <Words>7173</Words>
  <Application>Microsoft Macintosh PowerPoint</Application>
  <PresentationFormat>On-screen Show (4:3)</PresentationFormat>
  <Paragraphs>633</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68</cp:revision>
  <dcterms:modified xsi:type="dcterms:W3CDTF">2020-12-27T21:47:10Z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2020-08-22T09:40:18Z</dcterms:modified>
  <cp:revision>248</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