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9"/>
  </p:notesMasterIdLst>
  <p:sldIdLst>
    <p:sldId id="256" r:id="rId3"/>
    <p:sldId id="257" r:id="rId4"/>
    <p:sldId id="258" r:id="rId5"/>
    <p:sldId id="282"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A23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86751"/>
  </p:normalViewPr>
  <p:slideViewPr>
    <p:cSldViewPr snapToGrid="0" snapToObjects="1">
      <p:cViewPr varScale="1">
        <p:scale>
          <a:sx n="108" d="100"/>
          <a:sy n="108" d="100"/>
        </p:scale>
        <p:origin x="220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2" name="PlaceHolder 1"/>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单击编辑备注格式</a:t>
            </a:r>
          </a:p>
        </p:txBody>
      </p:sp>
      <p:sp>
        <p:nvSpPr>
          <p:cNvPr id="83" name="PlaceHolder 2"/>
          <p:cNvSpPr>
            <a:spLocks noGrp="1"/>
          </p:cNvSpPr>
          <p:nvPr>
            <p:ph type="hdr"/>
          </p:nvPr>
        </p:nvSpPr>
        <p:spPr>
          <a:xfrm>
            <a:off x="1512000" y="5880600"/>
            <a:ext cx="6047640" cy="4811040"/>
          </a:xfrm>
          <a:prstGeom prst="rect">
            <a:avLst/>
          </a:prstGeom>
        </p:spPr>
        <p:txBody>
          <a:bodyPr lIns="0" tIns="0" rIns="0" bIns="0"/>
          <a:lstStyle/>
          <a:p>
            <a:r>
              <a:rPr lang="en-US" sz="1400" b="0" strike="noStrike" spc="-1">
                <a:latin typeface="Times New Roman"/>
              </a:rPr>
              <a:t> </a:t>
            </a:r>
          </a:p>
        </p:txBody>
      </p:sp>
      <p:sp>
        <p:nvSpPr>
          <p:cNvPr id="84" name="PlaceHolder 3"/>
          <p:cNvSpPr>
            <a:spLocks noGrp="1"/>
          </p:cNvSpPr>
          <p:nvPr>
            <p:ph type="dt"/>
          </p:nvPr>
        </p:nvSpPr>
        <p:spPr>
          <a:xfrm>
            <a:off x="0" y="10157400"/>
            <a:ext cx="3280680" cy="534240"/>
          </a:xfrm>
          <a:prstGeom prst="rect">
            <a:avLst/>
          </a:prstGeom>
        </p:spPr>
        <p:txBody>
          <a:bodyPr lIns="0" tIns="0" rIns="0" bIns="0"/>
          <a:lstStyle/>
          <a:p>
            <a:pPr algn="r"/>
            <a:r>
              <a:rPr lang="en-US" sz="1400" b="0" strike="noStrike" spc="-1">
                <a:latin typeface="Times New Roman"/>
              </a:rPr>
              <a:t> </a:t>
            </a:r>
          </a:p>
        </p:txBody>
      </p:sp>
      <p:sp>
        <p:nvSpPr>
          <p:cNvPr id="85" name="PlaceHolder 4"/>
          <p:cNvSpPr>
            <a:spLocks noGrp="1"/>
          </p:cNvSpPr>
          <p:nvPr>
            <p:ph type="ftr"/>
          </p:nvPr>
        </p:nvSpPr>
        <p:spPr>
          <a:xfrm>
            <a:off x="0" y="0"/>
            <a:ext cx="3280680" cy="534240"/>
          </a:xfrm>
          <a:prstGeom prst="rect">
            <a:avLst/>
          </a:prstGeom>
        </p:spPr>
        <p:txBody>
          <a:bodyPr lIns="0" tIns="0" rIns="0" bIns="0" anchor="b"/>
          <a:lstStyle/>
          <a:p>
            <a:r>
              <a:rPr lang="en-US" sz="1400" b="0" strike="noStrike" spc="-1">
                <a:latin typeface="Times New Roman"/>
              </a:rPr>
              <a:t> </a:t>
            </a:r>
          </a:p>
        </p:txBody>
      </p:sp>
      <p:sp>
        <p:nvSpPr>
          <p:cNvPr id="86" name="PlaceHolder 5"/>
          <p:cNvSpPr>
            <a:spLocks noGrp="1"/>
          </p:cNvSpPr>
          <p:nvPr>
            <p:ph type="sldNum"/>
          </p:nvPr>
        </p:nvSpPr>
        <p:spPr>
          <a:xfrm>
            <a:off x="4278960" y="0"/>
            <a:ext cx="3280680" cy="534240"/>
          </a:xfrm>
          <a:prstGeom prst="rect">
            <a:avLst/>
          </a:prstGeom>
        </p:spPr>
        <p:txBody>
          <a:bodyPr lIns="0" tIns="0" rIns="0" bIns="0" anchor="b"/>
          <a:lstStyle/>
          <a:p>
            <a:pPr algn="r"/>
            <a:fld id="{80ACAF99-EC7C-4510-8ED7-4B65D4A1B06F}"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Views.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This presentation explains the concept and the applications of inline views.</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68" name="CustomShape 2"/>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5FBF3E4-2881-4077-A559-F987CD5818B7}" type="slidenum">
              <a:rPr lang="en-US" sz="1200" b="0" strike="noStrike" spc="-1">
                <a:solidFill>
                  <a:srgbClr val="000000"/>
                </a:solidFill>
                <a:latin typeface="+mn-lt"/>
                <a:ea typeface="+mn-ea"/>
              </a:rPr>
              <a:t>1</a:t>
            </a:fld>
            <a:endParaRPr lang="en-US" sz="1200" b="0" strike="noStrike" spc="-1">
              <a:latin typeface="Arial"/>
            </a:endParaRPr>
          </a:p>
        </p:txBody>
      </p:sp>
      <p:sp>
        <p:nvSpPr>
          <p:cNvPr id="169" name="CustomShape 3"/>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We return to a query with the operation of LEFT OUTER JOIN, implemented some time ago.</a:t>
            </a:r>
          </a:p>
          <a:p>
            <a:pPr marL="216000" marR="0" lvl="0" indent="-213120" algn="l" defTabSz="914400" rtl="0" eaLnBrk="1" fontAlgn="auto" latinLnBrk="0" hangingPunct="1">
              <a:lnSpc>
                <a:spcPct val="100000"/>
              </a:lnSpc>
              <a:spcBef>
                <a:spcPts val="0"/>
              </a:spcBef>
              <a:spcAft>
                <a:spcPts val="0"/>
              </a:spcAft>
              <a:buClrTx/>
              <a:buSzTx/>
              <a:buFontTx/>
              <a:buNone/>
              <a:tabLst/>
              <a:defRPr/>
            </a:pPr>
            <a:r>
              <a:rPr lang="en-US" sz="2000" b="0" strike="noStrike" spc="-1" dirty="0">
                <a:latin typeface="+mn-lt"/>
              </a:rPr>
              <a:t>&lt;break time="0.3s"/&gt;</a:t>
            </a:r>
          </a:p>
          <a:p>
            <a:pPr marL="216000" indent="-213120">
              <a:lnSpc>
                <a:spcPct val="100000"/>
              </a:lnSpc>
            </a:pPr>
            <a:r>
              <a:rPr lang="en-US" sz="2000" b="0" strike="noStrike" spc="-1" dirty="0">
                <a:latin typeface="+mn-lt"/>
              </a:rPr>
              <a:t>Implementation of the query uses the  LEFT OUTER JOIN operation to: "find the names of all Departments together with the total number of courses offered by each Department and to include the Departments, that offer no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This time, the implementation process decomposes the query into the sub queries.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query can be decomposed into the following two subqueries: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First, we "find the names of Departments and the numbers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And next, we "aggregate the results from the first query over the names of Departments and we count the total number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 implement the first query, we use the operation of: LEFT OUTER JOIN, to get the names of all Departments and then, we associate the names with the course numbers or with: NULL, when a Department offers no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use WITH clause to give a name: DEPT COURSE  to an inline view that contains the names of all Departments together with the associated course numbers.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application of: WITH clause, does not need to nest the inline views inside each other.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can simply create a sequence of inline view definitions, that refer to each other using the names provided in WITH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first query can be implemented as an inline view DEPT  COURSE, at the beginning of  WITH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Please, see implementation of the first inline view at the bottom of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Please also note a comma at the end of SELECT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commas separate the definitions of inline views within: WITH clause.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95"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6"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B6C623F-140D-42BA-A8A3-2010E82B58FF}" type="slidenum">
              <a:rPr lang="en-US" sz="1200" b="0" strike="noStrike" spc="-1">
                <a:solidFill>
                  <a:srgbClr val="000000"/>
                </a:solidFill>
                <a:latin typeface="Times New Roman"/>
                <a:ea typeface="+mn-ea"/>
              </a:rPr>
              <a:t>10</a:t>
            </a:fld>
            <a:endParaRPr lang="en-US" sz="1200" b="0" strike="noStrike" spc="-1">
              <a:latin typeface="Arial"/>
            </a:endParaRPr>
          </a:p>
        </p:txBody>
      </p:sp>
    </p:spTree>
    <p:extLst>
      <p:ext uri="{BB962C8B-B14F-4D97-AF65-F5344CB8AC3E}">
        <p14:creationId xmlns:p14="http://schemas.microsoft.com/office/powerpoint/2010/main" val="15381597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The second inline view: DC  COUNT, implements a query, that "finds the names of Departments together with the total number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implementation of the inline view uses an earlier implemented inline view: DEPT  COURSE.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view: DC  COUNT is the last inline view on: WITH clause, list and because of that, it is not followed by a comma.</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implementations of both inline views: DEPT  COURSE and DC  COUNT are given in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98"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9"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E7A1E0E-5464-401B-83CD-7C67B29D6F2E}" type="slidenum">
              <a:rPr lang="en-US" sz="1200" b="0" strike="noStrike" spc="-1">
                <a:solidFill>
                  <a:srgbClr val="000000"/>
                </a:solidFill>
                <a:latin typeface="Times New Roman"/>
                <a:ea typeface="+mn-ea"/>
              </a:rPr>
              <a:t>11</a:t>
            </a:fld>
            <a:endParaRPr lang="en-US" sz="1200" b="0" strike="noStrike" spc="-1">
              <a:latin typeface="Arial"/>
            </a:endParaRPr>
          </a:p>
        </p:txBody>
      </p:sp>
    </p:spTree>
    <p:extLst>
      <p:ext uri="{BB962C8B-B14F-4D97-AF65-F5344CB8AC3E}">
        <p14:creationId xmlns:p14="http://schemas.microsoft.com/office/powerpoint/2010/main" val="1451673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The final query is implemented as SELECT statement, that follows the implementation of inline view DC  COUNT.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final SELECT statement picks the columns: name and total courses, from an inline view DC COUNT.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complete implementation of a query, that "finds the names of all Departments together with the total number of courses offered by each Department and includes the Departments that offer no courses", is given in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Note, that WITH clause allows for decomposition of the complex retrieval problems into the sequences of steps such, that an earlier create inline views can be used in the following inline views.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Usually, SELECT statement with WITH clause, is a sequence of inline view definitions such, that the contents of an inline view becomes an input to the implementation of the next inline view.</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01"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2"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9435A3E-6F3D-4ECB-BD4B-7E258C65D493}" type="slidenum">
              <a:rPr lang="en-US" sz="1200" b="0" strike="noStrike" spc="-1">
                <a:solidFill>
                  <a:srgbClr val="000000"/>
                </a:solidFill>
                <a:latin typeface="Times New Roman"/>
                <a:ea typeface="+mn-ea"/>
              </a:rPr>
              <a:t>12</a:t>
            </a:fld>
            <a:endParaRPr lang="en-US" sz="1200" b="0" strike="noStrike" spc="-1">
              <a:latin typeface="Arial"/>
            </a:endParaRPr>
          </a:p>
        </p:txBody>
      </p:sp>
    </p:spTree>
    <p:extLst>
      <p:ext uri="{BB962C8B-B14F-4D97-AF65-F5344CB8AC3E}">
        <p14:creationId xmlns:p14="http://schemas.microsoft.com/office/powerpoint/2010/main" val="2762365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In another example, WITH clause is used to reduce the complexity of the following query: "find the chairs of Departments, that offer both 6 and 12 credit point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Please note, that a simplistic solution, that applies a condition: credits = 6 and credits = 12, is obviously incorrect, because a value in a single slot of a relational table cannot be in the same moment equal to 6 and to 12.</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use the set algebra, to find an intersection of a set of names of Departments, that offer 6 credit point courses and a set of names of Departments, that offer 12 credit point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Such plan contributes to the following decomposition of the queries into a sequence of inline views.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First, we create an inline view to "find the names of Departments that offer 6 credit point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we create an inline view to "find the names of Departments that offer 12 credit point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we create an inline view to "find the names of Departments included in both views created earlier".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we create an inline view to "find the chairs of Departments included in the previous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first inline view is implemented as: COURSE 6 C R, given at the bottom of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inline view: COURSE 6 C R, contains the names of Departments that offer 6 credit point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04"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5"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F5D5641E-43A0-4953-8D9A-EFC9B809CB0B}" type="slidenum">
              <a:rPr lang="en-US" sz="1200" b="0" strike="noStrike" spc="-1">
                <a:solidFill>
                  <a:srgbClr val="000000"/>
                </a:solidFill>
                <a:latin typeface="Times New Roman"/>
                <a:ea typeface="+mn-ea"/>
              </a:rPr>
              <a:t>13</a:t>
            </a:fld>
            <a:endParaRPr lang="en-US" sz="1200" b="0" strike="noStrike" spc="-1">
              <a:latin typeface="Arial"/>
            </a:endParaRPr>
          </a:p>
        </p:txBody>
      </p:sp>
    </p:spTree>
    <p:extLst>
      <p:ext uri="{BB962C8B-B14F-4D97-AF65-F5344CB8AC3E}">
        <p14:creationId xmlns:p14="http://schemas.microsoft.com/office/powerpoint/2010/main" val="30986853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The next inline view: COURSE 12 C R, contains the names of Departments that offer 12 credit point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implementation of an inline view: COURSE 12 C R, follows, the implementation of the first inline view on a list of inline views of WITH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Both implementations of inline views: COURSE 6 C R and COURSE 12 C R, are given in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07"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08"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F3171B3-7FC9-408A-8D96-5ECD42E2757B}" type="slidenum">
              <a:rPr lang="en-US" sz="1200" b="0" strike="noStrike" spc="-1">
                <a:solidFill>
                  <a:srgbClr val="000000"/>
                </a:solidFill>
                <a:latin typeface="Times New Roman"/>
                <a:ea typeface="+mn-ea"/>
              </a:rPr>
              <a:t>14</a:t>
            </a:fld>
            <a:endParaRPr lang="en-US" sz="1200" b="0" strike="noStrike" spc="-1">
              <a:latin typeface="Arial"/>
            </a:endParaRPr>
          </a:p>
        </p:txBody>
      </p:sp>
    </p:spTree>
    <p:extLst>
      <p:ext uri="{BB962C8B-B14F-4D97-AF65-F5344CB8AC3E}">
        <p14:creationId xmlns:p14="http://schemas.microsoft.com/office/powerpoint/2010/main" val="749039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Next, we implement an inline view, that contains the names of Departments, that offer both 6 and 12 credit point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 do so, we implement a set algebra operation of intersection of the inline views: COURSE 6 C R and COURSE 12 C 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My S Q L does not implement set intersection operation and because of that we join the views and we create the next inline view: COURSE 6  12 C 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implementation of an inline view COURSE 6  12 C R is given at the bottom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10"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1"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D46BEBE3-0EBF-4434-9536-C00CAE48268C}" type="slidenum">
              <a:rPr lang="en-US" sz="1200" b="0" strike="noStrike" spc="-1">
                <a:solidFill>
                  <a:srgbClr val="000000"/>
                </a:solidFill>
                <a:latin typeface="Times New Roman"/>
                <a:ea typeface="+mn-ea"/>
              </a:rPr>
              <a:t>15</a:t>
            </a:fld>
            <a:endParaRPr lang="en-US" sz="1200" b="0" strike="noStrike" spc="-1">
              <a:latin typeface="Arial"/>
            </a:endParaRPr>
          </a:p>
        </p:txBody>
      </p:sp>
    </p:spTree>
    <p:extLst>
      <p:ext uri="{BB962C8B-B14F-4D97-AF65-F5344CB8AC3E}">
        <p14:creationId xmlns:p14="http://schemas.microsoft.com/office/powerpoint/2010/main" val="15387793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In the next step, we create an inline view: CHAIR, that contains information about the chair people who belong to the Departments included in an inline view: COURSE 6  12 C R. </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 do so, we join a relational table: Department, with the earlier created inline view: COURSE 6  12 C R, over the equality condition of the values in a column: offered by, and a column: name.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result is a new inline view: CHAIR.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inline view  consists of only a single column: chair, with the names of chair people.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SELECT statement, that creates an inline view: CHAIR, is listed at the bottom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1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8C81053-8116-4DE2-AC95-1E0EA9C39D2F}" type="slidenum">
              <a:rPr lang="en-US" sz="1200" b="0" strike="noStrike" spc="-1">
                <a:solidFill>
                  <a:srgbClr val="000000"/>
                </a:solidFill>
                <a:latin typeface="Times New Roman"/>
                <a:ea typeface="+mn-ea"/>
              </a:rPr>
              <a:t>16</a:t>
            </a:fld>
            <a:endParaRPr lang="en-US" sz="1200" b="0" strike="noStrike" spc="-1">
              <a:latin typeface="Arial"/>
            </a:endParaRPr>
          </a:p>
        </p:txBody>
      </p:sp>
    </p:spTree>
    <p:extLst>
      <p:ext uri="{BB962C8B-B14F-4D97-AF65-F5344CB8AC3E}">
        <p14:creationId xmlns:p14="http://schemas.microsoft.com/office/powerpoint/2010/main" val="22159823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Finally a query: "find the chairs of Departments that offer both 6 and 12 credit point courses", is implemented as SELECT statement appended to a list of implementations of inline views.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Practically, the last inline view: CHAIR, contains all information we are looking for.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is why, the final SELECT statement, retrieves all rows and all columns from an inline view: CHAIR.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Please see the final SELECT statement, at the bottom of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WITH clause allows for a simple decomposition of a complex SELECT statement, into a sequence of named inline views, where a name of an inline view created earlier can be used in an inline view created later.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previous application of nested inline views also allows for a decomposition of a complex query but, the </a:t>
            </a:r>
            <a:r>
              <a:rPr lang="en-US" sz="2000" b="0" strike="noStrike" spc="-1" dirty="0" err="1">
                <a:latin typeface="+mn-lt"/>
              </a:rPr>
              <a:t>nestings</a:t>
            </a:r>
            <a:r>
              <a:rPr lang="en-US" sz="2000" b="0" strike="noStrike" spc="-1" dirty="0">
                <a:latin typeface="+mn-lt"/>
              </a:rPr>
              <a:t> of the views usually create the complex SELECT statements.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Naming and referencing of the earlier created inline views in: FROM clauses, eliminates the necessity for the </a:t>
            </a:r>
            <a:r>
              <a:rPr lang="en-US" sz="2000" b="0" strike="noStrike" spc="-1" dirty="0" err="1">
                <a:latin typeface="+mn-lt"/>
              </a:rPr>
              <a:t>nestings</a:t>
            </a:r>
            <a:r>
              <a:rPr lang="en-US" sz="2000" b="0" strike="noStrike" spc="-1" dirty="0">
                <a:latin typeface="+mn-lt"/>
              </a:rPr>
              <a:t> of inline views.</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1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1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6702E422-FF63-4A53-B4F0-24B0CBBB760A}" type="slidenum">
              <a:rPr lang="en-US" sz="1200" b="0" strike="noStrike" spc="-1">
                <a:solidFill>
                  <a:srgbClr val="000000"/>
                </a:solidFill>
                <a:latin typeface="Times New Roman"/>
                <a:ea typeface="+mn-ea"/>
              </a:rPr>
              <a:t>17</a:t>
            </a:fld>
            <a:endParaRPr lang="en-US" sz="1200" b="0" strike="noStrike" spc="-1">
              <a:latin typeface="Arial"/>
            </a:endParaRPr>
          </a:p>
        </p:txBody>
      </p:sp>
    </p:spTree>
    <p:extLst>
      <p:ext uri="{BB962C8B-B14F-4D97-AF65-F5344CB8AC3E}">
        <p14:creationId xmlns:p14="http://schemas.microsoft.com/office/powerpoint/2010/main" val="41650991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Relational views.</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1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248E449-34CB-4076-BF88-E4808B6B2F76}" type="slidenum">
              <a:rPr lang="en-US" sz="1200" b="0" strike="noStrike" spc="-1">
                <a:solidFill>
                  <a:srgbClr val="000000"/>
                </a:solidFill>
                <a:latin typeface="Times New Roman"/>
                <a:ea typeface="+mn-ea"/>
              </a:rPr>
              <a:t>18</a:t>
            </a:fld>
            <a:endParaRPr lang="en-US" sz="1200" b="0" strike="noStrike" spc="-1">
              <a:latin typeface="Arial"/>
            </a:endParaRPr>
          </a:p>
        </p:txBody>
      </p:sp>
    </p:spTree>
    <p:extLst>
      <p:ext uri="{BB962C8B-B14F-4D97-AF65-F5344CB8AC3E}">
        <p14:creationId xmlns:p14="http://schemas.microsoft.com/office/powerpoint/2010/main" val="39128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It is important to note, that a definition of inline view is valid only for a period of time when SELECT statement, that contains such definition, is processed.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When processing of SELECT statement with the inline views is completed the definitions of inline views are removed from the system.</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may happen, that an inline view can be used to simplify implementation of more than one SELECT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Then, we need something like a library of the inline view definitions, that can be used in many different SELECT statements.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definition of an inline view that is permanently stored by a database system is called: "relational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relational view can be also considered as a virtual relational table, or derived relational table, that occupies no persistent storage and it is recomputed from the very beginning, each time it is used in SELECT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definitions of relational views are stored in a private database of a database system, called: data dictionary or data repository.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shall return to a concept of data dictionary later in this subject.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relational view is stored in a data dictionary as a pair: name of a view, as the first component of the pair and: SELECT statement, that defines the structure and contents of the view, as the second component of a pair,</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example given in the slide creates a definition of relational view, that joins few relational tables and stores such definition in a data dictionary under a name of a relational view: V.</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is very important to remember, that when a relational is view created, the SELECT statement, that defines the view is not processed.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means, that the materialization of relational view is not permanently stored in persistent storage.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Only a definition of relational view,  is permanently stored in persistent storage.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There exists one more category of views called: "materialized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"Materialized views" are the outcomes of processing of SELECT statement permanently stored in persistent storage.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shall not discuss "materialized views" in this subject.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2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810356DA-B37F-472E-8169-2E1BAEF9ED3B}" type="slidenum">
              <a:rPr lang="en-US" sz="1200" b="0" strike="noStrike" spc="-1">
                <a:solidFill>
                  <a:srgbClr val="000000"/>
                </a:solidFill>
                <a:latin typeface="Times New Roman"/>
                <a:ea typeface="+mn-ea"/>
              </a:rPr>
              <a:t>19</a:t>
            </a:fld>
            <a:endParaRPr lang="en-US" sz="1200" b="0" strike="noStrike" spc="-1">
              <a:latin typeface="Arial"/>
            </a:endParaRPr>
          </a:p>
        </p:txBody>
      </p:sp>
    </p:spTree>
    <p:extLst>
      <p:ext uri="{BB962C8B-B14F-4D97-AF65-F5344CB8AC3E}">
        <p14:creationId xmlns:p14="http://schemas.microsoft.com/office/powerpoint/2010/main" val="22751833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Inline views,</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71"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2"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44CF01D-593A-4C09-B042-9916B3969547}" type="slidenum">
              <a:rPr lang="en-US" sz="1200" b="0" strike="noStrike" spc="-1">
                <a:solidFill>
                  <a:srgbClr val="000000"/>
                </a:solidFill>
                <a:latin typeface="Times New Roman"/>
                <a:ea typeface="+mn-ea"/>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Assume, that we created a relational view: V, in a way presented in the previous slide and we listed it in the red oval in the middle of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Assume, that we implemented SELECT statement with a name of the relational view: V, in FROM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How SELECT statement with a name of a relational view listed in FROM clause, is processed by a database system ?</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database system, or more precisely, a query processor retrieves a definition of a relational view: V, from a data dictionary and replaces a name: V, with SELECT statement that defines the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So, at the end we get SELECT statement with an inline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Each time a name of relational view is used in a SELECT statement, its definition replaces the name of view and it becomes an inline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means, that if a relational view is used in many SELECT statements then each time it is used  its definition is recomputed by a database system from very beginning many times.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a  definition of a relational view replaces a name of the view in SELECT statement then a relational view can be treated as a virtual relational table that can be referenced in any SELECT,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SELECT statement with a view replaced by its definition, is listed at the bottom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25"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6"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EC3172D4-8735-4C1B-9A91-F2164BBE9B2F}" type="slidenum">
              <a:rPr lang="en-US" sz="1200" b="0" strike="noStrike" spc="-1">
                <a:solidFill>
                  <a:srgbClr val="000000"/>
                </a:solidFill>
                <a:latin typeface="Times New Roman"/>
                <a:ea typeface="+mn-ea"/>
              </a:rPr>
              <a:t>20</a:t>
            </a:fld>
            <a:endParaRPr lang="en-US" sz="1200" b="0" strike="noStrike" spc="-1">
              <a:latin typeface="Arial"/>
            </a:endParaRPr>
          </a:p>
        </p:txBody>
      </p:sp>
    </p:spTree>
    <p:extLst>
      <p:ext uri="{BB962C8B-B14F-4D97-AF65-F5344CB8AC3E}">
        <p14:creationId xmlns:p14="http://schemas.microsoft.com/office/powerpoint/2010/main" val="34857771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For example, let us create a relational view that contains the names of all Departments together with the total number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relational view can be created with: CREATE VIEW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CREATE VIEW statement provides a name of a relational view and the names of columns in a virtual relational table, that represents a relational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is called: a schema of a relational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keyword: AS, separates a schema of a relational view from SELECT statements that defines the virtual contents of a  relational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  our example, a definition of a relational view: V DEPT, is a SELECT statement, that outer joins the relational tables: DEPARTMENT and COURSE, and then groups the results of the join by the values in a column: name, from: DEPARTMENT table, and counts the total values in a column: c </a:t>
            </a:r>
            <a:r>
              <a:rPr lang="en-US" sz="2000" b="0" strike="noStrike" spc="-1" dirty="0" err="1">
                <a:latin typeface="+mn-lt"/>
              </a:rPr>
              <a:t>num</a:t>
            </a:r>
            <a:r>
              <a:rPr lang="en-US" sz="2000" b="0" strike="noStrike" spc="-1" dirty="0">
                <a:latin typeface="+mn-lt"/>
              </a:rPr>
              <a:t>, in each group.</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definition of a relational view C DEPT is given in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28"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29"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B932A38-01EE-4D52-9BE9-98ADD3F40193}" type="slidenum">
              <a:rPr lang="en-US" sz="1200" b="0" strike="noStrike" spc="-1">
                <a:solidFill>
                  <a:srgbClr val="000000"/>
                </a:solidFill>
                <a:latin typeface="Times New Roman"/>
                <a:ea typeface="+mn-ea"/>
              </a:rPr>
              <a:t>21</a:t>
            </a:fld>
            <a:endParaRPr lang="en-US" sz="1200" b="0" strike="noStrike" spc="-1">
              <a:latin typeface="Arial"/>
            </a:endParaRPr>
          </a:p>
        </p:txBody>
      </p:sp>
    </p:spTree>
    <p:extLst>
      <p:ext uri="{BB962C8B-B14F-4D97-AF65-F5344CB8AC3E}">
        <p14:creationId xmlns:p14="http://schemas.microsoft.com/office/powerpoint/2010/main" val="4064514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Then, a relational view V DEPT can be used to implement a query, that "finds the names of Departments that offer more than 1 course".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It is a simple SELECT statement, where a name of relational view: V DEPT, is used in a FROM clause and the values from a virtual column: total  courses, in the view are compared with one.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SELECT statement that uses a relational view V DEPT is given at the top of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same query can be implemented with: GROUP BY and HAVING clauses.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equivalent SELECT statement with: GROUP BY and HAVING clauses, is given at the bottom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31"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2"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0F7A52E-2EBA-44F7-BC09-2469B7FD5B7E}" type="slidenum">
              <a:rPr lang="en-US" sz="1200" b="0" strike="noStrike" spc="-1">
                <a:solidFill>
                  <a:srgbClr val="000000"/>
                </a:solidFill>
                <a:latin typeface="Times New Roman"/>
                <a:ea typeface="+mn-ea"/>
              </a:rPr>
              <a:t>22</a:t>
            </a:fld>
            <a:endParaRPr lang="en-US" sz="1200" b="0" strike="noStrike" spc="-1">
              <a:latin typeface="Arial"/>
            </a:endParaRPr>
          </a:p>
        </p:txBody>
      </p:sp>
    </p:spTree>
    <p:extLst>
      <p:ext uri="{BB962C8B-B14F-4D97-AF65-F5344CB8AC3E}">
        <p14:creationId xmlns:p14="http://schemas.microsoft.com/office/powerpoint/2010/main" val="26197100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Relational views can be used to reduce the complexity of SELECT statements, in the same way as inline views within SELECT statements and inline views attached to WITH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For example, a query: "find the chairs of Departments that offer, both 6 and 12 credit point courses”, can be decomposed into the following sequence of definitions of relational views and the final SELECT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relational view: V 6, contains the names of Departments that offer 6 credit point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a relational view V 12, contains the names of Departments that offer 12 credit point courses.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a relational view: V NAME,  contains the names of Departments included in both relational views V 6 and V 12</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a relational view: V CHAIR, contains the chair people of Departments included in  relational view: V NAME.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Then, a simple SELECT statement, can be applied to select the contents of a relational view: V CHAIR, to get the final results.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Implementation of a relational view V 6 is listed at the bottom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34"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5"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A8FF932F-F4AA-49EC-A818-0E9245E28A0B}" type="slidenum">
              <a:rPr lang="en-US" sz="1200" b="0" strike="noStrike" spc="-1">
                <a:solidFill>
                  <a:srgbClr val="000000"/>
                </a:solidFill>
                <a:latin typeface="Times New Roman"/>
                <a:ea typeface="+mn-ea"/>
              </a:rPr>
              <a:t>23</a:t>
            </a:fld>
            <a:endParaRPr lang="en-US" sz="1200" b="0" strike="noStrike" spc="-1">
              <a:latin typeface="Arial"/>
            </a:endParaRPr>
          </a:p>
        </p:txBody>
      </p:sp>
    </p:spTree>
    <p:extLst>
      <p:ext uri="{BB962C8B-B14F-4D97-AF65-F5344CB8AC3E}">
        <p14:creationId xmlns:p14="http://schemas.microsoft.com/office/powerpoint/2010/main" val="3057476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Implementation of a relational view: V 12, is listed at the top of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Implementation of a relational view V NAME, is listed in the middle of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Implementation of a relational view V CHAIR, is listed at the bottom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37"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38"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59FBDC6-D086-4F15-A930-140E2679957C}" type="slidenum">
              <a:rPr lang="en-US" sz="1200" b="0" strike="noStrike" spc="-1">
                <a:solidFill>
                  <a:srgbClr val="000000"/>
                </a:solidFill>
                <a:latin typeface="Times New Roman"/>
                <a:ea typeface="+mn-ea"/>
              </a:rPr>
              <a:t>24</a:t>
            </a:fld>
            <a:endParaRPr lang="en-US" sz="1200" b="0" strike="noStrike" spc="-1">
              <a:latin typeface="Arial"/>
            </a:endParaRPr>
          </a:p>
        </p:txBody>
      </p:sp>
    </p:spTree>
    <p:extLst>
      <p:ext uri="{BB962C8B-B14F-4D97-AF65-F5344CB8AC3E}">
        <p14:creationId xmlns:p14="http://schemas.microsoft.com/office/powerpoint/2010/main" val="36398427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The final SELECT statement lists the contents of a relational view V CHAIR, please see the top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40"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1"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C3E03700-6370-45C2-9DF6-4CD134960711}" type="slidenum">
              <a:rPr lang="en-US" sz="1200" b="0" strike="noStrike" spc="-1">
                <a:solidFill>
                  <a:srgbClr val="000000"/>
                </a:solidFill>
                <a:latin typeface="Times New Roman"/>
                <a:ea typeface="+mn-ea"/>
              </a:rPr>
              <a:t>25</a:t>
            </a:fld>
            <a:endParaRPr lang="en-US" sz="1200" b="0" strike="noStrike" spc="-1">
              <a:latin typeface="Arial"/>
            </a:endParaRPr>
          </a:p>
        </p:txBody>
      </p:sp>
    </p:spTree>
    <p:extLst>
      <p:ext uri="{BB962C8B-B14F-4D97-AF65-F5344CB8AC3E}">
        <p14:creationId xmlns:p14="http://schemas.microsoft.com/office/powerpoint/2010/main" val="41472587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References.</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24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24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2DB8F08-9DF1-4889-B71A-B9E622292D09}" type="slidenum">
              <a:rPr lang="en-US" sz="1200" b="0" strike="noStrike" spc="-1">
                <a:solidFill>
                  <a:srgbClr val="000000"/>
                </a:solidFill>
                <a:latin typeface="Times New Roman"/>
                <a:ea typeface="+mn-ea"/>
              </a:rPr>
              <a:t>26</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An inline view is defined as: SELECT statement, enclosed within the left and the right brackets and with an optional inline view name, following the right bracket.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view name is a name of a temporary relational table, that contains the results from the processing of SELECT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temporary relational table is created only for a period of time when SELECT statement is processed.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 name of inline view can be used within an outer SELECT statement, in any place where a name of relational table or a name of column can be used</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74"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5"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B865D011-4F75-451B-BA44-9496928B91D3}" type="slidenum">
              <a:rPr lang="en-US" sz="1200" b="0" strike="noStrike" spc="-1">
                <a:solidFill>
                  <a:srgbClr val="000000"/>
                </a:solidFill>
                <a:latin typeface="Times New Roman"/>
                <a:ea typeface="+mn-ea"/>
              </a:rPr>
              <a:t>3</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--&gt;&lt;speak&gt;&lt;break time="0.5s"/&gt;&lt;prosody rate="90%"&gt;&lt;break time="0.3s"/&gt;In this presentation, we again use the same sample database, that contains information about the departments and about the courses offered by the departments.&lt;break time="0.3s"/&gt;Information about the departments is kept in a relational table: DEPARTMENT.&lt;break time="0.3s"/&gt;A description of a department consists of: a department name, department code, total staff number and budget.&lt;break time="0.3s"/&gt;A name of a department </a:t>
            </a:r>
            <a:r>
              <a:rPr lang="en-US" sz="2000" b="0" strike="noStrike" spc="-1" dirty="0" err="1">
                <a:latin typeface="+mn-lt"/>
              </a:rPr>
              <a:t>uniquelly</a:t>
            </a:r>
            <a:r>
              <a:rPr lang="en-US" sz="2000" b="0" strike="noStrike" spc="-1" dirty="0">
                <a:latin typeface="+mn-lt"/>
              </a:rPr>
              <a:t> identifies each department.&lt;break time="0.3s"/&gt;A code of a department also </a:t>
            </a:r>
            <a:r>
              <a:rPr lang="en-US" sz="2000" b="0" strike="noStrike" spc="-1" dirty="0" err="1">
                <a:latin typeface="+mn-lt"/>
              </a:rPr>
              <a:t>uniquelly</a:t>
            </a:r>
            <a:r>
              <a:rPr lang="en-US" sz="2000" b="0" strike="noStrike" spc="-1" dirty="0">
                <a:latin typeface="+mn-lt"/>
              </a:rPr>
              <a:t> identifies each department.&lt;break time="0.3s"/&gt;Total staff number per department cannot be greater than 50.&lt;break time="0.3s"/&gt;A description of a course consists of: a course number, title, credits and name of department that offers a course.&lt;break time="0.3s"/&gt;A course number is a unique identifier of each course.&lt;break time="0.3s"/&gt;The granted credits can be equal to either 6 or 12.&lt;break time="0.5s"/&gt;&lt;/prosody&gt;&lt;/speak&gt;</a:t>
            </a:r>
          </a:p>
        </p:txBody>
      </p:sp>
      <p:sp>
        <p:nvSpPr>
          <p:cNvPr id="16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7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4D546789-4811-4447-99D4-9C58EB42621D}" type="slidenum">
              <a:rPr lang="en-US" sz="1200" b="0" strike="noStrike" spc="-1">
                <a:solidFill>
                  <a:srgbClr val="000000"/>
                </a:solidFill>
                <a:latin typeface="Times New Roman"/>
                <a:ea typeface="+mn-ea"/>
              </a:rPr>
              <a:t>4</a:t>
            </a:fld>
            <a:endParaRPr lang="en-US" sz="1200" b="0" strike="noStrike" spc="-1">
              <a:latin typeface="Arial"/>
            </a:endParaRPr>
          </a:p>
        </p:txBody>
      </p:sp>
    </p:spTree>
    <p:extLst>
      <p:ext uri="{BB962C8B-B14F-4D97-AF65-F5344CB8AC3E}">
        <p14:creationId xmlns:p14="http://schemas.microsoft.com/office/powerpoint/2010/main" val="54185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We start from the implementation of the following query: "find the chairs of departments that offer more than one course"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query, can be decomposed into a sequence of queries such, that the results from one query are used in the next one.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start from implementation of a query: "find the total number of courses offered by a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At the moment, we do not know what is a name of a department and because of that we replace a name of a department, with the ellipsis informally known as dot dot dot.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implementation of the first query is given in the middle of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enclose SELECT statement with left and right bracket, to make it an inline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we implement the target query: "find the chairs of departments, such that the total number of courses offered by a department is greater than one"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the first query returns the total number of courses offered by a department, then we can use its implementation in WHERE condition of the target query.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First, we create an outer SELECT statement that finds chairs of departments in a relational table: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Then, we use an inline view created earlier in the WHERE condition testing whether the contents of inline view is greater than one.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Of course, we have to replace the ellipsis (dot dot dot) with a name of department taken from a relational table: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implementation of the target query is given at the bottom of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query is processed in the following way.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first row from a relational table: DEPARTMENT, is evaluated against the condition in WHERE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 evaluate the condition in WHERE clause, we compute the results of the inline view for a given name of a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the condition evaluates to be true, a chair of department is appended to the results.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Then, we take the next row from a relational table: DEPARTMENT, and we again evaluate it against the condition in WHERE clause.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 do so, we compute the inline view again, for the current name of a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If the condition evaluates to be true, then a chair of department is appended to the results.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And so on and so on.</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80"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1"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4C5AC6A-CF3D-46A4-96E1-19B1FEEF9D79}" type="slidenum">
              <a:rPr lang="en-US" sz="1200" b="0" strike="noStrike" spc="-1">
                <a:solidFill>
                  <a:srgbClr val="000000"/>
                </a:solidFill>
                <a:latin typeface="Times New Roman"/>
                <a:ea typeface="+mn-ea"/>
              </a:rPr>
              <a:t>5</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Next, we use the inline view to implement a query, that "finds the chairs of departments, that offer more than one course and the total number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query can be decomposed into the following subqueries.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First, we implement a subquery that finds the names of departments, that offer more than one course and the total number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can implement it as a typical query with: GROUP BY and HAVING clauses, please see SELECT statement in the middle of the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 create an inline view, we enclose the subquery within left and right brackets and we append a name of the view: MORE THAN ONE.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also give a name: total, to a column in the inline view.</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column contains information about the total number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In the next step, we use the inline view: MORE THAN ONE, as a temporary relational table, in: FROM, clause of the outer SELECT statement.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inline view is joined with  relational table: DEPARTMENT,  such that it would be possible to find the chair people of the departments.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join is performed over a join condition: offered by in an inline equals to a name of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final SELECT statement is given at the bottom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83"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4"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11A33201-8B7F-413F-8BA6-6F42E804974A}" type="slidenum">
              <a:rPr lang="en-US" sz="1200" b="0" strike="noStrike" spc="-1">
                <a:solidFill>
                  <a:srgbClr val="000000"/>
                </a:solidFill>
                <a:latin typeface="Times New Roman"/>
                <a:ea typeface="+mn-ea"/>
              </a:rPr>
              <a:t>6</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In the next example, we implement the same query: "find the chairs of departments, that offer more than one course and the total number of courses offered by each department", in a different way.</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This time, we start from the implementation of the same inline view as in the first example: "find the total number of courses offered by a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enclose the inline view within the brackets and we give it a name: TOTAL C</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implementation of inline view: TOTAL C, is given in the middle of the present slide.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Next, we implement the second inline view: CHAIR TOTAL, that contains the names of chair people together with the total number of courses offered by the departments chaired.</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To do so, we use an inline view: TOTAL C, in SELECT clause of a view: CHAIR TOTAL, and we replace the ellipsis (dot dot dot) with a name of a department taken from a relational table: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implementation of inline view: CHAIR TOTAL, is given at the bottom of the present slide.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86"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87"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0477B0BB-F166-4BB5-BEE5-078ABDC881CF}" type="slidenum">
              <a:rPr lang="en-US" sz="1200" b="0" strike="noStrike" spc="-1">
                <a:solidFill>
                  <a:srgbClr val="000000"/>
                </a:solidFill>
                <a:latin typeface="Times New Roman"/>
                <a:ea typeface="+mn-ea"/>
              </a:rPr>
              <a:t>7</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An inline view: CHAIR TOTAL, is used in FROM clause of the final SELECT statement, together with WHERE condition that eliminates the chair people of departments that offer only one course.</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Note, that WHERE condition, refers to a column: total c, in an online view: CHAIR TOTAL.</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Please note a nested structure of inline views.</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We have an inline view: TOTAL C, at the lowest level of nesting.</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The view contains information about the total number of courses offered by a given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An inline view: TOTAL C, is later on used in SELECT clause of a higher level inline view: CHAIR TOTAL, that finds the chair people of the departments and the total number of courses offered by each  department.</a:t>
            </a:r>
          </a:p>
          <a:p>
            <a:pPr marL="216000" indent="-213120">
              <a:lnSpc>
                <a:spcPct val="100000"/>
              </a:lnSpc>
            </a:pPr>
            <a:r>
              <a:rPr lang="en-US" sz="2000" b="0" strike="noStrike" spc="-1" dirty="0">
                <a:latin typeface="+mn-lt"/>
              </a:rPr>
              <a:t>&lt;break time="0.3s"/&gt;</a:t>
            </a:r>
          </a:p>
          <a:p>
            <a:pPr marL="216000" indent="-213120">
              <a:lnSpc>
                <a:spcPct val="100000"/>
              </a:lnSpc>
            </a:pPr>
            <a:r>
              <a:rPr lang="en-US" sz="2000" b="0" strike="noStrike" spc="-1" dirty="0">
                <a:latin typeface="+mn-lt"/>
              </a:rPr>
              <a:t>Finally, an inline view: CHAIR TOTAL is used in SELECT statement that retrieves the names of chair people and the departments that offer more than one course.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89"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0"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752B41D0-FD84-4D48-8913-9086282B1703}" type="slidenum">
              <a:rPr lang="en-US" sz="1200" b="0" strike="noStrike" spc="-1">
                <a:solidFill>
                  <a:srgbClr val="000000"/>
                </a:solidFill>
                <a:latin typeface="Times New Roman"/>
                <a:ea typeface="+mn-ea"/>
              </a:rPr>
              <a:t>8</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PlaceHolder 1"/>
          <p:cNvSpPr>
            <a:spLocks noGrp="1"/>
          </p:cNvSpPr>
          <p:nvPr>
            <p:ph type="body"/>
          </p:nvPr>
        </p:nvSpPr>
        <p:spPr>
          <a:xfrm>
            <a:off x="709920" y="4861440"/>
            <a:ext cx="5676120" cy="4602240"/>
          </a:xfrm>
          <a:prstGeom prst="rect">
            <a:avLst/>
          </a:prstGeom>
        </p:spPr>
        <p:txBody>
          <a:bodyPr lIns="95040" tIns="47520" rIns="95040" bIns="47520"/>
          <a:lstStyle/>
          <a:p>
            <a:pPr marL="216000" indent="-213120">
              <a:lnSpc>
                <a:spcPct val="100000"/>
              </a:lnSpc>
            </a:pPr>
            <a:r>
              <a:rPr lang="en-US" sz="2000" b="0" strike="noStrike" spc="-1" dirty="0">
                <a:latin typeface="+mn-lt"/>
              </a:rPr>
              <a:t>&lt;!-- Neural, Brian, Male, British English. --&gt;</a:t>
            </a:r>
          </a:p>
          <a:p>
            <a:pPr marL="216000" indent="-213120">
              <a:lnSpc>
                <a:spcPct val="100000"/>
              </a:lnSpc>
            </a:pPr>
            <a:r>
              <a:rPr lang="en-US" sz="2000" b="0" strike="noStrike" spc="-1" dirty="0">
                <a:latin typeface="+mn-lt"/>
              </a:rPr>
              <a:t>&lt;speak&gt;</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 rate="90%"&gt;</a:t>
            </a:r>
          </a:p>
          <a:p>
            <a:pPr marL="216000" indent="-213120">
              <a:lnSpc>
                <a:spcPct val="100000"/>
              </a:lnSpc>
            </a:pPr>
            <a:r>
              <a:rPr lang="en-US" sz="2000" b="0" strike="noStrike" spc="-1" dirty="0">
                <a:latin typeface="+mn-lt"/>
              </a:rPr>
              <a:t>Queries with: WITH clause.</a:t>
            </a:r>
          </a:p>
          <a:p>
            <a:pPr marL="216000" indent="-213120">
              <a:lnSpc>
                <a:spcPct val="100000"/>
              </a:lnSpc>
            </a:pPr>
            <a:r>
              <a:rPr lang="en-US" sz="2000" b="0" strike="noStrike" spc="-1" dirty="0">
                <a:latin typeface="+mn-lt"/>
              </a:rPr>
              <a:t>&lt;break time="0.5s"/&gt;</a:t>
            </a:r>
          </a:p>
          <a:p>
            <a:pPr marL="216000" indent="-213120">
              <a:lnSpc>
                <a:spcPct val="100000"/>
              </a:lnSpc>
            </a:pPr>
            <a:r>
              <a:rPr lang="en-US" sz="2000" b="0" strike="noStrike" spc="-1" dirty="0">
                <a:latin typeface="+mn-lt"/>
              </a:rPr>
              <a:t>&lt;/prosody&gt;</a:t>
            </a:r>
          </a:p>
          <a:p>
            <a:pPr marL="216000" indent="-213120">
              <a:lnSpc>
                <a:spcPct val="100000"/>
              </a:lnSpc>
            </a:pPr>
            <a:r>
              <a:rPr lang="en-US" sz="2000" b="0" strike="noStrike" spc="-1" dirty="0">
                <a:latin typeface="+mn-lt"/>
              </a:rPr>
              <a:t>&lt;/speak&gt;</a:t>
            </a:r>
          </a:p>
        </p:txBody>
      </p:sp>
      <p:sp>
        <p:nvSpPr>
          <p:cNvPr id="192" name="CustomShape 2"/>
          <p:cNvSpPr/>
          <p:nvPr/>
        </p:nvSpPr>
        <p:spPr>
          <a:xfrm>
            <a:off x="0" y="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lstStyle/>
          <a:p>
            <a:pPr>
              <a:lnSpc>
                <a:spcPct val="100000"/>
              </a:lnSpc>
            </a:pPr>
            <a:r>
              <a:rPr lang="en-US" sz="1200" b="0" strike="noStrike" spc="-1">
                <a:solidFill>
                  <a:srgbClr val="000000"/>
                </a:solidFill>
                <a:latin typeface="+mn-lt"/>
                <a:ea typeface="+mn-ea"/>
              </a:rPr>
              <a:t>Systems Analysis</a:t>
            </a:r>
            <a:endParaRPr lang="en-US" sz="1200" b="0" strike="noStrike" spc="-1">
              <a:latin typeface="Arial"/>
            </a:endParaRPr>
          </a:p>
        </p:txBody>
      </p:sp>
      <p:sp>
        <p:nvSpPr>
          <p:cNvPr id="193" name="CustomShape 3"/>
          <p:cNvSpPr/>
          <p:nvPr/>
        </p:nvSpPr>
        <p:spPr>
          <a:xfrm>
            <a:off x="4020840" y="9721080"/>
            <a:ext cx="3073680" cy="508320"/>
          </a:xfrm>
          <a:prstGeom prst="rect">
            <a:avLst/>
          </a:prstGeom>
          <a:noFill/>
          <a:ln>
            <a:noFill/>
          </a:ln>
        </p:spPr>
        <p:style>
          <a:lnRef idx="0">
            <a:scrgbClr r="0" g="0" b="0"/>
          </a:lnRef>
          <a:fillRef idx="0">
            <a:scrgbClr r="0" g="0" b="0"/>
          </a:fillRef>
          <a:effectRef idx="0">
            <a:scrgbClr r="0" g="0" b="0"/>
          </a:effectRef>
          <a:fontRef idx="minor"/>
        </p:style>
        <p:txBody>
          <a:bodyPr lIns="95040" tIns="47520" rIns="95040" bIns="47520" anchor="b"/>
          <a:lstStyle/>
          <a:p>
            <a:pPr algn="r">
              <a:lnSpc>
                <a:spcPct val="100000"/>
              </a:lnSpc>
            </a:pPr>
            <a:fld id="{392FBDF7-E1A4-4929-BA0B-7FF3A07518EE}" type="slidenum">
              <a:rPr lang="en-US" sz="1200" b="0" strike="noStrike" spc="-1">
                <a:solidFill>
                  <a:srgbClr val="000000"/>
                </a:solidFill>
                <a:latin typeface="Times New Roman"/>
                <a:ea typeface="+mn-ea"/>
              </a:rPr>
              <a:t>9</a:t>
            </a:fld>
            <a:endParaRPr lang="en-US" sz="1200" b="0" strike="noStrike" spc="-1">
              <a:latin typeface="Arial"/>
            </a:endParaRPr>
          </a:p>
        </p:txBody>
      </p:sp>
    </p:spTree>
    <p:extLst>
      <p:ext uri="{BB962C8B-B14F-4D97-AF65-F5344CB8AC3E}">
        <p14:creationId xmlns:p14="http://schemas.microsoft.com/office/powerpoint/2010/main" val="2634366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3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4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4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5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5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68"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69"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3"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4" name="PlaceHolder 5"/>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76"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7"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8"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79" name="PlaceHolder 5"/>
          <p:cNvSpPr>
            <a:spLocks noGrp="1"/>
          </p:cNvSpPr>
          <p:nvPr>
            <p:ph type="body"/>
          </p:nvPr>
        </p:nvSpPr>
        <p:spPr>
          <a:xfrm>
            <a:off x="602208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0"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81" name="PlaceHolder 7"/>
          <p:cNvSpPr>
            <a:spLocks noGrp="1"/>
          </p:cNvSpPr>
          <p:nvPr>
            <p:ph type="body"/>
          </p:nvPr>
        </p:nvSpPr>
        <p:spPr>
          <a:xfrm>
            <a:off x="457200" y="3682080"/>
            <a:ext cx="26496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7" name="PlaceHolder 3"/>
          <p:cNvSpPr>
            <a:spLocks noGrp="1"/>
          </p:cNvSpPr>
          <p:nvPr>
            <p:ph type="body"/>
          </p:nvPr>
        </p:nvSpPr>
        <p:spPr>
          <a:xfrm>
            <a:off x="45720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18" name="PlaceHolder 4"/>
          <p:cNvSpPr>
            <a:spLocks noGrp="1"/>
          </p:cNvSpPr>
          <p:nvPr>
            <p:ph type="body"/>
          </p:nvPr>
        </p:nvSpPr>
        <p:spPr>
          <a:xfrm>
            <a:off x="467424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2"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800" b="0" strike="noStrike" spc="-1">
              <a:solidFill>
                <a:srgbClr val="000000"/>
              </a:solidFill>
              <a:latin typeface="Arial"/>
            </a:endParaRPr>
          </a:p>
        </p:txBody>
      </p:sp>
      <p:sp>
        <p:nvSpPr>
          <p:cNvPr id="26"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800" b="0" strike="noStrike" spc="-1">
              <a:solidFill>
                <a:srgbClr val="000000"/>
              </a:solidFill>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C2340"/>
        </a:solidFill>
        <a:effectLst/>
      </p:bgPr>
    </p:bg>
    <p:spTree>
      <p:nvGrpSpPr>
        <p:cNvPr id="1" name=""/>
        <p:cNvGrpSpPr/>
        <p:nvPr/>
      </p:nvGrpSpPr>
      <p:grpSpPr>
        <a:xfrm>
          <a:off x="0" y="0"/>
          <a:ext cx="0" cy="0"/>
          <a:chOff x="0" y="0"/>
          <a:chExt cx="0" cy="0"/>
        </a:xfrm>
      </p:grpSpPr>
      <p:sp>
        <p:nvSpPr>
          <p:cNvPr id="6"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7" name="Picture 3"/>
          <p:cNvPicPr/>
          <p:nvPr/>
        </p:nvPicPr>
        <p:blipFill>
          <a:blip r:embed="rId14"/>
          <a:stretch/>
        </p:blipFill>
        <p:spPr>
          <a:xfrm>
            <a:off x="8114040" y="6079320"/>
            <a:ext cx="646920" cy="550800"/>
          </a:xfrm>
          <a:prstGeom prst="rect">
            <a:avLst/>
          </a:prstGeom>
          <a:ln>
            <a:noFill/>
          </a:ln>
        </p:spPr>
      </p:pic>
      <p:pic>
        <p:nvPicPr>
          <p:cNvPr id="2" name="Picture 3"/>
          <p:cNvPicPr/>
          <p:nvPr/>
        </p:nvPicPr>
        <p:blipFill>
          <a:blip r:embed="rId15"/>
          <a:stretch/>
        </p:blipFill>
        <p:spPr>
          <a:xfrm>
            <a:off x="0" y="4320"/>
            <a:ext cx="9140760" cy="6846480"/>
          </a:xfrm>
          <a:prstGeom prst="rect">
            <a:avLst/>
          </a:prstGeom>
          <a:ln>
            <a:noFill/>
          </a:ln>
        </p:spPr>
      </p:pic>
      <p:pic>
        <p:nvPicPr>
          <p:cNvPr id="3" name="Picture 5"/>
          <p:cNvPicPr/>
          <p:nvPr/>
        </p:nvPicPr>
        <p:blipFill>
          <a:blip r:embed="rId16"/>
          <a:stretch/>
        </p:blipFill>
        <p:spPr>
          <a:xfrm>
            <a:off x="7317720" y="5233320"/>
            <a:ext cx="1422000" cy="1169640"/>
          </a:xfrm>
          <a:prstGeom prst="rect">
            <a:avLst/>
          </a:prstGeom>
          <a:ln>
            <a:noFill/>
          </a:ln>
        </p:spPr>
      </p:pic>
      <p:sp>
        <p:nvSpPr>
          <p:cNvPr id="4" name="PlaceHolder 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单击鼠标编辑标题文字格式</a:t>
            </a:r>
          </a:p>
        </p:txBody>
      </p:sp>
      <p:sp>
        <p:nvSpPr>
          <p:cNvPr id="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FFFFFF"/>
              </a:buClr>
              <a:buSzPct val="45000"/>
              <a:buFont typeface="Wingdings" charset="2"/>
              <a:buChar char=""/>
            </a:pPr>
            <a:r>
              <a:rPr lang="en-US" sz="2800" b="0" strike="noStrike" spc="-1">
                <a:solidFill>
                  <a:srgbClr val="000000"/>
                </a:solidFill>
                <a:latin typeface="Arial"/>
              </a:rPr>
              <a:t>单击鼠标编辑大纲文字格式</a:t>
            </a:r>
          </a:p>
          <a:p>
            <a:pPr marL="864000" lvl="1" indent="-324000">
              <a:spcBef>
                <a:spcPts val="1134"/>
              </a:spcBef>
              <a:buClr>
                <a:srgbClr val="FFFFFF"/>
              </a:buClr>
              <a:buSzPct val="75000"/>
              <a:buFont typeface="Symbol" charset="2"/>
              <a:buChar char=""/>
            </a:pPr>
            <a:r>
              <a:rPr lang="en-US" sz="2000" b="0" strike="noStrike" spc="-1">
                <a:solidFill>
                  <a:srgbClr val="000000"/>
                </a:solidFill>
                <a:latin typeface="Arial"/>
              </a:rPr>
              <a:t>第二个大纲级</a:t>
            </a:r>
          </a:p>
          <a:p>
            <a:pPr marL="1296000" lvl="2" indent="-288000">
              <a:spcBef>
                <a:spcPts val="850"/>
              </a:spcBef>
              <a:buClr>
                <a:srgbClr val="FFFFFF"/>
              </a:buClr>
              <a:buSzPct val="45000"/>
              <a:buFont typeface="Wingdings" charset="2"/>
              <a:buChar char=""/>
            </a:pPr>
            <a:r>
              <a:rPr lang="en-US" sz="1800" b="0" strike="noStrike" spc="-1">
                <a:solidFill>
                  <a:srgbClr val="000000"/>
                </a:solidFill>
                <a:latin typeface="Arial"/>
              </a:rPr>
              <a:t>第三大纲级别</a:t>
            </a:r>
          </a:p>
          <a:p>
            <a:pPr marL="1728000" lvl="3" indent="-216000">
              <a:spcBef>
                <a:spcPts val="567"/>
              </a:spcBef>
              <a:buClr>
                <a:srgbClr val="FFFFFF"/>
              </a:buClr>
              <a:buSzPct val="75000"/>
              <a:buFont typeface="Symbol" charset="2"/>
              <a:buChar char=""/>
            </a:pPr>
            <a:r>
              <a:rPr lang="en-US" sz="1800" b="0" strike="noStrike" spc="-1">
                <a:solidFill>
                  <a:srgbClr val="000000"/>
                </a:solidFill>
                <a:latin typeface="Arial"/>
              </a:rPr>
              <a:t>第四大纲级别</a:t>
            </a:r>
          </a:p>
          <a:p>
            <a:pPr marL="2160000" lvl="4" indent="-216000">
              <a:spcBef>
                <a:spcPts val="283"/>
              </a:spcBef>
              <a:buClr>
                <a:srgbClr val="FFFFFF"/>
              </a:buClr>
              <a:buSzPct val="45000"/>
              <a:buFont typeface="Wingdings" charset="2"/>
              <a:buChar char=""/>
            </a:pPr>
            <a:r>
              <a:rPr lang="en-US" sz="2000" b="0" strike="noStrike" spc="-1">
                <a:solidFill>
                  <a:srgbClr val="000000"/>
                </a:solidFill>
                <a:latin typeface="Arial"/>
              </a:rPr>
              <a:t>第五大纲级别</a:t>
            </a:r>
          </a:p>
          <a:p>
            <a:pPr marL="2592000" lvl="5" indent="-216000">
              <a:spcBef>
                <a:spcPts val="283"/>
              </a:spcBef>
              <a:buClr>
                <a:srgbClr val="FFFFFF"/>
              </a:buClr>
              <a:buSzPct val="45000"/>
              <a:buFont typeface="Wingdings" charset="2"/>
              <a:buChar char=""/>
            </a:pPr>
            <a:r>
              <a:rPr lang="en-US" sz="2000" b="0" strike="noStrike" spc="-1">
                <a:solidFill>
                  <a:srgbClr val="000000"/>
                </a:solidFill>
                <a:latin typeface="Arial"/>
              </a:rPr>
              <a:t>第六大纲级别</a:t>
            </a:r>
          </a:p>
          <a:p>
            <a:pPr marL="3024000" lvl="6" indent="-216000">
              <a:spcBef>
                <a:spcPts val="283"/>
              </a:spcBef>
              <a:buClr>
                <a:srgbClr val="FFFFFF"/>
              </a:buClr>
              <a:buSzPct val="45000"/>
              <a:buFont typeface="Wingdings" charset="2"/>
              <a:buChar char=""/>
            </a:pPr>
            <a:r>
              <a:rPr lang="en-US"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Line 1"/>
          <p:cNvSpPr/>
          <p:nvPr/>
        </p:nvSpPr>
        <p:spPr>
          <a:xfrm>
            <a:off x="457200" y="6420960"/>
            <a:ext cx="7535880" cy="360"/>
          </a:xfrm>
          <a:prstGeom prst="line">
            <a:avLst/>
          </a:prstGeom>
          <a:ln>
            <a:round/>
          </a:ln>
        </p:spPr>
        <p:style>
          <a:lnRef idx="1">
            <a:schemeClr val="dk1"/>
          </a:lnRef>
          <a:fillRef idx="0">
            <a:schemeClr val="dk1"/>
          </a:fillRef>
          <a:effectRef idx="0">
            <a:schemeClr val="dk1"/>
          </a:effectRef>
          <a:fontRef idx="minor"/>
        </p:style>
      </p:sp>
      <p:pic>
        <p:nvPicPr>
          <p:cNvPr id="43" name="Picture 3"/>
          <p:cNvPicPr/>
          <p:nvPr/>
        </p:nvPicPr>
        <p:blipFill>
          <a:blip r:embed="rId14"/>
          <a:stretch/>
        </p:blipFill>
        <p:spPr>
          <a:xfrm>
            <a:off x="8114040" y="6079320"/>
            <a:ext cx="646920" cy="550800"/>
          </a:xfrm>
          <a:prstGeom prst="rect">
            <a:avLst/>
          </a:prstGeom>
          <a:ln>
            <a:noFill/>
          </a:ln>
        </p:spPr>
      </p:pic>
      <p:sp>
        <p:nvSpPr>
          <p:cNvPr id="44" name="PlaceHolder 2"/>
          <p:cNvSpPr>
            <a:spLocks noGrp="1"/>
          </p:cNvSpPr>
          <p:nvPr>
            <p:ph type="title"/>
          </p:nvPr>
        </p:nvSpPr>
        <p:spPr>
          <a:xfrm>
            <a:off x="457200" y="273600"/>
            <a:ext cx="8229240" cy="1144800"/>
          </a:xfrm>
          <a:prstGeom prst="rect">
            <a:avLst/>
          </a:prstGeom>
        </p:spPr>
        <p:txBody>
          <a:bodyPr lIns="0" tIns="0" rIns="0" bIns="0" anchor="ctr"/>
          <a:lstStyle/>
          <a:p>
            <a:r>
              <a:rPr lang="en-US" sz="1800" b="0" strike="noStrike" spc="-1">
                <a:solidFill>
                  <a:srgbClr val="000000"/>
                </a:solidFill>
                <a:latin typeface="Arial"/>
              </a:rPr>
              <a:t>单击鼠标编辑标题文字格式</a:t>
            </a:r>
          </a:p>
        </p:txBody>
      </p:sp>
      <p:sp>
        <p:nvSpPr>
          <p:cNvPr id="45"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800" b="0" strike="noStrike" spc="-1">
                <a:solidFill>
                  <a:srgbClr val="000000"/>
                </a:solidFill>
                <a:latin typeface="Arial"/>
              </a:rPr>
              <a:t>单击鼠标编辑大纲文字格式</a:t>
            </a:r>
          </a:p>
          <a:p>
            <a:pPr marL="864000" lvl="1" indent="-324000">
              <a:spcBef>
                <a:spcPts val="1134"/>
              </a:spcBef>
              <a:buClr>
                <a:srgbClr val="000000"/>
              </a:buClr>
              <a:buSzPct val="75000"/>
              <a:buFont typeface="Symbol" charset="2"/>
              <a:buChar char=""/>
            </a:pPr>
            <a:r>
              <a:rPr lang="en-US" sz="2000" b="0" strike="noStrike" spc="-1">
                <a:solidFill>
                  <a:srgbClr val="000000"/>
                </a:solidFill>
                <a:latin typeface="Arial"/>
              </a:rPr>
              <a:t>第二个大纲级</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第三大纲级别</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第四大纲级别</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第五大纲级别</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第六大纲级别</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CustomShape 1"/>
          <p:cNvSpPr/>
          <p:nvPr/>
        </p:nvSpPr>
        <p:spPr>
          <a:xfrm>
            <a:off x="316800" y="2917080"/>
            <a:ext cx="6443640" cy="24836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b"/>
          <a:lstStyle/>
          <a:p>
            <a:pPr>
              <a:lnSpc>
                <a:spcPct val="80000"/>
              </a:lnSpc>
            </a:pPr>
            <a:r>
              <a:rPr lang="en-US" sz="6600" b="0" strike="noStrike" spc="-134">
                <a:solidFill>
                  <a:srgbClr val="FFFFFF"/>
                </a:solidFill>
                <a:latin typeface="Times New Roman"/>
                <a:ea typeface="DejaVu Sans"/>
              </a:rPr>
              <a:t>Views</a:t>
            </a:r>
            <a:endParaRPr lang="en-US" sz="6600" b="0" strike="noStrike" spc="-1">
              <a:latin typeface="Arial"/>
            </a:endParaRPr>
          </a:p>
        </p:txBody>
      </p:sp>
      <p:sp>
        <p:nvSpPr>
          <p:cNvPr id="88" name="CustomShape 2"/>
          <p:cNvSpPr/>
          <p:nvPr/>
        </p:nvSpPr>
        <p:spPr>
          <a:xfrm>
            <a:off x="303120" y="5513040"/>
            <a:ext cx="6397560" cy="106236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spcBef>
                <a:spcPts val="320"/>
              </a:spcBef>
            </a:pPr>
            <a:r>
              <a:rPr lang="en-US" sz="1600" b="0" strike="noStrike" spc="-1">
                <a:solidFill>
                  <a:srgbClr val="D9D9D6"/>
                </a:solidFill>
                <a:latin typeface="Montserrat"/>
                <a:ea typeface="DejaVu Sans"/>
              </a:rPr>
              <a:t>CSIT882: Data Management Systems</a:t>
            </a:r>
            <a:endParaRPr lang="en-US" sz="1600" b="0" strike="noStrike" spc="-1">
              <a:latin typeface="Arial"/>
            </a:endParaRPr>
          </a:p>
        </p:txBody>
      </p:sp>
      <p:sp>
        <p:nvSpPr>
          <p:cNvPr id="89" name="CustomShape 3"/>
          <p:cNvSpPr/>
          <p:nvPr/>
        </p:nvSpPr>
        <p:spPr>
          <a:xfrm>
            <a:off x="198720" y="993960"/>
            <a:ext cx="181440" cy="3661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Queries with </a:t>
            </a:r>
            <a:r>
              <a:rPr lang="en-US" sz="3200" b="0" strike="noStrike" spc="-1" dirty="0">
                <a:solidFill>
                  <a:srgbClr val="0B223E"/>
                </a:solidFill>
                <a:latin typeface="Courier New" panose="02070309020205020404" pitchFamily="49" charset="0"/>
                <a:ea typeface="DejaVu Sans"/>
                <a:cs typeface="Courier New" panose="02070309020205020404" pitchFamily="49" charset="0"/>
              </a:rPr>
              <a:t>WITH</a:t>
            </a:r>
            <a:r>
              <a:rPr lang="en-US" sz="3200" b="0" strike="noStrike" spc="-1" dirty="0">
                <a:solidFill>
                  <a:srgbClr val="0B223E"/>
                </a:solidFill>
                <a:latin typeface="Times New Roman"/>
                <a:ea typeface="DejaVu Sans"/>
              </a:rPr>
              <a:t> clause</a:t>
            </a:r>
            <a:endParaRPr lang="en-US" sz="3200" b="0" strike="noStrike" spc="-1" dirty="0">
              <a:latin typeface="Arial"/>
            </a:endParaRPr>
          </a:p>
        </p:txBody>
      </p:sp>
      <p:sp>
        <p:nvSpPr>
          <p:cNvPr id="115"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Consider a query: find the names of all Departments together with the total number of courses offered by each Department, include the Departments that offer no courses</a:t>
            </a:r>
            <a:endParaRPr lang="en-US" sz="20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The query can be decomposed into the following two queries:</a:t>
            </a:r>
            <a:endParaRPr lang="en-US" sz="2000" b="0" strike="noStrike" spc="-1" dirty="0">
              <a:solidFill>
                <a:srgbClr val="000000"/>
              </a:solidFill>
              <a:latin typeface="Arial"/>
            </a:endParaRPr>
          </a:p>
          <a:p>
            <a:pPr marL="714375" indent="-395288" algn="just">
              <a:lnSpc>
                <a:spcPct val="100000"/>
              </a:lnSpc>
              <a:spcBef>
                <a:spcPts val="561"/>
              </a:spcBef>
              <a:buClr>
                <a:srgbClr val="0C2340"/>
              </a:buClr>
            </a:pPr>
            <a:r>
              <a:rPr lang="en-US" sz="2000" b="0" strike="noStrike" spc="-1" dirty="0">
                <a:solidFill>
                  <a:srgbClr val="000000"/>
                </a:solidFill>
                <a:latin typeface="Times New Roman"/>
                <a:ea typeface="DejaVu Sans"/>
              </a:rPr>
              <a:t>-	find the names of Departments and the numbers of courses offered  by each Department, and a query</a:t>
            </a:r>
            <a:endParaRPr lang="en-US" sz="2000" b="0" strike="noStrike" spc="-1" dirty="0">
              <a:solidFill>
                <a:srgbClr val="000000"/>
              </a:solidFill>
              <a:latin typeface="Arial"/>
            </a:endParaRPr>
          </a:p>
          <a:p>
            <a:pPr marL="714375" indent="-395288" algn="just">
              <a:lnSpc>
                <a:spcPct val="100000"/>
              </a:lnSpc>
              <a:spcBef>
                <a:spcPts val="561"/>
              </a:spcBef>
              <a:buClr>
                <a:srgbClr val="0C2340"/>
              </a:buClr>
            </a:pPr>
            <a:r>
              <a:rPr lang="en-US" sz="2000" b="0" strike="noStrike" spc="-1" dirty="0">
                <a:solidFill>
                  <a:srgbClr val="000000"/>
                </a:solidFill>
                <a:latin typeface="Times New Roman"/>
                <a:ea typeface="DejaVu Sans"/>
              </a:rPr>
              <a:t>-	aggregate the results from the first query over the names of Departments and count the total number of courses offered by each Department</a:t>
            </a:r>
            <a:endParaRPr lang="en-US" sz="20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The first query can be implemented as an inline view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DEPT_COURSE </a:t>
            </a:r>
            <a:r>
              <a:rPr lang="en-US" sz="2000" b="0" strike="noStrike" spc="-1" dirty="0">
                <a:solidFill>
                  <a:srgbClr val="000000"/>
                </a:solidFill>
                <a:latin typeface="Times New Roman"/>
                <a:ea typeface="DejaVu Sans"/>
              </a:rPr>
              <a:t>within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WITH</a:t>
            </a:r>
            <a:r>
              <a:rPr lang="en-US" sz="2000" b="0" strike="noStrike" spc="-1" dirty="0">
                <a:solidFill>
                  <a:srgbClr val="000000"/>
                </a:solidFill>
                <a:latin typeface="Times New Roman"/>
                <a:ea typeface="DejaVu Sans"/>
              </a:rPr>
              <a:t> clause</a:t>
            </a:r>
            <a:endParaRPr lang="en-US" sz="20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WITH DEPT_COURSE AS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name, </a:t>
            </a:r>
            <a:r>
              <a:rPr lang="en-US" sz="1600" b="0" strike="noStrike" spc="-1" dirty="0" err="1">
                <a:solidFill>
                  <a:srgbClr val="000000"/>
                </a:solidFill>
                <a:latin typeface="Courier New"/>
                <a:ea typeface="DejaVu Sans"/>
              </a:rPr>
              <a:t>cnum</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DEPARTMENT LEFT OUTER JOIN COURSE</a:t>
            </a:r>
            <a:endParaRPr lang="en-US" sz="1600"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ON </a:t>
            </a:r>
            <a:r>
              <a:rPr lang="en-US" sz="1600" b="0" strike="noStrike" spc="-1" dirty="0" err="1">
                <a:solidFill>
                  <a:srgbClr val="000000"/>
                </a:solidFill>
                <a:latin typeface="Courier New"/>
                <a:ea typeface="DejaVu Sans"/>
              </a:rPr>
              <a:t>Department.name</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COURSE.offered_by</a:t>
            </a:r>
            <a:r>
              <a:rPr lang="en-US" sz="1600" b="0" strike="noStrike" spc="-1" dirty="0">
                <a:solidFill>
                  <a:srgbClr val="000000"/>
                </a:solidFill>
                <a:latin typeface="Courier New"/>
                <a:ea typeface="DejaVu Sans"/>
              </a:rPr>
              <a:t> ),</a:t>
            </a:r>
            <a:endParaRPr lang="en-US" sz="1600" b="0" strike="noStrike" spc="-1" dirty="0">
              <a:solidFill>
                <a:srgbClr val="000000"/>
              </a:solidFill>
              <a:latin typeface="Arial"/>
            </a:endParaRPr>
          </a:p>
        </p:txBody>
      </p:sp>
      <p:sp>
        <p:nvSpPr>
          <p:cNvPr id="116"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C187B49-1C1D-42A3-9949-45B136C3014C}" type="slidenum">
              <a:rPr lang="en-US" sz="1400" b="0" strike="noStrike" spc="-1">
                <a:solidFill>
                  <a:srgbClr val="8B8B8B"/>
                </a:solidFill>
                <a:latin typeface="Montserrat"/>
                <a:ea typeface="DejaVu Sans"/>
              </a:rPr>
              <a:t>10</a:t>
            </a:fld>
            <a:endParaRPr lang="en-US" sz="1400" b="0" strike="noStrike" spc="-1">
              <a:latin typeface="Arial"/>
            </a:endParaRPr>
          </a:p>
        </p:txBody>
      </p:sp>
    </p:spTree>
    <p:extLst>
      <p:ext uri="{BB962C8B-B14F-4D97-AF65-F5344CB8AC3E}">
        <p14:creationId xmlns:p14="http://schemas.microsoft.com/office/powerpoint/2010/main" val="1285325245"/>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Queries with </a:t>
            </a:r>
            <a:r>
              <a:rPr lang="en-US" sz="3200" b="0" strike="noStrike" spc="-1" dirty="0">
                <a:solidFill>
                  <a:srgbClr val="0B223E"/>
                </a:solidFill>
                <a:latin typeface="Courier New" panose="02070309020205020404" pitchFamily="49" charset="0"/>
                <a:ea typeface="DejaVu Sans"/>
                <a:cs typeface="Courier New" panose="02070309020205020404" pitchFamily="49" charset="0"/>
              </a:rPr>
              <a:t>WITH</a:t>
            </a:r>
            <a:r>
              <a:rPr lang="en-US" sz="3200" b="0" strike="noStrike" spc="-1" dirty="0">
                <a:solidFill>
                  <a:srgbClr val="0B223E"/>
                </a:solidFill>
                <a:latin typeface="Times New Roman"/>
                <a:ea typeface="DejaVu Sans"/>
              </a:rPr>
              <a:t> clause</a:t>
            </a:r>
            <a:endParaRPr lang="en-US" sz="3200" b="0" strike="noStrike" spc="-1" dirty="0">
              <a:latin typeface="Arial"/>
            </a:endParaRPr>
          </a:p>
        </p:txBody>
      </p:sp>
      <p:sp>
        <p:nvSpPr>
          <p:cNvPr id="118"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The second query can be implemented as an inline view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DC_COUNT </a:t>
            </a:r>
            <a:r>
              <a:rPr lang="en-US" sz="2200" b="0" strike="noStrike" spc="-1" dirty="0">
                <a:solidFill>
                  <a:srgbClr val="000000"/>
                </a:solidFill>
                <a:latin typeface="Times New Roman"/>
                <a:ea typeface="DejaVu Sans"/>
              </a:rPr>
              <a:t>that references a query definition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DEPT_COURSE </a:t>
            </a:r>
            <a:r>
              <a:rPr lang="en-US" sz="2200" b="0" strike="noStrike" spc="-1" dirty="0">
                <a:solidFill>
                  <a:srgbClr val="000000"/>
                </a:solidFill>
                <a:latin typeface="Times New Roman"/>
                <a:ea typeface="DejaVu Sans"/>
              </a:rPr>
              <a:t>within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WITH</a:t>
            </a:r>
            <a:r>
              <a:rPr lang="en-US" sz="2200" b="0" strike="noStrike" spc="-1" dirty="0">
                <a:solidFill>
                  <a:srgbClr val="000000"/>
                </a:solidFill>
                <a:latin typeface="Times New Roman"/>
                <a:ea typeface="DejaVu Sans"/>
              </a:rPr>
              <a:t> clause</a:t>
            </a:r>
            <a:endParaRPr lang="en-US" sz="22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WITH DEPT_COURSE AS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name, </a:t>
            </a:r>
            <a:r>
              <a:rPr lang="en-US" sz="1600" b="0" strike="noStrike" spc="-1" dirty="0" err="1">
                <a:solidFill>
                  <a:srgbClr val="000000"/>
                </a:solidFill>
                <a:latin typeface="Courier New"/>
                <a:ea typeface="DejaVu Sans"/>
              </a:rPr>
              <a:t>cnum</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DEPARTMENT LEFT OUTER JOIN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ON </a:t>
            </a:r>
            <a:r>
              <a:rPr lang="en-US" sz="1600" spc="-1" dirty="0" err="1">
                <a:solidFill>
                  <a:srgbClr val="000000"/>
                </a:solidFill>
                <a:latin typeface="Courier New"/>
              </a:rPr>
              <a:t>DEPARTMENT.</a:t>
            </a:r>
            <a:r>
              <a:rPr lang="en-US" sz="1600" b="0" strike="noStrike" spc="-1" dirty="0" err="1">
                <a:solidFill>
                  <a:srgbClr val="000000"/>
                </a:solidFill>
                <a:latin typeface="Courier New"/>
                <a:ea typeface="DejaVu Sans"/>
              </a:rPr>
              <a:t>name</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COURSE.offered_by</a:t>
            </a:r>
            <a:r>
              <a:rPr lang="en-US" sz="1600" b="0" strike="noStrike" spc="-1" dirty="0">
                <a:solidFill>
                  <a:srgbClr val="000000"/>
                </a:solidFill>
                <a:latin typeface="Courier New"/>
                <a:ea typeface="DejaVu Sans"/>
              </a:rPr>
              <a:t> ),</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DC_COUNT AS </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name, COUNT(</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a:t>
            </a:r>
            <a:r>
              <a:rPr lang="en-US" sz="1600" b="0" strike="noStrike" spc="-1" dirty="0" err="1">
                <a:solidFill>
                  <a:srgbClr val="000000"/>
                </a:solidFill>
                <a:latin typeface="Courier New"/>
                <a:ea typeface="DejaVu Sans"/>
              </a:rPr>
              <a:t>total_courses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DEPT_COURSE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GROUP BY name )</a:t>
            </a:r>
            <a:endParaRPr lang="en-US" sz="1600" b="0" strike="noStrike" spc="-1" dirty="0">
              <a:solidFill>
                <a:srgbClr val="000000"/>
              </a:solidFill>
              <a:latin typeface="Arial"/>
            </a:endParaRPr>
          </a:p>
        </p:txBody>
      </p:sp>
      <p:sp>
        <p:nvSpPr>
          <p:cNvPr id="119"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8F30524-436F-4298-ABB3-92D820266B3A}" type="slidenum">
              <a:rPr lang="en-US" sz="1400" b="0" strike="noStrike" spc="-1">
                <a:solidFill>
                  <a:srgbClr val="8B8B8B"/>
                </a:solidFill>
                <a:latin typeface="Montserrat"/>
                <a:ea typeface="DejaVu Sans"/>
              </a:rPr>
              <a:t>11</a:t>
            </a:fld>
            <a:endParaRPr lang="en-US" sz="1400" b="0" strike="noStrike" spc="-1">
              <a:latin typeface="Arial"/>
            </a:endParaRPr>
          </a:p>
        </p:txBody>
      </p:sp>
    </p:spTree>
    <p:extLst>
      <p:ext uri="{BB962C8B-B14F-4D97-AF65-F5344CB8AC3E}">
        <p14:creationId xmlns:p14="http://schemas.microsoft.com/office/powerpoint/2010/main" val="290214506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Queries with </a:t>
            </a:r>
            <a:r>
              <a:rPr lang="en-US" sz="3200" b="0" strike="noStrike" spc="-1" dirty="0">
                <a:solidFill>
                  <a:srgbClr val="0B223E"/>
                </a:solidFill>
                <a:latin typeface="Courier New" panose="02070309020205020404" pitchFamily="49" charset="0"/>
                <a:ea typeface="DejaVu Sans"/>
                <a:cs typeface="Courier New" panose="02070309020205020404" pitchFamily="49" charset="0"/>
              </a:rPr>
              <a:t>WITH</a:t>
            </a:r>
            <a:r>
              <a:rPr lang="en-US" sz="3200" b="0" strike="noStrike" spc="-1" dirty="0">
                <a:solidFill>
                  <a:srgbClr val="0B223E"/>
                </a:solidFill>
                <a:latin typeface="Times New Roman"/>
                <a:ea typeface="DejaVu Sans"/>
              </a:rPr>
              <a:t> clause</a:t>
            </a:r>
            <a:endParaRPr lang="en-US" sz="3200" b="0" strike="noStrike" spc="-1" dirty="0">
              <a:latin typeface="Arial"/>
            </a:endParaRPr>
          </a:p>
        </p:txBody>
      </p:sp>
      <p:sp>
        <p:nvSpPr>
          <p:cNvPr id="121"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The final query is implemented as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SELECT</a:t>
            </a:r>
            <a:r>
              <a:rPr lang="en-US" sz="2200" b="0" strike="noStrike" spc="-1" dirty="0">
                <a:solidFill>
                  <a:srgbClr val="000000"/>
                </a:solidFill>
                <a:latin typeface="Times New Roman"/>
                <a:ea typeface="DejaVu Sans"/>
              </a:rPr>
              <a:t> statement following an inline view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DC_COUNT</a:t>
            </a:r>
            <a:r>
              <a:rPr lang="en-US" sz="2200" b="0" strike="noStrike" spc="-1" dirty="0">
                <a:solidFill>
                  <a:srgbClr val="000000"/>
                </a:solidFill>
                <a:latin typeface="Times New Roman"/>
                <a:ea typeface="DejaVu Sans"/>
              </a:rPr>
              <a:t> within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WITH</a:t>
            </a:r>
            <a:r>
              <a:rPr lang="en-US" sz="2200" b="0" strike="noStrike" spc="-1" dirty="0">
                <a:solidFill>
                  <a:srgbClr val="000000"/>
                </a:solidFill>
                <a:latin typeface="Times New Roman"/>
                <a:ea typeface="DejaVu Sans"/>
              </a:rPr>
              <a:t> clause</a:t>
            </a:r>
            <a:endParaRPr lang="en-US" sz="22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WITH DEPT_COURSE AS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name, </a:t>
            </a:r>
            <a:r>
              <a:rPr lang="en-US" sz="1600" b="0" strike="noStrike" spc="-1" dirty="0" err="1">
                <a:solidFill>
                  <a:srgbClr val="000000"/>
                </a:solidFill>
                <a:latin typeface="Courier New"/>
                <a:ea typeface="DejaVu Sans"/>
              </a:rPr>
              <a:t>cnum</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DEPARTMENT LEFT OUTER JOIN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ON </a:t>
            </a:r>
            <a:r>
              <a:rPr lang="en-US" sz="1600" b="0" strike="noStrike" spc="-1" dirty="0" err="1">
                <a:solidFill>
                  <a:srgbClr val="000000"/>
                </a:solidFill>
                <a:latin typeface="Courier New"/>
                <a:ea typeface="DejaVu Sans"/>
              </a:rPr>
              <a:t>DEPARTMENT.name</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COURSE.offered_by</a:t>
            </a:r>
            <a:r>
              <a:rPr lang="en-US" sz="1600" b="0" strike="noStrike" spc="-1" dirty="0">
                <a:solidFill>
                  <a:srgbClr val="000000"/>
                </a:solidFill>
                <a:latin typeface="Courier New"/>
                <a:ea typeface="DejaVu Sans"/>
              </a:rPr>
              <a:t> ),</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DC_COUNT AS </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name, COUNT(</a:t>
            </a:r>
            <a:r>
              <a:rPr lang="en-US" sz="1600" b="0" strike="noStrike" spc="-1" dirty="0" err="1">
                <a:solidFill>
                  <a:srgbClr val="000000"/>
                </a:solidFill>
                <a:latin typeface="Courier New"/>
                <a:ea typeface="DejaVu Sans"/>
              </a:rPr>
              <a:t>cnum</a:t>
            </a:r>
            <a:r>
              <a:rPr lang="en-US" sz="1600" b="0" strike="noStrike" spc="-1" dirty="0">
                <a:solidFill>
                  <a:srgbClr val="000000"/>
                </a:solidFill>
                <a:latin typeface="Courier New"/>
                <a:ea typeface="DejaVu Sans"/>
              </a:rPr>
              <a:t>) </a:t>
            </a:r>
            <a:r>
              <a:rPr lang="en-US" sz="1600" b="0" strike="noStrike" spc="-1" dirty="0" err="1">
                <a:solidFill>
                  <a:srgbClr val="000000"/>
                </a:solidFill>
                <a:latin typeface="Courier New"/>
                <a:ea typeface="DejaVu Sans"/>
              </a:rPr>
              <a:t>total_courses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DEPT_COURSE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GROUP BY name )</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SELECT name, </a:t>
            </a:r>
            <a:r>
              <a:rPr lang="en-US" sz="1600" b="0" strike="noStrike" spc="-1" dirty="0" err="1">
                <a:solidFill>
                  <a:srgbClr val="000000"/>
                </a:solidFill>
                <a:latin typeface="Courier New"/>
                <a:ea typeface="DejaVu Sans"/>
              </a:rPr>
              <a:t>total_courses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DC_COUNT);</a:t>
            </a:r>
            <a:endParaRPr lang="en-US" sz="1600" b="0" strike="noStrike" spc="-1" dirty="0">
              <a:solidFill>
                <a:srgbClr val="000000"/>
              </a:solidFill>
              <a:latin typeface="Arial"/>
            </a:endParaRPr>
          </a:p>
        </p:txBody>
      </p:sp>
      <p:sp>
        <p:nvSpPr>
          <p:cNvPr id="12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9935F47-B110-4093-956C-708543960826}" type="slidenum">
              <a:rPr lang="en-US" sz="1400" b="0" strike="noStrike" spc="-1">
                <a:solidFill>
                  <a:srgbClr val="8B8B8B"/>
                </a:solidFill>
                <a:latin typeface="Montserrat"/>
                <a:ea typeface="DejaVu Sans"/>
              </a:rPr>
              <a:t>12</a:t>
            </a:fld>
            <a:endParaRPr lang="en-US" sz="1400" b="0" strike="noStrike" spc="-1">
              <a:latin typeface="Arial"/>
            </a:endParaRPr>
          </a:p>
        </p:txBody>
      </p:sp>
    </p:spTree>
    <p:extLst>
      <p:ext uri="{BB962C8B-B14F-4D97-AF65-F5344CB8AC3E}">
        <p14:creationId xmlns:p14="http://schemas.microsoft.com/office/powerpoint/2010/main" val="342788005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Queries with </a:t>
            </a:r>
            <a:r>
              <a:rPr lang="en-US" sz="3200" b="0" strike="noStrike" spc="-1" dirty="0">
                <a:solidFill>
                  <a:srgbClr val="0B223E"/>
                </a:solidFill>
                <a:latin typeface="Courier New" panose="02070309020205020404" pitchFamily="49" charset="0"/>
                <a:ea typeface="DejaVu Sans"/>
                <a:cs typeface="Courier New" panose="02070309020205020404" pitchFamily="49" charset="0"/>
              </a:rPr>
              <a:t>WITH</a:t>
            </a:r>
            <a:r>
              <a:rPr lang="en-US" sz="3200" b="0" strike="noStrike" spc="-1" dirty="0">
                <a:solidFill>
                  <a:srgbClr val="0B223E"/>
                </a:solidFill>
                <a:latin typeface="Times New Roman"/>
                <a:ea typeface="DejaVu Sans"/>
              </a:rPr>
              <a:t> clause</a:t>
            </a:r>
            <a:endParaRPr lang="en-US" sz="3200" b="0" strike="noStrike" spc="-1" dirty="0">
              <a:latin typeface="Arial"/>
            </a:endParaRPr>
          </a:p>
        </p:txBody>
      </p:sp>
      <p:sp>
        <p:nvSpPr>
          <p:cNvPr id="124"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In another example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WITH</a:t>
            </a:r>
            <a:r>
              <a:rPr lang="en-US" sz="1800" b="0" strike="noStrike" spc="-1" dirty="0">
                <a:solidFill>
                  <a:srgbClr val="000000"/>
                </a:solidFill>
                <a:latin typeface="Times New Roman"/>
                <a:ea typeface="DejaVu Sans"/>
              </a:rPr>
              <a:t> clause is used to reduce the implementation complexity of the following query: find the chairs of Departments that offer both 6 and 12 credit point courses</a:t>
            </a:r>
            <a:endParaRPr lang="en-US" sz="18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The query is decomposed into the following sequence of inline views:</a:t>
            </a:r>
            <a:endParaRPr lang="en-US" sz="1800" b="0" strike="noStrike" spc="-1" dirty="0">
              <a:solidFill>
                <a:srgbClr val="000000"/>
              </a:solidFill>
              <a:latin typeface="Arial"/>
            </a:endParaRPr>
          </a:p>
          <a:p>
            <a:pPr marL="714375" indent="-352425" algn="just">
              <a:lnSpc>
                <a:spcPct val="100000"/>
              </a:lnSpc>
              <a:spcBef>
                <a:spcPts val="561"/>
              </a:spcBef>
              <a:buClr>
                <a:srgbClr val="0C2340"/>
              </a:buClr>
            </a:pPr>
            <a:r>
              <a:rPr lang="en-US" sz="1800" b="0" strike="noStrike" spc="-1" dirty="0">
                <a:solidFill>
                  <a:srgbClr val="000000"/>
                </a:solidFill>
                <a:latin typeface="Times New Roman"/>
                <a:ea typeface="DejaVu Sans"/>
              </a:rPr>
              <a:t>-	Find the names of Departments that offer 6 credit point courses</a:t>
            </a:r>
            <a:endParaRPr lang="en-US" sz="1800" b="0" strike="noStrike" spc="-1" dirty="0">
              <a:solidFill>
                <a:srgbClr val="000000"/>
              </a:solidFill>
              <a:latin typeface="Arial"/>
            </a:endParaRPr>
          </a:p>
          <a:p>
            <a:pPr marL="714375" indent="-352425" algn="just">
              <a:lnSpc>
                <a:spcPct val="100000"/>
              </a:lnSpc>
              <a:spcBef>
                <a:spcPts val="561"/>
              </a:spcBef>
              <a:buClr>
                <a:srgbClr val="0C2340"/>
              </a:buClr>
            </a:pPr>
            <a:r>
              <a:rPr lang="en-US" sz="1800" b="0" strike="noStrike" spc="-1" dirty="0">
                <a:solidFill>
                  <a:srgbClr val="000000"/>
                </a:solidFill>
                <a:latin typeface="Times New Roman"/>
                <a:ea typeface="DejaVu Sans"/>
              </a:rPr>
              <a:t>-	Find the names of Departments that offer 12 credit point courses</a:t>
            </a:r>
            <a:endParaRPr lang="en-US" sz="1800" b="0" strike="noStrike" spc="-1" dirty="0">
              <a:solidFill>
                <a:srgbClr val="000000"/>
              </a:solidFill>
              <a:latin typeface="Arial"/>
            </a:endParaRPr>
          </a:p>
          <a:p>
            <a:pPr marL="714375" indent="-352425" algn="just">
              <a:lnSpc>
                <a:spcPct val="100000"/>
              </a:lnSpc>
              <a:spcBef>
                <a:spcPts val="561"/>
              </a:spcBef>
              <a:buClr>
                <a:srgbClr val="0C2340"/>
              </a:buClr>
            </a:pPr>
            <a:r>
              <a:rPr lang="en-US" sz="1800" b="0" strike="noStrike" spc="-1" dirty="0">
                <a:solidFill>
                  <a:srgbClr val="000000"/>
                </a:solidFill>
                <a:latin typeface="Times New Roman"/>
                <a:ea typeface="DejaVu Sans"/>
              </a:rPr>
              <a:t>-	Find the names of Departments included in both results from the inline views above</a:t>
            </a:r>
            <a:endParaRPr lang="en-US" sz="1800" b="0" strike="noStrike" spc="-1" dirty="0">
              <a:solidFill>
                <a:srgbClr val="000000"/>
              </a:solidFill>
              <a:latin typeface="Arial"/>
            </a:endParaRPr>
          </a:p>
          <a:p>
            <a:pPr marL="714375" indent="-352425" algn="just">
              <a:lnSpc>
                <a:spcPct val="100000"/>
              </a:lnSpc>
              <a:spcBef>
                <a:spcPts val="561"/>
              </a:spcBef>
              <a:buClr>
                <a:srgbClr val="0C2340"/>
              </a:buClr>
            </a:pPr>
            <a:r>
              <a:rPr lang="en-US" sz="1800" b="0" strike="noStrike" spc="-1" dirty="0">
                <a:solidFill>
                  <a:srgbClr val="000000"/>
                </a:solidFill>
                <a:latin typeface="Times New Roman"/>
                <a:ea typeface="DejaVu Sans"/>
              </a:rPr>
              <a:t>-	Find the chairs of Departments included in the previous inline view</a:t>
            </a:r>
            <a:endParaRPr lang="en-US" sz="18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The first inline view is implemented as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COURSE6CR</a:t>
            </a:r>
            <a:r>
              <a:rPr lang="en-US" sz="1800" b="0" strike="noStrike" spc="-1" dirty="0">
                <a:solidFill>
                  <a:srgbClr val="000000"/>
                </a:solidFill>
                <a:latin typeface="Times New Roman"/>
                <a:ea typeface="DejaVu Sans"/>
              </a:rPr>
              <a:t> </a:t>
            </a:r>
            <a:r>
              <a:rPr lang="en-US" spc="-1" dirty="0">
                <a:solidFill>
                  <a:srgbClr val="000000"/>
                </a:solidFill>
                <a:latin typeface="Times New Roman"/>
                <a:ea typeface="DejaVu Sans"/>
              </a:rPr>
              <a:t>inline view w</a:t>
            </a:r>
            <a:r>
              <a:rPr lang="en-US" sz="1800" b="0" strike="noStrike" spc="-1" dirty="0">
                <a:solidFill>
                  <a:srgbClr val="000000"/>
                </a:solidFill>
                <a:latin typeface="Times New Roman"/>
                <a:ea typeface="DejaVu Sans"/>
              </a:rPr>
              <a:t>ithin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WITH</a:t>
            </a:r>
            <a:r>
              <a:rPr lang="en-US" sz="1800" b="0" strike="noStrike" spc="-1" dirty="0">
                <a:solidFill>
                  <a:srgbClr val="000000"/>
                </a:solidFill>
                <a:latin typeface="Times New Roman"/>
                <a:ea typeface="DejaVu Sans"/>
              </a:rPr>
              <a:t> clause</a:t>
            </a: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WITH COURSE6CR AS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WHERE credits = 6 ), </a:t>
            </a:r>
            <a:endParaRPr lang="en-US" sz="16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endParaRPr lang="en-US" sz="1600" b="0" strike="noStrike" spc="-1" dirty="0">
              <a:solidFill>
                <a:srgbClr val="000000"/>
              </a:solidFill>
              <a:latin typeface="Arial"/>
            </a:endParaRPr>
          </a:p>
        </p:txBody>
      </p:sp>
      <p:sp>
        <p:nvSpPr>
          <p:cNvPr id="12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8942B62-7A48-49B1-93C8-39E39BE5EBF2}" type="slidenum">
              <a:rPr lang="en-US" sz="1400" b="0" strike="noStrike" spc="-1">
                <a:solidFill>
                  <a:srgbClr val="8B8B8B"/>
                </a:solidFill>
                <a:latin typeface="Montserrat"/>
                <a:ea typeface="DejaVu Sans"/>
              </a:rPr>
              <a:t>13</a:t>
            </a:fld>
            <a:endParaRPr lang="en-US" sz="1400" b="0" strike="noStrike" spc="-1">
              <a:latin typeface="Arial"/>
            </a:endParaRPr>
          </a:p>
        </p:txBody>
      </p:sp>
    </p:spTree>
    <p:extLst>
      <p:ext uri="{BB962C8B-B14F-4D97-AF65-F5344CB8AC3E}">
        <p14:creationId xmlns:p14="http://schemas.microsoft.com/office/powerpoint/2010/main" val="2670041547"/>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Queries with </a:t>
            </a:r>
            <a:r>
              <a:rPr lang="en-US" sz="3200" b="0" strike="noStrike" spc="-1" dirty="0">
                <a:solidFill>
                  <a:srgbClr val="0B223E"/>
                </a:solidFill>
                <a:latin typeface="Courier New" panose="02070309020205020404" pitchFamily="49" charset="0"/>
                <a:ea typeface="DejaVu Sans"/>
                <a:cs typeface="Courier New" panose="02070309020205020404" pitchFamily="49" charset="0"/>
              </a:rPr>
              <a:t>WITH</a:t>
            </a:r>
            <a:r>
              <a:rPr lang="en-US" sz="3200" b="0" strike="noStrike" spc="-1" dirty="0">
                <a:solidFill>
                  <a:srgbClr val="0B223E"/>
                </a:solidFill>
                <a:latin typeface="Times New Roman"/>
                <a:ea typeface="DejaVu Sans"/>
              </a:rPr>
              <a:t> clause</a:t>
            </a:r>
            <a:endParaRPr lang="en-US" sz="3200" b="0" strike="noStrike" spc="-1" dirty="0">
              <a:latin typeface="Arial"/>
            </a:endParaRPr>
          </a:p>
        </p:txBody>
      </p:sp>
      <p:sp>
        <p:nvSpPr>
          <p:cNvPr id="127"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A subquery: find the chairs of Departments that offer 12 credit point courses is implemented as a query definition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COURSE12CR</a:t>
            </a:r>
            <a:r>
              <a:rPr lang="en-US" sz="1800" b="0" strike="noStrike" spc="-1" dirty="0">
                <a:solidFill>
                  <a:srgbClr val="000000"/>
                </a:solidFill>
                <a:latin typeface="Times New Roman"/>
                <a:ea typeface="DejaVu Sans"/>
              </a:rPr>
              <a:t> appended to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WITH</a:t>
            </a:r>
            <a:r>
              <a:rPr lang="en-US" sz="1800" b="0" strike="noStrike" spc="-1" dirty="0">
                <a:solidFill>
                  <a:srgbClr val="000000"/>
                </a:solidFill>
                <a:latin typeface="Times New Roman"/>
                <a:ea typeface="DejaVu Sans"/>
              </a:rPr>
              <a:t> clause</a:t>
            </a: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WITH COURSE6CR AS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WHERE credits = 6 ),</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COURSE12CR AS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a:t>
            </a:r>
            <a:r>
              <a:rPr lang="en-US" sz="1600" b="0" strike="noStrike" spc="-1" dirty="0" err="1">
                <a:solidFill>
                  <a:srgbClr val="000000"/>
                </a:solidFill>
                <a:latin typeface="Courier New"/>
                <a:ea typeface="DejaVu Sans"/>
              </a:rPr>
              <a:t>offered_by</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WHERE credits = 12 ),</a:t>
            </a:r>
            <a:endParaRPr lang="en-US" sz="1600" b="0" strike="noStrike" spc="-1" dirty="0">
              <a:solidFill>
                <a:srgbClr val="000000"/>
              </a:solidFill>
              <a:latin typeface="Arial"/>
            </a:endParaRPr>
          </a:p>
        </p:txBody>
      </p:sp>
      <p:sp>
        <p:nvSpPr>
          <p:cNvPr id="128"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8FE463C-30AF-4B51-8D88-23998EBB7FF0}" type="slidenum">
              <a:rPr lang="en-US" sz="1400" b="0" strike="noStrike" spc="-1">
                <a:solidFill>
                  <a:srgbClr val="8B8B8B"/>
                </a:solidFill>
                <a:latin typeface="Montserrat"/>
                <a:ea typeface="DejaVu Sans"/>
              </a:rPr>
              <a:t>14</a:t>
            </a:fld>
            <a:endParaRPr lang="en-US" sz="1400" b="0" strike="noStrike" spc="-1">
              <a:latin typeface="Arial"/>
            </a:endParaRPr>
          </a:p>
        </p:txBody>
      </p:sp>
    </p:spTree>
    <p:extLst>
      <p:ext uri="{BB962C8B-B14F-4D97-AF65-F5344CB8AC3E}">
        <p14:creationId xmlns:p14="http://schemas.microsoft.com/office/powerpoint/2010/main" val="227976885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Queries with </a:t>
            </a:r>
            <a:r>
              <a:rPr lang="en-US" sz="3200" b="0" strike="noStrike" spc="-1" dirty="0">
                <a:solidFill>
                  <a:srgbClr val="0B223E"/>
                </a:solidFill>
                <a:latin typeface="Courier New" panose="02070309020205020404" pitchFamily="49" charset="0"/>
                <a:ea typeface="DejaVu Sans"/>
                <a:cs typeface="Courier New" panose="02070309020205020404" pitchFamily="49" charset="0"/>
              </a:rPr>
              <a:t>WITH</a:t>
            </a:r>
            <a:r>
              <a:rPr lang="en-US" sz="3200" b="0" strike="noStrike" spc="-1" dirty="0">
                <a:solidFill>
                  <a:srgbClr val="0B223E"/>
                </a:solidFill>
                <a:latin typeface="Times New Roman"/>
                <a:ea typeface="DejaVu Sans"/>
              </a:rPr>
              <a:t> clause</a:t>
            </a:r>
            <a:endParaRPr lang="en-US" sz="3200" b="0" strike="noStrike" spc="-1" dirty="0">
              <a:latin typeface="Arial"/>
            </a:endParaRPr>
          </a:p>
        </p:txBody>
      </p:sp>
      <p:sp>
        <p:nvSpPr>
          <p:cNvPr id="130"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A subquery: find the names of Departments that offer both 6 and 12 credit point courses is implemented as a query definition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COURSE6_12CR</a:t>
            </a:r>
            <a:r>
              <a:rPr lang="en-US" sz="1800" b="0" strike="noStrike" spc="-1" dirty="0">
                <a:solidFill>
                  <a:srgbClr val="000000"/>
                </a:solidFill>
                <a:latin typeface="Times New Roman"/>
                <a:ea typeface="DejaVu Sans"/>
              </a:rPr>
              <a:t> appended to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WITH</a:t>
            </a:r>
            <a:r>
              <a:rPr lang="en-US" sz="1800" b="0" strike="noStrike" spc="-1" dirty="0">
                <a:solidFill>
                  <a:srgbClr val="000000"/>
                </a:solidFill>
                <a:latin typeface="Times New Roman"/>
                <a:ea typeface="DejaVu Sans"/>
              </a:rPr>
              <a:t> clause</a:t>
            </a: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WITH COURSE6CR AS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a:t>
            </a:r>
            <a:r>
              <a:rPr lang="en-US" sz="1600" b="0" strike="noStrike" spc="-1" dirty="0" err="1">
                <a:solidFill>
                  <a:srgbClr val="000000"/>
                </a:solidFill>
                <a:latin typeface="Courier New"/>
                <a:ea typeface="DejaVu Sans"/>
              </a:rPr>
              <a:t>offered_by</a:t>
            </a:r>
            <a:r>
              <a:rPr lang="en-US" sz="1600" b="0" strike="noStrike" spc="-1" dirty="0">
                <a:solidFill>
                  <a:srgbClr val="000000"/>
                </a:solidFill>
                <a:latin typeface="Courier New"/>
                <a:ea typeface="DejaVu Sans"/>
              </a:rPr>
              <a:t>                    </a:t>
            </a:r>
          </a:p>
          <a:p>
            <a:pPr marL="361950" algn="just">
              <a:lnSpc>
                <a:spcPct val="100000"/>
              </a:lnSpc>
              <a:spcBef>
                <a:spcPts val="561"/>
              </a:spcBef>
              <a:buClr>
                <a:srgbClr val="0C2340"/>
              </a:buClr>
            </a:pPr>
            <a:r>
              <a:rPr lang="en-US" sz="1600" spc="-1" dirty="0">
                <a:solidFill>
                  <a:srgbClr val="000000"/>
                </a:solidFill>
                <a:latin typeface="Courier New"/>
                <a:ea typeface="DejaVu Sans"/>
              </a:rPr>
              <a:t>		    </a:t>
            </a:r>
            <a:r>
              <a:rPr lang="en-US" sz="1600" b="0" strike="noStrike" spc="-1" dirty="0">
                <a:solidFill>
                  <a:srgbClr val="000000"/>
                </a:solidFill>
                <a:latin typeface="Courier New"/>
                <a:ea typeface="DejaVu Sans"/>
              </a:rPr>
              <a:t>FROM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WHERE credits = 6 ),</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COURSE12CR AS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a:t>
            </a:r>
            <a:r>
              <a:rPr lang="en-US" sz="1600" b="0" strike="noStrike" spc="-1" dirty="0" err="1">
                <a:solidFill>
                  <a:srgbClr val="000000"/>
                </a:solidFill>
                <a:latin typeface="Courier New"/>
                <a:ea typeface="DejaVu Sans"/>
              </a:rPr>
              <a:t>offered_by</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WHERE credits = 12 ),</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COURSE6_12CR AS</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 SELECT COURSE6CR.offered_by</a:t>
            </a:r>
            <a:endParaRPr lang="en-US" sz="1600"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COURSE6CR JOIN COURSE12CR</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ON COURSE6CR.offered_by = COURSE12CR.offered_by ),</a:t>
            </a:r>
            <a:endParaRPr lang="en-US" sz="1600" b="0" strike="noStrike" spc="-1" dirty="0">
              <a:solidFill>
                <a:srgbClr val="000000"/>
              </a:solidFill>
              <a:latin typeface="Arial"/>
            </a:endParaRPr>
          </a:p>
        </p:txBody>
      </p:sp>
      <p:sp>
        <p:nvSpPr>
          <p:cNvPr id="131"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ACA2488-BF80-4413-A90A-DDE29B2883E3}" type="slidenum">
              <a:rPr lang="en-US" sz="1400" b="0" strike="noStrike" spc="-1">
                <a:solidFill>
                  <a:srgbClr val="8B8B8B"/>
                </a:solidFill>
                <a:latin typeface="Montserrat"/>
                <a:ea typeface="DejaVu Sans"/>
              </a:rPr>
              <a:t>15</a:t>
            </a:fld>
            <a:endParaRPr lang="en-US" sz="1400" b="0" strike="noStrike" spc="-1">
              <a:latin typeface="Arial"/>
            </a:endParaRPr>
          </a:p>
        </p:txBody>
      </p:sp>
    </p:spTree>
    <p:extLst>
      <p:ext uri="{BB962C8B-B14F-4D97-AF65-F5344CB8AC3E}">
        <p14:creationId xmlns:p14="http://schemas.microsoft.com/office/powerpoint/2010/main" val="416316175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Queries with </a:t>
            </a:r>
            <a:r>
              <a:rPr lang="en-US" sz="3200" b="0" strike="noStrike" spc="-1" dirty="0">
                <a:solidFill>
                  <a:srgbClr val="0B223E"/>
                </a:solidFill>
                <a:latin typeface="Courier New" panose="02070309020205020404" pitchFamily="49" charset="0"/>
                <a:ea typeface="DejaVu Sans"/>
                <a:cs typeface="Courier New" panose="02070309020205020404" pitchFamily="49" charset="0"/>
              </a:rPr>
              <a:t>WITH</a:t>
            </a:r>
            <a:r>
              <a:rPr lang="en-US" sz="3200" b="0" strike="noStrike" spc="-1" dirty="0">
                <a:solidFill>
                  <a:srgbClr val="0B223E"/>
                </a:solidFill>
                <a:latin typeface="Times New Roman"/>
                <a:ea typeface="DejaVu Sans"/>
              </a:rPr>
              <a:t> clause</a:t>
            </a:r>
            <a:endParaRPr lang="en-US" sz="3200" b="0" strike="noStrike" spc="-1" dirty="0">
              <a:latin typeface="Arial"/>
            </a:endParaRPr>
          </a:p>
        </p:txBody>
      </p:sp>
      <p:sp>
        <p:nvSpPr>
          <p:cNvPr id="133"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A subquery: find the chairs of Departments that offer both 6 and 12 credit point courses is implemented as a query definition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CHAIR</a:t>
            </a:r>
            <a:r>
              <a:rPr lang="en-US" sz="1800" b="0" strike="noStrike" spc="-1" dirty="0">
                <a:solidFill>
                  <a:srgbClr val="000000"/>
                </a:solidFill>
                <a:latin typeface="Times New Roman"/>
                <a:ea typeface="DejaVu Sans"/>
              </a:rPr>
              <a:t> appended to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WITH</a:t>
            </a:r>
            <a:r>
              <a:rPr lang="en-US" sz="1800" b="0" strike="noStrike" spc="-1" dirty="0">
                <a:solidFill>
                  <a:srgbClr val="000000"/>
                </a:solidFill>
                <a:latin typeface="Times New Roman"/>
                <a:ea typeface="DejaVu Sans"/>
              </a:rPr>
              <a:t> clause</a:t>
            </a: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WITH COURSE6CR AS</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 SELECT </a:t>
            </a:r>
            <a:r>
              <a:rPr lang="en-US" sz="1300" b="0" strike="noStrike" spc="-1" dirty="0" err="1">
                <a:solidFill>
                  <a:srgbClr val="000000"/>
                </a:solidFill>
                <a:latin typeface="Courier New"/>
                <a:ea typeface="DejaVu Sans"/>
              </a:rPr>
              <a:t>offered_by</a:t>
            </a:r>
            <a:r>
              <a:rPr lang="en-US" sz="1300" b="0" strike="noStrike" spc="-1" dirty="0">
                <a:solidFill>
                  <a:srgbClr val="000000"/>
                </a:solidFill>
                <a:latin typeface="Courier New"/>
                <a:ea typeface="DejaVu Sans"/>
              </a:rPr>
              <a:t> </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FROM COURSE</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WHERE credits = 6 ),</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COURSE12CR AS</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 SELECT </a:t>
            </a:r>
            <a:r>
              <a:rPr lang="en-US" sz="1300" b="0" strike="noStrike" spc="-1" dirty="0" err="1">
                <a:solidFill>
                  <a:srgbClr val="000000"/>
                </a:solidFill>
                <a:latin typeface="Courier New"/>
                <a:ea typeface="DejaVu Sans"/>
              </a:rPr>
              <a:t>offered_by</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FROM COURSE</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WHERE credits = 12 ),</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COURSE6_12CR AS</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 SELECT COURSE6CR.offered_by</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FROM COURSE6CR JOIN COURSE12CR</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ON COURSE6CR.offered_by = COURSE12CR.offered_by ),</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CHAIR AS</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 SELECT </a:t>
            </a:r>
            <a:r>
              <a:rPr lang="en-US" sz="1300" b="0" strike="noStrike" spc="-1" dirty="0" err="1">
                <a:solidFill>
                  <a:srgbClr val="000000"/>
                </a:solidFill>
                <a:latin typeface="Courier New"/>
                <a:ea typeface="DejaVu Sans"/>
              </a:rPr>
              <a:t>Department.chair</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FROM COURSE6_12CR JOIN Department</a:t>
            </a:r>
            <a:endParaRPr lang="en-US" sz="1300" b="0" strike="noStrike" spc="-1" dirty="0">
              <a:solidFill>
                <a:srgbClr val="000000"/>
              </a:solidFill>
              <a:latin typeface="Arial"/>
            </a:endParaRPr>
          </a:p>
          <a:p>
            <a:pPr marL="361950" algn="just">
              <a:lnSpc>
                <a:spcPct val="100000"/>
              </a:lnSpc>
              <a:spcBef>
                <a:spcPts val="561"/>
              </a:spcBef>
              <a:buClr>
                <a:srgbClr val="0C2340"/>
              </a:buClr>
            </a:pPr>
            <a:r>
              <a:rPr lang="en-US" sz="1300" b="0" strike="noStrike" spc="-1" dirty="0">
                <a:solidFill>
                  <a:srgbClr val="000000"/>
                </a:solidFill>
                <a:latin typeface="Courier New"/>
                <a:ea typeface="DejaVu Sans"/>
              </a:rPr>
              <a:t>	                       ON COURSE6_12CR.offered_by = </a:t>
            </a:r>
            <a:r>
              <a:rPr lang="en-US" sz="1300" b="0" strike="noStrike" spc="-1" dirty="0" err="1">
                <a:solidFill>
                  <a:srgbClr val="000000"/>
                </a:solidFill>
                <a:latin typeface="Courier New"/>
                <a:ea typeface="DejaVu Sans"/>
              </a:rPr>
              <a:t>Department.name</a:t>
            </a:r>
            <a:r>
              <a:rPr lang="en-US" sz="1300" b="0" strike="noStrike" spc="-1" dirty="0">
                <a:solidFill>
                  <a:srgbClr val="000000"/>
                </a:solidFill>
                <a:latin typeface="Courier New"/>
                <a:ea typeface="DejaVu Sans"/>
              </a:rPr>
              <a:t> )</a:t>
            </a:r>
            <a:endParaRPr lang="en-US" sz="1300" b="0" strike="noStrike" spc="-1" dirty="0">
              <a:solidFill>
                <a:srgbClr val="000000"/>
              </a:solidFill>
              <a:latin typeface="Arial"/>
            </a:endParaRPr>
          </a:p>
        </p:txBody>
      </p:sp>
      <p:sp>
        <p:nvSpPr>
          <p:cNvPr id="134"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E6B323A7-F22C-4158-B483-25D468E8DD63}" type="slidenum">
              <a:rPr lang="en-US" sz="1400" b="0" strike="noStrike" spc="-1">
                <a:solidFill>
                  <a:srgbClr val="8B8B8B"/>
                </a:solidFill>
                <a:latin typeface="Montserrat"/>
                <a:ea typeface="DejaVu Sans"/>
              </a:rPr>
              <a:t>16</a:t>
            </a:fld>
            <a:endParaRPr lang="en-US" sz="1400" b="0" strike="noStrike" spc="-1">
              <a:latin typeface="Arial"/>
            </a:endParaRPr>
          </a:p>
        </p:txBody>
      </p:sp>
    </p:spTree>
    <p:extLst>
      <p:ext uri="{BB962C8B-B14F-4D97-AF65-F5344CB8AC3E}">
        <p14:creationId xmlns:p14="http://schemas.microsoft.com/office/powerpoint/2010/main" val="194915174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Queries with </a:t>
            </a:r>
            <a:r>
              <a:rPr lang="en-US" sz="3200" b="0" strike="noStrike" spc="-1" dirty="0">
                <a:solidFill>
                  <a:srgbClr val="0B223E"/>
                </a:solidFill>
                <a:latin typeface="Courier New" panose="02070309020205020404" pitchFamily="49" charset="0"/>
                <a:ea typeface="DejaVu Sans"/>
                <a:cs typeface="Courier New" panose="02070309020205020404" pitchFamily="49" charset="0"/>
              </a:rPr>
              <a:t>WITH</a:t>
            </a:r>
            <a:r>
              <a:rPr lang="en-US" sz="3200" b="0" strike="noStrike" spc="-1" dirty="0">
                <a:solidFill>
                  <a:srgbClr val="0B223E"/>
                </a:solidFill>
                <a:latin typeface="Times New Roman"/>
                <a:ea typeface="DejaVu Sans"/>
              </a:rPr>
              <a:t> clause</a:t>
            </a:r>
            <a:endParaRPr lang="en-US" sz="3200" b="0" strike="noStrike" spc="-1" dirty="0">
              <a:latin typeface="Arial"/>
            </a:endParaRPr>
          </a:p>
        </p:txBody>
      </p:sp>
      <p:sp>
        <p:nvSpPr>
          <p:cNvPr id="13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Finally a query: find the chairs of Departments that offer both 6 and 12 credit point courses is implemented as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SELECT</a:t>
            </a:r>
            <a:r>
              <a:rPr lang="en-US" sz="1800" b="0" strike="noStrike" spc="-1" dirty="0">
                <a:solidFill>
                  <a:srgbClr val="000000"/>
                </a:solidFill>
                <a:latin typeface="Times New Roman"/>
                <a:ea typeface="DejaVu Sans"/>
              </a:rPr>
              <a:t> statement appended to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WITH</a:t>
            </a:r>
            <a:r>
              <a:rPr lang="en-US" sz="1800" b="0" strike="noStrike" spc="-1" dirty="0">
                <a:solidFill>
                  <a:srgbClr val="000000"/>
                </a:solidFill>
                <a:latin typeface="Times New Roman"/>
                <a:ea typeface="DejaVu Sans"/>
              </a:rPr>
              <a:t> clause</a:t>
            </a: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WITH COURSE6CR AS</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 SELECT </a:t>
            </a:r>
            <a:r>
              <a:rPr lang="en-US" sz="1100" b="0" strike="noStrike" spc="-1" dirty="0" err="1">
                <a:solidFill>
                  <a:srgbClr val="000000"/>
                </a:solidFill>
                <a:latin typeface="Courier New"/>
                <a:ea typeface="DejaVu Sans"/>
              </a:rPr>
              <a:t>offered_by</a:t>
            </a:r>
            <a:r>
              <a:rPr lang="en-US" sz="1100" b="0" strike="noStrike" spc="-1" dirty="0">
                <a:solidFill>
                  <a:srgbClr val="000000"/>
                </a:solidFill>
                <a:latin typeface="Courier New"/>
                <a:ea typeface="DejaVu Sans"/>
              </a:rPr>
              <a:t> </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FROM COURSE</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WHERE credits = 6 ),</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COURSE12CR AS</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 SELECT </a:t>
            </a:r>
            <a:r>
              <a:rPr lang="en-US" sz="1100" b="0" strike="noStrike" spc="-1" dirty="0" err="1">
                <a:solidFill>
                  <a:srgbClr val="000000"/>
                </a:solidFill>
                <a:latin typeface="Courier New"/>
                <a:ea typeface="DejaVu Sans"/>
              </a:rPr>
              <a:t>offered_by</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FROM COURSE</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WHERE credits = 12 ),</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COURSE6_12CR AS</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 SELECT COURSE6CR.offered_by</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FROM COURSE6CR JOIN COURSE12CR</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ON COURSE6CR.offered_by = COURSE12CR.offered_by ),</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CHAIR AS</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 SELECT </a:t>
            </a:r>
            <a:r>
              <a:rPr lang="en-US" sz="1100" b="0" strike="noStrike" spc="-1" dirty="0" err="1">
                <a:solidFill>
                  <a:srgbClr val="000000"/>
                </a:solidFill>
                <a:latin typeface="Courier New"/>
                <a:ea typeface="DejaVu Sans"/>
              </a:rPr>
              <a:t>Department.chair</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FROM COURSE6_12CR JOIN Department</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                                     ON COURSE6_12CR.offered_by = </a:t>
            </a:r>
            <a:r>
              <a:rPr lang="en-US" sz="1100" b="0" strike="noStrike" spc="-1" dirty="0" err="1">
                <a:solidFill>
                  <a:srgbClr val="000000"/>
                </a:solidFill>
                <a:latin typeface="Courier New"/>
                <a:ea typeface="DejaVu Sans"/>
              </a:rPr>
              <a:t>Department.name</a:t>
            </a:r>
            <a:r>
              <a:rPr lang="en-US" sz="1100" b="0" strike="noStrike" spc="-1" dirty="0">
                <a:solidFill>
                  <a:srgbClr val="000000"/>
                </a:solidFill>
                <a:latin typeface="Courier New"/>
                <a:ea typeface="DejaVu Sans"/>
              </a:rPr>
              <a:t> )</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SELECT *</a:t>
            </a:r>
            <a:endParaRPr lang="en-US" sz="1100" b="0" strike="noStrike" spc="-1" dirty="0">
              <a:solidFill>
                <a:srgbClr val="000000"/>
              </a:solidFill>
              <a:latin typeface="Arial"/>
            </a:endParaRPr>
          </a:p>
          <a:p>
            <a:pPr marL="361950" algn="just">
              <a:lnSpc>
                <a:spcPct val="100000"/>
              </a:lnSpc>
              <a:spcBef>
                <a:spcPts val="561"/>
              </a:spcBef>
              <a:buClr>
                <a:srgbClr val="0C2340"/>
              </a:buClr>
            </a:pPr>
            <a:r>
              <a:rPr lang="en-US" sz="1100" b="0" strike="noStrike" spc="-1" dirty="0">
                <a:solidFill>
                  <a:srgbClr val="000000"/>
                </a:solidFill>
                <a:latin typeface="Courier New"/>
                <a:ea typeface="DejaVu Sans"/>
              </a:rPr>
              <a:t>FROM CHAIR;</a:t>
            </a:r>
            <a:endParaRPr lang="en-US" sz="1100" b="0" strike="noStrike" spc="-1" dirty="0">
              <a:solidFill>
                <a:srgbClr val="000000"/>
              </a:solidFill>
              <a:latin typeface="Arial"/>
            </a:endParaRPr>
          </a:p>
        </p:txBody>
      </p:sp>
      <p:sp>
        <p:nvSpPr>
          <p:cNvPr id="13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3F87C40C-2919-4430-9D04-849E86980828}" type="slidenum">
              <a:rPr lang="en-US" sz="1400" b="0" strike="noStrike" spc="-1">
                <a:solidFill>
                  <a:srgbClr val="8B8B8B"/>
                </a:solidFill>
                <a:latin typeface="Montserrat"/>
                <a:ea typeface="DejaVu Sans"/>
              </a:rPr>
              <a:t>17</a:t>
            </a:fld>
            <a:endParaRPr lang="en-US" sz="1400" b="0" strike="noStrike" spc="-1">
              <a:latin typeface="Arial"/>
            </a:endParaRPr>
          </a:p>
        </p:txBody>
      </p:sp>
    </p:spTree>
    <p:extLst>
      <p:ext uri="{BB962C8B-B14F-4D97-AF65-F5344CB8AC3E}">
        <p14:creationId xmlns:p14="http://schemas.microsoft.com/office/powerpoint/2010/main" val="1053652319"/>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39"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Inline views</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000000"/>
                </a:solidFill>
                <a:latin typeface="Times New Roman"/>
                <a:ea typeface="DejaVu Sans"/>
              </a:rPr>
              <a:t>Queries with WITH clause</a:t>
            </a:r>
            <a:endParaRPr lang="en-US" sz="2800" b="0" strike="noStrike" spc="-1">
              <a:latin typeface="Arial"/>
            </a:endParaRPr>
          </a:p>
          <a:p>
            <a:pPr marL="343080" indent="-339840">
              <a:lnSpc>
                <a:spcPct val="100000"/>
              </a:lnSpc>
              <a:spcBef>
                <a:spcPts val="561"/>
              </a:spcBef>
              <a:buClr>
                <a:srgbClr val="0C2340"/>
              </a:buClr>
              <a:buFont typeface="Arial"/>
              <a:buChar char="•"/>
            </a:pPr>
            <a:r>
              <a:rPr lang="en-US" sz="2800" b="0" strike="noStrike" spc="-1">
                <a:solidFill>
                  <a:srgbClr val="FF0000"/>
                </a:solidFill>
                <a:latin typeface="Times New Roman"/>
                <a:ea typeface="DejaVu Sans"/>
              </a:rPr>
              <a:t>Relational views</a:t>
            </a:r>
            <a:endParaRPr lang="en-US" sz="2800" b="0" strike="noStrike" spc="-1">
              <a:latin typeface="Arial"/>
            </a:endParaRPr>
          </a:p>
        </p:txBody>
      </p:sp>
      <p:sp>
        <p:nvSpPr>
          <p:cNvPr id="14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2FAA9A86-E43A-43F8-B565-00C4FAECE441}" type="slidenum">
              <a:rPr lang="en-US" sz="1400" b="0" strike="noStrike" spc="-1">
                <a:solidFill>
                  <a:srgbClr val="8B8B8B"/>
                </a:solidFill>
                <a:latin typeface="Montserrat"/>
                <a:ea typeface="DejaVu Sans"/>
              </a:rPr>
              <a:t>18</a:t>
            </a:fld>
            <a:endParaRPr lang="en-US" sz="1400" b="0" strike="noStrike" spc="-1">
              <a:latin typeface="Arial"/>
            </a:endParaRPr>
          </a:p>
        </p:txBody>
      </p:sp>
    </p:spTree>
    <p:extLst>
      <p:ext uri="{BB962C8B-B14F-4D97-AF65-F5344CB8AC3E}">
        <p14:creationId xmlns:p14="http://schemas.microsoft.com/office/powerpoint/2010/main" val="389194550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Relational views</a:t>
            </a:r>
            <a:endParaRPr lang="en-US" sz="3200" b="0" strike="noStrike" spc="-1">
              <a:latin typeface="Arial"/>
            </a:endParaRPr>
          </a:p>
        </p:txBody>
      </p:sp>
      <p:sp>
        <p:nvSpPr>
          <p:cNvPr id="142"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A relational view is a virtual relational table (derived relational table) that occupies no persistent storage and it is computed from the very beginning each time it is used in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SELECT</a:t>
            </a:r>
            <a:r>
              <a:rPr lang="en-US" sz="1800" b="0" strike="noStrike" spc="-1" dirty="0">
                <a:solidFill>
                  <a:srgbClr val="000000"/>
                </a:solidFill>
                <a:latin typeface="Times New Roman"/>
                <a:ea typeface="DejaVu Sans"/>
              </a:rPr>
              <a:t> statement</a:t>
            </a:r>
            <a:endParaRPr lang="en-US" sz="18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A relational view is stored by a database management system as a pair (name of a view,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SELECT</a:t>
            </a:r>
            <a:r>
              <a:rPr lang="en-US" sz="1800" b="0" strike="noStrike" spc="-1" dirty="0">
                <a:solidFill>
                  <a:srgbClr val="000000"/>
                </a:solidFill>
                <a:latin typeface="Times New Roman"/>
                <a:ea typeface="DejaVu Sans"/>
              </a:rPr>
              <a:t> statement that defines the structure and contents of the view)</a:t>
            </a:r>
            <a:endParaRPr lang="en-US" sz="1800" b="0" strike="noStrike" spc="-1" dirty="0">
              <a:solidFill>
                <a:srgbClr val="000000"/>
              </a:solidFill>
              <a:latin typeface="Arial"/>
            </a:endParaRPr>
          </a:p>
          <a:p>
            <a:pPr marL="10800" algn="just">
              <a:lnSpc>
                <a:spcPct val="100000"/>
              </a:lnSpc>
              <a:spcBef>
                <a:spcPts val="561"/>
              </a:spcBef>
              <a:buClr>
                <a:srgbClr val="0C2340"/>
              </a:buClr>
            </a:pPr>
            <a:r>
              <a:rPr lang="en-US" sz="1300" b="0" strike="noStrike" spc="-1" dirty="0">
                <a:solidFill>
                  <a:srgbClr val="000000"/>
                </a:solidFill>
                <a:latin typeface="Courier New"/>
                <a:ea typeface="DejaVu Sans"/>
              </a:rPr>
              <a:t>              </a:t>
            </a:r>
            <a:r>
              <a:rPr lang="en-US" sz="1100" b="0" strike="noStrike" spc="-1" dirty="0">
                <a:solidFill>
                  <a:srgbClr val="000000"/>
                </a:solidFill>
                <a:latin typeface="Courier New"/>
                <a:ea typeface="DejaVu Sans"/>
              </a:rPr>
              <a:t> </a:t>
            </a:r>
            <a:endParaRPr lang="en-US" sz="1100" b="0" strike="noStrike" spc="-1" dirty="0">
              <a:solidFill>
                <a:srgbClr val="000000"/>
              </a:solidFill>
              <a:latin typeface="Arial"/>
            </a:endParaRPr>
          </a:p>
        </p:txBody>
      </p:sp>
      <p:sp>
        <p:nvSpPr>
          <p:cNvPr id="14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5C463B1-C51C-4B1A-A425-4A6ADAEFDD64}" type="slidenum">
              <a:rPr lang="en-US" sz="1400" b="0" strike="noStrike" spc="-1">
                <a:solidFill>
                  <a:srgbClr val="8B8B8B"/>
                </a:solidFill>
                <a:latin typeface="Montserrat"/>
                <a:ea typeface="DejaVu Sans"/>
              </a:rPr>
              <a:t>19</a:t>
            </a:fld>
            <a:endParaRPr lang="en-US" sz="1400" b="0" strike="noStrike" spc="-1">
              <a:latin typeface="Arial"/>
            </a:endParaRPr>
          </a:p>
        </p:txBody>
      </p:sp>
      <p:pic>
        <p:nvPicPr>
          <p:cNvPr id="144" name="Picture 143"/>
          <p:cNvPicPr/>
          <p:nvPr/>
        </p:nvPicPr>
        <p:blipFill>
          <a:blip r:embed="rId3"/>
          <a:stretch/>
        </p:blipFill>
        <p:spPr>
          <a:xfrm>
            <a:off x="1296000" y="2592000"/>
            <a:ext cx="6438240" cy="3846240"/>
          </a:xfrm>
          <a:prstGeom prst="rect">
            <a:avLst/>
          </a:prstGeom>
          <a:ln>
            <a:noFill/>
          </a:ln>
        </p:spPr>
      </p:pic>
    </p:spTree>
    <p:extLst>
      <p:ext uri="{BB962C8B-B14F-4D97-AF65-F5344CB8AC3E}">
        <p14:creationId xmlns:p14="http://schemas.microsoft.com/office/powerpoint/2010/main" val="3638203818"/>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91"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Inline views</a:t>
            </a:r>
            <a:endParaRPr lang="en-US" sz="2800" b="0" strike="noStrike" spc="-1" dirty="0">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A2340"/>
                </a:solidFill>
                <a:latin typeface="Times New Roman"/>
                <a:ea typeface="DejaVu Sans"/>
              </a:rPr>
              <a:t>Queries with </a:t>
            </a:r>
            <a:r>
              <a:rPr lang="en-US" sz="2800" b="0" strike="noStrike" spc="-1" dirty="0">
                <a:solidFill>
                  <a:srgbClr val="0A2340"/>
                </a:solidFill>
                <a:latin typeface="Courier New" panose="02070309020205020404" pitchFamily="49" charset="0"/>
                <a:ea typeface="DejaVu Sans"/>
                <a:cs typeface="Courier New" panose="02070309020205020404" pitchFamily="49" charset="0"/>
              </a:rPr>
              <a:t>WITH</a:t>
            </a:r>
            <a:r>
              <a:rPr lang="en-US" sz="2800" b="0" strike="noStrike" spc="-1" dirty="0">
                <a:solidFill>
                  <a:srgbClr val="0A2340"/>
                </a:solidFill>
                <a:latin typeface="Times New Roman"/>
                <a:ea typeface="DejaVu Sans"/>
              </a:rPr>
              <a:t> clause</a:t>
            </a:r>
            <a:endParaRPr lang="en-US" sz="2800" b="0" strike="noStrike" spc="-1" dirty="0">
              <a:solidFill>
                <a:srgbClr val="0A2340"/>
              </a:solidFill>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A2340"/>
                </a:solidFill>
                <a:latin typeface="Times New Roman"/>
                <a:ea typeface="DejaVu Sans"/>
              </a:rPr>
              <a:t>Relational views</a:t>
            </a:r>
            <a:endParaRPr lang="en-US" sz="2800" b="0" strike="noStrike" spc="-1" dirty="0">
              <a:solidFill>
                <a:srgbClr val="0A2340"/>
              </a:solidFill>
              <a:latin typeface="Arial"/>
            </a:endParaRPr>
          </a:p>
        </p:txBody>
      </p:sp>
      <p:sp>
        <p:nvSpPr>
          <p:cNvPr id="92"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08AC8E3D-D91E-4FC0-A890-99E511E4FCB7}" type="slidenum">
              <a:rPr lang="en-US" sz="1400" b="0" strike="noStrike" spc="-1">
                <a:solidFill>
                  <a:srgbClr val="8B8B8B"/>
                </a:solidFill>
                <a:latin typeface="Montserrat"/>
                <a:ea typeface="DejaVu Sans"/>
              </a:rPr>
              <a:t>2</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Relational views</a:t>
            </a:r>
            <a:endParaRPr lang="en-US" sz="3200" b="0" strike="noStrike" spc="-1">
              <a:latin typeface="Arial"/>
            </a:endParaRPr>
          </a:p>
        </p:txBody>
      </p:sp>
      <p:sp>
        <p:nvSpPr>
          <p:cNvPr id="14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Each time a name of relational view is used in </a:t>
            </a:r>
            <a:r>
              <a:rPr lang="en-US" sz="1800" b="0" strike="noStrike" spc="-1" dirty="0">
                <a:solidFill>
                  <a:srgbClr val="000000"/>
                </a:solidFill>
                <a:latin typeface="Courier New" panose="02070309020205020404" pitchFamily="49" charset="0"/>
                <a:ea typeface="DejaVu Sans"/>
                <a:cs typeface="Courier New" panose="02070309020205020404" pitchFamily="49" charset="0"/>
              </a:rPr>
              <a:t>SELECT</a:t>
            </a:r>
            <a:r>
              <a:rPr lang="en-US" sz="1800" b="0" strike="noStrike" spc="-1" dirty="0">
                <a:solidFill>
                  <a:srgbClr val="000000"/>
                </a:solidFill>
                <a:latin typeface="Times New Roman"/>
                <a:ea typeface="DejaVu Sans"/>
              </a:rPr>
              <a:t> statement its definition replaces the name of a view and it becomes an inline view</a:t>
            </a:r>
            <a:endParaRPr lang="en-US" sz="1800" b="0" strike="noStrike" spc="-1" dirty="0">
              <a:solidFill>
                <a:srgbClr val="000000"/>
              </a:solidFill>
              <a:latin typeface="Arial"/>
            </a:endParaRPr>
          </a:p>
          <a:p>
            <a:pPr marL="10800" algn="just">
              <a:lnSpc>
                <a:spcPct val="100000"/>
              </a:lnSpc>
              <a:spcBef>
                <a:spcPts val="561"/>
              </a:spcBef>
              <a:buClr>
                <a:srgbClr val="0C2340"/>
              </a:buClr>
            </a:pPr>
            <a:r>
              <a:rPr lang="en-US" sz="1300" b="0" strike="noStrike" spc="-1" dirty="0">
                <a:solidFill>
                  <a:srgbClr val="000000"/>
                </a:solidFill>
                <a:latin typeface="Courier New"/>
                <a:ea typeface="DejaVu Sans"/>
              </a:rPr>
              <a:t>              </a:t>
            </a:r>
            <a:r>
              <a:rPr lang="en-US" sz="1100" b="0" strike="noStrike" spc="-1" dirty="0">
                <a:solidFill>
                  <a:srgbClr val="000000"/>
                </a:solidFill>
                <a:latin typeface="Courier New"/>
                <a:ea typeface="DejaVu Sans"/>
              </a:rPr>
              <a:t> </a:t>
            </a:r>
            <a:endParaRPr lang="en-US" sz="1100" b="0" strike="noStrike" spc="-1" dirty="0">
              <a:solidFill>
                <a:srgbClr val="000000"/>
              </a:solidFill>
              <a:latin typeface="Arial"/>
            </a:endParaRPr>
          </a:p>
        </p:txBody>
      </p:sp>
      <p:sp>
        <p:nvSpPr>
          <p:cNvPr id="14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7A3F657F-8AF3-4344-A0A9-5D7F810DDA49}" type="slidenum">
              <a:rPr lang="en-US" sz="1400" b="0" strike="noStrike" spc="-1">
                <a:solidFill>
                  <a:srgbClr val="8B8B8B"/>
                </a:solidFill>
                <a:latin typeface="Montserrat"/>
                <a:ea typeface="DejaVu Sans"/>
              </a:rPr>
              <a:t>20</a:t>
            </a:fld>
            <a:endParaRPr lang="en-US" sz="1400" b="0" strike="noStrike" spc="-1">
              <a:latin typeface="Arial"/>
            </a:endParaRPr>
          </a:p>
        </p:txBody>
      </p:sp>
      <p:pic>
        <p:nvPicPr>
          <p:cNvPr id="148" name="Picture 147"/>
          <p:cNvPicPr/>
          <p:nvPr/>
        </p:nvPicPr>
        <p:blipFill>
          <a:blip r:embed="rId3"/>
          <a:stretch/>
        </p:blipFill>
        <p:spPr>
          <a:xfrm>
            <a:off x="1459800" y="2133720"/>
            <a:ext cx="6316200" cy="3410280"/>
          </a:xfrm>
          <a:prstGeom prst="rect">
            <a:avLst/>
          </a:prstGeom>
          <a:ln>
            <a:noFill/>
          </a:ln>
        </p:spPr>
      </p:pic>
    </p:spTree>
    <p:extLst>
      <p:ext uri="{BB962C8B-B14F-4D97-AF65-F5344CB8AC3E}">
        <p14:creationId xmlns:p14="http://schemas.microsoft.com/office/powerpoint/2010/main" val="363697917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Relational views</a:t>
            </a:r>
            <a:endParaRPr lang="en-US" sz="3200" b="0" strike="noStrike" spc="-1">
              <a:latin typeface="Arial"/>
            </a:endParaRPr>
          </a:p>
        </p:txBody>
      </p:sp>
      <p:sp>
        <p:nvSpPr>
          <p:cNvPr id="150"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For example, create a relational view that contains the names of all Departments together with the total number of courses offered by each Department</a:t>
            </a: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19088" algn="just">
              <a:lnSpc>
                <a:spcPct val="100000"/>
              </a:lnSpc>
              <a:spcBef>
                <a:spcPts val="561"/>
              </a:spcBef>
              <a:buClr>
                <a:srgbClr val="0C2340"/>
              </a:buClr>
            </a:pPr>
            <a:r>
              <a:rPr lang="en-US" sz="1800" b="0" strike="noStrike" spc="-1" dirty="0">
                <a:solidFill>
                  <a:srgbClr val="000000"/>
                </a:solidFill>
                <a:latin typeface="Courier New"/>
                <a:ea typeface="DejaVu Sans"/>
              </a:rPr>
              <a:t>CREATE VIEW VDEPT( name, </a:t>
            </a:r>
            <a:r>
              <a:rPr lang="en-US" sz="1800" b="0" strike="noStrike" spc="-1" dirty="0" err="1">
                <a:solidFill>
                  <a:srgbClr val="000000"/>
                </a:solidFill>
                <a:latin typeface="Courier New"/>
                <a:ea typeface="DejaVu Sans"/>
              </a:rPr>
              <a:t>total_courses</a:t>
            </a:r>
            <a:r>
              <a:rPr lang="en-US" sz="1800" b="0" strike="noStrike" spc="-1" dirty="0">
                <a:solidFill>
                  <a:srgbClr val="000000"/>
                </a:solidFill>
                <a:latin typeface="Courier New"/>
                <a:ea typeface="DejaVu Sans"/>
              </a:rPr>
              <a:t> ) AS</a:t>
            </a:r>
            <a:endParaRPr lang="en-US" sz="1800" b="0" strike="noStrike" spc="-1" dirty="0">
              <a:solidFill>
                <a:srgbClr val="000000"/>
              </a:solidFill>
              <a:latin typeface="Arial"/>
            </a:endParaRPr>
          </a:p>
          <a:p>
            <a:pPr marL="319088" algn="just">
              <a:lnSpc>
                <a:spcPct val="100000"/>
              </a:lnSpc>
              <a:spcBef>
                <a:spcPts val="561"/>
              </a:spcBef>
              <a:buClr>
                <a:srgbClr val="0C2340"/>
              </a:buClr>
            </a:pPr>
            <a:r>
              <a:rPr lang="en-US" sz="1800" b="0" strike="noStrike" spc="-1" dirty="0">
                <a:solidFill>
                  <a:srgbClr val="000000"/>
                </a:solidFill>
                <a:latin typeface="Courier New"/>
                <a:ea typeface="DejaVu Sans"/>
              </a:rPr>
              <a:t>( SELECT name, count(</a:t>
            </a:r>
            <a:r>
              <a:rPr lang="en-US" sz="1800" b="0" strike="noStrike" spc="-1" dirty="0" err="1">
                <a:solidFill>
                  <a:srgbClr val="000000"/>
                </a:solidFill>
                <a:latin typeface="Courier New"/>
                <a:ea typeface="DejaVu Sans"/>
              </a:rPr>
              <a:t>cnum</a:t>
            </a:r>
            <a:r>
              <a:rPr lang="en-US" sz="1800" b="0" strike="noStrike" spc="-1" dirty="0">
                <a:solidFill>
                  <a:srgbClr val="000000"/>
                </a:solidFill>
                <a:latin typeface="Courier New"/>
                <a:ea typeface="DejaVu Sans"/>
              </a:rPr>
              <a:t>)</a:t>
            </a:r>
            <a:endParaRPr lang="en-US" sz="1800" b="0" strike="noStrike" spc="-1" dirty="0">
              <a:solidFill>
                <a:srgbClr val="000000"/>
              </a:solidFill>
              <a:latin typeface="Arial"/>
            </a:endParaRPr>
          </a:p>
          <a:p>
            <a:pPr marL="319088" algn="just">
              <a:lnSpc>
                <a:spcPct val="100000"/>
              </a:lnSpc>
              <a:spcBef>
                <a:spcPts val="561"/>
              </a:spcBef>
              <a:buClr>
                <a:srgbClr val="0C2340"/>
              </a:buClr>
            </a:pPr>
            <a:r>
              <a:rPr lang="en-US" sz="1800" b="0" strike="noStrike" spc="-1" dirty="0">
                <a:solidFill>
                  <a:srgbClr val="000000"/>
                </a:solidFill>
                <a:latin typeface="Courier New"/>
                <a:ea typeface="DejaVu Sans"/>
              </a:rPr>
              <a:t>  FROM DEPARTMENT LEFT OUTER JOIN COURSE</a:t>
            </a:r>
            <a:endParaRPr lang="en-US" sz="1800" b="0" strike="noStrike" spc="-1" dirty="0">
              <a:solidFill>
                <a:srgbClr val="000000"/>
              </a:solidFill>
              <a:latin typeface="Arial"/>
            </a:endParaRPr>
          </a:p>
          <a:p>
            <a:pPr marL="319088" algn="just">
              <a:lnSpc>
                <a:spcPct val="100000"/>
              </a:lnSpc>
              <a:spcBef>
                <a:spcPts val="561"/>
              </a:spcBef>
              <a:buClr>
                <a:srgbClr val="0C2340"/>
              </a:buClr>
            </a:pPr>
            <a:r>
              <a:rPr lang="en-US" sz="1800" b="0" strike="noStrike" spc="-1" dirty="0">
                <a:solidFill>
                  <a:srgbClr val="000000"/>
                </a:solidFill>
                <a:latin typeface="Courier New"/>
                <a:ea typeface="DejaVu Sans"/>
              </a:rPr>
              <a:t>                ON </a:t>
            </a:r>
            <a:r>
              <a:rPr lang="en-US" sz="1800" b="0" strike="noStrike" spc="-1" dirty="0" err="1">
                <a:solidFill>
                  <a:srgbClr val="000000"/>
                </a:solidFill>
                <a:latin typeface="Courier New"/>
                <a:ea typeface="DejaVu Sans"/>
              </a:rPr>
              <a:t>DEPARTMENT.name</a:t>
            </a:r>
            <a:r>
              <a:rPr lang="en-US" sz="1800" b="0" strike="noStrike" spc="-1" dirty="0">
                <a:solidFill>
                  <a:srgbClr val="000000"/>
                </a:solidFill>
                <a:latin typeface="Courier New"/>
                <a:ea typeface="DejaVu Sans"/>
              </a:rPr>
              <a:t> = </a:t>
            </a:r>
            <a:r>
              <a:rPr lang="en-US" sz="1800" b="0" strike="noStrike" spc="-1" dirty="0" err="1">
                <a:solidFill>
                  <a:srgbClr val="000000"/>
                </a:solidFill>
                <a:latin typeface="Courier New"/>
                <a:ea typeface="DejaVu Sans"/>
              </a:rPr>
              <a:t>COURSE.offered_by</a:t>
            </a:r>
            <a:endParaRPr lang="en-US" sz="1800" b="0" strike="noStrike" spc="-1" dirty="0">
              <a:solidFill>
                <a:srgbClr val="000000"/>
              </a:solidFill>
              <a:latin typeface="Arial"/>
            </a:endParaRPr>
          </a:p>
          <a:p>
            <a:pPr marL="319088" algn="just">
              <a:lnSpc>
                <a:spcPct val="100000"/>
              </a:lnSpc>
              <a:spcBef>
                <a:spcPts val="561"/>
              </a:spcBef>
              <a:buClr>
                <a:srgbClr val="0C2340"/>
              </a:buClr>
            </a:pPr>
            <a:r>
              <a:rPr lang="en-US" sz="1800" b="0" strike="noStrike" spc="-1" dirty="0">
                <a:solidFill>
                  <a:srgbClr val="000000"/>
                </a:solidFill>
                <a:latin typeface="Courier New"/>
                <a:ea typeface="DejaVu Sans"/>
              </a:rPr>
              <a:t>                  GROUP BY name );</a:t>
            </a:r>
            <a:r>
              <a:rPr lang="en-US" sz="1300" b="0" strike="noStrike" spc="-1" dirty="0">
                <a:solidFill>
                  <a:srgbClr val="000000"/>
                </a:solidFill>
                <a:latin typeface="Courier New"/>
                <a:ea typeface="DejaVu Sans"/>
              </a:rPr>
              <a:t>              </a:t>
            </a:r>
            <a:r>
              <a:rPr lang="en-US" sz="1100" b="0" strike="noStrike" spc="-1" dirty="0">
                <a:solidFill>
                  <a:srgbClr val="000000"/>
                </a:solidFill>
                <a:latin typeface="Courier New"/>
                <a:ea typeface="DejaVu Sans"/>
              </a:rPr>
              <a:t> </a:t>
            </a:r>
            <a:endParaRPr lang="en-US" sz="1100" b="0" strike="noStrike" spc="-1" dirty="0">
              <a:solidFill>
                <a:srgbClr val="000000"/>
              </a:solidFill>
              <a:latin typeface="Arial"/>
            </a:endParaRPr>
          </a:p>
        </p:txBody>
      </p:sp>
      <p:sp>
        <p:nvSpPr>
          <p:cNvPr id="151"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6D8177C9-A5E1-4E7C-9775-12163BC76E78}" type="slidenum">
              <a:rPr lang="en-US" sz="1400" b="0" strike="noStrike" spc="-1">
                <a:solidFill>
                  <a:srgbClr val="8B8B8B"/>
                </a:solidFill>
                <a:latin typeface="Montserrat"/>
                <a:ea typeface="DejaVu Sans"/>
              </a:rPr>
              <a:t>21</a:t>
            </a:fld>
            <a:endParaRPr lang="en-US" sz="1400" b="0" strike="noStrike" spc="-1">
              <a:latin typeface="Arial"/>
            </a:endParaRPr>
          </a:p>
        </p:txBody>
      </p:sp>
    </p:spTree>
    <p:extLst>
      <p:ext uri="{BB962C8B-B14F-4D97-AF65-F5344CB8AC3E}">
        <p14:creationId xmlns:p14="http://schemas.microsoft.com/office/powerpoint/2010/main" val="222482692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Relational views</a:t>
            </a:r>
            <a:endParaRPr lang="en-US" sz="3200" b="0" strike="noStrike" spc="-1">
              <a:latin typeface="Arial"/>
            </a:endParaRPr>
          </a:p>
        </p:txBody>
      </p:sp>
      <p:sp>
        <p:nvSpPr>
          <p:cNvPr id="153"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Then a relational view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VDEPT</a:t>
            </a:r>
            <a:r>
              <a:rPr lang="en-US" sz="2200" b="0" strike="noStrike" spc="-1" dirty="0">
                <a:solidFill>
                  <a:srgbClr val="000000"/>
                </a:solidFill>
                <a:latin typeface="Times New Roman"/>
                <a:ea typeface="DejaVu Sans"/>
              </a:rPr>
              <a:t> can be used to implement a query find the names of Departments that offer more than 1 course</a:t>
            </a: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SELECT name</a:t>
            </a:r>
            <a:endParaRPr lang="en-US" sz="1800" b="0" strike="noStrike" spc="-1" dirty="0">
              <a:solidFill>
                <a:srgbClr val="000000"/>
              </a:solidFill>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FROM VDEPT</a:t>
            </a:r>
            <a:endParaRPr lang="en-US" sz="1800" b="0" strike="noStrike" spc="-1" dirty="0">
              <a:solidFill>
                <a:srgbClr val="000000"/>
              </a:solidFill>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WHERE </a:t>
            </a:r>
            <a:r>
              <a:rPr lang="en-US" sz="1800" b="0" strike="noStrike" spc="-1" dirty="0" err="1">
                <a:solidFill>
                  <a:srgbClr val="000000"/>
                </a:solidFill>
                <a:latin typeface="Courier New"/>
                <a:ea typeface="DejaVu Sans"/>
              </a:rPr>
              <a:t>total_courses</a:t>
            </a:r>
            <a:r>
              <a:rPr lang="en-US" sz="1800" b="0" strike="noStrike" spc="-1" dirty="0">
                <a:solidFill>
                  <a:srgbClr val="000000"/>
                </a:solidFill>
                <a:latin typeface="Courier New"/>
                <a:ea typeface="DejaVu Sans"/>
              </a:rPr>
              <a:t> &gt; 1;</a:t>
            </a: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The same query implemented with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GROUP BY </a:t>
            </a:r>
            <a:r>
              <a:rPr lang="en-US" sz="2200" b="0" strike="noStrike" spc="-1" dirty="0">
                <a:solidFill>
                  <a:srgbClr val="000000"/>
                </a:solidFill>
                <a:latin typeface="Times New Roman"/>
                <a:ea typeface="DejaVu Sans"/>
              </a:rPr>
              <a:t>and </a:t>
            </a:r>
            <a:r>
              <a:rPr lang="en-US" sz="2200" b="0" strike="noStrike" spc="-1" dirty="0">
                <a:solidFill>
                  <a:srgbClr val="000000"/>
                </a:solidFill>
                <a:latin typeface="Courier New" panose="02070309020205020404" pitchFamily="49" charset="0"/>
                <a:ea typeface="DejaVu Sans"/>
                <a:cs typeface="Courier New" panose="02070309020205020404" pitchFamily="49" charset="0"/>
              </a:rPr>
              <a:t>HAVING</a:t>
            </a:r>
            <a:r>
              <a:rPr lang="en-US" sz="2200" b="0" strike="noStrike" spc="-1" dirty="0">
                <a:solidFill>
                  <a:srgbClr val="000000"/>
                </a:solidFill>
                <a:latin typeface="Times New Roman"/>
                <a:ea typeface="DejaVu Sans"/>
              </a:rPr>
              <a:t> clauses is the following</a:t>
            </a: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SELECT name, count(</a:t>
            </a:r>
            <a:r>
              <a:rPr lang="en-US" sz="1800" b="0" strike="noStrike" spc="-1" dirty="0" err="1">
                <a:solidFill>
                  <a:srgbClr val="000000"/>
                </a:solidFill>
                <a:latin typeface="Courier New"/>
                <a:ea typeface="DejaVu Sans"/>
              </a:rPr>
              <a:t>cnum</a:t>
            </a:r>
            <a:r>
              <a:rPr lang="en-US" sz="1800" b="0" strike="noStrike" spc="-1" dirty="0">
                <a:solidFill>
                  <a:srgbClr val="000000"/>
                </a:solidFill>
                <a:latin typeface="Courier New"/>
                <a:ea typeface="DejaVu Sans"/>
              </a:rPr>
              <a:t>)</a:t>
            </a:r>
            <a:endParaRPr lang="en-US" sz="1800" b="0" strike="noStrike" spc="-1" dirty="0">
              <a:solidFill>
                <a:srgbClr val="000000"/>
              </a:solidFill>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FROM DEPARTMENT LEFT OUTER JOIN COURSE</a:t>
            </a:r>
            <a:endParaRPr lang="en-US" sz="1800" b="0" strike="noStrike" spc="-1" dirty="0">
              <a:solidFill>
                <a:srgbClr val="000000"/>
              </a:solidFill>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                ON </a:t>
            </a:r>
            <a:r>
              <a:rPr lang="en-US" sz="1800" b="0" strike="noStrike" spc="-1" dirty="0" err="1">
                <a:solidFill>
                  <a:srgbClr val="000000"/>
                </a:solidFill>
                <a:latin typeface="Courier New"/>
                <a:ea typeface="DejaVu Sans"/>
              </a:rPr>
              <a:t>DEPARTMENT.name</a:t>
            </a:r>
            <a:r>
              <a:rPr lang="en-US" sz="1800" b="0" strike="noStrike" spc="-1" dirty="0">
                <a:solidFill>
                  <a:srgbClr val="000000"/>
                </a:solidFill>
                <a:latin typeface="Courier New"/>
                <a:ea typeface="DejaVu Sans"/>
              </a:rPr>
              <a:t> = </a:t>
            </a:r>
            <a:r>
              <a:rPr lang="en-US" sz="1800" b="0" strike="noStrike" spc="-1" dirty="0" err="1">
                <a:solidFill>
                  <a:srgbClr val="000000"/>
                </a:solidFill>
                <a:latin typeface="Courier New"/>
                <a:ea typeface="DejaVu Sans"/>
              </a:rPr>
              <a:t>COURSE.offered_by</a:t>
            </a:r>
            <a:endParaRPr lang="en-US" sz="1800" b="0" strike="noStrike" spc="-1" dirty="0">
              <a:solidFill>
                <a:srgbClr val="000000"/>
              </a:solidFill>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GROUP BY name</a:t>
            </a:r>
            <a:endParaRPr lang="en-US" sz="1800" b="0" strike="noStrike" spc="-1" dirty="0">
              <a:solidFill>
                <a:srgbClr val="000000"/>
              </a:solidFill>
              <a:latin typeface="Arial"/>
            </a:endParaRPr>
          </a:p>
          <a:p>
            <a:pPr marL="361950" algn="just">
              <a:lnSpc>
                <a:spcPct val="100000"/>
              </a:lnSpc>
              <a:spcBef>
                <a:spcPts val="561"/>
              </a:spcBef>
              <a:buClr>
                <a:srgbClr val="0C2340"/>
              </a:buClr>
            </a:pPr>
            <a:r>
              <a:rPr lang="en-US" sz="1800" b="0" strike="noStrike" spc="-1" dirty="0">
                <a:solidFill>
                  <a:srgbClr val="000000"/>
                </a:solidFill>
                <a:latin typeface="Courier New"/>
                <a:ea typeface="DejaVu Sans"/>
              </a:rPr>
              <a:t>HAVING count(</a:t>
            </a:r>
            <a:r>
              <a:rPr lang="en-US" sz="1800" b="0" strike="noStrike" spc="-1" dirty="0" err="1">
                <a:solidFill>
                  <a:srgbClr val="000000"/>
                </a:solidFill>
                <a:latin typeface="Courier New"/>
                <a:ea typeface="DejaVu Sans"/>
              </a:rPr>
              <a:t>cnum</a:t>
            </a:r>
            <a:r>
              <a:rPr lang="en-US" sz="1800" b="0" strike="noStrike" spc="-1" dirty="0">
                <a:solidFill>
                  <a:srgbClr val="000000"/>
                </a:solidFill>
                <a:latin typeface="Courier New"/>
                <a:ea typeface="DejaVu Sans"/>
              </a:rPr>
              <a:t>) &gt; 1;</a:t>
            </a:r>
            <a:endParaRPr lang="en-US" sz="1800" b="0" strike="noStrike" spc="-1" dirty="0">
              <a:solidFill>
                <a:srgbClr val="000000"/>
              </a:solidFill>
              <a:latin typeface="Arial"/>
            </a:endParaRPr>
          </a:p>
        </p:txBody>
      </p:sp>
      <p:sp>
        <p:nvSpPr>
          <p:cNvPr id="154"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19E29074-313C-4F9A-8107-2AF78EEE1308}" type="slidenum">
              <a:rPr lang="en-US" sz="1400" b="0" strike="noStrike" spc="-1">
                <a:solidFill>
                  <a:srgbClr val="8B8B8B"/>
                </a:solidFill>
                <a:latin typeface="Montserrat"/>
                <a:ea typeface="DejaVu Sans"/>
              </a:rPr>
              <a:t>22</a:t>
            </a:fld>
            <a:endParaRPr lang="en-US" sz="1400" b="0" strike="noStrike" spc="-1">
              <a:latin typeface="Arial"/>
            </a:endParaRPr>
          </a:p>
        </p:txBody>
      </p:sp>
    </p:spTree>
    <p:extLst>
      <p:ext uri="{BB962C8B-B14F-4D97-AF65-F5344CB8AC3E}">
        <p14:creationId xmlns:p14="http://schemas.microsoft.com/office/powerpoint/2010/main" val="135763663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Relational views</a:t>
            </a:r>
            <a:endParaRPr lang="en-US" sz="3200" b="0" strike="noStrike" spc="-1">
              <a:latin typeface="Arial"/>
            </a:endParaRPr>
          </a:p>
        </p:txBody>
      </p:sp>
      <p:sp>
        <p:nvSpPr>
          <p:cNvPr id="15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 relational view can be used to reduce the complexity of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SELECT</a:t>
            </a:r>
            <a:r>
              <a:rPr lang="en-US" sz="2000" b="0" strike="noStrike" spc="-1" dirty="0">
                <a:solidFill>
                  <a:srgbClr val="000000"/>
                </a:solidFill>
                <a:latin typeface="Times New Roman"/>
                <a:ea typeface="DejaVu Sans"/>
              </a:rPr>
              <a:t> statements</a:t>
            </a:r>
            <a:endParaRPr lang="en-US" sz="20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For example, a query find the chairs of Departments that offer both 6 and 12 credit point courses is decomposed into the following queries</a:t>
            </a:r>
            <a:endParaRPr lang="en-US" sz="2000" b="0" strike="noStrike" spc="-1" dirty="0">
              <a:solidFill>
                <a:srgbClr val="000000"/>
              </a:solidFill>
              <a:latin typeface="Arial"/>
            </a:endParaRPr>
          </a:p>
          <a:p>
            <a:pPr marL="714375" indent="-352425" algn="just">
              <a:lnSpc>
                <a:spcPct val="100000"/>
              </a:lnSpc>
              <a:spcBef>
                <a:spcPts val="561"/>
              </a:spcBef>
              <a:buClr>
                <a:srgbClr val="0C2340"/>
              </a:buClr>
            </a:pPr>
            <a:r>
              <a:rPr lang="en-US" b="0" strike="noStrike" spc="-1" dirty="0">
                <a:solidFill>
                  <a:srgbClr val="000000"/>
                </a:solidFill>
                <a:latin typeface="Courier New" panose="02070309020205020404" pitchFamily="49" charset="0"/>
                <a:ea typeface="DejaVu Sans"/>
                <a:cs typeface="Courier New" panose="02070309020205020404" pitchFamily="49" charset="0"/>
              </a:rPr>
              <a:t>V6</a:t>
            </a:r>
            <a:r>
              <a:rPr lang="en-US" b="0" strike="noStrike" spc="-1" dirty="0">
                <a:solidFill>
                  <a:srgbClr val="000000"/>
                </a:solidFill>
                <a:latin typeface="Times New Roman"/>
                <a:ea typeface="DejaVu Sans"/>
              </a:rPr>
              <a:t>: Find the names of Departments that offer 6 credit point courses</a:t>
            </a:r>
            <a:endParaRPr lang="en-US" b="0" strike="noStrike" spc="-1" dirty="0">
              <a:solidFill>
                <a:srgbClr val="000000"/>
              </a:solidFill>
              <a:latin typeface="Arial"/>
            </a:endParaRPr>
          </a:p>
          <a:p>
            <a:pPr marL="714375" indent="-352425" algn="just">
              <a:lnSpc>
                <a:spcPct val="100000"/>
              </a:lnSpc>
              <a:spcBef>
                <a:spcPts val="561"/>
              </a:spcBef>
              <a:buClr>
                <a:srgbClr val="0C2340"/>
              </a:buClr>
            </a:pPr>
            <a:r>
              <a:rPr lang="en-US" b="0" strike="noStrike" spc="-1" dirty="0">
                <a:solidFill>
                  <a:srgbClr val="000000"/>
                </a:solidFill>
                <a:latin typeface="Courier New" panose="02070309020205020404" pitchFamily="49" charset="0"/>
                <a:ea typeface="DejaVu Sans"/>
                <a:cs typeface="Courier New" panose="02070309020205020404" pitchFamily="49" charset="0"/>
              </a:rPr>
              <a:t>V12</a:t>
            </a:r>
            <a:r>
              <a:rPr lang="en-US" b="0" strike="noStrike" spc="-1" dirty="0">
                <a:solidFill>
                  <a:srgbClr val="000000"/>
                </a:solidFill>
                <a:latin typeface="Times New Roman"/>
                <a:ea typeface="DejaVu Sans"/>
              </a:rPr>
              <a:t>: Find the names of Departments that offer 12 credit point 	courses</a:t>
            </a:r>
            <a:endParaRPr lang="en-US" b="0" strike="noStrike" spc="-1" dirty="0">
              <a:solidFill>
                <a:srgbClr val="000000"/>
              </a:solidFill>
              <a:latin typeface="Arial"/>
            </a:endParaRPr>
          </a:p>
          <a:p>
            <a:pPr marL="714375" indent="-352425" algn="just">
              <a:lnSpc>
                <a:spcPct val="100000"/>
              </a:lnSpc>
              <a:spcBef>
                <a:spcPts val="561"/>
              </a:spcBef>
              <a:buClr>
                <a:srgbClr val="0C2340"/>
              </a:buClr>
            </a:pPr>
            <a:r>
              <a:rPr lang="en-US" b="0" strike="noStrike" spc="-1" dirty="0">
                <a:solidFill>
                  <a:srgbClr val="000000"/>
                </a:solidFill>
                <a:latin typeface="Courier New" panose="02070309020205020404" pitchFamily="49" charset="0"/>
                <a:ea typeface="DejaVu Sans"/>
                <a:cs typeface="Courier New" panose="02070309020205020404" pitchFamily="49" charset="0"/>
              </a:rPr>
              <a:t>VNAME</a:t>
            </a:r>
            <a:r>
              <a:rPr lang="en-US" b="0" strike="noStrike" spc="-1" dirty="0">
                <a:solidFill>
                  <a:srgbClr val="000000"/>
                </a:solidFill>
                <a:latin typeface="Times New Roman"/>
                <a:ea typeface="DejaVu Sans"/>
              </a:rPr>
              <a:t>: Find the names of Departments included in both </a:t>
            </a:r>
            <a:r>
              <a:rPr lang="en-US" b="0" strike="noStrike" spc="-1" dirty="0">
                <a:solidFill>
                  <a:srgbClr val="000000"/>
                </a:solidFill>
                <a:latin typeface="Courier New" panose="02070309020205020404" pitchFamily="49" charset="0"/>
                <a:ea typeface="DejaVu Sans"/>
                <a:cs typeface="Courier New" panose="02070309020205020404" pitchFamily="49" charset="0"/>
              </a:rPr>
              <a:t>V6</a:t>
            </a:r>
            <a:r>
              <a:rPr lang="en-US" b="0" strike="noStrike" spc="-1" dirty="0">
                <a:solidFill>
                  <a:srgbClr val="000000"/>
                </a:solidFill>
                <a:latin typeface="Times New Roman"/>
                <a:ea typeface="DejaVu Sans"/>
              </a:rPr>
              <a:t> and </a:t>
            </a:r>
            <a:r>
              <a:rPr lang="en-US" b="0" strike="noStrike" spc="-1" dirty="0">
                <a:solidFill>
                  <a:srgbClr val="000000"/>
                </a:solidFill>
                <a:latin typeface="Courier New" panose="02070309020205020404" pitchFamily="49" charset="0"/>
                <a:ea typeface="DejaVu Sans"/>
                <a:cs typeface="Courier New" panose="02070309020205020404" pitchFamily="49" charset="0"/>
              </a:rPr>
              <a:t>V12</a:t>
            </a:r>
            <a:endParaRPr lang="en-US" b="0" strike="noStrike" spc="-1" dirty="0">
              <a:solidFill>
                <a:srgbClr val="000000"/>
              </a:solidFill>
              <a:latin typeface="Courier New" panose="02070309020205020404" pitchFamily="49" charset="0"/>
              <a:cs typeface="Courier New" panose="02070309020205020404" pitchFamily="49" charset="0"/>
            </a:endParaRPr>
          </a:p>
          <a:p>
            <a:pPr marL="714375" indent="-352425" algn="just">
              <a:lnSpc>
                <a:spcPct val="100000"/>
              </a:lnSpc>
              <a:spcBef>
                <a:spcPts val="561"/>
              </a:spcBef>
              <a:buClr>
                <a:srgbClr val="0C2340"/>
              </a:buClr>
            </a:pPr>
            <a:r>
              <a:rPr lang="en-US" b="0" strike="noStrike" spc="-1" dirty="0">
                <a:solidFill>
                  <a:srgbClr val="000000"/>
                </a:solidFill>
                <a:latin typeface="Courier New" panose="02070309020205020404" pitchFamily="49" charset="0"/>
                <a:ea typeface="DejaVu Sans"/>
                <a:cs typeface="Courier New" panose="02070309020205020404" pitchFamily="49" charset="0"/>
              </a:rPr>
              <a:t>VCHAIR</a:t>
            </a:r>
            <a:r>
              <a:rPr lang="en-US" b="0" strike="noStrike" spc="-1" dirty="0">
                <a:solidFill>
                  <a:srgbClr val="000000"/>
                </a:solidFill>
                <a:latin typeface="Times New Roman"/>
                <a:ea typeface="DejaVu Sans"/>
              </a:rPr>
              <a:t>: Find the </a:t>
            </a:r>
            <a:r>
              <a:rPr lang="en-US" b="0" strike="noStrike" spc="-1" dirty="0" err="1">
                <a:solidFill>
                  <a:srgbClr val="000000"/>
                </a:solidFill>
                <a:latin typeface="Times New Roman"/>
                <a:ea typeface="DejaVu Sans"/>
              </a:rPr>
              <a:t>chairpeople</a:t>
            </a:r>
            <a:r>
              <a:rPr lang="en-US" b="0" strike="noStrike" spc="-1" dirty="0">
                <a:solidFill>
                  <a:srgbClr val="000000"/>
                </a:solidFill>
                <a:latin typeface="Times New Roman"/>
                <a:ea typeface="DejaVu Sans"/>
              </a:rPr>
              <a:t> of Departments included in </a:t>
            </a:r>
            <a:r>
              <a:rPr lang="en-US" b="0" strike="noStrike" spc="-1" dirty="0">
                <a:solidFill>
                  <a:srgbClr val="000000"/>
                </a:solidFill>
                <a:latin typeface="Courier New" panose="02070309020205020404" pitchFamily="49" charset="0"/>
                <a:ea typeface="DejaVu Sans"/>
                <a:cs typeface="Courier New" panose="02070309020205020404" pitchFamily="49" charset="0"/>
              </a:rPr>
              <a:t>VNAME</a:t>
            </a:r>
            <a:endParaRPr lang="en-US" b="0" strike="noStrike" spc="-1" dirty="0">
              <a:solidFill>
                <a:srgbClr val="000000"/>
              </a:solidFill>
              <a:latin typeface="Courier New" panose="02070309020205020404" pitchFamily="49" charset="0"/>
              <a:cs typeface="Courier New" panose="02070309020205020404" pitchFamily="49" charset="0"/>
            </a:endParaRPr>
          </a:p>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The views are implemented in the following way</a:t>
            </a:r>
            <a:endParaRPr lang="en-US" sz="2000" b="0" strike="noStrike" spc="-1" dirty="0">
              <a:solidFill>
                <a:srgbClr val="000000"/>
              </a:solidFill>
              <a:latin typeface="Arial"/>
            </a:endParaRPr>
          </a:p>
          <a:p>
            <a:pPr marL="714375" indent="-352425" algn="just">
              <a:lnSpc>
                <a:spcPct val="100000"/>
              </a:lnSpc>
              <a:spcBef>
                <a:spcPts val="561"/>
              </a:spcBef>
              <a:buClr>
                <a:srgbClr val="0C2340"/>
              </a:buCl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V6</a:t>
            </a:r>
            <a:r>
              <a:rPr lang="en-US" sz="2000" b="0" strike="noStrike" spc="-1" dirty="0">
                <a:solidFill>
                  <a:srgbClr val="000000"/>
                </a:solidFill>
                <a:latin typeface="Times New Roman"/>
                <a:ea typeface="DejaVu Sans"/>
              </a:rPr>
              <a:t>: Find the names of Departments that offer 6 credit point courses</a:t>
            </a:r>
          </a:p>
          <a:p>
            <a:pPr marL="714375" indent="-352425" algn="just">
              <a:lnSpc>
                <a:spcPct val="100000"/>
              </a:lnSpc>
              <a:spcBef>
                <a:spcPts val="561"/>
              </a:spcBef>
              <a:buClr>
                <a:srgbClr val="0C2340"/>
              </a:buClr>
            </a:pPr>
            <a:endParaRPr lang="en-US" sz="8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CREATE VIEW V6( name ) AS</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 SELECT </a:t>
            </a:r>
            <a:r>
              <a:rPr lang="en-US" sz="1500" b="0" strike="noStrike" spc="-1" dirty="0" err="1">
                <a:solidFill>
                  <a:srgbClr val="000000"/>
                </a:solidFill>
                <a:latin typeface="Courier New"/>
                <a:ea typeface="DejaVu Sans"/>
              </a:rPr>
              <a:t>offered_by</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FROM COURSE</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WHERE credits = 6 );</a:t>
            </a:r>
            <a:endParaRPr lang="en-US" sz="15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endParaRPr lang="en-US" sz="1500" b="0" strike="noStrike" spc="-1" dirty="0">
              <a:solidFill>
                <a:srgbClr val="000000"/>
              </a:solidFill>
              <a:latin typeface="Arial"/>
            </a:endParaRPr>
          </a:p>
        </p:txBody>
      </p:sp>
      <p:sp>
        <p:nvSpPr>
          <p:cNvPr id="15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B03B868-8DE7-41A6-BF4B-E947AF97F7B7}" type="slidenum">
              <a:rPr lang="en-US" sz="1400" b="0" strike="noStrike" spc="-1">
                <a:solidFill>
                  <a:srgbClr val="8B8B8B"/>
                </a:solidFill>
                <a:latin typeface="Montserrat"/>
                <a:ea typeface="DejaVu Sans"/>
              </a:rPr>
              <a:t>23</a:t>
            </a:fld>
            <a:endParaRPr lang="en-US" sz="1400" b="0" strike="noStrike" spc="-1">
              <a:latin typeface="Arial"/>
            </a:endParaRPr>
          </a:p>
        </p:txBody>
      </p:sp>
    </p:spTree>
    <p:extLst>
      <p:ext uri="{BB962C8B-B14F-4D97-AF65-F5344CB8AC3E}">
        <p14:creationId xmlns:p14="http://schemas.microsoft.com/office/powerpoint/2010/main" val="2761982791"/>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Relational views</a:t>
            </a:r>
            <a:endParaRPr lang="en-US" sz="3200" b="0" strike="noStrike" spc="-1">
              <a:latin typeface="Arial"/>
            </a:endParaRPr>
          </a:p>
        </p:txBody>
      </p:sp>
      <p:sp>
        <p:nvSpPr>
          <p:cNvPr id="159"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V12</a:t>
            </a:r>
            <a:r>
              <a:rPr lang="en-US" sz="2000" b="0" strike="noStrike" spc="-1" dirty="0">
                <a:solidFill>
                  <a:srgbClr val="000000"/>
                </a:solidFill>
                <a:latin typeface="Times New Roman"/>
                <a:ea typeface="DejaVu Sans"/>
              </a:rPr>
              <a:t>: Find the names of Departments that offer 12 credit point courses</a:t>
            </a:r>
            <a:endParaRPr lang="en-US" sz="20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CREATE VIEW V12( name ) AS</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SELECT </a:t>
            </a:r>
            <a:r>
              <a:rPr lang="en-US" sz="1500" b="0" strike="noStrike" spc="-1" dirty="0" err="1">
                <a:solidFill>
                  <a:srgbClr val="000000"/>
                </a:solidFill>
                <a:latin typeface="Courier New"/>
                <a:ea typeface="DejaVu Sans"/>
              </a:rPr>
              <a:t>offered_by</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FROM COURSE</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WHERE credits = 12 );</a:t>
            </a:r>
          </a:p>
          <a:p>
            <a:pPr marL="361950" algn="just">
              <a:lnSpc>
                <a:spcPct val="100000"/>
              </a:lnSpc>
              <a:spcBef>
                <a:spcPts val="561"/>
              </a:spcBef>
              <a:buClr>
                <a:srgbClr val="0C2340"/>
              </a:buClr>
            </a:pPr>
            <a:endParaRPr lang="en-US" sz="8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VNAME</a:t>
            </a:r>
            <a:r>
              <a:rPr lang="en-US" sz="2000" b="0" strike="noStrike" spc="-1" dirty="0">
                <a:solidFill>
                  <a:srgbClr val="000000"/>
                </a:solidFill>
                <a:latin typeface="Times New Roman"/>
                <a:ea typeface="DejaVu Sans"/>
              </a:rPr>
              <a:t>: Find the names of Departments included in both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V6 </a:t>
            </a:r>
            <a:r>
              <a:rPr lang="en-US" sz="2000" b="0" strike="noStrike" spc="-1" dirty="0">
                <a:solidFill>
                  <a:srgbClr val="000000"/>
                </a:solidFill>
                <a:latin typeface="Times New Roman"/>
                <a:ea typeface="DejaVu Sans"/>
              </a:rPr>
              <a:t>and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V12</a:t>
            </a:r>
            <a:endParaRPr lang="en-US" sz="2000" b="0" strike="noStrike" spc="-1" dirty="0">
              <a:solidFill>
                <a:srgbClr val="00000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CREATE VIEW VNAME( name ) AS</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SELECT V6.name</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FROM V6 JOIN V12</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ON V6.name = V12.name );</a:t>
            </a:r>
          </a:p>
          <a:p>
            <a:pPr marL="361950" algn="just">
              <a:lnSpc>
                <a:spcPct val="100000"/>
              </a:lnSpc>
              <a:spcBef>
                <a:spcPts val="561"/>
              </a:spcBef>
              <a:buClr>
                <a:srgbClr val="0C2340"/>
              </a:buClr>
            </a:pPr>
            <a:endParaRPr lang="en-US" sz="8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Courier New" panose="02070309020205020404" pitchFamily="49" charset="0"/>
                <a:ea typeface="DejaVu Sans"/>
                <a:cs typeface="Courier New" panose="02070309020205020404" pitchFamily="49" charset="0"/>
              </a:rPr>
              <a:t>VCHAIR</a:t>
            </a:r>
            <a:r>
              <a:rPr lang="en-US" sz="2000" b="0" strike="noStrike" spc="-1" dirty="0">
                <a:solidFill>
                  <a:srgbClr val="000000"/>
                </a:solidFill>
                <a:latin typeface="Times New Roman"/>
                <a:ea typeface="DejaVu Sans"/>
              </a:rPr>
              <a:t>: Find the chairs of Departments included in </a:t>
            </a:r>
            <a:r>
              <a:rPr lang="en-US" sz="2000" b="0" strike="noStrike" spc="-1" dirty="0">
                <a:solidFill>
                  <a:srgbClr val="000000"/>
                </a:solidFill>
                <a:latin typeface="Courier New" panose="02070309020205020404" pitchFamily="49" charset="0"/>
                <a:ea typeface="DejaVu Sans"/>
                <a:cs typeface="Courier New" panose="02070309020205020404" pitchFamily="49" charset="0"/>
              </a:rPr>
              <a:t>VNAME</a:t>
            </a:r>
            <a:endParaRPr lang="en-US" sz="2000" b="0" strike="noStrike" spc="-1" dirty="0">
              <a:solidFill>
                <a:srgbClr val="000000"/>
              </a:solidFill>
              <a:latin typeface="Courier New" panose="02070309020205020404" pitchFamily="49" charset="0"/>
              <a:cs typeface="Courier New" panose="02070309020205020404" pitchFamily="49" charset="0"/>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CREATE VIEW VCHAIR( chair ) AS</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SELECT </a:t>
            </a:r>
            <a:r>
              <a:rPr lang="en-US" sz="1500" b="0" strike="noStrike" spc="-1" dirty="0" err="1">
                <a:solidFill>
                  <a:srgbClr val="000000"/>
                </a:solidFill>
                <a:latin typeface="Courier New"/>
                <a:ea typeface="DejaVu Sans"/>
              </a:rPr>
              <a:t>DEPARTMENT.chair</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FROM VNAME JOIN DEPARTMENT</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ON </a:t>
            </a:r>
            <a:r>
              <a:rPr lang="en-US" sz="1500" b="0" strike="noStrike" spc="-1" dirty="0" err="1">
                <a:solidFill>
                  <a:srgbClr val="000000"/>
                </a:solidFill>
                <a:latin typeface="Courier New"/>
                <a:ea typeface="DejaVu Sans"/>
              </a:rPr>
              <a:t>VNAME.name</a:t>
            </a:r>
            <a:r>
              <a:rPr lang="en-US" sz="1500" b="0" strike="noStrike" spc="-1" dirty="0">
                <a:solidFill>
                  <a:srgbClr val="000000"/>
                </a:solidFill>
                <a:latin typeface="Courier New"/>
                <a:ea typeface="DejaVu Sans"/>
              </a:rPr>
              <a:t> = DEPARTMENT.NAME );</a:t>
            </a:r>
            <a:endParaRPr lang="en-US" sz="1500" b="0" strike="noStrike" spc="-1" dirty="0">
              <a:solidFill>
                <a:srgbClr val="000000"/>
              </a:solidFill>
              <a:latin typeface="Arial"/>
            </a:endParaRPr>
          </a:p>
        </p:txBody>
      </p:sp>
      <p:sp>
        <p:nvSpPr>
          <p:cNvPr id="16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386F402-3330-426F-A82C-563F03887AA4}" type="slidenum">
              <a:rPr lang="en-US" sz="1400" b="0" strike="noStrike" spc="-1">
                <a:solidFill>
                  <a:srgbClr val="8B8B8B"/>
                </a:solidFill>
                <a:latin typeface="Montserrat"/>
                <a:ea typeface="DejaVu Sans"/>
              </a:rPr>
              <a:t>24</a:t>
            </a:fld>
            <a:endParaRPr lang="en-US" sz="1400" b="0" strike="noStrike" spc="-1">
              <a:latin typeface="Arial"/>
            </a:endParaRPr>
          </a:p>
        </p:txBody>
      </p:sp>
    </p:spTree>
    <p:extLst>
      <p:ext uri="{BB962C8B-B14F-4D97-AF65-F5344CB8AC3E}">
        <p14:creationId xmlns:p14="http://schemas.microsoft.com/office/powerpoint/2010/main" val="1769870204"/>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Relational views</a:t>
            </a:r>
            <a:endParaRPr lang="en-US" sz="3200" b="0" strike="noStrike" spc="-1">
              <a:latin typeface="Arial"/>
            </a:endParaRPr>
          </a:p>
        </p:txBody>
      </p:sp>
      <p:sp>
        <p:nvSpPr>
          <p:cNvPr id="162"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The final query </a:t>
            </a:r>
            <a:r>
              <a:rPr lang="en-US" sz="2000" spc="-1" dirty="0">
                <a:solidFill>
                  <a:srgbClr val="000000"/>
                </a:solidFill>
                <a:latin typeface="Times New Roman"/>
                <a:ea typeface="DejaVu Sans"/>
              </a:rPr>
              <a:t>list the contents of a relational view </a:t>
            </a:r>
            <a:r>
              <a:rPr lang="en-US" sz="2000" spc="-1" dirty="0">
                <a:solidFill>
                  <a:srgbClr val="000000"/>
                </a:solidFill>
                <a:latin typeface="Courier New" panose="02070309020205020404" pitchFamily="49" charset="0"/>
                <a:ea typeface="DejaVu Sans"/>
                <a:cs typeface="Courier New" panose="02070309020205020404" pitchFamily="49" charset="0"/>
              </a:rPr>
              <a:t>VCHAIR</a:t>
            </a:r>
            <a:endParaRPr lang="en-US" sz="2000" b="0" strike="noStrike" spc="-1" dirty="0">
              <a:solidFill>
                <a:srgbClr val="000000"/>
              </a:solidFill>
              <a:latin typeface="Courier New" panose="02070309020205020404" pitchFamily="49" charset="0"/>
              <a:ea typeface="DejaVu Sans"/>
              <a:cs typeface="Courier New" panose="02070309020205020404" pitchFamily="49" charset="0"/>
            </a:endParaRP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61950" algn="just">
              <a:lnSpc>
                <a:spcPct val="100000"/>
              </a:lnSpc>
              <a:spcBef>
                <a:spcPts val="561"/>
              </a:spcBef>
              <a:buClr>
                <a:srgbClr val="0C2340"/>
              </a:buClr>
            </a:pPr>
            <a:r>
              <a:rPr lang="en-US" b="0" strike="noStrike" spc="-1" dirty="0">
                <a:solidFill>
                  <a:srgbClr val="000000"/>
                </a:solidFill>
                <a:latin typeface="Courier New"/>
                <a:ea typeface="DejaVu Sans"/>
              </a:rPr>
              <a:t>SELECT *</a:t>
            </a:r>
            <a:endParaRPr lang="en-US" b="0" strike="noStrike" spc="-1" dirty="0">
              <a:solidFill>
                <a:srgbClr val="000000"/>
              </a:solidFill>
              <a:latin typeface="Arial"/>
            </a:endParaRPr>
          </a:p>
          <a:p>
            <a:pPr marL="361950" algn="just">
              <a:lnSpc>
                <a:spcPct val="100000"/>
              </a:lnSpc>
              <a:spcBef>
                <a:spcPts val="561"/>
              </a:spcBef>
              <a:buClr>
                <a:srgbClr val="0C2340"/>
              </a:buClr>
            </a:pPr>
            <a:r>
              <a:rPr lang="en-US" b="0" strike="noStrike" spc="-1" dirty="0">
                <a:solidFill>
                  <a:srgbClr val="000000"/>
                </a:solidFill>
                <a:latin typeface="Courier New"/>
                <a:ea typeface="DejaVu Sans"/>
              </a:rPr>
              <a:t>FROM VCHAIR;</a:t>
            </a:r>
            <a:endParaRPr lang="en-US" b="0" strike="noStrike" spc="-1" dirty="0">
              <a:solidFill>
                <a:srgbClr val="000000"/>
              </a:solidFill>
              <a:latin typeface="Arial"/>
            </a:endParaRPr>
          </a:p>
        </p:txBody>
      </p:sp>
      <p:sp>
        <p:nvSpPr>
          <p:cNvPr id="16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F29C4C31-00A3-4983-87AB-EF377BA7E7C8}" type="slidenum">
              <a:rPr lang="en-US" sz="1400" b="0" strike="noStrike" spc="-1">
                <a:solidFill>
                  <a:srgbClr val="8B8B8B"/>
                </a:solidFill>
                <a:latin typeface="Montserrat"/>
                <a:ea typeface="DejaVu Sans"/>
              </a:rPr>
              <a:t>25</a:t>
            </a:fld>
            <a:endParaRPr lang="en-US" sz="1400" b="0" strike="noStrike" spc="-1">
              <a:latin typeface="Arial"/>
            </a:endParaRPr>
          </a:p>
        </p:txBody>
      </p:sp>
    </p:spTree>
    <p:extLst>
      <p:ext uri="{BB962C8B-B14F-4D97-AF65-F5344CB8AC3E}">
        <p14:creationId xmlns:p14="http://schemas.microsoft.com/office/powerpoint/2010/main" val="49857843"/>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References</a:t>
            </a:r>
            <a:endParaRPr lang="en-US" sz="3600" b="0" strike="noStrike" spc="-1">
              <a:latin typeface="Arial"/>
            </a:endParaRPr>
          </a:p>
        </p:txBody>
      </p:sp>
      <p:sp>
        <p:nvSpPr>
          <p:cNvPr id="165" name="CustomShape 2"/>
          <p:cNvSpPr/>
          <p:nvPr/>
        </p:nvSpPr>
        <p:spPr>
          <a:xfrm>
            <a:off x="457200" y="140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C. Coronel, S. Morris, A. Basta, M. Zgola, Data Management and Security, Chapters 5, 7, Cengage Compose eBook, 2018, eBook: Data Management and Security, 1st Edition</a:t>
            </a:r>
            <a:endParaRPr lang="en-US" sz="1900" b="0" strike="noStrike" spc="-1">
              <a:latin typeface="Arial"/>
            </a:endParaRPr>
          </a:p>
          <a:p>
            <a:pPr marL="343080" indent="-33984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T. Connoly, C. Begg, Database Systems, A Practical Approach to Design, Implementation, and Management, Chapter 6.3.5 Subqueries, Chapter 6.3.8 EXISTS and NOT EXISTS, Chapter 7.4.1 Creating a View Pearson Education Ltd, 2015</a:t>
            </a:r>
            <a:endParaRPr lang="en-US" sz="1900" b="0" strike="noStrike" spc="-1">
              <a:latin typeface="Arial"/>
            </a:endParaRPr>
          </a:p>
          <a:p>
            <a:pPr marL="343080" indent="-33984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D. Darmawikarta, SQL for MySQL A Beginner’s Tutorial, Chapter 7 Subqueries, Chapter 9 Views, Brainy Software Inc. First Edition: June 2014</a:t>
            </a:r>
            <a:endParaRPr lang="en-US" sz="1900" b="0" strike="noStrike" spc="-1">
              <a:latin typeface="Arial"/>
            </a:endParaRPr>
          </a:p>
          <a:p>
            <a:pPr marL="343080" indent="-33984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How to ... ? Cookbook, How to implement queries in SQL ? (Part 2) Recipe 6.3 How to implement nested queries ?</a:t>
            </a:r>
            <a:endParaRPr lang="en-US" sz="1900" b="0" strike="noStrike" spc="-1">
              <a:latin typeface="Arial"/>
            </a:endParaRPr>
          </a:p>
          <a:p>
            <a:pPr marL="343080" indent="-339840" algn="just">
              <a:lnSpc>
                <a:spcPct val="100000"/>
              </a:lnSpc>
              <a:spcBef>
                <a:spcPts val="561"/>
              </a:spcBef>
              <a:buClr>
                <a:srgbClr val="0C2340"/>
              </a:buClr>
              <a:buFont typeface="Arial"/>
              <a:buChar char="•"/>
            </a:pPr>
            <a:r>
              <a:rPr lang="en-US" sz="1900" b="0" strike="noStrike" spc="-1">
                <a:solidFill>
                  <a:srgbClr val="0C2340"/>
                </a:solidFill>
                <a:latin typeface="Times New Roman"/>
                <a:ea typeface="DejaVu Sans"/>
              </a:rPr>
              <a:t>How to ... ? Cookbook, How to implement queries in SQL ? (Part 2) Recipe 6.4 Recipe 6.4 How to implement correlated nested queries ?</a:t>
            </a:r>
            <a:endParaRPr lang="en-US" sz="1900" b="0" strike="noStrike" spc="-1">
              <a:latin typeface="Arial"/>
            </a:endParaRPr>
          </a:p>
        </p:txBody>
      </p:sp>
      <p:sp>
        <p:nvSpPr>
          <p:cNvPr id="166"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45B7D948-5B0C-44B6-AFC1-DB0435D88716}" type="slidenum">
              <a:rPr lang="en-US" sz="1400" b="0" strike="noStrike" spc="-1">
                <a:solidFill>
                  <a:srgbClr val="8B8B8B"/>
                </a:solidFill>
                <a:latin typeface="Montserrat"/>
                <a:ea typeface="DejaVu Sans"/>
              </a:rPr>
              <a:t>26</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dirty="0">
                <a:solidFill>
                  <a:srgbClr val="0B223E"/>
                </a:solidFill>
                <a:latin typeface="Times New Roman"/>
                <a:ea typeface="DejaVu Sans"/>
              </a:rPr>
              <a:t>Inline views</a:t>
            </a:r>
            <a:endParaRPr lang="en-US" sz="3200" b="0" strike="noStrike" spc="-1" dirty="0">
              <a:latin typeface="Arial"/>
            </a:endParaRPr>
          </a:p>
        </p:txBody>
      </p:sp>
      <p:sp>
        <p:nvSpPr>
          <p:cNvPr id="94"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400" b="0" strike="noStrike" spc="-1" dirty="0">
                <a:solidFill>
                  <a:srgbClr val="0A2340"/>
                </a:solidFill>
                <a:latin typeface="Times New Roman"/>
                <a:ea typeface="DejaVu Sans"/>
              </a:rPr>
              <a:t>An inline view is defined as a </a:t>
            </a:r>
            <a:r>
              <a:rPr lang="en-US" sz="2400" b="0" strike="noStrike" spc="-1" dirty="0">
                <a:solidFill>
                  <a:srgbClr val="0A2340"/>
                </a:solidFill>
                <a:latin typeface="Courier New"/>
                <a:ea typeface="DejaVu Sans"/>
              </a:rPr>
              <a:t>SELECT</a:t>
            </a:r>
            <a:r>
              <a:rPr lang="en-US" sz="2400" b="0" strike="noStrike" spc="-1" dirty="0">
                <a:solidFill>
                  <a:srgbClr val="0A2340"/>
                </a:solidFill>
                <a:latin typeface="Times New Roman"/>
                <a:ea typeface="DejaVu Sans"/>
              </a:rPr>
              <a:t> statement enclosed </a:t>
            </a:r>
            <a:r>
              <a:rPr lang="en-US" sz="2400" b="0" strike="noStrike" spc="-1" dirty="0">
                <a:solidFill>
                  <a:srgbClr val="0A2340"/>
                </a:solidFill>
                <a:latin typeface="Times New Roman" panose="02020603050405020304" pitchFamily="18" charset="0"/>
                <a:ea typeface="DejaVu Sans"/>
                <a:cs typeface="Times New Roman" panose="02020603050405020304" pitchFamily="18" charset="0"/>
              </a:rPr>
              <a:t>within the</a:t>
            </a:r>
            <a:r>
              <a:rPr lang="en-US" sz="2400" spc="-1" dirty="0">
                <a:solidFill>
                  <a:srgbClr val="0A2340"/>
                </a:solidFill>
                <a:latin typeface="Times New Roman" panose="02020603050405020304" pitchFamily="18" charset="0"/>
                <a:ea typeface="DejaVu Sans"/>
                <a:cs typeface="Times New Roman" panose="02020603050405020304" pitchFamily="18" charset="0"/>
              </a:rPr>
              <a:t> left</a:t>
            </a:r>
            <a:r>
              <a:rPr lang="en-US" sz="2400" b="0" strike="noStrike" spc="-1" dirty="0">
                <a:solidFill>
                  <a:srgbClr val="0A2340"/>
                </a:solidFill>
                <a:latin typeface="Times New Roman" panose="02020603050405020304" pitchFamily="18" charset="0"/>
                <a:ea typeface="DejaVu Sans"/>
                <a:cs typeface="Times New Roman" panose="02020603050405020304" pitchFamily="18" charset="0"/>
              </a:rPr>
              <a:t> and right brackets and with an optional inline view name following a right bracket</a:t>
            </a:r>
            <a:endParaRPr lang="en-US" sz="2400" b="0" strike="noStrike" spc="-1" dirty="0">
              <a:solidFill>
                <a:srgbClr val="0A2340"/>
              </a:solidFill>
              <a:latin typeface="Times New Roman" panose="02020603050405020304" pitchFamily="18" charset="0"/>
              <a:cs typeface="Times New Roman" panose="02020603050405020304" pitchFamily="18" charset="0"/>
            </a:endParaRPr>
          </a:p>
          <a:p>
            <a:pPr marL="352440" indent="-341640" algn="just">
              <a:lnSpc>
                <a:spcPct val="100000"/>
              </a:lnSpc>
              <a:spcBef>
                <a:spcPts val="561"/>
              </a:spcBef>
              <a:buClr>
                <a:srgbClr val="0C2340"/>
              </a:buClr>
              <a:buFont typeface="Arial"/>
              <a:buChar char="•"/>
            </a:pPr>
            <a:r>
              <a:rPr lang="en-US" sz="2400" b="0" strike="noStrike" spc="-1" dirty="0">
                <a:solidFill>
                  <a:srgbClr val="0A2340"/>
                </a:solidFill>
                <a:latin typeface="Times New Roman"/>
                <a:ea typeface="DejaVu Sans"/>
              </a:rPr>
              <a:t>A view name is a name of a temporary relational table, that contains the results </a:t>
            </a:r>
            <a:r>
              <a:rPr lang="en-US" sz="2400" spc="-1" dirty="0">
                <a:solidFill>
                  <a:srgbClr val="0A2340"/>
                </a:solidFill>
                <a:latin typeface="Times New Roman"/>
                <a:ea typeface="DejaVu Sans"/>
              </a:rPr>
              <a:t>from processing of </a:t>
            </a:r>
            <a:r>
              <a:rPr lang="en-US" sz="2400" b="0" strike="noStrike" spc="-1" dirty="0">
                <a:solidFill>
                  <a:srgbClr val="0A2340"/>
                </a:solidFill>
                <a:latin typeface="Courier New"/>
                <a:ea typeface="DejaVu Sans"/>
              </a:rPr>
              <a:t>SELECT</a:t>
            </a:r>
            <a:r>
              <a:rPr lang="en-US" sz="2400" b="0" strike="noStrike" spc="-1" dirty="0">
                <a:solidFill>
                  <a:srgbClr val="0A2340"/>
                </a:solidFill>
                <a:latin typeface="Times New Roman"/>
                <a:ea typeface="DejaVu Sans"/>
              </a:rPr>
              <a:t> statement </a:t>
            </a:r>
          </a:p>
          <a:p>
            <a:pPr marL="352440" indent="-341640" algn="just">
              <a:lnSpc>
                <a:spcPct val="100000"/>
              </a:lnSpc>
              <a:spcBef>
                <a:spcPts val="561"/>
              </a:spcBef>
              <a:buClr>
                <a:srgbClr val="0C2340"/>
              </a:buClr>
              <a:buFont typeface="Arial"/>
              <a:buChar char="•"/>
            </a:pPr>
            <a:r>
              <a:rPr lang="en-US" sz="2400" b="0" strike="noStrike" spc="-1" dirty="0">
                <a:solidFill>
                  <a:srgbClr val="0A2340"/>
                </a:solidFill>
                <a:latin typeface="Times New Roman"/>
                <a:ea typeface="DejaVu Sans"/>
              </a:rPr>
              <a:t>A temporary relational </a:t>
            </a:r>
            <a:r>
              <a:rPr lang="en-US" sz="2400" b="0" strike="noStrike" spc="-1" dirty="0">
                <a:solidFill>
                  <a:srgbClr val="000000"/>
                </a:solidFill>
                <a:latin typeface="Times New Roman"/>
                <a:ea typeface="DejaVu Sans"/>
              </a:rPr>
              <a:t>table is created only for a period of time when </a:t>
            </a:r>
            <a:r>
              <a:rPr lang="en-US" sz="2400" b="0" strike="noStrike" spc="-1" dirty="0">
                <a:solidFill>
                  <a:srgbClr val="000000"/>
                </a:solidFill>
                <a:latin typeface="Courier New"/>
                <a:ea typeface="DejaVu Sans"/>
              </a:rPr>
              <a:t>SELECT</a:t>
            </a:r>
            <a:r>
              <a:rPr lang="en-US" sz="2400" b="0" strike="noStrike" spc="-1" dirty="0">
                <a:solidFill>
                  <a:srgbClr val="000000"/>
                </a:solidFill>
                <a:latin typeface="Times New Roman"/>
                <a:ea typeface="DejaVu Sans"/>
              </a:rPr>
              <a:t> is processed</a:t>
            </a:r>
            <a:endParaRPr lang="en-US" sz="24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400" b="0" strike="noStrike" spc="-1" dirty="0">
                <a:solidFill>
                  <a:srgbClr val="000000"/>
                </a:solidFill>
                <a:latin typeface="Times New Roman"/>
                <a:ea typeface="DejaVu Sans"/>
              </a:rPr>
              <a:t>A name of inline view can be used within an outer </a:t>
            </a:r>
            <a:r>
              <a:rPr lang="en-US" sz="2400" b="0" strike="noStrike" spc="-1" dirty="0">
                <a:solidFill>
                  <a:srgbClr val="000000"/>
                </a:solidFill>
                <a:latin typeface="Courier New"/>
                <a:ea typeface="DejaVu Sans"/>
              </a:rPr>
              <a:t>SELECT</a:t>
            </a:r>
            <a:r>
              <a:rPr lang="en-US" sz="2400" b="0" strike="noStrike" spc="-1" dirty="0">
                <a:solidFill>
                  <a:srgbClr val="000000"/>
                </a:solidFill>
                <a:latin typeface="Times New Roman"/>
                <a:ea typeface="DejaVu Sans"/>
              </a:rPr>
              <a:t> statement in any place where a name of relational table or a name of column can be used</a:t>
            </a:r>
            <a:endParaRPr lang="en-US" sz="2400" b="0" strike="noStrike" spc="-1" dirty="0">
              <a:solidFill>
                <a:srgbClr val="000000"/>
              </a:solidFill>
              <a:latin typeface="Arial"/>
            </a:endParaRPr>
          </a:p>
        </p:txBody>
      </p:sp>
      <p:sp>
        <p:nvSpPr>
          <p:cNvPr id="95"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0CEC676-4674-40B7-99E4-737E08ABA35C}" type="slidenum">
              <a:rPr lang="en-US" sz="1400" b="0" strike="noStrike" spc="-1">
                <a:solidFill>
                  <a:srgbClr val="8B8B8B"/>
                </a:solidFill>
                <a:latin typeface="Montserrat"/>
                <a:ea typeface="DejaVu Sans"/>
              </a:rPr>
              <a:t>3</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spc="-1" dirty="0">
                <a:solidFill>
                  <a:srgbClr val="0B223E"/>
                </a:solidFill>
                <a:latin typeface="Times New Roman"/>
              </a:rPr>
              <a:t>Inline views</a:t>
            </a:r>
            <a:endParaRPr lang="en-US" sz="3200" spc="-1" dirty="0"/>
          </a:p>
        </p:txBody>
      </p:sp>
      <p:sp>
        <p:nvSpPr>
          <p:cNvPr id="102"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1800" b="0" strike="noStrike" spc="-1" dirty="0">
                <a:latin typeface="Times New Roman" panose="02020603050405020304" pitchFamily="18" charset="0"/>
                <a:ea typeface="DejaVu Sans"/>
                <a:cs typeface="Times New Roman" panose="02020603050405020304" pitchFamily="18" charset="0"/>
              </a:rPr>
              <a:t>Sample database</a:t>
            </a:r>
            <a:endParaRPr lang="en-US" sz="1800" b="0" strike="noStrike" spc="-1" dirty="0">
              <a:latin typeface="Times New Roman" panose="02020603050405020304" pitchFamily="18" charset="0"/>
              <a:cs typeface="Times New Roman" panose="02020603050405020304" pitchFamily="18" charset="0"/>
            </a:endParaRPr>
          </a:p>
          <a:p>
            <a:pPr marL="352440" indent="-341640" algn="just">
              <a:lnSpc>
                <a:spcPct val="100000"/>
              </a:lnSpc>
              <a:spcBef>
                <a:spcPts val="561"/>
              </a:spcBef>
              <a:buClr>
                <a:srgbClr val="0C2340"/>
              </a:buClr>
              <a:buFont typeface="Arial"/>
              <a:buChar char="•"/>
            </a:pPr>
            <a:endParaRPr lang="en-US" sz="1800" b="0" strike="noStrike" spc="-1" dirty="0">
              <a:latin typeface="Arial"/>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CREATE TABLE DEPARTMENT(</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name               VARCHAR(50)        NOT NULL,</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code               CHAR(5)            NOT NULL,</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a:t>
            </a:r>
            <a:r>
              <a:rPr lang="en-US" sz="1100" b="0" strike="noStrike" spc="-1" dirty="0" err="1">
                <a:solidFill>
                  <a:srgbClr val="0A2340"/>
                </a:solidFill>
                <a:latin typeface="Courier New" panose="02070309020205020404" pitchFamily="49" charset="0"/>
                <a:ea typeface="DejaVu Sans"/>
                <a:cs typeface="Courier New" panose="02070309020205020404" pitchFamily="49" charset="0"/>
              </a:rPr>
              <a:t>total_staff_number</a:t>
            </a: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DECIMAL(2)         NOT NULL,</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chair              VARCHAR(50)            NULL,</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budget             DECIMAL(9,1)       NOT NULL,</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CONSTRAINT </a:t>
            </a:r>
            <a:r>
              <a:rPr lang="en-US" sz="1100" b="0" strike="noStrike" spc="-1" dirty="0" err="1">
                <a:solidFill>
                  <a:srgbClr val="0A2340"/>
                </a:solidFill>
                <a:latin typeface="Courier New" panose="02070309020205020404" pitchFamily="49" charset="0"/>
                <a:ea typeface="DejaVu Sans"/>
                <a:cs typeface="Courier New" panose="02070309020205020404" pitchFamily="49" charset="0"/>
              </a:rPr>
              <a:t>dept_pkey</a:t>
            </a: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PRIMARY KEY(name),</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CONSTRAINT dept_ckey1 UNIQUE(code),</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CONSTRAINT dept_ckey2 UNIQUE(chair),</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CONSTRAINT dept_check1 CHECK (</a:t>
            </a:r>
            <a:r>
              <a:rPr lang="en-US" sz="1100" b="0" strike="noStrike" spc="-1" dirty="0" err="1">
                <a:solidFill>
                  <a:srgbClr val="0A2340"/>
                </a:solidFill>
                <a:latin typeface="Courier New" panose="02070309020205020404" pitchFamily="49" charset="0"/>
                <a:ea typeface="DejaVu Sans"/>
                <a:cs typeface="Courier New" panose="02070309020205020404" pitchFamily="49" charset="0"/>
              </a:rPr>
              <a:t>total_staff_number</a:t>
            </a: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BETWEEN 1 AND 50) );</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CREATE TABLE COURSE(</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a:t>
            </a:r>
            <a:r>
              <a:rPr lang="en-US" sz="1100" b="0" strike="noStrike" spc="-1" dirty="0" err="1">
                <a:solidFill>
                  <a:srgbClr val="0A2340"/>
                </a:solidFill>
                <a:latin typeface="Courier New" panose="02070309020205020404" pitchFamily="49" charset="0"/>
                <a:ea typeface="DejaVu Sans"/>
                <a:cs typeface="Courier New" panose="02070309020205020404" pitchFamily="49" charset="0"/>
              </a:rPr>
              <a:t>cnum</a:t>
            </a: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CHAR(7)           NOT NULL,</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title              VARCHAR(200)      NOT NULL,</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credits            DECIMAL(2)        NOT NULL,</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a:t>
            </a:r>
            <a:r>
              <a:rPr lang="en-US" sz="1100" b="0" strike="noStrike" spc="-1" dirty="0" err="1">
                <a:solidFill>
                  <a:srgbClr val="0A2340"/>
                </a:solidFill>
                <a:latin typeface="Courier New" panose="02070309020205020404" pitchFamily="49" charset="0"/>
                <a:ea typeface="DejaVu Sans"/>
                <a:cs typeface="Courier New" panose="02070309020205020404" pitchFamily="49" charset="0"/>
              </a:rPr>
              <a:t>offered_by</a:t>
            </a: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VARCHAR(50)           NULL,</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CONSTRAINT </a:t>
            </a:r>
            <a:r>
              <a:rPr lang="en-US" sz="1100" b="0" strike="noStrike" spc="-1" dirty="0" err="1">
                <a:solidFill>
                  <a:srgbClr val="0A2340"/>
                </a:solidFill>
                <a:latin typeface="Courier New" panose="02070309020205020404" pitchFamily="49" charset="0"/>
                <a:ea typeface="DejaVu Sans"/>
                <a:cs typeface="Courier New" panose="02070309020205020404" pitchFamily="49" charset="0"/>
              </a:rPr>
              <a:t>course_pkey</a:t>
            </a: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PRIMARY KEY(</a:t>
            </a:r>
            <a:r>
              <a:rPr lang="en-US" sz="1100" b="0" strike="noStrike" spc="-1" dirty="0" err="1">
                <a:solidFill>
                  <a:srgbClr val="0A2340"/>
                </a:solidFill>
                <a:latin typeface="Courier New" panose="02070309020205020404" pitchFamily="49" charset="0"/>
                <a:ea typeface="DejaVu Sans"/>
                <a:cs typeface="Courier New" panose="02070309020205020404" pitchFamily="49" charset="0"/>
              </a:rPr>
              <a:t>cnum</a:t>
            </a:r>
            <a:r>
              <a:rPr lang="en-US" sz="1100" b="0" strike="noStrike" spc="-1" dirty="0">
                <a:solidFill>
                  <a:srgbClr val="0A2340"/>
                </a:solidFill>
                <a:latin typeface="Courier New" panose="02070309020205020404" pitchFamily="49" charset="0"/>
                <a:ea typeface="DejaVu Sans"/>
                <a:cs typeface="Courier New" panose="02070309020205020404" pitchFamily="49" charset="0"/>
              </a:rPr>
              <a:t>),</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CONSTRAINT course_check1 CHECK (credits IN (6, 12)),</a:t>
            </a:r>
            <a:endParaRPr lang="en-US" sz="1100" b="0" strike="noStrike" spc="-1" dirty="0">
              <a:solidFill>
                <a:srgbClr val="0A2340"/>
              </a:solidFill>
              <a:latin typeface="Courier New" panose="02070309020205020404" pitchFamily="49" charset="0"/>
              <a:cs typeface="Courier New" panose="02070309020205020404" pitchFamily="49" charset="0"/>
            </a:endParaRP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CONSTRAINT course_fkey1 FOREIGN KEY(</a:t>
            </a:r>
            <a:r>
              <a:rPr lang="en-US" sz="1100" b="0" strike="noStrike" spc="-1" dirty="0" err="1">
                <a:solidFill>
                  <a:srgbClr val="0A2340"/>
                </a:solidFill>
                <a:latin typeface="Courier New" panose="02070309020205020404" pitchFamily="49" charset="0"/>
                <a:ea typeface="DejaVu Sans"/>
                <a:cs typeface="Courier New" panose="02070309020205020404" pitchFamily="49" charset="0"/>
              </a:rPr>
              <a:t>offered_by</a:t>
            </a:r>
            <a:r>
              <a:rPr lang="en-US" sz="1100" b="0" strike="noStrike" spc="-1" dirty="0">
                <a:solidFill>
                  <a:srgbClr val="0A2340"/>
                </a:solidFill>
                <a:latin typeface="Courier New" panose="02070309020205020404" pitchFamily="49" charset="0"/>
                <a:ea typeface="DejaVu Sans"/>
                <a:cs typeface="Courier New" panose="02070309020205020404" pitchFamily="49" charset="0"/>
              </a:rPr>
              <a:t>)</a:t>
            </a:r>
            <a:r>
              <a:rPr lang="en-US" sz="1100" spc="-1" dirty="0">
                <a:solidFill>
                  <a:srgbClr val="0A2340"/>
                </a:solidFill>
                <a:latin typeface="Courier New" panose="02070309020205020404" pitchFamily="49" charset="0"/>
                <a:cs typeface="Courier New" panose="02070309020205020404" pitchFamily="49" charset="0"/>
              </a:rPr>
              <a:t> </a:t>
            </a:r>
          </a:p>
          <a:p>
            <a:pPr marL="324000" algn="just">
              <a:lnSpc>
                <a:spcPct val="100000"/>
              </a:lnSpc>
              <a:spcBef>
                <a:spcPts val="561"/>
              </a:spcBef>
            </a:pPr>
            <a:r>
              <a:rPr lang="en-US" sz="1100" b="0" strike="noStrike" spc="-1" dirty="0">
                <a:solidFill>
                  <a:srgbClr val="0A2340"/>
                </a:solidFill>
                <a:latin typeface="Courier New" panose="02070309020205020404" pitchFamily="49" charset="0"/>
                <a:ea typeface="DejaVu Sans"/>
                <a:cs typeface="Courier New" panose="02070309020205020404" pitchFamily="49" charset="0"/>
              </a:rPr>
              <a:t>                          REFEREN</a:t>
            </a:r>
            <a:r>
              <a:rPr lang="en-US" sz="1100" b="0" strike="noStrike" spc="-1" dirty="0">
                <a:latin typeface="Courier New" panose="02070309020205020404" pitchFamily="49" charset="0"/>
                <a:ea typeface="DejaVu Sans"/>
                <a:cs typeface="Courier New" panose="02070309020205020404" pitchFamily="49" charset="0"/>
              </a:rPr>
              <a:t>CES DEPARTMENT(name) ON DELETE CASCADE );</a:t>
            </a:r>
            <a:endParaRPr lang="en-US" sz="1100" b="0" strike="noStrike" spc="-1" dirty="0">
              <a:latin typeface="Courier New" panose="02070309020205020404" pitchFamily="49" charset="0"/>
              <a:cs typeface="Courier New" panose="02070309020205020404" pitchFamily="49" charset="0"/>
            </a:endParaRPr>
          </a:p>
        </p:txBody>
      </p:sp>
      <p:sp>
        <p:nvSpPr>
          <p:cNvPr id="10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92772B78-17EF-4E75-95C8-610A4C440536}" type="slidenum">
              <a:rPr lang="en-US" sz="1400" b="0" strike="noStrike" spc="-1">
                <a:solidFill>
                  <a:srgbClr val="8B8B8B"/>
                </a:solidFill>
                <a:latin typeface="Montserrat"/>
                <a:ea typeface="DejaVu Sans"/>
              </a:rPr>
              <a:t>4</a:t>
            </a:fld>
            <a:endParaRPr lang="en-US" sz="1400" b="0" strike="noStrike" spc="-1">
              <a:latin typeface="Arial"/>
            </a:endParaRPr>
          </a:p>
        </p:txBody>
      </p:sp>
    </p:spTree>
    <p:extLst>
      <p:ext uri="{BB962C8B-B14F-4D97-AF65-F5344CB8AC3E}">
        <p14:creationId xmlns:p14="http://schemas.microsoft.com/office/powerpoint/2010/main" val="4037185632"/>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Inline views</a:t>
            </a:r>
            <a:endParaRPr lang="en-US" sz="3200" b="0" strike="noStrike" spc="-1">
              <a:latin typeface="Arial"/>
            </a:endParaRPr>
          </a:p>
        </p:txBody>
      </p:sp>
      <p:sp>
        <p:nvSpPr>
          <p:cNvPr id="100"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400" b="0" strike="noStrike" spc="-1" dirty="0">
                <a:solidFill>
                  <a:srgbClr val="000000"/>
                </a:solidFill>
                <a:latin typeface="Times New Roman"/>
                <a:ea typeface="DejaVu Sans"/>
              </a:rPr>
              <a:t>A query "find the chairs of Departments that offer more than one course" can be decomposed into the following queries</a:t>
            </a:r>
            <a:endParaRPr lang="en-US" sz="24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400" b="0" strike="noStrike" spc="-1" dirty="0">
                <a:solidFill>
                  <a:srgbClr val="000000"/>
                </a:solidFill>
                <a:latin typeface="Times New Roman"/>
                <a:ea typeface="DejaVu Sans"/>
              </a:rPr>
              <a:t>"Find the total number of courses offered by a Department"</a:t>
            </a:r>
            <a:endParaRPr lang="en-US" sz="24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SELECT count(*) </a:t>
            </a: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COURSE</a:t>
            </a:r>
            <a:endParaRPr lang="en-US" sz="1600"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WHERE </a:t>
            </a:r>
            <a:r>
              <a:rPr lang="en-US" sz="1600" b="0" strike="noStrike" spc="-1" dirty="0" err="1">
                <a:solidFill>
                  <a:srgbClr val="000000"/>
                </a:solidFill>
                <a:latin typeface="Courier New"/>
                <a:ea typeface="DejaVu Sans"/>
              </a:rPr>
              <a:t>COURSE.offered_by</a:t>
            </a:r>
            <a:r>
              <a:rPr lang="en-US" sz="1600" b="0" strike="noStrike" spc="-1" dirty="0">
                <a:solidFill>
                  <a:srgbClr val="000000"/>
                </a:solidFill>
                <a:latin typeface="Courier New"/>
                <a:ea typeface="DejaVu Sans"/>
              </a:rPr>
              <a:t> = ... )</a:t>
            </a:r>
          </a:p>
          <a:p>
            <a:pPr marL="361950" algn="just">
              <a:lnSpc>
                <a:spcPct val="100000"/>
              </a:lnSpc>
              <a:spcBef>
                <a:spcPts val="561"/>
              </a:spcBef>
              <a:buClr>
                <a:srgbClr val="0C2340"/>
              </a:buClr>
            </a:pPr>
            <a:endParaRPr lang="en-US" sz="16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400" b="0" strike="noStrike" spc="-1" dirty="0">
                <a:solidFill>
                  <a:srgbClr val="000000"/>
                </a:solidFill>
                <a:latin typeface="Times New Roman"/>
                <a:ea typeface="DejaVu Sans"/>
              </a:rPr>
              <a:t>Find the chairs of Departments such that the total number of courses offered by a Department is greater than one"</a:t>
            </a:r>
            <a:endParaRPr lang="en-US" sz="24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SELECT </a:t>
            </a:r>
            <a:r>
              <a:rPr lang="en-US" sz="1600" b="0" strike="noStrike" spc="-1" dirty="0" err="1">
                <a:solidFill>
                  <a:srgbClr val="000000"/>
                </a:solidFill>
                <a:latin typeface="Courier New"/>
                <a:ea typeface="DejaVu Sans"/>
              </a:rPr>
              <a:t>DEPARTMENT.chair</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FROM DEPARTMENT</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WHERE ( SELECT count(*)</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WHERE </a:t>
            </a:r>
            <a:r>
              <a:rPr lang="en-US" sz="1600" b="0" strike="noStrike" spc="-1" dirty="0" err="1">
                <a:solidFill>
                  <a:srgbClr val="000000"/>
                </a:solidFill>
                <a:latin typeface="Courier New"/>
                <a:ea typeface="DejaVu Sans"/>
              </a:rPr>
              <a:t>COURSE.offered_by</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DEPARTMENT.name</a:t>
            </a:r>
            <a:r>
              <a:rPr lang="en-US" sz="1600" b="0" strike="noStrike" spc="-1" dirty="0">
                <a:solidFill>
                  <a:srgbClr val="000000"/>
                </a:solidFill>
                <a:latin typeface="Courier New"/>
                <a:ea typeface="DejaVu Sans"/>
              </a:rPr>
              <a:t> )  &gt; 1;</a:t>
            </a:r>
            <a:endParaRPr lang="en-US" sz="1600" b="0" strike="noStrike" spc="-1" dirty="0">
              <a:solidFill>
                <a:srgbClr val="000000"/>
              </a:solidFill>
              <a:latin typeface="Arial"/>
            </a:endParaRPr>
          </a:p>
        </p:txBody>
      </p:sp>
      <p:sp>
        <p:nvSpPr>
          <p:cNvPr id="101"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D856C69B-9AC0-49DE-ACC3-EFECB4599EEB}" type="slidenum">
              <a:rPr lang="en-US" sz="1400" b="0" strike="noStrike" spc="-1">
                <a:solidFill>
                  <a:srgbClr val="8B8B8B"/>
                </a:solidFill>
                <a:latin typeface="Montserrat"/>
                <a:ea typeface="DejaVu Sans"/>
              </a:rPr>
              <a:t>5</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Inline views</a:t>
            </a:r>
            <a:endParaRPr lang="en-US" sz="3200" b="0" strike="noStrike" spc="-1">
              <a:latin typeface="Arial"/>
            </a:endParaRPr>
          </a:p>
        </p:txBody>
      </p:sp>
      <p:sp>
        <p:nvSpPr>
          <p:cNvPr id="103"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A query "find the chairs of Departments that offer more than one course and the total number of courses offered by each Department" can be decomposed into the following queries</a:t>
            </a:r>
            <a:endParaRPr lang="en-US" sz="20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000" b="0" strike="noStrike" spc="-1" dirty="0">
                <a:solidFill>
                  <a:srgbClr val="000000"/>
                </a:solidFill>
                <a:latin typeface="Times New Roman"/>
                <a:ea typeface="DejaVu Sans"/>
              </a:rPr>
              <a:t>"Find the names of Departments that offer more than one course and the total number of courses offered by each Department”</a:t>
            </a:r>
            <a:endParaRPr lang="en-US" sz="2000" b="0" strike="noStrike" spc="-1" dirty="0">
              <a:solidFill>
                <a:srgbClr val="000000"/>
              </a:solidFill>
              <a:latin typeface="Arial"/>
              <a:ea typeface="DejaVu Sans"/>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SELECT </a:t>
            </a:r>
            <a:r>
              <a:rPr lang="en-US" sz="1500" b="0" strike="noStrike" spc="-1" dirty="0" err="1">
                <a:solidFill>
                  <a:srgbClr val="000000"/>
                </a:solidFill>
                <a:latin typeface="Courier New"/>
                <a:ea typeface="DejaVu Sans"/>
              </a:rPr>
              <a:t>offered_by</a:t>
            </a:r>
            <a:r>
              <a:rPr lang="en-US" sz="1500" b="0" strike="noStrike" spc="-1" dirty="0">
                <a:solidFill>
                  <a:srgbClr val="000000"/>
                </a:solidFill>
                <a:latin typeface="Courier New"/>
                <a:ea typeface="DejaVu Sans"/>
              </a:rPr>
              <a:t>, count(*) total</a:t>
            </a:r>
            <a:endParaRPr lang="en-US" sz="1500"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FROM COURSE</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GROUP BY </a:t>
            </a:r>
            <a:r>
              <a:rPr lang="en-US" sz="1500" b="0" strike="noStrike" spc="-1" dirty="0" err="1">
                <a:solidFill>
                  <a:srgbClr val="000000"/>
                </a:solidFill>
                <a:latin typeface="Courier New"/>
                <a:ea typeface="DejaVu Sans"/>
              </a:rPr>
              <a:t>offered_by</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HAVING count(*) &gt; 1 ) MORETHAN1</a:t>
            </a:r>
            <a:endParaRPr lang="en-US" sz="15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1800" b="0" strike="noStrike" spc="-1" dirty="0">
                <a:solidFill>
                  <a:srgbClr val="000000"/>
                </a:solidFill>
                <a:latin typeface="Times New Roman"/>
                <a:ea typeface="DejaVu Sans"/>
              </a:rPr>
              <a:t>"</a:t>
            </a:r>
            <a:r>
              <a:rPr lang="en-US" sz="2000" b="0" strike="noStrike" spc="-1" dirty="0">
                <a:solidFill>
                  <a:srgbClr val="000000"/>
                </a:solidFill>
                <a:latin typeface="Times New Roman"/>
                <a:ea typeface="DejaVu Sans"/>
              </a:rPr>
              <a:t>Find the chairs of Departments that offer more than one course and the total number of courses offered by each Department"</a:t>
            </a:r>
            <a:endParaRPr lang="en-US" sz="20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SELECT </a:t>
            </a:r>
            <a:r>
              <a:rPr lang="en-US" sz="1500" b="0" strike="noStrike" spc="-1" dirty="0" err="1">
                <a:solidFill>
                  <a:srgbClr val="000000"/>
                </a:solidFill>
                <a:latin typeface="Courier New"/>
                <a:ea typeface="DejaVu Sans"/>
              </a:rPr>
              <a:t>DEPARTMENT.chair</a:t>
            </a:r>
            <a:r>
              <a:rPr lang="en-US" sz="1500" b="0" strike="noStrike" spc="-1" dirty="0">
                <a:solidFill>
                  <a:srgbClr val="000000"/>
                </a:solidFill>
                <a:latin typeface="Courier New"/>
                <a:ea typeface="DejaVu Sans"/>
              </a:rPr>
              <a:t>, MORETHAN1.total</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FROM DEPARTMENT JOIN ( SELECT </a:t>
            </a:r>
            <a:r>
              <a:rPr lang="en-US" sz="1500" b="0" strike="noStrike" spc="-1" dirty="0" err="1">
                <a:solidFill>
                  <a:srgbClr val="000000"/>
                </a:solidFill>
                <a:latin typeface="Courier New"/>
                <a:ea typeface="DejaVu Sans"/>
              </a:rPr>
              <a:t>offered_by</a:t>
            </a:r>
            <a:r>
              <a:rPr lang="en-US" sz="1500" b="0" strike="noStrike" spc="-1" dirty="0">
                <a:solidFill>
                  <a:srgbClr val="000000"/>
                </a:solidFill>
                <a:latin typeface="Courier New"/>
                <a:ea typeface="DejaVu Sans"/>
              </a:rPr>
              <a:t>, count(*) total</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FROM COURSE</a:t>
            </a:r>
            <a:endParaRPr lang="en-US" sz="1500"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GROUP BY </a:t>
            </a:r>
            <a:r>
              <a:rPr lang="en-US" sz="1500" b="0" strike="noStrike" spc="-1" dirty="0" err="1">
                <a:solidFill>
                  <a:srgbClr val="000000"/>
                </a:solidFill>
                <a:latin typeface="Courier New"/>
                <a:ea typeface="DejaVu Sans"/>
              </a:rPr>
              <a:t>offered_by</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HAVING count(*) &gt; 1 ) MORETHAN1</a:t>
            </a:r>
            <a:endParaRPr lang="en-US" sz="1500" b="0" strike="noStrike" spc="-1" dirty="0">
              <a:solidFill>
                <a:srgbClr val="000000"/>
              </a:solidFill>
              <a:latin typeface="Arial"/>
            </a:endParaRPr>
          </a:p>
          <a:p>
            <a:pPr marL="361950" algn="just">
              <a:lnSpc>
                <a:spcPct val="100000"/>
              </a:lnSpc>
              <a:spcBef>
                <a:spcPts val="561"/>
              </a:spcBef>
              <a:buClr>
                <a:srgbClr val="0C2340"/>
              </a:buClr>
            </a:pPr>
            <a:r>
              <a:rPr lang="en-US" sz="1500" b="0" strike="noStrike" spc="-1" dirty="0">
                <a:solidFill>
                  <a:srgbClr val="000000"/>
                </a:solidFill>
                <a:latin typeface="Courier New"/>
                <a:ea typeface="DejaVu Sans"/>
              </a:rPr>
              <a:t>                ON </a:t>
            </a:r>
            <a:r>
              <a:rPr lang="en-US" sz="1500" b="0" strike="noStrike" spc="-1" dirty="0" err="1">
                <a:solidFill>
                  <a:srgbClr val="000000"/>
                </a:solidFill>
                <a:latin typeface="Courier New"/>
                <a:ea typeface="DejaVu Sans"/>
              </a:rPr>
              <a:t>DEPARTMENT.name</a:t>
            </a:r>
            <a:r>
              <a:rPr lang="en-US" sz="1500" b="0" strike="noStrike" spc="-1" dirty="0">
                <a:solidFill>
                  <a:srgbClr val="000000"/>
                </a:solidFill>
                <a:latin typeface="Courier New"/>
                <a:ea typeface="DejaVu Sans"/>
              </a:rPr>
              <a:t> = MORETHAN1.offered_by;</a:t>
            </a:r>
            <a:endParaRPr lang="en-US" sz="1500" b="0" strike="noStrike" spc="-1" dirty="0">
              <a:solidFill>
                <a:srgbClr val="000000"/>
              </a:solidFill>
              <a:latin typeface="Arial"/>
            </a:endParaRPr>
          </a:p>
        </p:txBody>
      </p:sp>
      <p:sp>
        <p:nvSpPr>
          <p:cNvPr id="104"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2C7A8C87-E8F2-4E26-ACF2-CF46090FEA3B}" type="slidenum">
              <a:rPr lang="en-US" sz="1400" b="0" strike="noStrike" spc="-1">
                <a:solidFill>
                  <a:srgbClr val="8B8B8B"/>
                </a:solidFill>
                <a:latin typeface="Montserrat"/>
                <a:ea typeface="DejaVu Sans"/>
              </a:rPr>
              <a:t>6</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Inline views</a:t>
            </a:r>
            <a:endParaRPr lang="en-US" sz="3200" b="0" strike="noStrike" spc="-1">
              <a:latin typeface="Arial"/>
            </a:endParaRPr>
          </a:p>
        </p:txBody>
      </p:sp>
      <p:sp>
        <p:nvSpPr>
          <p:cNvPr id="106"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A query "find the chairs of Departments that offer more than one course </a:t>
            </a:r>
            <a:r>
              <a:rPr lang="en-US" sz="2200" spc="-1" dirty="0">
                <a:solidFill>
                  <a:srgbClr val="000000"/>
                </a:solidFill>
                <a:latin typeface="Times New Roman"/>
                <a:ea typeface="DejaVu Sans"/>
              </a:rPr>
              <a:t>together with</a:t>
            </a:r>
            <a:r>
              <a:rPr lang="en-US" sz="2200" b="0" strike="noStrike" spc="-1" dirty="0">
                <a:solidFill>
                  <a:srgbClr val="000000"/>
                </a:solidFill>
                <a:latin typeface="Times New Roman"/>
                <a:ea typeface="DejaVu Sans"/>
              </a:rPr>
              <a:t> the total number of courses offered by each Department" can be decomposed into the following queries</a:t>
            </a:r>
            <a:endParaRPr lang="en-US" sz="22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"Find the total number of courses offered by a Department"</a:t>
            </a:r>
            <a:endParaRPr lang="en-US" sz="22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SELECT count(*)</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WHERE </a:t>
            </a:r>
            <a:r>
              <a:rPr lang="en-US" sz="1600" b="0" strike="noStrike" spc="-1" dirty="0" err="1">
                <a:solidFill>
                  <a:srgbClr val="000000"/>
                </a:solidFill>
                <a:latin typeface="Courier New"/>
                <a:ea typeface="DejaVu Sans"/>
              </a:rPr>
              <a:t>COURSE.offered_by</a:t>
            </a:r>
            <a:r>
              <a:rPr lang="en-US" sz="1600" b="0" strike="noStrike" spc="-1" dirty="0">
                <a:solidFill>
                  <a:srgbClr val="000000"/>
                </a:solidFill>
                <a:latin typeface="Courier New"/>
                <a:ea typeface="DejaVu Sans"/>
              </a:rPr>
              <a:t> = ... ) TOTALC</a:t>
            </a:r>
          </a:p>
          <a:p>
            <a:pPr marL="10800" algn="just">
              <a:lnSpc>
                <a:spcPct val="100000"/>
              </a:lnSpc>
              <a:spcBef>
                <a:spcPts val="561"/>
              </a:spcBef>
              <a:buClr>
                <a:srgbClr val="0C2340"/>
              </a:buClr>
            </a:pPr>
            <a:endParaRPr lang="en-US" sz="9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"Find the chairs of Departments and the total number of courses offered by each department"</a:t>
            </a:r>
            <a:endParaRPr lang="en-US" sz="22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SELECT chair,</a:t>
            </a:r>
          </a:p>
          <a:p>
            <a:pPr marL="361950" algn="just">
              <a:lnSpc>
                <a:spcPct val="100000"/>
              </a:lnSpc>
              <a:spcBef>
                <a:spcPts val="561"/>
              </a:spcBef>
              <a:buClr>
                <a:srgbClr val="0C2340"/>
              </a:buClr>
            </a:pPr>
            <a:r>
              <a:rPr lang="en-US" sz="1600" spc="-1" dirty="0">
                <a:solidFill>
                  <a:srgbClr val="000000"/>
                </a:solidFill>
                <a:latin typeface="Courier New"/>
                <a:ea typeface="DejaVu Sans"/>
              </a:rPr>
              <a:t>       </a:t>
            </a:r>
            <a:r>
              <a:rPr lang="en-US" sz="1600" b="0" strike="noStrike" spc="-1" dirty="0">
                <a:solidFill>
                  <a:srgbClr val="000000"/>
                </a:solidFill>
                <a:latin typeface="Courier New"/>
                <a:ea typeface="DejaVu Sans"/>
              </a:rPr>
              <a:t>( SELECT count(*)</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WHERE </a:t>
            </a:r>
            <a:r>
              <a:rPr lang="en-US" sz="1600" b="0" strike="noStrike" spc="-1" dirty="0" err="1">
                <a:solidFill>
                  <a:srgbClr val="000000"/>
                </a:solidFill>
                <a:latin typeface="Courier New"/>
                <a:ea typeface="DejaVu Sans"/>
              </a:rPr>
              <a:t>COURSE.offered_by</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DEPARTMENT.name</a:t>
            </a:r>
            <a:r>
              <a:rPr lang="en-US" sz="1600" b="0" strike="noStrike" spc="-1" dirty="0">
                <a:solidFill>
                  <a:srgbClr val="000000"/>
                </a:solidFill>
                <a:latin typeface="Courier New"/>
                <a:ea typeface="DejaVu Sans"/>
              </a:rPr>
              <a:t> ) TOTALC</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DEPARTMENT ) CHAIRTOTAL</a:t>
            </a:r>
            <a:endParaRPr lang="en-US" sz="1600" b="0" strike="noStrike" spc="-1" dirty="0">
              <a:solidFill>
                <a:srgbClr val="000000"/>
              </a:solidFill>
              <a:latin typeface="Arial"/>
            </a:endParaRPr>
          </a:p>
        </p:txBody>
      </p:sp>
      <p:sp>
        <p:nvSpPr>
          <p:cNvPr id="107"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BB1301BE-9D7E-4A3A-8879-4979C7761230}" type="slidenum">
              <a:rPr lang="en-US" sz="1400" b="0" strike="noStrike" spc="-1">
                <a:solidFill>
                  <a:srgbClr val="8B8B8B"/>
                </a:solidFill>
                <a:latin typeface="Montserrat"/>
                <a:ea typeface="DejaVu Sans"/>
              </a:rPr>
              <a:t>7</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457200" y="411120"/>
            <a:ext cx="814752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1800">
              <a:lnSpc>
                <a:spcPct val="100000"/>
              </a:lnSpc>
              <a:spcBef>
                <a:spcPts val="561"/>
              </a:spcBef>
            </a:pPr>
            <a:r>
              <a:rPr lang="en-US" sz="3200" b="0" strike="noStrike" spc="-1">
                <a:solidFill>
                  <a:srgbClr val="0B223E"/>
                </a:solidFill>
                <a:latin typeface="Times New Roman"/>
                <a:ea typeface="DejaVu Sans"/>
              </a:rPr>
              <a:t>Inline views</a:t>
            </a:r>
            <a:endParaRPr lang="en-US" sz="3200" b="0" strike="noStrike" spc="-1">
              <a:latin typeface="Arial"/>
            </a:endParaRPr>
          </a:p>
        </p:txBody>
      </p:sp>
      <p:sp>
        <p:nvSpPr>
          <p:cNvPr id="109" name="CustomShape 2"/>
          <p:cNvSpPr/>
          <p:nvPr/>
        </p:nvSpPr>
        <p:spPr>
          <a:xfrm>
            <a:off x="457200" y="1041120"/>
            <a:ext cx="7870680" cy="44352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52440" indent="-341640" algn="just">
              <a:lnSpc>
                <a:spcPct val="100000"/>
              </a:lnSpc>
              <a:spcBef>
                <a:spcPts val="561"/>
              </a:spcBef>
              <a:buClr>
                <a:srgbClr val="0C2340"/>
              </a:buClr>
              <a:buFont typeface="Arial"/>
              <a:buChar char="•"/>
            </a:pPr>
            <a:r>
              <a:rPr lang="en-US" sz="2200" b="0" strike="noStrike" spc="-1" dirty="0">
                <a:solidFill>
                  <a:srgbClr val="000000"/>
                </a:solidFill>
                <a:latin typeface="Times New Roman"/>
                <a:ea typeface="DejaVu Sans"/>
              </a:rPr>
              <a:t>"Find the chairs of Departments that offer more than one course </a:t>
            </a:r>
            <a:r>
              <a:rPr lang="en-US" sz="2200" spc="-1" dirty="0">
                <a:solidFill>
                  <a:srgbClr val="000000"/>
                </a:solidFill>
                <a:latin typeface="Times New Roman"/>
                <a:ea typeface="DejaVu Sans"/>
              </a:rPr>
              <a:t>together with </a:t>
            </a:r>
            <a:r>
              <a:rPr lang="en-US" sz="2200" b="0" strike="noStrike" spc="-1" dirty="0">
                <a:solidFill>
                  <a:srgbClr val="000000"/>
                </a:solidFill>
                <a:latin typeface="Times New Roman"/>
                <a:ea typeface="DejaVu Sans"/>
              </a:rPr>
              <a:t>the total number of courses offered by each Department”</a:t>
            </a:r>
          </a:p>
          <a:p>
            <a:pPr marL="10800" algn="just">
              <a:lnSpc>
                <a:spcPct val="100000"/>
              </a:lnSpc>
              <a:spcBef>
                <a:spcPts val="561"/>
              </a:spcBef>
              <a:buClr>
                <a:srgbClr val="0C2340"/>
              </a:buClr>
            </a:pPr>
            <a:endParaRPr lang="en-US" sz="8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SELECT chair, TOTALC</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FROM ( SELECT chair, ( SELECT count(*)</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COURSE</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WHERE </a:t>
            </a:r>
          </a:p>
          <a:p>
            <a:pPr marL="361950" algn="just">
              <a:lnSpc>
                <a:spcPct val="100000"/>
              </a:lnSpc>
              <a:spcBef>
                <a:spcPts val="561"/>
              </a:spcBef>
              <a:buClr>
                <a:srgbClr val="0C2340"/>
              </a:buClr>
            </a:pPr>
            <a:r>
              <a:rPr lang="en-US" sz="1600" spc="-1" dirty="0">
                <a:solidFill>
                  <a:srgbClr val="000000"/>
                </a:solidFill>
                <a:latin typeface="Courier New"/>
                <a:ea typeface="DejaVu Sans"/>
              </a:rPr>
              <a:t>                </a:t>
            </a:r>
            <a:r>
              <a:rPr lang="en-US" sz="1600" b="0" strike="noStrike" spc="-1" dirty="0" err="1">
                <a:solidFill>
                  <a:srgbClr val="000000"/>
                </a:solidFill>
                <a:latin typeface="Courier New"/>
                <a:ea typeface="DejaVu Sans"/>
              </a:rPr>
              <a:t>COURSE.offered_by</a:t>
            </a:r>
            <a:r>
              <a:rPr lang="en-US" sz="1600" b="0" strike="noStrike" spc="-1" dirty="0">
                <a:solidFill>
                  <a:srgbClr val="000000"/>
                </a:solidFill>
                <a:latin typeface="Courier New"/>
                <a:ea typeface="DejaVu Sans"/>
              </a:rPr>
              <a:t> = </a:t>
            </a:r>
            <a:r>
              <a:rPr lang="en-US" sz="1600" b="0" strike="noStrike" spc="-1" dirty="0" err="1">
                <a:solidFill>
                  <a:srgbClr val="000000"/>
                </a:solidFill>
                <a:latin typeface="Courier New"/>
                <a:ea typeface="DejaVu Sans"/>
              </a:rPr>
              <a:t>DEPARTMENT.name</a:t>
            </a:r>
            <a:r>
              <a:rPr lang="en-US" sz="1600" b="0" strike="noStrike" spc="-1" dirty="0">
                <a:solidFill>
                  <a:srgbClr val="000000"/>
                </a:solidFill>
                <a:latin typeface="Courier New"/>
                <a:ea typeface="DejaVu Sans"/>
              </a:rPr>
              <a:t> ) TOTALC</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       FROM DEPARTMENT ) CHAIRTOTAL</a:t>
            </a:r>
            <a:endParaRPr lang="en-US" sz="1600" b="0" strike="noStrike" spc="-1" dirty="0">
              <a:solidFill>
                <a:srgbClr val="000000"/>
              </a:solidFill>
              <a:latin typeface="Arial"/>
            </a:endParaRPr>
          </a:p>
          <a:p>
            <a:pPr marL="361950" algn="just">
              <a:lnSpc>
                <a:spcPct val="100000"/>
              </a:lnSpc>
              <a:spcBef>
                <a:spcPts val="561"/>
              </a:spcBef>
              <a:buClr>
                <a:srgbClr val="0C2340"/>
              </a:buClr>
            </a:pPr>
            <a:r>
              <a:rPr lang="en-US" sz="1600" b="0" strike="noStrike" spc="-1" dirty="0">
                <a:solidFill>
                  <a:srgbClr val="000000"/>
                </a:solidFill>
                <a:latin typeface="Courier New"/>
                <a:ea typeface="DejaVu Sans"/>
              </a:rPr>
              <a:t>WHERE CHAIRTOTAL.TOTALC &gt; 1;</a:t>
            </a:r>
            <a:endParaRPr lang="en-US" sz="1600" b="0" strike="noStrike" spc="-1" dirty="0">
              <a:solidFill>
                <a:srgbClr val="000000"/>
              </a:solidFill>
              <a:latin typeface="Arial"/>
            </a:endParaRPr>
          </a:p>
          <a:p>
            <a:pPr marL="352440" indent="-341640" algn="just">
              <a:lnSpc>
                <a:spcPct val="100000"/>
              </a:lnSpc>
              <a:spcBef>
                <a:spcPts val="561"/>
              </a:spcBef>
              <a:buClr>
                <a:srgbClr val="0C2340"/>
              </a:buClr>
              <a:buFont typeface="Arial"/>
              <a:buChar char="•"/>
            </a:pPr>
            <a:endParaRPr lang="en-US" sz="1800" b="0" strike="noStrike" spc="-1" dirty="0">
              <a:solidFill>
                <a:srgbClr val="000000"/>
              </a:solidFill>
              <a:latin typeface="Arial"/>
            </a:endParaRPr>
          </a:p>
        </p:txBody>
      </p:sp>
      <p:sp>
        <p:nvSpPr>
          <p:cNvPr id="110"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C429DD15-3356-456B-913B-6BC0358C21CC}" type="slidenum">
              <a:rPr lang="en-US" sz="1400" b="0" strike="noStrike" spc="-1">
                <a:solidFill>
                  <a:srgbClr val="8B8B8B"/>
                </a:solidFill>
                <a:latin typeface="Montserrat"/>
                <a:ea typeface="DejaVu Sans"/>
              </a:rPr>
              <a:t>8</a:t>
            </a:fld>
            <a:endParaRPr lang="en-US"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457200" y="411120"/>
            <a:ext cx="7276680" cy="84348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ormAutofit/>
          </a:bodyPr>
          <a:lstStyle/>
          <a:p>
            <a:pPr>
              <a:lnSpc>
                <a:spcPct val="100000"/>
              </a:lnSpc>
            </a:pPr>
            <a:r>
              <a:rPr lang="en-US" sz="3600" b="0" strike="noStrike" spc="-1">
                <a:solidFill>
                  <a:srgbClr val="0C2340"/>
                </a:solidFill>
                <a:latin typeface="Times New Roman"/>
                <a:ea typeface="DejaVu Sans"/>
              </a:rPr>
              <a:t>Outline</a:t>
            </a:r>
            <a:endParaRPr lang="en-US" sz="3600" b="0" strike="noStrike" spc="-1">
              <a:latin typeface="Arial"/>
            </a:endParaRPr>
          </a:p>
        </p:txBody>
      </p:sp>
      <p:sp>
        <p:nvSpPr>
          <p:cNvPr id="112" name="CustomShape 2"/>
          <p:cNvSpPr/>
          <p:nvPr/>
        </p:nvSpPr>
        <p:spPr>
          <a:xfrm>
            <a:off x="457200" y="1514520"/>
            <a:ext cx="7870680" cy="316224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lstStyle/>
          <a:p>
            <a:pPr marL="343080" indent="-33984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Inline views</a:t>
            </a:r>
            <a:endParaRPr lang="en-US" sz="2800" b="0" strike="noStrike" spc="-1" dirty="0">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FF0000"/>
                </a:solidFill>
                <a:latin typeface="Times New Roman"/>
                <a:ea typeface="DejaVu Sans"/>
              </a:rPr>
              <a:t>Queries with </a:t>
            </a:r>
            <a:r>
              <a:rPr lang="en-US" sz="2800" b="0" strike="noStrike" spc="-1" dirty="0">
                <a:solidFill>
                  <a:srgbClr val="FF0000"/>
                </a:solidFill>
                <a:latin typeface="Courier New" panose="02070309020205020404" pitchFamily="49" charset="0"/>
                <a:ea typeface="DejaVu Sans"/>
                <a:cs typeface="Courier New" panose="02070309020205020404" pitchFamily="49" charset="0"/>
              </a:rPr>
              <a:t>WITH</a:t>
            </a:r>
            <a:r>
              <a:rPr lang="en-US" sz="2800" b="0" strike="noStrike" spc="-1" dirty="0">
                <a:solidFill>
                  <a:srgbClr val="FF0000"/>
                </a:solidFill>
                <a:latin typeface="Times New Roman"/>
                <a:ea typeface="DejaVu Sans"/>
              </a:rPr>
              <a:t> clause</a:t>
            </a:r>
            <a:endParaRPr lang="en-US" sz="2800" b="0" strike="noStrike" spc="-1" dirty="0">
              <a:latin typeface="Arial"/>
            </a:endParaRPr>
          </a:p>
          <a:p>
            <a:pPr marL="343080" indent="-339840">
              <a:lnSpc>
                <a:spcPct val="100000"/>
              </a:lnSpc>
              <a:spcBef>
                <a:spcPts val="561"/>
              </a:spcBef>
              <a:buClr>
                <a:srgbClr val="0C2340"/>
              </a:buClr>
              <a:buFont typeface="Arial"/>
              <a:buChar char="•"/>
            </a:pPr>
            <a:r>
              <a:rPr lang="en-US" sz="2800" b="0" strike="noStrike" spc="-1" dirty="0">
                <a:solidFill>
                  <a:srgbClr val="000000"/>
                </a:solidFill>
                <a:latin typeface="Times New Roman"/>
                <a:ea typeface="DejaVu Sans"/>
              </a:rPr>
              <a:t>Relational views</a:t>
            </a:r>
            <a:endParaRPr lang="en-US" sz="2800" b="0" strike="noStrike" spc="-1" dirty="0">
              <a:latin typeface="Arial"/>
            </a:endParaRPr>
          </a:p>
        </p:txBody>
      </p:sp>
      <p:sp>
        <p:nvSpPr>
          <p:cNvPr id="113" name="CustomShape 3"/>
          <p:cNvSpPr/>
          <p:nvPr/>
        </p:nvSpPr>
        <p:spPr>
          <a:xfrm>
            <a:off x="457200" y="6459480"/>
            <a:ext cx="361800" cy="187200"/>
          </a:xfrm>
          <a:prstGeom prst="rect">
            <a:avLst/>
          </a:prstGeom>
          <a:noFill/>
          <a:ln>
            <a:noFill/>
          </a:ln>
        </p:spPr>
        <p:style>
          <a:lnRef idx="0">
            <a:scrgbClr r="0" g="0" b="0"/>
          </a:lnRef>
          <a:fillRef idx="0">
            <a:scrgbClr r="0" g="0" b="0"/>
          </a:fillRef>
          <a:effectRef idx="0">
            <a:scrgbClr r="0" g="0" b="0"/>
          </a:effectRef>
          <a:fontRef idx="minor"/>
        </p:style>
        <p:txBody>
          <a:bodyPr lIns="0" tIns="0" rIns="90000" bIns="45000" anchor="ctr"/>
          <a:lstStyle/>
          <a:p>
            <a:pPr>
              <a:lnSpc>
                <a:spcPct val="100000"/>
              </a:lnSpc>
            </a:pPr>
            <a:fld id="{A44A504C-BF2D-4158-80CF-779B77BB991A}" type="slidenum">
              <a:rPr lang="en-US" sz="1400" b="0" strike="noStrike" spc="-1">
                <a:solidFill>
                  <a:srgbClr val="8B8B8B"/>
                </a:solidFill>
                <a:latin typeface="Montserrat"/>
                <a:ea typeface="DejaVu Sans"/>
              </a:rPr>
              <a:t>9</a:t>
            </a:fld>
            <a:endParaRPr lang="en-US" sz="1400" b="0" strike="noStrike" spc="-1">
              <a:latin typeface="Arial"/>
            </a:endParaRPr>
          </a:p>
        </p:txBody>
      </p:sp>
    </p:spTree>
    <p:extLst>
      <p:ext uri="{BB962C8B-B14F-4D97-AF65-F5344CB8AC3E}">
        <p14:creationId xmlns:p14="http://schemas.microsoft.com/office/powerpoint/2010/main" val="3738199120"/>
      </p:ext>
    </p:extLst>
  </p:cSld>
  <p:clrMapOvr>
    <a:masterClrMapping/>
  </p:clrMapOvr>
  <mc:AlternateContent xmlns:mc="http://schemas.openxmlformats.org/markup-compatibility/2006" xmlns:p14="http://schemas.microsoft.com/office/powerpoint/2010/main">
    <mc:Choice Requires="p14">
      <p:transition spd="slow" p14:dur="2000" advClick="0" advTm="5000"/>
    </mc:Choice>
    <mc:Fallback xmlns="">
      <p:transition spd="slow" advClick="0" advTm="5000"/>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4182</TotalTime>
  <Words>8104</Words>
  <Application>Microsoft Macintosh PowerPoint</Application>
  <PresentationFormat>On-screen Show (4:3)</PresentationFormat>
  <Paragraphs>815</Paragraphs>
  <Slides>26</Slides>
  <Notes>26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26</vt:i4>
      </vt:variant>
    </vt:vector>
  </HeadingPairs>
  <TitlesOfParts>
    <vt:vector size="35" baseType="lpstr">
      <vt:lpstr>Arial</vt:lpstr>
      <vt:lpstr>Courier New</vt:lpstr>
      <vt:lpstr>DejaVu Sans</vt:lpstr>
      <vt:lpstr>Montserrat</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UOW</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Microsoft Office User</cp:lastModifiedBy>
  <cp:revision>39</cp:revision>
  <dcterms:modified xsi:type="dcterms:W3CDTF">2020-12-27T03:02:10Z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2016-01-22T04:47:59Z</dcterms:created>
  <dc:creator/>
  <dc:description/>
  <dc:language>en-AU</dc:language>
  <cp:lastModifiedBy/>
  <cp:lastPrinted>2016-03-29T02:04:58Z</cp:lastPrinted>
  <dcterms:modified xsi:type="dcterms:W3CDTF">2020-08-22T21:35:36Z</dcterms:modified>
  <cp:revision>250</cp:revision>
  <dc:subject/>
  <dc:title>System Analysis Week 5</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16.0016</vt:lpwstr>
  </property>
  <property fmtid="{D5CDD505-2E9C-101B-9397-08002B2CF9AE}" pid="3" name="Company">
    <vt:lpwstr>UOW</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4</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4</vt:i4>
  </property>
</Properties>
</file>