
<file path=[Content_Types].xml><?xml version="1.0" encoding="utf-8"?>
<Types xmlns="http://schemas.openxmlformats.org/package/2006/content-types">
  <Default Extension="png" ContentType="image/png"/>
  <Default Extension="mp3" ContentType="audio/m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5273"/>
  </p:normalViewPr>
  <p:slideViewPr>
    <p:cSldViewPr snapToGrid="0" snapToObjects="1">
      <p:cViewPr varScale="1">
        <p:scale>
          <a:sx n="120" d="100"/>
          <a:sy n="120" d="100"/>
        </p:scale>
        <p:origin x="16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B40D72EB-889B-426C-B15E-AA29A3E93908}"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Advanced Data Definition and Data Manipulation Language statements.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This presentation explains the applications of TRUNCATE TABLE statement.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45" name="CustomShape 2"/>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6946024-4704-40B5-8BE2-6A8F68920D69}" type="slidenum">
              <a:rPr lang="en-US" sz="1200" b="0" strike="noStrike" spc="-1">
                <a:solidFill>
                  <a:srgbClr val="000000"/>
                </a:solidFill>
                <a:latin typeface="+mn-lt"/>
                <a:ea typeface="+mn-ea"/>
              </a:rPr>
              <a:t>1</a:t>
            </a:fld>
            <a:endParaRPr lang="en-US" sz="1200" b="0" strike="noStrike" spc="-1">
              <a:latin typeface="Arial"/>
            </a:endParaRPr>
          </a:p>
        </p:txBody>
      </p:sp>
      <p:sp>
        <p:nvSpPr>
          <p:cNvPr id="146" name="CustomShape 3"/>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When a relational table: D C N T, is created, we use INSERT statement with subquery, to load data into a relational table: DCNT.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sample INSERT statement with subquery is given in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Note, that INSERT statement with subquery does not have a keyword: VALUES, separating a table name with an optional schema, from a list of values in INSERT statement, that insert a single row.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subquery is implemented as an inline view without a name of the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An inline view, is a SELECT statement with GROUP BY clause and aggregation function in SELECT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It is important, that the total number and the types of the columns, in an already created relational table: DCNT, must match the number and type of columns in an inline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INSERT statement with subquery, is a data manipulation statement and its results can be reversed with ROLLBACK statement.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72"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3"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E83A9F-8728-422D-9B43-4B4BE1681391}" type="slidenum">
              <a:rPr lang="en-US" sz="1200" b="0" strike="noStrike" spc="-1">
                <a:solidFill>
                  <a:srgbClr val="000000"/>
                </a:solidFill>
                <a:latin typeface="Times New Roman"/>
                <a:ea typeface="+mn-ea"/>
              </a:rPr>
              <a:t>10</a:t>
            </a:fld>
            <a:endParaRPr lang="en-US" sz="1200" b="0" strike="noStrike" spc="-1">
              <a:latin typeface="Arial"/>
            </a:endParaRPr>
          </a:p>
        </p:txBody>
      </p:sp>
    </p:spTree>
    <p:extLst>
      <p:ext uri="{BB962C8B-B14F-4D97-AF65-F5344CB8AC3E}">
        <p14:creationId xmlns:p14="http://schemas.microsoft.com/office/powerpoint/2010/main" val="1557706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DELETE statement with subquery.</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75"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6"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E780F2A-D845-4AFC-881E-F756C697DF2F}" type="slidenum">
              <a:rPr lang="en-US" sz="1200" b="0" strike="noStrike" spc="-1">
                <a:solidFill>
                  <a:srgbClr val="000000"/>
                </a:solidFill>
                <a:latin typeface="Times New Roman"/>
                <a:ea typeface="+mn-ea"/>
              </a:rPr>
              <a:t>11</a:t>
            </a:fld>
            <a:endParaRPr lang="en-US" sz="1200" b="0" strike="noStrike" spc="-1">
              <a:latin typeface="Arial"/>
            </a:endParaRPr>
          </a:p>
        </p:txBody>
      </p:sp>
    </p:spTree>
    <p:extLst>
      <p:ext uri="{BB962C8B-B14F-4D97-AF65-F5344CB8AC3E}">
        <p14:creationId xmlns:p14="http://schemas.microsoft.com/office/powerpoint/2010/main" val="1089082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DELETE statement with subquery operates in the same way, as DELETE statement with a simple condition in WHERE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It deletes from a relational table all rows, that satisfy a condition in WHERE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only difference, is such that a condition in WHERE clause includes a number of subqueries.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diagram given in the present slide explains a situation where we would like to delete from a relational table: TABLE 1, all rows, that have a value in column: COLUMN 1, included in a set of values  from a column: COLUMN 2,  that satisfy a condition: Condition 2, in a relational table: TABLE 2.</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DELETE statement is interpreted in the following way.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a subquery does not contain the references to a relational table: TABLE 1, then it is processed first and the results are saved as the results of processing of an inline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a relational table: TABLE 1, is read row by row and a condition in WHERE clause is evaluated for each row.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a value in a column: COLUMN 2, in the current row is included in the results of processing of inline view, then the condition evaluates to true.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evaluation of a condition in WHERE clause returns true, then the current row is deleted from a relational table TABLE 1.</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a subquery contains the references to a relational table: TABLE 1, then the table is read row by row and like with the correlated nested queries, the references are replaced with the values from the respective rows taken from a TABLE 1.</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Then, a subquery is processed for the current row and the results are stored in an inline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a condition in WHERE clause is evaluated.</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evaluation of a condition in WHERE clause returns true, then the current row is deleted from a relational table TABLE 1.</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the same procedure is repeated for each row in a relational table: TABLE 1.</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DELETE statement with subquery is a data manipulation language statement and its outcomes can be reversed with ROLLBACK statement.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78"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9"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A22164F-C7A3-42A8-90D6-A5A61EFAB754}" type="slidenum">
              <a:rPr lang="en-US" sz="1200" b="0" strike="noStrike" spc="-1">
                <a:solidFill>
                  <a:srgbClr val="000000"/>
                </a:solidFill>
                <a:latin typeface="Times New Roman"/>
                <a:ea typeface="+mn-ea"/>
              </a:rPr>
              <a:t>12</a:t>
            </a:fld>
            <a:endParaRPr lang="en-US" sz="1200" b="0" strike="noStrike" spc="-1">
              <a:latin typeface="Arial"/>
            </a:endParaRPr>
          </a:p>
        </p:txBody>
      </p:sp>
    </p:spTree>
    <p:extLst>
      <p:ext uri="{BB962C8B-B14F-4D97-AF65-F5344CB8AC3E}">
        <p14:creationId xmlns:p14="http://schemas.microsoft.com/office/powerpoint/2010/main" val="2559247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UPDATE statement with subquery.</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84"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5"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D4170EFC-C436-4418-8A62-52970268AEE3}" type="slidenum">
              <a:rPr lang="en-US" sz="1200" b="0" strike="noStrike" spc="-1">
                <a:solidFill>
                  <a:srgbClr val="000000"/>
                </a:solidFill>
                <a:latin typeface="Times New Roman"/>
                <a:ea typeface="+mn-ea"/>
              </a:rPr>
              <a:t>13</a:t>
            </a:fld>
            <a:endParaRPr lang="en-US" sz="1200" b="0" strike="noStrike" spc="-1">
              <a:latin typeface="Arial"/>
            </a:endParaRPr>
          </a:p>
        </p:txBody>
      </p:sp>
    </p:spTree>
    <p:extLst>
      <p:ext uri="{BB962C8B-B14F-4D97-AF65-F5344CB8AC3E}">
        <p14:creationId xmlns:p14="http://schemas.microsoft.com/office/powerpoint/2010/main" val="79058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UPDATE statement with subquery, updates in a relational table all rows, that satisfy a condition given in WHERE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new values are determined in an expression in SET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Both a condition in WHERE clause and an expression in SET clause can use subqueries.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present slide explains how UPDATE statement with subquery in WHERE clause is processed.</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UPDATE statement with subquery in SET clause is explained in the next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UPDATE statement changes the values in a column: Column 2, in a relational table: TABLE 1, depending on the evaluation of a condition: Condition 1 in the results of subquery.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a subquery does not contain any references to: TABLE 1, then it is processed one time and WHERE condition in UPDATE statement is changed into: COLUMN 1 IN the results of subquery.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the rows from a relational table: TABLE 1, are read one by one and all rows where, a condition in WHERE clause evaluates to be true are updated.</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a subquery contains a reference to a column in a relational table: TABLE 1, then the subquery is processed for each row picked from: TABLE 1, with the reference replaced with a value taken from the current row in: TABLE 1,</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condition in WHERE clause is evaluated for each row from a relational table: TABLE 1.</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a condition in WHERE clause evaluates to be true, then a row is updated.</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Such procedure is repeated for all rows in a relational table: TABLE 1.</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87"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8"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F475A98-8E74-43AA-9996-506ED4B7C2A1}" type="slidenum">
              <a:rPr lang="en-US" sz="1200" b="0" strike="noStrike" spc="-1">
                <a:solidFill>
                  <a:srgbClr val="000000"/>
                </a:solidFill>
                <a:latin typeface="Times New Roman"/>
                <a:ea typeface="+mn-ea"/>
              </a:rPr>
              <a:t>14</a:t>
            </a:fld>
            <a:endParaRPr lang="en-US" sz="1200" b="0" strike="noStrike" spc="-1">
              <a:latin typeface="Arial"/>
            </a:endParaRPr>
          </a:p>
        </p:txBody>
      </p:sp>
    </p:spTree>
    <p:extLst>
      <p:ext uri="{BB962C8B-B14F-4D97-AF65-F5344CB8AC3E}">
        <p14:creationId xmlns:p14="http://schemas.microsoft.com/office/powerpoint/2010/main" val="24720756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It is possible to use a subquery in SET clause of UPDATE statement, under a condition, that subquery returns at most one value.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present slide </a:t>
            </a:r>
            <a:r>
              <a:rPr lang="en-US" sz="2000" b="0" strike="noStrike" spc="-1" dirty="0" err="1">
                <a:latin typeface="+mn-lt"/>
              </a:rPr>
              <a:t>visualises</a:t>
            </a:r>
            <a:r>
              <a:rPr lang="en-US" sz="2000" b="0" strike="noStrike" spc="-1" dirty="0">
                <a:latin typeface="+mn-lt"/>
              </a:rPr>
              <a:t> the processing of UPDATE statement, with a subquery in SET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a subquery does not contain any references to a column in updated table: TABLE 1, then the subquery is processed and a result of processing is used to update a value in a column: COLUMN 2 in a relational table: TABLE 1, in all rows, that evaluate a condition in WHERE </a:t>
            </a:r>
            <a:r>
              <a:rPr lang="en-US" sz="2000" b="0" strike="noStrike" spc="-1" dirty="0" err="1">
                <a:latin typeface="+mn-lt"/>
              </a:rPr>
              <a:t>cluase</a:t>
            </a:r>
            <a:r>
              <a:rPr lang="en-US" sz="2000" b="0" strike="noStrike" spc="-1" dirty="0">
                <a:latin typeface="+mn-lt"/>
              </a:rPr>
              <a:t> to be true.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WHERE clause is not given, then all rows in a relational table: TABLE 1, are updated.</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It is why all rows in a column: COLUMN 2, in a relational table: TABLE 1, are updated to a red </a:t>
            </a:r>
            <a:r>
              <a:rPr lang="en-US" sz="2000" b="0" strike="noStrike" spc="-1" dirty="0" err="1">
                <a:latin typeface="+mn-lt"/>
              </a:rPr>
              <a:t>colour</a:t>
            </a:r>
            <a:r>
              <a:rPr lang="en-US" sz="2000" b="0" strike="noStrike" spc="-1" dirty="0">
                <a:latin typeface="+mn-lt"/>
              </a:rPr>
              <a:t> in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a subquery contains a reference to a column in a relational table: TABLE 1, then the subquery is processed for each row from a relational table: TABLE 1, and a result of processing is used, to change  a value in a column: COLUMN 2, in the current row.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Such procedure and processing of a subquery is repeated for all rows in a relational table: TABLE 1.</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90"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1"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98AA3B50-5864-448B-90DF-3F86B24FC7BE}" type="slidenum">
              <a:rPr lang="en-US" sz="1200" b="0" strike="noStrike" spc="-1">
                <a:solidFill>
                  <a:srgbClr val="000000"/>
                </a:solidFill>
                <a:latin typeface="Times New Roman"/>
                <a:ea typeface="+mn-ea"/>
              </a:rPr>
              <a:t>15</a:t>
            </a:fld>
            <a:endParaRPr lang="en-US" sz="1200" b="0" strike="noStrike" spc="-1">
              <a:latin typeface="Arial"/>
            </a:endParaRPr>
          </a:p>
        </p:txBody>
      </p:sp>
    </p:spTree>
    <p:extLst>
      <p:ext uri="{BB962C8B-B14F-4D97-AF65-F5344CB8AC3E}">
        <p14:creationId xmlns:p14="http://schemas.microsoft.com/office/powerpoint/2010/main" val="2690308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In the first example, we implement UPDATE statement, that increases the total number of staff members by 5, in all Departments that offer more than 20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To implement UPDATE statement, we first implement a subquery, that finds the names of Departments, that offer more than 20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Such subquery can be implemented as a typical SELECT statement, with GROUP BY and HAVING clauses.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relational table: COURSE, is grouped over the values in a column: offered by, and all groups that have less or equal 20 rows are removed.</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SELECT clause of the subquery picks the values in a column: offered by, from all groups that have more than 20 rows.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Finally, UPDATE statement, picks the rows from a relational table: DEPARTMENT, and it increases total staff number by 5 in all rows where a condition: name IN the results of subquery, evaluates to be true.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In the second example, we first add to a relational table: DEPARTMENT, a column, that supposed to contain the total number of courses offered by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we implement UPDATE statement, that sets the correct values in the column.</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We start from the implementation of: ALTER TABLE statement, that adds a column: total courses, to a relational table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new column has: NULL consistency constraint, because after addition the column does not contain any values.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It is possible to enforce: NOT NULL consistency constraint and provide a default value for a column: total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Implementation of UPDATE statement, that sets the correct values in a column: total courses, requires a subquery in SET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There is no need for WHERE clause in UPDATE statement because all rows must be updated.</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subquery in SET clause implemented as SELECT statement, finds the total number of courses offered by a given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To provide information about the current Department, a condition in WHERE clause contains a reference to a column: name, in a relational table: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UPDATE statement is processed in the following way.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row is picked from a relational table: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value in a column: name, from the row replaces a reference: DEPARTMENT dot name, in WHERE condition of the subquery.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subquery is processed and it returns a single number as the result of: COUNT title, function.</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Note, that if a Department with a given name offers no courses, then the subquery returns zero.</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Then, a value returned by a subquery becomes a value in a column: total courses, in the row.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same procedure is repeated for all rows remaining in a relational table: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93"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A130B8B-A775-4500-B05F-D7BAEB125A12}" type="slidenum">
              <a:rPr lang="en-US" sz="1200" b="0" strike="noStrike" spc="-1">
                <a:solidFill>
                  <a:srgbClr val="000000"/>
                </a:solidFill>
                <a:latin typeface="Times New Roman"/>
                <a:ea typeface="+mn-ea"/>
              </a:rPr>
              <a:t>16</a:t>
            </a:fld>
            <a:endParaRPr lang="en-US" sz="1200" b="0" strike="noStrike" spc="-1">
              <a:latin typeface="Arial"/>
            </a:endParaRPr>
          </a:p>
        </p:txBody>
      </p:sp>
    </p:spTree>
    <p:extLst>
      <p:ext uri="{BB962C8B-B14F-4D97-AF65-F5344CB8AC3E}">
        <p14:creationId xmlns:p14="http://schemas.microsoft.com/office/powerpoint/2010/main" val="13436221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References.</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a:latin typeface="+mn-lt"/>
              </a:rPr>
              <a:t>&lt;/speak&gt;</a:t>
            </a:r>
            <a:endParaRPr lang="en-US" sz="2000" b="0" strike="noStrike" spc="-1" dirty="0">
              <a:latin typeface="+mn-lt"/>
            </a:endParaRPr>
          </a:p>
        </p:txBody>
      </p:sp>
      <p:sp>
        <p:nvSpPr>
          <p:cNvPr id="196"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54F834E3-135F-4548-ABB0-E2FB2F813322}" type="slidenum">
              <a:rPr lang="en-US" sz="1200" b="0" strike="noStrike" spc="-1">
                <a:solidFill>
                  <a:srgbClr val="000000"/>
                </a:solidFill>
                <a:latin typeface="Times New Roman"/>
                <a:ea typeface="+mn-ea"/>
              </a:rPr>
              <a:t>17</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TRUNCATE TABLE statement.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48"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49"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A907721-F25D-4F7A-A8A6-0EF29895FF1E}" type="slidenum">
              <a:rPr lang="en-US" sz="1200" b="0" strike="noStrike" spc="-1">
                <a:solidFill>
                  <a:srgbClr val="000000"/>
                </a:solidFill>
                <a:latin typeface="Times New Roman"/>
                <a:ea typeface="+mn-ea"/>
              </a:rPr>
              <a:t>2</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TRUNCATE TABLE statement permanently deletes all rows from a relational table, such that the deletions cannot be rolled back.</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deletions cannot be rolled back, because TRUNCATE TABLE statement is a Data Definition Language, D D L statement.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TRUNCATE TABLE statement does not have WHERE clause and because of that, it can only delete ALL rows from a relational table.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TRUNCATE TABLE statement deletes all rows much faster than DELETE statement, because database system does not need to save rollback information.</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TRUNCATE TABLE statement returns unused persistent storage, to a pool of free persistent storage, while DELETE statement does not do that.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TRUNCATE TABLE statement does not delete a definition of a relational table from a data dictionary.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TRUNCATE TABLE statement is recommended, when we would like to delete the large amounts of data and we know well what we are doing, because the only way to restore data is from a backup, if we have one ?</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51"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52"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D113FB31-5C61-4AAB-93BE-AE9FE3BCAFF8}" type="slidenum">
              <a:rPr lang="en-US" sz="1200" b="0" strike="noStrike" spc="-1">
                <a:solidFill>
                  <a:srgbClr val="000000"/>
                </a:solidFill>
                <a:latin typeface="Times New Roman"/>
                <a:ea typeface="+mn-ea"/>
              </a:rPr>
              <a:t>3</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For example, to delete all courses from a relational table: COURSE, we use a statement: TRUNCATE TABLE COURSE.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Note, that TRUNCATE TABLE statement still enforces the referential integrity constraints.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It means, that in our case, a relational table: DEPARTMENT, cannot be truncated before a relational table: COURSE.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54"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55"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3DFF5D6-69A1-4721-8627-10674DFB2346}" type="slidenum">
              <a:rPr lang="en-US" sz="1200" b="0" strike="noStrike" spc="-1">
                <a:solidFill>
                  <a:srgbClr val="000000"/>
                </a:solidFill>
                <a:latin typeface="Times New Roman"/>
                <a:ea typeface="+mn-ea"/>
              </a:rPr>
              <a:t>4</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CREATE TABLE statement with subquery.</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57"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58"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D54DBB2-7661-4933-856B-4171F3FE92ED}" type="slidenum">
              <a:rPr lang="en-US" sz="1200" b="0" strike="noStrike" spc="-1">
                <a:solidFill>
                  <a:srgbClr val="000000"/>
                </a:solidFill>
                <a:latin typeface="Times New Roman"/>
                <a:ea typeface="+mn-ea"/>
              </a:rPr>
              <a:t>5</a:t>
            </a:fld>
            <a:endParaRPr lang="en-US" sz="1200" b="0" strike="noStrike" spc="-1">
              <a:latin typeface="Arial"/>
            </a:endParaRPr>
          </a:p>
        </p:txBody>
      </p:sp>
    </p:spTree>
    <p:extLst>
      <p:ext uri="{BB962C8B-B14F-4D97-AF65-F5344CB8AC3E}">
        <p14:creationId xmlns:p14="http://schemas.microsoft.com/office/powerpoint/2010/main" val="241943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CREATE TABLE statement with subquery creates a new relational table, and saves in the table the results of processing of subquery.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CREATE TABLE statement with subquery is Data Definition Language, D D L statement and its actions cannot be rolled back.</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relational table, created through processing of CREATE TABLE statement with a subquery, does not enforce any consistency constraints, except NULL NOT NULL constraint.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other consistency constraints must be enforced manually with ALTER TABLE statement.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For example, we would like to create a new relational table, that contains the names of departments, together with the total number of courses offered by each department and we would like to automatically, insert the correct data into the table.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To do so, we use CREATE TABLE statement with: AS clause, following a name of a new relational table: D C N 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AS clause, replaces a list of column and constraint definitions, in an ordinary CREATE TABLE statement.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AS clause is followed by SELECT statement, that implements a subquery finding the names of departments and the total number of courses offered by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It is a typical SELECT statement, with GROUP BY clause and aggregation function: COUNT.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names of the columns in the new relational tables are taken from the names of the columns, used in SELECT clause of SELECT statement implementing a subquery.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a function is used in SELECT clause, like in the example in the present slide, then to give a name to a column, that contains the results of the function we use: an alias name.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Alias name immediately follows a function in SELECT clause, like a name: TOT C, following COUNT c </a:t>
            </a:r>
            <a:r>
              <a:rPr lang="en-US" sz="2000" b="0" strike="noStrike" spc="-1" dirty="0" err="1">
                <a:latin typeface="+mn-lt"/>
              </a:rPr>
              <a:t>num</a:t>
            </a:r>
            <a:r>
              <a:rPr lang="en-US" sz="2000" b="0" strike="noStrike" spc="-1" dirty="0">
                <a:latin typeface="+mn-lt"/>
              </a:rPr>
              <a:t> in the current example.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Note, that subquery must be represented as an inline view and it means, that SELECT statement implementing a subquery must be enclosed within the left and right brackets.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There is no need to provide a name to an inline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sample implementation of CREATE TABLE statement with a subquery, is given at the bottom of the present slide.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60"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1"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D026B044-91CD-4EB2-9422-5DF1A544B295}" type="slidenum">
              <a:rPr lang="en-US" sz="1200" b="0" strike="noStrike" spc="-1">
                <a:solidFill>
                  <a:srgbClr val="000000"/>
                </a:solidFill>
                <a:latin typeface="Times New Roman"/>
                <a:ea typeface="+mn-ea"/>
              </a:rPr>
              <a:t>6</a:t>
            </a:fld>
            <a:endParaRPr lang="en-US" sz="1200" b="0" strike="noStrike" spc="-1">
              <a:latin typeface="Arial"/>
            </a:endParaRPr>
          </a:p>
        </p:txBody>
      </p:sp>
    </p:spTree>
    <p:extLst>
      <p:ext uri="{BB962C8B-B14F-4D97-AF65-F5344CB8AC3E}">
        <p14:creationId xmlns:p14="http://schemas.microsoft.com/office/powerpoint/2010/main" val="27459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After a new relational table is created, the consistency constraints can be enforced with ALTER TABLE statement.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column: name, in a new relational table D C N T becomes a primary key because, grouping in SELECT statement has been done over a column: name.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column: name, is also a foreign key in a relational table D C N T because all of its values must come from a respective column: name, in a relational table: DEPARTMENT, were a column: name, is a primary key.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Note, that CREATE TABLE statement with a subquery, is a data definition language statement and it cannot be rolled back.</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new relational table: D C N T, can be dropped with DROP TABLE statement.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DELETE or TRUNCATE table statements can be used to delete all rows from a relational table D C N 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63"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4"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106ACCB-8070-47E9-A442-0584D397D2D8}" type="slidenum">
              <a:rPr lang="en-US" sz="1200" b="0" strike="noStrike" spc="-1">
                <a:solidFill>
                  <a:srgbClr val="000000"/>
                </a:solidFill>
                <a:latin typeface="Times New Roman"/>
                <a:ea typeface="+mn-ea"/>
              </a:rPr>
              <a:t>7</a:t>
            </a:fld>
            <a:endParaRPr lang="en-US" sz="1200" b="0" strike="noStrike" spc="-1">
              <a:latin typeface="Arial"/>
            </a:endParaRPr>
          </a:p>
        </p:txBody>
      </p:sp>
    </p:spTree>
    <p:extLst>
      <p:ext uri="{BB962C8B-B14F-4D97-AF65-F5344CB8AC3E}">
        <p14:creationId xmlns:p14="http://schemas.microsoft.com/office/powerpoint/2010/main" val="3693504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INSERT statement with subquery.</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66"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67"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70D2800-FEDF-4A7C-9A7A-72489F946AE4}" type="slidenum">
              <a:rPr lang="en-US" sz="1200" b="0" strike="noStrike" spc="-1">
                <a:solidFill>
                  <a:srgbClr val="000000"/>
                </a:solidFill>
                <a:latin typeface="Times New Roman"/>
                <a:ea typeface="+mn-ea"/>
              </a:rPr>
              <a:t>8</a:t>
            </a:fld>
            <a:endParaRPr lang="en-US" sz="1200" b="0" strike="noStrike" spc="-1">
              <a:latin typeface="Arial"/>
            </a:endParaRPr>
          </a:p>
        </p:txBody>
      </p:sp>
    </p:spTree>
    <p:extLst>
      <p:ext uri="{BB962C8B-B14F-4D97-AF65-F5344CB8AC3E}">
        <p14:creationId xmlns:p14="http://schemas.microsoft.com/office/powerpoint/2010/main" val="2886561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INSERT statement with a subquery, inserts into a relational table, the rows retrieved by a given subquery.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INSERT statement with a subquery, is a Data Manipulation Language, D M L statement and because of that its actions can be rolled back.</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Assume, that we would like to create a new relational table: D C N T, that contains the names of departments, together with the total number of courses offered by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This time, to enforce, from very beginning, all consistency constraints, we create a relational table: D C N T first together with all consistency constraints enforced.</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CREATE TABLE statement, that creates a relational table: D C N T, is given at the bottom of the present slide.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69"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0"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AB78295-2534-4A9D-AFA5-B75A3595264B}" type="slidenum">
              <a:rPr lang="en-US" sz="1200" b="0" strike="noStrike" spc="-1">
                <a:solidFill>
                  <a:srgbClr val="000000"/>
                </a:solidFill>
                <a:latin typeface="Times New Roman"/>
                <a:ea typeface="+mn-ea"/>
              </a:rPr>
              <a:t>9</a:t>
            </a:fld>
            <a:endParaRPr lang="en-US" sz="1200" b="0" strike="noStrike" spc="-1">
              <a:latin typeface="Arial"/>
            </a:endParaRPr>
          </a:p>
        </p:txBody>
      </p:sp>
    </p:spTree>
    <p:extLst>
      <p:ext uri="{BB962C8B-B14F-4D97-AF65-F5344CB8AC3E}">
        <p14:creationId xmlns:p14="http://schemas.microsoft.com/office/powerpoint/2010/main" val="301254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p:blipFill>
        <p:spPr>
          <a:xfrm>
            <a:off x="8114040" y="6079320"/>
            <a:ext cx="646920" cy="550800"/>
          </a:xfrm>
          <a:prstGeom prst="rect">
            <a:avLst/>
          </a:prstGeom>
          <a:ln>
            <a:noFill/>
          </a:ln>
        </p:spPr>
      </p:pic>
      <p:pic>
        <p:nvPicPr>
          <p:cNvPr id="2" name="Picture 3"/>
          <p:cNvPicPr/>
          <p:nvPr/>
        </p:nvPicPr>
        <p:blipFill>
          <a:blip r:embed="rId15"/>
          <a:stretch/>
        </p:blipFill>
        <p:spPr>
          <a:xfrm>
            <a:off x="0" y="4320"/>
            <a:ext cx="9140760" cy="6846480"/>
          </a:xfrm>
          <a:prstGeom prst="rect">
            <a:avLst/>
          </a:prstGeom>
          <a:ln>
            <a:noFill/>
          </a:ln>
        </p:spPr>
      </p:pic>
      <p:pic>
        <p:nvPicPr>
          <p:cNvPr id="3" name="Picture 5"/>
          <p:cNvPicPr/>
          <p:nvPr/>
        </p:nvPicPr>
        <p:blipFill>
          <a:blip r:embed="rId16"/>
          <a:stretch/>
        </p:blipFill>
        <p:spPr>
          <a:xfrm>
            <a:off x="7317720" y="5233320"/>
            <a:ext cx="1422000" cy="116964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Arial"/>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单击鼠标编辑大纲文字格式</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第二个大纲级</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第三大纲级别</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第四大纲级别</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第五大纲级别</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第六大纲级别</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4"/>
          <a:stretch/>
        </p:blipFill>
        <p:spPr>
          <a:xfrm>
            <a:off x="8114040" y="6079320"/>
            <a:ext cx="646920" cy="55080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Arial"/>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单击鼠标编辑大纲文字格式</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第二个大纲级</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第三大纲级别</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第四大纲级别</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第五大纲级别</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第六大纲级别</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7.mp3"/><Relationship Id="rId1" Type="http://schemas.microsoft.com/office/2007/relationships/media" Target="../media/media7.mp3"/><Relationship Id="rId5" Type="http://schemas.openxmlformats.org/officeDocument/2006/relationships/image" Target="../media/image4.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4.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4.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4.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4.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4.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6.mp3"/><Relationship Id="rId1" Type="http://schemas.microsoft.com/office/2007/relationships/media" Target="../media/media6.mp3"/><Relationship Id="rId5" Type="http://schemas.openxmlformats.org/officeDocument/2006/relationships/image" Target="../media/image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3640" cy="24836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34">
                <a:solidFill>
                  <a:srgbClr val="FFFFFF"/>
                </a:solidFill>
                <a:latin typeface="Times New Roman"/>
                <a:ea typeface="DejaVu Sans"/>
              </a:rPr>
              <a:t>Advanced DDL and DML Statements</a:t>
            </a:r>
            <a:endParaRPr lang="en-US" sz="6600" b="0" strike="noStrike" spc="-1">
              <a:latin typeface="Arial"/>
            </a:endParaRPr>
          </a:p>
        </p:txBody>
      </p:sp>
      <p:sp>
        <p:nvSpPr>
          <p:cNvPr id="88" name="CustomShape 2"/>
          <p:cNvSpPr/>
          <p:nvPr/>
        </p:nvSpPr>
        <p:spPr>
          <a:xfrm>
            <a:off x="303120" y="5513040"/>
            <a:ext cx="6397560" cy="10623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a:endParaRPr>
          </a:p>
        </p:txBody>
      </p:sp>
      <p:sp>
        <p:nvSpPr>
          <p:cNvPr id="89" name="CustomShape 3"/>
          <p:cNvSpPr/>
          <p:nvPr/>
        </p:nvSpPr>
        <p:spPr>
          <a:xfrm>
            <a:off x="198720" y="993960"/>
            <a:ext cx="181440" cy="366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00000"/>
                </a:solidFill>
                <a:latin typeface="Courier New" panose="02070309020205020404" pitchFamily="49" charset="0"/>
                <a:ea typeface="DejaVu Sans"/>
                <a:cs typeface="Courier New" panose="02070309020205020404" pitchFamily="49" charset="0"/>
              </a:rPr>
              <a:t>INSERT</a:t>
            </a:r>
            <a:r>
              <a:rPr lang="en-US" sz="3200" b="0" strike="noStrike" spc="-1" dirty="0">
                <a:solidFill>
                  <a:srgbClr val="000000"/>
                </a:solidFill>
                <a:latin typeface="Times New Roman"/>
                <a:ea typeface="DejaVu Sans"/>
              </a:rPr>
              <a:t> statement with subquery</a:t>
            </a:r>
            <a:endParaRPr lang="en-US" sz="3200" b="0" strike="noStrike" spc="-1" dirty="0">
              <a:solidFill>
                <a:srgbClr val="000000"/>
              </a:solidFill>
              <a:latin typeface="Times New Roman"/>
            </a:endParaRPr>
          </a:p>
        </p:txBody>
      </p:sp>
      <p:sp>
        <p:nvSpPr>
          <p:cNvPr id="115"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200" spc="-1">
                <a:solidFill>
                  <a:srgbClr val="000000"/>
                </a:solidFill>
                <a:latin typeface="Times New Roman"/>
                <a:ea typeface="DejaVu Sans"/>
              </a:rPr>
              <a:t>T</a:t>
            </a:r>
            <a:r>
              <a:rPr lang="en-US" sz="2200" b="0" strike="noStrike" spc="-1">
                <a:solidFill>
                  <a:srgbClr val="000000"/>
                </a:solidFill>
                <a:latin typeface="Times New Roman"/>
                <a:ea typeface="DejaVu Sans"/>
              </a:rPr>
              <a:t>hen </a:t>
            </a:r>
            <a:r>
              <a:rPr lang="en-US" sz="2200" b="0" strike="noStrike" spc="-1" dirty="0">
                <a:solidFill>
                  <a:srgbClr val="000000"/>
                </a:solidFill>
                <a:latin typeface="Times New Roman"/>
                <a:ea typeface="DejaVu Sans"/>
              </a:rPr>
              <a:t>we use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INSERT</a:t>
            </a:r>
            <a:r>
              <a:rPr lang="en-US" sz="2200" b="0" strike="noStrike" spc="-1" dirty="0">
                <a:solidFill>
                  <a:srgbClr val="000000"/>
                </a:solidFill>
                <a:latin typeface="Times New Roman"/>
                <a:ea typeface="DejaVu Sans"/>
              </a:rPr>
              <a:t> statement with subquery to load data into a relational table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DCNT</a:t>
            </a:r>
          </a:p>
          <a:p>
            <a:pPr marL="10800" algn="just">
              <a:lnSpc>
                <a:spcPct val="100000"/>
              </a:lnSpc>
              <a:spcBef>
                <a:spcPts val="561"/>
              </a:spcBef>
              <a:buClr>
                <a:srgbClr val="0C2340"/>
              </a:buClr>
            </a:pPr>
            <a:endParaRPr lang="en-US" sz="800" b="0" strike="noStrike" spc="-1" dirty="0">
              <a:solidFill>
                <a:srgbClr val="00000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600" b="0" strike="noStrike" spc="-1" dirty="0">
                <a:solidFill>
                  <a:srgbClr val="000000"/>
                </a:solidFill>
                <a:latin typeface="Courier New"/>
                <a:ea typeface="DejaVu Sans"/>
              </a:rPr>
              <a:t>INSERT INTO DCNT</a:t>
            </a:r>
            <a:endParaRPr lang="en-US" sz="1600" b="0" strike="noStrike" spc="-1" dirty="0">
              <a:solidFill>
                <a:srgbClr val="000000"/>
              </a:solidFill>
              <a:latin typeface="Times New Roman"/>
            </a:endParaRPr>
          </a:p>
          <a:p>
            <a:pPr marL="324000" algn="just">
              <a:lnSpc>
                <a:spcPct val="100000"/>
              </a:lnSpc>
              <a:spcBef>
                <a:spcPts val="561"/>
              </a:spcBef>
            </a:pPr>
            <a:r>
              <a:rPr lang="en-US" sz="1600" b="0" strike="noStrike" spc="-1" dirty="0">
                <a:solidFill>
                  <a:srgbClr val="000000"/>
                </a:solidFill>
                <a:latin typeface="Courier New"/>
                <a:ea typeface="DejaVu Sans"/>
              </a:rPr>
              <a:t>( SELECT name, COUNT(</a:t>
            </a: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a:t>
            </a:r>
            <a:endParaRPr lang="en-US" sz="1600" b="0" strike="noStrike" spc="-1" dirty="0">
              <a:solidFill>
                <a:srgbClr val="000000"/>
              </a:solidFill>
              <a:latin typeface="Times New Roman"/>
            </a:endParaRPr>
          </a:p>
          <a:p>
            <a:pPr marL="324000" algn="just">
              <a:lnSpc>
                <a:spcPct val="100000"/>
              </a:lnSpc>
              <a:spcBef>
                <a:spcPts val="561"/>
              </a:spcBef>
            </a:pPr>
            <a:r>
              <a:rPr lang="en-US" sz="1600" b="0" strike="noStrike" spc="-1" dirty="0">
                <a:solidFill>
                  <a:srgbClr val="000000"/>
                </a:solidFill>
                <a:latin typeface="Courier New"/>
                <a:ea typeface="DejaVu Sans"/>
              </a:rPr>
              <a:t>  FROM DEPARTMENT LEFT OUTER JOIN COURSE</a:t>
            </a:r>
            <a:endParaRPr lang="en-US" sz="1600" b="0" strike="noStrike" spc="-1" dirty="0">
              <a:solidFill>
                <a:srgbClr val="000000"/>
              </a:solidFill>
              <a:latin typeface="Times New Roman"/>
            </a:endParaRPr>
          </a:p>
          <a:p>
            <a:pPr marL="324000" algn="just">
              <a:lnSpc>
                <a:spcPct val="100000"/>
              </a:lnSpc>
              <a:spcBef>
                <a:spcPts val="561"/>
              </a:spcBef>
            </a:pPr>
            <a:r>
              <a:rPr lang="en-US" sz="1600" b="0" strike="noStrike" spc="-1" dirty="0">
                <a:solidFill>
                  <a:srgbClr val="000000"/>
                </a:solidFill>
                <a:latin typeface="Courier New"/>
                <a:ea typeface="DejaVu Sans"/>
              </a:rPr>
              <a:t>                  ON </a:t>
            </a:r>
            <a:r>
              <a:rPr lang="en-US" sz="1600" b="0" strike="noStrike" spc="-1" dirty="0" err="1">
                <a:solidFill>
                  <a:srgbClr val="000000"/>
                </a:solidFill>
                <a:latin typeface="Courier New"/>
                <a:ea typeface="DejaVu Sans"/>
              </a:rPr>
              <a:t>DEPARTMENT.name</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COURSE.offered_by</a:t>
            </a:r>
            <a:endParaRPr lang="en-US" sz="1600" b="0" strike="noStrike" spc="-1" dirty="0">
              <a:solidFill>
                <a:srgbClr val="000000"/>
              </a:solidFill>
              <a:latin typeface="Times New Roman"/>
            </a:endParaRPr>
          </a:p>
          <a:p>
            <a:pPr marL="324000" algn="just">
              <a:lnSpc>
                <a:spcPct val="100000"/>
              </a:lnSpc>
              <a:spcBef>
                <a:spcPts val="561"/>
              </a:spcBef>
            </a:pPr>
            <a:r>
              <a:rPr lang="en-US" sz="1600" b="0" strike="noStrike" spc="-1" dirty="0">
                <a:solidFill>
                  <a:srgbClr val="000000"/>
                </a:solidFill>
                <a:latin typeface="Courier New"/>
                <a:ea typeface="DejaVu Sans"/>
              </a:rPr>
              <a:t>  GROUP BY name );</a:t>
            </a:r>
            <a:endParaRPr lang="en-US" sz="1600" b="0" strike="noStrike" spc="-1" dirty="0">
              <a:solidFill>
                <a:srgbClr val="000000"/>
              </a:solidFill>
              <a:latin typeface="Times New Roman"/>
            </a:endParaRPr>
          </a:p>
        </p:txBody>
      </p:sp>
      <p:sp>
        <p:nvSpPr>
          <p:cNvPr id="116"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01C429A-ECE6-43E3-BFB0-634DFCB9DA8F}" type="slidenum">
              <a:rPr lang="en-US" sz="1400" b="0" strike="noStrike" spc="-1">
                <a:solidFill>
                  <a:srgbClr val="8B8B8B"/>
                </a:solidFill>
                <a:latin typeface="Montserrat"/>
                <a:ea typeface="DejaVu Sans"/>
              </a:rPr>
              <a:t>10</a:t>
            </a:fld>
            <a:endParaRPr lang="en-US" sz="1400" b="0" strike="noStrike" spc="-1">
              <a:latin typeface="Arial"/>
            </a:endParaRPr>
          </a:p>
        </p:txBody>
      </p:sp>
      <p:pic>
        <p:nvPicPr>
          <p:cNvPr id="2" name="slide-03-04.mp3">
            <a:hlinkClick r:id="" action="ppaction://media"/>
            <a:extLst>
              <a:ext uri="{FF2B5EF4-FFF2-40B4-BE49-F238E27FC236}">
                <a16:creationId xmlns:a16="http://schemas.microsoft.com/office/drawing/2014/main" id="{B565E527-F6C7-4444-9B5D-0711596BCAE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159171" y="5548085"/>
            <a:ext cx="812800" cy="812800"/>
          </a:xfrm>
          <a:prstGeom prst="rect">
            <a:avLst/>
          </a:prstGeom>
        </p:spPr>
      </p:pic>
    </p:spTree>
    <p:extLst>
      <p:ext uri="{BB962C8B-B14F-4D97-AF65-F5344CB8AC3E}">
        <p14:creationId xmlns:p14="http://schemas.microsoft.com/office/powerpoint/2010/main" val="6813714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7413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18"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a:solidFill>
                  <a:srgbClr val="000000"/>
                </a:solidFill>
                <a:latin typeface="Courier New"/>
                <a:ea typeface="DejaVu Sans"/>
              </a:rPr>
              <a:t>TRUNCATE TABLE </a:t>
            </a:r>
            <a:r>
              <a:rPr lang="en-US" sz="2800" b="0" strike="noStrike" spc="-1">
                <a:solidFill>
                  <a:srgbClr val="000000"/>
                </a:solidFill>
                <a:latin typeface="Times New Roman"/>
                <a:ea typeface="DejaVu Sans"/>
              </a:rPr>
              <a:t>statement</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CREATE TABLE </a:t>
            </a:r>
            <a:r>
              <a:rPr lang="en-US" sz="2800" b="0" strike="noStrike" spc="-1" dirty="0">
                <a:solidFill>
                  <a:srgbClr val="000000"/>
                </a:solidFill>
                <a:latin typeface="Times New Roman"/>
                <a:ea typeface="DejaVu Sans"/>
              </a:rPr>
              <a:t>statement with subquery</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INSERT</a:t>
            </a:r>
            <a:r>
              <a:rPr lang="en-US" sz="2800" b="0" strike="noStrike" spc="-1" dirty="0">
                <a:solidFill>
                  <a:srgbClr val="000000"/>
                </a:solidFill>
                <a:latin typeface="Times New Roman"/>
                <a:ea typeface="DejaVu Sans"/>
              </a:rPr>
              <a:t> statement with subquery</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FF0000"/>
                </a:solidFill>
                <a:latin typeface="Courier New"/>
                <a:ea typeface="DejaVu Sans"/>
              </a:rPr>
              <a:t>DELETE</a:t>
            </a:r>
            <a:r>
              <a:rPr lang="en-US" sz="2800" b="0" strike="noStrike" spc="-1" dirty="0">
                <a:solidFill>
                  <a:srgbClr val="FF0000"/>
                </a:solidFill>
                <a:latin typeface="Times New Roman"/>
                <a:ea typeface="DejaVu Sans"/>
              </a:rPr>
              <a:t> statement with subquery</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UPDATE</a:t>
            </a:r>
            <a:r>
              <a:rPr lang="en-US" sz="2800" b="0" strike="noStrike" spc="-1" dirty="0">
                <a:solidFill>
                  <a:srgbClr val="000000"/>
                </a:solidFill>
                <a:latin typeface="Times New Roman"/>
                <a:ea typeface="DejaVu Sans"/>
              </a:rPr>
              <a:t> statement with subquery</a:t>
            </a:r>
            <a:endParaRPr lang="en-US" sz="2800" b="0" strike="noStrike" spc="-1" dirty="0">
              <a:solidFill>
                <a:srgbClr val="000000"/>
              </a:solidFill>
              <a:latin typeface="Arial"/>
            </a:endParaRPr>
          </a:p>
        </p:txBody>
      </p:sp>
      <p:sp>
        <p:nvSpPr>
          <p:cNvPr id="119"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2B203E4-EB86-4316-B84B-11892F59A128}" type="slidenum">
              <a:rPr lang="en-US" sz="1400" b="0" strike="noStrike" spc="-1">
                <a:solidFill>
                  <a:srgbClr val="8B8B8B"/>
                </a:solidFill>
                <a:latin typeface="Montserrat"/>
                <a:ea typeface="DejaVu Sans"/>
              </a:rPr>
              <a:t>11</a:t>
            </a:fld>
            <a:endParaRPr lang="en-US" sz="1400" b="0" strike="noStrike" spc="-1">
              <a:latin typeface="Arial"/>
            </a:endParaRPr>
          </a:p>
        </p:txBody>
      </p:sp>
    </p:spTree>
    <p:extLst>
      <p:ext uri="{BB962C8B-B14F-4D97-AF65-F5344CB8AC3E}">
        <p14:creationId xmlns:p14="http://schemas.microsoft.com/office/powerpoint/2010/main" val="33492715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00000"/>
                </a:solidFill>
                <a:latin typeface="Courier New" panose="02070309020205020404" pitchFamily="49" charset="0"/>
                <a:ea typeface="DejaVu Sans"/>
                <a:cs typeface="Courier New" panose="02070309020205020404" pitchFamily="49" charset="0"/>
              </a:rPr>
              <a:t>DELETE</a:t>
            </a:r>
            <a:r>
              <a:rPr lang="en-US" sz="3200" b="0" strike="noStrike" spc="-1" dirty="0">
                <a:solidFill>
                  <a:srgbClr val="000000"/>
                </a:solidFill>
                <a:latin typeface="Times New Roman"/>
                <a:ea typeface="DejaVu Sans"/>
              </a:rPr>
              <a:t> statement with subquery</a:t>
            </a:r>
            <a:endParaRPr lang="en-US" sz="3200" b="0" strike="noStrike" spc="-1" dirty="0">
              <a:solidFill>
                <a:srgbClr val="000000"/>
              </a:solidFill>
              <a:latin typeface="Times New Roman"/>
            </a:endParaRPr>
          </a:p>
        </p:txBody>
      </p:sp>
      <p:sp>
        <p:nvSpPr>
          <p:cNvPr id="121"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Courier New" panose="02070309020205020404" pitchFamily="49" charset="0"/>
                <a:ea typeface="DejaVu Sans"/>
                <a:cs typeface="Courier New" panose="02070309020205020404" pitchFamily="49" charset="0"/>
              </a:rPr>
              <a:t>DELETE</a:t>
            </a:r>
            <a:r>
              <a:rPr lang="en-US" sz="2200" b="0" strike="noStrike" spc="-1" dirty="0">
                <a:solidFill>
                  <a:srgbClr val="000000"/>
                </a:solidFill>
                <a:latin typeface="Times New Roman"/>
                <a:ea typeface="DejaVu Sans"/>
              </a:rPr>
              <a:t> statement with subquery deletes from a relational table all rows that satisfy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WHERE</a:t>
            </a:r>
            <a:r>
              <a:rPr lang="en-US" sz="2200" b="0" strike="noStrike" spc="-1" dirty="0">
                <a:solidFill>
                  <a:srgbClr val="000000"/>
                </a:solidFill>
                <a:latin typeface="Times New Roman"/>
                <a:ea typeface="DejaVu Sans"/>
              </a:rPr>
              <a:t> condition</a:t>
            </a:r>
            <a:endParaRPr lang="en-US" sz="2200" b="0" strike="noStrike" spc="-1" dirty="0">
              <a:solidFill>
                <a:srgbClr val="000000"/>
              </a:solidFill>
              <a:latin typeface="Times New Roman"/>
            </a:endParaRPr>
          </a:p>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Courier New" panose="02070309020205020404" pitchFamily="49" charset="0"/>
                <a:ea typeface="DejaVu Sans"/>
                <a:cs typeface="Courier New" panose="02070309020205020404" pitchFamily="49" charset="0"/>
              </a:rPr>
              <a:t>WHERE</a:t>
            </a:r>
            <a:r>
              <a:rPr lang="en-US" sz="2200" b="0" strike="noStrike" spc="-1" dirty="0">
                <a:solidFill>
                  <a:srgbClr val="000000"/>
                </a:solidFill>
                <a:latin typeface="Times New Roman"/>
                <a:ea typeface="DejaVu Sans"/>
              </a:rPr>
              <a:t> condition includes a subquery</a:t>
            </a:r>
            <a:endParaRPr lang="en-US" sz="2200" b="0" strike="noStrike" spc="-1" dirty="0">
              <a:solidFill>
                <a:srgbClr val="000000"/>
              </a:solidFill>
              <a:latin typeface="Times New Roman"/>
            </a:endParaRPr>
          </a:p>
          <a:p>
            <a:pPr marL="324000" algn="just">
              <a:lnSpc>
                <a:spcPct val="100000"/>
              </a:lnSpc>
              <a:spcBef>
                <a:spcPts val="561"/>
              </a:spcBef>
            </a:pPr>
            <a:endParaRPr lang="en-US" sz="2200" b="0" strike="noStrike" spc="-1" dirty="0">
              <a:solidFill>
                <a:srgbClr val="000000"/>
              </a:solidFill>
              <a:latin typeface="Times New Roman"/>
            </a:endParaRPr>
          </a:p>
        </p:txBody>
      </p:sp>
      <p:sp>
        <p:nvSpPr>
          <p:cNvPr id="12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0B3E1C7-3FEE-4525-B43E-70BF8F175E5D}" type="slidenum">
              <a:rPr lang="en-US" sz="1400" b="0" strike="noStrike" spc="-1">
                <a:solidFill>
                  <a:srgbClr val="8B8B8B"/>
                </a:solidFill>
                <a:latin typeface="Montserrat"/>
                <a:ea typeface="DejaVu Sans"/>
              </a:rPr>
              <a:t>12</a:t>
            </a:fld>
            <a:endParaRPr lang="en-US" sz="1400" b="0" strike="noStrike" spc="-1">
              <a:latin typeface="Arial"/>
            </a:endParaRPr>
          </a:p>
        </p:txBody>
      </p:sp>
      <p:pic>
        <p:nvPicPr>
          <p:cNvPr id="123" name="Picture 122"/>
          <p:cNvPicPr/>
          <p:nvPr/>
        </p:nvPicPr>
        <p:blipFill>
          <a:blip r:embed="rId3"/>
          <a:stretch/>
        </p:blipFill>
        <p:spPr>
          <a:xfrm>
            <a:off x="1872000" y="2124000"/>
            <a:ext cx="5687640" cy="4220640"/>
          </a:xfrm>
          <a:prstGeom prst="rect">
            <a:avLst/>
          </a:prstGeom>
          <a:ln>
            <a:noFill/>
          </a:ln>
        </p:spPr>
      </p:pic>
    </p:spTree>
    <p:extLst>
      <p:ext uri="{BB962C8B-B14F-4D97-AF65-F5344CB8AC3E}">
        <p14:creationId xmlns:p14="http://schemas.microsoft.com/office/powerpoint/2010/main" val="36249230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28"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a:solidFill>
                  <a:srgbClr val="000000"/>
                </a:solidFill>
                <a:latin typeface="Courier New"/>
                <a:ea typeface="DejaVu Sans"/>
              </a:rPr>
              <a:t>TRUNCATE TABLE</a:t>
            </a:r>
            <a:r>
              <a:rPr lang="en-US" sz="2800" b="0" strike="noStrike" spc="-1">
                <a:solidFill>
                  <a:srgbClr val="000000"/>
                </a:solidFill>
                <a:latin typeface="Times New Roman"/>
                <a:ea typeface="DejaVu Sans"/>
              </a:rPr>
              <a:t> </a:t>
            </a:r>
            <a:r>
              <a:rPr lang="en-US" sz="2800" b="0" strike="noStrike" spc="-1" dirty="0">
                <a:solidFill>
                  <a:srgbClr val="000000"/>
                </a:solidFill>
                <a:latin typeface="Times New Roman"/>
                <a:ea typeface="DejaVu Sans"/>
              </a:rPr>
              <a:t>statement</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CREATE TABLE </a:t>
            </a:r>
            <a:r>
              <a:rPr lang="en-US" sz="2800" b="0" strike="noStrike" spc="-1" dirty="0">
                <a:solidFill>
                  <a:srgbClr val="000000"/>
                </a:solidFill>
                <a:latin typeface="Times New Roman"/>
                <a:ea typeface="DejaVu Sans"/>
              </a:rPr>
              <a:t>statement with subquery</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INSERT</a:t>
            </a:r>
            <a:r>
              <a:rPr lang="en-US" sz="2800" b="0" strike="noStrike" spc="-1" dirty="0">
                <a:solidFill>
                  <a:srgbClr val="000000"/>
                </a:solidFill>
                <a:latin typeface="Times New Roman"/>
                <a:ea typeface="DejaVu Sans"/>
              </a:rPr>
              <a:t> statement with subquery</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DELETE</a:t>
            </a:r>
            <a:r>
              <a:rPr lang="en-US" sz="2800" b="0" strike="noStrike" spc="-1" dirty="0">
                <a:solidFill>
                  <a:srgbClr val="000000"/>
                </a:solidFill>
                <a:latin typeface="Times New Roman"/>
                <a:ea typeface="DejaVu Sans"/>
              </a:rPr>
              <a:t> statement with subquery</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FF0000"/>
                </a:solidFill>
                <a:latin typeface="Courier New"/>
                <a:ea typeface="DejaVu Sans"/>
              </a:rPr>
              <a:t>UPDATE</a:t>
            </a:r>
            <a:r>
              <a:rPr lang="en-US" sz="2800" b="0" strike="noStrike" spc="-1" dirty="0">
                <a:solidFill>
                  <a:srgbClr val="FF0000"/>
                </a:solidFill>
                <a:latin typeface="Times New Roman"/>
                <a:ea typeface="DejaVu Sans"/>
              </a:rPr>
              <a:t> statement with subquery</a:t>
            </a:r>
            <a:endParaRPr lang="en-US" sz="2800" b="0" strike="noStrike" spc="-1" dirty="0">
              <a:solidFill>
                <a:srgbClr val="000000"/>
              </a:solidFill>
              <a:latin typeface="Arial"/>
            </a:endParaRPr>
          </a:p>
        </p:txBody>
      </p:sp>
      <p:sp>
        <p:nvSpPr>
          <p:cNvPr id="129"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147EEAB-6167-4CAE-9A94-19380615DA10}" type="slidenum">
              <a:rPr lang="en-US" sz="1400" b="0" strike="noStrike" spc="-1">
                <a:solidFill>
                  <a:srgbClr val="8B8B8B"/>
                </a:solidFill>
                <a:latin typeface="Montserrat"/>
                <a:ea typeface="DejaVu Sans"/>
              </a:rPr>
              <a:t>13</a:t>
            </a:fld>
            <a:endParaRPr lang="en-US" sz="1400" b="0" strike="noStrike" spc="-1">
              <a:latin typeface="Arial"/>
            </a:endParaRPr>
          </a:p>
        </p:txBody>
      </p:sp>
    </p:spTree>
    <p:extLst>
      <p:ext uri="{BB962C8B-B14F-4D97-AF65-F5344CB8AC3E}">
        <p14:creationId xmlns:p14="http://schemas.microsoft.com/office/powerpoint/2010/main" val="5711777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00000"/>
                </a:solidFill>
                <a:latin typeface="Courier New" panose="02070309020205020404" pitchFamily="49" charset="0"/>
                <a:ea typeface="DejaVu Sans"/>
                <a:cs typeface="Courier New" panose="02070309020205020404" pitchFamily="49" charset="0"/>
              </a:rPr>
              <a:t>UPDATE</a:t>
            </a:r>
            <a:r>
              <a:rPr lang="en-US" sz="3200" b="0" strike="noStrike" spc="-1" dirty="0">
                <a:solidFill>
                  <a:srgbClr val="000000"/>
                </a:solidFill>
                <a:latin typeface="Times New Roman"/>
                <a:ea typeface="DejaVu Sans"/>
              </a:rPr>
              <a:t> statement with subquery</a:t>
            </a:r>
            <a:endParaRPr lang="en-US" sz="3200" b="0" strike="noStrike" spc="-1" dirty="0">
              <a:solidFill>
                <a:srgbClr val="000000"/>
              </a:solidFill>
              <a:latin typeface="Times New Roman"/>
            </a:endParaRPr>
          </a:p>
        </p:txBody>
      </p:sp>
      <p:sp>
        <p:nvSpPr>
          <p:cNvPr id="131"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Courier New" panose="02070309020205020404" pitchFamily="49" charset="0"/>
                <a:ea typeface="DejaVu Sans"/>
                <a:cs typeface="Courier New" panose="02070309020205020404" pitchFamily="49" charset="0"/>
              </a:rPr>
              <a:t>UPDATE</a:t>
            </a:r>
            <a:r>
              <a:rPr lang="en-US" sz="2200" b="0" strike="noStrike" spc="-1" dirty="0">
                <a:solidFill>
                  <a:srgbClr val="000000"/>
                </a:solidFill>
                <a:latin typeface="Times New Roman"/>
                <a:ea typeface="DejaVu Sans"/>
              </a:rPr>
              <a:t> statement with subquery updates in a relational table all rows that satisfy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WHERE</a:t>
            </a:r>
            <a:r>
              <a:rPr lang="en-US" sz="2200" b="0" strike="noStrike" spc="-1" dirty="0">
                <a:solidFill>
                  <a:srgbClr val="000000"/>
                </a:solidFill>
                <a:latin typeface="Times New Roman"/>
                <a:ea typeface="DejaVu Sans"/>
              </a:rPr>
              <a:t> condition with the values determined in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SET</a:t>
            </a:r>
            <a:r>
              <a:rPr lang="en-US" sz="2200" b="0" strike="noStrike" spc="-1" dirty="0">
                <a:solidFill>
                  <a:srgbClr val="000000"/>
                </a:solidFill>
                <a:latin typeface="Times New Roman"/>
                <a:ea typeface="DejaVu Sans"/>
              </a:rPr>
              <a:t> clause</a:t>
            </a:r>
            <a:endParaRPr lang="en-US" sz="2200" b="0" strike="noStrike" spc="-1" dirty="0">
              <a:solidFill>
                <a:srgbClr val="000000"/>
              </a:solidFill>
              <a:latin typeface="Times New Roman"/>
            </a:endParaRPr>
          </a:p>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Courier New" panose="02070309020205020404" pitchFamily="49" charset="0"/>
                <a:ea typeface="DejaVu Sans"/>
                <a:cs typeface="Courier New" panose="02070309020205020404" pitchFamily="49" charset="0"/>
              </a:rPr>
              <a:t>UPDATE</a:t>
            </a:r>
            <a:r>
              <a:rPr lang="en-US" sz="2200" b="0" strike="noStrike" spc="-1" dirty="0">
                <a:solidFill>
                  <a:srgbClr val="000000"/>
                </a:solidFill>
                <a:latin typeface="Times New Roman"/>
                <a:ea typeface="DejaVu Sans"/>
              </a:rPr>
              <a:t> statement with subquery can use a subquery in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WHERE</a:t>
            </a:r>
            <a:r>
              <a:rPr lang="en-US" sz="2200" b="0" strike="noStrike" spc="-1" dirty="0">
                <a:solidFill>
                  <a:srgbClr val="000000"/>
                </a:solidFill>
                <a:latin typeface="Times New Roman"/>
                <a:ea typeface="DejaVu Sans"/>
              </a:rPr>
              <a:t> clause</a:t>
            </a:r>
            <a:endParaRPr lang="en-US" sz="2200" b="0" strike="noStrike" spc="-1" dirty="0">
              <a:solidFill>
                <a:srgbClr val="000000"/>
              </a:solidFill>
              <a:latin typeface="Times New Roman"/>
            </a:endParaRPr>
          </a:p>
          <a:p>
            <a:pPr marL="324000" algn="just">
              <a:lnSpc>
                <a:spcPct val="100000"/>
              </a:lnSpc>
              <a:spcBef>
                <a:spcPts val="561"/>
              </a:spcBef>
            </a:pPr>
            <a:endParaRPr lang="en-US" sz="2200" b="0" strike="noStrike" spc="-1" dirty="0">
              <a:solidFill>
                <a:srgbClr val="000000"/>
              </a:solidFill>
              <a:latin typeface="Times New Roman"/>
            </a:endParaRPr>
          </a:p>
        </p:txBody>
      </p:sp>
      <p:sp>
        <p:nvSpPr>
          <p:cNvPr id="13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76291F8-2AB1-454C-97D7-049F42FFED31}" type="slidenum">
              <a:rPr lang="en-US" sz="1400" b="0" strike="noStrike" spc="-1">
                <a:solidFill>
                  <a:srgbClr val="8B8B8B"/>
                </a:solidFill>
                <a:latin typeface="Montserrat"/>
                <a:ea typeface="DejaVu Sans"/>
              </a:rPr>
              <a:t>14</a:t>
            </a:fld>
            <a:endParaRPr lang="en-US" sz="1400" b="0" strike="noStrike" spc="-1">
              <a:latin typeface="Arial"/>
            </a:endParaRPr>
          </a:p>
        </p:txBody>
      </p:sp>
      <p:pic>
        <p:nvPicPr>
          <p:cNvPr id="133" name="Picture 132"/>
          <p:cNvPicPr/>
          <p:nvPr/>
        </p:nvPicPr>
        <p:blipFill>
          <a:blip r:embed="rId3"/>
          <a:stretch/>
        </p:blipFill>
        <p:spPr>
          <a:xfrm>
            <a:off x="2160000" y="2520000"/>
            <a:ext cx="5399640" cy="3860640"/>
          </a:xfrm>
          <a:prstGeom prst="rect">
            <a:avLst/>
          </a:prstGeom>
          <a:ln>
            <a:noFill/>
          </a:ln>
        </p:spPr>
      </p:pic>
    </p:spTree>
    <p:extLst>
      <p:ext uri="{BB962C8B-B14F-4D97-AF65-F5344CB8AC3E}">
        <p14:creationId xmlns:p14="http://schemas.microsoft.com/office/powerpoint/2010/main" val="6011222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00000"/>
                </a:solidFill>
                <a:latin typeface="Courier New" panose="02070309020205020404" pitchFamily="49" charset="0"/>
                <a:ea typeface="DejaVu Sans"/>
                <a:cs typeface="Courier New" panose="02070309020205020404" pitchFamily="49" charset="0"/>
              </a:rPr>
              <a:t>UPDATE</a:t>
            </a:r>
            <a:r>
              <a:rPr lang="en-US" sz="3200" b="0" strike="noStrike" spc="-1" dirty="0">
                <a:solidFill>
                  <a:srgbClr val="000000"/>
                </a:solidFill>
                <a:latin typeface="Times New Roman"/>
                <a:ea typeface="DejaVu Sans"/>
              </a:rPr>
              <a:t> statement with subquery</a:t>
            </a:r>
            <a:endParaRPr lang="en-US" sz="3200" b="0" strike="noStrike" spc="-1" dirty="0">
              <a:solidFill>
                <a:srgbClr val="000000"/>
              </a:solidFill>
              <a:latin typeface="Times New Roman"/>
            </a:endParaRPr>
          </a:p>
        </p:txBody>
      </p:sp>
      <p:sp>
        <p:nvSpPr>
          <p:cNvPr id="135"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Courier New" panose="02070309020205020404" pitchFamily="49" charset="0"/>
                <a:ea typeface="DejaVu Sans"/>
                <a:cs typeface="Courier New" panose="02070309020205020404" pitchFamily="49" charset="0"/>
              </a:rPr>
              <a:t>UPDATE</a:t>
            </a:r>
            <a:r>
              <a:rPr lang="en-US" sz="2200" b="0" strike="noStrike" spc="-1" dirty="0">
                <a:solidFill>
                  <a:srgbClr val="000000"/>
                </a:solidFill>
                <a:latin typeface="Times New Roman"/>
                <a:ea typeface="DejaVu Sans"/>
              </a:rPr>
              <a:t> statement with subquery can use a subquery in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SET</a:t>
            </a:r>
            <a:r>
              <a:rPr lang="en-US" sz="2200" b="0" strike="noStrike" spc="-1" dirty="0">
                <a:solidFill>
                  <a:srgbClr val="000000"/>
                </a:solidFill>
                <a:latin typeface="Times New Roman"/>
                <a:ea typeface="DejaVu Sans"/>
              </a:rPr>
              <a:t> clause or in both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WHERE</a:t>
            </a:r>
            <a:r>
              <a:rPr lang="en-US" sz="2200" b="0" strike="noStrike" spc="-1" dirty="0">
                <a:solidFill>
                  <a:srgbClr val="000000"/>
                </a:solidFill>
                <a:latin typeface="Times New Roman"/>
                <a:ea typeface="DejaVu Sans"/>
              </a:rPr>
              <a:t> and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SET</a:t>
            </a:r>
            <a:r>
              <a:rPr lang="en-US" sz="2200" b="0" strike="noStrike" spc="-1" dirty="0">
                <a:solidFill>
                  <a:srgbClr val="000000"/>
                </a:solidFill>
                <a:latin typeface="Times New Roman"/>
                <a:ea typeface="DejaVu Sans"/>
              </a:rPr>
              <a:t> clauses</a:t>
            </a:r>
            <a:endParaRPr lang="en-US" sz="2200" b="0" strike="noStrike" spc="-1" dirty="0">
              <a:solidFill>
                <a:srgbClr val="000000"/>
              </a:solidFill>
              <a:latin typeface="Times New Roman"/>
            </a:endParaRPr>
          </a:p>
          <a:p>
            <a:pPr marL="324000" algn="just">
              <a:lnSpc>
                <a:spcPct val="100000"/>
              </a:lnSpc>
              <a:spcBef>
                <a:spcPts val="561"/>
              </a:spcBef>
            </a:pPr>
            <a:endParaRPr lang="en-US" sz="2200" b="0" strike="noStrike" spc="-1" dirty="0">
              <a:solidFill>
                <a:srgbClr val="000000"/>
              </a:solidFill>
              <a:latin typeface="Times New Roman"/>
            </a:endParaRPr>
          </a:p>
        </p:txBody>
      </p:sp>
      <p:sp>
        <p:nvSpPr>
          <p:cNvPr id="136"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44AE047-BD8D-44C6-87A0-3B280D9E849E}" type="slidenum">
              <a:rPr lang="en-US" sz="1400" b="0" strike="noStrike" spc="-1">
                <a:solidFill>
                  <a:srgbClr val="8B8B8B"/>
                </a:solidFill>
                <a:latin typeface="Montserrat"/>
                <a:ea typeface="DejaVu Sans"/>
              </a:rPr>
              <a:t>15</a:t>
            </a:fld>
            <a:endParaRPr lang="en-US" sz="1400" b="0" strike="noStrike" spc="-1">
              <a:latin typeface="Arial"/>
            </a:endParaRPr>
          </a:p>
        </p:txBody>
      </p:sp>
      <p:pic>
        <p:nvPicPr>
          <p:cNvPr id="137" name="Picture 136"/>
          <p:cNvPicPr/>
          <p:nvPr/>
        </p:nvPicPr>
        <p:blipFill>
          <a:blip r:embed="rId3"/>
          <a:stretch/>
        </p:blipFill>
        <p:spPr>
          <a:xfrm>
            <a:off x="2232000" y="1764000"/>
            <a:ext cx="5327640" cy="4616640"/>
          </a:xfrm>
          <a:prstGeom prst="rect">
            <a:avLst/>
          </a:prstGeom>
          <a:ln>
            <a:noFill/>
          </a:ln>
        </p:spPr>
      </p:pic>
    </p:spTree>
    <p:extLst>
      <p:ext uri="{BB962C8B-B14F-4D97-AF65-F5344CB8AC3E}">
        <p14:creationId xmlns:p14="http://schemas.microsoft.com/office/powerpoint/2010/main" val="12134018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00000"/>
                </a:solidFill>
                <a:latin typeface="Courier New" panose="02070309020205020404" pitchFamily="49" charset="0"/>
                <a:ea typeface="DejaVu Sans"/>
                <a:cs typeface="Courier New" panose="02070309020205020404" pitchFamily="49" charset="0"/>
              </a:rPr>
              <a:t>UPDATE</a:t>
            </a:r>
            <a:r>
              <a:rPr lang="en-US" sz="3200" b="0" strike="noStrike" spc="-1" dirty="0">
                <a:solidFill>
                  <a:srgbClr val="000000"/>
                </a:solidFill>
                <a:latin typeface="Times New Roman"/>
                <a:ea typeface="DejaVu Sans"/>
              </a:rPr>
              <a:t> statement with subquery</a:t>
            </a:r>
            <a:endParaRPr lang="en-US" sz="3200" b="0" strike="noStrike" spc="-1" dirty="0">
              <a:solidFill>
                <a:srgbClr val="000000"/>
              </a:solidFill>
              <a:latin typeface="Times New Roman"/>
            </a:endParaRPr>
          </a:p>
        </p:txBody>
      </p:sp>
      <p:sp>
        <p:nvSpPr>
          <p:cNvPr id="139"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For example, "increase the total number of staff members by 5 in all departments that offer more than 20 courses"</a:t>
            </a:r>
            <a:endParaRPr lang="en-US" sz="1800" b="0" strike="noStrike" spc="-1" dirty="0">
              <a:solidFill>
                <a:srgbClr val="000000"/>
              </a:solidFill>
              <a:latin typeface="Times New Roman"/>
            </a:endParaRPr>
          </a:p>
          <a:p>
            <a:pPr marL="393700" indent="11113" algn="just">
              <a:lnSpc>
                <a:spcPct val="100000"/>
              </a:lnSpc>
              <a:spcBef>
                <a:spcPts val="561"/>
              </a:spcBef>
            </a:pPr>
            <a:r>
              <a:rPr lang="en-US" sz="1600" b="0" strike="noStrike" spc="-1" dirty="0">
                <a:solidFill>
                  <a:srgbClr val="000000"/>
                </a:solidFill>
                <a:latin typeface="Courier New"/>
                <a:ea typeface="DejaVu Sans"/>
              </a:rPr>
              <a:t>UPDATE DEPARTMENT</a:t>
            </a:r>
            <a:endParaRPr lang="en-US" sz="1600" b="0" strike="noStrike" spc="-1" dirty="0">
              <a:solidFill>
                <a:srgbClr val="000000"/>
              </a:solidFill>
              <a:latin typeface="Times New Roman"/>
            </a:endParaRPr>
          </a:p>
          <a:p>
            <a:pPr marL="393700" indent="11113" algn="just">
              <a:lnSpc>
                <a:spcPct val="100000"/>
              </a:lnSpc>
              <a:spcBef>
                <a:spcPts val="561"/>
              </a:spcBef>
            </a:pPr>
            <a:r>
              <a:rPr lang="en-US" sz="1600" b="0" strike="noStrike" spc="-1" dirty="0">
                <a:solidFill>
                  <a:srgbClr val="000000"/>
                </a:solidFill>
                <a:latin typeface="Courier New"/>
                <a:ea typeface="DejaVu Sans"/>
              </a:rPr>
              <a:t>SET </a:t>
            </a:r>
            <a:r>
              <a:rPr lang="en-US" sz="1600" b="0" strike="noStrike" spc="-1" dirty="0" err="1">
                <a:solidFill>
                  <a:srgbClr val="000000"/>
                </a:solidFill>
                <a:latin typeface="Courier New"/>
                <a:ea typeface="DejaVu Sans"/>
              </a:rPr>
              <a:t>total_staff_number</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total_staff_number</a:t>
            </a:r>
            <a:r>
              <a:rPr lang="en-US" sz="1600" b="0" strike="noStrike" spc="-1" dirty="0">
                <a:solidFill>
                  <a:srgbClr val="000000"/>
                </a:solidFill>
                <a:latin typeface="Courier New"/>
                <a:ea typeface="DejaVu Sans"/>
              </a:rPr>
              <a:t> + 5</a:t>
            </a:r>
            <a:endParaRPr lang="en-US" sz="1600" b="0" strike="noStrike" spc="-1" dirty="0">
              <a:solidFill>
                <a:srgbClr val="000000"/>
              </a:solidFill>
              <a:latin typeface="Times New Roman"/>
            </a:endParaRPr>
          </a:p>
          <a:p>
            <a:pPr marL="393700" indent="11113" algn="just">
              <a:lnSpc>
                <a:spcPct val="100000"/>
              </a:lnSpc>
              <a:spcBef>
                <a:spcPts val="561"/>
              </a:spcBef>
            </a:pPr>
            <a:r>
              <a:rPr lang="en-US" sz="1600" b="0" strike="noStrike" spc="-1" dirty="0">
                <a:solidFill>
                  <a:srgbClr val="000000"/>
                </a:solidFill>
                <a:latin typeface="Courier New"/>
                <a:ea typeface="DejaVu Sans"/>
              </a:rPr>
              <a:t>WHERE name IN ( SELECT </a:t>
            </a:r>
            <a:r>
              <a:rPr lang="en-US" sz="1600" b="0" strike="noStrike" spc="-1" dirty="0" err="1">
                <a:solidFill>
                  <a:srgbClr val="000000"/>
                </a:solidFill>
                <a:latin typeface="Courier New"/>
                <a:ea typeface="DejaVu Sans"/>
              </a:rPr>
              <a:t>offered_by</a:t>
            </a:r>
            <a:endParaRPr lang="en-US" sz="1600" b="0" strike="noStrike" spc="-1" dirty="0">
              <a:solidFill>
                <a:srgbClr val="000000"/>
              </a:solidFill>
              <a:latin typeface="Times New Roman"/>
            </a:endParaRPr>
          </a:p>
          <a:p>
            <a:pPr marL="393700" indent="11113" algn="just">
              <a:lnSpc>
                <a:spcPct val="100000"/>
              </a:lnSpc>
              <a:spcBef>
                <a:spcPts val="561"/>
              </a:spcBef>
            </a:pPr>
            <a:r>
              <a:rPr lang="en-US" sz="1600" b="0" strike="noStrike" spc="-1" dirty="0">
                <a:solidFill>
                  <a:srgbClr val="000000"/>
                </a:solidFill>
                <a:latin typeface="Courier New"/>
                <a:ea typeface="DejaVu Sans"/>
              </a:rPr>
              <a:t>                FROM COURSE</a:t>
            </a:r>
            <a:endParaRPr lang="en-US" sz="1600" b="0" strike="noStrike" spc="-1" dirty="0">
              <a:solidFill>
                <a:srgbClr val="000000"/>
              </a:solidFill>
              <a:latin typeface="Times New Roman"/>
            </a:endParaRPr>
          </a:p>
          <a:p>
            <a:pPr marL="393700" indent="11113" algn="just">
              <a:lnSpc>
                <a:spcPct val="100000"/>
              </a:lnSpc>
              <a:spcBef>
                <a:spcPts val="561"/>
              </a:spcBef>
            </a:pPr>
            <a:r>
              <a:rPr lang="en-US" sz="1600" b="0" strike="noStrike" spc="-1" dirty="0">
                <a:solidFill>
                  <a:srgbClr val="000000"/>
                </a:solidFill>
                <a:latin typeface="Courier New"/>
                <a:ea typeface="DejaVu Sans"/>
              </a:rPr>
              <a:t>                GROUP BY </a:t>
            </a:r>
            <a:r>
              <a:rPr lang="en-US" sz="1600" b="0" strike="noStrike" spc="-1" dirty="0" err="1">
                <a:solidFill>
                  <a:srgbClr val="000000"/>
                </a:solidFill>
                <a:latin typeface="Courier New"/>
                <a:ea typeface="DejaVu Sans"/>
              </a:rPr>
              <a:t>offered_by</a:t>
            </a:r>
            <a:endParaRPr lang="en-US" sz="1600" b="0" strike="noStrike" spc="-1" dirty="0">
              <a:solidFill>
                <a:srgbClr val="000000"/>
              </a:solidFill>
              <a:latin typeface="Times New Roman"/>
            </a:endParaRPr>
          </a:p>
          <a:p>
            <a:pPr marL="393700" indent="11113" algn="just">
              <a:lnSpc>
                <a:spcPct val="100000"/>
              </a:lnSpc>
              <a:spcBef>
                <a:spcPts val="561"/>
              </a:spcBef>
            </a:pPr>
            <a:r>
              <a:rPr lang="en-US" sz="1600" b="0" strike="noStrike" spc="-1" dirty="0">
                <a:solidFill>
                  <a:srgbClr val="000000"/>
                </a:solidFill>
                <a:latin typeface="Courier New"/>
                <a:ea typeface="DejaVu Sans"/>
              </a:rPr>
              <a:t>                HAVING COUNT(</a:t>
            </a: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 &gt; 20 );</a:t>
            </a:r>
            <a:endParaRPr lang="en-US" sz="1600" b="0" strike="noStrike" spc="-1" dirty="0">
              <a:solidFill>
                <a:srgbClr val="000000"/>
              </a:solidFill>
              <a:latin typeface="Times New Roman"/>
            </a:endParaRPr>
          </a:p>
          <a:p>
            <a:pPr marL="352440" indent="-34164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For example, "add to table DEPARTMENT a column that contains the total number of courses offered by each department and insert the correct values into the column"</a:t>
            </a:r>
            <a:endParaRPr lang="en-US" sz="1800" b="0" strike="noStrike" spc="-1" dirty="0">
              <a:solidFill>
                <a:srgbClr val="000000"/>
              </a:solidFill>
              <a:latin typeface="Times New Roman"/>
            </a:endParaRPr>
          </a:p>
          <a:p>
            <a:pPr marL="324000" algn="just">
              <a:lnSpc>
                <a:spcPct val="100000"/>
              </a:lnSpc>
              <a:spcBef>
                <a:spcPts val="561"/>
              </a:spcBef>
            </a:pPr>
            <a:r>
              <a:rPr lang="en-US" sz="1500" b="0" strike="noStrike" spc="-1" dirty="0">
                <a:solidFill>
                  <a:srgbClr val="000000"/>
                </a:solidFill>
                <a:latin typeface="Courier New"/>
                <a:ea typeface="DejaVu Sans"/>
              </a:rPr>
              <a:t>ALTER TABLE DEPARTMENT ADD ( </a:t>
            </a:r>
            <a:r>
              <a:rPr lang="en-US" sz="1500" b="0" strike="noStrike" spc="-1" dirty="0" err="1">
                <a:solidFill>
                  <a:srgbClr val="000000"/>
                </a:solidFill>
                <a:latin typeface="Courier New"/>
                <a:ea typeface="DejaVu Sans"/>
              </a:rPr>
              <a:t>total_courses</a:t>
            </a:r>
            <a:r>
              <a:rPr lang="en-US" sz="1500" b="0" strike="noStrike" spc="-1" dirty="0">
                <a:solidFill>
                  <a:srgbClr val="000000"/>
                </a:solidFill>
                <a:latin typeface="Courier New"/>
                <a:ea typeface="DejaVu Sans"/>
              </a:rPr>
              <a:t> DECIMAL(2) );</a:t>
            </a:r>
            <a:endParaRPr lang="en-US" sz="1500" b="0" strike="noStrike" spc="-1" dirty="0">
              <a:solidFill>
                <a:srgbClr val="000000"/>
              </a:solidFill>
              <a:latin typeface="Times New Roman"/>
            </a:endParaRPr>
          </a:p>
          <a:p>
            <a:pPr marL="324000" algn="just">
              <a:lnSpc>
                <a:spcPct val="100000"/>
              </a:lnSpc>
              <a:spcBef>
                <a:spcPts val="561"/>
              </a:spcBef>
            </a:pPr>
            <a:endParaRPr lang="en-US" sz="1500" b="0" strike="noStrike" spc="-1" dirty="0">
              <a:solidFill>
                <a:srgbClr val="000000"/>
              </a:solidFill>
              <a:latin typeface="Times New Roman"/>
            </a:endParaRPr>
          </a:p>
          <a:p>
            <a:pPr marL="324000" algn="just">
              <a:lnSpc>
                <a:spcPct val="100000"/>
              </a:lnSpc>
              <a:spcBef>
                <a:spcPts val="561"/>
              </a:spcBef>
            </a:pPr>
            <a:r>
              <a:rPr lang="en-US" sz="1500" b="0" strike="noStrike" spc="-1" dirty="0">
                <a:solidFill>
                  <a:srgbClr val="000000"/>
                </a:solidFill>
                <a:latin typeface="Courier New"/>
                <a:ea typeface="DejaVu Sans"/>
              </a:rPr>
              <a:t>UPDATE DEPARTMENT</a:t>
            </a:r>
            <a:endParaRPr lang="en-US" sz="1500" b="0" strike="noStrike" spc="-1" dirty="0">
              <a:solidFill>
                <a:srgbClr val="000000"/>
              </a:solidFill>
              <a:latin typeface="Times New Roman"/>
            </a:endParaRPr>
          </a:p>
          <a:p>
            <a:pPr marL="324000" algn="just">
              <a:lnSpc>
                <a:spcPct val="100000"/>
              </a:lnSpc>
              <a:spcBef>
                <a:spcPts val="561"/>
              </a:spcBef>
            </a:pPr>
            <a:r>
              <a:rPr lang="en-US" sz="1500" b="0" strike="noStrike" spc="-1" dirty="0">
                <a:solidFill>
                  <a:srgbClr val="000000"/>
                </a:solidFill>
                <a:latin typeface="Courier New"/>
                <a:ea typeface="DejaVu Sans"/>
              </a:rPr>
              <a:t>SET </a:t>
            </a:r>
            <a:r>
              <a:rPr lang="en-US" sz="1500" b="0" strike="noStrike" spc="-1" dirty="0" err="1">
                <a:solidFill>
                  <a:srgbClr val="000000"/>
                </a:solidFill>
                <a:latin typeface="Courier New"/>
                <a:ea typeface="DejaVu Sans"/>
              </a:rPr>
              <a:t>total_courses</a:t>
            </a:r>
            <a:r>
              <a:rPr lang="en-US" sz="1500" b="0" strike="noStrike" spc="-1" dirty="0">
                <a:solidFill>
                  <a:srgbClr val="000000"/>
                </a:solidFill>
                <a:latin typeface="Courier New"/>
                <a:ea typeface="DejaVu Sans"/>
              </a:rPr>
              <a:t> = ( SELECT COUNT(title)</a:t>
            </a:r>
            <a:endParaRPr lang="en-US" sz="1500" b="0" strike="noStrike" spc="-1" dirty="0">
              <a:solidFill>
                <a:srgbClr val="000000"/>
              </a:solidFill>
              <a:latin typeface="Times New Roman"/>
            </a:endParaRPr>
          </a:p>
          <a:p>
            <a:pPr marL="324000" algn="just">
              <a:lnSpc>
                <a:spcPct val="100000"/>
              </a:lnSpc>
              <a:spcBef>
                <a:spcPts val="561"/>
              </a:spcBef>
            </a:pPr>
            <a:r>
              <a:rPr lang="en-US" sz="1500" b="0" strike="noStrike" spc="-1" dirty="0">
                <a:solidFill>
                  <a:srgbClr val="000000"/>
                </a:solidFill>
                <a:latin typeface="Courier New"/>
                <a:ea typeface="DejaVu Sans"/>
              </a:rPr>
              <a:t>                      FROM COURSE</a:t>
            </a:r>
            <a:endParaRPr lang="en-US" sz="1500" b="0" strike="noStrike" spc="-1" dirty="0">
              <a:solidFill>
                <a:srgbClr val="000000"/>
              </a:solidFill>
              <a:latin typeface="Times New Roman"/>
            </a:endParaRPr>
          </a:p>
          <a:p>
            <a:pPr marL="324000" algn="just">
              <a:lnSpc>
                <a:spcPct val="100000"/>
              </a:lnSpc>
              <a:spcBef>
                <a:spcPts val="561"/>
              </a:spcBef>
            </a:pPr>
            <a:r>
              <a:rPr lang="en-US" sz="1500" b="0" strike="noStrike" spc="-1" dirty="0">
                <a:solidFill>
                  <a:srgbClr val="000000"/>
                </a:solidFill>
                <a:latin typeface="Courier New"/>
                <a:ea typeface="DejaVu Sans"/>
              </a:rPr>
              <a:t>                     WHERE </a:t>
            </a:r>
            <a:r>
              <a:rPr lang="en-US" sz="1500" b="0" strike="noStrike" spc="-1" dirty="0" err="1">
                <a:solidFill>
                  <a:srgbClr val="000000"/>
                </a:solidFill>
                <a:latin typeface="Courier New"/>
                <a:ea typeface="DejaVu Sans"/>
              </a:rPr>
              <a:t>COURSE.offered_by</a:t>
            </a:r>
            <a:r>
              <a:rPr lang="en-US" sz="1500" b="0" strike="noStrike" spc="-1" dirty="0">
                <a:solidFill>
                  <a:srgbClr val="000000"/>
                </a:solidFill>
                <a:latin typeface="Courier New"/>
                <a:ea typeface="DejaVu Sans"/>
              </a:rPr>
              <a:t> = </a:t>
            </a:r>
            <a:r>
              <a:rPr lang="en-US" sz="1500" b="0" strike="noStrike" spc="-1" dirty="0" err="1">
                <a:solidFill>
                  <a:srgbClr val="000000"/>
                </a:solidFill>
                <a:latin typeface="Courier New"/>
                <a:ea typeface="DejaVu Sans"/>
              </a:rPr>
              <a:t>DEPARTMENT.name</a:t>
            </a:r>
            <a:r>
              <a:rPr lang="en-US" sz="1500" b="0" strike="noStrike" spc="-1" dirty="0">
                <a:solidFill>
                  <a:srgbClr val="000000"/>
                </a:solidFill>
                <a:latin typeface="Courier New"/>
                <a:ea typeface="DejaVu Sans"/>
              </a:rPr>
              <a:t> );</a:t>
            </a:r>
            <a:endParaRPr lang="en-US" sz="1500" b="0" strike="noStrike" spc="-1" dirty="0">
              <a:solidFill>
                <a:srgbClr val="000000"/>
              </a:solidFill>
              <a:latin typeface="Times New Roman"/>
            </a:endParaRPr>
          </a:p>
        </p:txBody>
      </p:sp>
      <p:sp>
        <p:nvSpPr>
          <p:cNvPr id="140"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35841E3-56B6-4CD7-B5CB-C2E215617CD3}" type="slidenum">
              <a:rPr lang="en-US" sz="1400" b="0" strike="noStrike" spc="-1">
                <a:solidFill>
                  <a:srgbClr val="8B8B8B"/>
                </a:solidFill>
                <a:latin typeface="Montserrat"/>
                <a:ea typeface="DejaVu Sans"/>
              </a:rPr>
              <a:t>16</a:t>
            </a:fld>
            <a:endParaRPr lang="en-US" sz="1400" b="0" strike="noStrike" spc="-1">
              <a:latin typeface="Arial"/>
            </a:endParaRPr>
          </a:p>
        </p:txBody>
      </p:sp>
    </p:spTree>
    <p:extLst>
      <p:ext uri="{BB962C8B-B14F-4D97-AF65-F5344CB8AC3E}">
        <p14:creationId xmlns:p14="http://schemas.microsoft.com/office/powerpoint/2010/main" val="273787196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References</a:t>
            </a:r>
            <a:endParaRPr lang="en-US" sz="3600" b="0" strike="noStrike" spc="-1">
              <a:latin typeface="Arial"/>
            </a:endParaRPr>
          </a:p>
        </p:txBody>
      </p:sp>
      <p:sp>
        <p:nvSpPr>
          <p:cNvPr id="142" name="CustomShape 2"/>
          <p:cNvSpPr/>
          <p:nvPr/>
        </p:nvSpPr>
        <p:spPr>
          <a:xfrm>
            <a:off x="457200" y="140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gn="just">
              <a:lnSpc>
                <a:spcPct val="100000"/>
              </a:lnSpc>
              <a:spcBef>
                <a:spcPts val="561"/>
              </a:spcBef>
              <a:buClr>
                <a:srgbClr val="0C2340"/>
              </a:buClr>
              <a:buFont typeface="Arial"/>
              <a:buChar char="•"/>
            </a:pPr>
            <a:r>
              <a:rPr lang="en-US" sz="1900" b="0" strike="noStrike" spc="-1" dirty="0">
                <a:solidFill>
                  <a:srgbClr val="0C2340"/>
                </a:solidFill>
                <a:latin typeface="Times New Roman"/>
                <a:ea typeface="DejaVu Sans"/>
              </a:rPr>
              <a:t>C. Coronel, S. Morris, A. </a:t>
            </a:r>
            <a:r>
              <a:rPr lang="en-US" sz="1900" b="0" strike="noStrike" spc="-1" dirty="0" err="1">
                <a:solidFill>
                  <a:srgbClr val="0C2340"/>
                </a:solidFill>
                <a:latin typeface="Times New Roman"/>
                <a:ea typeface="DejaVu Sans"/>
              </a:rPr>
              <a:t>Basta</a:t>
            </a:r>
            <a:r>
              <a:rPr lang="en-US" sz="1900" b="0" strike="noStrike" spc="-1" dirty="0">
                <a:solidFill>
                  <a:srgbClr val="0C2340"/>
                </a:solidFill>
                <a:latin typeface="Times New Roman"/>
                <a:ea typeface="DejaVu Sans"/>
              </a:rPr>
              <a:t>, M. </a:t>
            </a:r>
            <a:r>
              <a:rPr lang="en-US" sz="1900" b="0" strike="noStrike" spc="-1" dirty="0" err="1">
                <a:solidFill>
                  <a:srgbClr val="0C2340"/>
                </a:solidFill>
                <a:latin typeface="Times New Roman"/>
                <a:ea typeface="DejaVu Sans"/>
              </a:rPr>
              <a:t>Zgola</a:t>
            </a:r>
            <a:r>
              <a:rPr lang="en-US" sz="1900" b="0" strike="noStrike" spc="-1" dirty="0">
                <a:solidFill>
                  <a:srgbClr val="0C2340"/>
                </a:solidFill>
                <a:latin typeface="Times New Roman"/>
                <a:ea typeface="DejaVu Sans"/>
              </a:rPr>
              <a:t>, Data Management and Security, Chapters 5, 7, Cengage Compose eBook, 2018, eBook: Data Management and Security, 1st Edition</a:t>
            </a:r>
            <a:endParaRPr lang="en-US" sz="1900" b="0" strike="noStrike" spc="-1" dirty="0">
              <a:latin typeface="Arial"/>
            </a:endParaRPr>
          </a:p>
          <a:p>
            <a:pPr marL="343080" indent="-339840" algn="just">
              <a:lnSpc>
                <a:spcPct val="100000"/>
              </a:lnSpc>
              <a:spcBef>
                <a:spcPts val="561"/>
              </a:spcBef>
              <a:buClr>
                <a:srgbClr val="0C2340"/>
              </a:buClr>
              <a:buFont typeface="Arial"/>
              <a:buChar char="•"/>
            </a:pPr>
            <a:r>
              <a:rPr lang="en-US" sz="1900" b="0" strike="noStrike" spc="-1" dirty="0">
                <a:solidFill>
                  <a:srgbClr val="0C2340"/>
                </a:solidFill>
                <a:latin typeface="Times New Roman"/>
                <a:ea typeface="DejaVu Sans"/>
              </a:rPr>
              <a:t>T. </a:t>
            </a:r>
            <a:r>
              <a:rPr lang="en-US" sz="1900" b="0" strike="noStrike" spc="-1" dirty="0" err="1">
                <a:solidFill>
                  <a:srgbClr val="0C2340"/>
                </a:solidFill>
                <a:latin typeface="Times New Roman"/>
                <a:ea typeface="DejaVu Sans"/>
              </a:rPr>
              <a:t>Connoly</a:t>
            </a:r>
            <a:r>
              <a:rPr lang="en-US" sz="1900" b="0" strike="noStrike" spc="-1" dirty="0">
                <a:solidFill>
                  <a:srgbClr val="0C2340"/>
                </a:solidFill>
                <a:latin typeface="Times New Roman"/>
                <a:ea typeface="DejaVu Sans"/>
              </a:rPr>
              <a:t>, C. </a:t>
            </a:r>
            <a:r>
              <a:rPr lang="en-US" sz="1900" b="0" strike="noStrike" spc="-1" dirty="0" err="1">
                <a:solidFill>
                  <a:srgbClr val="0C2340"/>
                </a:solidFill>
                <a:latin typeface="Times New Roman"/>
                <a:ea typeface="DejaVu Sans"/>
              </a:rPr>
              <a:t>Begg</a:t>
            </a:r>
            <a:r>
              <a:rPr lang="en-US" sz="1900" b="0" strike="noStrike" spc="-1" dirty="0">
                <a:solidFill>
                  <a:srgbClr val="0C2340"/>
                </a:solidFill>
                <a:latin typeface="Times New Roman"/>
                <a:ea typeface="DejaVu Sans"/>
              </a:rPr>
              <a:t>, Database Systems, A Practical Approach to Design, Implementation, and Management, Chapter 6.3.5 Subqueries, Chapter 6.3.8 </a:t>
            </a:r>
            <a:r>
              <a:rPr lang="en-US" sz="1900" b="0" strike="noStrike" spc="-1" dirty="0">
                <a:solidFill>
                  <a:srgbClr val="0C2340"/>
                </a:solidFill>
                <a:latin typeface="Courier New" panose="02070309020205020404" pitchFamily="49" charset="0"/>
                <a:ea typeface="DejaVu Sans"/>
                <a:cs typeface="Courier New" panose="02070309020205020404" pitchFamily="49" charset="0"/>
              </a:rPr>
              <a:t>EXISTS</a:t>
            </a:r>
            <a:r>
              <a:rPr lang="en-US" sz="1900" b="0" strike="noStrike" spc="-1" dirty="0">
                <a:solidFill>
                  <a:srgbClr val="0C2340"/>
                </a:solidFill>
                <a:latin typeface="Times New Roman"/>
                <a:ea typeface="DejaVu Sans"/>
              </a:rPr>
              <a:t> and </a:t>
            </a:r>
            <a:r>
              <a:rPr lang="en-US" sz="1900" b="0" strike="noStrike" spc="-1" dirty="0">
                <a:solidFill>
                  <a:srgbClr val="0C2340"/>
                </a:solidFill>
                <a:latin typeface="Courier New" panose="02070309020205020404" pitchFamily="49" charset="0"/>
                <a:ea typeface="DejaVu Sans"/>
                <a:cs typeface="Courier New" panose="02070309020205020404" pitchFamily="49" charset="0"/>
              </a:rPr>
              <a:t>NOT EXISTS</a:t>
            </a:r>
            <a:r>
              <a:rPr lang="en-US" sz="1900" b="0" strike="noStrike" spc="-1" dirty="0">
                <a:solidFill>
                  <a:srgbClr val="0C2340"/>
                </a:solidFill>
                <a:latin typeface="Times New Roman"/>
                <a:ea typeface="DejaVu Sans"/>
              </a:rPr>
              <a:t>, Chapter 7.4.1 Creating a View Pearson Education Ltd, 2015</a:t>
            </a:r>
            <a:endParaRPr lang="en-US" sz="1900" b="0" strike="noStrike" spc="-1" dirty="0">
              <a:latin typeface="Arial"/>
            </a:endParaRPr>
          </a:p>
          <a:p>
            <a:pPr marL="343080" indent="-339840" algn="just">
              <a:lnSpc>
                <a:spcPct val="100000"/>
              </a:lnSpc>
              <a:spcBef>
                <a:spcPts val="561"/>
              </a:spcBef>
              <a:buClr>
                <a:srgbClr val="0C2340"/>
              </a:buClr>
              <a:buFont typeface="Arial"/>
              <a:buChar char="•"/>
            </a:pPr>
            <a:r>
              <a:rPr lang="en-US" sz="1900" b="0" strike="noStrike" spc="-1" dirty="0">
                <a:solidFill>
                  <a:srgbClr val="0C2340"/>
                </a:solidFill>
                <a:latin typeface="Times New Roman"/>
                <a:ea typeface="DejaVu Sans"/>
              </a:rPr>
              <a:t>D. </a:t>
            </a:r>
            <a:r>
              <a:rPr lang="en-US" sz="1900" b="0" strike="noStrike" spc="-1" dirty="0" err="1">
                <a:solidFill>
                  <a:srgbClr val="0C2340"/>
                </a:solidFill>
                <a:latin typeface="Times New Roman"/>
                <a:ea typeface="DejaVu Sans"/>
              </a:rPr>
              <a:t>Darmawikarta</a:t>
            </a:r>
            <a:r>
              <a:rPr lang="en-US" sz="1900" b="0" strike="noStrike" spc="-1" dirty="0">
                <a:solidFill>
                  <a:srgbClr val="0C2340"/>
                </a:solidFill>
                <a:latin typeface="Times New Roman"/>
                <a:ea typeface="DejaVu Sans"/>
              </a:rPr>
              <a:t>, SQL for MySQL A Beginner’s Tutorial, Chapter 7 Subqueries, Chapter 9 Views, Brainy Software Inc. First Edition: June 2014</a:t>
            </a:r>
            <a:endParaRPr lang="en-US" sz="1900" b="0" strike="noStrike" spc="-1" dirty="0">
              <a:latin typeface="Arial"/>
            </a:endParaRPr>
          </a:p>
          <a:p>
            <a:pPr marL="343080" indent="-339840" algn="just">
              <a:lnSpc>
                <a:spcPct val="100000"/>
              </a:lnSpc>
              <a:spcBef>
                <a:spcPts val="561"/>
              </a:spcBef>
              <a:buClr>
                <a:srgbClr val="0C2340"/>
              </a:buClr>
              <a:buFont typeface="Arial"/>
              <a:buChar char="•"/>
            </a:pPr>
            <a:r>
              <a:rPr lang="en-US" sz="1900" b="0" strike="noStrike" spc="-1" dirty="0">
                <a:solidFill>
                  <a:srgbClr val="0C2340"/>
                </a:solidFill>
                <a:latin typeface="Times New Roman"/>
                <a:ea typeface="DejaVu Sans"/>
              </a:rPr>
              <a:t>How to ... ? Cookbook, How to implement queries in SQL ? (Part 3) Recipe 7.2 How to perform advanced data manipulations ?</a:t>
            </a:r>
            <a:endParaRPr lang="en-US" sz="1900" b="0" strike="noStrike" spc="-1" dirty="0">
              <a:latin typeface="Arial"/>
            </a:endParaRPr>
          </a:p>
        </p:txBody>
      </p:sp>
      <p:sp>
        <p:nvSpPr>
          <p:cNvPr id="143"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7A256B2-D83C-4C41-93E8-DDCA9B1A736D}" type="slidenum">
              <a:rPr lang="en-US" sz="1400" b="0" strike="noStrike" spc="-1">
                <a:solidFill>
                  <a:srgbClr val="8B8B8B"/>
                </a:solidFill>
                <a:latin typeface="Montserrat"/>
                <a:ea typeface="DejaVu Sans"/>
              </a:rPr>
              <a:t>17</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dirty="0">
                <a:solidFill>
                  <a:srgbClr val="FF0000"/>
                </a:solidFill>
                <a:latin typeface="Courier New"/>
                <a:ea typeface="DejaVu Sans"/>
              </a:rPr>
              <a:t>TRUNCATE TABLE</a:t>
            </a:r>
            <a:r>
              <a:rPr lang="en-US" sz="2800" b="0" strike="noStrike" spc="-1" dirty="0">
                <a:solidFill>
                  <a:srgbClr val="FF0000"/>
                </a:solidFill>
                <a:latin typeface="Times New Roman"/>
                <a:ea typeface="DejaVu Sans"/>
              </a:rPr>
              <a:t> statement</a:t>
            </a:r>
            <a:endParaRPr lang="en-US" sz="2800" b="0" strike="noStrike" spc="-1" dirty="0">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CREATE TABLE </a:t>
            </a:r>
            <a:r>
              <a:rPr lang="en-US" sz="2800" b="0" strike="noStrike" spc="-1" dirty="0">
                <a:solidFill>
                  <a:srgbClr val="000000"/>
                </a:solidFill>
                <a:latin typeface="Times New Roman"/>
                <a:ea typeface="DejaVu Sans"/>
              </a:rPr>
              <a:t>statement with subquery</a:t>
            </a:r>
            <a:endParaRPr lang="en-US" sz="2800" b="0" strike="noStrike" spc="-1" dirty="0">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INSERT</a:t>
            </a:r>
            <a:r>
              <a:rPr lang="en-US" sz="2800" b="0" strike="noStrike" spc="-1" dirty="0">
                <a:solidFill>
                  <a:srgbClr val="000000"/>
                </a:solidFill>
                <a:latin typeface="Times New Roman"/>
                <a:ea typeface="DejaVu Sans"/>
              </a:rPr>
              <a:t> statement with subquery</a:t>
            </a:r>
            <a:endParaRPr lang="en-US" sz="2800" b="0" strike="noStrike" spc="-1" dirty="0">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DELETE</a:t>
            </a:r>
            <a:r>
              <a:rPr lang="en-US" sz="2800" b="0" strike="noStrike" spc="-1" dirty="0">
                <a:solidFill>
                  <a:srgbClr val="000000"/>
                </a:solidFill>
                <a:latin typeface="Times New Roman"/>
                <a:ea typeface="DejaVu Sans"/>
              </a:rPr>
              <a:t> statement with subquery</a:t>
            </a:r>
            <a:endParaRPr lang="en-US" sz="2800" b="0" strike="noStrike" spc="-1" dirty="0">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UPDATE</a:t>
            </a:r>
            <a:r>
              <a:rPr lang="en-US" sz="2800" b="0" strike="noStrike" spc="-1" dirty="0">
                <a:solidFill>
                  <a:srgbClr val="000000"/>
                </a:solidFill>
                <a:latin typeface="Times New Roman"/>
                <a:ea typeface="DejaVu Sans"/>
              </a:rPr>
              <a:t> statement with subquery</a:t>
            </a:r>
            <a:endParaRPr lang="en-US" sz="2800" b="0" strike="noStrike" spc="-1" dirty="0">
              <a:latin typeface="Arial"/>
            </a:endParaRPr>
          </a:p>
        </p:txBody>
      </p:sp>
      <p:sp>
        <p:nvSpPr>
          <p:cNvPr id="9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54AEB5D3-5D4D-4616-97BC-C0CB80E22C68}" type="slidenum">
              <a:rPr lang="en-US" sz="1400" b="0" strike="noStrike" spc="-1">
                <a:solidFill>
                  <a:srgbClr val="8B8B8B"/>
                </a:solidFill>
                <a:latin typeface="Montserrat"/>
                <a:ea typeface="DejaVu Sans"/>
              </a:rPr>
              <a:t>2</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00000"/>
                </a:solidFill>
                <a:latin typeface="Courier New"/>
                <a:ea typeface="DejaVu Sans"/>
              </a:rPr>
              <a:t>TRUNCATE TABLE</a:t>
            </a:r>
            <a:r>
              <a:rPr lang="en-US" sz="3200" b="0" strike="noStrike" spc="-1" dirty="0">
                <a:solidFill>
                  <a:srgbClr val="000000"/>
                </a:solidFill>
                <a:latin typeface="Times New Roman"/>
                <a:ea typeface="DejaVu Sans"/>
              </a:rPr>
              <a:t> statement</a:t>
            </a:r>
            <a:endParaRPr lang="en-US" sz="3200" b="0" strike="noStrike" spc="-1" dirty="0">
              <a:solidFill>
                <a:srgbClr val="000000"/>
              </a:solidFill>
              <a:latin typeface="Arial"/>
            </a:endParaRPr>
          </a:p>
        </p:txBody>
      </p:sp>
      <p:sp>
        <p:nvSpPr>
          <p:cNvPr id="94"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300" b="0" strike="noStrike" spc="-1" dirty="0">
                <a:solidFill>
                  <a:srgbClr val="000000"/>
                </a:solidFill>
                <a:latin typeface="Courier New"/>
                <a:ea typeface="DejaVu Sans"/>
              </a:rPr>
              <a:t>TRUNCATE TABLE</a:t>
            </a:r>
            <a:r>
              <a:rPr lang="en-US" sz="2300" b="0" strike="noStrike" spc="-1" dirty="0">
                <a:solidFill>
                  <a:srgbClr val="000000"/>
                </a:solidFill>
                <a:latin typeface="Times New Roman"/>
                <a:ea typeface="DejaVu Sans"/>
              </a:rPr>
              <a:t> statement </a:t>
            </a:r>
            <a:r>
              <a:rPr lang="en-US" sz="2300" b="0" strike="noStrike" spc="-1" dirty="0" err="1">
                <a:solidFill>
                  <a:srgbClr val="000000"/>
                </a:solidFill>
                <a:latin typeface="Times New Roman"/>
                <a:ea typeface="DejaVu Sans"/>
              </a:rPr>
              <a:t>permamently</a:t>
            </a:r>
            <a:r>
              <a:rPr lang="en-US" sz="2300" b="0" strike="noStrike" spc="-1" dirty="0">
                <a:solidFill>
                  <a:srgbClr val="000000"/>
                </a:solidFill>
                <a:latin typeface="Times New Roman"/>
                <a:ea typeface="DejaVu Sans"/>
              </a:rPr>
              <a:t> deletes all rows from a relational table</a:t>
            </a:r>
            <a:endParaRPr lang="en-US" sz="23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300" b="0" strike="noStrike" spc="-1" dirty="0">
                <a:solidFill>
                  <a:srgbClr val="000000"/>
                </a:solidFill>
                <a:latin typeface="Courier New"/>
                <a:ea typeface="DejaVu Sans"/>
              </a:rPr>
              <a:t>TRUNCATE TABLE</a:t>
            </a:r>
            <a:r>
              <a:rPr lang="en-US" sz="2300" b="0" strike="noStrike" spc="-1" dirty="0">
                <a:solidFill>
                  <a:srgbClr val="000000"/>
                </a:solidFill>
                <a:latin typeface="Times New Roman"/>
                <a:ea typeface="DejaVu Sans"/>
              </a:rPr>
              <a:t> statement is a Data Definition Language (DDL) statement and because of that it cannot be reversed (in the </a:t>
            </a:r>
            <a:r>
              <a:rPr lang="en-US" sz="2300" b="0" strike="noStrike" spc="-1" dirty="0" err="1">
                <a:solidFill>
                  <a:srgbClr val="000000"/>
                </a:solidFill>
                <a:latin typeface="Times New Roman"/>
                <a:ea typeface="DejaVu Sans"/>
              </a:rPr>
              <a:t>futre</a:t>
            </a:r>
            <a:r>
              <a:rPr lang="en-US" sz="2300" b="0" strike="noStrike" spc="-1" dirty="0">
                <a:solidFill>
                  <a:srgbClr val="000000"/>
                </a:solidFill>
                <a:latin typeface="Times New Roman"/>
                <a:ea typeface="DejaVu Sans"/>
              </a:rPr>
              <a:t> we shall learn how to reverse DML statements)</a:t>
            </a:r>
            <a:endParaRPr lang="en-US" sz="23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300" b="0" strike="noStrike" spc="-1" dirty="0">
                <a:solidFill>
                  <a:srgbClr val="000000"/>
                </a:solidFill>
                <a:latin typeface="Courier New"/>
                <a:ea typeface="DejaVu Sans"/>
              </a:rPr>
              <a:t>TRUNCATE TABLE</a:t>
            </a:r>
            <a:r>
              <a:rPr lang="en-US" sz="2300" b="0" strike="noStrike" spc="-1" dirty="0">
                <a:solidFill>
                  <a:srgbClr val="000000"/>
                </a:solidFill>
                <a:latin typeface="Times New Roman"/>
                <a:ea typeface="DejaVu Sans"/>
              </a:rPr>
              <a:t> statement does not have </a:t>
            </a:r>
            <a:r>
              <a:rPr lang="en-US" sz="2300" b="0" strike="noStrike" spc="-1" dirty="0">
                <a:solidFill>
                  <a:srgbClr val="000000"/>
                </a:solidFill>
                <a:latin typeface="Courier New"/>
                <a:ea typeface="DejaVu Sans"/>
              </a:rPr>
              <a:t>WHERE</a:t>
            </a:r>
            <a:r>
              <a:rPr lang="en-US" sz="2300" b="0" strike="noStrike" spc="-1" dirty="0">
                <a:solidFill>
                  <a:srgbClr val="000000"/>
                </a:solidFill>
                <a:latin typeface="Times New Roman"/>
                <a:ea typeface="DejaVu Sans"/>
              </a:rPr>
              <a:t> clause and because of that it can only delete ALL rows from a relational table</a:t>
            </a:r>
            <a:endParaRPr lang="en-US" sz="23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300" b="0" strike="noStrike" spc="-1" dirty="0">
                <a:solidFill>
                  <a:srgbClr val="000000"/>
                </a:solidFill>
                <a:latin typeface="Courier New"/>
                <a:ea typeface="DejaVu Sans"/>
              </a:rPr>
              <a:t>TRUNCATE TABLE</a:t>
            </a:r>
            <a:r>
              <a:rPr lang="en-US" sz="2300" b="0" strike="noStrike" spc="-1" dirty="0">
                <a:solidFill>
                  <a:srgbClr val="000000"/>
                </a:solidFill>
                <a:latin typeface="Times New Roman"/>
                <a:ea typeface="DejaVu Sans"/>
              </a:rPr>
              <a:t> statement deletes all rows much faster than </a:t>
            </a:r>
            <a:r>
              <a:rPr lang="en-US" sz="2300" b="0" strike="noStrike" spc="-1" dirty="0">
                <a:solidFill>
                  <a:srgbClr val="000000"/>
                </a:solidFill>
                <a:latin typeface="Courier New"/>
                <a:ea typeface="DejaVu Sans"/>
              </a:rPr>
              <a:t>DELETE</a:t>
            </a:r>
            <a:r>
              <a:rPr lang="en-US" sz="2300" b="0" strike="noStrike" spc="-1" dirty="0">
                <a:solidFill>
                  <a:srgbClr val="000000"/>
                </a:solidFill>
                <a:latin typeface="Times New Roman"/>
                <a:ea typeface="DejaVu Sans"/>
              </a:rPr>
              <a:t> statement because database system does not need to save rollback information</a:t>
            </a:r>
            <a:endParaRPr lang="en-US" sz="23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300" b="0" strike="noStrike" spc="-1" dirty="0">
                <a:solidFill>
                  <a:srgbClr val="000000"/>
                </a:solidFill>
                <a:latin typeface="Courier New"/>
                <a:ea typeface="DejaVu Sans"/>
              </a:rPr>
              <a:t>TRUNCATE TABLE</a:t>
            </a:r>
            <a:r>
              <a:rPr lang="en-US" sz="2300" b="0" strike="noStrike" spc="-1" dirty="0">
                <a:solidFill>
                  <a:srgbClr val="000000"/>
                </a:solidFill>
                <a:latin typeface="Times New Roman"/>
                <a:ea typeface="DejaVu Sans"/>
              </a:rPr>
              <a:t> statement returns unused persistent storage to a pool of free persistent storage while </a:t>
            </a:r>
            <a:r>
              <a:rPr lang="en-US" sz="2300" b="0" strike="noStrike" spc="-1" dirty="0">
                <a:solidFill>
                  <a:srgbClr val="000000"/>
                </a:solidFill>
                <a:latin typeface="Courier New"/>
                <a:ea typeface="DejaVu Sans"/>
              </a:rPr>
              <a:t>DELETE</a:t>
            </a:r>
            <a:r>
              <a:rPr lang="en-US" sz="2300" b="0" strike="noStrike" spc="-1" dirty="0">
                <a:solidFill>
                  <a:srgbClr val="000000"/>
                </a:solidFill>
                <a:latin typeface="Times New Roman"/>
                <a:ea typeface="DejaVu Sans"/>
              </a:rPr>
              <a:t> statement does not do that</a:t>
            </a:r>
            <a:endParaRPr lang="en-US" sz="2300" b="0" strike="noStrike" spc="-1" dirty="0">
              <a:solidFill>
                <a:srgbClr val="000000"/>
              </a:solidFill>
              <a:latin typeface="Arial"/>
            </a:endParaRPr>
          </a:p>
        </p:txBody>
      </p:sp>
      <p:sp>
        <p:nvSpPr>
          <p:cNvPr id="95"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FF8FEFE-5924-472F-A86E-83E065D89ECE}" type="slidenum">
              <a:rPr lang="en-US" sz="1400" b="0" strike="noStrike" spc="-1">
                <a:solidFill>
                  <a:srgbClr val="8B8B8B"/>
                </a:solidFill>
                <a:latin typeface="Montserrat"/>
                <a:ea typeface="DejaVu Sans"/>
              </a:rPr>
              <a:t>3</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00000"/>
                </a:solidFill>
                <a:latin typeface="Courier New"/>
                <a:ea typeface="DejaVu Sans"/>
              </a:rPr>
              <a:t>TRUNCATE TABLE</a:t>
            </a:r>
            <a:r>
              <a:rPr lang="en-US" sz="3200" b="0" strike="noStrike" spc="-1" dirty="0">
                <a:solidFill>
                  <a:srgbClr val="000000"/>
                </a:solidFill>
                <a:latin typeface="Times New Roman"/>
                <a:ea typeface="DejaVu Sans"/>
              </a:rPr>
              <a:t> statement</a:t>
            </a:r>
            <a:endParaRPr lang="en-US" sz="3200" b="0" strike="noStrike" spc="-1" dirty="0">
              <a:solidFill>
                <a:srgbClr val="000000"/>
              </a:solidFill>
              <a:latin typeface="Arial"/>
            </a:endParaRPr>
          </a:p>
        </p:txBody>
      </p:sp>
      <p:sp>
        <p:nvSpPr>
          <p:cNvPr id="97"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For example, delete all courses from a relational table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COURSE</a:t>
            </a:r>
          </a:p>
          <a:p>
            <a:pPr marL="10800" algn="just">
              <a:lnSpc>
                <a:spcPct val="100000"/>
              </a:lnSpc>
              <a:spcBef>
                <a:spcPts val="561"/>
              </a:spcBef>
              <a:buClr>
                <a:srgbClr val="0C2340"/>
              </a:buClr>
            </a:pPr>
            <a:endParaRPr lang="en-US" sz="800" b="0" strike="noStrike" spc="-1" dirty="0">
              <a:solidFill>
                <a:srgbClr val="00000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2000" b="0" strike="noStrike" spc="-1" dirty="0">
                <a:solidFill>
                  <a:srgbClr val="000000"/>
                </a:solidFill>
                <a:latin typeface="Courier New"/>
                <a:ea typeface="DejaVu Sans"/>
              </a:rPr>
              <a:t>TRUNCATE TABLE COURSE;</a:t>
            </a:r>
            <a:endParaRPr lang="en-US" sz="2000" b="0" strike="noStrike" spc="-1" dirty="0">
              <a:solidFill>
                <a:srgbClr val="000000"/>
              </a:solidFill>
              <a:latin typeface="Times New Roman"/>
            </a:endParaRPr>
          </a:p>
        </p:txBody>
      </p:sp>
      <p:sp>
        <p:nvSpPr>
          <p:cNvPr id="98"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A6BB4CC-3A69-4857-92A8-ACC08484E481}" type="slidenum">
              <a:rPr lang="en-US" sz="1400" b="0" strike="noStrike" spc="-1">
                <a:solidFill>
                  <a:srgbClr val="8B8B8B"/>
                </a:solidFill>
                <a:latin typeface="Montserrat"/>
                <a:ea typeface="DejaVu Sans"/>
              </a:rPr>
              <a:t>4</a:t>
            </a:fld>
            <a:endParaRPr lang="en-US" sz="1400" b="0" strike="noStrike" spc="-1">
              <a:latin typeface="Arial"/>
            </a:endParaRPr>
          </a:p>
        </p:txBody>
      </p:sp>
      <p:pic>
        <p:nvPicPr>
          <p:cNvPr id="2" name="slide-01-04.mp3">
            <a:hlinkClick r:id="" action="ppaction://media"/>
            <a:extLst>
              <a:ext uri="{FF2B5EF4-FFF2-40B4-BE49-F238E27FC236}">
                <a16:creationId xmlns:a16="http://schemas.microsoft.com/office/drawing/2014/main" id="{6BDD814B-2B0E-314B-AEAE-B500AD58FB9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249042" y="5646680"/>
            <a:ext cx="812800" cy="812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815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00"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a:solidFill>
                  <a:srgbClr val="000000"/>
                </a:solidFill>
                <a:latin typeface="Courier New"/>
                <a:ea typeface="DejaVu Sans"/>
              </a:rPr>
              <a:t>TRUNCATE TABLE</a:t>
            </a:r>
            <a:r>
              <a:rPr lang="en-US" sz="2800" b="0" strike="noStrike" spc="-1">
                <a:solidFill>
                  <a:srgbClr val="000000"/>
                </a:solidFill>
                <a:latin typeface="Times New Roman"/>
                <a:ea typeface="DejaVu Sans"/>
              </a:rPr>
              <a:t> statement</a:t>
            </a:r>
            <a:endParaRPr lang="en-US" sz="2800" b="0" strike="noStrike" spc="-1">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FF0000"/>
                </a:solidFill>
                <a:latin typeface="Courier New"/>
                <a:ea typeface="DejaVu Sans"/>
              </a:rPr>
              <a:t>CREATE TABLE </a:t>
            </a:r>
            <a:r>
              <a:rPr lang="en-US" sz="2800" b="0" strike="noStrike" spc="-1" dirty="0">
                <a:solidFill>
                  <a:srgbClr val="FF0000"/>
                </a:solidFill>
                <a:latin typeface="Times New Roman"/>
                <a:ea typeface="DejaVu Sans"/>
              </a:rPr>
              <a:t>statement with subquery</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INSERT</a:t>
            </a:r>
            <a:r>
              <a:rPr lang="en-US" sz="2800" b="0" strike="noStrike" spc="-1" dirty="0">
                <a:solidFill>
                  <a:srgbClr val="000000"/>
                </a:solidFill>
                <a:latin typeface="Times New Roman"/>
                <a:ea typeface="DejaVu Sans"/>
              </a:rPr>
              <a:t> statement with subquery</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DELETE</a:t>
            </a:r>
            <a:r>
              <a:rPr lang="en-US" sz="2800" b="0" strike="noStrike" spc="-1" dirty="0">
                <a:solidFill>
                  <a:srgbClr val="000000"/>
                </a:solidFill>
                <a:latin typeface="Times New Roman"/>
                <a:ea typeface="DejaVu Sans"/>
              </a:rPr>
              <a:t> statement with subquery</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UPDATE</a:t>
            </a:r>
            <a:r>
              <a:rPr lang="en-US" sz="2800" b="0" strike="noStrike" spc="-1" dirty="0">
                <a:solidFill>
                  <a:srgbClr val="000000"/>
                </a:solidFill>
                <a:latin typeface="Times New Roman"/>
                <a:ea typeface="DejaVu Sans"/>
              </a:rPr>
              <a:t> statement with subquery</a:t>
            </a:r>
            <a:endParaRPr lang="en-US" sz="2800" b="0" strike="noStrike" spc="-1" dirty="0">
              <a:solidFill>
                <a:srgbClr val="000000"/>
              </a:solidFill>
              <a:latin typeface="Arial"/>
            </a:endParaRPr>
          </a:p>
        </p:txBody>
      </p:sp>
      <p:sp>
        <p:nvSpPr>
          <p:cNvPr id="101"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84FE1759-C6DF-430C-BED5-AE91A3B4D1C5}" type="slidenum">
              <a:rPr lang="en-US" sz="1400" b="0" strike="noStrike" spc="-1">
                <a:solidFill>
                  <a:srgbClr val="8B8B8B"/>
                </a:solidFill>
                <a:latin typeface="Montserrat"/>
                <a:ea typeface="DejaVu Sans"/>
              </a:rPr>
              <a:t>5</a:t>
            </a:fld>
            <a:endParaRPr lang="en-US" sz="1400" b="0" strike="noStrike" spc="-1">
              <a:latin typeface="Arial"/>
            </a:endParaRPr>
          </a:p>
        </p:txBody>
      </p:sp>
      <p:pic>
        <p:nvPicPr>
          <p:cNvPr id="2" name="slide-02-02.mp3">
            <a:hlinkClick r:id="" action="ppaction://media"/>
            <a:extLst>
              <a:ext uri="{FF2B5EF4-FFF2-40B4-BE49-F238E27FC236}">
                <a16:creationId xmlns:a16="http://schemas.microsoft.com/office/drawing/2014/main" id="{21A78BFA-036E-9148-BF33-73B8930D4EC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213600" y="5646680"/>
            <a:ext cx="812800" cy="812800"/>
          </a:xfrm>
          <a:prstGeom prst="rect">
            <a:avLst/>
          </a:prstGeom>
        </p:spPr>
      </p:pic>
    </p:spTree>
    <p:extLst>
      <p:ext uri="{BB962C8B-B14F-4D97-AF65-F5344CB8AC3E}">
        <p14:creationId xmlns:p14="http://schemas.microsoft.com/office/powerpoint/2010/main" val="97112247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41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00000"/>
                </a:solidFill>
                <a:latin typeface="Courier New" panose="02070309020205020404" pitchFamily="49" charset="0"/>
                <a:ea typeface="DejaVu Sans"/>
                <a:cs typeface="Courier New" panose="02070309020205020404" pitchFamily="49" charset="0"/>
              </a:rPr>
              <a:t>CREATE TABLE </a:t>
            </a:r>
            <a:r>
              <a:rPr lang="en-US" sz="3200" b="0" strike="noStrike" spc="-1" dirty="0">
                <a:solidFill>
                  <a:srgbClr val="000000"/>
                </a:solidFill>
                <a:latin typeface="Times New Roman"/>
                <a:ea typeface="DejaVu Sans"/>
              </a:rPr>
              <a:t>statement with subquery</a:t>
            </a:r>
            <a:endParaRPr lang="en-US" sz="3200" b="0" strike="noStrike" spc="-1" dirty="0">
              <a:solidFill>
                <a:srgbClr val="000000"/>
              </a:solidFill>
              <a:latin typeface="Times New Roman"/>
            </a:endParaRPr>
          </a:p>
        </p:txBody>
      </p:sp>
      <p:sp>
        <p:nvSpPr>
          <p:cNvPr id="103"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CREATE TABLE </a:t>
            </a:r>
            <a:r>
              <a:rPr lang="en-US" sz="2000" b="0" strike="noStrike" spc="-1" dirty="0">
                <a:solidFill>
                  <a:srgbClr val="000000"/>
                </a:solidFill>
                <a:latin typeface="Times New Roman"/>
                <a:ea typeface="DejaVu Sans"/>
              </a:rPr>
              <a:t>statement with subquery creates a new relational table and saves in the table the results of the processing of the subquery</a:t>
            </a:r>
            <a:endParaRPr lang="en-US" sz="2000" b="0" strike="noStrike" spc="-1" dirty="0">
              <a:solidFill>
                <a:srgbClr val="000000"/>
              </a:solidFill>
              <a:latin typeface="Times New Roman"/>
            </a:endParaRPr>
          </a:p>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CREATE TABLE </a:t>
            </a:r>
            <a:r>
              <a:rPr lang="en-US" sz="2000" b="0" strike="noStrike" spc="-1" dirty="0">
                <a:solidFill>
                  <a:srgbClr val="000000"/>
                </a:solidFill>
                <a:latin typeface="Times New Roman"/>
                <a:ea typeface="DejaVu Sans"/>
              </a:rPr>
              <a:t>statement with subquery is Data Definition Language (DDL) statement and its actions cannot be reversed</a:t>
            </a:r>
            <a:endParaRPr lang="en-US" sz="2000" b="0" strike="noStrike" spc="-1" dirty="0">
              <a:solidFill>
                <a:srgbClr val="000000"/>
              </a:solidFill>
              <a:latin typeface="Times New Roman"/>
            </a:endParaRPr>
          </a:p>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A relational table created by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CREATE TABLE </a:t>
            </a:r>
            <a:r>
              <a:rPr lang="en-US" sz="2000" b="0" strike="noStrike" spc="-1" dirty="0">
                <a:solidFill>
                  <a:srgbClr val="000000"/>
                </a:solidFill>
                <a:latin typeface="Times New Roman"/>
                <a:ea typeface="DejaVu Sans"/>
              </a:rPr>
              <a:t>statement with a subquery does not enforce any consistency constraints except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NULL/NOT NULL </a:t>
            </a:r>
            <a:r>
              <a:rPr lang="en-US" sz="2000" b="0" strike="noStrike" spc="-1" dirty="0">
                <a:solidFill>
                  <a:srgbClr val="000000"/>
                </a:solidFill>
                <a:latin typeface="Times New Roman"/>
                <a:ea typeface="DejaVu Sans"/>
              </a:rPr>
              <a:t>constraint </a:t>
            </a:r>
          </a:p>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For example, "create a table that contains the names of departments together with the total number of courses offered by each department and insert correct data into the table”</a:t>
            </a:r>
          </a:p>
          <a:p>
            <a:pPr marL="10800" algn="just">
              <a:lnSpc>
                <a:spcPct val="100000"/>
              </a:lnSpc>
              <a:spcBef>
                <a:spcPts val="561"/>
              </a:spcBef>
              <a:buClr>
                <a:srgbClr val="0C2340"/>
              </a:buClr>
            </a:pPr>
            <a:endParaRPr lang="en-US" sz="800" b="0" strike="noStrike" spc="-1" dirty="0">
              <a:solidFill>
                <a:srgbClr val="000000"/>
              </a:solidFill>
              <a:latin typeface="Times New Roman"/>
            </a:endParaRPr>
          </a:p>
          <a:p>
            <a:pPr marL="324000" algn="just">
              <a:lnSpc>
                <a:spcPct val="100000"/>
              </a:lnSpc>
              <a:spcBef>
                <a:spcPts val="561"/>
              </a:spcBef>
            </a:pPr>
            <a:r>
              <a:rPr lang="en-US" sz="1800" b="0" strike="noStrike" spc="-1" dirty="0">
                <a:solidFill>
                  <a:srgbClr val="000000"/>
                </a:solidFill>
                <a:latin typeface="Courier New"/>
                <a:ea typeface="DejaVu Sans"/>
              </a:rPr>
              <a:t>CREATE TABLE DCNT AS</a:t>
            </a:r>
            <a:endParaRPr lang="en-US" sz="1800" b="0" strike="noStrike" spc="-1" dirty="0">
              <a:solidFill>
                <a:srgbClr val="000000"/>
              </a:solidFill>
              <a:latin typeface="Times New Roman"/>
            </a:endParaRPr>
          </a:p>
          <a:p>
            <a:pPr marL="324000" algn="just">
              <a:lnSpc>
                <a:spcPct val="100000"/>
              </a:lnSpc>
              <a:spcBef>
                <a:spcPts val="561"/>
              </a:spcBef>
            </a:pPr>
            <a:r>
              <a:rPr lang="en-US" sz="1800" b="0" strike="noStrike" spc="-1" dirty="0">
                <a:solidFill>
                  <a:srgbClr val="000000"/>
                </a:solidFill>
                <a:latin typeface="Courier New"/>
                <a:ea typeface="DejaVu Sans"/>
              </a:rPr>
              <a:t>( SELECT name, COUNT(</a:t>
            </a:r>
            <a:r>
              <a:rPr lang="en-US" sz="1800" b="0" strike="noStrike" spc="-1" dirty="0" err="1">
                <a:solidFill>
                  <a:srgbClr val="000000"/>
                </a:solidFill>
                <a:latin typeface="Courier New"/>
                <a:ea typeface="DejaVu Sans"/>
              </a:rPr>
              <a:t>cnum</a:t>
            </a:r>
            <a:r>
              <a:rPr lang="en-US" sz="1800" b="0" strike="noStrike" spc="-1" dirty="0">
                <a:solidFill>
                  <a:srgbClr val="000000"/>
                </a:solidFill>
                <a:latin typeface="Courier New"/>
                <a:ea typeface="DejaVu Sans"/>
              </a:rPr>
              <a:t>) TOTC</a:t>
            </a:r>
            <a:endParaRPr lang="en-US" sz="1800" b="0" strike="noStrike" spc="-1" dirty="0">
              <a:solidFill>
                <a:srgbClr val="000000"/>
              </a:solidFill>
              <a:latin typeface="Times New Roman"/>
            </a:endParaRPr>
          </a:p>
          <a:p>
            <a:pPr marL="324000" algn="just">
              <a:lnSpc>
                <a:spcPct val="100000"/>
              </a:lnSpc>
              <a:spcBef>
                <a:spcPts val="561"/>
              </a:spcBef>
            </a:pPr>
            <a:r>
              <a:rPr lang="en-US" sz="1800" b="0" strike="noStrike" spc="-1" dirty="0">
                <a:solidFill>
                  <a:srgbClr val="000000"/>
                </a:solidFill>
                <a:latin typeface="Courier New"/>
                <a:ea typeface="DejaVu Sans"/>
              </a:rPr>
              <a:t>  FROM DEPARTMENT LEFT OUTER JOIN COURSE</a:t>
            </a:r>
            <a:endParaRPr lang="en-US" sz="1800" b="0" strike="noStrike" spc="-1" dirty="0">
              <a:solidFill>
                <a:srgbClr val="000000"/>
              </a:solidFill>
              <a:latin typeface="Times New Roman"/>
            </a:endParaRPr>
          </a:p>
          <a:p>
            <a:pPr marL="324000" algn="just">
              <a:lnSpc>
                <a:spcPct val="100000"/>
              </a:lnSpc>
              <a:spcBef>
                <a:spcPts val="561"/>
              </a:spcBef>
            </a:pPr>
            <a:r>
              <a:rPr lang="en-US" sz="1800" b="0" strike="noStrike" spc="-1" dirty="0">
                <a:solidFill>
                  <a:srgbClr val="000000"/>
                </a:solidFill>
                <a:latin typeface="Courier New"/>
                <a:ea typeface="DejaVu Sans"/>
              </a:rPr>
              <a:t>                ON </a:t>
            </a:r>
            <a:r>
              <a:rPr lang="en-US" sz="1800" b="0" strike="noStrike" spc="-1" dirty="0" err="1">
                <a:solidFill>
                  <a:srgbClr val="000000"/>
                </a:solidFill>
                <a:latin typeface="Courier New"/>
                <a:ea typeface="DejaVu Sans"/>
              </a:rPr>
              <a:t>DEPARTMENT.name</a:t>
            </a:r>
            <a:r>
              <a:rPr lang="en-US" sz="1800" b="0" strike="noStrike" spc="-1" dirty="0">
                <a:solidFill>
                  <a:srgbClr val="000000"/>
                </a:solidFill>
                <a:latin typeface="Courier New"/>
                <a:ea typeface="DejaVu Sans"/>
              </a:rPr>
              <a:t> = </a:t>
            </a:r>
            <a:r>
              <a:rPr lang="en-US" sz="1800" b="0" strike="noStrike" spc="-1" dirty="0" err="1">
                <a:solidFill>
                  <a:srgbClr val="000000"/>
                </a:solidFill>
                <a:latin typeface="Courier New"/>
                <a:ea typeface="DejaVu Sans"/>
              </a:rPr>
              <a:t>COURSE.offered_by</a:t>
            </a:r>
            <a:endParaRPr lang="en-US" sz="1800" b="0" strike="noStrike" spc="-1" dirty="0">
              <a:solidFill>
                <a:srgbClr val="000000"/>
              </a:solidFill>
              <a:latin typeface="Times New Roman"/>
            </a:endParaRPr>
          </a:p>
          <a:p>
            <a:pPr marL="324000" algn="just">
              <a:lnSpc>
                <a:spcPct val="100000"/>
              </a:lnSpc>
              <a:spcBef>
                <a:spcPts val="561"/>
              </a:spcBef>
            </a:pPr>
            <a:r>
              <a:rPr lang="en-US" sz="1800" b="0" strike="noStrike" spc="-1" dirty="0">
                <a:solidFill>
                  <a:srgbClr val="000000"/>
                </a:solidFill>
                <a:latin typeface="Courier New"/>
                <a:ea typeface="DejaVu Sans"/>
              </a:rPr>
              <a:t>  GROUP BY name );</a:t>
            </a:r>
            <a:endParaRPr lang="en-US" sz="1800" b="0" strike="noStrike" spc="-1" dirty="0">
              <a:solidFill>
                <a:srgbClr val="000000"/>
              </a:solidFill>
              <a:latin typeface="Times New Roman"/>
            </a:endParaRPr>
          </a:p>
        </p:txBody>
      </p:sp>
      <p:sp>
        <p:nvSpPr>
          <p:cNvPr id="104"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24FB82BE-05DE-424A-9ECE-33140C3F5D7E}" type="slidenum">
              <a:rPr lang="en-US" sz="1400" b="0" strike="noStrike" spc="-1">
                <a:solidFill>
                  <a:srgbClr val="8B8B8B"/>
                </a:solidFill>
                <a:latin typeface="Montserrat"/>
                <a:ea typeface="DejaVu Sans"/>
              </a:rPr>
              <a:t>6</a:t>
            </a:fld>
            <a:endParaRPr lang="en-US" sz="1400" b="0" strike="noStrike" spc="-1">
              <a:latin typeface="Arial"/>
            </a:endParaRPr>
          </a:p>
        </p:txBody>
      </p:sp>
      <p:pic>
        <p:nvPicPr>
          <p:cNvPr id="2" name="slide-02-03.mp3">
            <a:hlinkClick r:id="" action="ppaction://media"/>
            <a:extLst>
              <a:ext uri="{FF2B5EF4-FFF2-40B4-BE49-F238E27FC236}">
                <a16:creationId xmlns:a16="http://schemas.microsoft.com/office/drawing/2014/main" id="{1FC570CE-6035-494B-91AB-2BCA2488280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234621" y="6045200"/>
            <a:ext cx="812800" cy="812800"/>
          </a:xfrm>
          <a:prstGeom prst="rect">
            <a:avLst/>
          </a:prstGeom>
        </p:spPr>
      </p:pic>
    </p:spTree>
    <p:extLst>
      <p:ext uri="{BB962C8B-B14F-4D97-AF65-F5344CB8AC3E}">
        <p14:creationId xmlns:p14="http://schemas.microsoft.com/office/powerpoint/2010/main" val="197928689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123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00000"/>
                </a:solidFill>
                <a:latin typeface="Courier New" panose="02070309020205020404" pitchFamily="49" charset="0"/>
                <a:ea typeface="DejaVu Sans"/>
                <a:cs typeface="Courier New" panose="02070309020205020404" pitchFamily="49" charset="0"/>
              </a:rPr>
              <a:t>CREATE TABLE </a:t>
            </a:r>
            <a:r>
              <a:rPr lang="en-US" sz="3200" b="0" strike="noStrike" spc="-1" dirty="0">
                <a:solidFill>
                  <a:srgbClr val="000000"/>
                </a:solidFill>
                <a:latin typeface="Times New Roman"/>
                <a:ea typeface="DejaVu Sans"/>
              </a:rPr>
              <a:t>statement with subquery</a:t>
            </a:r>
            <a:endParaRPr lang="en-US" sz="3200" b="0" strike="noStrike" spc="-1" dirty="0">
              <a:solidFill>
                <a:srgbClr val="000000"/>
              </a:solidFill>
              <a:latin typeface="Times New Roman"/>
            </a:endParaRPr>
          </a:p>
        </p:txBody>
      </p:sp>
      <p:sp>
        <p:nvSpPr>
          <p:cNvPr id="106"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The consistency constraints can be enforced with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ALTER TABLE </a:t>
            </a:r>
            <a:r>
              <a:rPr lang="en-US" sz="2200" b="0" strike="noStrike" spc="-1" dirty="0">
                <a:solidFill>
                  <a:srgbClr val="000000"/>
                </a:solidFill>
                <a:latin typeface="Times New Roman"/>
                <a:ea typeface="DejaVu Sans"/>
              </a:rPr>
              <a:t>statement</a:t>
            </a:r>
            <a:endParaRPr lang="en-US" sz="2200" b="0" strike="noStrike" spc="-1" dirty="0">
              <a:solidFill>
                <a:srgbClr val="000000"/>
              </a:solidFill>
              <a:latin typeface="Times New Roman"/>
            </a:endParaRPr>
          </a:p>
          <a:p>
            <a:pPr marL="324000" algn="just">
              <a:lnSpc>
                <a:spcPct val="100000"/>
              </a:lnSpc>
              <a:spcBef>
                <a:spcPts val="561"/>
              </a:spcBef>
            </a:pPr>
            <a:r>
              <a:rPr lang="en-US" sz="1600" b="0" strike="noStrike" spc="-1" dirty="0">
                <a:solidFill>
                  <a:srgbClr val="000000"/>
                </a:solidFill>
                <a:latin typeface="Courier New"/>
                <a:ea typeface="DejaVu Sans"/>
              </a:rPr>
              <a:t>ALTER TABLE DCNT ADD CONSTRAINT </a:t>
            </a:r>
            <a:r>
              <a:rPr lang="en-US" sz="1600" b="0" strike="noStrike" spc="-1" dirty="0" err="1">
                <a:solidFill>
                  <a:srgbClr val="000000"/>
                </a:solidFill>
                <a:latin typeface="Courier New"/>
                <a:ea typeface="DejaVu Sans"/>
              </a:rPr>
              <a:t>DCNT_pkey</a:t>
            </a:r>
            <a:r>
              <a:rPr lang="en-US" sz="1600" b="0" strike="noStrike" spc="-1" dirty="0">
                <a:solidFill>
                  <a:srgbClr val="000000"/>
                </a:solidFill>
                <a:latin typeface="Courier New"/>
                <a:ea typeface="DejaVu Sans"/>
              </a:rPr>
              <a:t> PRIMARY KEY(name);</a:t>
            </a:r>
            <a:endParaRPr lang="en-US" sz="1600" b="0" strike="noStrike" spc="-1" dirty="0">
              <a:solidFill>
                <a:srgbClr val="000000"/>
              </a:solidFill>
              <a:latin typeface="Times New Roman"/>
            </a:endParaRPr>
          </a:p>
          <a:p>
            <a:pPr marL="324000" algn="just">
              <a:lnSpc>
                <a:spcPct val="100000"/>
              </a:lnSpc>
              <a:spcBef>
                <a:spcPts val="561"/>
              </a:spcBef>
            </a:pPr>
            <a:r>
              <a:rPr lang="en-US" sz="1600" b="0" strike="noStrike" spc="-1" dirty="0">
                <a:solidFill>
                  <a:srgbClr val="000000"/>
                </a:solidFill>
                <a:latin typeface="Courier New"/>
                <a:ea typeface="DejaVu Sans"/>
              </a:rPr>
              <a:t>ALTER TABLE DCNT ADD CONSTRAINT </a:t>
            </a:r>
            <a:r>
              <a:rPr lang="en-US" sz="1600" b="0" strike="noStrike" spc="-1" dirty="0" err="1">
                <a:solidFill>
                  <a:srgbClr val="000000"/>
                </a:solidFill>
                <a:latin typeface="Courier New"/>
                <a:ea typeface="DejaVu Sans"/>
              </a:rPr>
              <a:t>DCNT_fkey</a:t>
            </a:r>
            <a:r>
              <a:rPr lang="en-US" sz="1600" b="0" strike="noStrike" spc="-1" dirty="0">
                <a:solidFill>
                  <a:srgbClr val="000000"/>
                </a:solidFill>
                <a:latin typeface="Courier New"/>
                <a:ea typeface="DejaVu Sans"/>
              </a:rPr>
              <a:t> FOREIGN KEY (name)</a:t>
            </a:r>
            <a:endParaRPr lang="en-US" sz="1600" b="0" strike="noStrike" spc="-1" dirty="0">
              <a:solidFill>
                <a:srgbClr val="000000"/>
              </a:solidFill>
              <a:latin typeface="Times New Roman"/>
            </a:endParaRPr>
          </a:p>
          <a:p>
            <a:pPr marL="324000" algn="just">
              <a:lnSpc>
                <a:spcPct val="100000"/>
              </a:lnSpc>
              <a:spcBef>
                <a:spcPts val="561"/>
              </a:spcBef>
            </a:pPr>
            <a:r>
              <a:rPr lang="en-US" sz="1600" b="0" strike="noStrike" spc="-1" dirty="0">
                <a:solidFill>
                  <a:srgbClr val="000000"/>
                </a:solidFill>
                <a:latin typeface="Courier New"/>
                <a:ea typeface="DejaVu Sans"/>
              </a:rPr>
              <a:t>                                REFERENCES DEPARTMENT(name);</a:t>
            </a:r>
            <a:endParaRPr lang="en-US" sz="1600" b="0" strike="noStrike" spc="-1" dirty="0">
              <a:solidFill>
                <a:srgbClr val="000000"/>
              </a:solidFill>
              <a:latin typeface="Times New Roman"/>
            </a:endParaRPr>
          </a:p>
        </p:txBody>
      </p:sp>
      <p:sp>
        <p:nvSpPr>
          <p:cNvPr id="10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1E9E2D2-9F99-47FF-B141-C17B7BE430AA}" type="slidenum">
              <a:rPr lang="en-US" sz="1400" b="0" strike="noStrike" spc="-1">
                <a:solidFill>
                  <a:srgbClr val="8B8B8B"/>
                </a:solidFill>
                <a:latin typeface="Montserrat"/>
                <a:ea typeface="DejaVu Sans"/>
              </a:rPr>
              <a:t>7</a:t>
            </a:fld>
            <a:endParaRPr lang="en-US" sz="1400" b="0" strike="noStrike" spc="-1">
              <a:latin typeface="Arial"/>
            </a:endParaRPr>
          </a:p>
        </p:txBody>
      </p:sp>
      <p:pic>
        <p:nvPicPr>
          <p:cNvPr id="2" name="slide-02-04.mp3">
            <a:hlinkClick r:id="" action="ppaction://media"/>
            <a:extLst>
              <a:ext uri="{FF2B5EF4-FFF2-40B4-BE49-F238E27FC236}">
                <a16:creationId xmlns:a16="http://schemas.microsoft.com/office/drawing/2014/main" id="{72F2EEAF-A09C-D34B-9487-AE82202D1B4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129517" y="5646680"/>
            <a:ext cx="812800" cy="812800"/>
          </a:xfrm>
          <a:prstGeom prst="rect">
            <a:avLst/>
          </a:prstGeom>
        </p:spPr>
      </p:pic>
    </p:spTree>
    <p:extLst>
      <p:ext uri="{BB962C8B-B14F-4D97-AF65-F5344CB8AC3E}">
        <p14:creationId xmlns:p14="http://schemas.microsoft.com/office/powerpoint/2010/main" val="13662458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614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09"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a:solidFill>
                  <a:srgbClr val="000000"/>
                </a:solidFill>
                <a:latin typeface="Courier New"/>
                <a:ea typeface="DejaVu Sans"/>
              </a:rPr>
              <a:t>TRUNCATE TABLE</a:t>
            </a:r>
            <a:r>
              <a:rPr lang="en-US" sz="2800" b="0" strike="noStrike" spc="-1">
                <a:solidFill>
                  <a:srgbClr val="000000"/>
                </a:solidFill>
                <a:latin typeface="Times New Roman"/>
                <a:ea typeface="DejaVu Sans"/>
              </a:rPr>
              <a:t> statement</a:t>
            </a:r>
            <a:endParaRPr lang="en-US" sz="2800" b="0" strike="noStrike" spc="-1">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CREATE TABLE </a:t>
            </a:r>
            <a:r>
              <a:rPr lang="en-US" sz="2800" b="0" strike="noStrike" spc="-1" dirty="0">
                <a:solidFill>
                  <a:srgbClr val="000000"/>
                </a:solidFill>
                <a:latin typeface="Times New Roman"/>
                <a:ea typeface="DejaVu Sans"/>
              </a:rPr>
              <a:t>statement with subquery</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FF0000"/>
                </a:solidFill>
                <a:latin typeface="Courier New"/>
                <a:ea typeface="DejaVu Sans"/>
              </a:rPr>
              <a:t>INSERT</a:t>
            </a:r>
            <a:r>
              <a:rPr lang="en-US" sz="2800" b="0" strike="noStrike" spc="-1" dirty="0">
                <a:solidFill>
                  <a:srgbClr val="FF0000"/>
                </a:solidFill>
                <a:latin typeface="Times New Roman"/>
                <a:ea typeface="DejaVu Sans"/>
              </a:rPr>
              <a:t> statement with subquery</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DELETE</a:t>
            </a:r>
            <a:r>
              <a:rPr lang="en-US" sz="2800" b="0" strike="noStrike" spc="-1" dirty="0">
                <a:solidFill>
                  <a:srgbClr val="000000"/>
                </a:solidFill>
                <a:latin typeface="Times New Roman"/>
                <a:ea typeface="DejaVu Sans"/>
              </a:rPr>
              <a:t> statement with subquery</a:t>
            </a:r>
            <a:endParaRPr lang="en-US" sz="2800" b="0" strike="noStrike" spc="-1" dirty="0">
              <a:solidFill>
                <a:srgbClr val="00000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Courier New"/>
                <a:ea typeface="DejaVu Sans"/>
              </a:rPr>
              <a:t>UPDATE</a:t>
            </a:r>
            <a:r>
              <a:rPr lang="en-US" sz="2800" b="0" strike="noStrike" spc="-1" dirty="0">
                <a:solidFill>
                  <a:srgbClr val="000000"/>
                </a:solidFill>
                <a:latin typeface="Times New Roman"/>
                <a:ea typeface="DejaVu Sans"/>
              </a:rPr>
              <a:t> statement with subquery</a:t>
            </a:r>
            <a:endParaRPr lang="en-US" sz="2800" b="0" strike="noStrike" spc="-1" dirty="0">
              <a:solidFill>
                <a:srgbClr val="000000"/>
              </a:solidFill>
              <a:latin typeface="Arial"/>
            </a:endParaRPr>
          </a:p>
        </p:txBody>
      </p:sp>
      <p:sp>
        <p:nvSpPr>
          <p:cNvPr id="110"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8C3F027E-C66A-44E7-BD40-E31E59CFC6EF}" type="slidenum">
              <a:rPr lang="en-US" sz="1400" b="0" strike="noStrike" spc="-1">
                <a:solidFill>
                  <a:srgbClr val="8B8B8B"/>
                </a:solidFill>
                <a:latin typeface="Montserrat"/>
                <a:ea typeface="DejaVu Sans"/>
              </a:rPr>
              <a:t>8</a:t>
            </a:fld>
            <a:endParaRPr lang="en-US" sz="1400" b="0" strike="noStrike" spc="-1">
              <a:latin typeface="Arial"/>
            </a:endParaRPr>
          </a:p>
        </p:txBody>
      </p:sp>
      <p:pic>
        <p:nvPicPr>
          <p:cNvPr id="2" name="slide-03-02.mp3">
            <a:hlinkClick r:id="" action="ppaction://media"/>
            <a:extLst>
              <a:ext uri="{FF2B5EF4-FFF2-40B4-BE49-F238E27FC236}">
                <a16:creationId xmlns:a16="http://schemas.microsoft.com/office/drawing/2014/main" id="{FEB8EDC8-6FD9-5749-9033-B180694E024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327480" y="5646680"/>
            <a:ext cx="812800" cy="812800"/>
          </a:xfrm>
          <a:prstGeom prst="rect">
            <a:avLst/>
          </a:prstGeom>
        </p:spPr>
      </p:pic>
    </p:spTree>
    <p:extLst>
      <p:ext uri="{BB962C8B-B14F-4D97-AF65-F5344CB8AC3E}">
        <p14:creationId xmlns:p14="http://schemas.microsoft.com/office/powerpoint/2010/main" val="14763650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9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00000"/>
                </a:solidFill>
                <a:latin typeface="Courier New" panose="02070309020205020404" pitchFamily="49" charset="0"/>
                <a:ea typeface="DejaVu Sans"/>
                <a:cs typeface="Courier New" panose="02070309020205020404" pitchFamily="49" charset="0"/>
              </a:rPr>
              <a:t>INSERT</a:t>
            </a:r>
            <a:r>
              <a:rPr lang="en-US" sz="3200" b="0" strike="noStrike" spc="-1" dirty="0">
                <a:solidFill>
                  <a:srgbClr val="000000"/>
                </a:solidFill>
                <a:latin typeface="Times New Roman"/>
                <a:ea typeface="DejaVu Sans"/>
              </a:rPr>
              <a:t> statement with subquery</a:t>
            </a:r>
            <a:endParaRPr lang="en-US" sz="3200" b="0" strike="noStrike" spc="-1" dirty="0">
              <a:solidFill>
                <a:srgbClr val="000000"/>
              </a:solidFill>
              <a:latin typeface="Times New Roman"/>
            </a:endParaRPr>
          </a:p>
        </p:txBody>
      </p:sp>
      <p:sp>
        <p:nvSpPr>
          <p:cNvPr id="112"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Courier New" panose="02070309020205020404" pitchFamily="49" charset="0"/>
                <a:ea typeface="DejaVu Sans"/>
                <a:cs typeface="Courier New" panose="02070309020205020404" pitchFamily="49" charset="0"/>
              </a:rPr>
              <a:t>INSERT</a:t>
            </a:r>
            <a:r>
              <a:rPr lang="en-US" sz="2200" b="0" strike="noStrike" spc="-1" dirty="0">
                <a:solidFill>
                  <a:srgbClr val="000000"/>
                </a:solidFill>
                <a:latin typeface="Times New Roman"/>
                <a:ea typeface="DejaVu Sans"/>
              </a:rPr>
              <a:t> statement with subquery inserts into a relational table the rows retrieved by a given subquery</a:t>
            </a:r>
          </a:p>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Courier New" panose="02070309020205020404" pitchFamily="49" charset="0"/>
                <a:ea typeface="DejaVu Sans"/>
                <a:cs typeface="Courier New" panose="02070309020205020404" pitchFamily="49" charset="0"/>
              </a:rPr>
              <a:t>INSERT</a:t>
            </a:r>
            <a:r>
              <a:rPr lang="en-US" sz="2200" b="0" strike="noStrike" spc="-1" dirty="0">
                <a:solidFill>
                  <a:srgbClr val="000000"/>
                </a:solidFill>
                <a:latin typeface="Times New Roman"/>
                <a:ea typeface="DejaVu Sans"/>
              </a:rPr>
              <a:t> statement with subquery is Data Manipulation Language (DML) statement and because of that its actions can be reversed with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ROLLBACK</a:t>
            </a:r>
            <a:r>
              <a:rPr lang="en-US" sz="2200" b="0" strike="noStrike" spc="-1" dirty="0">
                <a:solidFill>
                  <a:srgbClr val="000000"/>
                </a:solidFill>
                <a:latin typeface="Times New Roman"/>
                <a:ea typeface="DejaVu Sans"/>
              </a:rPr>
              <a:t> statement</a:t>
            </a:r>
            <a:endParaRPr lang="en-US" sz="2200" b="0" strike="noStrike" spc="-1" dirty="0">
              <a:solidFill>
                <a:srgbClr val="000000"/>
              </a:solidFill>
              <a:latin typeface="Times New Roman"/>
            </a:endParaRPr>
          </a:p>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For example, to enforce the consistency constraints from very beginning we create a relational table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DCNT</a:t>
            </a:r>
            <a:r>
              <a:rPr lang="en-US" sz="2200" b="0" strike="noStrike" spc="-1" dirty="0">
                <a:solidFill>
                  <a:srgbClr val="000000"/>
                </a:solidFill>
                <a:latin typeface="Times New Roman"/>
                <a:ea typeface="DejaVu Sans"/>
              </a:rPr>
              <a:t> first</a:t>
            </a:r>
          </a:p>
          <a:p>
            <a:pPr marL="10800" algn="just">
              <a:lnSpc>
                <a:spcPct val="100000"/>
              </a:lnSpc>
              <a:spcBef>
                <a:spcPts val="561"/>
              </a:spcBef>
              <a:buClr>
                <a:srgbClr val="0C2340"/>
              </a:buClr>
            </a:pPr>
            <a:endParaRPr lang="en-US" sz="800" b="0" strike="noStrike" spc="-1" dirty="0">
              <a:solidFill>
                <a:srgbClr val="000000"/>
              </a:solidFill>
              <a:latin typeface="Times New Roman"/>
            </a:endParaRPr>
          </a:p>
          <a:p>
            <a:pPr marL="324000" algn="just">
              <a:lnSpc>
                <a:spcPct val="100000"/>
              </a:lnSpc>
              <a:spcBef>
                <a:spcPts val="561"/>
              </a:spcBef>
            </a:pPr>
            <a:r>
              <a:rPr lang="en-US" sz="1600" b="0" strike="noStrike" spc="-1" dirty="0">
                <a:solidFill>
                  <a:srgbClr val="000000"/>
                </a:solidFill>
                <a:latin typeface="Courier New"/>
                <a:ea typeface="DejaVu Sans"/>
              </a:rPr>
              <a:t>CREATE TABLE DCNT(</a:t>
            </a:r>
            <a:endParaRPr lang="en-US" sz="1600" b="0" strike="noStrike" spc="-1" dirty="0">
              <a:solidFill>
                <a:srgbClr val="000000"/>
              </a:solidFill>
              <a:latin typeface="Times New Roman"/>
            </a:endParaRPr>
          </a:p>
          <a:p>
            <a:pPr marL="324000" algn="just">
              <a:lnSpc>
                <a:spcPct val="100000"/>
              </a:lnSpc>
              <a:spcBef>
                <a:spcPts val="561"/>
              </a:spcBef>
            </a:pPr>
            <a:r>
              <a:rPr lang="en-US" sz="1600" b="0" strike="noStrike" spc="-1" dirty="0">
                <a:solidFill>
                  <a:srgbClr val="000000"/>
                </a:solidFill>
                <a:latin typeface="Courier New"/>
                <a:ea typeface="DejaVu Sans"/>
              </a:rPr>
              <a:t> name          VARCHAR(50)   NOT NULL,</a:t>
            </a:r>
            <a:endParaRPr lang="en-US" sz="1600" b="0" strike="noStrike" spc="-1" dirty="0">
              <a:solidFill>
                <a:srgbClr val="000000"/>
              </a:solidFill>
              <a:latin typeface="Times New Roman"/>
            </a:endParaRPr>
          </a:p>
          <a:p>
            <a:pPr marL="324000" algn="just">
              <a:lnSpc>
                <a:spcPct val="100000"/>
              </a:lnSpc>
              <a:spcBef>
                <a:spcPts val="561"/>
              </a:spcBef>
            </a:pPr>
            <a:r>
              <a:rPr lang="en-US" sz="1600" b="0" strike="noStrike" spc="-1" dirty="0">
                <a:solidFill>
                  <a:srgbClr val="000000"/>
                </a:solidFill>
                <a:latin typeface="Courier New"/>
                <a:ea typeface="DejaVu Sans"/>
              </a:rPr>
              <a:t> </a:t>
            </a:r>
            <a:r>
              <a:rPr lang="en-US" sz="1600" b="0" strike="noStrike" spc="-1" dirty="0" err="1">
                <a:solidFill>
                  <a:srgbClr val="000000"/>
                </a:solidFill>
                <a:latin typeface="Courier New"/>
                <a:ea typeface="DejaVu Sans"/>
              </a:rPr>
              <a:t>total_courses</a:t>
            </a:r>
            <a:r>
              <a:rPr lang="en-US" sz="1600" b="0" strike="noStrike" spc="-1" dirty="0">
                <a:solidFill>
                  <a:srgbClr val="000000"/>
                </a:solidFill>
                <a:latin typeface="Courier New"/>
                <a:ea typeface="DejaVu Sans"/>
              </a:rPr>
              <a:t> DECIMAL(2)    NOT NULL,</a:t>
            </a:r>
            <a:endParaRPr lang="en-US" sz="1600" b="0" strike="noStrike" spc="-1" dirty="0">
              <a:solidFill>
                <a:srgbClr val="000000"/>
              </a:solidFill>
              <a:latin typeface="Times New Roman"/>
            </a:endParaRPr>
          </a:p>
          <a:p>
            <a:pPr marL="324000" algn="just">
              <a:lnSpc>
                <a:spcPct val="100000"/>
              </a:lnSpc>
              <a:spcBef>
                <a:spcPts val="561"/>
              </a:spcBef>
            </a:pPr>
            <a:r>
              <a:rPr lang="en-US" sz="1600" b="0" strike="noStrike" spc="-1" dirty="0">
                <a:solidFill>
                  <a:srgbClr val="000000"/>
                </a:solidFill>
                <a:latin typeface="Courier New"/>
                <a:ea typeface="DejaVu Sans"/>
              </a:rPr>
              <a:t>  CONSTRAINT </a:t>
            </a:r>
            <a:r>
              <a:rPr lang="en-US" sz="1600" b="0" strike="noStrike" spc="-1" dirty="0" err="1">
                <a:solidFill>
                  <a:srgbClr val="000000"/>
                </a:solidFill>
                <a:latin typeface="Courier New"/>
                <a:ea typeface="DejaVu Sans"/>
              </a:rPr>
              <a:t>DCNT_pkey</a:t>
            </a:r>
            <a:r>
              <a:rPr lang="en-US" sz="1600" b="0" strike="noStrike" spc="-1" dirty="0">
                <a:solidFill>
                  <a:srgbClr val="000000"/>
                </a:solidFill>
                <a:latin typeface="Courier New"/>
                <a:ea typeface="DejaVu Sans"/>
              </a:rPr>
              <a:t> PRIMARY KEY(name),</a:t>
            </a:r>
            <a:endParaRPr lang="en-US" sz="1600" b="0" strike="noStrike" spc="-1" dirty="0">
              <a:solidFill>
                <a:srgbClr val="000000"/>
              </a:solidFill>
              <a:latin typeface="Times New Roman"/>
            </a:endParaRPr>
          </a:p>
          <a:p>
            <a:pPr marL="576000" algn="just">
              <a:lnSpc>
                <a:spcPct val="100000"/>
              </a:lnSpc>
              <a:spcBef>
                <a:spcPts val="561"/>
              </a:spcBef>
            </a:pPr>
            <a:r>
              <a:rPr lang="en-US" sz="1600" b="0" strike="noStrike" spc="-1" dirty="0">
                <a:solidFill>
                  <a:srgbClr val="000000"/>
                </a:solidFill>
                <a:latin typeface="Courier New"/>
                <a:ea typeface="DejaVu Sans"/>
              </a:rPr>
              <a:t>CONSTRAINT </a:t>
            </a:r>
            <a:r>
              <a:rPr lang="en-US" sz="1600" b="0" strike="noStrike" spc="-1" dirty="0" err="1">
                <a:solidFill>
                  <a:srgbClr val="000000"/>
                </a:solidFill>
                <a:latin typeface="Courier New"/>
                <a:ea typeface="DejaVu Sans"/>
              </a:rPr>
              <a:t>DCNT_fkey</a:t>
            </a:r>
            <a:r>
              <a:rPr lang="en-US" sz="1600" b="0" strike="noStrike" spc="-1" dirty="0">
                <a:solidFill>
                  <a:srgbClr val="000000"/>
                </a:solidFill>
                <a:latin typeface="Courier New"/>
                <a:ea typeface="DejaVu Sans"/>
              </a:rPr>
              <a:t> FOREIGN KEY (name) </a:t>
            </a:r>
          </a:p>
          <a:p>
            <a:pPr marL="576000" algn="just">
              <a:lnSpc>
                <a:spcPct val="100000"/>
              </a:lnSpc>
              <a:spcBef>
                <a:spcPts val="561"/>
              </a:spcBef>
            </a:pPr>
            <a:r>
              <a:rPr lang="en-US" sz="1600" spc="-1" dirty="0">
                <a:solidFill>
                  <a:srgbClr val="000000"/>
                </a:solidFill>
                <a:latin typeface="Courier New"/>
                <a:ea typeface="DejaVu Sans"/>
              </a:rPr>
              <a:t>                     </a:t>
            </a:r>
            <a:r>
              <a:rPr lang="en-US" sz="1600" b="0" strike="noStrike" spc="-1" dirty="0">
                <a:solidFill>
                  <a:srgbClr val="000000"/>
                </a:solidFill>
                <a:latin typeface="Courier New"/>
                <a:ea typeface="DejaVu Sans"/>
              </a:rPr>
              <a:t>REFERENCES  DEPARTMENT(name) );</a:t>
            </a:r>
            <a:endParaRPr lang="en-US" sz="1600" b="0" strike="noStrike" spc="-1" dirty="0">
              <a:solidFill>
                <a:srgbClr val="000000"/>
              </a:solidFill>
              <a:latin typeface="Times New Roman"/>
            </a:endParaRPr>
          </a:p>
        </p:txBody>
      </p:sp>
      <p:sp>
        <p:nvSpPr>
          <p:cNvPr id="113"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61231105-49FA-4D15-9EBA-4E0716DABEBA}" type="slidenum">
              <a:rPr lang="en-US" sz="1400" b="0" strike="noStrike" spc="-1">
                <a:solidFill>
                  <a:srgbClr val="8B8B8B"/>
                </a:solidFill>
                <a:latin typeface="Montserrat"/>
                <a:ea typeface="DejaVu Sans"/>
              </a:rPr>
              <a:t>9</a:t>
            </a:fld>
            <a:endParaRPr lang="en-US" sz="1400" b="0" strike="noStrike" spc="-1">
              <a:latin typeface="Arial"/>
            </a:endParaRPr>
          </a:p>
        </p:txBody>
      </p:sp>
      <p:pic>
        <p:nvPicPr>
          <p:cNvPr id="2" name="slide-03-03.mp3">
            <a:hlinkClick r:id="" action="ppaction://media"/>
            <a:extLst>
              <a:ext uri="{FF2B5EF4-FFF2-40B4-BE49-F238E27FC236}">
                <a16:creationId xmlns:a16="http://schemas.microsoft.com/office/drawing/2014/main" id="{184DDACF-8349-EB45-838A-F4FA739116E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300686" y="5740280"/>
            <a:ext cx="812800" cy="812800"/>
          </a:xfrm>
          <a:prstGeom prst="rect">
            <a:avLst/>
          </a:prstGeom>
        </p:spPr>
      </p:pic>
    </p:spTree>
    <p:extLst>
      <p:ext uri="{BB962C8B-B14F-4D97-AF65-F5344CB8AC3E}">
        <p14:creationId xmlns:p14="http://schemas.microsoft.com/office/powerpoint/2010/main" val="18108085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8224"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3689</TotalTime>
  <Words>4763</Words>
  <Application>Microsoft Macintosh PowerPoint</Application>
  <PresentationFormat>On-screen Show (4:3)</PresentationFormat>
  <Paragraphs>471</Paragraphs>
  <Slides>17</Slides>
  <Notes>17</Notes>
  <HiddenSlides>0</HiddenSlides>
  <MMClips>7</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Courier New</vt:lpstr>
      <vt:lpstr>DejaVu Sans</vt:lpstr>
      <vt:lpstr>Montserrat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16</cp:revision>
  <dcterms:modified xsi:type="dcterms:W3CDTF">2020-12-31T10:23:27Z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2016-01-22T04:47:59Z</dcterms:created>
  <dc:creator/>
  <dc:description/>
  <dc:language>en-AU</dc:language>
  <cp:lastModifiedBy/>
  <cp:lastPrinted>2016-03-29T02:04:58Z</cp:lastPrinted>
  <dcterms:modified xsi:type="dcterms:W3CDTF">2020-08-23T15:57:16Z</dcterms:modified>
  <cp:revision>243</cp:revision>
  <dc:subject/>
  <dc:title>System Analysis Week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vt:i4>
  </property>
</Properties>
</file>