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40"/>
  </p:notesMasterIdLst>
  <p:sldIdLst>
    <p:sldId id="256" r:id="rId3"/>
    <p:sldId id="257" r:id="rId4"/>
    <p:sldId id="301" r:id="rId5"/>
    <p:sldId id="302" r:id="rId6"/>
    <p:sldId id="303" r:id="rId7"/>
    <p:sldId id="304" r:id="rId8"/>
    <p:sldId id="340" r:id="rId9"/>
    <p:sldId id="305" r:id="rId10"/>
    <p:sldId id="306" r:id="rId11"/>
    <p:sldId id="307" r:id="rId12"/>
    <p:sldId id="341" r:id="rId13"/>
    <p:sldId id="308" r:id="rId14"/>
    <p:sldId id="309" r:id="rId15"/>
    <p:sldId id="310" r:id="rId16"/>
    <p:sldId id="311" r:id="rId17"/>
    <p:sldId id="312" r:id="rId18"/>
    <p:sldId id="313" r:id="rId19"/>
    <p:sldId id="342" r:id="rId20"/>
    <p:sldId id="314" r:id="rId21"/>
    <p:sldId id="315" r:id="rId22"/>
    <p:sldId id="316" r:id="rId23"/>
    <p:sldId id="317" r:id="rId24"/>
    <p:sldId id="318" r:id="rId25"/>
    <p:sldId id="319" r:id="rId26"/>
    <p:sldId id="343" r:id="rId27"/>
    <p:sldId id="320" r:id="rId28"/>
    <p:sldId id="344" r:id="rId29"/>
    <p:sldId id="321" r:id="rId30"/>
    <p:sldId id="322" r:id="rId31"/>
    <p:sldId id="323" r:id="rId32"/>
    <p:sldId id="324" r:id="rId33"/>
    <p:sldId id="325" r:id="rId34"/>
    <p:sldId id="345" r:id="rId35"/>
    <p:sldId id="327" r:id="rId36"/>
    <p:sldId id="328" r:id="rId37"/>
    <p:sldId id="329" r:id="rId38"/>
    <p:sldId id="339" r:id="rId39"/>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25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5892"/>
  </p:normalViewPr>
  <p:slideViewPr>
    <p:cSldViewPr snapToGrid="0" snapToObjects="1">
      <p:cViewPr>
        <p:scale>
          <a:sx n="110" d="100"/>
          <a:sy n="110" d="100"/>
        </p:scale>
        <p:origin x="1936" y="6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panose="020B0604020202090204"/>
              </a:rPr>
              <a:t>单击编辑备注格式</a:t>
            </a:r>
          </a:p>
        </p:txBody>
      </p:sp>
      <p:sp>
        <p:nvSpPr>
          <p:cNvPr id="83" name="PlaceHolder 2"/>
          <p:cNvSpPr>
            <a:spLocks noGrp="1"/>
          </p:cNvSpPr>
          <p:nvPr>
            <p:ph type="hdr"/>
          </p:nvPr>
        </p:nvSpPr>
        <p:spPr>
          <a:xfrm>
            <a:off x="1512000" y="5880600"/>
            <a:ext cx="6047640" cy="4811040"/>
          </a:xfrm>
          <a:prstGeom prst="rect">
            <a:avLst/>
          </a:prstGeom>
        </p:spPr>
        <p:txBody>
          <a:bodyPr lIns="0" tIns="0" rIns="0" bIns="0"/>
          <a:lstStyle/>
          <a:p>
            <a:r>
              <a:rPr lang="en-US" sz="1400" b="0" strike="noStrike" spc="-1">
                <a:latin typeface="Times New Roman" panose="02020603050405020304"/>
              </a:rPr>
              <a:t> </a:t>
            </a:r>
          </a:p>
        </p:txBody>
      </p:sp>
      <p:sp>
        <p:nvSpPr>
          <p:cNvPr id="84" name="PlaceHolder 3"/>
          <p:cNvSpPr>
            <a:spLocks noGrp="1"/>
          </p:cNvSpPr>
          <p:nvPr>
            <p:ph type="dt"/>
          </p:nvPr>
        </p:nvSpPr>
        <p:spPr>
          <a:xfrm>
            <a:off x="0" y="10157400"/>
            <a:ext cx="3280680" cy="534240"/>
          </a:xfrm>
          <a:prstGeom prst="rect">
            <a:avLst/>
          </a:prstGeom>
        </p:spPr>
        <p:txBody>
          <a:bodyPr lIns="0" tIns="0" rIns="0" bIns="0"/>
          <a:lstStyle/>
          <a:p>
            <a:pPr algn="r"/>
            <a:r>
              <a:rPr lang="en-US" sz="1400" b="0" strike="noStrike" spc="-1">
                <a:latin typeface="Times New Roman" panose="02020603050405020304"/>
              </a:rPr>
              <a:t> </a:t>
            </a:r>
          </a:p>
        </p:txBody>
      </p:sp>
      <p:sp>
        <p:nvSpPr>
          <p:cNvPr id="85" name="PlaceHolder 4"/>
          <p:cNvSpPr>
            <a:spLocks noGrp="1"/>
          </p:cNvSpPr>
          <p:nvPr>
            <p:ph type="ftr"/>
          </p:nvPr>
        </p:nvSpPr>
        <p:spPr>
          <a:xfrm>
            <a:off x="0" y="0"/>
            <a:ext cx="3280680" cy="534240"/>
          </a:xfrm>
          <a:prstGeom prst="rect">
            <a:avLst/>
          </a:prstGeom>
        </p:spPr>
        <p:txBody>
          <a:bodyPr lIns="0" tIns="0" rIns="0" bIns="0" anchor="b"/>
          <a:lstStyle/>
          <a:p>
            <a:r>
              <a:rPr lang="en-US" sz="1400" b="0" strike="noStrike" spc="-1">
                <a:latin typeface="Times New Roman" panose="02020603050405020304"/>
              </a:rPr>
              <a:t> </a:t>
            </a:r>
          </a:p>
        </p:txBody>
      </p:sp>
      <p:sp>
        <p:nvSpPr>
          <p:cNvPr id="86" name="PlaceHolder 5"/>
          <p:cNvSpPr>
            <a:spLocks noGrp="1"/>
          </p:cNvSpPr>
          <p:nvPr>
            <p:ph type="sldNum"/>
          </p:nvPr>
        </p:nvSpPr>
        <p:spPr>
          <a:xfrm>
            <a:off x="4278960" y="0"/>
            <a:ext cx="3280680" cy="534240"/>
          </a:xfrm>
          <a:prstGeom prst="rect">
            <a:avLst/>
          </a:prstGeom>
        </p:spPr>
        <p:txBody>
          <a:bodyPr lIns="0" tIns="0" rIns="0" bIns="0" anchor="b"/>
          <a:lstStyle/>
          <a:p>
            <a:pPr algn="r"/>
            <a:fld id="{622728A0-2823-4898-872A-1BED38EEDB4E}" type="slidenum">
              <a:rPr lang="en-US" sz="1400" b="0" strike="noStrike" spc="-1">
                <a:latin typeface="Times New Roman" panose="02020603050405020304"/>
              </a:rPr>
              <a:t>‹#›</a:t>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PlaceHolder 1"/>
          <p:cNvSpPr>
            <a:spLocks noGrp="1"/>
          </p:cNvSpPr>
          <p:nvPr>
            <p:ph type="body"/>
          </p:nvPr>
        </p:nvSpPr>
        <p:spPr>
          <a:xfrm>
            <a:off x="709920" y="4861440"/>
            <a:ext cx="5677920" cy="4604040"/>
          </a:xfrm>
          <a:prstGeom prst="rect">
            <a:avLst/>
          </a:prstGeom>
        </p:spPr>
        <p:txBody>
          <a:bodyPr lIns="95040" tIns="47520" rIns="95040" bIns="47520"/>
          <a:lstStyle/>
          <a:p>
            <a:pPr marL="215900" indent="-214630">
              <a:lnSpc>
                <a:spcPct val="100000"/>
              </a:lnSpc>
            </a:pPr>
            <a:r>
              <a:rPr lang="en-US" sz="2000" b="0" strike="noStrike" spc="-1" dirty="0">
                <a:latin typeface="+mn-lt"/>
              </a:rPr>
              <a:t>&lt;!-- Neural, Brian, Male, British English. --&gt;</a:t>
            </a:r>
          </a:p>
          <a:p>
            <a:pPr marL="215900" indent="-214630">
              <a:lnSpc>
                <a:spcPct val="100000"/>
              </a:lnSpc>
            </a:pPr>
            <a:r>
              <a:rPr lang="en-US" sz="2000" b="0" strike="noStrike" spc="-1" dirty="0">
                <a:latin typeface="+mn-lt"/>
              </a:rPr>
              <a:t>&lt;speak&gt;</a:t>
            </a:r>
          </a:p>
          <a:p>
            <a:pPr marL="215900" indent="-214630">
              <a:lnSpc>
                <a:spcPct val="100000"/>
              </a:lnSpc>
            </a:pPr>
            <a:r>
              <a:rPr lang="en-US" sz="2000" b="0" strike="noStrike" spc="-1" dirty="0">
                <a:latin typeface="+mn-lt"/>
              </a:rPr>
              <a:t>&lt;break time="0.5s"/&gt;</a:t>
            </a:r>
          </a:p>
          <a:p>
            <a:pPr marL="215900" indent="-214630">
              <a:lnSpc>
                <a:spcPct val="100000"/>
              </a:lnSpc>
            </a:pPr>
            <a:r>
              <a:rPr lang="en-US" sz="2000" b="0" strike="noStrike" spc="-1" dirty="0">
                <a:latin typeface="+mn-lt"/>
              </a:rPr>
              <a:t>&lt;prosody rate="90%"&gt;</a:t>
            </a:r>
          </a:p>
          <a:p>
            <a:pPr marL="215900" indent="-214630">
              <a:lnSpc>
                <a:spcPct val="100000"/>
              </a:lnSpc>
            </a:pPr>
            <a:r>
              <a:rPr lang="en-US" sz="2000" b="0" strike="noStrike" spc="-1" dirty="0">
                <a:latin typeface="+mn-lt"/>
              </a:rPr>
              <a:t>Introduction to transaction processing.</a:t>
            </a:r>
          </a:p>
          <a:p>
            <a:pPr marL="215900" indent="-214630">
              <a:lnSpc>
                <a:spcPct val="100000"/>
              </a:lnSpc>
            </a:pPr>
            <a:r>
              <a:rPr lang="en-US" sz="2000" b="0" strike="noStrike" spc="-1" dirty="0">
                <a:latin typeface="+mn-lt"/>
              </a:rPr>
              <a:t>&lt;break time="0.3s"/&gt;</a:t>
            </a:r>
          </a:p>
          <a:p>
            <a:pPr marL="215900" indent="-214630">
              <a:lnSpc>
                <a:spcPct val="100000"/>
              </a:lnSpc>
            </a:pPr>
            <a:r>
              <a:rPr lang="en-US" sz="2000" b="0" strike="noStrike" spc="-1" dirty="0">
                <a:latin typeface="+mn-lt"/>
              </a:rPr>
              <a:t>This presentation shows the side effects, when shared data are simultaneously accessed by many different users.</a:t>
            </a:r>
          </a:p>
          <a:p>
            <a:pPr marL="215900" indent="-214630">
              <a:lnSpc>
                <a:spcPct val="100000"/>
              </a:lnSpc>
            </a:pPr>
            <a:r>
              <a:rPr lang="en-US" sz="2000" b="0" strike="noStrike" spc="-1" dirty="0">
                <a:latin typeface="+mn-lt"/>
              </a:rPr>
              <a:t>&lt;break time="0.3s"/&gt;</a:t>
            </a:r>
          </a:p>
          <a:p>
            <a:pPr marL="215900" indent="-214630">
              <a:lnSpc>
                <a:spcPct val="100000"/>
              </a:lnSpc>
            </a:pPr>
            <a:r>
              <a:rPr lang="en-US" sz="2000" b="0" strike="noStrike" spc="-1" dirty="0">
                <a:latin typeface="+mn-lt"/>
              </a:rPr>
              <a:t>It also introduces and explains a concept of </a:t>
            </a:r>
            <a:r>
              <a:rPr lang="en-US" sz="2000" b="0" strike="noStrike" spc="-1" dirty="0" err="1">
                <a:latin typeface="+mn-lt"/>
              </a:rPr>
              <a:t>datatabase</a:t>
            </a:r>
            <a:r>
              <a:rPr lang="en-US" sz="2000" b="0" strike="noStrike" spc="-1" dirty="0">
                <a:latin typeface="+mn-lt"/>
              </a:rPr>
              <a:t> transaction.</a:t>
            </a:r>
          </a:p>
          <a:p>
            <a:pPr marL="215900" indent="-214630">
              <a:lnSpc>
                <a:spcPct val="100000"/>
              </a:lnSpc>
            </a:pPr>
            <a:r>
              <a:rPr lang="en-US" sz="2000" b="0" strike="noStrike" spc="-1" dirty="0">
                <a:latin typeface="+mn-lt"/>
              </a:rPr>
              <a:t>&lt;break time="0.5s"/&gt;</a:t>
            </a:r>
          </a:p>
          <a:p>
            <a:pPr marL="215900" indent="-214630">
              <a:lnSpc>
                <a:spcPct val="100000"/>
              </a:lnSpc>
            </a:pPr>
            <a:r>
              <a:rPr lang="en-US" sz="2000" b="0" strike="noStrike" spc="-1" dirty="0">
                <a:latin typeface="+mn-lt"/>
              </a:rPr>
              <a:t>&lt;/prosody&gt;</a:t>
            </a:r>
          </a:p>
          <a:p>
            <a:pPr marL="215900" indent="-214630">
              <a:lnSpc>
                <a:spcPct val="100000"/>
              </a:lnSpc>
            </a:pPr>
            <a:r>
              <a:rPr lang="en-US" sz="2000" b="0" strike="noStrike" spc="-1" dirty="0">
                <a:latin typeface="+mn-lt"/>
              </a:rPr>
              <a:t>&lt;/speak&gt;</a:t>
            </a:r>
          </a:p>
        </p:txBody>
      </p:sp>
      <p:sp>
        <p:nvSpPr>
          <p:cNvPr id="228" name="CustomShape 2"/>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597A2419-3E6F-45CF-B444-D101B1B2C4C4}" type="slidenum">
              <a:rPr lang="en-US" sz="1200" b="0" strike="noStrike" spc="-1">
                <a:solidFill>
                  <a:srgbClr val="000000"/>
                </a:solidFill>
                <a:latin typeface="+mn-lt"/>
                <a:ea typeface="+mn-ea"/>
              </a:rPr>
              <a:t>1</a:t>
            </a:fld>
            <a:endParaRPr lang="en-US" sz="1200" b="0" strike="noStrike" spc="-1">
              <a:latin typeface="Arial" panose="020B0604020202090204"/>
            </a:endParaRPr>
          </a:p>
        </p:txBody>
      </p:sp>
      <p:sp>
        <p:nvSpPr>
          <p:cNvPr id="229" name="CustomShape 3"/>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6188" y="1279525"/>
            <a:ext cx="4606925" cy="34544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a:t>&lt;!-- Neural, Brian, Male, British English. --&gt;</a:t>
            </a:r>
          </a:p>
          <a:p>
            <a:r>
              <a:rPr lang="en-US" dirty="0"/>
              <a:t>&lt;speak&gt;</a:t>
            </a:r>
          </a:p>
          <a:p>
            <a:r>
              <a:rPr lang="en-US" dirty="0"/>
              <a:t>&lt;break time="0.5s"/&gt;</a:t>
            </a:r>
          </a:p>
          <a:p>
            <a:r>
              <a:rPr lang="en-US" dirty="0"/>
              <a:t>&lt;prosody rate="90%"&gt;</a:t>
            </a:r>
          </a:p>
          <a:p>
            <a:r>
              <a:rPr lang="en-US" dirty="0"/>
              <a:t>All classical transaction processing systems, must be consistent with the </a:t>
            </a:r>
            <a:r>
              <a:rPr lang="en-US" dirty="0" err="1"/>
              <a:t>folowing</a:t>
            </a:r>
            <a:r>
              <a:rPr lang="en-US" dirty="0"/>
              <a:t> four basic properties: atomicity, consistency, isolation and durability.</a:t>
            </a:r>
          </a:p>
          <a:p>
            <a:r>
              <a:rPr lang="en-US" dirty="0"/>
              <a:t>&lt;break time="0.3s"/&gt;</a:t>
            </a:r>
          </a:p>
          <a:p>
            <a:r>
              <a:rPr lang="en-US" dirty="0"/>
              <a:t>These properties are commonly known as A C I D properties of database transaction processing systems.</a:t>
            </a:r>
          </a:p>
          <a:p>
            <a:r>
              <a:rPr lang="en-US" dirty="0"/>
              <a:t>&lt;break time="0.3s"/&gt;</a:t>
            </a:r>
          </a:p>
          <a:p>
            <a:r>
              <a:rPr lang="en-US" dirty="0"/>
              <a:t>Atomicity means, that a transaction cannot be divided in the smaller components,  and because of that, it must be process entirely, or not at all.</a:t>
            </a:r>
          </a:p>
          <a:p>
            <a:r>
              <a:rPr lang="en-US" dirty="0"/>
              <a:t>&lt;break time="0.3s"/&gt;</a:t>
            </a:r>
          </a:p>
          <a:p>
            <a:r>
              <a:rPr lang="en-US" dirty="0"/>
              <a:t>Consistency means, that a transaction must transform a database, from one consistent state to another.</a:t>
            </a:r>
          </a:p>
          <a:p>
            <a:r>
              <a:rPr lang="en-US" dirty="0"/>
              <a:t>&lt;break time="0.3s"/&gt;</a:t>
            </a:r>
          </a:p>
          <a:p>
            <a:r>
              <a:rPr lang="en-US" dirty="0"/>
              <a:t>Isolation means, that the transaction do not </a:t>
            </a:r>
            <a:r>
              <a:rPr lang="en-US" dirty="0" err="1"/>
              <a:t>comunicate</a:t>
            </a:r>
            <a:r>
              <a:rPr lang="en-US" dirty="0"/>
              <a:t> with each other, and all of them must be processed independently.</a:t>
            </a:r>
          </a:p>
          <a:p>
            <a:r>
              <a:rPr lang="en-US" dirty="0"/>
              <a:t>&lt;break time="0.3s"/&gt;</a:t>
            </a:r>
          </a:p>
          <a:p>
            <a:r>
              <a:rPr lang="en-US" dirty="0"/>
              <a:t>Durability means, that data written by a committed transaction, must be permanently recorded in a database.</a:t>
            </a:r>
          </a:p>
          <a:p>
            <a:r>
              <a:rPr lang="en-US" dirty="0"/>
              <a:t>&lt;break time="0.5s"/&gt;</a:t>
            </a:r>
          </a:p>
          <a:p>
            <a:r>
              <a:rPr lang="en-US" dirty="0"/>
              <a:t>&lt;/prosody&gt;</a:t>
            </a:r>
          </a:p>
          <a:p>
            <a:r>
              <a:rPr lang="en-US" dirty="0"/>
              <a:t>&lt;/speak&gt;</a:t>
            </a:r>
          </a:p>
          <a:p>
            <a:endParaRPr lang="en-US" dirty="0"/>
          </a:p>
        </p:txBody>
      </p:sp>
      <p:sp>
        <p:nvSpPr>
          <p:cNvPr id="4" name="Slide Number Placeholder 3"/>
          <p:cNvSpPr>
            <a:spLocks noGrp="1"/>
          </p:cNvSpPr>
          <p:nvPr>
            <p:ph type="sldNum"/>
          </p:nvPr>
        </p:nvSpPr>
        <p:spPr/>
        <p:txBody>
          <a:bodyPr/>
          <a:lstStyle/>
          <a:p>
            <a:pPr algn="r"/>
            <a:fld id="{622728A0-2823-4898-872A-1BED38EEDB4E}" type="slidenum">
              <a:rPr lang="en-US" sz="1400" b="0" strike="noStrike" spc="-1" smtClean="0">
                <a:latin typeface="Times New Roman" panose="02020603050405020304"/>
              </a:rPr>
              <a:t>10</a:t>
            </a:fld>
            <a:endParaRPr lang="en-US" sz="1400" b="0" strike="noStrike" spc="-1">
              <a:latin typeface="Times New Roman" panose="020206030504050203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body"/>
          </p:nvPr>
        </p:nvSpPr>
        <p:spPr>
          <a:xfrm>
            <a:off x="709920" y="4861440"/>
            <a:ext cx="5676480" cy="4602600"/>
          </a:xfrm>
          <a:prstGeom prst="rect">
            <a:avLst/>
          </a:prstGeom>
        </p:spPr>
        <p:txBody>
          <a:bodyPr lIns="95040" tIns="47520" rIns="95040" bIns="47520"/>
          <a:lstStyle/>
          <a:p>
            <a:pPr marL="215900" indent="-213360">
              <a:lnSpc>
                <a:spcPct val="100000"/>
              </a:lnSpc>
            </a:pPr>
            <a:r>
              <a:rPr lang="en-US" sz="2000" b="0" strike="noStrike" spc="-1" dirty="0">
                <a:latin typeface="+mn-lt"/>
              </a:rPr>
              <a:t>&lt;!-- Neural, Brian, Male, British English. --&gt;</a:t>
            </a:r>
          </a:p>
          <a:p>
            <a:pPr marL="215900" indent="-213360">
              <a:lnSpc>
                <a:spcPct val="100000"/>
              </a:lnSpc>
            </a:pPr>
            <a:r>
              <a:rPr lang="en-US" sz="2000" b="0" strike="noStrike" spc="-1" dirty="0">
                <a:latin typeface="+mn-lt"/>
              </a:rPr>
              <a:t>&lt;speak&gt;</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 rate="90%"&gt;</a:t>
            </a:r>
          </a:p>
          <a:p>
            <a:pPr marL="215900" indent="-213360">
              <a:lnSpc>
                <a:spcPct val="100000"/>
              </a:lnSpc>
            </a:pPr>
            <a:r>
              <a:rPr lang="en-US" sz="2000" b="0" strike="noStrike" spc="-1" dirty="0">
                <a:latin typeface="+mn-lt"/>
              </a:rPr>
              <a:t>Correctness.</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&lt;/prosody&gt;</a:t>
            </a:r>
          </a:p>
          <a:p>
            <a:pPr marL="215900" indent="-213360">
              <a:lnSpc>
                <a:spcPct val="100000"/>
              </a:lnSpc>
            </a:pPr>
            <a:r>
              <a:rPr lang="en-US" sz="2000" b="0" strike="noStrike" spc="-1" dirty="0">
                <a:latin typeface="+mn-lt"/>
              </a:rPr>
              <a:t>&lt;/speak&gt;</a:t>
            </a:r>
          </a:p>
        </p:txBody>
      </p:sp>
      <p:sp>
        <p:nvSpPr>
          <p:cNvPr id="193"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194"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1D35BE72-513F-477A-9A5D-7061A1556B75}" type="slidenum">
              <a:rPr lang="en-US" sz="1200" b="0" strike="noStrike" spc="-1">
                <a:solidFill>
                  <a:srgbClr val="000000"/>
                </a:solidFill>
                <a:latin typeface="Times New Roman" panose="02020603050405020304"/>
                <a:ea typeface="+mn-ea"/>
              </a:rPr>
              <a:t>11</a:t>
            </a:fld>
            <a:endParaRPr lang="en-US" sz="1200" b="0" strike="noStrike" spc="-1">
              <a:latin typeface="Arial" panose="020B06040202020902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fld id="{6A72B0FA-D71C-4266-90D3-D42FBD40D242}" type="slidenum">
              <a:rPr lang="en-US" altLang="en-US" sz="1300"/>
              <a:t>12</a:t>
            </a:fld>
            <a:endParaRPr lang="en-US" altLang="en-US" sz="1300"/>
          </a:p>
        </p:txBody>
      </p:sp>
      <p:sp>
        <p:nvSpPr>
          <p:cNvPr id="52227" name="Rectangle 2"/>
          <p:cNvSpPr>
            <a:spLocks noGrp="1" noRot="1" noChangeAspect="1" noChangeArrowheads="1" noTextEdit="1"/>
          </p:cNvSpPr>
          <p:nvPr>
            <p:ph type="sldImg"/>
          </p:nvPr>
        </p:nvSpPr>
        <p:spPr/>
      </p:sp>
      <p:sp>
        <p:nvSpPr>
          <p:cNvPr id="522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panose="00000500000000020000" pitchFamily="1" charset="0"/>
              </a:rPr>
              <a:t>&lt;!-- Neural, Brian, Male, British English. --&gt;</a:t>
            </a:r>
          </a:p>
          <a:p>
            <a:pPr eaLnBrk="1" hangingPunct="1"/>
            <a:r>
              <a:rPr lang="en-US" altLang="en-US" dirty="0">
                <a:latin typeface="Times" panose="00000500000000020000" pitchFamily="1" charset="0"/>
              </a:rPr>
              <a:t>&lt;speak&gt;</a:t>
            </a:r>
          </a:p>
          <a:p>
            <a:pPr eaLnBrk="1" hangingPunct="1"/>
            <a:r>
              <a:rPr lang="en-US" altLang="en-US" dirty="0">
                <a:latin typeface="Times" panose="00000500000000020000" pitchFamily="1" charset="0"/>
              </a:rPr>
              <a:t>&lt;break time="0.5s"/&gt;</a:t>
            </a:r>
          </a:p>
          <a:p>
            <a:pPr eaLnBrk="1" hangingPunct="1"/>
            <a:r>
              <a:rPr lang="en-US" altLang="en-US" dirty="0">
                <a:latin typeface="Times" panose="00000500000000020000" pitchFamily="1" charset="0"/>
              </a:rPr>
              <a:t>&lt;prosody rate="90%"&gt;</a:t>
            </a:r>
          </a:p>
          <a:p>
            <a:pPr eaLnBrk="1" hangingPunct="1"/>
            <a:r>
              <a:rPr lang="en-US" altLang="en-US" dirty="0">
                <a:latin typeface="Times" panose="00000500000000020000" pitchFamily="1" charset="0"/>
              </a:rPr>
              <a:t>Is it possible, that a completely uncontrolled concurrent processing of database transactions, corrupts a database ?</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Consider an example of two database transactions, operating on the same bank account.</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Assume, that the total amount of money on the bank account is 100$.</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A transaction: T 1, reads the total amount of money on the bank account.</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Next, processing time is given to a transaction: T 2, that also reads the total amount of money on the bank account.</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When the processing returns to a transaction: T 1, it deducts 10$ and saves in a database information about 90$ on the bank account.</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A transaction: T 2, deposits 20$ and saves in a database information about 120$ on the bank account.</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Both transactions, successfully commit their operations.</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At the end, a database contains information about 120$ on the bank account.</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Such information is incorrect, because 90 - 10 + 20 is not equal to 120.</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Therefore, a completely uncontrolled concurrent processing of database transactions, may corrupt a database.</a:t>
            </a:r>
          </a:p>
          <a:p>
            <a:pPr eaLnBrk="1" hangingPunct="1"/>
            <a:r>
              <a:rPr lang="en-US" altLang="en-US" dirty="0">
                <a:latin typeface="Times" panose="00000500000000020000" pitchFamily="1" charset="0"/>
              </a:rPr>
              <a:t>&lt;break time="0.5s"/&gt;</a:t>
            </a:r>
          </a:p>
          <a:p>
            <a:pPr eaLnBrk="1" hangingPunct="1"/>
            <a:r>
              <a:rPr lang="en-US" altLang="en-US" dirty="0">
                <a:latin typeface="Times" panose="00000500000000020000" pitchFamily="1" charset="0"/>
              </a:rPr>
              <a:t>&lt;/prosody&gt;</a:t>
            </a:r>
          </a:p>
          <a:p>
            <a:pPr eaLnBrk="1" hangingPunct="1"/>
            <a:r>
              <a:rPr lang="en-US" altLang="en-US" dirty="0">
                <a:latin typeface="Times" panose="00000500000000020000" pitchFamily="1" charset="0"/>
              </a:rPr>
              <a:t>&lt;/speak&gt;</a:t>
            </a:r>
          </a:p>
          <a:p>
            <a:pPr eaLnBrk="1" hangingPunct="1"/>
            <a:endParaRPr lang="en-US" altLang="en-US" dirty="0">
              <a:latin typeface="Times" panose="00000500000000020000" pitchFamily="1"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fld id="{82339B91-9CEA-4706-88DD-23FEAAA8F06F}" type="slidenum">
              <a:rPr lang="en-US" altLang="en-US" sz="1300"/>
              <a:t>13</a:t>
            </a:fld>
            <a:endParaRPr lang="en-US" altLang="en-US" sz="1300"/>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panose="00000500000000020000" pitchFamily="1" charset="0"/>
              </a:rPr>
              <a:t>&lt;!-- Neural, Brian, Male, British English. --&gt;</a:t>
            </a:r>
          </a:p>
          <a:p>
            <a:pPr eaLnBrk="1" hangingPunct="1"/>
            <a:r>
              <a:rPr lang="en-US" altLang="en-US" dirty="0">
                <a:latin typeface="Times" panose="00000500000000020000" pitchFamily="1" charset="0"/>
              </a:rPr>
              <a:t>&lt;speak&gt;</a:t>
            </a:r>
          </a:p>
          <a:p>
            <a:pPr eaLnBrk="1" hangingPunct="1"/>
            <a:r>
              <a:rPr lang="en-US" altLang="en-US" dirty="0">
                <a:latin typeface="Times" panose="00000500000000020000" pitchFamily="1" charset="0"/>
              </a:rPr>
              <a:t>&lt;break time="0.5s"/&gt;</a:t>
            </a:r>
          </a:p>
          <a:p>
            <a:pPr eaLnBrk="1" hangingPunct="1"/>
            <a:r>
              <a:rPr lang="en-US" altLang="en-US" dirty="0">
                <a:latin typeface="Times" panose="00000500000000020000" pitchFamily="1" charset="0"/>
              </a:rPr>
              <a:t>&lt;prosody rate="90%"&gt;</a:t>
            </a:r>
          </a:p>
          <a:p>
            <a:pPr eaLnBrk="1" hangingPunct="1"/>
            <a:r>
              <a:rPr lang="en-US" altLang="en-US" dirty="0">
                <a:latin typeface="Times" panose="00000500000000020000" pitchFamily="1" charset="0"/>
              </a:rPr>
              <a:t>As we can see from the example presented on the previous slide, a </a:t>
            </a:r>
            <a:r>
              <a:rPr lang="en-US" altLang="en-US" dirty="0" err="1">
                <a:latin typeface="Times" panose="00000500000000020000" pitchFamily="1" charset="0"/>
              </a:rPr>
              <a:t>concurent</a:t>
            </a:r>
            <a:r>
              <a:rPr lang="en-US" altLang="en-US" dirty="0">
                <a:latin typeface="Times" panose="00000500000000020000" pitchFamily="1" charset="0"/>
              </a:rPr>
              <a:t> processing of the transaction may corrupt a database.</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It means, that we have to implement the internal mechanisms, that block incorrect processing of database transactions.</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But, do we know, what does it mean, that concurrent processing of database transactions, is incorrect or correct ?</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An example, explained on the previous slide, triggers two more interesting questions ?</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What makes concurrent processing of database transactions, correct or incorrect ?</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How do we define, a correct concurrent processing of database transactions ?</a:t>
            </a:r>
          </a:p>
          <a:p>
            <a:pPr eaLnBrk="1" hangingPunct="1"/>
            <a:r>
              <a:rPr lang="en-US" altLang="en-US" dirty="0">
                <a:latin typeface="Times" panose="00000500000000020000" pitchFamily="1" charset="0"/>
              </a:rPr>
              <a:t>&lt;break time="0.5s"/&gt;</a:t>
            </a:r>
          </a:p>
          <a:p>
            <a:pPr eaLnBrk="1" hangingPunct="1"/>
            <a:r>
              <a:rPr lang="en-US" altLang="en-US" dirty="0">
                <a:latin typeface="Times" panose="00000500000000020000" pitchFamily="1" charset="0"/>
              </a:rPr>
              <a:t>&lt;/prosody&gt;</a:t>
            </a:r>
          </a:p>
          <a:p>
            <a:pPr eaLnBrk="1" hangingPunct="1"/>
            <a:r>
              <a:rPr lang="en-US" altLang="en-US" dirty="0">
                <a:latin typeface="Times" panose="00000500000000020000" pitchFamily="1" charset="0"/>
              </a:rPr>
              <a:t>&lt;/speak&gt;</a:t>
            </a:r>
          </a:p>
          <a:p>
            <a:pPr eaLnBrk="1" hangingPunct="1"/>
            <a:endParaRPr lang="en-US" altLang="en-US" dirty="0">
              <a:latin typeface="Times" panose="00000500000000020000" pitchFamily="1"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fld id="{BC39C1D5-7F36-41FF-A171-B3795D1FEF1C}" type="slidenum">
              <a:rPr lang="en-US" altLang="en-US" sz="1300"/>
              <a:t>14</a:t>
            </a:fld>
            <a:endParaRPr lang="en-US" altLang="en-US" sz="1300"/>
          </a:p>
        </p:txBody>
      </p:sp>
      <p:sp>
        <p:nvSpPr>
          <p:cNvPr id="54275" name="Rectangle 2"/>
          <p:cNvSpPr>
            <a:spLocks noGrp="1" noRot="1" noChangeAspect="1" noChangeArrowheads="1" noTextEdit="1"/>
          </p:cNvSpPr>
          <p:nvPr>
            <p:ph type="sldImg"/>
          </p:nvPr>
        </p:nvSpPr>
        <p:spPr/>
      </p:sp>
      <p:sp>
        <p:nvSpPr>
          <p:cNvPr id="542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panose="00000500000000020000" pitchFamily="1" charset="0"/>
              </a:rPr>
              <a:t>&lt;!-- Neural, Brian, Male, British English. --&gt;</a:t>
            </a:r>
          </a:p>
          <a:p>
            <a:pPr eaLnBrk="1" hangingPunct="1"/>
            <a:r>
              <a:rPr lang="en-US" altLang="en-US" dirty="0">
                <a:latin typeface="Times" panose="00000500000000020000" pitchFamily="1" charset="0"/>
              </a:rPr>
              <a:t>&lt;speak&gt;</a:t>
            </a:r>
          </a:p>
          <a:p>
            <a:pPr eaLnBrk="1" hangingPunct="1"/>
            <a:r>
              <a:rPr lang="en-US" altLang="en-US" dirty="0">
                <a:latin typeface="Times" panose="00000500000000020000" pitchFamily="1" charset="0"/>
              </a:rPr>
              <a:t>&lt;break time="0.5s"/&gt;</a:t>
            </a:r>
          </a:p>
          <a:p>
            <a:pPr eaLnBrk="1" hangingPunct="1"/>
            <a:r>
              <a:rPr lang="en-US" altLang="en-US" dirty="0">
                <a:latin typeface="Times" panose="00000500000000020000" pitchFamily="1" charset="0"/>
              </a:rPr>
              <a:t>&lt;prosody rate="90%"&gt;</a:t>
            </a:r>
          </a:p>
          <a:p>
            <a:pPr eaLnBrk="1" hangingPunct="1"/>
            <a:r>
              <a:rPr lang="en-US" altLang="en-US" dirty="0">
                <a:latin typeface="Times" panose="00000500000000020000" pitchFamily="1" charset="0"/>
              </a:rPr>
              <a:t>In order to find a definition of correctness, we look at a concept of a schedule in processing of database transactions.</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A schedule, is a processing of concurrent transactions, that preserves the order of the operations in each transaction.</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In an example given on the present slide, a body of a transaction: T 1, is a sequence of operations: read x, write x, and commit.</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A body of a transaction: T 2, is a sequence of operations: read y, write y, and commit.</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A body of a transaction: T 3, is a sequence of operations: read z, write z, and commit.</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When the transactions are concurrently processed, they submit the operations in the same order, as an order of the operations within their bodies.</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The operations submitted by the transactions, are interleaved, because of time-sharing method of concurrent processing, used by an operating system.</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Hence, in a schedule, the operations submitted by the transactions can be interleaved.</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The order of operations, submitted by each transaction, must be the same as an order of operations in its body.</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In the example given on the present slide, the transactions: T 2 and T 3, interleave their operations.</a:t>
            </a:r>
          </a:p>
          <a:p>
            <a:pPr eaLnBrk="1" hangingPunct="1"/>
            <a:r>
              <a:rPr lang="en-US" altLang="en-US" dirty="0">
                <a:latin typeface="Times" panose="00000500000000020000" pitchFamily="1" charset="0"/>
              </a:rPr>
              <a:t>&lt;break time="0.5s"/&gt;</a:t>
            </a:r>
          </a:p>
          <a:p>
            <a:pPr eaLnBrk="1" hangingPunct="1"/>
            <a:r>
              <a:rPr lang="en-US" altLang="en-US" dirty="0">
                <a:latin typeface="Times" panose="00000500000000020000" pitchFamily="1" charset="0"/>
              </a:rPr>
              <a:t>&lt;/prosody&gt;</a:t>
            </a:r>
          </a:p>
          <a:p>
            <a:pPr eaLnBrk="1" hangingPunct="1"/>
            <a:r>
              <a:rPr lang="en-US" altLang="en-US" dirty="0">
                <a:latin typeface="Times" panose="00000500000000020000" pitchFamily="1" charset="0"/>
              </a:rPr>
              <a:t>&lt;/speak&gt;</a:t>
            </a:r>
          </a:p>
          <a:p>
            <a:pPr eaLnBrk="1" hangingPunct="1"/>
            <a:endParaRPr lang="en-US" altLang="en-US" dirty="0">
              <a:latin typeface="Times" panose="00000500000000020000" pitchFamily="1"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fld id="{077F985B-7A53-4CD0-AEC9-72662CB99CED}" type="slidenum">
              <a:rPr lang="en-US" altLang="en-US" sz="1300"/>
              <a:t>15</a:t>
            </a:fld>
            <a:endParaRPr lang="en-US" altLang="en-US" sz="1300"/>
          </a:p>
        </p:txBody>
      </p:sp>
      <p:sp>
        <p:nvSpPr>
          <p:cNvPr id="55299" name="Rectangle 2"/>
          <p:cNvSpPr>
            <a:spLocks noGrp="1" noRot="1" noChangeAspect="1" noChangeArrowheads="1" noTextEdit="1"/>
          </p:cNvSpPr>
          <p:nvPr>
            <p:ph type="sldImg"/>
          </p:nvPr>
        </p:nvSpPr>
        <p:spPr/>
      </p:sp>
      <p:sp>
        <p:nvSpPr>
          <p:cNvPr id="553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panose="00000500000000020000" pitchFamily="1" charset="0"/>
              </a:rPr>
              <a:t>&lt;!-- Neural, Brian, Male, British English. --&gt;</a:t>
            </a:r>
          </a:p>
          <a:p>
            <a:pPr eaLnBrk="1" hangingPunct="1"/>
            <a:r>
              <a:rPr lang="en-US" altLang="en-US" dirty="0">
                <a:latin typeface="Times" panose="00000500000000020000" pitchFamily="1" charset="0"/>
              </a:rPr>
              <a:t>&lt;speak&gt;</a:t>
            </a:r>
          </a:p>
          <a:p>
            <a:pPr eaLnBrk="1" hangingPunct="1"/>
            <a:r>
              <a:rPr lang="en-US" altLang="en-US" dirty="0">
                <a:latin typeface="Times" panose="00000500000000020000" pitchFamily="1" charset="0"/>
              </a:rPr>
              <a:t>&lt;break time="0.5s"/&gt;</a:t>
            </a:r>
          </a:p>
          <a:p>
            <a:pPr eaLnBrk="1" hangingPunct="1"/>
            <a:r>
              <a:rPr lang="en-US" altLang="en-US" dirty="0">
                <a:latin typeface="Times" panose="00000500000000020000" pitchFamily="1" charset="0"/>
              </a:rPr>
              <a:t>&lt;prosody rate="90%"&gt;</a:t>
            </a:r>
          </a:p>
          <a:p>
            <a:pPr eaLnBrk="1" hangingPunct="1"/>
            <a:r>
              <a:rPr lang="en-US" altLang="en-US" dirty="0">
                <a:latin typeface="Times" panose="00000500000000020000" pitchFamily="1" charset="0"/>
              </a:rPr>
              <a:t>A schedule, where the transactions do not interleave their operations, is called: serial schedule.</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In a serial schedule, the transactions are processed one by one.</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In the example given on the present slide, the first a transaction: T 1, processes all its operations, then a transaction: T 3, processes all its operations,  and finally, a transaction: T 2, processes all its operations.</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We say, that in a serial schedule the database transactions process their operations consecutively.</a:t>
            </a:r>
          </a:p>
          <a:p>
            <a:pPr eaLnBrk="1" hangingPunct="1"/>
            <a:r>
              <a:rPr lang="en-US" altLang="en-US" dirty="0">
                <a:latin typeface="Times" panose="00000500000000020000" pitchFamily="1" charset="0"/>
              </a:rPr>
              <a:t>&lt;break time="0.5s"/&gt;</a:t>
            </a:r>
          </a:p>
          <a:p>
            <a:pPr eaLnBrk="1" hangingPunct="1"/>
            <a:r>
              <a:rPr lang="en-US" altLang="en-US" dirty="0">
                <a:latin typeface="Times" panose="00000500000000020000" pitchFamily="1" charset="0"/>
              </a:rPr>
              <a:t>&lt;/prosody&gt;</a:t>
            </a:r>
          </a:p>
          <a:p>
            <a:pPr eaLnBrk="1" hangingPunct="1"/>
            <a:r>
              <a:rPr lang="en-US" altLang="en-US" dirty="0">
                <a:latin typeface="Times" panose="00000500000000020000" pitchFamily="1" charset="0"/>
              </a:rPr>
              <a:t>&lt;/speak&gt;</a:t>
            </a:r>
          </a:p>
          <a:p>
            <a:pPr eaLnBrk="1" hangingPunct="1"/>
            <a:endParaRPr lang="en-US" altLang="en-US" dirty="0">
              <a:latin typeface="Times" panose="00000500000000020000" pitchFamily="1"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fld id="{EB96948C-8ADB-439E-9200-FCF173597BE7}" type="slidenum">
              <a:rPr lang="en-US" altLang="en-US" sz="1300"/>
              <a:t>16</a:t>
            </a:fld>
            <a:endParaRPr lang="en-US" altLang="en-US" sz="1300"/>
          </a:p>
        </p:txBody>
      </p:sp>
      <p:sp>
        <p:nvSpPr>
          <p:cNvPr id="56323" name="Rectangle 2"/>
          <p:cNvSpPr>
            <a:spLocks noGrp="1" noRot="1" noChangeAspect="1" noChangeArrowheads="1" noTextEdit="1"/>
          </p:cNvSpPr>
          <p:nvPr>
            <p:ph type="sldImg"/>
          </p:nvPr>
        </p:nvSpPr>
        <p:spPr/>
      </p:sp>
      <p:sp>
        <p:nvSpPr>
          <p:cNvPr id="563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panose="00000500000000020000" pitchFamily="1" charset="0"/>
              </a:rPr>
              <a:t>&lt;!-- Neural, Brian, Male, British English. --&gt;</a:t>
            </a:r>
          </a:p>
          <a:p>
            <a:pPr eaLnBrk="1" hangingPunct="1"/>
            <a:r>
              <a:rPr lang="en-US" altLang="en-US" dirty="0">
                <a:latin typeface="Times" panose="00000500000000020000" pitchFamily="1" charset="0"/>
              </a:rPr>
              <a:t>&lt;speak&gt;</a:t>
            </a:r>
          </a:p>
          <a:p>
            <a:pPr eaLnBrk="1" hangingPunct="1"/>
            <a:r>
              <a:rPr lang="en-US" altLang="en-US" dirty="0">
                <a:latin typeface="Times" panose="00000500000000020000" pitchFamily="1" charset="0"/>
              </a:rPr>
              <a:t>&lt;break time="0.5s"/&gt;</a:t>
            </a:r>
          </a:p>
          <a:p>
            <a:pPr eaLnBrk="1" hangingPunct="1"/>
            <a:r>
              <a:rPr lang="en-US" altLang="en-US" dirty="0">
                <a:latin typeface="Times" panose="00000500000000020000" pitchFamily="1" charset="0"/>
              </a:rPr>
              <a:t>&lt;prosody rate="90%"&gt;</a:t>
            </a:r>
          </a:p>
          <a:p>
            <a:pPr eaLnBrk="1" hangingPunct="1"/>
            <a:r>
              <a:rPr lang="en-US" altLang="en-US" dirty="0">
                <a:latin typeface="Times" panose="00000500000000020000" pitchFamily="1" charset="0"/>
              </a:rPr>
              <a:t>A schedule, where the database transactions interleave their operation, is called: </a:t>
            </a:r>
            <a:r>
              <a:rPr lang="en-US" altLang="en-US" dirty="0" err="1">
                <a:latin typeface="Times" panose="00000500000000020000" pitchFamily="1" charset="0"/>
              </a:rPr>
              <a:t>nonserial</a:t>
            </a:r>
            <a:r>
              <a:rPr lang="en-US" altLang="en-US" dirty="0">
                <a:latin typeface="Times" panose="00000500000000020000" pitchFamily="1" charset="0"/>
              </a:rPr>
              <a:t> schedule.</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In the example on the present slide, the transactions: T 2 and T 3, interleave their operations.</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It is because: read y  and write y operations, processed by a transaction: T 2, are separated in time by an operation: read z, processed by a transaction: T 3.</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From a transaction T 3 point of view, the operations: read z  and write z , are separated by the operations: write y and commit, processed by a transaction: T 2.</a:t>
            </a:r>
          </a:p>
          <a:p>
            <a:pPr eaLnBrk="1" hangingPunct="1"/>
            <a:r>
              <a:rPr lang="en-US" altLang="en-US" dirty="0">
                <a:latin typeface="Times" panose="00000500000000020000" pitchFamily="1" charset="0"/>
              </a:rPr>
              <a:t>&lt;break time="0.5s"/&gt;</a:t>
            </a:r>
          </a:p>
          <a:p>
            <a:pPr eaLnBrk="1" hangingPunct="1"/>
            <a:r>
              <a:rPr lang="en-US" altLang="en-US" dirty="0">
                <a:latin typeface="Times" panose="00000500000000020000" pitchFamily="1" charset="0"/>
              </a:rPr>
              <a:t>&lt;/prosody&gt;</a:t>
            </a:r>
          </a:p>
          <a:p>
            <a:pPr eaLnBrk="1" hangingPunct="1"/>
            <a:r>
              <a:rPr lang="en-US" altLang="en-US" dirty="0">
                <a:latin typeface="Times" panose="00000500000000020000" pitchFamily="1" charset="0"/>
              </a:rPr>
              <a:t>&lt;/speak&gt;</a:t>
            </a:r>
          </a:p>
          <a:p>
            <a:pPr eaLnBrk="1" hangingPunct="1"/>
            <a:endParaRPr lang="en-US" altLang="en-US" dirty="0">
              <a:latin typeface="Times" panose="00000500000000020000" pitchFamily="1"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fld id="{F449EB88-AF98-4F50-9F91-52614AFDFC4A}" type="slidenum">
              <a:rPr lang="en-US" altLang="en-US" sz="1300"/>
              <a:t>17</a:t>
            </a:fld>
            <a:endParaRPr lang="en-US" altLang="en-US" sz="1300"/>
          </a:p>
        </p:txBody>
      </p:sp>
      <p:sp>
        <p:nvSpPr>
          <p:cNvPr id="57347" name="Rectangle 2"/>
          <p:cNvSpPr>
            <a:spLocks noGrp="1" noRot="1" noChangeAspect="1" noChangeArrowheads="1" noTextEdit="1"/>
          </p:cNvSpPr>
          <p:nvPr>
            <p:ph type="sldImg"/>
          </p:nvPr>
        </p:nvSpPr>
        <p:spPr/>
      </p:sp>
      <p:sp>
        <p:nvSpPr>
          <p:cNvPr id="573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panose="00000500000000020000" pitchFamily="1" charset="0"/>
              </a:rPr>
              <a:t>&lt;!-- Neural, Brian, Male, British English. --&gt;</a:t>
            </a:r>
          </a:p>
          <a:p>
            <a:pPr eaLnBrk="1" hangingPunct="1"/>
            <a:r>
              <a:rPr lang="en-US" altLang="en-US" dirty="0">
                <a:latin typeface="Times" panose="00000500000000020000" pitchFamily="1" charset="0"/>
              </a:rPr>
              <a:t>&lt;speak&gt;</a:t>
            </a:r>
          </a:p>
          <a:p>
            <a:pPr eaLnBrk="1" hangingPunct="1"/>
            <a:r>
              <a:rPr lang="en-US" altLang="en-US" dirty="0">
                <a:latin typeface="Times" panose="00000500000000020000" pitchFamily="1" charset="0"/>
              </a:rPr>
              <a:t>&lt;break time="0.5s"/&gt;</a:t>
            </a:r>
          </a:p>
          <a:p>
            <a:pPr eaLnBrk="1" hangingPunct="1"/>
            <a:r>
              <a:rPr lang="en-US" altLang="en-US" dirty="0">
                <a:latin typeface="Times" panose="00000500000000020000" pitchFamily="1" charset="0"/>
              </a:rPr>
              <a:t>&lt;prosody rate="90%"&gt;</a:t>
            </a:r>
          </a:p>
          <a:p>
            <a:pPr eaLnBrk="1" hangingPunct="1"/>
            <a:r>
              <a:rPr lang="en-US" altLang="en-US" dirty="0">
                <a:latin typeface="Times" panose="00000500000000020000" pitchFamily="1" charset="0"/>
              </a:rPr>
              <a:t>A serial schedule, can be used as a benchmarks for the correctness of </a:t>
            </a:r>
            <a:r>
              <a:rPr lang="en-US" altLang="en-US" dirty="0" err="1">
                <a:latin typeface="Times" panose="00000500000000020000" pitchFamily="1" charset="0"/>
              </a:rPr>
              <a:t>nonserial</a:t>
            </a:r>
            <a:r>
              <a:rPr lang="en-US" altLang="en-US" dirty="0">
                <a:latin typeface="Times" panose="00000500000000020000" pitchFamily="1" charset="0"/>
              </a:rPr>
              <a:t> schedules, and in the same way, it can be used, as a benchmark for the correctness of concurrent processing of database transactions.</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As long as the transactions are implemented in a correct way, any serial schedule never corrupts a database.</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Of course, it is possible, that two different serial schedules, take a database to two different states.</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In such a case, the serial schedules generate different results.</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From a correctness point of view, it is still all right, as we do not impose any particular order on processing of database transactions.</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Then, if a </a:t>
            </a:r>
            <a:r>
              <a:rPr lang="en-US" altLang="en-US" dirty="0" err="1">
                <a:latin typeface="Times" panose="00000500000000020000" pitchFamily="1" charset="0"/>
              </a:rPr>
              <a:t>nonserial</a:t>
            </a:r>
            <a:r>
              <a:rPr lang="en-US" altLang="en-US" dirty="0">
                <a:latin typeface="Times" panose="00000500000000020000" pitchFamily="1" charset="0"/>
              </a:rPr>
              <a:t> schedule, produces the same results as one of the serial schedules, and each transaction in a </a:t>
            </a:r>
            <a:r>
              <a:rPr lang="en-US" altLang="en-US" dirty="0" err="1">
                <a:latin typeface="Times" panose="00000500000000020000" pitchFamily="1" charset="0"/>
              </a:rPr>
              <a:t>nonserial</a:t>
            </a:r>
            <a:r>
              <a:rPr lang="en-US" altLang="en-US" dirty="0">
                <a:latin typeface="Times" panose="00000500000000020000" pitchFamily="1" charset="0"/>
              </a:rPr>
              <a:t> schedule reads the same data items, as in as serial schedule, then such </a:t>
            </a:r>
            <a:r>
              <a:rPr lang="en-US" altLang="en-US" dirty="0" err="1">
                <a:latin typeface="Times" panose="00000500000000020000" pitchFamily="1" charset="0"/>
              </a:rPr>
              <a:t>nonserial</a:t>
            </a:r>
            <a:r>
              <a:rPr lang="en-US" altLang="en-US" dirty="0">
                <a:latin typeface="Times" panose="00000500000000020000" pitchFamily="1" charset="0"/>
              </a:rPr>
              <a:t> schedule is called: view serializable.</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If a view serializable schedule produces the same results as a serial schedule, than the view serializable schedule must be correct, because every serial schedule is correct.</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Hence, a concept of view serializability, can be used as a definition of correctness, for concurrent processing of database transactions.</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We say, that a concurrent processing of database transactions is correct, if its schedule is view serializable.</a:t>
            </a:r>
          </a:p>
          <a:p>
            <a:pPr eaLnBrk="1" hangingPunct="1"/>
            <a:r>
              <a:rPr lang="en-US" altLang="en-US" dirty="0">
                <a:latin typeface="Times" panose="00000500000000020000" pitchFamily="1" charset="0"/>
              </a:rPr>
              <a:t>&lt;break time="0.5s"/&gt;</a:t>
            </a:r>
          </a:p>
          <a:p>
            <a:pPr eaLnBrk="1" hangingPunct="1"/>
            <a:r>
              <a:rPr lang="en-US" altLang="en-US" dirty="0">
                <a:latin typeface="Times" panose="00000500000000020000" pitchFamily="1" charset="0"/>
              </a:rPr>
              <a:t>&lt;/prosody&gt;</a:t>
            </a:r>
          </a:p>
          <a:p>
            <a:pPr eaLnBrk="1" hangingPunct="1"/>
            <a:r>
              <a:rPr lang="en-US" altLang="en-US" dirty="0">
                <a:latin typeface="Times" panose="00000500000000020000" pitchFamily="1" charset="0"/>
              </a:rPr>
              <a:t>&lt;/speak&gt;</a:t>
            </a:r>
          </a:p>
          <a:p>
            <a:pPr eaLnBrk="1" hangingPunct="1"/>
            <a:endParaRPr lang="en-US" altLang="en-US" dirty="0">
              <a:latin typeface="Times" panose="00000500000000020000" pitchFamily="1"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fld id="{F449EB88-AF98-4F50-9F91-52614AFDFC4A}" type="slidenum">
              <a:rPr lang="en-US" altLang="en-US" sz="1300"/>
              <a:t>18</a:t>
            </a:fld>
            <a:endParaRPr lang="en-US" altLang="en-US" sz="1300"/>
          </a:p>
        </p:txBody>
      </p:sp>
      <p:sp>
        <p:nvSpPr>
          <p:cNvPr id="57347" name="Rectangle 2"/>
          <p:cNvSpPr>
            <a:spLocks noGrp="1" noRot="1" noChangeAspect="1" noChangeArrowheads="1" noTextEdit="1"/>
          </p:cNvSpPr>
          <p:nvPr>
            <p:ph type="sldImg"/>
          </p:nvPr>
        </p:nvSpPr>
        <p:spPr/>
      </p:sp>
      <p:sp>
        <p:nvSpPr>
          <p:cNvPr id="573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panose="00000500000000020000" pitchFamily="1" charset="0"/>
              </a:rPr>
              <a:t>&lt;!-- Neural, Brian, Male, British English. --&gt;</a:t>
            </a:r>
          </a:p>
          <a:p>
            <a:pPr eaLnBrk="1" hangingPunct="1"/>
            <a:r>
              <a:rPr lang="en-US" altLang="en-US" dirty="0">
                <a:latin typeface="Times" panose="00000500000000020000" pitchFamily="1" charset="0"/>
              </a:rPr>
              <a:t>&lt;speak&gt;</a:t>
            </a:r>
          </a:p>
          <a:p>
            <a:pPr eaLnBrk="1" hangingPunct="1"/>
            <a:r>
              <a:rPr lang="en-US" altLang="en-US" dirty="0">
                <a:latin typeface="Times" panose="00000500000000020000" pitchFamily="1" charset="0"/>
              </a:rPr>
              <a:t>&lt;break time="0.5s"/&gt;</a:t>
            </a:r>
          </a:p>
          <a:p>
            <a:pPr eaLnBrk="1" hangingPunct="1"/>
            <a:r>
              <a:rPr lang="en-US" altLang="en-US" dirty="0">
                <a:latin typeface="Times" panose="00000500000000020000" pitchFamily="1" charset="0"/>
              </a:rPr>
              <a:t>&lt;prosody rate="90%"&gt;</a:t>
            </a:r>
          </a:p>
          <a:p>
            <a:pPr eaLnBrk="1" hangingPunct="1"/>
            <a:r>
              <a:rPr lang="en-US" altLang="en-US" dirty="0">
                <a:latin typeface="Times" panose="00000500000000020000" pitchFamily="1" charset="0"/>
              </a:rPr>
              <a:t>The view serializability property of </a:t>
            </a:r>
            <a:r>
              <a:rPr lang="en-US" altLang="en-US" dirty="0" err="1">
                <a:latin typeface="Times" panose="00000500000000020000" pitchFamily="1" charset="0"/>
              </a:rPr>
              <a:t>concurent</a:t>
            </a:r>
            <a:r>
              <a:rPr lang="en-US" altLang="en-US" dirty="0">
                <a:latin typeface="Times" panose="00000500000000020000" pitchFamily="1" charset="0"/>
              </a:rPr>
              <a:t> processing of database transactions, seems to be very natural, and very appropriate condition for testing correctness of concurrently processed, database transactions.</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Unfortunately, there is a problem here.</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An algorithm, that tests if a </a:t>
            </a:r>
            <a:r>
              <a:rPr lang="en-US" altLang="en-US" dirty="0" err="1">
                <a:latin typeface="Times" panose="00000500000000020000" pitchFamily="1" charset="0"/>
              </a:rPr>
              <a:t>nonserial</a:t>
            </a:r>
            <a:r>
              <a:rPr lang="en-US" altLang="en-US" dirty="0">
                <a:latin typeface="Times" panose="00000500000000020000" pitchFamily="1" charset="0"/>
              </a:rPr>
              <a:t> schedule is view serializable, is NP complete.</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It means, that time needed to decide whether a given schedule is view serializable, or in the other words, it is correct, grows exponentially with the grows of the total number of transactions involved in a schedule.</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Then, view serializability as a correctness criterion, is not practical, when the large numbers of concurrent transactions are processed.</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It is why, we need another correctness criterion, whose testing would be faster, than testing the view serializability criterion.</a:t>
            </a:r>
          </a:p>
          <a:p>
            <a:pPr eaLnBrk="1" hangingPunct="1"/>
            <a:r>
              <a:rPr lang="en-US" altLang="en-US" dirty="0">
                <a:latin typeface="Times" panose="00000500000000020000" pitchFamily="1" charset="0"/>
              </a:rPr>
              <a:t>&lt;break time="0.5s"/&gt;</a:t>
            </a:r>
          </a:p>
          <a:p>
            <a:pPr eaLnBrk="1" hangingPunct="1"/>
            <a:r>
              <a:rPr lang="en-US" altLang="en-US" dirty="0">
                <a:latin typeface="Times" panose="00000500000000020000" pitchFamily="1" charset="0"/>
              </a:rPr>
              <a:t>&lt;/prosody&gt;</a:t>
            </a:r>
          </a:p>
          <a:p>
            <a:pPr eaLnBrk="1" hangingPunct="1"/>
            <a:r>
              <a:rPr lang="en-US" altLang="en-US" dirty="0">
                <a:latin typeface="Times" panose="00000500000000020000" pitchFamily="1" charset="0"/>
              </a:rPr>
              <a:t>&lt;/speak&gt;</a:t>
            </a:r>
          </a:p>
          <a:p>
            <a:pPr eaLnBrk="1" hangingPunct="1"/>
            <a:endParaRPr lang="en-US" altLang="en-US" dirty="0">
              <a:latin typeface="Times" panose="00000500000000020000" pitchFamily="1"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fld id="{3740302F-9A21-4287-A238-37ED94776199}" type="slidenum">
              <a:rPr lang="en-US" altLang="en-US" sz="1300"/>
              <a:t>19</a:t>
            </a:fld>
            <a:endParaRPr lang="en-US" altLang="en-US" sz="1300"/>
          </a:p>
        </p:txBody>
      </p:sp>
      <p:sp>
        <p:nvSpPr>
          <p:cNvPr id="58371" name="Rectangle 2"/>
          <p:cNvSpPr>
            <a:spLocks noGrp="1" noRot="1" noChangeAspect="1" noChangeArrowheads="1" noTextEdit="1"/>
          </p:cNvSpPr>
          <p:nvPr>
            <p:ph type="sldImg"/>
          </p:nvPr>
        </p:nvSpPr>
        <p:spPr/>
      </p:sp>
      <p:sp>
        <p:nvSpPr>
          <p:cNvPr id="583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panose="00000500000000020000" pitchFamily="1" charset="0"/>
              </a:rPr>
              <a:t>&lt;!-- Neural, Brian, Male, British English. --&gt;</a:t>
            </a:r>
          </a:p>
          <a:p>
            <a:pPr eaLnBrk="1" hangingPunct="1"/>
            <a:r>
              <a:rPr lang="en-US" altLang="en-US" dirty="0">
                <a:latin typeface="Times" panose="00000500000000020000" pitchFamily="1" charset="0"/>
              </a:rPr>
              <a:t>&lt;speak&gt;</a:t>
            </a:r>
          </a:p>
          <a:p>
            <a:pPr eaLnBrk="1" hangingPunct="1"/>
            <a:r>
              <a:rPr lang="en-US" altLang="en-US" dirty="0">
                <a:latin typeface="Times" panose="00000500000000020000" pitchFamily="1" charset="0"/>
              </a:rPr>
              <a:t>&lt;break time="0.5s"/&gt;</a:t>
            </a:r>
          </a:p>
          <a:p>
            <a:pPr eaLnBrk="1" hangingPunct="1"/>
            <a:r>
              <a:rPr lang="en-US" altLang="en-US" dirty="0">
                <a:latin typeface="Times" panose="00000500000000020000" pitchFamily="1" charset="0"/>
              </a:rPr>
              <a:t>&lt;prosody rate="90%"&gt;</a:t>
            </a:r>
          </a:p>
          <a:p>
            <a:pPr eaLnBrk="1" hangingPunct="1"/>
            <a:r>
              <a:rPr lang="en-US" altLang="en-US" dirty="0">
                <a:latin typeface="Times" panose="00000500000000020000" pitchFamily="1" charset="0"/>
              </a:rPr>
              <a:t>To find another correctness criterion, we look at a concept of conflicting operations.</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We say, that two operations conflict, if one order of processing of the operations, may create the different outcomes as another order.</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First, both operations must use the same data item.</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For example, read x and write x operations conflict, because if we reverse order of the operations to: write x, read x,  then the results can be different.</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The same applies to a pair of operations: write x and write x.</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If we reverse order of processing of: write x  and write x operations, then the results written to a database can be different.</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The only pair of operations, that use the same data item and that do not conflict, is a pair: read x, read x.</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Hence, we say, that two operations conflict, if both of them act on the same data item, and at least one of them is write operation</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Such property is </a:t>
            </a:r>
            <a:r>
              <a:rPr lang="en-US" altLang="en-US" dirty="0" err="1">
                <a:latin typeface="Times" panose="00000500000000020000" pitchFamily="1" charset="0"/>
              </a:rPr>
              <a:t>visualised</a:t>
            </a:r>
            <a:r>
              <a:rPr lang="en-US" altLang="en-US" dirty="0">
                <a:latin typeface="Times" panose="00000500000000020000" pitchFamily="1" charset="0"/>
              </a:rPr>
              <a:t> in a table at the top of the present slide.</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In a schedule given below, write x operation, processed by a transaction: T 1, conflicts with: read x operation, processed by a transaction: T 2, because both of them use the same data item x, and one of them is write.</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The same applies to the operations: write y, processed by a transaction: T 1, and: read y, processed by a transaction: T 2.</a:t>
            </a:r>
          </a:p>
          <a:p>
            <a:pPr eaLnBrk="1" hangingPunct="1"/>
            <a:r>
              <a:rPr lang="en-US" altLang="en-US" dirty="0">
                <a:latin typeface="Times" panose="00000500000000020000" pitchFamily="1" charset="0"/>
              </a:rPr>
              <a:t>&lt;break time="0.5s"/&gt;</a:t>
            </a:r>
          </a:p>
          <a:p>
            <a:pPr eaLnBrk="1" hangingPunct="1"/>
            <a:r>
              <a:rPr lang="en-US" altLang="en-US" dirty="0">
                <a:latin typeface="Times" panose="00000500000000020000" pitchFamily="1" charset="0"/>
              </a:rPr>
              <a:t>&lt;/prosody&gt;</a:t>
            </a:r>
          </a:p>
          <a:p>
            <a:pPr eaLnBrk="1" hangingPunct="1"/>
            <a:r>
              <a:rPr lang="en-US" altLang="en-US" dirty="0">
                <a:latin typeface="Times" panose="00000500000000020000" pitchFamily="1" charset="0"/>
              </a:rPr>
              <a:t>&lt;/speak&gt;</a:t>
            </a:r>
          </a:p>
          <a:p>
            <a:pPr eaLnBrk="1" hangingPunct="1"/>
            <a:endParaRPr lang="en-US" altLang="en-US" dirty="0">
              <a:latin typeface="Times" panose="00000500000000020000" pitchFamily="1"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body"/>
          </p:nvPr>
        </p:nvSpPr>
        <p:spPr>
          <a:xfrm>
            <a:off x="709920" y="4861440"/>
            <a:ext cx="5676480" cy="4602600"/>
          </a:xfrm>
          <a:prstGeom prst="rect">
            <a:avLst/>
          </a:prstGeom>
        </p:spPr>
        <p:txBody>
          <a:bodyPr lIns="95040" tIns="47520" rIns="95040" bIns="47520"/>
          <a:lstStyle/>
          <a:p>
            <a:pPr marL="215900" indent="-213360">
              <a:lnSpc>
                <a:spcPct val="100000"/>
              </a:lnSpc>
            </a:pPr>
            <a:r>
              <a:rPr lang="en-US" sz="2000" b="0" strike="noStrike" spc="-1" dirty="0">
                <a:latin typeface="+mn-lt"/>
              </a:rPr>
              <a:t>&lt;!-- Neural, Brian, Male, British English. --&gt;</a:t>
            </a:r>
          </a:p>
          <a:p>
            <a:pPr marL="215900" indent="-213360">
              <a:lnSpc>
                <a:spcPct val="100000"/>
              </a:lnSpc>
            </a:pPr>
            <a:r>
              <a:rPr lang="en-US" sz="2000" b="0" strike="noStrike" spc="-1" dirty="0">
                <a:latin typeface="+mn-lt"/>
              </a:rPr>
              <a:t>&lt;speak&gt;</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 rate="90%"&gt;</a:t>
            </a:r>
          </a:p>
          <a:p>
            <a:pPr marL="215900" indent="-213360">
              <a:lnSpc>
                <a:spcPct val="100000"/>
              </a:lnSpc>
            </a:pPr>
            <a:r>
              <a:rPr lang="en-US" sz="2000" b="0" strike="noStrike" spc="-1" dirty="0">
                <a:latin typeface="+mn-lt"/>
              </a:rPr>
              <a:t>Database transactions.</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&lt;/prosody&gt;</a:t>
            </a:r>
          </a:p>
          <a:p>
            <a:pPr marL="215900" indent="-213360">
              <a:lnSpc>
                <a:spcPct val="100000"/>
              </a:lnSpc>
            </a:pPr>
            <a:r>
              <a:rPr lang="en-US" sz="2000" b="0" strike="noStrike" spc="-1" dirty="0">
                <a:latin typeface="+mn-lt"/>
              </a:rPr>
              <a:t>&lt;/speak&gt;</a:t>
            </a:r>
          </a:p>
        </p:txBody>
      </p:sp>
      <p:sp>
        <p:nvSpPr>
          <p:cNvPr id="193"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194"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1D35BE72-513F-477A-9A5D-7061A1556B75}" type="slidenum">
              <a:rPr lang="en-US" sz="1200" b="0" strike="noStrike" spc="-1">
                <a:solidFill>
                  <a:srgbClr val="000000"/>
                </a:solidFill>
                <a:latin typeface="Times New Roman" panose="02020603050405020304"/>
                <a:ea typeface="+mn-ea"/>
              </a:rPr>
              <a:t>2</a:t>
            </a:fld>
            <a:endParaRPr lang="en-US" sz="1200" b="0" strike="noStrike" spc="-1">
              <a:latin typeface="Arial" panose="020B0604020202090204"/>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fld id="{1E1F1DCB-E9FE-4E21-88FC-96E78A83284D}" type="slidenum">
              <a:rPr lang="en-US" altLang="en-US" sz="1300"/>
              <a:t>20</a:t>
            </a:fld>
            <a:endParaRPr lang="en-US" altLang="en-US" sz="1300"/>
          </a:p>
        </p:txBody>
      </p:sp>
      <p:sp>
        <p:nvSpPr>
          <p:cNvPr id="5939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panose="00000500000000020000" pitchFamily="1" charset="0"/>
              </a:rPr>
              <a:t>&lt;!-- Neural, Brian, Male, British English. --&gt;</a:t>
            </a:r>
          </a:p>
          <a:p>
            <a:pPr eaLnBrk="1" hangingPunct="1"/>
            <a:r>
              <a:rPr lang="en-US" altLang="en-US" dirty="0">
                <a:latin typeface="Times" panose="00000500000000020000" pitchFamily="1" charset="0"/>
              </a:rPr>
              <a:t>&lt;speak&gt;</a:t>
            </a:r>
          </a:p>
          <a:p>
            <a:pPr eaLnBrk="1" hangingPunct="1"/>
            <a:r>
              <a:rPr lang="en-US" altLang="en-US" dirty="0">
                <a:latin typeface="Times" panose="00000500000000020000" pitchFamily="1" charset="0"/>
              </a:rPr>
              <a:t>&lt;break time="0.5s"/&gt;</a:t>
            </a:r>
          </a:p>
          <a:p>
            <a:pPr eaLnBrk="1" hangingPunct="1"/>
            <a:r>
              <a:rPr lang="en-US" altLang="en-US" dirty="0">
                <a:latin typeface="Times" panose="00000500000000020000" pitchFamily="1" charset="0"/>
              </a:rPr>
              <a:t>&lt;prosody rate="90%"&gt;</a:t>
            </a:r>
          </a:p>
          <a:p>
            <a:pPr eaLnBrk="1" hangingPunct="1"/>
            <a:r>
              <a:rPr lang="en-US" altLang="en-US" dirty="0">
                <a:latin typeface="Times" panose="00000500000000020000" pitchFamily="1" charset="0"/>
              </a:rPr>
              <a:t>A concept of conflicting operations, allows us to formulate another criterion, for verification of correctness of concurrent processing of database transactions.</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We say, that a </a:t>
            </a:r>
            <a:r>
              <a:rPr lang="en-US" altLang="en-US" dirty="0" err="1">
                <a:latin typeface="Times" panose="00000500000000020000" pitchFamily="1" charset="0"/>
              </a:rPr>
              <a:t>nonserial</a:t>
            </a:r>
            <a:r>
              <a:rPr lang="en-US" altLang="en-US" dirty="0">
                <a:latin typeface="Times" panose="00000500000000020000" pitchFamily="1" charset="0"/>
              </a:rPr>
              <a:t> schedule of database transactions is conflict serializable, if there exists a possible serial schedule of the same set of transactions, such that in both schedules, the order of conflicting operations is the same.</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Such correctness criterion is called, conflict serializability of database transactions.</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If a concurrent processing of database transactions is conflict serializable, then such concurrent processing is correct.</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It is possible to prove, that if a </a:t>
            </a:r>
            <a:r>
              <a:rPr lang="en-US" altLang="en-US" dirty="0" err="1">
                <a:latin typeface="Times" panose="00000500000000020000" pitchFamily="1" charset="0"/>
              </a:rPr>
              <a:t>nonserial</a:t>
            </a:r>
            <a:r>
              <a:rPr lang="en-US" altLang="en-US" dirty="0">
                <a:latin typeface="Times" panose="00000500000000020000" pitchFamily="1" charset="0"/>
              </a:rPr>
              <a:t> schedule is conflict serializable, then it is also view serializable.</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It is interesting, that the opposite is not true.</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There exist view serializable schedules, that are not conflict serializable.</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It means, a correctness criterion based on a concept of conflict serializability, is more strict than a correctness criterion based on a concept of view serializability.</a:t>
            </a:r>
          </a:p>
          <a:p>
            <a:pPr eaLnBrk="1" hangingPunct="1"/>
            <a:r>
              <a:rPr lang="en-US" altLang="en-US" dirty="0">
                <a:latin typeface="Times" panose="00000500000000020000" pitchFamily="1" charset="0"/>
              </a:rPr>
              <a:t>&lt;break time="0.5s"/&gt;</a:t>
            </a:r>
          </a:p>
          <a:p>
            <a:pPr eaLnBrk="1" hangingPunct="1"/>
            <a:r>
              <a:rPr lang="en-US" altLang="en-US" dirty="0">
                <a:latin typeface="Times" panose="00000500000000020000" pitchFamily="1" charset="0"/>
              </a:rPr>
              <a:t>&lt;/prosody&gt;</a:t>
            </a:r>
          </a:p>
          <a:p>
            <a:pPr eaLnBrk="1" hangingPunct="1"/>
            <a:r>
              <a:rPr lang="en-US" altLang="en-US" dirty="0">
                <a:latin typeface="Times" panose="00000500000000020000" pitchFamily="1" charset="0"/>
              </a:rPr>
              <a:t>&lt;/speak&gt;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fld id="{11AEB28A-C288-4991-AC5E-33DF5017D22C}" type="slidenum">
              <a:rPr lang="en-US" altLang="en-US" sz="1300"/>
              <a:t>21</a:t>
            </a:fld>
            <a:endParaRPr lang="en-US" altLang="en-US" sz="1300"/>
          </a:p>
        </p:txBody>
      </p:sp>
      <p:sp>
        <p:nvSpPr>
          <p:cNvPr id="60419" name="Rectangle 2"/>
          <p:cNvSpPr>
            <a:spLocks noGrp="1" noRot="1" noChangeAspect="1" noChangeArrowheads="1" noTextEdit="1"/>
          </p:cNvSpPr>
          <p:nvPr>
            <p:ph type="sldImg"/>
          </p:nvPr>
        </p:nvSpPr>
        <p:spPr/>
      </p:sp>
      <p:sp>
        <p:nvSpPr>
          <p:cNvPr id="604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panose="00000500000000020000" pitchFamily="1" charset="0"/>
              </a:rPr>
              <a:t>&lt;!-- Neural, Brian, Male, British English. --&gt;</a:t>
            </a:r>
          </a:p>
          <a:p>
            <a:pPr eaLnBrk="1" hangingPunct="1"/>
            <a:r>
              <a:rPr lang="en-US" altLang="en-US" dirty="0">
                <a:latin typeface="Times" panose="00000500000000020000" pitchFamily="1" charset="0"/>
              </a:rPr>
              <a:t>&lt;speak&gt;</a:t>
            </a:r>
          </a:p>
          <a:p>
            <a:pPr eaLnBrk="1" hangingPunct="1"/>
            <a:r>
              <a:rPr lang="en-US" altLang="en-US" dirty="0">
                <a:latin typeface="Times" panose="00000500000000020000" pitchFamily="1" charset="0"/>
              </a:rPr>
              <a:t>&lt;break time="0.5s"/&gt;</a:t>
            </a:r>
          </a:p>
          <a:p>
            <a:pPr eaLnBrk="1" hangingPunct="1"/>
            <a:r>
              <a:rPr lang="en-US" altLang="en-US" dirty="0">
                <a:latin typeface="Times" panose="00000500000000020000" pitchFamily="1" charset="0"/>
              </a:rPr>
              <a:t>&lt;prosody rate="90%"&gt;</a:t>
            </a:r>
          </a:p>
          <a:p>
            <a:pPr eaLnBrk="1" hangingPunct="1"/>
            <a:r>
              <a:rPr lang="en-US" altLang="en-US" dirty="0">
                <a:latin typeface="Times" panose="00000500000000020000" pitchFamily="1" charset="0"/>
              </a:rPr>
              <a:t>A </a:t>
            </a:r>
            <a:r>
              <a:rPr lang="en-US" altLang="en-US" dirty="0" err="1">
                <a:latin typeface="Times" panose="00000500000000020000" pitchFamily="1" charset="0"/>
              </a:rPr>
              <a:t>nonserial</a:t>
            </a:r>
            <a:r>
              <a:rPr lang="en-US" altLang="en-US" dirty="0">
                <a:latin typeface="Times" panose="00000500000000020000" pitchFamily="1" charset="0"/>
              </a:rPr>
              <a:t> schedule </a:t>
            </a:r>
            <a:r>
              <a:rPr lang="en-US" altLang="en-US" dirty="0" err="1">
                <a:latin typeface="Times" panose="00000500000000020000" pitchFamily="1" charset="0"/>
              </a:rPr>
              <a:t>visualised</a:t>
            </a:r>
            <a:r>
              <a:rPr lang="en-US" altLang="en-US" dirty="0">
                <a:latin typeface="Times" panose="00000500000000020000" pitchFamily="1" charset="0"/>
              </a:rPr>
              <a:t> on the present slide, is conflict serializable.</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The schedule has two pairs of conflicting operations.</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The first pair is, write x, processed by a transaction: T 1, and: read x, processed by a transaction: T 2.</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The second pair is, write y, processed by a transaction: T 1 and: read y, processed by a transaction: T 2.</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Both pairs of conflicting operations have been processed  in the same order: first an operation of transaction: T 1, then an operation of transaction: T 2.</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The schedule is conflict serializable, because both pairs of the conflicting operations are processed in the same order.</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Hence, such concurrent processing of database transactions, is conflict serializable, and because of that it is correct.</a:t>
            </a:r>
          </a:p>
          <a:p>
            <a:pPr eaLnBrk="1" hangingPunct="1"/>
            <a:r>
              <a:rPr lang="en-US" altLang="en-US" dirty="0">
                <a:latin typeface="Times" panose="00000500000000020000" pitchFamily="1" charset="0"/>
              </a:rPr>
              <a:t>&lt;break time="0.5s"/&gt;</a:t>
            </a:r>
          </a:p>
          <a:p>
            <a:pPr eaLnBrk="1" hangingPunct="1"/>
            <a:r>
              <a:rPr lang="en-US" altLang="en-US" dirty="0">
                <a:latin typeface="Times" panose="00000500000000020000" pitchFamily="1" charset="0"/>
              </a:rPr>
              <a:t>&lt;/prosody&gt;</a:t>
            </a:r>
          </a:p>
          <a:p>
            <a:pPr eaLnBrk="1" hangingPunct="1"/>
            <a:r>
              <a:rPr lang="en-US" altLang="en-US" dirty="0">
                <a:latin typeface="Times" panose="00000500000000020000" pitchFamily="1" charset="0"/>
              </a:rPr>
              <a:t>&lt;/speak&gt;</a:t>
            </a:r>
          </a:p>
          <a:p>
            <a:pPr eaLnBrk="1" hangingPunct="1"/>
            <a:endParaRPr lang="en-US" altLang="en-US" dirty="0">
              <a:latin typeface="Times" panose="00000500000000020000" pitchFamily="1"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fld id="{CB329C79-4688-45C7-BC94-29F582219A1D}" type="slidenum">
              <a:rPr lang="en-US" altLang="en-US" sz="1300"/>
              <a:t>22</a:t>
            </a:fld>
            <a:endParaRPr lang="en-US" altLang="en-US" sz="1300"/>
          </a:p>
        </p:txBody>
      </p:sp>
      <p:sp>
        <p:nvSpPr>
          <p:cNvPr id="61443" name="Rectangle 2"/>
          <p:cNvSpPr>
            <a:spLocks noGrp="1" noRot="1" noChangeAspect="1" noChangeArrowheads="1" noTextEdit="1"/>
          </p:cNvSpPr>
          <p:nvPr>
            <p:ph type="sldImg"/>
          </p:nvPr>
        </p:nvSpPr>
        <p:spPr/>
      </p:sp>
      <p:sp>
        <p:nvSpPr>
          <p:cNvPr id="614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panose="00000500000000020000" pitchFamily="1" charset="0"/>
              </a:rPr>
              <a:t>&lt;!-- Neural, Brian, Male, British English. --&gt;</a:t>
            </a:r>
          </a:p>
          <a:p>
            <a:pPr eaLnBrk="1" hangingPunct="1"/>
            <a:r>
              <a:rPr lang="en-US" altLang="en-US" dirty="0">
                <a:latin typeface="Times" panose="00000500000000020000" pitchFamily="1" charset="0"/>
              </a:rPr>
              <a:t>&lt;speak&gt;</a:t>
            </a:r>
          </a:p>
          <a:p>
            <a:pPr eaLnBrk="1" hangingPunct="1"/>
            <a:r>
              <a:rPr lang="en-US" altLang="en-US" dirty="0">
                <a:latin typeface="Times" panose="00000500000000020000" pitchFamily="1" charset="0"/>
              </a:rPr>
              <a:t>&lt;break time="0.5s"/&gt;</a:t>
            </a:r>
          </a:p>
          <a:p>
            <a:pPr eaLnBrk="1" hangingPunct="1"/>
            <a:r>
              <a:rPr lang="en-US" altLang="en-US" dirty="0">
                <a:latin typeface="Times" panose="00000500000000020000" pitchFamily="1" charset="0"/>
              </a:rPr>
              <a:t>&lt;prosody rate="90%"&gt;</a:t>
            </a:r>
          </a:p>
          <a:p>
            <a:pPr eaLnBrk="1" hangingPunct="1"/>
            <a:r>
              <a:rPr lang="en-US" altLang="en-US" dirty="0">
                <a:latin typeface="Times" panose="00000500000000020000" pitchFamily="1" charset="0"/>
              </a:rPr>
              <a:t>Now, we can apply a conflict serializability correctness criterion, to the original </a:t>
            </a:r>
            <a:r>
              <a:rPr lang="en-US" altLang="en-US" dirty="0" err="1">
                <a:latin typeface="Times" panose="00000500000000020000" pitchFamily="1" charset="0"/>
              </a:rPr>
              <a:t>nonserial</a:t>
            </a:r>
            <a:r>
              <a:rPr lang="en-US" altLang="en-US" dirty="0">
                <a:latin typeface="Times" panose="00000500000000020000" pitchFamily="1" charset="0"/>
              </a:rPr>
              <a:t> schedule of two transactions, considered at the very beginning of the current presentation.</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A transaction: T 1, withdraws 10$ from an account, and transaction: T 2, deposits 20$ on the same account.</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The same sample </a:t>
            </a:r>
            <a:r>
              <a:rPr lang="en-US" altLang="en-US" dirty="0" err="1">
                <a:latin typeface="Times" panose="00000500000000020000" pitchFamily="1" charset="0"/>
              </a:rPr>
              <a:t>nonserial</a:t>
            </a:r>
            <a:r>
              <a:rPr lang="en-US" altLang="en-US" dirty="0">
                <a:latin typeface="Times" panose="00000500000000020000" pitchFamily="1" charset="0"/>
              </a:rPr>
              <a:t> schedule, is given on the present slide.</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An operation: read x, processed by a transaction: T 2, conflicts with an operation: write x, processed by a transaction: T 1, later on.</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Hence, an order of conflicting operations is: T 2 before T 1.</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Next, an operation: write x, processed by a transaction: T 1, conflicts with an operation: write x, processed by a transaction: T 2, later on.</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Hence, an order of conflicting operations is: T 1 before T 2.</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It is impossible to serially process the transactions: T 1 and T 2, such that: T 2 is processed before T 1, and T 1 is processed before T 2.</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It is why, the </a:t>
            </a:r>
            <a:r>
              <a:rPr lang="en-US" altLang="en-US" dirty="0" err="1">
                <a:latin typeface="Times" panose="00000500000000020000" pitchFamily="1" charset="0"/>
              </a:rPr>
              <a:t>nonserial</a:t>
            </a:r>
            <a:r>
              <a:rPr lang="en-US" altLang="en-US" dirty="0">
                <a:latin typeface="Times" panose="00000500000000020000" pitchFamily="1" charset="0"/>
              </a:rPr>
              <a:t> schedule given in the present slide is not conflict serializable, and it is why such concurrent processing of database transactions is incorrect.</a:t>
            </a:r>
          </a:p>
          <a:p>
            <a:pPr eaLnBrk="1" hangingPunct="1"/>
            <a:r>
              <a:rPr lang="en-US" altLang="en-US" dirty="0">
                <a:latin typeface="Times" panose="00000500000000020000" pitchFamily="1" charset="0"/>
              </a:rPr>
              <a:t>&lt;break time="0.5s"/&gt;</a:t>
            </a:r>
          </a:p>
          <a:p>
            <a:pPr eaLnBrk="1" hangingPunct="1"/>
            <a:r>
              <a:rPr lang="en-US" altLang="en-US" dirty="0">
                <a:latin typeface="Times" panose="00000500000000020000" pitchFamily="1" charset="0"/>
              </a:rPr>
              <a:t>&lt;/prosody&gt;</a:t>
            </a:r>
          </a:p>
          <a:p>
            <a:pPr eaLnBrk="1" hangingPunct="1"/>
            <a:r>
              <a:rPr lang="en-US" altLang="en-US" dirty="0">
                <a:latin typeface="Times" panose="00000500000000020000" pitchFamily="1" charset="0"/>
              </a:rPr>
              <a:t>&lt;/speak&gt;</a:t>
            </a:r>
          </a:p>
          <a:p>
            <a:pPr eaLnBrk="1" hangingPunct="1"/>
            <a:endParaRPr lang="en-US" altLang="en-US" dirty="0">
              <a:latin typeface="Times" panose="00000500000000020000" pitchFamily="1"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fld id="{B593AAC4-3144-474E-91D5-C94B196D813A}" type="slidenum">
              <a:rPr lang="en-US" altLang="en-US" sz="1300"/>
              <a:t>23</a:t>
            </a:fld>
            <a:endParaRPr lang="en-US" altLang="en-US" sz="1300"/>
          </a:p>
        </p:txBody>
      </p:sp>
      <p:sp>
        <p:nvSpPr>
          <p:cNvPr id="62467" name="Rectangle 2"/>
          <p:cNvSpPr>
            <a:spLocks noGrp="1" noRot="1" noChangeAspect="1" noChangeArrowheads="1" noTextEdit="1"/>
          </p:cNvSpPr>
          <p:nvPr>
            <p:ph type="sldImg"/>
          </p:nvPr>
        </p:nvSpPr>
        <p:spPr/>
      </p:sp>
      <p:sp>
        <p:nvSpPr>
          <p:cNvPr id="624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panose="00000500000000020000" pitchFamily="1" charset="0"/>
              </a:rPr>
              <a:t>&lt;!-- Neural, Brian, Male, British English. --&gt;</a:t>
            </a:r>
          </a:p>
          <a:p>
            <a:pPr eaLnBrk="1" hangingPunct="1"/>
            <a:r>
              <a:rPr lang="en-US" altLang="en-US" dirty="0">
                <a:latin typeface="Times" panose="00000500000000020000" pitchFamily="1" charset="0"/>
              </a:rPr>
              <a:t>&lt;speak&gt;</a:t>
            </a:r>
          </a:p>
          <a:p>
            <a:pPr eaLnBrk="1" hangingPunct="1"/>
            <a:r>
              <a:rPr lang="en-US" altLang="en-US" dirty="0">
                <a:latin typeface="Times" panose="00000500000000020000" pitchFamily="1" charset="0"/>
              </a:rPr>
              <a:t>&lt;break time="0.5s"/&gt;</a:t>
            </a:r>
          </a:p>
          <a:p>
            <a:pPr eaLnBrk="1" hangingPunct="1"/>
            <a:r>
              <a:rPr lang="en-US" altLang="en-US" dirty="0">
                <a:latin typeface="Times" panose="00000500000000020000" pitchFamily="1" charset="0"/>
              </a:rPr>
              <a:t>&lt;prosody rate="90%"&gt;</a:t>
            </a:r>
          </a:p>
          <a:p>
            <a:pPr eaLnBrk="1" hangingPunct="1"/>
            <a:r>
              <a:rPr lang="en-US" altLang="en-US" dirty="0">
                <a:latin typeface="Times" panose="00000500000000020000" pitchFamily="1" charset="0"/>
              </a:rPr>
              <a:t>A definition of conflict serializability, provides a good idea, on how to implement a scheduler, that can control processing of database transactions , and that can reject all not conflict serializable schedules.</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To implement such scheduler, we construct a conflict serialization graph in the following way.</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When a transaction starts, a new node labeled by a transaction name, is added to a conflict serialization graph.</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When a transaction: T </a:t>
            </a:r>
            <a:r>
              <a:rPr lang="en-US" altLang="en-US" dirty="0" err="1">
                <a:latin typeface="Times" panose="00000500000000020000" pitchFamily="1" charset="0"/>
              </a:rPr>
              <a:t>i</a:t>
            </a:r>
            <a:r>
              <a:rPr lang="en-US" altLang="en-US" dirty="0">
                <a:latin typeface="Times" panose="00000500000000020000" pitchFamily="1" charset="0"/>
              </a:rPr>
              <a:t>, processes an operation, that conflicts with an operation processed earlier by a transaction: T j, we add to a conflict serialization graph an edge pointing from: T </a:t>
            </a:r>
            <a:r>
              <a:rPr lang="en-US" altLang="en-US" dirty="0" err="1">
                <a:latin typeface="Times" panose="00000500000000020000" pitchFamily="1" charset="0"/>
              </a:rPr>
              <a:t>i</a:t>
            </a:r>
            <a:r>
              <a:rPr lang="en-US" altLang="en-US" dirty="0">
                <a:latin typeface="Times" panose="00000500000000020000" pitchFamily="1" charset="0"/>
              </a:rPr>
              <a:t> to T j.</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Such edge represents an order: T </a:t>
            </a:r>
            <a:r>
              <a:rPr lang="en-US" altLang="en-US" dirty="0" err="1">
                <a:latin typeface="Times" panose="00000500000000020000" pitchFamily="1" charset="0"/>
              </a:rPr>
              <a:t>i</a:t>
            </a:r>
            <a:r>
              <a:rPr lang="en-US" altLang="en-US" dirty="0">
                <a:latin typeface="Times" panose="00000500000000020000" pitchFamily="1" charset="0"/>
              </a:rPr>
              <a:t> before T j.</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Each time, an edge is added to a conflict serialization graph, we test whether addition of a new edge closes a cycle in a graph.</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If a cycle is closed, then we abort and rollback either a transaction: T </a:t>
            </a:r>
            <a:r>
              <a:rPr lang="en-US" altLang="en-US" dirty="0" err="1">
                <a:latin typeface="Times" panose="00000500000000020000" pitchFamily="1" charset="0"/>
              </a:rPr>
              <a:t>i</a:t>
            </a:r>
            <a:r>
              <a:rPr lang="en-US" altLang="en-US" dirty="0">
                <a:latin typeface="Times" panose="00000500000000020000" pitchFamily="1" charset="0"/>
              </a:rPr>
              <a:t> or T j.</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An example how a conflict serialization graph is created, is visualized on the present slide.</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When a transaction: T 1, starts, we create a node labelled by: T 1.</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When a transaction: T 2, starts, we create a node labelled by: T 2.</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When a transaction: T 1, processes an operation: write x, that conflicts with an operation: read x, earlier processed by: T 2, we add an edge from: T 2 to T 1.</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It is the first edge, so there is no need to check for a cycle in a conflict serialization graph.</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When: T 2, processes an operation: write x, that conflicts with the earlier processed: read x, by: T 1, we add an edge from: T 1 to T 2, and we test a conflict serialization graph for cycles.</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Indeed, a new cycle appear over the nodes: T 1 and T 2, and because of that, one of the transactions: T 1 or T 2, is aborted and rolled back.</a:t>
            </a:r>
          </a:p>
          <a:p>
            <a:pPr eaLnBrk="1" hangingPunct="1"/>
            <a:r>
              <a:rPr lang="en-US" altLang="en-US" dirty="0">
                <a:latin typeface="Times" panose="00000500000000020000" pitchFamily="1" charset="0"/>
              </a:rPr>
              <a:t>&lt;break time="0.5s"/&gt;</a:t>
            </a:r>
          </a:p>
          <a:p>
            <a:pPr eaLnBrk="1" hangingPunct="1"/>
            <a:r>
              <a:rPr lang="en-US" altLang="en-US" dirty="0">
                <a:latin typeface="Times" panose="00000500000000020000" pitchFamily="1" charset="0"/>
              </a:rPr>
              <a:t>&lt;/prosody&gt;</a:t>
            </a:r>
          </a:p>
          <a:p>
            <a:pPr eaLnBrk="1" hangingPunct="1"/>
            <a:r>
              <a:rPr lang="en-US" altLang="en-US" dirty="0">
                <a:latin typeface="Times" panose="00000500000000020000" pitchFamily="1" charset="0"/>
              </a:rPr>
              <a:t>&lt;/speak&gt;</a:t>
            </a:r>
          </a:p>
          <a:p>
            <a:pPr eaLnBrk="1" hangingPunct="1"/>
            <a:endParaRPr lang="en-US" altLang="en-US" dirty="0">
              <a:latin typeface="Times" panose="00000500000000020000" pitchFamily="1"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fld id="{72C8764A-F3CF-4131-A141-BE9AFB36DC93}" type="slidenum">
              <a:rPr lang="en-US" altLang="en-US" sz="1300"/>
              <a:t>24</a:t>
            </a:fld>
            <a:endParaRPr lang="en-US" altLang="en-US" sz="1300"/>
          </a:p>
        </p:txBody>
      </p:sp>
      <p:sp>
        <p:nvSpPr>
          <p:cNvPr id="63491" name="Rectangle 2"/>
          <p:cNvSpPr>
            <a:spLocks noGrp="1" noRot="1" noChangeAspect="1" noChangeArrowheads="1" noTextEdit="1"/>
          </p:cNvSpPr>
          <p:nvPr>
            <p:ph type="sldImg"/>
          </p:nvPr>
        </p:nvSpPr>
        <p:spPr/>
      </p:sp>
      <p:sp>
        <p:nvSpPr>
          <p:cNvPr id="634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panose="00000500000000020000" pitchFamily="1" charset="0"/>
              </a:rPr>
              <a:t>&lt;!-- Neural, Brian, Male, British English. --&gt;</a:t>
            </a:r>
          </a:p>
          <a:p>
            <a:pPr eaLnBrk="1" hangingPunct="1"/>
            <a:r>
              <a:rPr lang="en-US" altLang="en-US" dirty="0">
                <a:latin typeface="Times" panose="00000500000000020000" pitchFamily="1" charset="0"/>
              </a:rPr>
              <a:t>&lt;speak&gt;</a:t>
            </a:r>
          </a:p>
          <a:p>
            <a:pPr eaLnBrk="1" hangingPunct="1"/>
            <a:r>
              <a:rPr lang="en-US" altLang="en-US" dirty="0">
                <a:latin typeface="Times" panose="00000500000000020000" pitchFamily="1" charset="0"/>
              </a:rPr>
              <a:t>&lt;break time="0.5s"/&gt;</a:t>
            </a:r>
          </a:p>
          <a:p>
            <a:pPr eaLnBrk="1" hangingPunct="1"/>
            <a:r>
              <a:rPr lang="en-US" altLang="en-US" dirty="0">
                <a:latin typeface="Times" panose="00000500000000020000" pitchFamily="1" charset="0"/>
              </a:rPr>
              <a:t>&lt;prosody rate="90%"&gt;</a:t>
            </a:r>
          </a:p>
          <a:p>
            <a:pPr eaLnBrk="1" hangingPunct="1"/>
            <a:r>
              <a:rPr lang="en-US" altLang="en-US" dirty="0">
                <a:latin typeface="Times" panose="00000500000000020000" pitchFamily="1" charset="0"/>
              </a:rPr>
              <a:t>A sample schedule visualized in the present slide, is a </a:t>
            </a:r>
            <a:r>
              <a:rPr lang="en-US" altLang="en-US" dirty="0" err="1">
                <a:latin typeface="Times" panose="00000500000000020000" pitchFamily="1" charset="0"/>
              </a:rPr>
              <a:t>nonserial</a:t>
            </a:r>
            <a:r>
              <a:rPr lang="en-US" altLang="en-US" dirty="0">
                <a:latin typeface="Times" panose="00000500000000020000" pitchFamily="1" charset="0"/>
              </a:rPr>
              <a:t> schedule, that is view serializable and, that is not </a:t>
            </a:r>
            <a:r>
              <a:rPr lang="en-US" altLang="en-US" dirty="0" err="1">
                <a:latin typeface="Times" panose="00000500000000020000" pitchFamily="1" charset="0"/>
              </a:rPr>
              <a:t>confict</a:t>
            </a:r>
            <a:r>
              <a:rPr lang="en-US" altLang="en-US" dirty="0">
                <a:latin typeface="Times" panose="00000500000000020000" pitchFamily="1" charset="0"/>
              </a:rPr>
              <a:t> serializable.</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Why the schedule, is not conflict serializable ?</a:t>
            </a:r>
          </a:p>
          <a:p>
            <a:pPr eaLnBrk="1" hangingPunct="1"/>
            <a:r>
              <a:rPr lang="en-US" altLang="en-US" dirty="0">
                <a:latin typeface="Times" panose="00000500000000020000" pitchFamily="1" charset="0"/>
              </a:rPr>
              <a:t>The operations: write x 10,  processed by T 1 and: write x 20, processed by T 2, contribute to an edge from: T 1 to T 2.</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The operations: write y 10, processed by T 2 and: read y, processed by T 1, contribute to an edge from: T 2 to T 1.</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It closes a cycle over: T 1 and T 2.</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Hence definitely, the schedule is not conflict serializable.</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However, the schedule creates the same state of a database as a serial schedule: T 2 before T 1, and T 1 before T 3.</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In such serial schedule the final value of a data item: x is 30, and transaction T 1 reads: 10 as a value of data item y.</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It is precisely what happens in a </a:t>
            </a:r>
            <a:r>
              <a:rPr lang="en-US" altLang="en-US" dirty="0" err="1">
                <a:latin typeface="Times" panose="00000500000000020000" pitchFamily="1" charset="0"/>
              </a:rPr>
              <a:t>nonserial</a:t>
            </a:r>
            <a:r>
              <a:rPr lang="en-US" altLang="en-US" dirty="0">
                <a:latin typeface="Times" panose="00000500000000020000" pitchFamily="1" charset="0"/>
              </a:rPr>
              <a:t> schedule, visualized in the present slide.</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It means, that the </a:t>
            </a:r>
            <a:r>
              <a:rPr lang="en-US" altLang="en-US" dirty="0" err="1">
                <a:latin typeface="Times" panose="00000500000000020000" pitchFamily="1" charset="0"/>
              </a:rPr>
              <a:t>nonserial</a:t>
            </a:r>
            <a:r>
              <a:rPr lang="en-US" altLang="en-US" dirty="0">
                <a:latin typeface="Times" panose="00000500000000020000" pitchFamily="1" charset="0"/>
              </a:rPr>
              <a:t> schedule is view serializable. </a:t>
            </a:r>
          </a:p>
          <a:p>
            <a:pPr eaLnBrk="1" hangingPunct="1"/>
            <a:r>
              <a:rPr lang="en-US" altLang="en-US" dirty="0">
                <a:latin typeface="Times" panose="00000500000000020000" pitchFamily="1" charset="0"/>
              </a:rPr>
              <a:t>&lt;break time="0.5s"/&gt;</a:t>
            </a:r>
          </a:p>
          <a:p>
            <a:pPr eaLnBrk="1" hangingPunct="1"/>
            <a:r>
              <a:rPr lang="en-US" altLang="en-US" dirty="0">
                <a:latin typeface="Times" panose="00000500000000020000" pitchFamily="1" charset="0"/>
              </a:rPr>
              <a:t>&lt;/prosody&gt;</a:t>
            </a:r>
          </a:p>
          <a:p>
            <a:pPr eaLnBrk="1" hangingPunct="1"/>
            <a:r>
              <a:rPr lang="en-US" altLang="en-US" dirty="0">
                <a:latin typeface="Times" panose="00000500000000020000" pitchFamily="1" charset="0"/>
              </a:rPr>
              <a:t>&lt;/speak&gt;</a:t>
            </a:r>
          </a:p>
          <a:p>
            <a:pPr eaLnBrk="1" hangingPunct="1"/>
            <a:endParaRPr lang="en-US" altLang="en-US" dirty="0">
              <a:latin typeface="Times" panose="00000500000000020000" pitchFamily="1"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body"/>
          </p:nvPr>
        </p:nvSpPr>
        <p:spPr>
          <a:xfrm>
            <a:off x="709920" y="4861440"/>
            <a:ext cx="5676480" cy="4602600"/>
          </a:xfrm>
          <a:prstGeom prst="rect">
            <a:avLst/>
          </a:prstGeom>
        </p:spPr>
        <p:txBody>
          <a:bodyPr lIns="95040" tIns="47520" rIns="95040" bIns="47520"/>
          <a:lstStyle/>
          <a:p>
            <a:pPr marL="215900" indent="-213360">
              <a:lnSpc>
                <a:spcPct val="100000"/>
              </a:lnSpc>
            </a:pPr>
            <a:r>
              <a:rPr lang="en-US" sz="2000" b="0" strike="noStrike" spc="-1" dirty="0">
                <a:latin typeface="+mn-lt"/>
              </a:rPr>
              <a:t>&lt;!-- Neural, Brian, Male, British English. --&gt;</a:t>
            </a:r>
          </a:p>
          <a:p>
            <a:pPr marL="215900" indent="-213360">
              <a:lnSpc>
                <a:spcPct val="100000"/>
              </a:lnSpc>
            </a:pPr>
            <a:r>
              <a:rPr lang="en-US" sz="2000" b="0" strike="noStrike" spc="-1" dirty="0">
                <a:latin typeface="+mn-lt"/>
              </a:rPr>
              <a:t>&lt;speak&gt;</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 rate="90%"&gt;</a:t>
            </a:r>
          </a:p>
          <a:p>
            <a:pPr marL="215900" indent="-213360">
              <a:lnSpc>
                <a:spcPct val="100000"/>
              </a:lnSpc>
            </a:pPr>
            <a:r>
              <a:rPr lang="en-US" sz="2000" b="0" strike="noStrike" spc="-1" dirty="0">
                <a:latin typeface="+mn-lt"/>
              </a:rPr>
              <a:t>Serialization graph testing protocol.</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&lt;/prosody&gt;</a:t>
            </a:r>
          </a:p>
          <a:p>
            <a:pPr marL="215900" indent="-213360">
              <a:lnSpc>
                <a:spcPct val="100000"/>
              </a:lnSpc>
            </a:pPr>
            <a:r>
              <a:rPr lang="en-US" sz="2000" b="0" strike="noStrike" spc="-1" dirty="0">
                <a:latin typeface="+mn-lt"/>
              </a:rPr>
              <a:t>&lt;/speak&gt;</a:t>
            </a:r>
          </a:p>
        </p:txBody>
      </p:sp>
      <p:sp>
        <p:nvSpPr>
          <p:cNvPr id="193"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194"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1D35BE72-513F-477A-9A5D-7061A1556B75}" type="slidenum">
              <a:rPr lang="en-US" sz="1200" b="0" strike="noStrike" spc="-1">
                <a:solidFill>
                  <a:srgbClr val="000000"/>
                </a:solidFill>
                <a:latin typeface="Times New Roman" panose="02020603050405020304"/>
                <a:ea typeface="+mn-ea"/>
              </a:rPr>
              <a:t>25</a:t>
            </a:fld>
            <a:endParaRPr lang="en-US" sz="1200" b="0" strike="noStrike" spc="-1">
              <a:latin typeface="Arial" panose="020B0604020202090204"/>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fld id="{C5D1898A-65A9-4AC8-8928-15274D995C94}" type="slidenum">
              <a:rPr lang="en-US" altLang="en-US" sz="1300"/>
              <a:t>26</a:t>
            </a:fld>
            <a:endParaRPr lang="en-US" altLang="en-US" sz="1300"/>
          </a:p>
        </p:txBody>
      </p:sp>
      <p:sp>
        <p:nvSpPr>
          <p:cNvPr id="64515" name="Rectangle 2"/>
          <p:cNvSpPr>
            <a:spLocks noGrp="1" noRot="1" noChangeAspect="1" noChangeArrowheads="1" noTextEdit="1"/>
          </p:cNvSpPr>
          <p:nvPr>
            <p:ph type="sldImg"/>
          </p:nvPr>
        </p:nvSpPr>
        <p:spPr/>
      </p:sp>
      <p:sp>
        <p:nvSpPr>
          <p:cNvPr id="645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panose="00000500000000020000" pitchFamily="1" charset="0"/>
              </a:rPr>
              <a:t>&lt;!-- Neural, Brian, Male, British English. --&gt;</a:t>
            </a:r>
          </a:p>
          <a:p>
            <a:pPr eaLnBrk="1" hangingPunct="1"/>
            <a:r>
              <a:rPr lang="en-US" altLang="en-US" dirty="0">
                <a:latin typeface="Times" panose="00000500000000020000" pitchFamily="1" charset="0"/>
              </a:rPr>
              <a:t>&lt;speak&gt;</a:t>
            </a:r>
          </a:p>
          <a:p>
            <a:pPr eaLnBrk="1" hangingPunct="1"/>
            <a:r>
              <a:rPr lang="en-US" altLang="en-US" dirty="0">
                <a:latin typeface="Times" panose="00000500000000020000" pitchFamily="1" charset="0"/>
              </a:rPr>
              <a:t>&lt;break time="0.5s"/&gt;</a:t>
            </a:r>
          </a:p>
          <a:p>
            <a:pPr eaLnBrk="1" hangingPunct="1"/>
            <a:r>
              <a:rPr lang="en-US" altLang="en-US" dirty="0">
                <a:latin typeface="Times" panose="00000500000000020000" pitchFamily="1" charset="0"/>
              </a:rPr>
              <a:t>&lt;prosody rate="90%"&gt;</a:t>
            </a:r>
          </a:p>
          <a:p>
            <a:pPr eaLnBrk="1" hangingPunct="1"/>
            <a:r>
              <a:rPr lang="en-US" altLang="en-US" dirty="0">
                <a:latin typeface="Times" panose="00000500000000020000" pitchFamily="1" charset="0"/>
              </a:rPr>
              <a:t>A protocol is an algorithm used by a database transaction scheduler, to enforce the correct processing of concurrent transactions.</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The principles of a serialization graph testing protocol, have been explained in a previous video clip.</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Basically, a scheduler creates and maintains a serialization graph, and after addition of an edge to the graph, the scheduler looks for the cycles in the conflict serialization graph.</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If a cycle is detected, then one of the transactions involved in a cycle, is aborted and rolled back.</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The conflict serialization graph protocol, has two important disadvantages.</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First, it is prone to cascading aborts, that happen when the transactions read data written by the uncommitted transactions.</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Then, abort of a transaction may trigger the automatic aborts of all other transactions, that read data created by an originally aborted transaction.</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The second problem, is a square complexity of an algorithm, that test serialization graph for cycles.</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Square complexity, makes such algorithm too slow, for the large number of </a:t>
            </a:r>
            <a:r>
              <a:rPr lang="en-US" altLang="en-US" dirty="0" err="1">
                <a:latin typeface="Times" panose="00000500000000020000" pitchFamily="1" charset="0"/>
              </a:rPr>
              <a:t>concurently</a:t>
            </a:r>
            <a:r>
              <a:rPr lang="en-US" altLang="en-US" dirty="0">
                <a:latin typeface="Times" panose="00000500000000020000" pitchFamily="1" charset="0"/>
              </a:rPr>
              <a:t> processed transactions.</a:t>
            </a:r>
          </a:p>
          <a:p>
            <a:pPr eaLnBrk="1" hangingPunct="1"/>
            <a:r>
              <a:rPr lang="en-US" altLang="en-US" dirty="0">
                <a:latin typeface="Times" panose="00000500000000020000" pitchFamily="1" charset="0"/>
              </a:rPr>
              <a:t>&lt;break time="0.5s"/&gt;</a:t>
            </a:r>
          </a:p>
          <a:p>
            <a:pPr eaLnBrk="1" hangingPunct="1"/>
            <a:r>
              <a:rPr lang="en-US" altLang="en-US" dirty="0">
                <a:latin typeface="Times" panose="00000500000000020000" pitchFamily="1" charset="0"/>
              </a:rPr>
              <a:t>&lt;/prosody&gt;</a:t>
            </a:r>
          </a:p>
          <a:p>
            <a:pPr eaLnBrk="1" hangingPunct="1"/>
            <a:r>
              <a:rPr lang="en-US" altLang="en-US" dirty="0">
                <a:latin typeface="Times" panose="00000500000000020000" pitchFamily="1" charset="0"/>
              </a:rPr>
              <a:t>&lt;/speak&gt;</a:t>
            </a:r>
          </a:p>
          <a:p>
            <a:pPr eaLnBrk="1" hangingPunct="1"/>
            <a:endParaRPr lang="en-US" altLang="en-US" dirty="0">
              <a:latin typeface="Times" panose="00000500000000020000" pitchFamily="1"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body"/>
          </p:nvPr>
        </p:nvSpPr>
        <p:spPr>
          <a:xfrm>
            <a:off x="709920" y="4861440"/>
            <a:ext cx="5676480" cy="4602600"/>
          </a:xfrm>
          <a:prstGeom prst="rect">
            <a:avLst/>
          </a:prstGeom>
        </p:spPr>
        <p:txBody>
          <a:bodyPr lIns="95040" tIns="47520" rIns="95040" bIns="47520"/>
          <a:lstStyle/>
          <a:p>
            <a:pPr marL="215900" indent="-213360">
              <a:lnSpc>
                <a:spcPct val="100000"/>
              </a:lnSpc>
            </a:pPr>
            <a:r>
              <a:rPr lang="en-US" sz="2000" b="0" strike="noStrike" spc="-1" dirty="0">
                <a:latin typeface="+mn-lt"/>
              </a:rPr>
              <a:t>&lt;!-- Neural, Brian, Male, British English. --&gt;</a:t>
            </a:r>
          </a:p>
          <a:p>
            <a:pPr marL="215900" indent="-213360">
              <a:lnSpc>
                <a:spcPct val="100000"/>
              </a:lnSpc>
            </a:pPr>
            <a:r>
              <a:rPr lang="en-US" sz="2000" b="0" strike="noStrike" spc="-1" dirty="0">
                <a:latin typeface="+mn-lt"/>
              </a:rPr>
              <a:t>&lt;speak&gt;</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 rate="90%"&gt;</a:t>
            </a:r>
          </a:p>
          <a:p>
            <a:pPr marL="215900" indent="-213360">
              <a:lnSpc>
                <a:spcPct val="100000"/>
              </a:lnSpc>
            </a:pPr>
            <a:r>
              <a:rPr lang="en-US" sz="2000" b="0" strike="noStrike" spc="-1" dirty="0">
                <a:latin typeface="+mn-lt"/>
              </a:rPr>
              <a:t>Two-phase locking protocol.</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&lt;/prosody&gt;</a:t>
            </a:r>
          </a:p>
          <a:p>
            <a:pPr marL="215900" indent="-213360">
              <a:lnSpc>
                <a:spcPct val="100000"/>
              </a:lnSpc>
            </a:pPr>
            <a:r>
              <a:rPr lang="en-US" sz="2000" b="0" strike="noStrike" spc="-1" dirty="0">
                <a:latin typeface="+mn-lt"/>
              </a:rPr>
              <a:t>&lt;/speak&gt;</a:t>
            </a:r>
          </a:p>
        </p:txBody>
      </p:sp>
      <p:sp>
        <p:nvSpPr>
          <p:cNvPr id="193"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194"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1D35BE72-513F-477A-9A5D-7061A1556B75}" type="slidenum">
              <a:rPr lang="en-US" sz="1200" b="0" strike="noStrike" spc="-1">
                <a:solidFill>
                  <a:srgbClr val="000000"/>
                </a:solidFill>
                <a:latin typeface="Times New Roman" panose="02020603050405020304"/>
                <a:ea typeface="+mn-ea"/>
              </a:rPr>
              <a:t>27</a:t>
            </a:fld>
            <a:endParaRPr lang="en-US" sz="1200" b="0" strike="noStrike" spc="-1">
              <a:latin typeface="Arial" panose="020B0604020202090204"/>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fld id="{6DF42C09-643A-40AA-B51A-503622C57826}" type="slidenum">
              <a:rPr lang="en-US" altLang="en-US" sz="1300"/>
              <a:t>28</a:t>
            </a:fld>
            <a:endParaRPr lang="en-US" altLang="en-US" sz="1300"/>
          </a:p>
        </p:txBody>
      </p:sp>
      <p:sp>
        <p:nvSpPr>
          <p:cNvPr id="65539" name="Rectangle 2"/>
          <p:cNvSpPr>
            <a:spLocks noGrp="1" noRot="1" noChangeAspect="1" noChangeArrowheads="1" noTextEdit="1"/>
          </p:cNvSpPr>
          <p:nvPr>
            <p:ph type="sldImg"/>
          </p:nvPr>
        </p:nvSpPr>
        <p:spPr/>
      </p:sp>
      <p:sp>
        <p:nvSpPr>
          <p:cNvPr id="655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panose="00000500000000020000" pitchFamily="1" charset="0"/>
              </a:rPr>
              <a:t>&lt;!-- Neural, Brian, Male, British English. --&gt;</a:t>
            </a:r>
          </a:p>
          <a:p>
            <a:pPr eaLnBrk="1" hangingPunct="1"/>
            <a:r>
              <a:rPr lang="en-US" altLang="en-US" dirty="0">
                <a:latin typeface="Times" panose="00000500000000020000" pitchFamily="1" charset="0"/>
              </a:rPr>
              <a:t>&lt;speak&gt;</a:t>
            </a:r>
          </a:p>
          <a:p>
            <a:pPr eaLnBrk="1" hangingPunct="1"/>
            <a:r>
              <a:rPr lang="en-US" altLang="en-US" dirty="0">
                <a:latin typeface="Times" panose="00000500000000020000" pitchFamily="1" charset="0"/>
              </a:rPr>
              <a:t>&lt;break time="0.5s"/&gt;</a:t>
            </a:r>
          </a:p>
          <a:p>
            <a:pPr eaLnBrk="1" hangingPunct="1"/>
            <a:r>
              <a:rPr lang="en-US" altLang="en-US" dirty="0">
                <a:latin typeface="Times" panose="00000500000000020000" pitchFamily="1" charset="0"/>
              </a:rPr>
              <a:t>&lt;prosody rate="90%"&gt;</a:t>
            </a:r>
          </a:p>
          <a:p>
            <a:pPr eaLnBrk="1" hangingPunct="1"/>
            <a:r>
              <a:rPr lang="en-US" altLang="en-US" dirty="0">
                <a:latin typeface="Times" panose="00000500000000020000" pitchFamily="1" charset="0"/>
              </a:rPr>
              <a:t>Two-phase locking protocols, belongs to a class of so called: pessimistic protocols.</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Pessimistic protocols assume, that the conflicts over access to data items, are inevitable and because of that we cannot allow the transaction to access data items, that are already accessed by other uncommitted transactions.</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The protocol, uses locks to mark the data items, that are already accessed by </a:t>
            </a:r>
            <a:r>
              <a:rPr lang="en-US" altLang="en-US" dirty="0" err="1">
                <a:latin typeface="Times" panose="00000500000000020000" pitchFamily="1" charset="0"/>
              </a:rPr>
              <a:t>uncomitted</a:t>
            </a:r>
            <a:r>
              <a:rPr lang="en-US" altLang="en-US" dirty="0">
                <a:latin typeface="Times" panose="00000500000000020000" pitchFamily="1" charset="0"/>
              </a:rPr>
              <a:t> transactions.</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Hence, to be able to access a data item, a transaction must acquire a lock on the data item first.</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Unfortunately, locking alone, is not sufficient to enforce conflict serializability.</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The protocol, must additionally enforce the principle saying, that each transaction must acquire all locks it needs, before releasing any lock.</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Hence, a body of a transaction consists of two phases: locking phase and unlocking phase.</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It is why a protocol is called as: two-phase locking protocol.</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Two-phase locking protocol, enforces conflict serializable schedules. </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Two-phase locking protocol, has two disadvantages.</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The first problem, is a possibility for two or more transactions, to be involved in a deadlock.</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The second problem, is unnecessary locking of data items, that delay processing, even if a schedule is conflict serializable.</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Both problems, will be explained in the next few slides. </a:t>
            </a:r>
          </a:p>
          <a:p>
            <a:pPr eaLnBrk="1" hangingPunct="1"/>
            <a:r>
              <a:rPr lang="en-US" altLang="en-US" dirty="0">
                <a:latin typeface="Times" panose="00000500000000020000" pitchFamily="1" charset="0"/>
              </a:rPr>
              <a:t>&lt;break time="0.5s"/&gt;</a:t>
            </a:r>
          </a:p>
          <a:p>
            <a:pPr eaLnBrk="1" hangingPunct="1"/>
            <a:r>
              <a:rPr lang="en-US" altLang="en-US" dirty="0">
                <a:latin typeface="Times" panose="00000500000000020000" pitchFamily="1" charset="0"/>
              </a:rPr>
              <a:t>&lt;/prosody&gt;</a:t>
            </a:r>
          </a:p>
          <a:p>
            <a:pPr eaLnBrk="1" hangingPunct="1"/>
            <a:r>
              <a:rPr lang="en-US" altLang="en-US" dirty="0">
                <a:latin typeface="Times" panose="00000500000000020000" pitchFamily="1" charset="0"/>
              </a:rPr>
              <a:t>&lt;/speak&gt;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fld id="{14AD72CB-8A43-44A7-896C-8193A8B0DCD1}" type="slidenum">
              <a:rPr lang="en-US" altLang="en-US" sz="1300"/>
              <a:t>29</a:t>
            </a:fld>
            <a:endParaRPr lang="en-US" altLang="en-US" sz="1300"/>
          </a:p>
        </p:txBody>
      </p:sp>
      <p:sp>
        <p:nvSpPr>
          <p:cNvPr id="66563" name="Rectangle 2"/>
          <p:cNvSpPr>
            <a:spLocks noGrp="1" noRot="1" noChangeAspect="1" noChangeArrowheads="1" noTextEdit="1"/>
          </p:cNvSpPr>
          <p:nvPr>
            <p:ph type="sldImg"/>
          </p:nvPr>
        </p:nvSpPr>
        <p:spPr/>
      </p:sp>
      <p:sp>
        <p:nvSpPr>
          <p:cNvPr id="665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panose="00000500000000020000" pitchFamily="1" charset="0"/>
              </a:rPr>
              <a:t>&lt;!-- Neural, Brian, Male, British English. --&gt;</a:t>
            </a:r>
          </a:p>
          <a:p>
            <a:pPr eaLnBrk="1" hangingPunct="1"/>
            <a:r>
              <a:rPr lang="en-US" altLang="en-US" dirty="0">
                <a:latin typeface="Times" panose="00000500000000020000" pitchFamily="1" charset="0"/>
              </a:rPr>
              <a:t>&lt;speak&gt;</a:t>
            </a:r>
          </a:p>
          <a:p>
            <a:pPr eaLnBrk="1" hangingPunct="1"/>
            <a:r>
              <a:rPr lang="en-US" altLang="en-US" dirty="0">
                <a:latin typeface="Times" panose="00000500000000020000" pitchFamily="1" charset="0"/>
              </a:rPr>
              <a:t>&lt;break time="0.5s"/&gt;</a:t>
            </a:r>
          </a:p>
          <a:p>
            <a:pPr eaLnBrk="1" hangingPunct="1"/>
            <a:r>
              <a:rPr lang="en-US" altLang="en-US" dirty="0">
                <a:latin typeface="Times" panose="00000500000000020000" pitchFamily="1" charset="0"/>
              </a:rPr>
              <a:t>&lt;prosody rate="90%"&gt;</a:t>
            </a:r>
          </a:p>
          <a:p>
            <a:pPr eaLnBrk="1" hangingPunct="1"/>
            <a:r>
              <a:rPr lang="en-US" altLang="en-US" dirty="0">
                <a:latin typeface="Times" panose="00000500000000020000" pitchFamily="1" charset="0"/>
              </a:rPr>
              <a:t>The next two slides, present a sample schedule, controlled by two-phase locking protocol.</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For simplicity, we consider only the general purpose locks, and not different types of locks, like for example: read locks and write locks.</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The processing starts from transaction: T 1, asking about a lock on a data item: u, and after a lock is granted,  the transaction processes an operation: read u.</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Next, a transaction: T 2, asks about a lock on a data item: v, and after a lock is granted the transaction writes a new value of data item: v.</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Next, a transaction: T 1, uses its lock on a data item: u, and it writes a new value into a data item: u.</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Next, a transaction: T 1, tries to lock a data item v.</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An attempt, to lock a data item: v by a transaction: T 1, fails because a data item: v, has been already locked by a transaction: T 2.</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Hence, a transaction: T 1, must wait until a transaction: T 2, unlocks a data item: v.</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Next, a transaction: T 2, locks and reads a data item: x.</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Now, a transaction: T 2, locked all data items needed for processing, and it can start its unlocking phase.</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First, a transaction: T 2, unlocks a data item: v, and then it writes a new contents of a data item: x.</a:t>
            </a:r>
          </a:p>
          <a:p>
            <a:pPr eaLnBrk="1" hangingPunct="1"/>
            <a:r>
              <a:rPr lang="en-US" altLang="en-US" dirty="0">
                <a:latin typeface="Times" panose="00000500000000020000" pitchFamily="1" charset="0"/>
              </a:rPr>
              <a:t>&lt;break time="0.5s"/&gt;</a:t>
            </a:r>
          </a:p>
          <a:p>
            <a:pPr eaLnBrk="1" hangingPunct="1"/>
            <a:r>
              <a:rPr lang="en-US" altLang="en-US" dirty="0">
                <a:latin typeface="Times" panose="00000500000000020000" pitchFamily="1" charset="0"/>
              </a:rPr>
              <a:t>&lt;/prosody&gt;</a:t>
            </a:r>
          </a:p>
          <a:p>
            <a:pPr eaLnBrk="1" hangingPunct="1"/>
            <a:r>
              <a:rPr lang="en-US" altLang="en-US" dirty="0">
                <a:latin typeface="Times" panose="00000500000000020000" pitchFamily="1" charset="0"/>
              </a:rPr>
              <a:t>&lt;/speak&gt;</a:t>
            </a:r>
          </a:p>
          <a:p>
            <a:pPr eaLnBrk="1" hangingPunct="1"/>
            <a:endParaRPr lang="en-US" altLang="en-US" dirty="0">
              <a:latin typeface="Times" panose="00000500000000020000" pitchFamily="1"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fld id="{9E40BF40-6BDD-4273-B810-5E7C86E5431B}" type="slidenum">
              <a:rPr lang="en-US" altLang="en-US" sz="1300"/>
              <a:t>3</a:t>
            </a:fld>
            <a:endParaRPr lang="en-US" altLang="en-US" sz="1300"/>
          </a:p>
        </p:txBody>
      </p:sp>
      <p:sp>
        <p:nvSpPr>
          <p:cNvPr id="46083" name="Rectangle 2"/>
          <p:cNvSpPr>
            <a:spLocks noGrp="1" noRot="1" noChangeAspect="1" noChangeArrowheads="1" noTextEdit="1"/>
          </p:cNvSpPr>
          <p:nvPr>
            <p:ph type="sldImg"/>
          </p:nvPr>
        </p:nvSpPr>
        <p:spPr/>
      </p:sp>
      <p:sp>
        <p:nvSpPr>
          <p:cNvPr id="460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panose="00000500000000020000" pitchFamily="1" charset="0"/>
              </a:rPr>
              <a:t>&lt;!-- Neural, Brian, Male, British English. --&gt;</a:t>
            </a:r>
          </a:p>
          <a:p>
            <a:pPr eaLnBrk="1" hangingPunct="1"/>
            <a:r>
              <a:rPr lang="en-US" altLang="en-US" dirty="0">
                <a:latin typeface="Times" panose="00000500000000020000" pitchFamily="1" charset="0"/>
              </a:rPr>
              <a:t>&lt;speak&gt;</a:t>
            </a:r>
          </a:p>
          <a:p>
            <a:pPr eaLnBrk="1" hangingPunct="1"/>
            <a:r>
              <a:rPr lang="en-US" altLang="en-US" dirty="0">
                <a:latin typeface="Times" panose="00000500000000020000" pitchFamily="1" charset="0"/>
              </a:rPr>
              <a:t>&lt;break time="0.5s"/&gt;</a:t>
            </a:r>
          </a:p>
          <a:p>
            <a:pPr eaLnBrk="1" hangingPunct="1"/>
            <a:r>
              <a:rPr lang="en-US" altLang="en-US" dirty="0">
                <a:latin typeface="Times" panose="00000500000000020000" pitchFamily="1" charset="0"/>
              </a:rPr>
              <a:t>&lt;prosody rate="90%"&gt;</a:t>
            </a:r>
          </a:p>
          <a:p>
            <a:pPr eaLnBrk="1" hangingPunct="1"/>
            <a:r>
              <a:rPr lang="en-US" altLang="en-US" dirty="0">
                <a:latin typeface="Times" panose="00000500000000020000" pitchFamily="1" charset="0"/>
              </a:rPr>
              <a:t>We start from an interesting experiment, where two users access shared data.</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We simulate two different users, as two different connections of a command based client, connected to the same database account.</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Assume, that the first connection is visualized on the left hand site of the screen.</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The first user uses s q l plus command line interface, to connect to j r g database account.</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Then, the second user, uses s q l plus command line interface, and it also connects to  j r g database account. </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The actions of the second user are </a:t>
            </a:r>
            <a:r>
              <a:rPr lang="en-US" altLang="en-US" dirty="0" err="1">
                <a:latin typeface="Times" panose="00000500000000020000" pitchFamily="1" charset="0"/>
              </a:rPr>
              <a:t>visualised</a:t>
            </a:r>
            <a:r>
              <a:rPr lang="en-US" altLang="en-US" dirty="0">
                <a:latin typeface="Times" panose="00000500000000020000" pitchFamily="1" charset="0"/>
              </a:rPr>
              <a:t> on the right hand side of the screen.</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Next, the first users processes SELECT statement, to find the total number of rows in a relational table: SKILL.</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A database server processes SELECT statement, and returns the total number of rows equal to: 19.</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Next, the same SELECT statement is processed by the second user, and the result returned by a database server is the same.</a:t>
            </a:r>
          </a:p>
          <a:p>
            <a:pPr eaLnBrk="1" hangingPunct="1"/>
            <a:r>
              <a:rPr lang="en-US" altLang="en-US" dirty="0">
                <a:latin typeface="Times" panose="00000500000000020000" pitchFamily="1" charset="0"/>
              </a:rPr>
              <a:t>&lt;break time="0.5s"/&gt;</a:t>
            </a:r>
          </a:p>
          <a:p>
            <a:pPr eaLnBrk="1" hangingPunct="1"/>
            <a:r>
              <a:rPr lang="en-US" altLang="en-US" dirty="0">
                <a:latin typeface="Times" panose="00000500000000020000" pitchFamily="1" charset="0"/>
              </a:rPr>
              <a:t>&lt;/prosody&gt;</a:t>
            </a:r>
          </a:p>
          <a:p>
            <a:pPr eaLnBrk="1" hangingPunct="1"/>
            <a:r>
              <a:rPr lang="en-US" altLang="en-US" dirty="0">
                <a:latin typeface="Times" panose="00000500000000020000" pitchFamily="1" charset="0"/>
              </a:rPr>
              <a:t>&lt;/speak&gt;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fld id="{81E4B6B7-51AB-4B02-9C65-290DC7A9592D}" type="slidenum">
              <a:rPr lang="en-US" altLang="en-US" sz="1300"/>
              <a:t>30</a:t>
            </a:fld>
            <a:endParaRPr lang="en-US" altLang="en-US" sz="1300"/>
          </a:p>
        </p:txBody>
      </p:sp>
      <p:sp>
        <p:nvSpPr>
          <p:cNvPr id="67587" name="Rectangle 2"/>
          <p:cNvSpPr>
            <a:spLocks noGrp="1" noRot="1" noChangeAspect="1" noChangeArrowheads="1" noTextEdit="1"/>
          </p:cNvSpPr>
          <p:nvPr>
            <p:ph type="sldImg"/>
          </p:nvPr>
        </p:nvSpPr>
        <p:spPr/>
      </p:sp>
      <p:sp>
        <p:nvSpPr>
          <p:cNvPr id="675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panose="00000500000000020000" pitchFamily="1" charset="0"/>
              </a:rPr>
              <a:t>&lt;!-- Neural, Brian, Male, British English. --&gt;</a:t>
            </a:r>
          </a:p>
          <a:p>
            <a:pPr eaLnBrk="1" hangingPunct="1"/>
            <a:r>
              <a:rPr lang="en-US" altLang="en-US" dirty="0">
                <a:latin typeface="Times" panose="00000500000000020000" pitchFamily="1" charset="0"/>
              </a:rPr>
              <a:t>&lt;speak&gt;</a:t>
            </a:r>
          </a:p>
          <a:p>
            <a:pPr eaLnBrk="1" hangingPunct="1"/>
            <a:r>
              <a:rPr lang="en-US" altLang="en-US" dirty="0">
                <a:latin typeface="Times" panose="00000500000000020000" pitchFamily="1" charset="0"/>
              </a:rPr>
              <a:t>&lt;break time="0.5s"/&gt;</a:t>
            </a:r>
          </a:p>
          <a:p>
            <a:pPr eaLnBrk="1" hangingPunct="1"/>
            <a:r>
              <a:rPr lang="en-US" altLang="en-US" dirty="0">
                <a:latin typeface="Times" panose="00000500000000020000" pitchFamily="1" charset="0"/>
              </a:rPr>
              <a:t>&lt;prosody rate="90%"&gt;</a:t>
            </a:r>
          </a:p>
          <a:p>
            <a:pPr eaLnBrk="1" hangingPunct="1"/>
            <a:r>
              <a:rPr lang="en-US" altLang="en-US" dirty="0">
                <a:latin typeface="Times" panose="00000500000000020000" pitchFamily="1" charset="0"/>
              </a:rPr>
              <a:t>Now, when a data item: v, is unlocked, a transaction: T 1, locks it.</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Next, a transaction: T 2, unlocks a data item: x.</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Next, a transaction: T 1, writes a new value of a data item: v, and it starts its own unlocking phase.</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A transaction: T 1, unlocks both data items: v and u.</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At the end, both transactions commit their operations.</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Both transactions: T 1 and T 2, follow two phase locking protocol, because none of them attempts to lock a data item, after the first unlock operation.</a:t>
            </a:r>
          </a:p>
          <a:p>
            <a:pPr eaLnBrk="1" hangingPunct="1"/>
            <a:r>
              <a:rPr lang="en-US" altLang="en-US" dirty="0">
                <a:latin typeface="Times" panose="00000500000000020000" pitchFamily="1" charset="0"/>
              </a:rPr>
              <a:t>&lt;break time="0.5s"/&gt;</a:t>
            </a:r>
          </a:p>
          <a:p>
            <a:pPr eaLnBrk="1" hangingPunct="1"/>
            <a:r>
              <a:rPr lang="en-US" altLang="en-US" dirty="0">
                <a:latin typeface="Times" panose="00000500000000020000" pitchFamily="1" charset="0"/>
              </a:rPr>
              <a:t>&lt;/prosody&gt;</a:t>
            </a:r>
          </a:p>
          <a:p>
            <a:pPr eaLnBrk="1" hangingPunct="1"/>
            <a:r>
              <a:rPr lang="en-US" altLang="en-US" dirty="0">
                <a:latin typeface="Times" panose="00000500000000020000" pitchFamily="1" charset="0"/>
              </a:rPr>
              <a:t>&lt;/speak&gt;</a:t>
            </a:r>
          </a:p>
          <a:p>
            <a:pPr eaLnBrk="1" hangingPunct="1"/>
            <a:endParaRPr lang="en-US" altLang="en-US" dirty="0">
              <a:latin typeface="Times" panose="00000500000000020000" pitchFamily="1"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fld id="{38FE6C1C-440E-48AE-976B-904FD5BD90EB}" type="slidenum">
              <a:rPr lang="en-US" altLang="en-US" sz="1300"/>
              <a:t>31</a:t>
            </a:fld>
            <a:endParaRPr lang="en-US" altLang="en-US" sz="1300"/>
          </a:p>
        </p:txBody>
      </p:sp>
      <p:sp>
        <p:nvSpPr>
          <p:cNvPr id="68611" name="Rectangle 2"/>
          <p:cNvSpPr>
            <a:spLocks noGrp="1" noRot="1" noChangeAspect="1" noChangeArrowheads="1" noTextEdit="1"/>
          </p:cNvSpPr>
          <p:nvPr>
            <p:ph type="sldImg"/>
          </p:nvPr>
        </p:nvSpPr>
        <p:spPr/>
      </p:sp>
      <p:sp>
        <p:nvSpPr>
          <p:cNvPr id="686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panose="00000500000000020000" pitchFamily="1" charset="0"/>
              </a:rPr>
              <a:t>&lt;!-- Neural, Brian, Male, British English. --&gt;</a:t>
            </a:r>
          </a:p>
          <a:p>
            <a:pPr eaLnBrk="1" hangingPunct="1"/>
            <a:r>
              <a:rPr lang="en-US" altLang="en-US" dirty="0">
                <a:latin typeface="Times" panose="00000500000000020000" pitchFamily="1" charset="0"/>
              </a:rPr>
              <a:t>&lt;speak&gt;</a:t>
            </a:r>
          </a:p>
          <a:p>
            <a:pPr eaLnBrk="1" hangingPunct="1"/>
            <a:r>
              <a:rPr lang="en-US" altLang="en-US" dirty="0">
                <a:latin typeface="Times" panose="00000500000000020000" pitchFamily="1" charset="0"/>
              </a:rPr>
              <a:t>&lt;break time="0.5s"/&gt;</a:t>
            </a:r>
          </a:p>
          <a:p>
            <a:pPr eaLnBrk="1" hangingPunct="1"/>
            <a:r>
              <a:rPr lang="en-US" altLang="en-US" dirty="0">
                <a:latin typeface="Times" panose="00000500000000020000" pitchFamily="1" charset="0"/>
              </a:rPr>
              <a:t>&lt;prosody rate="90%"&gt;</a:t>
            </a:r>
          </a:p>
          <a:p>
            <a:pPr eaLnBrk="1" hangingPunct="1"/>
            <a:r>
              <a:rPr lang="en-US" altLang="en-US" dirty="0">
                <a:latin typeface="Times" panose="00000500000000020000" pitchFamily="1" charset="0"/>
              </a:rPr>
              <a:t>As we mentioned before, two phase locking protocol, is prone to the deadlocks.</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Assume, that transaction: T 1, locks and reads a data item: u.</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Next, assume, that transaction: T 2, locks and writes a data item: v.</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When transaction: T 1, tries to lock the same data item: v, then it must wait for a transaction: T 2, to unlock it.</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Therefore, transaction: T 1, is waiting for transaction: T 2.</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If now, transaction: T 2, tries to lock a data item: u, then it must wait for transaction: T 1,  to unlock it.</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At the end, transaction: T 2, is waiting for transaction: T 1, that is waiting for transaction: T 2.</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Such situation, is called: a deadlock, and to resolve it, an action from a scheduler is required.</a:t>
            </a:r>
          </a:p>
          <a:p>
            <a:pPr eaLnBrk="1" hangingPunct="1"/>
            <a:r>
              <a:rPr lang="en-US" altLang="en-US" dirty="0">
                <a:latin typeface="Times" panose="00000500000000020000" pitchFamily="1" charset="0"/>
              </a:rPr>
              <a:t>&lt;break time="0.5s"/&gt;</a:t>
            </a:r>
          </a:p>
          <a:p>
            <a:pPr eaLnBrk="1" hangingPunct="1"/>
            <a:r>
              <a:rPr lang="en-US" altLang="en-US" dirty="0">
                <a:latin typeface="Times" panose="00000500000000020000" pitchFamily="1" charset="0"/>
              </a:rPr>
              <a:t>&lt;/prosody&gt;</a:t>
            </a:r>
          </a:p>
          <a:p>
            <a:pPr eaLnBrk="1" hangingPunct="1"/>
            <a:r>
              <a:rPr lang="en-US" altLang="en-US" dirty="0">
                <a:latin typeface="Times" panose="00000500000000020000" pitchFamily="1" charset="0"/>
              </a:rPr>
              <a:t>&lt;/speak&gt;</a:t>
            </a:r>
          </a:p>
          <a:p>
            <a:pPr eaLnBrk="1" hangingPunct="1"/>
            <a:endParaRPr lang="en-US" altLang="en-US" dirty="0">
              <a:latin typeface="Times" panose="00000500000000020000" pitchFamily="1"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6188" y="1279525"/>
            <a:ext cx="4606925" cy="34544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a:t>&lt;!-- Neural, Brian, Male, British English. --&gt;</a:t>
            </a:r>
          </a:p>
          <a:p>
            <a:r>
              <a:rPr lang="en-US" dirty="0"/>
              <a:t>&lt;speak&gt;</a:t>
            </a:r>
          </a:p>
          <a:p>
            <a:r>
              <a:rPr lang="en-US" dirty="0"/>
              <a:t>&lt;break time="0.5s"/&gt;</a:t>
            </a:r>
          </a:p>
          <a:p>
            <a:r>
              <a:rPr lang="en-US" dirty="0"/>
              <a:t>&lt;prosody rate="90%"&gt;</a:t>
            </a:r>
          </a:p>
          <a:p>
            <a:r>
              <a:rPr lang="en-US" dirty="0"/>
              <a:t>There are three techniques, that can be used to handle the deadlocks.</a:t>
            </a:r>
          </a:p>
          <a:p>
            <a:r>
              <a:rPr lang="en-US" dirty="0"/>
              <a:t>&lt;break time="0.3s"/&gt;</a:t>
            </a:r>
          </a:p>
          <a:p>
            <a:r>
              <a:rPr lang="en-US" dirty="0"/>
              <a:t>The first one is: timeout.</a:t>
            </a:r>
          </a:p>
          <a:p>
            <a:r>
              <a:rPr lang="en-US" dirty="0"/>
              <a:t>&lt;break time="0.3s"/&gt;</a:t>
            </a:r>
          </a:p>
          <a:p>
            <a:r>
              <a:rPr lang="en-US" dirty="0"/>
              <a:t>If a transaction is waiting for a lock too long, then it is aborted by a scheduler, and restarted from very beginning with a bit of hope: better luck next time.</a:t>
            </a:r>
          </a:p>
          <a:p>
            <a:r>
              <a:rPr lang="en-US" dirty="0"/>
              <a:t>&lt;break time="0.3s"/&gt;</a:t>
            </a:r>
          </a:p>
          <a:p>
            <a:r>
              <a:rPr lang="en-US" dirty="0"/>
              <a:t>The second technique, uses transaction timestamps to order the transactions, and to enforce access to data items, in an order consistent with the timestamps attached to the transaction.</a:t>
            </a:r>
          </a:p>
          <a:p>
            <a:r>
              <a:rPr lang="en-US" dirty="0"/>
              <a:t>&lt;break time="0.3s"/&gt;</a:t>
            </a:r>
          </a:p>
          <a:p>
            <a:r>
              <a:rPr lang="en-US" dirty="0"/>
              <a:t>Then, a transaction, that started earlier cannot ask about lock on data item, that has been locked by a transaction, that started later.</a:t>
            </a:r>
          </a:p>
          <a:p>
            <a:r>
              <a:rPr lang="en-US" dirty="0"/>
              <a:t>&lt;break time="0.3s"/&gt;</a:t>
            </a:r>
          </a:p>
          <a:p>
            <a:r>
              <a:rPr lang="en-US" dirty="0"/>
              <a:t>A transaction, that asks about such lock, is aborted by a scheduler.</a:t>
            </a:r>
          </a:p>
          <a:p>
            <a:r>
              <a:rPr lang="en-US" dirty="0"/>
              <a:t>&lt;break time="0.3s"/&gt;</a:t>
            </a:r>
          </a:p>
          <a:p>
            <a:r>
              <a:rPr lang="en-US" dirty="0"/>
              <a:t>The third technique, uses a wait for graph to record the transactions, that are waiting for unlock of data items, locked by another transactions.</a:t>
            </a:r>
          </a:p>
          <a:p>
            <a:r>
              <a:rPr lang="en-US" dirty="0"/>
              <a:t>&lt;break time="0.3s"/&gt;</a:t>
            </a:r>
          </a:p>
          <a:p>
            <a:r>
              <a:rPr lang="en-US" dirty="0"/>
              <a:t>Wait for graph, is very similar to a conflict serialization graph.</a:t>
            </a:r>
          </a:p>
          <a:p>
            <a:r>
              <a:rPr lang="en-US" dirty="0"/>
              <a:t>&lt;break time="0.3s"/&gt;</a:t>
            </a:r>
          </a:p>
          <a:p>
            <a:r>
              <a:rPr lang="en-US" dirty="0"/>
              <a:t>If a cycle in a wait for graph is detected, then a scheduler aborts one of the transactions involved in a cycle.</a:t>
            </a:r>
          </a:p>
          <a:p>
            <a:r>
              <a:rPr lang="en-US" dirty="0"/>
              <a:t>&lt;break time="0.5s"/&gt;</a:t>
            </a:r>
          </a:p>
          <a:p>
            <a:r>
              <a:rPr lang="en-US" dirty="0"/>
              <a:t>&lt;/prosody&gt;</a:t>
            </a:r>
          </a:p>
          <a:p>
            <a:r>
              <a:rPr lang="en-US" dirty="0"/>
              <a:t>&lt;/speak&gt;</a:t>
            </a:r>
          </a:p>
          <a:p>
            <a:endParaRPr lang="en-US" dirty="0"/>
          </a:p>
        </p:txBody>
      </p:sp>
      <p:sp>
        <p:nvSpPr>
          <p:cNvPr id="4" name="Slide Number Placeholder 3"/>
          <p:cNvSpPr>
            <a:spLocks noGrp="1"/>
          </p:cNvSpPr>
          <p:nvPr>
            <p:ph type="sldNum"/>
          </p:nvPr>
        </p:nvSpPr>
        <p:spPr/>
        <p:txBody>
          <a:bodyPr/>
          <a:lstStyle/>
          <a:p>
            <a:pPr algn="r"/>
            <a:fld id="{622728A0-2823-4898-872A-1BED38EEDB4E}" type="slidenum">
              <a:rPr lang="en-US" sz="1400" b="0" strike="noStrike" spc="-1" smtClean="0">
                <a:latin typeface="Times New Roman" panose="02020603050405020304"/>
              </a:rPr>
              <a:t>32</a:t>
            </a:fld>
            <a:endParaRPr lang="en-US" sz="1400" b="0" strike="noStrike" spc="-1">
              <a:latin typeface="Times New Roman" panose="02020603050405020304"/>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body"/>
          </p:nvPr>
        </p:nvSpPr>
        <p:spPr>
          <a:xfrm>
            <a:off x="709920" y="4861440"/>
            <a:ext cx="5676480" cy="4602600"/>
          </a:xfrm>
          <a:prstGeom prst="rect">
            <a:avLst/>
          </a:prstGeom>
        </p:spPr>
        <p:txBody>
          <a:bodyPr lIns="95040" tIns="47520" rIns="95040" bIns="47520"/>
          <a:lstStyle/>
          <a:p>
            <a:pPr marL="215900" indent="-213360">
              <a:lnSpc>
                <a:spcPct val="100000"/>
              </a:lnSpc>
            </a:pPr>
            <a:r>
              <a:rPr lang="en-US" sz="2000" b="0" strike="noStrike" spc="-1" dirty="0">
                <a:latin typeface="+mn-lt"/>
              </a:rPr>
              <a:t>&lt;!-- Neural, Brian, Male, British English. --&gt;</a:t>
            </a:r>
          </a:p>
          <a:p>
            <a:pPr marL="215900" indent="-213360">
              <a:lnSpc>
                <a:spcPct val="100000"/>
              </a:lnSpc>
            </a:pPr>
            <a:r>
              <a:rPr lang="en-US" sz="2000" b="0" strike="noStrike" spc="-1" dirty="0">
                <a:latin typeface="+mn-lt"/>
              </a:rPr>
              <a:t>&lt;speak&gt;</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 rate="90%"&gt;</a:t>
            </a:r>
          </a:p>
          <a:p>
            <a:pPr marL="215900" indent="-213360">
              <a:lnSpc>
                <a:spcPct val="100000"/>
              </a:lnSpc>
            </a:pPr>
            <a:r>
              <a:rPr lang="en-US" sz="2000" b="0" strike="noStrike" spc="-1" dirty="0">
                <a:latin typeface="+mn-lt"/>
              </a:rPr>
              <a:t>Timestamp ordering protocol.</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&lt;/prosody&gt;</a:t>
            </a:r>
          </a:p>
          <a:p>
            <a:pPr marL="215900" indent="-213360">
              <a:lnSpc>
                <a:spcPct val="100000"/>
              </a:lnSpc>
            </a:pPr>
            <a:r>
              <a:rPr lang="en-US" sz="2000" b="0" strike="noStrike" spc="-1" dirty="0">
                <a:latin typeface="+mn-lt"/>
              </a:rPr>
              <a:t>&lt;/speak&gt;</a:t>
            </a:r>
          </a:p>
        </p:txBody>
      </p:sp>
      <p:sp>
        <p:nvSpPr>
          <p:cNvPr id="193"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194"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1D35BE72-513F-477A-9A5D-7061A1556B75}" type="slidenum">
              <a:rPr lang="en-US" sz="1200" b="0" strike="noStrike" spc="-1">
                <a:solidFill>
                  <a:srgbClr val="000000"/>
                </a:solidFill>
                <a:latin typeface="Times New Roman" panose="02020603050405020304"/>
                <a:ea typeface="+mn-ea"/>
              </a:rPr>
              <a:t>33</a:t>
            </a:fld>
            <a:endParaRPr lang="en-US" sz="1200" b="0" strike="noStrike" spc="-1">
              <a:latin typeface="Arial" panose="020B0604020202090204"/>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fld id="{5617F23E-F627-45D7-9D04-14ADC8D094B9}" type="slidenum">
              <a:rPr lang="en-US" altLang="en-US" sz="1300"/>
              <a:t>34</a:t>
            </a:fld>
            <a:endParaRPr lang="en-US" altLang="en-US" sz="1300"/>
          </a:p>
        </p:txBody>
      </p:sp>
      <p:sp>
        <p:nvSpPr>
          <p:cNvPr id="69635" name="Rectangle 2"/>
          <p:cNvSpPr>
            <a:spLocks noGrp="1" noRot="1" noChangeAspect="1" noChangeArrowheads="1" noTextEdit="1"/>
          </p:cNvSpPr>
          <p:nvPr>
            <p:ph type="sldImg"/>
          </p:nvPr>
        </p:nvSpPr>
        <p:spPr/>
      </p:sp>
      <p:sp>
        <p:nvSpPr>
          <p:cNvPr id="696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panose="00000500000000020000" pitchFamily="1" charset="0"/>
              </a:rPr>
              <a:t>&lt;!-- Neural, Brian, Male, British English. --&gt;</a:t>
            </a:r>
          </a:p>
          <a:p>
            <a:pPr eaLnBrk="1" hangingPunct="1"/>
            <a:r>
              <a:rPr lang="en-US" altLang="en-US" dirty="0">
                <a:latin typeface="Times" panose="00000500000000020000" pitchFamily="1" charset="0"/>
              </a:rPr>
              <a:t>&lt;speak&gt;</a:t>
            </a:r>
          </a:p>
          <a:p>
            <a:pPr eaLnBrk="1" hangingPunct="1"/>
            <a:r>
              <a:rPr lang="en-US" altLang="en-US" dirty="0">
                <a:latin typeface="Times" panose="00000500000000020000" pitchFamily="1" charset="0"/>
              </a:rPr>
              <a:t>&lt;break time="0.5s"/&gt;</a:t>
            </a:r>
          </a:p>
          <a:p>
            <a:pPr eaLnBrk="1" hangingPunct="1"/>
            <a:r>
              <a:rPr lang="en-US" altLang="en-US" dirty="0">
                <a:latin typeface="Times" panose="00000500000000020000" pitchFamily="1" charset="0"/>
              </a:rPr>
              <a:t>&lt;prosody rate="90%"&gt;</a:t>
            </a:r>
          </a:p>
          <a:p>
            <a:pPr eaLnBrk="1" hangingPunct="1"/>
            <a:r>
              <a:rPr lang="en-US" altLang="en-US" dirty="0">
                <a:latin typeface="Times" panose="00000500000000020000" pitchFamily="1" charset="0"/>
              </a:rPr>
              <a:t>As two phase locking protocol, belongs to a class of: "pessimistic protocols", assuming, that the conflict </a:t>
            </a:r>
            <a:r>
              <a:rPr lang="en-US" altLang="en-US" dirty="0" err="1">
                <a:latin typeface="Times" panose="00000500000000020000" pitchFamily="1" charset="0"/>
              </a:rPr>
              <a:t>sover</a:t>
            </a:r>
            <a:r>
              <a:rPr lang="en-US" altLang="en-US" dirty="0">
                <a:latin typeface="Times" panose="00000500000000020000" pitchFamily="1" charset="0"/>
              </a:rPr>
              <a:t> access to data items are inevitable, timestamp ordering protocol belongs to a class of: "optimistic protocols".</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An optimistic concurrency control protocol, assumes, that if some conflicts over access to data items are inevitable, then at the end, the transactions will be able to somehow avoid not conflict serializable schedules.</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In the worst case, if a not conflict </a:t>
            </a:r>
            <a:r>
              <a:rPr lang="en-US" altLang="en-US" dirty="0" err="1">
                <a:latin typeface="Times" panose="00000500000000020000" pitchFamily="1" charset="0"/>
              </a:rPr>
              <a:t>serialzable</a:t>
            </a:r>
            <a:r>
              <a:rPr lang="en-US" altLang="en-US" dirty="0">
                <a:latin typeface="Times" panose="00000500000000020000" pitchFamily="1" charset="0"/>
              </a:rPr>
              <a:t> schedule is inevitable, then one of the transactions is aborted, and restarted with a bit of hope: better luck next time.</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When the transactions process the large databases, a probability of conflict is lower, than when the transactions operate on the small databases.</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It is why, with the growing size of databases, importance of optimistic protocols, grows as well.</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The principles of timestamp ordering protocol are the following.</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First, each transaction obtains a timestamp at its start point.</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Second, a data item is stamped, each time a transaction accesses a data item in a read or write mode.</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Third, access to the data items is permitted in the increasing order of timestamps only.</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If a transaction with a lower timestamp attempts to access a data item, already stamped by a transaction with a higher timestamp, then a scheduler aborts a transaction with a lower timestamp.</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A timestamp ordering protocol has the following disadvantages.</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First, like all optimistic protocols, the cascading aborts are possible.</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If a transaction is aborted, then all transactions, that read the data items written by an aborted transaction must be aborted as well.</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The second problem happens, when a transaction is aborted, in a situation where a schedule is still conflict serializable.</a:t>
            </a:r>
          </a:p>
          <a:p>
            <a:pPr eaLnBrk="1" hangingPunct="1"/>
            <a:r>
              <a:rPr lang="en-US" altLang="en-US" dirty="0">
                <a:latin typeface="Times" panose="00000500000000020000" pitchFamily="1" charset="0"/>
              </a:rPr>
              <a:t>&lt;break time="0.5s"/&gt;</a:t>
            </a:r>
          </a:p>
          <a:p>
            <a:pPr eaLnBrk="1" hangingPunct="1"/>
            <a:r>
              <a:rPr lang="en-US" altLang="en-US" dirty="0">
                <a:latin typeface="Times" panose="00000500000000020000" pitchFamily="1" charset="0"/>
              </a:rPr>
              <a:t>&lt;/prosody&gt;</a:t>
            </a:r>
          </a:p>
          <a:p>
            <a:pPr eaLnBrk="1" hangingPunct="1"/>
            <a:r>
              <a:rPr lang="en-US" altLang="en-US" dirty="0">
                <a:latin typeface="Times" panose="00000500000000020000" pitchFamily="1" charset="0"/>
              </a:rPr>
              <a:t>&lt;/speak&gt;</a:t>
            </a:r>
          </a:p>
          <a:p>
            <a:pPr eaLnBrk="1" hangingPunct="1"/>
            <a:endParaRPr lang="en-US" altLang="en-US" dirty="0">
              <a:latin typeface="Times" panose="00000500000000020000" pitchFamily="1"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fld id="{62211F5B-0BBD-46BD-B4CA-FDC6D89DEAE7}" type="slidenum">
              <a:rPr lang="en-US" altLang="en-US" sz="1300"/>
              <a:t>35</a:t>
            </a:fld>
            <a:endParaRPr lang="en-US" altLang="en-US" sz="1300"/>
          </a:p>
        </p:txBody>
      </p:sp>
      <p:sp>
        <p:nvSpPr>
          <p:cNvPr id="70659" name="Rectangle 2"/>
          <p:cNvSpPr>
            <a:spLocks noGrp="1" noRot="1" noChangeAspect="1" noChangeArrowheads="1" noTextEdit="1"/>
          </p:cNvSpPr>
          <p:nvPr>
            <p:ph type="sldImg"/>
          </p:nvPr>
        </p:nvSpPr>
        <p:spPr/>
      </p:sp>
      <p:sp>
        <p:nvSpPr>
          <p:cNvPr id="706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panose="00000500000000020000" pitchFamily="1" charset="0"/>
              </a:rPr>
              <a:t>&lt;!-- Neural, Brian, Male, British English. --&gt;</a:t>
            </a:r>
          </a:p>
          <a:p>
            <a:pPr eaLnBrk="1" hangingPunct="1"/>
            <a:r>
              <a:rPr lang="en-US" altLang="en-US" dirty="0">
                <a:latin typeface="Times" panose="00000500000000020000" pitchFamily="1" charset="0"/>
              </a:rPr>
              <a:t>&lt;speak&gt;</a:t>
            </a:r>
          </a:p>
          <a:p>
            <a:pPr eaLnBrk="1" hangingPunct="1"/>
            <a:r>
              <a:rPr lang="en-US" altLang="en-US" dirty="0">
                <a:latin typeface="Times" panose="00000500000000020000" pitchFamily="1" charset="0"/>
              </a:rPr>
              <a:t>&lt;break time="0.5s"/&gt;</a:t>
            </a:r>
          </a:p>
          <a:p>
            <a:pPr eaLnBrk="1" hangingPunct="1"/>
            <a:r>
              <a:rPr lang="en-US" altLang="en-US" dirty="0">
                <a:latin typeface="Times" panose="00000500000000020000" pitchFamily="1" charset="0"/>
              </a:rPr>
              <a:t>&lt;prosody rate="90%"&gt;</a:t>
            </a:r>
          </a:p>
          <a:p>
            <a:pPr eaLnBrk="1" hangingPunct="1"/>
            <a:r>
              <a:rPr lang="en-US" altLang="en-US" dirty="0">
                <a:latin typeface="Times" panose="00000500000000020000" pitchFamily="1" charset="0"/>
              </a:rPr>
              <a:t>We follow a schedule given in the present slide, to demonstrate the principles of timestamp ordering protocol.</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Transaction: T 1, starts first, and it obtains a timestamp: t1.</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Next, transaction: T 1, reads a data item: x.</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A data item: x, is stamped with a timestamp: t1.</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Next, transaction: T 1, writes a new value into a data item: x.</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A transaction: T2, starts and it obtains a timestamp: t2.</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Next, transaction: T 2, writes a new value into a data item: x.</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Data item: x, is stamped with a timestamp: t2.</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An order of timestamps on data item: x, is increasing, and transaction T 2 is allowed to continue its processing.</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Next, transaction: T 2, reads a data item: y, and data item: y, is stamped with a timestamp: t2.</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Next, a transaction: T 1, writes a new value into a data item: y, and it stamps a data item: y, with a timestamp: t1.</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Now, an order of timestamps on data item: y, is decreasing, and a scheduler aborts a transaction: T 1.</a:t>
            </a:r>
          </a:p>
          <a:p>
            <a:pPr eaLnBrk="1" hangingPunct="1"/>
            <a:r>
              <a:rPr lang="en-US" altLang="en-US" dirty="0">
                <a:latin typeface="Times" panose="00000500000000020000" pitchFamily="1" charset="0"/>
              </a:rPr>
              <a:t>&lt;break time="0.5s"/&gt;</a:t>
            </a:r>
          </a:p>
          <a:p>
            <a:pPr eaLnBrk="1" hangingPunct="1"/>
            <a:r>
              <a:rPr lang="en-US" altLang="en-US" dirty="0">
                <a:latin typeface="Times" panose="00000500000000020000" pitchFamily="1" charset="0"/>
              </a:rPr>
              <a:t>&lt;/prosody&gt;</a:t>
            </a:r>
          </a:p>
          <a:p>
            <a:pPr eaLnBrk="1" hangingPunct="1"/>
            <a:r>
              <a:rPr lang="en-US" altLang="en-US" dirty="0">
                <a:latin typeface="Times" panose="00000500000000020000" pitchFamily="1" charset="0"/>
              </a:rPr>
              <a:t>&lt;/speak&gt;</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fld id="{12B1F44D-3BB4-4669-B28B-F65D8FF59A1B}" type="slidenum">
              <a:rPr lang="en-US" altLang="en-US" sz="1300"/>
              <a:t>36</a:t>
            </a:fld>
            <a:endParaRPr lang="en-US" altLang="en-US" sz="1300"/>
          </a:p>
        </p:txBody>
      </p:sp>
      <p:sp>
        <p:nvSpPr>
          <p:cNvPr id="71683" name="Rectangle 2"/>
          <p:cNvSpPr>
            <a:spLocks noGrp="1" noRot="1" noChangeAspect="1" noChangeArrowheads="1" noTextEdit="1"/>
          </p:cNvSpPr>
          <p:nvPr>
            <p:ph type="sldImg"/>
          </p:nvPr>
        </p:nvSpPr>
        <p:spPr/>
      </p:sp>
      <p:sp>
        <p:nvSpPr>
          <p:cNvPr id="716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panose="00000500000000020000" pitchFamily="1" charset="0"/>
              </a:rPr>
              <a:t>&lt;!-- Neural, Brian, Male, British English. --&gt;</a:t>
            </a:r>
          </a:p>
          <a:p>
            <a:pPr eaLnBrk="1" hangingPunct="1"/>
            <a:r>
              <a:rPr lang="en-US" altLang="en-US" dirty="0">
                <a:latin typeface="Times" panose="00000500000000020000" pitchFamily="1" charset="0"/>
              </a:rPr>
              <a:t>&lt;speak&gt;</a:t>
            </a:r>
          </a:p>
          <a:p>
            <a:pPr eaLnBrk="1" hangingPunct="1"/>
            <a:r>
              <a:rPr lang="en-US" altLang="en-US" dirty="0">
                <a:latin typeface="Times" panose="00000500000000020000" pitchFamily="1" charset="0"/>
              </a:rPr>
              <a:t>&lt;break time="0.5s"/&gt;</a:t>
            </a:r>
          </a:p>
          <a:p>
            <a:pPr eaLnBrk="1" hangingPunct="1"/>
            <a:r>
              <a:rPr lang="en-US" altLang="en-US" dirty="0">
                <a:latin typeface="Times" panose="00000500000000020000" pitchFamily="1" charset="0"/>
              </a:rPr>
              <a:t>&lt;prosody rate="90%"&gt;</a:t>
            </a:r>
          </a:p>
          <a:p>
            <a:pPr eaLnBrk="1" hangingPunct="1"/>
            <a:r>
              <a:rPr lang="en-US" altLang="en-US" dirty="0">
                <a:latin typeface="Times" panose="00000500000000020000" pitchFamily="1" charset="0"/>
              </a:rPr>
              <a:t>The present slide, </a:t>
            </a:r>
            <a:r>
              <a:rPr lang="en-US" altLang="en-US" dirty="0" err="1">
                <a:latin typeface="Times" panose="00000500000000020000" pitchFamily="1" charset="0"/>
              </a:rPr>
              <a:t>visualises</a:t>
            </a:r>
            <a:r>
              <a:rPr lang="en-US" altLang="en-US" dirty="0">
                <a:latin typeface="Times" panose="00000500000000020000" pitchFamily="1" charset="0"/>
              </a:rPr>
              <a:t> a problem of cascading abort, that may happen, when the transactions are controlled by the timestamp ordering protocol.</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Transaction T 1, starts first and it obtains a timestamp t1,</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Next, transaction T 1, processes the operations read x and write x.</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Transaction T 2, starts next.</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A transaction T 2, reads a data item x.</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An order of timestamps on a data item x, is increasing,  and transaction T 2, is allowed to continue.</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Next, transaction T 1, fails.</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It can be a simple software error, like for example division by zero, or a failure of persistent storage device.</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Transaction T 1, is aborted and it is rolled back.</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Transaction T 2, must be aborted as well, because it read a data item x, earlier written by a transaction T 1.</a:t>
            </a:r>
          </a:p>
          <a:p>
            <a:pPr eaLnBrk="1" hangingPunct="1"/>
            <a:r>
              <a:rPr lang="en-US" altLang="en-US" dirty="0">
                <a:latin typeface="Times" panose="00000500000000020000" pitchFamily="1" charset="0"/>
              </a:rPr>
              <a:t>&lt;break time="0.5s"/&gt;</a:t>
            </a:r>
          </a:p>
          <a:p>
            <a:pPr eaLnBrk="1" hangingPunct="1"/>
            <a:r>
              <a:rPr lang="en-US" altLang="en-US" dirty="0">
                <a:latin typeface="Times" panose="00000500000000020000" pitchFamily="1" charset="0"/>
              </a:rPr>
              <a:t>&lt;/prosody&gt;</a:t>
            </a:r>
          </a:p>
          <a:p>
            <a:pPr eaLnBrk="1" hangingPunct="1"/>
            <a:r>
              <a:rPr lang="en-US" altLang="en-US" dirty="0">
                <a:latin typeface="Times" panose="00000500000000020000" pitchFamily="1" charset="0"/>
              </a:rPr>
              <a:t>&lt;/speak&gt;</a:t>
            </a:r>
          </a:p>
          <a:p>
            <a:pPr eaLnBrk="1" hangingPunct="1"/>
            <a:endParaRPr lang="en-US" altLang="en-US" dirty="0">
              <a:latin typeface="Times" panose="00000500000000020000" pitchFamily="1"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fld id="{816994E7-840C-426B-87B6-5F904C0C1046}" type="slidenum">
              <a:rPr lang="en-US" altLang="en-US" sz="1300"/>
              <a:t>37</a:t>
            </a:fld>
            <a:endParaRPr lang="en-US" altLang="en-US" sz="1300"/>
          </a:p>
        </p:txBody>
      </p:sp>
      <p:sp>
        <p:nvSpPr>
          <p:cNvPr id="73731" name="Rectangle 2"/>
          <p:cNvSpPr>
            <a:spLocks noGrp="1" noRot="1" noChangeAspect="1" noChangeArrowheads="1" noTextEdit="1"/>
          </p:cNvSpPr>
          <p:nvPr>
            <p:ph type="sldImg"/>
          </p:nvPr>
        </p:nvSpPr>
        <p:spPr/>
      </p:sp>
      <p:sp>
        <p:nvSpPr>
          <p:cNvPr id="737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panose="00000500000000020000" pitchFamily="1" charset="0"/>
              </a:rPr>
              <a:t>&lt;!-- Neural, Brian, Male, British English. --&gt;</a:t>
            </a:r>
          </a:p>
          <a:p>
            <a:pPr eaLnBrk="1" hangingPunct="1"/>
            <a:r>
              <a:rPr lang="en-US" altLang="en-US" dirty="0">
                <a:latin typeface="Times" panose="00000500000000020000" pitchFamily="1" charset="0"/>
              </a:rPr>
              <a:t>&lt;speak&gt;</a:t>
            </a:r>
          </a:p>
          <a:p>
            <a:pPr eaLnBrk="1" hangingPunct="1"/>
            <a:r>
              <a:rPr lang="en-US" altLang="en-US" dirty="0">
                <a:latin typeface="Times" panose="00000500000000020000" pitchFamily="1" charset="0"/>
              </a:rPr>
              <a:t>&lt;break time="0.5s"/&gt;</a:t>
            </a:r>
          </a:p>
          <a:p>
            <a:pPr eaLnBrk="1" hangingPunct="1"/>
            <a:r>
              <a:rPr lang="en-US" altLang="en-US" dirty="0">
                <a:latin typeface="Times" panose="00000500000000020000" pitchFamily="1" charset="0"/>
              </a:rPr>
              <a:t>&lt;prosody rate="90%"&gt;</a:t>
            </a:r>
          </a:p>
          <a:p>
            <a:pPr eaLnBrk="1" hangingPunct="1"/>
            <a:r>
              <a:rPr lang="en-US" altLang="en-US" dirty="0">
                <a:latin typeface="Times" panose="00000500000000020000" pitchFamily="1" charset="0"/>
              </a:rPr>
              <a:t>References.</a:t>
            </a:r>
          </a:p>
          <a:p>
            <a:pPr eaLnBrk="1" hangingPunct="1"/>
            <a:r>
              <a:rPr lang="en-US" altLang="en-US" dirty="0">
                <a:latin typeface="Times" panose="00000500000000020000" pitchFamily="1" charset="0"/>
              </a:rPr>
              <a:t>&lt;break time="0.5s"/&gt;</a:t>
            </a:r>
          </a:p>
          <a:p>
            <a:pPr eaLnBrk="1" hangingPunct="1"/>
            <a:r>
              <a:rPr lang="en-US" altLang="en-US" dirty="0">
                <a:latin typeface="Times" panose="00000500000000020000" pitchFamily="1" charset="0"/>
              </a:rPr>
              <a:t>&lt;/prosody&gt;</a:t>
            </a:r>
          </a:p>
          <a:p>
            <a:pPr eaLnBrk="1" hangingPunct="1"/>
            <a:r>
              <a:rPr lang="en-US" altLang="en-US">
                <a:latin typeface="Times" panose="00000500000000020000" pitchFamily="1" charset="0"/>
              </a:rPr>
              <a:t>&lt;/speak&gt;</a:t>
            </a:r>
          </a:p>
          <a:p>
            <a:pPr eaLnBrk="1" hangingPunct="1"/>
            <a:endParaRPr lang="en-US" altLang="en-US">
              <a:latin typeface="Times" panose="00000500000000020000" pitchFamily="1"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fld id="{4FADA133-93AC-4B29-9678-D3EB460761CC}" type="slidenum">
              <a:rPr lang="en-US" altLang="en-US" sz="1300"/>
              <a:t>4</a:t>
            </a:fld>
            <a:endParaRPr lang="en-US" altLang="en-US" sz="1300"/>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panose="00000500000000020000" pitchFamily="1" charset="0"/>
              </a:rPr>
              <a:t>&lt;!-- Neural, Brian, Male, British English. --&gt;</a:t>
            </a:r>
          </a:p>
          <a:p>
            <a:pPr eaLnBrk="1" hangingPunct="1"/>
            <a:r>
              <a:rPr lang="en-US" altLang="en-US" dirty="0">
                <a:latin typeface="Times" panose="00000500000000020000" pitchFamily="1" charset="0"/>
              </a:rPr>
              <a:t>&lt;speak&gt;</a:t>
            </a:r>
          </a:p>
          <a:p>
            <a:pPr eaLnBrk="1" hangingPunct="1"/>
            <a:r>
              <a:rPr lang="en-US" altLang="en-US" dirty="0">
                <a:latin typeface="Times" panose="00000500000000020000" pitchFamily="1" charset="0"/>
              </a:rPr>
              <a:t>&lt;break time="0.5s"/&gt;</a:t>
            </a:r>
          </a:p>
          <a:p>
            <a:pPr eaLnBrk="1" hangingPunct="1"/>
            <a:r>
              <a:rPr lang="en-US" altLang="en-US" dirty="0">
                <a:latin typeface="Times" panose="00000500000000020000" pitchFamily="1" charset="0"/>
              </a:rPr>
              <a:t>&lt;prosody rate="90%"&gt;</a:t>
            </a:r>
          </a:p>
          <a:p>
            <a:pPr eaLnBrk="1" hangingPunct="1"/>
            <a:r>
              <a:rPr lang="en-US" altLang="en-US" dirty="0">
                <a:latin typeface="Times" panose="00000500000000020000" pitchFamily="1" charset="0"/>
              </a:rPr>
              <a:t>An interesting things start happening now.</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In the next step, the first user inserts a new row into a relational table: SKILL. </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Immediately after the insertion, the user counts the total number of rows in the table.</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The result is 20 and it is consistent with our expectations.</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Next, the second user again counts the total number of rows in a relational table: SKILL.</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And this time, the result is not consistent with our expectations.</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The result is still 19.</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Why the second user cannot see a row inserted by the first user ?</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Is it correct to ignore a data manipulation operation performed by the first user ?</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Assume, that a database server reveals an insertion of a new row to the second user, and it returns the result of counting by the second user, equal to 20.</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Assume, that the result 20 is immediately returned to the second user.</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Now assume, that the first user processes: ROLLBACK statement.</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ROLLBACK statement reverses the insertion of a new row by the first user.</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Now, a question is, how a database server can inform the the second user, that the total number of rows is still 19 and not 20 ?</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It is impossible to do it.</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If the second user proceeds with the total number of rows equal to 20, then such incorrect result may have </a:t>
            </a:r>
            <a:r>
              <a:rPr lang="en-US" altLang="en-US" dirty="0" err="1">
                <a:latin typeface="Times" panose="00000500000000020000" pitchFamily="1" charset="0"/>
              </a:rPr>
              <a:t>catastropic</a:t>
            </a:r>
            <a:r>
              <a:rPr lang="en-US" altLang="en-US" dirty="0">
                <a:latin typeface="Times" panose="00000500000000020000" pitchFamily="1" charset="0"/>
              </a:rPr>
              <a:t> consequences, for further processing of information extracted from a database.</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In such a case, it is possible, that the second user would make the important decisions on the base of incorrect information extracted from a database.</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It is why a database server cannot reveal uncommitted modifications performed by the second user.</a:t>
            </a:r>
          </a:p>
          <a:p>
            <a:pPr eaLnBrk="1" hangingPunct="1"/>
            <a:r>
              <a:rPr lang="en-US" altLang="en-US" dirty="0">
                <a:latin typeface="Times" panose="00000500000000020000" pitchFamily="1" charset="0"/>
              </a:rPr>
              <a:t>&lt;break time="0.5s"/&gt;</a:t>
            </a:r>
          </a:p>
          <a:p>
            <a:pPr eaLnBrk="1" hangingPunct="1"/>
            <a:r>
              <a:rPr lang="en-US" altLang="en-US" dirty="0">
                <a:latin typeface="Times" panose="00000500000000020000" pitchFamily="1" charset="0"/>
              </a:rPr>
              <a:t>&lt;/prosody&gt;</a:t>
            </a:r>
          </a:p>
          <a:p>
            <a:pPr eaLnBrk="1" hangingPunct="1"/>
            <a:r>
              <a:rPr lang="en-US" altLang="en-US" dirty="0">
                <a:latin typeface="Times" panose="00000500000000020000" pitchFamily="1" charset="0"/>
              </a:rPr>
              <a:t>&lt;/speak&gt;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fld id="{3A83AC62-F39A-4D59-B591-BD212141FC04}" type="slidenum">
              <a:rPr lang="en-US" altLang="en-US" sz="1300"/>
              <a:t>5</a:t>
            </a:fld>
            <a:endParaRPr lang="en-US" altLang="en-US" sz="1300"/>
          </a:p>
        </p:txBody>
      </p:sp>
      <p:sp>
        <p:nvSpPr>
          <p:cNvPr id="48131" name="Rectangle 2"/>
          <p:cNvSpPr>
            <a:spLocks noGrp="1" noRot="1" noChangeAspect="1" noChangeArrowheads="1" noTextEdit="1"/>
          </p:cNvSpPr>
          <p:nvPr>
            <p:ph type="sldImg"/>
          </p:nvPr>
        </p:nvSpPr>
        <p:spPr/>
      </p:sp>
      <p:sp>
        <p:nvSpPr>
          <p:cNvPr id="481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panose="00000500000000020000" pitchFamily="1" charset="0"/>
              </a:rPr>
              <a:t>&lt;!-- Neural, Brian, Male, British English. --&gt;</a:t>
            </a:r>
          </a:p>
          <a:p>
            <a:pPr eaLnBrk="1" hangingPunct="1"/>
            <a:r>
              <a:rPr lang="en-US" altLang="en-US" dirty="0">
                <a:latin typeface="Times" panose="00000500000000020000" pitchFamily="1" charset="0"/>
              </a:rPr>
              <a:t>&lt;speak&gt;</a:t>
            </a:r>
          </a:p>
          <a:p>
            <a:pPr eaLnBrk="1" hangingPunct="1"/>
            <a:r>
              <a:rPr lang="en-US" altLang="en-US" dirty="0">
                <a:latin typeface="Times" panose="00000500000000020000" pitchFamily="1" charset="0"/>
              </a:rPr>
              <a:t>&lt;break time="0.5s"/&gt;</a:t>
            </a:r>
          </a:p>
          <a:p>
            <a:pPr eaLnBrk="1" hangingPunct="1"/>
            <a:r>
              <a:rPr lang="en-US" altLang="en-US" dirty="0">
                <a:latin typeface="Times" panose="00000500000000020000" pitchFamily="1" charset="0"/>
              </a:rPr>
              <a:t>&lt;prosody rate="90%"&gt;</a:t>
            </a:r>
          </a:p>
          <a:p>
            <a:pPr eaLnBrk="1" hangingPunct="1"/>
            <a:r>
              <a:rPr lang="en-US" altLang="en-US" dirty="0">
                <a:latin typeface="Times" panose="00000500000000020000" pitchFamily="1" charset="0"/>
              </a:rPr>
              <a:t>Next, the first user commits the earlier insertion.</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Now, a row inserted by the first user, cannot be removed with the rollback statement, and such row can be disclosed, to the second user.</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It is why counting of the total number of rows by the second user, returns a value 20.</a:t>
            </a:r>
          </a:p>
          <a:p>
            <a:pPr eaLnBrk="1" hangingPunct="1"/>
            <a:r>
              <a:rPr lang="en-US" altLang="en-US" dirty="0">
                <a:latin typeface="Times" panose="00000500000000020000" pitchFamily="1" charset="0"/>
              </a:rPr>
              <a:t>&lt;break time="0.5s"/&gt;</a:t>
            </a:r>
          </a:p>
          <a:p>
            <a:pPr eaLnBrk="1" hangingPunct="1"/>
            <a:r>
              <a:rPr lang="en-US" altLang="en-US" dirty="0">
                <a:latin typeface="Times" panose="00000500000000020000" pitchFamily="1" charset="0"/>
              </a:rPr>
              <a:t>&lt;/prosody&gt;</a:t>
            </a:r>
          </a:p>
          <a:p>
            <a:pPr eaLnBrk="1" hangingPunct="1"/>
            <a:r>
              <a:rPr lang="en-US" altLang="en-US" dirty="0">
                <a:latin typeface="Times" panose="00000500000000020000" pitchFamily="1" charset="0"/>
              </a:rPr>
              <a:t>&lt;/speak&gt;</a:t>
            </a:r>
          </a:p>
          <a:p>
            <a:pPr eaLnBrk="1" hangingPunct="1"/>
            <a:endParaRPr lang="en-US" altLang="en-US" dirty="0">
              <a:latin typeface="Times" panose="00000500000000020000" pitchFamily="1"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fld id="{D46983FB-1D18-4EC2-834C-1AE6159E44E8}" type="slidenum">
              <a:rPr lang="en-US" altLang="en-US" sz="1300"/>
              <a:t>6</a:t>
            </a:fld>
            <a:endParaRPr lang="en-US" altLang="en-US" sz="1300"/>
          </a:p>
        </p:txBody>
      </p:sp>
      <p:sp>
        <p:nvSpPr>
          <p:cNvPr id="49155" name="Rectangle 2"/>
          <p:cNvSpPr>
            <a:spLocks noGrp="1" noRot="1" noChangeAspect="1" noChangeArrowheads="1" noTextEdit="1"/>
          </p:cNvSpPr>
          <p:nvPr>
            <p:ph type="sldImg"/>
          </p:nvPr>
        </p:nvSpPr>
        <p:spPr/>
      </p:sp>
      <p:sp>
        <p:nvSpPr>
          <p:cNvPr id="491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panose="00000500000000020000" pitchFamily="1" charset="0"/>
              </a:rPr>
              <a:t>&lt;!-- Neural, Brian, Male, British English. --&gt;</a:t>
            </a:r>
          </a:p>
          <a:p>
            <a:pPr eaLnBrk="1" hangingPunct="1"/>
            <a:r>
              <a:rPr lang="en-US" altLang="en-US" dirty="0">
                <a:latin typeface="Times" panose="00000500000000020000" pitchFamily="1" charset="0"/>
              </a:rPr>
              <a:t>&lt;speak&gt;</a:t>
            </a:r>
          </a:p>
          <a:p>
            <a:pPr eaLnBrk="1" hangingPunct="1"/>
            <a:r>
              <a:rPr lang="en-US" altLang="en-US" dirty="0">
                <a:latin typeface="Times" panose="00000500000000020000" pitchFamily="1" charset="0"/>
              </a:rPr>
              <a:t>&lt;break time="0.5s"/&gt;</a:t>
            </a:r>
          </a:p>
          <a:p>
            <a:pPr eaLnBrk="1" hangingPunct="1"/>
            <a:r>
              <a:rPr lang="en-US" altLang="en-US" dirty="0">
                <a:latin typeface="Times" panose="00000500000000020000" pitchFamily="1" charset="0"/>
              </a:rPr>
              <a:t>&lt;prosody rate="90%"&gt;</a:t>
            </a:r>
          </a:p>
          <a:p>
            <a:pPr eaLnBrk="1" hangingPunct="1"/>
            <a:r>
              <a:rPr lang="en-US" altLang="en-US" dirty="0">
                <a:latin typeface="Times" panose="00000500000000020000" pitchFamily="1" charset="0"/>
              </a:rPr>
              <a:t>A database system, groups all read and write operations on data, within the database transactions. </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A database transaction, is defined as a partially ordered set of read and write operations on data items.</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A set of read and write operations is partially ordered, because usually processing of database transaction, is not deterministic.</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An order of read and write operations, may depend on input data, and on the current contents of a database.</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A transaction might be an entire computer program, a fragment of a computer program, an entire interactive session, or a sequence of S Q L statements, within an interactive session.</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For example, after a </a:t>
            </a:r>
            <a:r>
              <a:rPr lang="en-US" altLang="en-US" dirty="0" err="1">
                <a:latin typeface="Times" panose="00000500000000020000" pitchFamily="1" charset="0"/>
              </a:rPr>
              <a:t>successfull</a:t>
            </a:r>
            <a:r>
              <a:rPr lang="en-US" altLang="en-US" dirty="0">
                <a:latin typeface="Times" panose="00000500000000020000" pitchFamily="1" charset="0"/>
              </a:rPr>
              <a:t> connection to a database server, a transaction starts from the first data manipulation, or data retrieval statement processed by a user.</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Then, a transaction ends with either: COMMIT, or ROLLBACK, or any data definition statement, or exit statement, that terminates a connection.</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The first data manipulation statement, processed after: COMMIT, or ROLLBACK, or any data definition statement, is the beginning of the next transaction.</a:t>
            </a:r>
          </a:p>
          <a:p>
            <a:pPr eaLnBrk="1" hangingPunct="1"/>
            <a:r>
              <a:rPr lang="en-US" altLang="en-US" dirty="0">
                <a:latin typeface="Times" panose="00000500000000020000" pitchFamily="1" charset="0"/>
              </a:rPr>
              <a:t>&lt;break time="0.5s"/&gt;</a:t>
            </a:r>
          </a:p>
          <a:p>
            <a:pPr eaLnBrk="1" hangingPunct="1"/>
            <a:r>
              <a:rPr lang="en-US" altLang="en-US" dirty="0">
                <a:latin typeface="Times" panose="00000500000000020000" pitchFamily="1" charset="0"/>
              </a:rPr>
              <a:t>&lt;/prosody&gt;</a:t>
            </a:r>
          </a:p>
          <a:p>
            <a:pPr eaLnBrk="1" hangingPunct="1"/>
            <a:r>
              <a:rPr lang="en-US" altLang="en-US" dirty="0">
                <a:latin typeface="Times" panose="00000500000000020000" pitchFamily="1" charset="0"/>
              </a:rPr>
              <a:t>&lt;/speak&gt;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body"/>
          </p:nvPr>
        </p:nvSpPr>
        <p:spPr>
          <a:xfrm>
            <a:off x="709920" y="4861440"/>
            <a:ext cx="5676480" cy="4602600"/>
          </a:xfrm>
          <a:prstGeom prst="rect">
            <a:avLst/>
          </a:prstGeom>
        </p:spPr>
        <p:txBody>
          <a:bodyPr lIns="95040" tIns="47520" rIns="95040" bIns="47520"/>
          <a:lstStyle/>
          <a:p>
            <a:pPr marL="215900" indent="-213360">
              <a:lnSpc>
                <a:spcPct val="100000"/>
              </a:lnSpc>
            </a:pPr>
            <a:r>
              <a:rPr lang="en-US" sz="2000" b="0" strike="noStrike" spc="-1" dirty="0">
                <a:latin typeface="+mn-lt"/>
              </a:rPr>
              <a:t>&lt;!-- Neural, Brian, Male, British English. --&gt;</a:t>
            </a:r>
          </a:p>
          <a:p>
            <a:pPr marL="215900" indent="-213360">
              <a:lnSpc>
                <a:spcPct val="100000"/>
              </a:lnSpc>
            </a:pPr>
            <a:r>
              <a:rPr lang="en-US" sz="2000" b="0" strike="noStrike" spc="-1" dirty="0">
                <a:latin typeface="+mn-lt"/>
              </a:rPr>
              <a:t>&lt;speak&gt;</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 rate="90%"&gt;</a:t>
            </a:r>
          </a:p>
          <a:p>
            <a:pPr marL="215900" indent="-213360">
              <a:lnSpc>
                <a:spcPct val="100000"/>
              </a:lnSpc>
            </a:pPr>
            <a:r>
              <a:rPr lang="en-US" sz="2000" b="0" strike="noStrike" spc="-1" dirty="0">
                <a:latin typeface="+mn-lt"/>
              </a:rPr>
              <a:t>Principles of transaction processing.</a:t>
            </a:r>
          </a:p>
          <a:p>
            <a:pPr marL="215900" indent="-213360">
              <a:lnSpc>
                <a:spcPct val="100000"/>
              </a:lnSpc>
            </a:pPr>
            <a:r>
              <a:rPr lang="en-US" sz="2000" b="0" strike="noStrike" spc="-1" dirty="0">
                <a:latin typeface="+mn-lt"/>
              </a:rPr>
              <a:t>&lt;break time="0.5s"/&gt;</a:t>
            </a:r>
          </a:p>
          <a:p>
            <a:pPr marL="215900" indent="-213360">
              <a:lnSpc>
                <a:spcPct val="100000"/>
              </a:lnSpc>
            </a:pPr>
            <a:r>
              <a:rPr lang="en-US" sz="2000" b="0" strike="noStrike" spc="-1" dirty="0">
                <a:latin typeface="+mn-lt"/>
              </a:rPr>
              <a:t>&lt;/prosody&gt;</a:t>
            </a:r>
          </a:p>
          <a:p>
            <a:pPr marL="215900" indent="-213360">
              <a:lnSpc>
                <a:spcPct val="100000"/>
              </a:lnSpc>
            </a:pPr>
            <a:r>
              <a:rPr lang="en-US" sz="2000" b="0" strike="noStrike" spc="-1" dirty="0">
                <a:latin typeface="+mn-lt"/>
              </a:rPr>
              <a:t>&lt;/speak&gt;</a:t>
            </a:r>
          </a:p>
        </p:txBody>
      </p:sp>
      <p:sp>
        <p:nvSpPr>
          <p:cNvPr id="193"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194"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1D35BE72-513F-477A-9A5D-7061A1556B75}" type="slidenum">
              <a:rPr lang="en-US" sz="1200" b="0" strike="noStrike" spc="-1">
                <a:solidFill>
                  <a:srgbClr val="000000"/>
                </a:solidFill>
                <a:latin typeface="Times New Roman" panose="02020603050405020304"/>
                <a:ea typeface="+mn-ea"/>
              </a:rPr>
              <a:t>7</a:t>
            </a:fld>
            <a:endParaRPr lang="en-US" sz="1200" b="0" strike="noStrike" spc="-1">
              <a:latin typeface="Arial" panose="020B060402020209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fld id="{E77F03CA-6C99-41E5-A781-491A657DA4C3}" type="slidenum">
              <a:rPr lang="en-US" altLang="en-US" sz="1300"/>
              <a:t>8</a:t>
            </a:fld>
            <a:endParaRPr lang="en-US" altLang="en-US" sz="1300"/>
          </a:p>
        </p:txBody>
      </p:sp>
      <p:sp>
        <p:nvSpPr>
          <p:cNvPr id="50179" name="Rectangle 2"/>
          <p:cNvSpPr>
            <a:spLocks noGrp="1" noRot="1" noChangeAspect="1" noChangeArrowheads="1" noTextEdit="1"/>
          </p:cNvSpPr>
          <p:nvPr>
            <p:ph type="sldImg"/>
          </p:nvPr>
        </p:nvSpPr>
        <p:spPr/>
      </p:sp>
      <p:sp>
        <p:nvSpPr>
          <p:cNvPr id="501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panose="00000500000000020000" pitchFamily="1" charset="0"/>
              </a:rPr>
              <a:t>&lt;!-- Neural, Brian, Male, British English. --&gt;</a:t>
            </a:r>
          </a:p>
          <a:p>
            <a:pPr eaLnBrk="1" hangingPunct="1"/>
            <a:r>
              <a:rPr lang="en-US" altLang="en-US" dirty="0">
                <a:latin typeface="Times" panose="00000500000000020000" pitchFamily="1" charset="0"/>
              </a:rPr>
              <a:t>&lt;speak&gt;</a:t>
            </a:r>
          </a:p>
          <a:p>
            <a:pPr eaLnBrk="1" hangingPunct="1"/>
            <a:r>
              <a:rPr lang="en-US" altLang="en-US" dirty="0">
                <a:latin typeface="Times" panose="00000500000000020000" pitchFamily="1" charset="0"/>
              </a:rPr>
              <a:t>&lt;break time="0.5s"/&gt;</a:t>
            </a:r>
          </a:p>
          <a:p>
            <a:pPr eaLnBrk="1" hangingPunct="1"/>
            <a:r>
              <a:rPr lang="en-US" altLang="en-US" dirty="0">
                <a:latin typeface="Times" panose="00000500000000020000" pitchFamily="1" charset="0"/>
              </a:rPr>
              <a:t>&lt;prosody rate="90%"&gt;</a:t>
            </a:r>
          </a:p>
          <a:p>
            <a:pPr eaLnBrk="1" hangingPunct="1"/>
            <a:r>
              <a:rPr lang="en-US" altLang="en-US" dirty="0">
                <a:latin typeface="Times" panose="00000500000000020000" pitchFamily="1" charset="0"/>
              </a:rPr>
              <a:t>In order to explain the principles of transaction processing in database systems, we consider a simplified model of data and simplified model of operations on data.</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We assume, that the database users interacts with a database systems, by processing the programs.</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Processing of a program, is equivalent to processing of a partially ordered set, of read and write operations on data.</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Such partially ordered set, of read and write operations, is called a database transaction.</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A database, is visible to the database transactions as a set of data items, that can be read or written.</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All transactions are processed under a control of an operating system.</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In a time sharing mode, an operating system grants a short period of processor to each transaction, in order to create an impression, that processing is performed in the same moment in time, for all transactions.</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This is why in time sharing mode, the transactions must interleave their operations.</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In a round robin system of time sharing, one transaction is processed a bit, and then processing is passed to the next transaction.</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The next transaction, is processed a bit, and again processor time is granted to another transaction.</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At the end, the processing returns to the first transaction, that is restarted, processed a bit and it again passes the processing to the second transaction.</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Such strategy, creates an illusion, that several database transactions are processed completely simultaneously.</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A consequence of time sharing processing, forces the database transactions to interleave their operations.</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An important constraint is, such that the database transactions, do not have any impact on processing of their operations. </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It means, that the transaction cannot force </a:t>
            </a:r>
            <a:r>
              <a:rPr lang="en-US" altLang="en-US" dirty="0" err="1">
                <a:latin typeface="Times" panose="00000500000000020000" pitchFamily="1" charset="0"/>
              </a:rPr>
              <a:t>processsing</a:t>
            </a:r>
            <a:r>
              <a:rPr lang="en-US" altLang="en-US" dirty="0">
                <a:latin typeface="Times" panose="00000500000000020000" pitchFamily="1" charset="0"/>
              </a:rPr>
              <a:t> of its operations, in a situation when an operation is suspended by a scheduler.</a:t>
            </a:r>
          </a:p>
          <a:p>
            <a:pPr eaLnBrk="1" hangingPunct="1"/>
            <a:r>
              <a:rPr lang="en-US" altLang="en-US" dirty="0">
                <a:latin typeface="Times" panose="00000500000000020000" pitchFamily="1" charset="0"/>
              </a:rPr>
              <a:t>&lt;break time="0.3s"/&gt;</a:t>
            </a:r>
          </a:p>
          <a:p>
            <a:pPr eaLnBrk="1" hangingPunct="1"/>
            <a:r>
              <a:rPr lang="en-US" altLang="en-US" dirty="0">
                <a:latin typeface="Times" panose="00000500000000020000" pitchFamily="1" charset="0"/>
              </a:rPr>
              <a:t>Transactions, also do not communicate with each other, by exchanging messages or in any other way.</a:t>
            </a:r>
          </a:p>
          <a:p>
            <a:pPr eaLnBrk="1" hangingPunct="1"/>
            <a:r>
              <a:rPr lang="en-US" altLang="en-US" dirty="0">
                <a:latin typeface="Times" panose="00000500000000020000" pitchFamily="1" charset="0"/>
              </a:rPr>
              <a:t>&lt;break time="0.5s"/&gt;</a:t>
            </a:r>
          </a:p>
          <a:p>
            <a:pPr eaLnBrk="1" hangingPunct="1"/>
            <a:r>
              <a:rPr lang="en-US" altLang="en-US" dirty="0">
                <a:latin typeface="Times" panose="00000500000000020000" pitchFamily="1" charset="0"/>
              </a:rPr>
              <a:t>&lt;/prosody&gt;</a:t>
            </a:r>
          </a:p>
          <a:p>
            <a:pPr eaLnBrk="1" hangingPunct="1"/>
            <a:r>
              <a:rPr lang="en-US" altLang="en-US" dirty="0">
                <a:latin typeface="Times" panose="00000500000000020000" pitchFamily="1" charset="0"/>
              </a:rPr>
              <a:t>&lt;/speak&gt;</a:t>
            </a:r>
          </a:p>
          <a:p>
            <a:pPr eaLnBrk="1" hangingPunct="1"/>
            <a:endParaRPr lang="en-US" altLang="en-US" dirty="0">
              <a:latin typeface="Times" panose="00000500000000020000" pitchFamily="1"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fld id="{AA2BBBC7-7F42-43B5-8437-5336E525F313}" type="slidenum">
              <a:rPr lang="en-US" altLang="en-US" sz="1300"/>
              <a:t>9</a:t>
            </a:fld>
            <a:endParaRPr lang="en-US" altLang="en-US" sz="1300"/>
          </a:p>
        </p:txBody>
      </p:sp>
      <p:sp>
        <p:nvSpPr>
          <p:cNvPr id="51203" name="Rectangle 2"/>
          <p:cNvSpPr>
            <a:spLocks noGrp="1" noRot="1" noChangeAspect="1" noChangeArrowheads="1" noTextEdit="1"/>
          </p:cNvSpPr>
          <p:nvPr>
            <p:ph type="sldImg"/>
          </p:nvPr>
        </p:nvSpPr>
        <p:spPr/>
      </p:sp>
      <p:sp>
        <p:nvSpPr>
          <p:cNvPr id="34820" name="Rectangle 3"/>
          <p:cNvSpPr>
            <a:spLocks noGrp="1" noChangeArrowheads="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altLang="en-US" dirty="0">
                <a:latin typeface="Times" panose="00000500000000020000" pitchFamily="1" charset="0"/>
              </a:rPr>
              <a:t>&lt;!-- Neural, Brian, Male, British English. --&gt;</a:t>
            </a:r>
          </a:p>
          <a:p>
            <a:pPr eaLnBrk="1" hangingPunct="1">
              <a:defRPr/>
            </a:pPr>
            <a:r>
              <a:rPr lang="en-US" altLang="en-US" dirty="0">
                <a:latin typeface="Times" panose="00000500000000020000" pitchFamily="1" charset="0"/>
              </a:rPr>
              <a:t>&lt;speak&gt;</a:t>
            </a:r>
          </a:p>
          <a:p>
            <a:pPr eaLnBrk="1" hangingPunct="1">
              <a:defRPr/>
            </a:pPr>
            <a:r>
              <a:rPr lang="en-US" altLang="en-US" dirty="0">
                <a:latin typeface="Times" panose="00000500000000020000" pitchFamily="1" charset="0"/>
              </a:rPr>
              <a:t>&lt;break time="0.5s"/&gt;</a:t>
            </a:r>
          </a:p>
          <a:p>
            <a:pPr eaLnBrk="1" hangingPunct="1">
              <a:defRPr/>
            </a:pPr>
            <a:r>
              <a:rPr lang="en-US" altLang="en-US" dirty="0">
                <a:latin typeface="Times" panose="00000500000000020000" pitchFamily="1" charset="0"/>
              </a:rPr>
              <a:t>&lt;prosody rate="90%"&gt;</a:t>
            </a:r>
          </a:p>
          <a:p>
            <a:pPr eaLnBrk="1" hangingPunct="1">
              <a:defRPr/>
            </a:pPr>
            <a:r>
              <a:rPr lang="en-US" altLang="en-US" dirty="0">
                <a:latin typeface="Times" panose="00000500000000020000" pitchFamily="1" charset="0"/>
              </a:rPr>
              <a:t>A database transaction terminates by either: commit or abort operations.</a:t>
            </a:r>
          </a:p>
          <a:p>
            <a:pPr eaLnBrk="1" hangingPunct="1">
              <a:defRPr/>
            </a:pPr>
            <a:r>
              <a:rPr lang="en-US" altLang="en-US" dirty="0">
                <a:latin typeface="Times" panose="00000500000000020000" pitchFamily="1" charset="0"/>
              </a:rPr>
              <a:t>&lt;break time="0.3s"/&gt;</a:t>
            </a:r>
          </a:p>
          <a:p>
            <a:pPr eaLnBrk="1" hangingPunct="1">
              <a:defRPr/>
            </a:pPr>
            <a:r>
              <a:rPr lang="en-US" altLang="en-US" dirty="0">
                <a:latin typeface="Times" panose="00000500000000020000" pitchFamily="1" charset="0"/>
              </a:rPr>
              <a:t>It is possible, that a transaction,  which is in an active state, attempts to commit itself, and such operation is not possible.</a:t>
            </a:r>
          </a:p>
          <a:p>
            <a:pPr eaLnBrk="1" hangingPunct="1">
              <a:defRPr/>
            </a:pPr>
            <a:r>
              <a:rPr lang="en-US" altLang="en-US" dirty="0">
                <a:latin typeface="Times" panose="00000500000000020000" pitchFamily="1" charset="0"/>
              </a:rPr>
              <a:t>&lt;break time="0.3s"/&gt;</a:t>
            </a:r>
          </a:p>
          <a:p>
            <a:pPr eaLnBrk="1" hangingPunct="1">
              <a:defRPr/>
            </a:pPr>
            <a:r>
              <a:rPr lang="en-US" altLang="en-US" dirty="0">
                <a:latin typeface="Times" panose="00000500000000020000" pitchFamily="1" charset="0"/>
              </a:rPr>
              <a:t>For example, a persistent storage device, that hosts the data items to be committed, fails.</a:t>
            </a:r>
          </a:p>
          <a:p>
            <a:pPr eaLnBrk="1" hangingPunct="1">
              <a:defRPr/>
            </a:pPr>
            <a:r>
              <a:rPr lang="en-US" altLang="en-US" dirty="0">
                <a:latin typeface="Times" panose="00000500000000020000" pitchFamily="1" charset="0"/>
              </a:rPr>
              <a:t>&lt;break time="0.3s"/&gt;</a:t>
            </a:r>
          </a:p>
          <a:p>
            <a:pPr eaLnBrk="1" hangingPunct="1">
              <a:defRPr/>
            </a:pPr>
            <a:r>
              <a:rPr lang="en-US" altLang="en-US" dirty="0">
                <a:latin typeface="Times" panose="00000500000000020000" pitchFamily="1" charset="0"/>
              </a:rPr>
              <a:t>Then, a transaction changes its state from an active state, to a partially committed state, and later on when commit is still impossible, to a failed state.</a:t>
            </a:r>
          </a:p>
          <a:p>
            <a:pPr eaLnBrk="1" hangingPunct="1">
              <a:defRPr/>
            </a:pPr>
            <a:r>
              <a:rPr lang="en-US" altLang="en-US" dirty="0">
                <a:latin typeface="Times" panose="00000500000000020000" pitchFamily="1" charset="0"/>
              </a:rPr>
              <a:t>&lt;break time="0.3s"/&gt;</a:t>
            </a:r>
          </a:p>
          <a:p>
            <a:pPr eaLnBrk="1" hangingPunct="1">
              <a:defRPr/>
            </a:pPr>
            <a:r>
              <a:rPr lang="en-US" altLang="en-US" dirty="0">
                <a:latin typeface="Times" panose="00000500000000020000" pitchFamily="1" charset="0"/>
              </a:rPr>
              <a:t>If commit is possible, then a transaction changes its state to committed.</a:t>
            </a:r>
          </a:p>
          <a:p>
            <a:pPr eaLnBrk="1" hangingPunct="1">
              <a:defRPr/>
            </a:pPr>
            <a:r>
              <a:rPr lang="en-US" altLang="en-US" dirty="0">
                <a:latin typeface="Times" panose="00000500000000020000" pitchFamily="1" charset="0"/>
              </a:rPr>
              <a:t>&lt;break time="0.3s"/&gt;</a:t>
            </a:r>
          </a:p>
          <a:p>
            <a:pPr eaLnBrk="1" hangingPunct="1">
              <a:defRPr/>
            </a:pPr>
            <a:r>
              <a:rPr lang="en-US" altLang="en-US" dirty="0">
                <a:latin typeface="Times" panose="00000500000000020000" pitchFamily="1" charset="0"/>
              </a:rPr>
              <a:t>All transactions, that reach a failed state, are aborted by a database system, and all their data manipulation operations are rolled back.</a:t>
            </a:r>
          </a:p>
          <a:p>
            <a:pPr eaLnBrk="1" hangingPunct="1">
              <a:defRPr/>
            </a:pPr>
            <a:r>
              <a:rPr lang="en-US" altLang="en-US" dirty="0">
                <a:latin typeface="Times" panose="00000500000000020000" pitchFamily="1" charset="0"/>
              </a:rPr>
              <a:t>&lt;break time="0.5s"/&gt;</a:t>
            </a:r>
          </a:p>
          <a:p>
            <a:pPr eaLnBrk="1" hangingPunct="1">
              <a:defRPr/>
            </a:pPr>
            <a:r>
              <a:rPr lang="en-US" altLang="en-US" dirty="0">
                <a:latin typeface="Times" panose="00000500000000020000" pitchFamily="1" charset="0"/>
              </a:rPr>
              <a:t>&lt;/prosody&gt;</a:t>
            </a:r>
          </a:p>
          <a:p>
            <a:pPr eaLnBrk="1" hangingPunct="1">
              <a:defRPr/>
            </a:pPr>
            <a:r>
              <a:rPr lang="en-US" altLang="en-US" dirty="0">
                <a:latin typeface="Times" panose="00000500000000020000" pitchFamily="1" charset="0"/>
              </a:rPr>
              <a:t>&lt;/speak&gt;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2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2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3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3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34"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3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3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3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39"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4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41"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panose="020B060402020209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panose="020B0604020202090204"/>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panose="020B060402020209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57"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58"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panose="020B060402020209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panose="020B0604020202090204"/>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7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74"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7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7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7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79"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8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81"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AU"/>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7"/>
          <p:cNvSpPr>
            <a:spLocks noGrp="1" noChangeArrowheads="1"/>
          </p:cNvSpPr>
          <p:nvPr>
            <p:ph type="dt" sz="half" idx="10"/>
          </p:nvPr>
        </p:nvSpPr>
        <p:spPr/>
        <p:txBody>
          <a:bodyPr/>
          <a:lstStyle>
            <a:lvl1pPr>
              <a:defRPr/>
            </a:lvl1pPr>
          </a:lstStyle>
          <a:p>
            <a:pPr>
              <a:defRPr/>
            </a:pPr>
            <a:fld id="{E2CB006B-5E83-44CB-BFC0-42EB64E123B6}" type="datetime9">
              <a:rPr lang="en-AU" altLang="en-US"/>
              <a:t>13/11/2023 2:01:15 pm</a:t>
            </a:fld>
            <a:endParaRPr lang="en-AU" altLang="en-US" sz="14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1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panose="020B0604020202090204"/>
            </a:endParaRPr>
          </a:p>
        </p:txBody>
      </p:sp>
      <p:sp>
        <p:nvSpPr>
          <p:cNvPr id="1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panose="020B060402020209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1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17"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18"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2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panose="020B0604020202090204"/>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2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2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2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2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emf"/><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C2340"/>
        </a:solidFill>
        <a:effectLst/>
      </p:bgPr>
    </p:bg>
    <p:spTree>
      <p:nvGrpSpPr>
        <p:cNvPr id="1" name=""/>
        <p:cNvGrpSpPr/>
        <p:nvPr/>
      </p:nvGrpSpPr>
      <p:grpSpPr>
        <a:xfrm>
          <a:off x="0" y="0"/>
          <a:ext cx="0" cy="0"/>
          <a:chOff x="0" y="0"/>
          <a:chExt cx="0" cy="0"/>
        </a:xfrm>
      </p:grpSpPr>
      <p:sp>
        <p:nvSpPr>
          <p:cNvPr id="6" name="Line 1"/>
          <p:cNvSpPr/>
          <p:nvPr/>
        </p:nvSpPr>
        <p:spPr>
          <a:xfrm>
            <a:off x="457200" y="6420960"/>
            <a:ext cx="7535880" cy="360"/>
          </a:xfrm>
          <a:prstGeom prst="line">
            <a:avLst/>
          </a:prstGeom>
          <a:ln>
            <a:round/>
          </a:ln>
        </p:spPr>
        <p:style>
          <a:lnRef idx="1">
            <a:schemeClr val="dk1"/>
          </a:lnRef>
          <a:fillRef idx="0">
            <a:schemeClr val="dk1"/>
          </a:fillRef>
          <a:effectRef idx="0">
            <a:schemeClr val="dk1"/>
          </a:effectRef>
          <a:fontRef idx="minor"/>
        </p:style>
      </p:sp>
      <p:pic>
        <p:nvPicPr>
          <p:cNvPr id="7" name="Picture 3"/>
          <p:cNvPicPr/>
          <p:nvPr/>
        </p:nvPicPr>
        <p:blipFill>
          <a:blip r:embed="rId14"/>
          <a:stretch>
            <a:fillRect/>
          </a:stretch>
        </p:blipFill>
        <p:spPr>
          <a:xfrm>
            <a:off x="8114040" y="6079320"/>
            <a:ext cx="648720" cy="552600"/>
          </a:xfrm>
          <a:prstGeom prst="rect">
            <a:avLst/>
          </a:prstGeom>
          <a:ln>
            <a:noFill/>
          </a:ln>
        </p:spPr>
      </p:pic>
      <p:pic>
        <p:nvPicPr>
          <p:cNvPr id="2" name="Picture 3"/>
          <p:cNvPicPr/>
          <p:nvPr/>
        </p:nvPicPr>
        <p:blipFill>
          <a:blip r:embed="rId15"/>
          <a:stretch>
            <a:fillRect/>
          </a:stretch>
        </p:blipFill>
        <p:spPr>
          <a:xfrm>
            <a:off x="0" y="4320"/>
            <a:ext cx="9142560" cy="6848280"/>
          </a:xfrm>
          <a:prstGeom prst="rect">
            <a:avLst/>
          </a:prstGeom>
          <a:ln>
            <a:noFill/>
          </a:ln>
        </p:spPr>
      </p:pic>
      <p:pic>
        <p:nvPicPr>
          <p:cNvPr id="3" name="Picture 5"/>
          <p:cNvPicPr/>
          <p:nvPr/>
        </p:nvPicPr>
        <p:blipFill>
          <a:blip r:embed="rId16"/>
          <a:stretch>
            <a:fillRect/>
          </a:stretch>
        </p:blipFill>
        <p:spPr>
          <a:xfrm>
            <a:off x="7317720" y="5233320"/>
            <a:ext cx="1423800" cy="1171440"/>
          </a:xfrm>
          <a:prstGeom prst="rect">
            <a:avLst/>
          </a:prstGeom>
          <a:ln>
            <a:noFill/>
          </a:ln>
        </p:spPr>
      </p:pic>
      <p:sp>
        <p:nvSpPr>
          <p:cNvPr id="4" name="PlaceHolder 2"/>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panose="020B0604020202090204"/>
              </a:rPr>
              <a:t>单击鼠标编辑标题文字格式</a:t>
            </a:r>
          </a:p>
        </p:txBody>
      </p:sp>
      <p:sp>
        <p:nvSpPr>
          <p:cNvPr id="5" name="PlaceHolder 3"/>
          <p:cNvSpPr>
            <a:spLocks noGrp="1"/>
          </p:cNvSpPr>
          <p:nvPr>
            <p:ph type="body"/>
          </p:nvPr>
        </p:nvSpPr>
        <p:spPr>
          <a:xfrm>
            <a:off x="457200" y="1604520"/>
            <a:ext cx="8229240" cy="3977280"/>
          </a:xfrm>
          <a:prstGeom prst="rect">
            <a:avLst/>
          </a:prstGeom>
        </p:spPr>
        <p:txBody>
          <a:bodyPr lIns="0" tIns="0" rIns="0" bIns="0">
            <a:normAutofit/>
          </a:bodyPr>
          <a:lstStyle/>
          <a:p>
            <a:pPr marL="431800" indent="-323850">
              <a:spcBef>
                <a:spcPts val="1415"/>
              </a:spcBef>
              <a:buClr>
                <a:srgbClr val="FFFFFF"/>
              </a:buClr>
              <a:buSzPct val="45000"/>
              <a:buFont typeface="Wingdings" panose="05000000000000000000" pitchFamily="2" charset="2"/>
              <a:buChar char=""/>
            </a:pPr>
            <a:r>
              <a:rPr lang="en-US" sz="3200" b="0" strike="noStrike" spc="-1">
                <a:latin typeface="Arial" panose="020B0604020202090204"/>
              </a:rPr>
              <a:t>单击鼠标编辑大纲文字格式</a:t>
            </a:r>
          </a:p>
          <a:p>
            <a:pPr marL="864235" lvl="1" indent="-323850">
              <a:spcBef>
                <a:spcPts val="1135"/>
              </a:spcBef>
              <a:buClr>
                <a:srgbClr val="FFFFFF"/>
              </a:buClr>
              <a:buSzPct val="75000"/>
              <a:buFont typeface="Symbol" charset="2"/>
              <a:buChar char=""/>
            </a:pPr>
            <a:r>
              <a:rPr lang="en-US" sz="2800" b="0" strike="noStrike" spc="-1">
                <a:latin typeface="Arial" panose="020B0604020202090204"/>
              </a:rPr>
              <a:t>第二个大纲级</a:t>
            </a:r>
          </a:p>
          <a:p>
            <a:pPr marL="1296035" lvl="2" indent="-288290">
              <a:spcBef>
                <a:spcPts val="850"/>
              </a:spcBef>
              <a:buClr>
                <a:srgbClr val="FFFFFF"/>
              </a:buClr>
              <a:buSzPct val="45000"/>
              <a:buFont typeface="Wingdings" panose="05000000000000000000" pitchFamily="2" charset="2"/>
              <a:buChar char=""/>
            </a:pPr>
            <a:r>
              <a:rPr lang="en-US" sz="2400" b="0" strike="noStrike" spc="-1">
                <a:latin typeface="Arial" panose="020B0604020202090204"/>
              </a:rPr>
              <a:t>第三大纲级别</a:t>
            </a:r>
          </a:p>
          <a:p>
            <a:pPr marL="1727835" lvl="3" indent="-215900">
              <a:spcBef>
                <a:spcPts val="565"/>
              </a:spcBef>
              <a:buClr>
                <a:srgbClr val="FFFFFF"/>
              </a:buClr>
              <a:buSzPct val="75000"/>
              <a:buFont typeface="Symbol" charset="2"/>
              <a:buChar char=""/>
            </a:pPr>
            <a:r>
              <a:rPr lang="en-US" sz="2000" b="0" strike="noStrike" spc="-1">
                <a:latin typeface="Arial" panose="020B0604020202090204"/>
              </a:rPr>
              <a:t>第四大纲级别</a:t>
            </a:r>
          </a:p>
          <a:p>
            <a:pPr marL="2160270" lvl="4" indent="-215900">
              <a:spcBef>
                <a:spcPts val="285"/>
              </a:spcBef>
              <a:buClr>
                <a:srgbClr val="FFFFFF"/>
              </a:buClr>
              <a:buSzPct val="45000"/>
              <a:buFont typeface="Wingdings" panose="05000000000000000000" pitchFamily="2" charset="2"/>
              <a:buChar char=""/>
            </a:pPr>
            <a:r>
              <a:rPr lang="en-US" sz="2000" b="0" strike="noStrike" spc="-1">
                <a:latin typeface="Arial" panose="020B0604020202090204"/>
              </a:rPr>
              <a:t>第五大纲级别</a:t>
            </a:r>
          </a:p>
          <a:p>
            <a:pPr marL="2592070" lvl="5" indent="-215900">
              <a:spcBef>
                <a:spcPts val="285"/>
              </a:spcBef>
              <a:buClr>
                <a:srgbClr val="FFFFFF"/>
              </a:buClr>
              <a:buSzPct val="45000"/>
              <a:buFont typeface="Wingdings" panose="05000000000000000000" pitchFamily="2" charset="2"/>
              <a:buChar char=""/>
            </a:pPr>
            <a:r>
              <a:rPr lang="en-US" sz="2000" b="0" strike="noStrike" spc="-1">
                <a:latin typeface="Arial" panose="020B0604020202090204"/>
              </a:rPr>
              <a:t>第六大纲级别</a:t>
            </a:r>
          </a:p>
          <a:p>
            <a:pPr marL="3023870" lvl="6" indent="-215900">
              <a:spcBef>
                <a:spcPts val="285"/>
              </a:spcBef>
              <a:buClr>
                <a:srgbClr val="FFFFFF"/>
              </a:buClr>
              <a:buSzPct val="45000"/>
              <a:buFont typeface="Wingdings" panose="05000000000000000000" pitchFamily="2" charset="2"/>
              <a:buChar char=""/>
            </a:pPr>
            <a:r>
              <a:rPr lang="en-US" sz="2000" b="0" strike="noStrike" spc="-1">
                <a:latin typeface="Arial" panose="020B0604020202090204"/>
              </a:rPr>
              <a:t>第七大纲级别</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Line 1"/>
          <p:cNvSpPr/>
          <p:nvPr/>
        </p:nvSpPr>
        <p:spPr>
          <a:xfrm>
            <a:off x="457200" y="6420960"/>
            <a:ext cx="7535880" cy="360"/>
          </a:xfrm>
          <a:prstGeom prst="line">
            <a:avLst/>
          </a:prstGeom>
          <a:ln>
            <a:round/>
          </a:ln>
        </p:spPr>
        <p:style>
          <a:lnRef idx="1">
            <a:schemeClr val="dk1"/>
          </a:lnRef>
          <a:fillRef idx="0">
            <a:schemeClr val="dk1"/>
          </a:fillRef>
          <a:effectRef idx="0">
            <a:schemeClr val="dk1"/>
          </a:effectRef>
          <a:fontRef idx="minor"/>
        </p:style>
      </p:sp>
      <p:pic>
        <p:nvPicPr>
          <p:cNvPr id="43" name="Picture 3"/>
          <p:cNvPicPr/>
          <p:nvPr/>
        </p:nvPicPr>
        <p:blipFill>
          <a:blip r:embed="rId15"/>
          <a:stretch>
            <a:fillRect/>
          </a:stretch>
        </p:blipFill>
        <p:spPr>
          <a:xfrm>
            <a:off x="8114040" y="6079320"/>
            <a:ext cx="648720" cy="552600"/>
          </a:xfrm>
          <a:prstGeom prst="rect">
            <a:avLst/>
          </a:prstGeom>
          <a:ln>
            <a:noFill/>
          </a:ln>
        </p:spPr>
      </p:pic>
      <p:sp>
        <p:nvSpPr>
          <p:cNvPr id="44" name="PlaceHolder 2"/>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panose="020B0604020202090204"/>
              </a:rPr>
              <a:t>单击鼠标编辑标题文字格式</a:t>
            </a:r>
          </a:p>
        </p:txBody>
      </p:sp>
      <p:sp>
        <p:nvSpPr>
          <p:cNvPr id="45" name="PlaceHolder 3"/>
          <p:cNvSpPr>
            <a:spLocks noGrp="1"/>
          </p:cNvSpPr>
          <p:nvPr>
            <p:ph type="body"/>
          </p:nvPr>
        </p:nvSpPr>
        <p:spPr>
          <a:xfrm>
            <a:off x="457200" y="1604520"/>
            <a:ext cx="82292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90204"/>
              </a:rPr>
              <a:t>单击鼠标编辑大纲文字格式</a:t>
            </a:r>
          </a:p>
          <a:p>
            <a:pPr marL="864235" lvl="1" indent="-323850">
              <a:spcBef>
                <a:spcPts val="1135"/>
              </a:spcBef>
              <a:buClr>
                <a:srgbClr val="000000"/>
              </a:buClr>
              <a:buSzPct val="75000"/>
              <a:buFont typeface="Symbol" charset="2"/>
              <a:buChar char=""/>
            </a:pPr>
            <a:r>
              <a:rPr lang="en-US" sz="2800" b="0" strike="noStrike" spc="-1">
                <a:latin typeface="Arial" panose="020B0604020202090204"/>
              </a:rPr>
              <a:t>第二个大纲级</a:t>
            </a: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90204"/>
              </a:rPr>
              <a:t>第三大纲级别</a:t>
            </a:r>
          </a:p>
          <a:p>
            <a:pPr marL="1727835" lvl="3" indent="-215900">
              <a:spcBef>
                <a:spcPts val="565"/>
              </a:spcBef>
              <a:buClr>
                <a:srgbClr val="000000"/>
              </a:buClr>
              <a:buSzPct val="75000"/>
              <a:buFont typeface="Symbol" charset="2"/>
              <a:buChar char=""/>
            </a:pPr>
            <a:r>
              <a:rPr lang="en-US" sz="2000" b="0" strike="noStrike" spc="-1">
                <a:latin typeface="Arial" panose="020B0604020202090204"/>
              </a:rPr>
              <a:t>第四大纲级别</a:t>
            </a: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90204"/>
              </a:rPr>
              <a:t>第五大纲级别</a:t>
            </a: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90204"/>
              </a:rPr>
              <a:t>第六大纲级别</a:t>
            </a: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90204"/>
              </a:rPr>
              <a:t>第七大纲级别</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316800" y="2917080"/>
            <a:ext cx="6445440" cy="24854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b"/>
          <a:lstStyle/>
          <a:p>
            <a:pPr>
              <a:lnSpc>
                <a:spcPct val="80000"/>
              </a:lnSpc>
            </a:pPr>
            <a:r>
              <a:rPr lang="en-US" sz="6600" b="0" strike="noStrike" spc="-143" dirty="0">
                <a:solidFill>
                  <a:srgbClr val="FFFFFF"/>
                </a:solidFill>
                <a:latin typeface="Times New Roman" panose="02020603050405020304"/>
                <a:ea typeface="DejaVu Sans"/>
              </a:rPr>
              <a:t>Introduction to Transaction </a:t>
            </a:r>
            <a:r>
              <a:rPr lang="en-US" sz="6600" spc="-143" dirty="0">
                <a:solidFill>
                  <a:srgbClr val="FFFFFF"/>
                </a:solidFill>
                <a:latin typeface="Times New Roman" panose="02020603050405020304"/>
                <a:ea typeface="DejaVu Sans"/>
              </a:rPr>
              <a:t>P</a:t>
            </a:r>
            <a:r>
              <a:rPr lang="en-US" sz="6600" b="0" strike="noStrike" spc="-143" dirty="0">
                <a:solidFill>
                  <a:srgbClr val="FFFFFF"/>
                </a:solidFill>
                <a:latin typeface="Times New Roman" panose="02020603050405020304"/>
                <a:ea typeface="DejaVu Sans"/>
              </a:rPr>
              <a:t>rocessing</a:t>
            </a:r>
            <a:endParaRPr lang="en-US" sz="6600" b="0" strike="noStrike" spc="-1" dirty="0">
              <a:latin typeface="Arial" panose="020B0604020202090204"/>
            </a:endParaRPr>
          </a:p>
        </p:txBody>
      </p:sp>
      <p:sp>
        <p:nvSpPr>
          <p:cNvPr id="88" name="CustomShape 2"/>
          <p:cNvSpPr/>
          <p:nvPr/>
        </p:nvSpPr>
        <p:spPr>
          <a:xfrm>
            <a:off x="303120" y="5513040"/>
            <a:ext cx="6399360" cy="1064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spcBef>
                <a:spcPts val="320"/>
              </a:spcBef>
            </a:pPr>
            <a:r>
              <a:rPr lang="en-US" sz="1600" b="0" strike="noStrike" spc="-1">
                <a:solidFill>
                  <a:srgbClr val="D9D9D6"/>
                </a:solidFill>
                <a:latin typeface="Montserrat"/>
                <a:ea typeface="DejaVu Sans"/>
              </a:rPr>
              <a:t>CSIT882: Data Management Systems</a:t>
            </a:r>
            <a:endParaRPr lang="en-US" sz="1600" b="0" strike="noStrike" spc="-1">
              <a:latin typeface="Arial" panose="020B0604020202090204"/>
            </a:endParaRPr>
          </a:p>
        </p:txBody>
      </p:sp>
      <p:sp>
        <p:nvSpPr>
          <p:cNvPr id="89" name="CustomShape 3"/>
          <p:cNvSpPr/>
          <p:nvPr/>
        </p:nvSpPr>
        <p:spPr>
          <a:xfrm>
            <a:off x="198720" y="993960"/>
            <a:ext cx="183240" cy="36792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bwMode="auto">
          <a:xfrm>
            <a:off x="0" y="393701"/>
            <a:ext cx="8686800" cy="9191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AU" altLang="en-US" sz="3200" b="1" dirty="0">
                <a:solidFill>
                  <a:schemeClr val="accent1">
                    <a:lumMod val="75000"/>
                  </a:schemeClr>
                </a:solidFill>
                <a:latin typeface="Times New Roman" panose="02020603050405020304" pitchFamily="18" charset="0"/>
                <a:cs typeface="Times New Roman" panose="02020603050405020304" pitchFamily="18" charset="0"/>
              </a:rPr>
              <a:t>Properties of transactions</a:t>
            </a:r>
          </a:p>
        </p:txBody>
      </p:sp>
      <p:sp>
        <p:nvSpPr>
          <p:cNvPr id="10243" name="Text Box 5"/>
          <p:cNvSpPr txBox="1">
            <a:spLocks noChangeArrowheads="1"/>
          </p:cNvSpPr>
          <p:nvPr/>
        </p:nvSpPr>
        <p:spPr bwMode="auto">
          <a:xfrm>
            <a:off x="88900" y="1333500"/>
            <a:ext cx="9055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r>
              <a:rPr lang="en-AU" altLang="en-US" sz="2800" b="1">
                <a:latin typeface="Times New Roman" panose="02020603050405020304" pitchFamily="18" charset="0"/>
                <a:cs typeface="Times New Roman" panose="02020603050405020304" pitchFamily="18" charset="0"/>
              </a:rPr>
              <a:t>Basic properties for all transactions are called ACID.</a:t>
            </a:r>
          </a:p>
        </p:txBody>
      </p:sp>
      <p:sp>
        <p:nvSpPr>
          <p:cNvPr id="5" name="TextBox 4"/>
          <p:cNvSpPr txBox="1">
            <a:spLocks noChangeArrowheads="1"/>
          </p:cNvSpPr>
          <p:nvPr/>
        </p:nvSpPr>
        <p:spPr bwMode="auto">
          <a:xfrm>
            <a:off x="179388" y="1857375"/>
            <a:ext cx="871378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r>
              <a:rPr lang="en-AU" altLang="en-US" b="1" dirty="0">
                <a:latin typeface="Times New Roman" panose="02020603050405020304" pitchFamily="18" charset="0"/>
                <a:cs typeface="Times New Roman" panose="02020603050405020304" pitchFamily="18" charset="0"/>
              </a:rPr>
              <a:t>Atomicity: </a:t>
            </a:r>
            <a:r>
              <a:rPr lang="en-AU" altLang="en-US" dirty="0">
                <a:latin typeface="Times New Roman" panose="02020603050405020304" pitchFamily="18" charset="0"/>
                <a:cs typeface="Times New Roman" panose="02020603050405020304" pitchFamily="18" charset="0"/>
              </a:rPr>
              <a:t>A transaction unit is indivisible. It must be processed entirely or not at all. </a:t>
            </a:r>
          </a:p>
        </p:txBody>
      </p:sp>
      <p:sp>
        <p:nvSpPr>
          <p:cNvPr id="6" name="TextBox 5"/>
          <p:cNvSpPr txBox="1">
            <a:spLocks noChangeArrowheads="1"/>
          </p:cNvSpPr>
          <p:nvPr/>
        </p:nvSpPr>
        <p:spPr bwMode="auto">
          <a:xfrm>
            <a:off x="179388" y="2708275"/>
            <a:ext cx="871378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r>
              <a:rPr lang="en-AU" altLang="en-US" b="1">
                <a:latin typeface="Times New Roman" panose="02020603050405020304" pitchFamily="18" charset="0"/>
                <a:cs typeface="Times New Roman" panose="02020603050405020304" pitchFamily="18" charset="0"/>
              </a:rPr>
              <a:t>Consistency: </a:t>
            </a:r>
            <a:r>
              <a:rPr lang="en-AU" altLang="en-US">
                <a:latin typeface="Times New Roman" panose="02020603050405020304" pitchFamily="18" charset="0"/>
                <a:cs typeface="Times New Roman" panose="02020603050405020304" pitchFamily="18" charset="0"/>
              </a:rPr>
              <a:t>A transaction must transform the database from one consistent state to another consistent state. </a:t>
            </a:r>
          </a:p>
        </p:txBody>
      </p:sp>
      <p:sp>
        <p:nvSpPr>
          <p:cNvPr id="7" name="TextBox 6"/>
          <p:cNvSpPr txBox="1">
            <a:spLocks noChangeArrowheads="1"/>
          </p:cNvSpPr>
          <p:nvPr/>
        </p:nvSpPr>
        <p:spPr bwMode="auto">
          <a:xfrm>
            <a:off x="179388" y="3533775"/>
            <a:ext cx="87137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r>
              <a:rPr lang="en-AU" altLang="en-US" b="1" dirty="0">
                <a:latin typeface="Times New Roman" panose="02020603050405020304" pitchFamily="18" charset="0"/>
                <a:cs typeface="Times New Roman" panose="02020603050405020304" pitchFamily="18" charset="0"/>
              </a:rPr>
              <a:t>Isolation: </a:t>
            </a:r>
            <a:r>
              <a:rPr lang="en-AU" altLang="en-US" dirty="0">
                <a:latin typeface="Times New Roman" panose="02020603050405020304" pitchFamily="18" charset="0"/>
                <a:cs typeface="Times New Roman" panose="02020603050405020304" pitchFamily="18" charset="0"/>
              </a:rPr>
              <a:t>Each transaction must be processed independently.</a:t>
            </a:r>
            <a:r>
              <a:rPr lang="en-AU" altLang="en-US" b="1" dirty="0">
                <a:latin typeface="Times New Roman" panose="02020603050405020304" pitchFamily="18" charset="0"/>
                <a:cs typeface="Times New Roman" panose="02020603050405020304" pitchFamily="18" charset="0"/>
              </a:rPr>
              <a:t> </a:t>
            </a:r>
            <a:endParaRPr lang="en-AU" altLang="en-US" dirty="0">
              <a:latin typeface="Times New Roman" panose="02020603050405020304" pitchFamily="18" charset="0"/>
              <a:cs typeface="Times New Roman" panose="02020603050405020304" pitchFamily="18" charset="0"/>
            </a:endParaRPr>
          </a:p>
        </p:txBody>
      </p:sp>
      <p:sp>
        <p:nvSpPr>
          <p:cNvPr id="8" name="TextBox 7"/>
          <p:cNvSpPr txBox="1">
            <a:spLocks noChangeArrowheads="1"/>
          </p:cNvSpPr>
          <p:nvPr/>
        </p:nvSpPr>
        <p:spPr bwMode="auto">
          <a:xfrm>
            <a:off x="179388" y="4005263"/>
            <a:ext cx="871378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r>
              <a:rPr lang="en-AU" altLang="en-US" b="1">
                <a:latin typeface="Times New Roman" panose="02020603050405020304" pitchFamily="18" charset="0"/>
                <a:cs typeface="Times New Roman" panose="02020603050405020304" pitchFamily="18" charset="0"/>
              </a:rPr>
              <a:t>Durability: </a:t>
            </a:r>
            <a:r>
              <a:rPr lang="en-AU" altLang="en-US">
                <a:latin typeface="Times New Roman" panose="02020603050405020304" pitchFamily="18" charset="0"/>
                <a:cs typeface="Times New Roman" panose="02020603050405020304" pitchFamily="18" charset="0"/>
              </a:rPr>
              <a:t>The data affected by a committed transaction must be permanently recorded in the database.  </a:t>
            </a:r>
          </a:p>
        </p:txBody>
      </p:sp>
      <p:sp>
        <p:nvSpPr>
          <p:cNvPr id="9"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9CF22CA-CFB7-4D77-86B1-84B11DA05CE8}" type="slidenum">
              <a:rPr lang="en-US" sz="1400" b="0" strike="noStrike" spc="-1">
                <a:solidFill>
                  <a:srgbClr val="8B8B8B"/>
                </a:solidFill>
                <a:latin typeface="Montserrat"/>
                <a:ea typeface="DejaVu Sans"/>
              </a:rPr>
              <a:t>10</a:t>
            </a:fld>
            <a:endParaRPr lang="en-US" sz="1400" b="0" strike="noStrike" spc="-1" dirty="0">
              <a:latin typeface="Arial" panose="020B060402020209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ircle(in)">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411120"/>
            <a:ext cx="727704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panose="02020603050405020304"/>
                <a:ea typeface="DejaVu Sans"/>
              </a:rPr>
              <a:t>Outline</a:t>
            </a:r>
            <a:endParaRPr lang="en-US" sz="3600" b="0" strike="noStrike" spc="-1">
              <a:latin typeface="Arial" panose="020B0604020202090204"/>
            </a:endParaRPr>
          </a:p>
        </p:txBody>
      </p:sp>
      <p:sp>
        <p:nvSpPr>
          <p:cNvPr id="91" name="CustomShape 2"/>
          <p:cNvSpPr/>
          <p:nvPr/>
        </p:nvSpPr>
        <p:spPr>
          <a:xfrm>
            <a:off x="457200" y="1514520"/>
            <a:ext cx="7871040" cy="31626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2900" indent="-340360">
              <a:lnSpc>
                <a:spcPct val="100000"/>
              </a:lnSpc>
              <a:spcBef>
                <a:spcPts val="560"/>
              </a:spcBef>
              <a:buClr>
                <a:srgbClr val="0C2340"/>
              </a:buClr>
              <a:buFont typeface="Arial" panose="020B0604020202090204"/>
              <a:buChar char="•"/>
            </a:pPr>
            <a:r>
              <a:rPr lang="en-US" sz="2800" b="0" strike="noStrike" spc="-1" dirty="0">
                <a:solidFill>
                  <a:srgbClr val="082541"/>
                </a:solidFill>
                <a:latin typeface="Times New Roman" panose="02020603050405020304"/>
                <a:ea typeface="DejaVu Sans"/>
              </a:rPr>
              <a:t>Database transactions</a:t>
            </a:r>
            <a:endParaRPr lang="en-US" sz="2800" b="0" strike="noStrike" spc="-1" dirty="0">
              <a:solidFill>
                <a:srgbClr val="082541"/>
              </a:solidFill>
              <a:latin typeface="Arial" panose="020B0604020202090204"/>
            </a:endParaRPr>
          </a:p>
          <a:p>
            <a:pPr marL="342900" indent="-340360">
              <a:lnSpc>
                <a:spcPct val="100000"/>
              </a:lnSpc>
              <a:spcBef>
                <a:spcPts val="560"/>
              </a:spcBef>
              <a:buClr>
                <a:srgbClr val="0C2340"/>
              </a:buClr>
              <a:buFont typeface="Arial" panose="020B0604020202090204"/>
              <a:buChar char="•"/>
            </a:pPr>
            <a:r>
              <a:rPr lang="en-US" sz="2800" b="0" strike="noStrike" spc="-1" dirty="0">
                <a:solidFill>
                  <a:srgbClr val="082541"/>
                </a:solidFill>
                <a:latin typeface="Times New Roman" panose="02020603050405020304"/>
                <a:ea typeface="DejaVu Sans"/>
              </a:rPr>
              <a:t>Principles of transaction processing</a:t>
            </a:r>
            <a:endParaRPr lang="en-US" sz="2800" b="0" strike="noStrike" spc="-1" dirty="0">
              <a:solidFill>
                <a:srgbClr val="082541"/>
              </a:solidFill>
              <a:latin typeface="Arial" panose="020B0604020202090204"/>
            </a:endParaRPr>
          </a:p>
          <a:p>
            <a:pPr marL="342900" indent="-340360">
              <a:lnSpc>
                <a:spcPct val="100000"/>
              </a:lnSpc>
              <a:spcBef>
                <a:spcPts val="560"/>
              </a:spcBef>
              <a:buClr>
                <a:srgbClr val="0C2340"/>
              </a:buClr>
              <a:buFont typeface="Arial" panose="020B0604020202090204"/>
              <a:buChar char="•"/>
            </a:pPr>
            <a:r>
              <a:rPr lang="en-US" sz="2800" b="0" strike="noStrike" spc="-1" dirty="0">
                <a:solidFill>
                  <a:srgbClr val="FF0000"/>
                </a:solidFill>
                <a:latin typeface="Times New Roman" panose="02020603050405020304"/>
                <a:ea typeface="DejaVu Sans"/>
              </a:rPr>
              <a:t>Correctness</a:t>
            </a:r>
            <a:endParaRPr lang="en-US" sz="2800" b="0" strike="noStrike" spc="-1" dirty="0">
              <a:solidFill>
                <a:srgbClr val="FF0000"/>
              </a:solidFill>
              <a:latin typeface="Arial" panose="020B0604020202090204"/>
            </a:endParaRPr>
          </a:p>
          <a:p>
            <a:pPr marL="342900" indent="-340360">
              <a:lnSpc>
                <a:spcPct val="100000"/>
              </a:lnSpc>
              <a:spcBef>
                <a:spcPts val="560"/>
              </a:spcBef>
              <a:buClr>
                <a:srgbClr val="0C2340"/>
              </a:buClr>
              <a:buFont typeface="Arial" panose="020B0604020202090204"/>
              <a:buChar char="•"/>
            </a:pPr>
            <a:r>
              <a:rPr lang="en-US" sz="2800" spc="-1" dirty="0">
                <a:solidFill>
                  <a:srgbClr val="0C2340"/>
                </a:solidFill>
                <a:latin typeface="Times New Roman" panose="02020603050405020304"/>
              </a:rPr>
              <a:t>Serialization graph testing protocol</a:t>
            </a:r>
            <a:endParaRPr lang="en-US" sz="2800" b="0" strike="noStrike" spc="-1" dirty="0">
              <a:latin typeface="Arial" panose="020B0604020202090204"/>
            </a:endParaRPr>
          </a:p>
          <a:p>
            <a:pPr marL="342900" indent="-340360">
              <a:lnSpc>
                <a:spcPct val="100000"/>
              </a:lnSpc>
              <a:spcBef>
                <a:spcPts val="560"/>
              </a:spcBef>
              <a:buClr>
                <a:srgbClr val="0C2340"/>
              </a:buClr>
              <a:buFont typeface="Arial" panose="020B0604020202090204"/>
              <a:buChar char="•"/>
            </a:pPr>
            <a:r>
              <a:rPr lang="en-US" sz="2800" b="0" strike="noStrike" spc="-1" dirty="0">
                <a:solidFill>
                  <a:srgbClr val="0C2340"/>
                </a:solidFill>
                <a:latin typeface="Times New Roman" panose="02020603050405020304"/>
                <a:ea typeface="DejaVu Sans"/>
              </a:rPr>
              <a:t>Two-phase locking protocol</a:t>
            </a:r>
          </a:p>
          <a:p>
            <a:pPr marL="342900" indent="-340360">
              <a:lnSpc>
                <a:spcPct val="100000"/>
              </a:lnSpc>
              <a:spcBef>
                <a:spcPts val="560"/>
              </a:spcBef>
              <a:buClr>
                <a:srgbClr val="0C2340"/>
              </a:buClr>
              <a:buFont typeface="Arial" panose="020B0604020202090204"/>
              <a:buChar char="•"/>
            </a:pPr>
            <a:r>
              <a:rPr lang="en-US" sz="2800" spc="-1" dirty="0">
                <a:solidFill>
                  <a:srgbClr val="0C2340"/>
                </a:solidFill>
                <a:latin typeface="Times New Roman" panose="02020603050405020304"/>
              </a:rPr>
              <a:t>Timestamp ordering protocol</a:t>
            </a:r>
            <a:endParaRPr lang="en-US" sz="2800" b="0" strike="noStrike" spc="-1" dirty="0">
              <a:latin typeface="Arial" panose="020B0604020202090204"/>
            </a:endParaRPr>
          </a:p>
        </p:txBody>
      </p:sp>
      <p:sp>
        <p:nvSpPr>
          <p:cNvPr id="92"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2874BB4-2252-4FE0-9005-3AB4335C96C2}" type="slidenum">
              <a:rPr lang="en-US" sz="1400" b="0" strike="noStrike" spc="-1">
                <a:solidFill>
                  <a:srgbClr val="8B8B8B"/>
                </a:solidFill>
                <a:latin typeface="Montserrat"/>
                <a:ea typeface="DejaVu Sans"/>
              </a:rPr>
              <a:t>11</a:t>
            </a:fld>
            <a:endParaRPr lang="en-US" sz="1400" b="0" strike="noStrike" spc="-1">
              <a:latin typeface="Arial" panose="020B0604020202090204"/>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Text Box 4"/>
          <p:cNvSpPr txBox="1">
            <a:spLocks noChangeArrowheads="1"/>
          </p:cNvSpPr>
          <p:nvPr/>
        </p:nvSpPr>
        <p:spPr bwMode="auto">
          <a:xfrm>
            <a:off x="457201" y="1561092"/>
            <a:ext cx="8122736" cy="461665"/>
          </a:xfrm>
          <a:prstGeom prst="rect">
            <a:avLst/>
          </a:prstGeom>
          <a:solidFill>
            <a:srgbClr val="E0E2E2"/>
          </a:solidFill>
          <a:ln w="9525">
            <a:solidFill>
              <a:schemeClr val="tx1"/>
            </a:solidFill>
            <a:miter lim="800000"/>
          </a:ln>
        </p:spPr>
        <p:txBody>
          <a:bodyPr wrap="non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a:latin typeface="Courier New" panose="02070609020205090404" pitchFamily="49" charset="0"/>
                <a:cs typeface="Courier New" panose="02070609020205090404" pitchFamily="49" charset="0"/>
              </a:rPr>
              <a:t>T</a:t>
            </a:r>
            <a:r>
              <a:rPr lang="en-AU" altLang="en-US" b="1" baseline="-25000">
                <a:latin typeface="Courier New" panose="02070609020205090404" pitchFamily="49" charset="0"/>
                <a:cs typeface="Courier New" panose="02070609020205090404" pitchFamily="49" charset="0"/>
              </a:rPr>
              <a:t>1</a:t>
            </a:r>
            <a:r>
              <a:rPr lang="en-AU" altLang="en-US" b="1">
                <a:latin typeface="Courier New" panose="02070609020205090404" pitchFamily="49" charset="0"/>
                <a:cs typeface="Courier New" panose="02070609020205090404" pitchFamily="49" charset="0"/>
              </a:rPr>
              <a:t>				T</a:t>
            </a:r>
            <a:r>
              <a:rPr lang="en-AU" altLang="en-US" b="1" baseline="-25000">
                <a:latin typeface="Courier New" panose="02070609020205090404" pitchFamily="49" charset="0"/>
                <a:cs typeface="Courier New" panose="02070609020205090404" pitchFamily="49" charset="0"/>
              </a:rPr>
              <a:t>2</a:t>
            </a:r>
            <a:r>
              <a:rPr lang="en-AU" altLang="en-US" b="1">
                <a:latin typeface="Courier New" panose="02070609020205090404" pitchFamily="49" charset="0"/>
                <a:cs typeface="Courier New" panose="02070609020205090404" pitchFamily="49" charset="0"/>
              </a:rPr>
              <a:t>			x = $100</a:t>
            </a:r>
            <a:endParaRPr lang="en-AU" altLang="en-US">
              <a:latin typeface="Courier New" panose="02070609020205090404" pitchFamily="49" charset="0"/>
              <a:cs typeface="Courier New" panose="02070609020205090404" pitchFamily="49" charset="0"/>
            </a:endParaRPr>
          </a:p>
        </p:txBody>
      </p:sp>
      <p:sp>
        <p:nvSpPr>
          <p:cNvPr id="44037" name="Text Box 5"/>
          <p:cNvSpPr txBox="1">
            <a:spLocks noChangeArrowheads="1"/>
          </p:cNvSpPr>
          <p:nvPr/>
        </p:nvSpPr>
        <p:spPr bwMode="auto">
          <a:xfrm>
            <a:off x="457201" y="2161167"/>
            <a:ext cx="8122736" cy="461665"/>
          </a:xfrm>
          <a:prstGeom prst="rect">
            <a:avLst/>
          </a:prstGeom>
          <a:solidFill>
            <a:srgbClr val="E0E2E2"/>
          </a:solidFill>
          <a:ln w="9525">
            <a:solidFill>
              <a:schemeClr val="tx1"/>
            </a:solidFill>
            <a:miter lim="800000"/>
          </a:ln>
        </p:spPr>
        <p:txBody>
          <a:bodyPr wrap="non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dirty="0">
                <a:latin typeface="Courier New" panose="02070609020205090404" pitchFamily="49" charset="0"/>
                <a:cs typeface="Courier New" panose="02070609020205090404" pitchFamily="49" charset="0"/>
              </a:rPr>
              <a:t>v=read(x)					x = $100</a:t>
            </a:r>
          </a:p>
        </p:txBody>
      </p:sp>
      <p:sp>
        <p:nvSpPr>
          <p:cNvPr id="44038" name="Text Box 6"/>
          <p:cNvSpPr txBox="1">
            <a:spLocks noChangeArrowheads="1"/>
          </p:cNvSpPr>
          <p:nvPr/>
        </p:nvSpPr>
        <p:spPr bwMode="auto">
          <a:xfrm>
            <a:off x="457201" y="2704092"/>
            <a:ext cx="8122736" cy="461665"/>
          </a:xfrm>
          <a:prstGeom prst="rect">
            <a:avLst/>
          </a:prstGeom>
          <a:solidFill>
            <a:srgbClr val="E0E2E2"/>
          </a:solidFill>
          <a:ln w="9525">
            <a:solidFill>
              <a:schemeClr val="tx1"/>
            </a:solidFill>
            <a:miter lim="800000"/>
          </a:ln>
        </p:spPr>
        <p:txBody>
          <a:bodyPr wrap="non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dirty="0">
                <a:latin typeface="Courier New" panose="02070609020205090404" pitchFamily="49" charset="0"/>
                <a:cs typeface="Courier New" panose="02070609020205090404" pitchFamily="49" charset="0"/>
              </a:rPr>
              <a:t>				w=read(x)		x = $100</a:t>
            </a:r>
          </a:p>
        </p:txBody>
      </p:sp>
      <p:sp>
        <p:nvSpPr>
          <p:cNvPr id="44039" name="Text Box 7"/>
          <p:cNvSpPr txBox="1">
            <a:spLocks noChangeArrowheads="1"/>
          </p:cNvSpPr>
          <p:nvPr/>
        </p:nvSpPr>
        <p:spPr bwMode="auto">
          <a:xfrm>
            <a:off x="457201" y="3237492"/>
            <a:ext cx="8122736" cy="461665"/>
          </a:xfrm>
          <a:prstGeom prst="rect">
            <a:avLst/>
          </a:prstGeom>
          <a:solidFill>
            <a:srgbClr val="E0E2E2"/>
          </a:solidFill>
          <a:ln w="9525">
            <a:solidFill>
              <a:schemeClr val="tx1"/>
            </a:solidFill>
            <a:miter lim="800000"/>
          </a:ln>
        </p:spPr>
        <p:txBody>
          <a:bodyPr wrap="squar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dirty="0">
                <a:latin typeface="Courier New" panose="02070609020205090404" pitchFamily="49" charset="0"/>
                <a:cs typeface="Courier New" panose="02070609020205090404" pitchFamily="49" charset="0"/>
              </a:rPr>
              <a:t>write(x,v-10)				x = $90</a:t>
            </a:r>
          </a:p>
        </p:txBody>
      </p:sp>
      <p:sp>
        <p:nvSpPr>
          <p:cNvPr id="44040" name="Text Box 8"/>
          <p:cNvSpPr txBox="1">
            <a:spLocks noChangeArrowheads="1"/>
          </p:cNvSpPr>
          <p:nvPr/>
        </p:nvSpPr>
        <p:spPr bwMode="auto">
          <a:xfrm>
            <a:off x="457200" y="3770892"/>
            <a:ext cx="8122737" cy="461665"/>
          </a:xfrm>
          <a:prstGeom prst="rect">
            <a:avLst/>
          </a:prstGeom>
          <a:solidFill>
            <a:srgbClr val="E0E2E2"/>
          </a:solidFill>
          <a:ln w="9525">
            <a:solidFill>
              <a:schemeClr val="tx1"/>
            </a:solidFill>
            <a:miter lim="800000"/>
          </a:ln>
        </p:spPr>
        <p:txBody>
          <a:bodyPr wrap="squar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dirty="0">
                <a:latin typeface="Courier New" panose="02070609020205090404" pitchFamily="49" charset="0"/>
                <a:cs typeface="Courier New" panose="02070609020205090404" pitchFamily="49" charset="0"/>
              </a:rPr>
              <a:t>				write(x,w+20)	x = $120</a:t>
            </a:r>
          </a:p>
        </p:txBody>
      </p:sp>
      <p:sp>
        <p:nvSpPr>
          <p:cNvPr id="44041" name="Text Box 9"/>
          <p:cNvSpPr txBox="1">
            <a:spLocks noChangeArrowheads="1"/>
          </p:cNvSpPr>
          <p:nvPr/>
        </p:nvSpPr>
        <p:spPr bwMode="auto">
          <a:xfrm>
            <a:off x="457201" y="4304292"/>
            <a:ext cx="8122736" cy="461665"/>
          </a:xfrm>
          <a:prstGeom prst="rect">
            <a:avLst/>
          </a:prstGeom>
          <a:solidFill>
            <a:srgbClr val="E0E2E2"/>
          </a:solidFill>
          <a:ln w="9525">
            <a:solidFill>
              <a:schemeClr val="tx1"/>
            </a:solidFill>
            <a:miter lim="800000"/>
          </a:ln>
        </p:spPr>
        <p:txBody>
          <a:bodyPr wrap="non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dirty="0">
                <a:latin typeface="Courier New" panose="02070609020205090404" pitchFamily="49" charset="0"/>
                <a:cs typeface="Courier New" panose="02070609020205090404" pitchFamily="49" charset="0"/>
              </a:rPr>
              <a:t>				commit		x = $120</a:t>
            </a:r>
          </a:p>
        </p:txBody>
      </p:sp>
      <p:sp>
        <p:nvSpPr>
          <p:cNvPr id="44042" name="Text Box 10"/>
          <p:cNvSpPr txBox="1">
            <a:spLocks noChangeArrowheads="1"/>
          </p:cNvSpPr>
          <p:nvPr/>
        </p:nvSpPr>
        <p:spPr bwMode="auto">
          <a:xfrm>
            <a:off x="457201" y="4837692"/>
            <a:ext cx="8122736" cy="461665"/>
          </a:xfrm>
          <a:prstGeom prst="rect">
            <a:avLst/>
          </a:prstGeom>
          <a:solidFill>
            <a:srgbClr val="E0E2E2"/>
          </a:solidFill>
          <a:ln w="9525">
            <a:solidFill>
              <a:schemeClr val="tx1"/>
            </a:solidFill>
            <a:miter lim="800000"/>
          </a:ln>
        </p:spPr>
        <p:txBody>
          <a:bodyPr wrap="non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a:latin typeface="Courier New" panose="02070609020205090404" pitchFamily="49" charset="0"/>
                <a:cs typeface="Courier New" panose="02070609020205090404" pitchFamily="49" charset="0"/>
              </a:rPr>
              <a:t>commit						x = $120</a:t>
            </a:r>
          </a:p>
        </p:txBody>
      </p:sp>
      <p:sp>
        <p:nvSpPr>
          <p:cNvPr id="11273" name="Rectangle 12"/>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eaLnBrk="1" hangingPunct="1"/>
            <a:r>
              <a:rPr lang="en-AU" altLang="en-US" sz="3200" b="1" dirty="0">
                <a:solidFill>
                  <a:schemeClr val="accent1">
                    <a:lumMod val="75000"/>
                  </a:schemeClr>
                </a:solidFill>
                <a:latin typeface="Times New Roman" panose="02020603050405020304" pitchFamily="18" charset="0"/>
                <a:cs typeface="Times New Roman" panose="02020603050405020304" pitchFamily="18" charset="0"/>
              </a:rPr>
              <a:t>So, where is a problem ?</a:t>
            </a:r>
          </a:p>
        </p:txBody>
      </p:sp>
      <p:sp>
        <p:nvSpPr>
          <p:cNvPr id="10"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9CF22CA-CFB7-4D77-86B1-84B11DA05CE8}" type="slidenum">
              <a:rPr lang="en-US" sz="1400" b="0" strike="noStrike" spc="-1">
                <a:solidFill>
                  <a:srgbClr val="8B8B8B"/>
                </a:solidFill>
                <a:latin typeface="Montserrat"/>
                <a:ea typeface="DejaVu Sans"/>
              </a:rPr>
              <a:t>12</a:t>
            </a:fld>
            <a:endParaRPr lang="en-US" sz="1400" b="0" strike="noStrike" spc="-1" dirty="0">
              <a:latin typeface="Arial" panose="020B060402020209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036"/>
                                        </p:tgtEl>
                                        <p:attrNameLst>
                                          <p:attrName>style.visibility</p:attrName>
                                        </p:attrNameLst>
                                      </p:cBhvr>
                                      <p:to>
                                        <p:strVal val="visible"/>
                                      </p:to>
                                    </p:set>
                                    <p:animEffect transition="in" filter="fade">
                                      <p:cBhvr>
                                        <p:cTn id="7" dur="1000"/>
                                        <p:tgtEl>
                                          <p:spTgt spid="440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4037"/>
                                        </p:tgtEl>
                                        <p:attrNameLst>
                                          <p:attrName>style.visibility</p:attrName>
                                        </p:attrNameLst>
                                      </p:cBhvr>
                                      <p:to>
                                        <p:strVal val="visible"/>
                                      </p:to>
                                    </p:set>
                                    <p:animEffect transition="in" filter="fade">
                                      <p:cBhvr>
                                        <p:cTn id="12" dur="1000"/>
                                        <p:tgtEl>
                                          <p:spTgt spid="4403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038"/>
                                        </p:tgtEl>
                                        <p:attrNameLst>
                                          <p:attrName>style.visibility</p:attrName>
                                        </p:attrNameLst>
                                      </p:cBhvr>
                                      <p:to>
                                        <p:strVal val="visible"/>
                                      </p:to>
                                    </p:set>
                                    <p:animEffect transition="in" filter="fade">
                                      <p:cBhvr>
                                        <p:cTn id="17" dur="1000"/>
                                        <p:tgtEl>
                                          <p:spTgt spid="4403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4039"/>
                                        </p:tgtEl>
                                        <p:attrNameLst>
                                          <p:attrName>style.visibility</p:attrName>
                                        </p:attrNameLst>
                                      </p:cBhvr>
                                      <p:to>
                                        <p:strVal val="visible"/>
                                      </p:to>
                                    </p:set>
                                    <p:animEffect transition="in" filter="fade">
                                      <p:cBhvr>
                                        <p:cTn id="22" dur="1000"/>
                                        <p:tgtEl>
                                          <p:spTgt spid="4403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4040"/>
                                        </p:tgtEl>
                                        <p:attrNameLst>
                                          <p:attrName>style.visibility</p:attrName>
                                        </p:attrNameLst>
                                      </p:cBhvr>
                                      <p:to>
                                        <p:strVal val="visible"/>
                                      </p:to>
                                    </p:set>
                                    <p:animEffect transition="in" filter="fade">
                                      <p:cBhvr>
                                        <p:cTn id="27" dur="1000"/>
                                        <p:tgtEl>
                                          <p:spTgt spid="4404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4041"/>
                                        </p:tgtEl>
                                        <p:attrNameLst>
                                          <p:attrName>style.visibility</p:attrName>
                                        </p:attrNameLst>
                                      </p:cBhvr>
                                      <p:to>
                                        <p:strVal val="visible"/>
                                      </p:to>
                                    </p:set>
                                    <p:animEffect transition="in" filter="fade">
                                      <p:cBhvr>
                                        <p:cTn id="32" dur="1000"/>
                                        <p:tgtEl>
                                          <p:spTgt spid="4404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4042"/>
                                        </p:tgtEl>
                                        <p:attrNameLst>
                                          <p:attrName>style.visibility</p:attrName>
                                        </p:attrNameLst>
                                      </p:cBhvr>
                                      <p:to>
                                        <p:strVal val="visible"/>
                                      </p:to>
                                    </p:set>
                                    <p:animEffect transition="in" filter="fade">
                                      <p:cBhvr>
                                        <p:cTn id="37" dur="1000"/>
                                        <p:tgtEl>
                                          <p:spTgt spid="44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animBg="1"/>
      <p:bldP spid="44037" grpId="0" animBg="1"/>
      <p:bldP spid="44038" grpId="0" animBg="1"/>
      <p:bldP spid="44039" grpId="0" animBg="1"/>
      <p:bldP spid="44040" grpId="0" animBg="1"/>
      <p:bldP spid="44041" grpId="0" animBg="1"/>
      <p:bldP spid="4404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ext Box 4"/>
          <p:cNvSpPr txBox="1">
            <a:spLocks noChangeArrowheads="1"/>
          </p:cNvSpPr>
          <p:nvPr/>
        </p:nvSpPr>
        <p:spPr bwMode="auto">
          <a:xfrm>
            <a:off x="381000" y="1447800"/>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r>
              <a:rPr lang="en-AU" altLang="en-US" sz="3200" b="1" dirty="0">
                <a:latin typeface="Times New Roman" panose="02020603050405020304" pitchFamily="18" charset="0"/>
                <a:cs typeface="Times New Roman" panose="02020603050405020304" pitchFamily="18" charset="0"/>
              </a:rPr>
              <a:t>What makes concurrent execution of </a:t>
            </a:r>
          </a:p>
          <a:p>
            <a:r>
              <a:rPr lang="en-AU" altLang="en-US" sz="3200" b="1" dirty="0">
                <a:latin typeface="Times New Roman" panose="02020603050405020304" pitchFamily="18" charset="0"/>
                <a:cs typeface="Times New Roman" panose="02020603050405020304" pitchFamily="18" charset="0"/>
              </a:rPr>
              <a:t>database transaction correct/incorrect ?</a:t>
            </a:r>
          </a:p>
        </p:txBody>
      </p:sp>
      <p:sp>
        <p:nvSpPr>
          <p:cNvPr id="45061" name="Text Box 5"/>
          <p:cNvSpPr txBox="1">
            <a:spLocks noChangeArrowheads="1"/>
          </p:cNvSpPr>
          <p:nvPr/>
        </p:nvSpPr>
        <p:spPr bwMode="auto">
          <a:xfrm>
            <a:off x="381000" y="2711450"/>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r>
              <a:rPr lang="en-AU" altLang="en-US" sz="3200" b="1" dirty="0">
                <a:latin typeface="Times New Roman" panose="02020603050405020304" pitchFamily="18" charset="0"/>
                <a:cs typeface="Times New Roman" panose="02020603050405020304" pitchFamily="18" charset="0"/>
              </a:rPr>
              <a:t>How do we define a correct concurrent</a:t>
            </a:r>
          </a:p>
          <a:p>
            <a:r>
              <a:rPr lang="en-AU" altLang="en-US" sz="3200" b="1" dirty="0">
                <a:latin typeface="Times New Roman" panose="02020603050405020304" pitchFamily="18" charset="0"/>
                <a:cs typeface="Times New Roman" panose="02020603050405020304" pitchFamily="18" charset="0"/>
              </a:rPr>
              <a:t>execution of database transactions ?</a:t>
            </a:r>
          </a:p>
        </p:txBody>
      </p:sp>
      <p:sp>
        <p:nvSpPr>
          <p:cNvPr id="12292" name="Rectangle 7"/>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eaLnBrk="1" hangingPunct="1"/>
            <a:r>
              <a:rPr lang="en-AU" altLang="en-US" sz="3200" b="1" dirty="0">
                <a:solidFill>
                  <a:schemeClr val="accent1">
                    <a:lumMod val="75000"/>
                  </a:schemeClr>
                </a:solidFill>
                <a:latin typeface="Times New Roman" panose="02020603050405020304" pitchFamily="18" charset="0"/>
                <a:cs typeface="Times New Roman" panose="02020603050405020304" pitchFamily="18" charset="0"/>
              </a:rPr>
              <a:t>Correctness condition</a:t>
            </a:r>
          </a:p>
        </p:txBody>
      </p:sp>
      <p:sp>
        <p:nvSpPr>
          <p:cNvPr id="5"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9CF22CA-CFB7-4D77-86B1-84B11DA05CE8}" type="slidenum">
              <a:rPr lang="en-US" sz="1400" b="0" strike="noStrike" spc="-1">
                <a:solidFill>
                  <a:srgbClr val="8B8B8B"/>
                </a:solidFill>
                <a:latin typeface="Montserrat"/>
                <a:ea typeface="DejaVu Sans"/>
              </a:rPr>
              <a:t>13</a:t>
            </a:fld>
            <a:endParaRPr lang="en-US" sz="1400" b="0" strike="noStrike" spc="-1" dirty="0">
              <a:latin typeface="Arial" panose="020B060402020209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060"/>
                                        </p:tgtEl>
                                        <p:attrNameLst>
                                          <p:attrName>style.visibility</p:attrName>
                                        </p:attrNameLst>
                                      </p:cBhvr>
                                      <p:to>
                                        <p:strVal val="visible"/>
                                      </p:to>
                                    </p:set>
                                    <p:animEffect transition="in" filter="fade">
                                      <p:cBhvr>
                                        <p:cTn id="7" dur="1000"/>
                                        <p:tgtEl>
                                          <p:spTgt spid="450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061"/>
                                        </p:tgtEl>
                                        <p:attrNameLst>
                                          <p:attrName>style.visibility</p:attrName>
                                        </p:attrNameLst>
                                      </p:cBhvr>
                                      <p:to>
                                        <p:strVal val="visible"/>
                                      </p:to>
                                    </p:set>
                                    <p:animEffect transition="in" filter="fade">
                                      <p:cBhvr>
                                        <p:cTn id="12" dur="1000"/>
                                        <p:tgtEl>
                                          <p:spTgt spid="45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p:bldP spid="4506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ext Box 4"/>
          <p:cNvSpPr txBox="1">
            <a:spLocks noChangeArrowheads="1"/>
          </p:cNvSpPr>
          <p:nvPr/>
        </p:nvSpPr>
        <p:spPr bwMode="auto">
          <a:xfrm>
            <a:off x="381000" y="1196975"/>
            <a:ext cx="82296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r>
              <a:rPr lang="en-AU" altLang="en-US" sz="3200" b="1" dirty="0">
                <a:latin typeface="Times New Roman" panose="02020603050405020304" pitchFamily="18" charset="0"/>
                <a:cs typeface="Times New Roman" panose="02020603050405020304" pitchFamily="18" charset="0"/>
              </a:rPr>
              <a:t>A schedule is a processing of concurrent transactions that preserves the order of the operations in each transaction. </a:t>
            </a:r>
          </a:p>
        </p:txBody>
      </p:sp>
      <p:sp>
        <p:nvSpPr>
          <p:cNvPr id="13315" name="Rectangle 7"/>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eaLnBrk="1" hangingPunct="1"/>
            <a:r>
              <a:rPr lang="en-AU" altLang="en-US" sz="3200" b="1" dirty="0">
                <a:solidFill>
                  <a:schemeClr val="accent1">
                    <a:lumMod val="75000"/>
                  </a:schemeClr>
                </a:solidFill>
                <a:latin typeface="Times New Roman" panose="02020603050405020304" pitchFamily="18" charset="0"/>
                <a:cs typeface="Times New Roman" panose="02020603050405020304" pitchFamily="18" charset="0"/>
              </a:rPr>
              <a:t>Schedule</a:t>
            </a:r>
          </a:p>
        </p:txBody>
      </p:sp>
      <p:sp>
        <p:nvSpPr>
          <p:cNvPr id="5" name="Text Box 4"/>
          <p:cNvSpPr txBox="1">
            <a:spLocks noChangeArrowheads="1"/>
          </p:cNvSpPr>
          <p:nvPr/>
        </p:nvSpPr>
        <p:spPr bwMode="auto">
          <a:xfrm>
            <a:off x="381000" y="3213100"/>
            <a:ext cx="8512175" cy="2800767"/>
          </a:xfrm>
          <a:prstGeom prst="rect">
            <a:avLst/>
          </a:prstGeom>
          <a:solidFill>
            <a:srgbClr val="E0E2E2"/>
          </a:solidFill>
          <a:ln w="9525">
            <a:solidFill>
              <a:schemeClr val="tx1"/>
            </a:solidFill>
            <a:miter lim="800000"/>
          </a:ln>
        </p:spPr>
        <p:txBody>
          <a:bodyPr>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dirty="0">
                <a:latin typeface="Courier New" panose="02070609020205090404" pitchFamily="49" charset="0"/>
                <a:cs typeface="Courier New" panose="02070609020205090404" pitchFamily="49" charset="0"/>
              </a:rPr>
              <a:t>T</a:t>
            </a:r>
            <a:r>
              <a:rPr lang="en-AU" altLang="en-US" b="1" baseline="-25000" dirty="0">
                <a:latin typeface="Courier New" panose="02070609020205090404" pitchFamily="49" charset="0"/>
                <a:cs typeface="Courier New" panose="02070609020205090404" pitchFamily="49" charset="0"/>
              </a:rPr>
              <a:t>1</a:t>
            </a:r>
            <a:r>
              <a:rPr lang="en-AU" altLang="en-US" b="1" dirty="0">
                <a:latin typeface="Courier New" panose="02070609020205090404" pitchFamily="49" charset="0"/>
                <a:cs typeface="Courier New" panose="02070609020205090404" pitchFamily="49" charset="0"/>
              </a:rPr>
              <a:t>				T</a:t>
            </a:r>
            <a:r>
              <a:rPr lang="en-AU" altLang="en-US" b="1" baseline="-25000" dirty="0">
                <a:latin typeface="Courier New" panose="02070609020205090404" pitchFamily="49" charset="0"/>
                <a:cs typeface="Courier New" panose="02070609020205090404" pitchFamily="49" charset="0"/>
              </a:rPr>
              <a:t>2</a:t>
            </a:r>
            <a:r>
              <a:rPr lang="en-AU" altLang="en-US" b="1" dirty="0">
                <a:latin typeface="Courier New" panose="02070609020205090404" pitchFamily="49" charset="0"/>
                <a:cs typeface="Courier New" panose="02070609020205090404" pitchFamily="49" charset="0"/>
              </a:rPr>
              <a:t>			 T</a:t>
            </a:r>
            <a:r>
              <a:rPr lang="en-AU" altLang="en-US" b="1" baseline="-25000" dirty="0">
                <a:latin typeface="Courier New" panose="02070609020205090404" pitchFamily="49" charset="0"/>
                <a:cs typeface="Courier New" panose="02070609020205090404" pitchFamily="49" charset="0"/>
              </a:rPr>
              <a:t>3</a:t>
            </a:r>
          </a:p>
          <a:p>
            <a:pPr lvl="1"/>
            <a:r>
              <a:rPr lang="en-AU" altLang="en-US" b="1" baseline="-25000" dirty="0">
                <a:latin typeface="Courier New" panose="02070609020205090404" pitchFamily="49" charset="0"/>
                <a:cs typeface="Courier New" panose="02070609020205090404" pitchFamily="49" charset="0"/>
              </a:rPr>
              <a:t>read(x)</a:t>
            </a:r>
          </a:p>
          <a:p>
            <a:pPr lvl="1"/>
            <a:r>
              <a:rPr lang="en-AU" altLang="en-US" b="1" baseline="-25000" dirty="0">
                <a:latin typeface="Courier New" panose="02070609020205090404" pitchFamily="49" charset="0"/>
                <a:cs typeface="Courier New" panose="02070609020205090404" pitchFamily="49" charset="0"/>
              </a:rPr>
              <a:t>write(x)</a:t>
            </a:r>
          </a:p>
          <a:p>
            <a:pPr lvl="1"/>
            <a:r>
              <a:rPr lang="en-AU" altLang="en-US" b="1" baseline="-25000" dirty="0">
                <a:latin typeface="Courier New" panose="02070609020205090404" pitchFamily="49" charset="0"/>
                <a:cs typeface="Courier New" panose="02070609020205090404" pitchFamily="49" charset="0"/>
              </a:rPr>
              <a:t>commit</a:t>
            </a:r>
          </a:p>
          <a:p>
            <a:pPr lvl="1"/>
            <a:r>
              <a:rPr lang="en-AU" altLang="en-US" b="1" baseline="-25000" dirty="0">
                <a:latin typeface="Courier New" panose="02070609020205090404" pitchFamily="49" charset="0"/>
                <a:cs typeface="Courier New" panose="02070609020205090404" pitchFamily="49" charset="0"/>
              </a:rPr>
              <a:t>				read(y)</a:t>
            </a:r>
          </a:p>
          <a:p>
            <a:pPr lvl="1"/>
            <a:r>
              <a:rPr lang="en-AU" altLang="en-US" b="1" baseline="-25000" dirty="0">
                <a:latin typeface="Courier New" panose="02070609020205090404" pitchFamily="49" charset="0"/>
                <a:cs typeface="Courier New" panose="02070609020205090404" pitchFamily="49" charset="0"/>
              </a:rPr>
              <a:t>							read(z)</a:t>
            </a:r>
          </a:p>
          <a:p>
            <a:pPr lvl="1"/>
            <a:r>
              <a:rPr lang="en-AU" altLang="en-US" b="1" baseline="-25000" dirty="0">
                <a:latin typeface="Courier New" panose="02070609020205090404" pitchFamily="49" charset="0"/>
                <a:cs typeface="Courier New" panose="02070609020205090404" pitchFamily="49" charset="0"/>
              </a:rPr>
              <a:t>				write(y)								commit</a:t>
            </a:r>
          </a:p>
          <a:p>
            <a:pPr lvl="1"/>
            <a:r>
              <a:rPr lang="en-AU" altLang="en-US" b="1" baseline="-25000" dirty="0">
                <a:latin typeface="Courier New" panose="02070609020205090404" pitchFamily="49" charset="0"/>
                <a:cs typeface="Courier New" panose="02070609020205090404" pitchFamily="49" charset="0"/>
              </a:rPr>
              <a:t>							write(z)</a:t>
            </a:r>
          </a:p>
          <a:p>
            <a:pPr lvl="1"/>
            <a:r>
              <a:rPr lang="en-AU" altLang="en-US" b="1" baseline="-25000" dirty="0">
                <a:latin typeface="Courier New" panose="02070609020205090404" pitchFamily="49" charset="0"/>
                <a:cs typeface="Courier New" panose="02070609020205090404" pitchFamily="49" charset="0"/>
              </a:rPr>
              <a:t>							commit</a:t>
            </a:r>
            <a:endParaRPr lang="en-AU" altLang="en-US" dirty="0">
              <a:latin typeface="Courier New" panose="02070609020205090404" pitchFamily="49" charset="0"/>
              <a:cs typeface="Courier New" panose="02070609020205090404" pitchFamily="49" charset="0"/>
            </a:endParaRPr>
          </a:p>
        </p:txBody>
      </p:sp>
      <p:sp>
        <p:nvSpPr>
          <p:cNvPr id="6"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9CF22CA-CFB7-4D77-86B1-84B11DA05CE8}" type="slidenum">
              <a:rPr lang="en-US" sz="1400" b="0" strike="noStrike" spc="-1">
                <a:solidFill>
                  <a:srgbClr val="8B8B8B"/>
                </a:solidFill>
                <a:latin typeface="Montserrat"/>
                <a:ea typeface="DejaVu Sans"/>
              </a:rPr>
              <a:t>14</a:t>
            </a:fld>
            <a:endParaRPr lang="en-US" sz="1400" b="0" strike="noStrike" spc="-1" dirty="0">
              <a:latin typeface="Arial" panose="020B060402020209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060"/>
                                        </p:tgtEl>
                                        <p:attrNameLst>
                                          <p:attrName>style.visibility</p:attrName>
                                        </p:attrNameLst>
                                      </p:cBhvr>
                                      <p:to>
                                        <p:strVal val="visible"/>
                                      </p:to>
                                    </p:set>
                                    <p:animEffect transition="in" filter="fade">
                                      <p:cBhvr>
                                        <p:cTn id="7" dur="1000"/>
                                        <p:tgtEl>
                                          <p:spTgt spid="450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ext Box 4"/>
          <p:cNvSpPr txBox="1">
            <a:spLocks noChangeArrowheads="1"/>
          </p:cNvSpPr>
          <p:nvPr/>
        </p:nvSpPr>
        <p:spPr bwMode="auto">
          <a:xfrm>
            <a:off x="381000" y="1196975"/>
            <a:ext cx="82296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r>
              <a:rPr lang="en-AU" altLang="en-US" sz="3200" b="1" dirty="0">
                <a:latin typeface="Times New Roman" panose="02020603050405020304" pitchFamily="18" charset="0"/>
                <a:cs typeface="Times New Roman" panose="02020603050405020304" pitchFamily="18" charset="0"/>
              </a:rPr>
              <a:t>A serial schedule consists of a set of concurrent transactions, that processed their operation consecutively</a:t>
            </a:r>
          </a:p>
        </p:txBody>
      </p:sp>
      <p:sp>
        <p:nvSpPr>
          <p:cNvPr id="14339" name="Rectangle 7"/>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eaLnBrk="1" hangingPunct="1"/>
            <a:r>
              <a:rPr lang="en-AU" altLang="en-US" sz="3200" b="1" dirty="0">
                <a:solidFill>
                  <a:schemeClr val="accent1">
                    <a:lumMod val="75000"/>
                  </a:schemeClr>
                </a:solidFill>
                <a:latin typeface="Times New Roman" panose="02020603050405020304" pitchFamily="18" charset="0"/>
                <a:cs typeface="Times New Roman" panose="02020603050405020304" pitchFamily="18" charset="0"/>
              </a:rPr>
              <a:t>Serial schedule</a:t>
            </a:r>
          </a:p>
        </p:txBody>
      </p:sp>
      <p:sp>
        <p:nvSpPr>
          <p:cNvPr id="5" name="Text Box 4"/>
          <p:cNvSpPr txBox="1">
            <a:spLocks noChangeArrowheads="1"/>
          </p:cNvSpPr>
          <p:nvPr/>
        </p:nvSpPr>
        <p:spPr bwMode="auto">
          <a:xfrm>
            <a:off x="315912" y="2976432"/>
            <a:ext cx="8512175" cy="2677656"/>
          </a:xfrm>
          <a:prstGeom prst="rect">
            <a:avLst/>
          </a:prstGeom>
          <a:solidFill>
            <a:srgbClr val="E0E2E2"/>
          </a:solidFill>
          <a:ln w="9525">
            <a:solidFill>
              <a:schemeClr val="tx1"/>
            </a:solidFill>
            <a:miter lim="800000"/>
          </a:ln>
        </p:spPr>
        <p:txBody>
          <a:bodyPr>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dirty="0">
                <a:latin typeface="Courier New" panose="02070609020205090404" pitchFamily="49" charset="0"/>
                <a:cs typeface="Courier New" panose="02070609020205090404" pitchFamily="49" charset="0"/>
              </a:rPr>
              <a:t>T</a:t>
            </a:r>
            <a:r>
              <a:rPr lang="en-AU" altLang="en-US" b="1" baseline="-25000" dirty="0">
                <a:latin typeface="Courier New" panose="02070609020205090404" pitchFamily="49" charset="0"/>
                <a:cs typeface="Courier New" panose="02070609020205090404" pitchFamily="49" charset="0"/>
              </a:rPr>
              <a:t>1</a:t>
            </a:r>
            <a:r>
              <a:rPr lang="en-AU" altLang="en-US" b="1" dirty="0">
                <a:latin typeface="Courier New" panose="02070609020205090404" pitchFamily="49" charset="0"/>
                <a:cs typeface="Courier New" panose="02070609020205090404" pitchFamily="49" charset="0"/>
              </a:rPr>
              <a:t>				T</a:t>
            </a:r>
            <a:r>
              <a:rPr lang="en-AU" altLang="en-US" b="1" baseline="-25000" dirty="0">
                <a:latin typeface="Courier New" panose="02070609020205090404" pitchFamily="49" charset="0"/>
                <a:cs typeface="Courier New" panose="02070609020205090404" pitchFamily="49" charset="0"/>
              </a:rPr>
              <a:t>2</a:t>
            </a:r>
            <a:r>
              <a:rPr lang="en-AU" altLang="en-US" b="1" dirty="0">
                <a:latin typeface="Courier New" panose="02070609020205090404" pitchFamily="49" charset="0"/>
                <a:cs typeface="Courier New" panose="02070609020205090404" pitchFamily="49" charset="0"/>
              </a:rPr>
              <a:t>			 T</a:t>
            </a:r>
            <a:r>
              <a:rPr lang="en-AU" altLang="en-US" b="1" baseline="-25000" dirty="0">
                <a:latin typeface="Courier New" panose="02070609020205090404" pitchFamily="49" charset="0"/>
                <a:cs typeface="Courier New" panose="02070609020205090404" pitchFamily="49" charset="0"/>
              </a:rPr>
              <a:t>3</a:t>
            </a:r>
          </a:p>
          <a:p>
            <a:pPr lvl="1"/>
            <a:r>
              <a:rPr lang="en-AU" altLang="en-US" b="1" baseline="-25000" dirty="0">
                <a:latin typeface="Courier New" panose="02070609020205090404" pitchFamily="49" charset="0"/>
                <a:cs typeface="Courier New" panose="02070609020205090404" pitchFamily="49" charset="0"/>
              </a:rPr>
              <a:t>read(x)</a:t>
            </a:r>
          </a:p>
          <a:p>
            <a:pPr lvl="1"/>
            <a:r>
              <a:rPr lang="en-AU" altLang="en-US" b="1" baseline="-25000" dirty="0">
                <a:latin typeface="Courier New" panose="02070609020205090404" pitchFamily="49" charset="0"/>
                <a:cs typeface="Courier New" panose="02070609020205090404" pitchFamily="49" charset="0"/>
              </a:rPr>
              <a:t>write(x)</a:t>
            </a:r>
          </a:p>
          <a:p>
            <a:pPr lvl="1"/>
            <a:r>
              <a:rPr lang="en-AU" altLang="en-US" b="1" baseline="-25000" dirty="0">
                <a:latin typeface="Courier New" panose="02070609020205090404" pitchFamily="49" charset="0"/>
                <a:cs typeface="Courier New" panose="02070609020205090404" pitchFamily="49" charset="0"/>
              </a:rPr>
              <a:t>commit</a:t>
            </a:r>
          </a:p>
          <a:p>
            <a:pPr lvl="1"/>
            <a:r>
              <a:rPr lang="en-AU" altLang="en-US" b="1" baseline="-25000" dirty="0">
                <a:latin typeface="Courier New" panose="02070609020205090404" pitchFamily="49" charset="0"/>
                <a:cs typeface="Courier New" panose="02070609020205090404" pitchFamily="49" charset="0"/>
              </a:rPr>
              <a:t>							read(z)</a:t>
            </a:r>
          </a:p>
          <a:p>
            <a:pPr lvl="1"/>
            <a:r>
              <a:rPr lang="en-AU" altLang="en-US" b="1" baseline="-25000" dirty="0">
                <a:latin typeface="Courier New" panose="02070609020205090404" pitchFamily="49" charset="0"/>
                <a:cs typeface="Courier New" panose="02070609020205090404" pitchFamily="49" charset="0"/>
              </a:rPr>
              <a:t>							write(z)</a:t>
            </a:r>
          </a:p>
          <a:p>
            <a:pPr lvl="1"/>
            <a:r>
              <a:rPr lang="en-AU" altLang="en-US" b="1" baseline="-25000" dirty="0">
                <a:latin typeface="Courier New" panose="02070609020205090404" pitchFamily="49" charset="0"/>
                <a:cs typeface="Courier New" panose="02070609020205090404" pitchFamily="49" charset="0"/>
              </a:rPr>
              <a:t>							commit</a:t>
            </a:r>
          </a:p>
          <a:p>
            <a:pPr lvl="1"/>
            <a:r>
              <a:rPr lang="en-AU" altLang="en-US" b="1" baseline="-25000" dirty="0">
                <a:latin typeface="Courier New" panose="02070609020205090404" pitchFamily="49" charset="0"/>
                <a:cs typeface="Courier New" panose="02070609020205090404" pitchFamily="49" charset="0"/>
              </a:rPr>
              <a:t>				read(y)</a:t>
            </a:r>
          </a:p>
          <a:p>
            <a:pPr lvl="1"/>
            <a:r>
              <a:rPr lang="en-AU" altLang="en-US" b="1" baseline="-25000" dirty="0">
                <a:latin typeface="Courier New" panose="02070609020205090404" pitchFamily="49" charset="0"/>
                <a:cs typeface="Courier New" panose="02070609020205090404" pitchFamily="49" charset="0"/>
              </a:rPr>
              <a:t>				write(y)			</a:t>
            </a:r>
          </a:p>
          <a:p>
            <a:pPr lvl="1"/>
            <a:r>
              <a:rPr lang="en-AU" altLang="en-US" b="1" baseline="-25000" dirty="0">
                <a:latin typeface="Courier New" panose="02070609020205090404" pitchFamily="49" charset="0"/>
                <a:cs typeface="Courier New" panose="02070609020205090404" pitchFamily="49" charset="0"/>
              </a:rPr>
              <a:t>				commit</a:t>
            </a:r>
          </a:p>
        </p:txBody>
      </p:sp>
      <p:sp>
        <p:nvSpPr>
          <p:cNvPr id="6"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9CF22CA-CFB7-4D77-86B1-84B11DA05CE8}" type="slidenum">
              <a:rPr lang="en-US" sz="1400" b="0" strike="noStrike" spc="-1">
                <a:solidFill>
                  <a:srgbClr val="8B8B8B"/>
                </a:solidFill>
                <a:latin typeface="Montserrat"/>
                <a:ea typeface="DejaVu Sans"/>
              </a:rPr>
              <a:t>15</a:t>
            </a:fld>
            <a:endParaRPr lang="en-US" sz="1400" b="0" strike="noStrike" spc="-1" dirty="0">
              <a:latin typeface="Arial" panose="020B060402020209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060"/>
                                        </p:tgtEl>
                                        <p:attrNameLst>
                                          <p:attrName>style.visibility</p:attrName>
                                        </p:attrNameLst>
                                      </p:cBhvr>
                                      <p:to>
                                        <p:strVal val="visible"/>
                                      </p:to>
                                    </p:set>
                                    <p:animEffect transition="in" filter="fade">
                                      <p:cBhvr>
                                        <p:cTn id="7" dur="1000"/>
                                        <p:tgtEl>
                                          <p:spTgt spid="450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ext Box 4"/>
          <p:cNvSpPr txBox="1">
            <a:spLocks noChangeArrowheads="1"/>
          </p:cNvSpPr>
          <p:nvPr/>
        </p:nvSpPr>
        <p:spPr bwMode="auto">
          <a:xfrm>
            <a:off x="381000" y="1196975"/>
            <a:ext cx="82296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r>
              <a:rPr lang="en-AU" altLang="en-US" sz="3200" b="1" dirty="0">
                <a:latin typeface="Times New Roman" panose="02020603050405020304" pitchFamily="18" charset="0"/>
                <a:cs typeface="Times New Roman" panose="02020603050405020304" pitchFamily="18" charset="0"/>
              </a:rPr>
              <a:t>A </a:t>
            </a:r>
            <a:r>
              <a:rPr lang="en-AU" altLang="en-US" sz="3200" b="1" dirty="0" err="1">
                <a:latin typeface="Times New Roman" panose="02020603050405020304" pitchFamily="18" charset="0"/>
                <a:cs typeface="Times New Roman" panose="02020603050405020304" pitchFamily="18" charset="0"/>
              </a:rPr>
              <a:t>nonserial</a:t>
            </a:r>
            <a:r>
              <a:rPr lang="en-AU" altLang="en-US" sz="3200" b="1" dirty="0">
                <a:latin typeface="Times New Roman" panose="02020603050405020304" pitchFamily="18" charset="0"/>
                <a:cs typeface="Times New Roman" panose="02020603050405020304" pitchFamily="18" charset="0"/>
              </a:rPr>
              <a:t> schedule consists of a set of concurrent transactions that are interleaved. </a:t>
            </a:r>
          </a:p>
        </p:txBody>
      </p:sp>
      <p:sp>
        <p:nvSpPr>
          <p:cNvPr id="15363" name="Rectangle 7"/>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eaLnBrk="1" hangingPunct="1"/>
            <a:r>
              <a:rPr lang="en-AU" altLang="en-US" sz="3200" b="1" dirty="0" err="1">
                <a:solidFill>
                  <a:schemeClr val="accent1">
                    <a:lumMod val="75000"/>
                  </a:schemeClr>
                </a:solidFill>
                <a:latin typeface="Times New Roman" panose="02020603050405020304" pitchFamily="18" charset="0"/>
                <a:cs typeface="Times New Roman" panose="02020603050405020304" pitchFamily="18" charset="0"/>
              </a:rPr>
              <a:t>Nonserial</a:t>
            </a:r>
            <a:r>
              <a:rPr lang="en-AU" altLang="en-US" sz="3200" b="1" dirty="0">
                <a:solidFill>
                  <a:schemeClr val="accent1">
                    <a:lumMod val="75000"/>
                  </a:schemeClr>
                </a:solidFill>
                <a:latin typeface="Times New Roman" panose="02020603050405020304" pitchFamily="18" charset="0"/>
                <a:cs typeface="Times New Roman" panose="02020603050405020304" pitchFamily="18" charset="0"/>
              </a:rPr>
              <a:t> schedule</a:t>
            </a:r>
          </a:p>
        </p:txBody>
      </p:sp>
      <p:sp>
        <p:nvSpPr>
          <p:cNvPr id="6"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9CF22CA-CFB7-4D77-86B1-84B11DA05CE8}" type="slidenum">
              <a:rPr lang="en-US" sz="1400" b="0" strike="noStrike" spc="-1">
                <a:solidFill>
                  <a:srgbClr val="8B8B8B"/>
                </a:solidFill>
                <a:latin typeface="Montserrat"/>
                <a:ea typeface="DejaVu Sans"/>
              </a:rPr>
              <a:t>16</a:t>
            </a:fld>
            <a:endParaRPr lang="en-US" sz="1400" b="0" strike="noStrike" spc="-1" dirty="0">
              <a:latin typeface="Arial" panose="020B0604020202090204"/>
            </a:endParaRPr>
          </a:p>
        </p:txBody>
      </p:sp>
      <p:sp>
        <p:nvSpPr>
          <p:cNvPr id="7" name="Text Box 4"/>
          <p:cNvSpPr txBox="1">
            <a:spLocks noChangeArrowheads="1"/>
          </p:cNvSpPr>
          <p:nvPr/>
        </p:nvSpPr>
        <p:spPr bwMode="auto">
          <a:xfrm>
            <a:off x="381000" y="2555834"/>
            <a:ext cx="8512175" cy="2800767"/>
          </a:xfrm>
          <a:prstGeom prst="rect">
            <a:avLst/>
          </a:prstGeom>
          <a:solidFill>
            <a:srgbClr val="E0E2E2"/>
          </a:solidFill>
          <a:ln w="9525">
            <a:solidFill>
              <a:schemeClr val="tx1"/>
            </a:solidFill>
            <a:miter lim="800000"/>
          </a:ln>
        </p:spPr>
        <p:txBody>
          <a:bodyPr>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dirty="0">
                <a:latin typeface="Courier New" panose="02070609020205090404" pitchFamily="49" charset="0"/>
                <a:cs typeface="Courier New" panose="02070609020205090404" pitchFamily="49" charset="0"/>
              </a:rPr>
              <a:t>T</a:t>
            </a:r>
            <a:r>
              <a:rPr lang="en-AU" altLang="en-US" b="1" baseline="-25000" dirty="0">
                <a:latin typeface="Courier New" panose="02070609020205090404" pitchFamily="49" charset="0"/>
                <a:cs typeface="Courier New" panose="02070609020205090404" pitchFamily="49" charset="0"/>
              </a:rPr>
              <a:t>1</a:t>
            </a:r>
            <a:r>
              <a:rPr lang="en-AU" altLang="en-US" b="1" dirty="0">
                <a:latin typeface="Courier New" panose="02070609020205090404" pitchFamily="49" charset="0"/>
                <a:cs typeface="Courier New" panose="02070609020205090404" pitchFamily="49" charset="0"/>
              </a:rPr>
              <a:t>				T</a:t>
            </a:r>
            <a:r>
              <a:rPr lang="en-AU" altLang="en-US" b="1" baseline="-25000" dirty="0">
                <a:latin typeface="Courier New" panose="02070609020205090404" pitchFamily="49" charset="0"/>
                <a:cs typeface="Courier New" panose="02070609020205090404" pitchFamily="49" charset="0"/>
              </a:rPr>
              <a:t>2</a:t>
            </a:r>
            <a:r>
              <a:rPr lang="en-AU" altLang="en-US" b="1" dirty="0">
                <a:latin typeface="Courier New" panose="02070609020205090404" pitchFamily="49" charset="0"/>
                <a:cs typeface="Courier New" panose="02070609020205090404" pitchFamily="49" charset="0"/>
              </a:rPr>
              <a:t>			 T</a:t>
            </a:r>
            <a:r>
              <a:rPr lang="en-AU" altLang="en-US" b="1" baseline="-25000" dirty="0">
                <a:latin typeface="Courier New" panose="02070609020205090404" pitchFamily="49" charset="0"/>
                <a:cs typeface="Courier New" panose="02070609020205090404" pitchFamily="49" charset="0"/>
              </a:rPr>
              <a:t>3</a:t>
            </a:r>
          </a:p>
          <a:p>
            <a:pPr lvl="1"/>
            <a:r>
              <a:rPr lang="en-AU" altLang="en-US" b="1" baseline="-25000" dirty="0">
                <a:latin typeface="Courier New" panose="02070609020205090404" pitchFamily="49" charset="0"/>
                <a:cs typeface="Courier New" panose="02070609020205090404" pitchFamily="49" charset="0"/>
              </a:rPr>
              <a:t>read(x)</a:t>
            </a:r>
          </a:p>
          <a:p>
            <a:pPr lvl="1"/>
            <a:r>
              <a:rPr lang="en-AU" altLang="en-US" b="1" baseline="-25000" dirty="0">
                <a:latin typeface="Courier New" panose="02070609020205090404" pitchFamily="49" charset="0"/>
                <a:cs typeface="Courier New" panose="02070609020205090404" pitchFamily="49" charset="0"/>
              </a:rPr>
              <a:t>write(x)</a:t>
            </a:r>
          </a:p>
          <a:p>
            <a:pPr lvl="1"/>
            <a:r>
              <a:rPr lang="en-AU" altLang="en-US" b="1" baseline="-25000" dirty="0">
                <a:latin typeface="Courier New" panose="02070609020205090404" pitchFamily="49" charset="0"/>
                <a:cs typeface="Courier New" panose="02070609020205090404" pitchFamily="49" charset="0"/>
              </a:rPr>
              <a:t>commit</a:t>
            </a:r>
          </a:p>
          <a:p>
            <a:pPr lvl="1"/>
            <a:r>
              <a:rPr lang="en-AU" altLang="en-US" b="1" baseline="-25000" dirty="0">
                <a:latin typeface="Courier New" panose="02070609020205090404" pitchFamily="49" charset="0"/>
                <a:cs typeface="Courier New" panose="02070609020205090404" pitchFamily="49" charset="0"/>
              </a:rPr>
              <a:t>				read(y)</a:t>
            </a:r>
          </a:p>
          <a:p>
            <a:pPr lvl="1"/>
            <a:r>
              <a:rPr lang="en-AU" altLang="en-US" b="1" baseline="-25000" dirty="0">
                <a:latin typeface="Courier New" panose="02070609020205090404" pitchFamily="49" charset="0"/>
                <a:cs typeface="Courier New" panose="02070609020205090404" pitchFamily="49" charset="0"/>
              </a:rPr>
              <a:t>							read(z)</a:t>
            </a:r>
          </a:p>
          <a:p>
            <a:pPr lvl="1"/>
            <a:r>
              <a:rPr lang="en-AU" altLang="en-US" b="1" baseline="-25000" dirty="0">
                <a:latin typeface="Courier New" panose="02070609020205090404" pitchFamily="49" charset="0"/>
                <a:cs typeface="Courier New" panose="02070609020205090404" pitchFamily="49" charset="0"/>
              </a:rPr>
              <a:t>				write(y)								commit</a:t>
            </a:r>
          </a:p>
          <a:p>
            <a:pPr lvl="1"/>
            <a:r>
              <a:rPr lang="en-AU" altLang="en-US" b="1" baseline="-25000" dirty="0">
                <a:latin typeface="Courier New" panose="02070609020205090404" pitchFamily="49" charset="0"/>
                <a:cs typeface="Courier New" panose="02070609020205090404" pitchFamily="49" charset="0"/>
              </a:rPr>
              <a:t>							write(z)</a:t>
            </a:r>
          </a:p>
          <a:p>
            <a:pPr lvl="1"/>
            <a:r>
              <a:rPr lang="en-AU" altLang="en-US" b="1" baseline="-25000" dirty="0">
                <a:latin typeface="Courier New" panose="02070609020205090404" pitchFamily="49" charset="0"/>
                <a:cs typeface="Courier New" panose="02070609020205090404" pitchFamily="49" charset="0"/>
              </a:rPr>
              <a:t>							commit</a:t>
            </a:r>
            <a:endParaRPr lang="en-AU" altLang="en-US" dirty="0">
              <a:latin typeface="Courier New" panose="02070609020205090404" pitchFamily="49" charset="0"/>
              <a:cs typeface="Courier New" panose="0207060902020509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060"/>
                                        </p:tgtEl>
                                        <p:attrNameLst>
                                          <p:attrName>style.visibility</p:attrName>
                                        </p:attrNameLst>
                                      </p:cBhvr>
                                      <p:to>
                                        <p:strVal val="visible"/>
                                      </p:to>
                                    </p:set>
                                    <p:animEffect transition="in" filter="fade">
                                      <p:cBhvr>
                                        <p:cTn id="7" dur="1000"/>
                                        <p:tgtEl>
                                          <p:spTgt spid="450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ext Box 4"/>
          <p:cNvSpPr txBox="1">
            <a:spLocks noChangeArrowheads="1"/>
          </p:cNvSpPr>
          <p:nvPr/>
        </p:nvSpPr>
        <p:spPr bwMode="auto">
          <a:xfrm>
            <a:off x="381000" y="1447800"/>
            <a:ext cx="82296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r>
              <a:rPr lang="en-AU" altLang="en-US" sz="3200" b="1" dirty="0">
                <a:latin typeface="Times New Roman" panose="02020603050405020304" pitchFamily="18" charset="0"/>
                <a:cs typeface="Times New Roman" panose="02020603050405020304" pitchFamily="18" charset="0"/>
              </a:rPr>
              <a:t>A serial schedule never leaves the database in an inconsistent state even if different results may be generated.</a:t>
            </a:r>
          </a:p>
        </p:txBody>
      </p:sp>
      <p:sp>
        <p:nvSpPr>
          <p:cNvPr id="45061" name="Text Box 5"/>
          <p:cNvSpPr txBox="1">
            <a:spLocks noChangeArrowheads="1"/>
          </p:cNvSpPr>
          <p:nvPr/>
        </p:nvSpPr>
        <p:spPr bwMode="auto">
          <a:xfrm>
            <a:off x="381000" y="3009900"/>
            <a:ext cx="82296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r>
              <a:rPr lang="en-AU" altLang="en-US" sz="3200" b="1" dirty="0">
                <a:latin typeface="Times New Roman" panose="02020603050405020304" pitchFamily="18" charset="0"/>
                <a:cs typeface="Times New Roman" panose="02020603050405020304" pitchFamily="18" charset="0"/>
              </a:rPr>
              <a:t>In a </a:t>
            </a:r>
            <a:r>
              <a:rPr lang="en-AU" altLang="en-US" sz="3200" b="1" dirty="0" err="1">
                <a:latin typeface="Times New Roman" panose="02020603050405020304" pitchFamily="18" charset="0"/>
                <a:cs typeface="Times New Roman" panose="02020603050405020304" pitchFamily="18" charset="0"/>
              </a:rPr>
              <a:t>nonserial</a:t>
            </a:r>
            <a:r>
              <a:rPr lang="en-AU" altLang="en-US" sz="3200" b="1" dirty="0">
                <a:latin typeface="Times New Roman" panose="02020603050405020304" pitchFamily="18" charset="0"/>
                <a:cs typeface="Times New Roman" panose="02020603050405020304" pitchFamily="18" charset="0"/>
              </a:rPr>
              <a:t> schedule if concurrent transactions produce the same results as in a certain serial schedule, and each transaction reads the same data items then the </a:t>
            </a:r>
            <a:r>
              <a:rPr lang="en-AU" altLang="en-US" sz="3200" b="1" dirty="0" err="1">
                <a:latin typeface="Times New Roman" panose="02020603050405020304" pitchFamily="18" charset="0"/>
                <a:cs typeface="Times New Roman" panose="02020603050405020304" pitchFamily="18" charset="0"/>
              </a:rPr>
              <a:t>nonserial</a:t>
            </a:r>
            <a:r>
              <a:rPr lang="en-AU" altLang="en-US" sz="3200" b="1" dirty="0">
                <a:latin typeface="Times New Roman" panose="02020603050405020304" pitchFamily="18" charset="0"/>
                <a:cs typeface="Times New Roman" panose="02020603050405020304" pitchFamily="18" charset="0"/>
              </a:rPr>
              <a:t> schedule is called view serializable.</a:t>
            </a:r>
          </a:p>
        </p:txBody>
      </p:sp>
      <p:sp>
        <p:nvSpPr>
          <p:cNvPr id="16388" name="Rectangle 7"/>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eaLnBrk="1" hangingPunct="1"/>
            <a:r>
              <a:rPr lang="en-AU" altLang="en-US" sz="3200" b="1" dirty="0" err="1">
                <a:solidFill>
                  <a:schemeClr val="accent1">
                    <a:lumMod val="75000"/>
                  </a:schemeClr>
                </a:solidFill>
                <a:latin typeface="Times New Roman" panose="02020603050405020304" pitchFamily="18" charset="0"/>
                <a:cs typeface="Times New Roman" panose="02020603050405020304" pitchFamily="18" charset="0"/>
              </a:rPr>
              <a:t>Serializability</a:t>
            </a:r>
            <a:endParaRPr lang="en-AU"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5"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9CF22CA-CFB7-4D77-86B1-84B11DA05CE8}" type="slidenum">
              <a:rPr lang="en-US" sz="1400" b="0" strike="noStrike" spc="-1">
                <a:solidFill>
                  <a:srgbClr val="8B8B8B"/>
                </a:solidFill>
                <a:latin typeface="Montserrat"/>
                <a:ea typeface="DejaVu Sans"/>
              </a:rPr>
              <a:t>17</a:t>
            </a:fld>
            <a:endParaRPr lang="en-US" sz="1400" b="0" strike="noStrike" spc="-1" dirty="0">
              <a:latin typeface="Arial" panose="020B060402020209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060"/>
                                        </p:tgtEl>
                                        <p:attrNameLst>
                                          <p:attrName>style.visibility</p:attrName>
                                        </p:attrNameLst>
                                      </p:cBhvr>
                                      <p:to>
                                        <p:strVal val="visible"/>
                                      </p:to>
                                    </p:set>
                                    <p:animEffect transition="in" filter="fade">
                                      <p:cBhvr>
                                        <p:cTn id="7" dur="1000"/>
                                        <p:tgtEl>
                                          <p:spTgt spid="450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061"/>
                                        </p:tgtEl>
                                        <p:attrNameLst>
                                          <p:attrName>style.visibility</p:attrName>
                                        </p:attrNameLst>
                                      </p:cBhvr>
                                      <p:to>
                                        <p:strVal val="visible"/>
                                      </p:to>
                                    </p:set>
                                    <p:animEffect transition="in" filter="fade">
                                      <p:cBhvr>
                                        <p:cTn id="12" dur="1000"/>
                                        <p:tgtEl>
                                          <p:spTgt spid="45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p:bldP spid="450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ext Box 4"/>
          <p:cNvSpPr txBox="1">
            <a:spLocks noChangeArrowheads="1"/>
          </p:cNvSpPr>
          <p:nvPr/>
        </p:nvSpPr>
        <p:spPr bwMode="auto">
          <a:xfrm>
            <a:off x="381000" y="1447800"/>
            <a:ext cx="8229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r>
              <a:rPr lang="en-AU" altLang="en-US" sz="3200" b="1" dirty="0">
                <a:latin typeface="Times New Roman" panose="02020603050405020304" pitchFamily="18" charset="0"/>
                <a:cs typeface="Times New Roman" panose="02020603050405020304" pitchFamily="18" charset="0"/>
              </a:rPr>
              <a:t>Problem:</a:t>
            </a:r>
          </a:p>
        </p:txBody>
      </p:sp>
      <p:sp>
        <p:nvSpPr>
          <p:cNvPr id="45061" name="Text Box 5"/>
          <p:cNvSpPr txBox="1">
            <a:spLocks noChangeArrowheads="1"/>
          </p:cNvSpPr>
          <p:nvPr/>
        </p:nvSpPr>
        <p:spPr bwMode="auto">
          <a:xfrm>
            <a:off x="381000" y="2230091"/>
            <a:ext cx="822960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r>
              <a:rPr lang="en-AU" altLang="en-US" sz="3200" b="1" dirty="0">
                <a:solidFill>
                  <a:srgbClr val="FF0000"/>
                </a:solidFill>
                <a:latin typeface="Times New Roman" panose="02020603050405020304" pitchFamily="18" charset="0"/>
                <a:cs typeface="Times New Roman" panose="02020603050405020304" pitchFamily="18" charset="0"/>
              </a:rPr>
              <a:t>Testing if a schedule is view serializable is NP-complete</a:t>
            </a:r>
          </a:p>
          <a:p>
            <a:endParaRPr lang="en-AU" altLang="en-US" sz="3200" b="1" dirty="0">
              <a:latin typeface="Times New Roman" panose="02020603050405020304" pitchFamily="18" charset="0"/>
              <a:cs typeface="Times New Roman" panose="02020603050405020304" pitchFamily="18" charset="0"/>
            </a:endParaRPr>
          </a:p>
          <a:p>
            <a:r>
              <a:rPr lang="en-AU" altLang="en-US" sz="3200" b="1" dirty="0">
                <a:latin typeface="Times New Roman" panose="02020603050405020304" pitchFamily="18" charset="0"/>
                <a:cs typeface="Times New Roman" panose="02020603050405020304" pitchFamily="18" charset="0"/>
              </a:rPr>
              <a:t>It means, that time needed to decide whether a given schedule is view serializable (correct) grows exponentially with the grows of the total number of transactions involved in a schedule</a:t>
            </a:r>
          </a:p>
        </p:txBody>
      </p:sp>
      <p:sp>
        <p:nvSpPr>
          <p:cNvPr id="16388" name="Rectangle 7"/>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eaLnBrk="1" hangingPunct="1"/>
            <a:r>
              <a:rPr lang="en-AU" altLang="en-US" sz="3200" b="1" dirty="0" err="1">
                <a:solidFill>
                  <a:schemeClr val="accent1">
                    <a:lumMod val="75000"/>
                  </a:schemeClr>
                </a:solidFill>
                <a:latin typeface="Times New Roman" panose="02020603050405020304" pitchFamily="18" charset="0"/>
                <a:cs typeface="Times New Roman" panose="02020603050405020304" pitchFamily="18" charset="0"/>
              </a:rPr>
              <a:t>Serializability</a:t>
            </a:r>
            <a:endParaRPr lang="en-AU" alt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5"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9CF22CA-CFB7-4D77-86B1-84B11DA05CE8}" type="slidenum">
              <a:rPr lang="en-US" sz="1400" b="0" strike="noStrike" spc="-1">
                <a:solidFill>
                  <a:srgbClr val="8B8B8B"/>
                </a:solidFill>
                <a:latin typeface="Montserrat"/>
                <a:ea typeface="DejaVu Sans"/>
              </a:rPr>
              <a:t>18</a:t>
            </a:fld>
            <a:endParaRPr lang="en-US" sz="1400" b="0" strike="noStrike" spc="-1" dirty="0">
              <a:latin typeface="Arial" panose="020B060402020209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060"/>
                                        </p:tgtEl>
                                        <p:attrNameLst>
                                          <p:attrName>style.visibility</p:attrName>
                                        </p:attrNameLst>
                                      </p:cBhvr>
                                      <p:to>
                                        <p:strVal val="visible"/>
                                      </p:to>
                                    </p:set>
                                    <p:animEffect transition="in" filter="fade">
                                      <p:cBhvr>
                                        <p:cTn id="7" dur="1000"/>
                                        <p:tgtEl>
                                          <p:spTgt spid="450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061"/>
                                        </p:tgtEl>
                                        <p:attrNameLst>
                                          <p:attrName>style.visibility</p:attrName>
                                        </p:attrNameLst>
                                      </p:cBhvr>
                                      <p:to>
                                        <p:strVal val="visible"/>
                                      </p:to>
                                    </p:set>
                                    <p:animEffect transition="in" filter="fade">
                                      <p:cBhvr>
                                        <p:cTn id="12" dur="1000"/>
                                        <p:tgtEl>
                                          <p:spTgt spid="45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p:bldP spid="4506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bwMode="auto">
          <a:xfrm>
            <a:off x="2027238" y="1447800"/>
            <a:ext cx="4984750" cy="1196975"/>
            <a:chOff x="1277" y="1104"/>
            <a:chExt cx="3140" cy="754"/>
          </a:xfrm>
        </p:grpSpPr>
        <p:sp>
          <p:nvSpPr>
            <p:cNvPr id="17420" name="Text Box 5"/>
            <p:cNvSpPr txBox="1">
              <a:spLocks noChangeArrowheads="1"/>
            </p:cNvSpPr>
            <p:nvPr/>
          </p:nvSpPr>
          <p:spPr bwMode="auto">
            <a:xfrm>
              <a:off x="1277" y="1104"/>
              <a:ext cx="3140" cy="754"/>
            </a:xfrm>
            <a:prstGeom prst="rect">
              <a:avLst/>
            </a:prstGeom>
            <a:solidFill>
              <a:srgbClr val="E0E2E2"/>
            </a:solidFill>
            <a:ln w="9525">
              <a:solidFill>
                <a:schemeClr val="tx1"/>
              </a:solidFill>
              <a:miter lim="800000"/>
            </a:ln>
          </p:spPr>
          <p:txBody>
            <a:bodyPr wrap="none">
              <a:spAutoFit/>
            </a:bodyPr>
            <a:lstStyle>
              <a:lvl1pPr>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a:latin typeface="Times New Roman" panose="02020603050405020304" pitchFamily="18" charset="0"/>
                  <a:cs typeface="Times New Roman" panose="02020603050405020304" pitchFamily="18" charset="0"/>
                </a:rPr>
                <a:t>		read		write     </a:t>
              </a:r>
            </a:p>
            <a:p>
              <a:r>
                <a:rPr lang="en-AU" altLang="en-US" b="1">
                  <a:latin typeface="Times New Roman" panose="02020603050405020304" pitchFamily="18" charset="0"/>
                  <a:cs typeface="Times New Roman" panose="02020603050405020304" pitchFamily="18" charset="0"/>
                </a:rPr>
                <a:t>read		NO		YES</a:t>
              </a:r>
            </a:p>
            <a:p>
              <a:r>
                <a:rPr lang="en-AU" altLang="en-US" b="1">
                  <a:latin typeface="Times New Roman" panose="02020603050405020304" pitchFamily="18" charset="0"/>
                  <a:cs typeface="Times New Roman" panose="02020603050405020304" pitchFamily="18" charset="0"/>
                </a:rPr>
                <a:t>write		YES		YES</a:t>
              </a:r>
            </a:p>
          </p:txBody>
        </p:sp>
        <p:sp>
          <p:nvSpPr>
            <p:cNvPr id="17421" name="Line 6"/>
            <p:cNvSpPr>
              <a:spLocks noChangeShapeType="1"/>
            </p:cNvSpPr>
            <p:nvPr/>
          </p:nvSpPr>
          <p:spPr bwMode="auto">
            <a:xfrm>
              <a:off x="2141" y="1104"/>
              <a:ext cx="1" cy="75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AU">
                <a:latin typeface="Times New Roman" panose="02020603050405020304" pitchFamily="18" charset="0"/>
                <a:cs typeface="Times New Roman" panose="02020603050405020304" pitchFamily="18" charset="0"/>
              </a:endParaRPr>
            </a:p>
          </p:txBody>
        </p:sp>
        <p:sp>
          <p:nvSpPr>
            <p:cNvPr id="17422" name="Line 7"/>
            <p:cNvSpPr>
              <a:spLocks noChangeShapeType="1"/>
            </p:cNvSpPr>
            <p:nvPr/>
          </p:nvSpPr>
          <p:spPr bwMode="auto">
            <a:xfrm flipH="1">
              <a:off x="3287" y="1104"/>
              <a:ext cx="6" cy="73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AU">
                <a:latin typeface="Times New Roman" panose="02020603050405020304" pitchFamily="18" charset="0"/>
                <a:cs typeface="Times New Roman" panose="02020603050405020304" pitchFamily="18" charset="0"/>
              </a:endParaRPr>
            </a:p>
          </p:txBody>
        </p:sp>
        <p:sp>
          <p:nvSpPr>
            <p:cNvPr id="17423" name="Line 8"/>
            <p:cNvSpPr>
              <a:spLocks noChangeShapeType="1"/>
            </p:cNvSpPr>
            <p:nvPr/>
          </p:nvSpPr>
          <p:spPr bwMode="auto">
            <a:xfrm flipV="1">
              <a:off x="1277" y="1358"/>
              <a:ext cx="3137" cy="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AU">
                <a:latin typeface="Times New Roman" panose="02020603050405020304" pitchFamily="18" charset="0"/>
                <a:cs typeface="Times New Roman" panose="02020603050405020304" pitchFamily="18" charset="0"/>
              </a:endParaRPr>
            </a:p>
          </p:txBody>
        </p:sp>
      </p:grpSp>
      <p:sp>
        <p:nvSpPr>
          <p:cNvPr id="46089" name="Text Box 9"/>
          <p:cNvSpPr txBox="1">
            <a:spLocks noChangeArrowheads="1"/>
          </p:cNvSpPr>
          <p:nvPr/>
        </p:nvSpPr>
        <p:spPr bwMode="auto">
          <a:xfrm>
            <a:off x="1250950" y="2876550"/>
            <a:ext cx="6594475" cy="466725"/>
          </a:xfrm>
          <a:prstGeom prst="rect">
            <a:avLst/>
          </a:prstGeom>
          <a:solidFill>
            <a:srgbClr val="E0E2E2"/>
          </a:solidFill>
          <a:ln w="9525">
            <a:solidFill>
              <a:schemeClr val="tx1"/>
            </a:solidFill>
            <a:miter lim="800000"/>
          </a:ln>
        </p:spPr>
        <p:txBody>
          <a:bodyPr wrap="non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a:latin typeface="Courier New" panose="02070609020205090404" pitchFamily="49" charset="0"/>
                <a:cs typeface="Courier New" panose="02070609020205090404" pitchFamily="49" charset="0"/>
              </a:rPr>
              <a:t>T</a:t>
            </a:r>
            <a:r>
              <a:rPr lang="en-AU" altLang="en-US" b="1" baseline="-25000">
                <a:latin typeface="Courier New" panose="02070609020205090404" pitchFamily="49" charset="0"/>
                <a:cs typeface="Courier New" panose="02070609020205090404" pitchFamily="49" charset="0"/>
              </a:rPr>
              <a:t>1</a:t>
            </a:r>
            <a:r>
              <a:rPr lang="en-AU" altLang="en-US" b="1">
                <a:latin typeface="Courier New" panose="02070609020205090404" pitchFamily="49" charset="0"/>
                <a:cs typeface="Courier New" panose="02070609020205090404" pitchFamily="49" charset="0"/>
              </a:rPr>
              <a:t>				T</a:t>
            </a:r>
            <a:r>
              <a:rPr lang="en-AU" altLang="en-US" b="1" baseline="-25000">
                <a:latin typeface="Courier New" panose="02070609020205090404" pitchFamily="49" charset="0"/>
                <a:cs typeface="Courier New" panose="02070609020205090404" pitchFamily="49" charset="0"/>
              </a:rPr>
              <a:t>2</a:t>
            </a:r>
            <a:r>
              <a:rPr lang="en-AU" altLang="en-US" b="1">
                <a:latin typeface="Courier New" panose="02070609020205090404" pitchFamily="49" charset="0"/>
                <a:cs typeface="Courier New" panose="02070609020205090404" pitchFamily="49" charset="0"/>
              </a:rPr>
              <a:t>			</a:t>
            </a:r>
            <a:endParaRPr lang="en-AU" altLang="en-US">
              <a:latin typeface="Courier New" panose="02070609020205090404" pitchFamily="49" charset="0"/>
              <a:cs typeface="Courier New" panose="02070609020205090404" pitchFamily="49" charset="0"/>
            </a:endParaRPr>
          </a:p>
        </p:txBody>
      </p:sp>
      <p:sp>
        <p:nvSpPr>
          <p:cNvPr id="46090" name="Text Box 10"/>
          <p:cNvSpPr txBox="1">
            <a:spLocks noChangeArrowheads="1"/>
          </p:cNvSpPr>
          <p:nvPr/>
        </p:nvSpPr>
        <p:spPr bwMode="auto">
          <a:xfrm>
            <a:off x="1250949" y="3486150"/>
            <a:ext cx="6594475" cy="461665"/>
          </a:xfrm>
          <a:prstGeom prst="rect">
            <a:avLst/>
          </a:prstGeom>
          <a:solidFill>
            <a:srgbClr val="E0E2E2"/>
          </a:solidFill>
          <a:ln w="9525">
            <a:solidFill>
              <a:schemeClr val="tx1"/>
            </a:solidFill>
            <a:miter lim="800000"/>
          </a:ln>
        </p:spPr>
        <p:txBody>
          <a:bodyPr wrap="squar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dirty="0">
                <a:latin typeface="Courier New" panose="02070609020205090404" pitchFamily="49" charset="0"/>
                <a:cs typeface="Courier New" panose="02070609020205090404" pitchFamily="49" charset="0"/>
              </a:rPr>
              <a:t>write(x, z-10) 				</a:t>
            </a:r>
          </a:p>
        </p:txBody>
      </p:sp>
      <p:sp>
        <p:nvSpPr>
          <p:cNvPr id="46091" name="Text Box 11"/>
          <p:cNvSpPr txBox="1">
            <a:spLocks noChangeArrowheads="1"/>
          </p:cNvSpPr>
          <p:nvPr/>
        </p:nvSpPr>
        <p:spPr bwMode="auto">
          <a:xfrm>
            <a:off x="1250950" y="4029075"/>
            <a:ext cx="6594475" cy="466725"/>
          </a:xfrm>
          <a:prstGeom prst="rect">
            <a:avLst/>
          </a:prstGeom>
          <a:solidFill>
            <a:srgbClr val="E0E2E2"/>
          </a:solidFill>
          <a:ln w="9525">
            <a:solidFill>
              <a:schemeClr val="tx1"/>
            </a:solidFill>
            <a:miter lim="800000"/>
          </a:ln>
        </p:spPr>
        <p:txBody>
          <a:bodyPr wrap="non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dirty="0">
                <a:latin typeface="Courier New" panose="02070609020205090404" pitchFamily="49" charset="0"/>
                <a:cs typeface="Courier New" panose="02070609020205090404" pitchFamily="49" charset="0"/>
              </a:rPr>
              <a:t>				v=read(x)		</a:t>
            </a:r>
          </a:p>
        </p:txBody>
      </p:sp>
      <p:sp>
        <p:nvSpPr>
          <p:cNvPr id="46092" name="Text Box 12"/>
          <p:cNvSpPr txBox="1">
            <a:spLocks noChangeArrowheads="1"/>
          </p:cNvSpPr>
          <p:nvPr/>
        </p:nvSpPr>
        <p:spPr bwMode="auto">
          <a:xfrm>
            <a:off x="1250951" y="4562475"/>
            <a:ext cx="6594474" cy="830997"/>
          </a:xfrm>
          <a:prstGeom prst="rect">
            <a:avLst/>
          </a:prstGeom>
          <a:solidFill>
            <a:srgbClr val="E0E2E2"/>
          </a:solidFill>
          <a:ln w="9525">
            <a:solidFill>
              <a:schemeClr val="tx1"/>
            </a:solidFill>
            <a:miter lim="800000"/>
          </a:ln>
        </p:spPr>
        <p:txBody>
          <a:bodyPr wrap="squar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dirty="0">
                <a:latin typeface="Courier New" panose="02070609020205090404" pitchFamily="49" charset="0"/>
                <a:cs typeface="Courier New" panose="02070609020205090404" pitchFamily="49" charset="0"/>
              </a:rPr>
              <a:t>u=read(y)						</a:t>
            </a:r>
          </a:p>
        </p:txBody>
      </p:sp>
      <p:sp>
        <p:nvSpPr>
          <p:cNvPr id="46093" name="Text Box 13"/>
          <p:cNvSpPr txBox="1">
            <a:spLocks noChangeArrowheads="1"/>
          </p:cNvSpPr>
          <p:nvPr/>
        </p:nvSpPr>
        <p:spPr bwMode="auto">
          <a:xfrm>
            <a:off x="1250950" y="5095875"/>
            <a:ext cx="6594474" cy="461665"/>
          </a:xfrm>
          <a:prstGeom prst="rect">
            <a:avLst/>
          </a:prstGeom>
          <a:solidFill>
            <a:srgbClr val="E0E2E2"/>
          </a:solidFill>
          <a:ln w="9525">
            <a:solidFill>
              <a:schemeClr val="tx1"/>
            </a:solidFill>
            <a:miter lim="800000"/>
          </a:ln>
        </p:spPr>
        <p:txBody>
          <a:bodyPr wrap="squar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dirty="0">
                <a:latin typeface="Courier New" panose="02070609020205090404" pitchFamily="49" charset="0"/>
                <a:cs typeface="Courier New" panose="02070609020205090404" pitchFamily="49" charset="0"/>
              </a:rPr>
              <a:t>write(y,u+10)				</a:t>
            </a:r>
          </a:p>
        </p:txBody>
      </p:sp>
      <p:sp>
        <p:nvSpPr>
          <p:cNvPr id="46094" name="Text Box 14"/>
          <p:cNvSpPr txBox="1">
            <a:spLocks noChangeArrowheads="1"/>
          </p:cNvSpPr>
          <p:nvPr/>
        </p:nvSpPr>
        <p:spPr bwMode="auto">
          <a:xfrm>
            <a:off x="1254125" y="5629275"/>
            <a:ext cx="6594475" cy="466725"/>
          </a:xfrm>
          <a:prstGeom prst="rect">
            <a:avLst/>
          </a:prstGeom>
          <a:solidFill>
            <a:srgbClr val="E0E2E2"/>
          </a:solidFill>
          <a:ln w="9525">
            <a:solidFill>
              <a:schemeClr val="tx1"/>
            </a:solidFill>
            <a:miter lim="800000"/>
          </a:ln>
        </p:spPr>
        <p:txBody>
          <a:bodyPr wrap="non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dirty="0">
                <a:latin typeface="Courier New" panose="02070609020205090404" pitchFamily="49" charset="0"/>
                <a:cs typeface="Courier New" panose="02070609020205090404" pitchFamily="49" charset="0"/>
              </a:rPr>
              <a:t>				w=read(y)		</a:t>
            </a:r>
          </a:p>
        </p:txBody>
      </p:sp>
      <p:sp>
        <p:nvSpPr>
          <p:cNvPr id="46095" name="Line 15"/>
          <p:cNvSpPr>
            <a:spLocks noChangeShapeType="1"/>
          </p:cNvSpPr>
          <p:nvPr/>
        </p:nvSpPr>
        <p:spPr bwMode="auto">
          <a:xfrm>
            <a:off x="2438400" y="3886200"/>
            <a:ext cx="2514600" cy="381000"/>
          </a:xfrm>
          <a:prstGeom prst="line">
            <a:avLst/>
          </a:prstGeom>
          <a:noFill/>
          <a:ln w="381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AU">
              <a:latin typeface="Courier New" panose="02070609020205090404" pitchFamily="49" charset="0"/>
              <a:cs typeface="Courier New" panose="02070609020205090404" pitchFamily="49" charset="0"/>
            </a:endParaRPr>
          </a:p>
        </p:txBody>
      </p:sp>
      <p:sp>
        <p:nvSpPr>
          <p:cNvPr id="46096" name="Line 16"/>
          <p:cNvSpPr>
            <a:spLocks noChangeShapeType="1"/>
          </p:cNvSpPr>
          <p:nvPr/>
        </p:nvSpPr>
        <p:spPr bwMode="auto">
          <a:xfrm>
            <a:off x="2438400" y="5486400"/>
            <a:ext cx="2514600" cy="381000"/>
          </a:xfrm>
          <a:prstGeom prst="line">
            <a:avLst/>
          </a:prstGeom>
          <a:noFill/>
          <a:ln w="381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AU">
              <a:latin typeface="Courier New" panose="02070609020205090404" pitchFamily="49" charset="0"/>
              <a:cs typeface="Courier New" panose="02070609020205090404" pitchFamily="49" charset="0"/>
            </a:endParaRPr>
          </a:p>
        </p:txBody>
      </p:sp>
      <p:sp>
        <p:nvSpPr>
          <p:cNvPr id="17419" name="Rectangle 18"/>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eaLnBrk="1" hangingPunct="1"/>
            <a:r>
              <a:rPr lang="en-AU" altLang="en-US" sz="3200" b="1" dirty="0">
                <a:solidFill>
                  <a:schemeClr val="accent1">
                    <a:lumMod val="75000"/>
                  </a:schemeClr>
                </a:solidFill>
                <a:latin typeface="Times New Roman" panose="02020603050405020304" pitchFamily="18" charset="0"/>
                <a:cs typeface="Times New Roman" panose="02020603050405020304" pitchFamily="18" charset="0"/>
              </a:rPr>
              <a:t>Conflicting operations</a:t>
            </a:r>
          </a:p>
        </p:txBody>
      </p:sp>
      <p:sp>
        <p:nvSpPr>
          <p:cNvPr id="16"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9CF22CA-CFB7-4D77-86B1-84B11DA05CE8}" type="slidenum">
              <a:rPr lang="en-US" sz="1400" b="0" strike="noStrike" spc="-1">
                <a:solidFill>
                  <a:srgbClr val="8B8B8B"/>
                </a:solidFill>
                <a:latin typeface="Courier New" panose="02070609020205090404" pitchFamily="49" charset="0"/>
                <a:ea typeface="DejaVu Sans"/>
                <a:cs typeface="Courier New" panose="02070609020205090404" pitchFamily="49" charset="0"/>
              </a:rPr>
              <a:t>19</a:t>
            </a:fld>
            <a:endParaRPr lang="en-US" sz="1400" b="0" strike="noStrike" spc="-1" dirty="0">
              <a:latin typeface="Courier New" panose="02070609020205090404" pitchFamily="49" charset="0"/>
              <a:cs typeface="Courier New" panose="0207060902020509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089"/>
                                        </p:tgtEl>
                                        <p:attrNameLst>
                                          <p:attrName>style.visibility</p:attrName>
                                        </p:attrNameLst>
                                      </p:cBhvr>
                                      <p:to>
                                        <p:strVal val="visible"/>
                                      </p:to>
                                    </p:set>
                                    <p:animEffect transition="in" filter="fade">
                                      <p:cBhvr>
                                        <p:cTn id="12" dur="1000"/>
                                        <p:tgtEl>
                                          <p:spTgt spid="4608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6090"/>
                                        </p:tgtEl>
                                        <p:attrNameLst>
                                          <p:attrName>style.visibility</p:attrName>
                                        </p:attrNameLst>
                                      </p:cBhvr>
                                      <p:to>
                                        <p:strVal val="visible"/>
                                      </p:to>
                                    </p:set>
                                    <p:animEffect transition="in" filter="fade">
                                      <p:cBhvr>
                                        <p:cTn id="17" dur="1000"/>
                                        <p:tgtEl>
                                          <p:spTgt spid="4609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6091"/>
                                        </p:tgtEl>
                                        <p:attrNameLst>
                                          <p:attrName>style.visibility</p:attrName>
                                        </p:attrNameLst>
                                      </p:cBhvr>
                                      <p:to>
                                        <p:strVal val="visible"/>
                                      </p:to>
                                    </p:set>
                                    <p:animEffect transition="in" filter="fade">
                                      <p:cBhvr>
                                        <p:cTn id="22" dur="1000"/>
                                        <p:tgtEl>
                                          <p:spTgt spid="4609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6092"/>
                                        </p:tgtEl>
                                        <p:attrNameLst>
                                          <p:attrName>style.visibility</p:attrName>
                                        </p:attrNameLst>
                                      </p:cBhvr>
                                      <p:to>
                                        <p:strVal val="visible"/>
                                      </p:to>
                                    </p:set>
                                    <p:animEffect transition="in" filter="fade">
                                      <p:cBhvr>
                                        <p:cTn id="27" dur="1000"/>
                                        <p:tgtEl>
                                          <p:spTgt spid="4609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6093"/>
                                        </p:tgtEl>
                                        <p:attrNameLst>
                                          <p:attrName>style.visibility</p:attrName>
                                        </p:attrNameLst>
                                      </p:cBhvr>
                                      <p:to>
                                        <p:strVal val="visible"/>
                                      </p:to>
                                    </p:set>
                                    <p:animEffect transition="in" filter="fade">
                                      <p:cBhvr>
                                        <p:cTn id="32" dur="1000"/>
                                        <p:tgtEl>
                                          <p:spTgt spid="4609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6094"/>
                                        </p:tgtEl>
                                        <p:attrNameLst>
                                          <p:attrName>style.visibility</p:attrName>
                                        </p:attrNameLst>
                                      </p:cBhvr>
                                      <p:to>
                                        <p:strVal val="visible"/>
                                      </p:to>
                                    </p:set>
                                    <p:animEffect transition="in" filter="fade">
                                      <p:cBhvr>
                                        <p:cTn id="37" dur="1000"/>
                                        <p:tgtEl>
                                          <p:spTgt spid="4609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6095"/>
                                        </p:tgtEl>
                                        <p:attrNameLst>
                                          <p:attrName>style.visibility</p:attrName>
                                        </p:attrNameLst>
                                      </p:cBhvr>
                                      <p:to>
                                        <p:strVal val="visible"/>
                                      </p:to>
                                    </p:set>
                                    <p:animEffect transition="in" filter="fade">
                                      <p:cBhvr>
                                        <p:cTn id="42" dur="1000"/>
                                        <p:tgtEl>
                                          <p:spTgt spid="4609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6096"/>
                                        </p:tgtEl>
                                        <p:attrNameLst>
                                          <p:attrName>style.visibility</p:attrName>
                                        </p:attrNameLst>
                                      </p:cBhvr>
                                      <p:to>
                                        <p:strVal val="visible"/>
                                      </p:to>
                                    </p:set>
                                    <p:animEffect transition="in" filter="fade">
                                      <p:cBhvr>
                                        <p:cTn id="47" dur="1000"/>
                                        <p:tgtEl>
                                          <p:spTgt spid="460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9" grpId="0" animBg="1"/>
      <p:bldP spid="46090" grpId="0" animBg="1"/>
      <p:bldP spid="46091" grpId="0" animBg="1"/>
      <p:bldP spid="46092" grpId="0" animBg="1"/>
      <p:bldP spid="46093" grpId="0" animBg="1"/>
      <p:bldP spid="4609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411120"/>
            <a:ext cx="727704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panose="02020603050405020304"/>
                <a:ea typeface="DejaVu Sans"/>
              </a:rPr>
              <a:t>Outline</a:t>
            </a:r>
            <a:endParaRPr lang="en-US" sz="3600" b="0" strike="noStrike" spc="-1">
              <a:latin typeface="Arial" panose="020B0604020202090204"/>
            </a:endParaRPr>
          </a:p>
        </p:txBody>
      </p:sp>
      <p:sp>
        <p:nvSpPr>
          <p:cNvPr id="91" name="CustomShape 2"/>
          <p:cNvSpPr/>
          <p:nvPr/>
        </p:nvSpPr>
        <p:spPr>
          <a:xfrm>
            <a:off x="457200" y="1514520"/>
            <a:ext cx="7871040" cy="31626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2900" indent="-340360">
              <a:lnSpc>
                <a:spcPct val="100000"/>
              </a:lnSpc>
              <a:spcBef>
                <a:spcPts val="560"/>
              </a:spcBef>
              <a:buClr>
                <a:srgbClr val="0C2340"/>
              </a:buClr>
              <a:buFont typeface="Arial" panose="020B0604020202090204"/>
              <a:buChar char="•"/>
            </a:pPr>
            <a:r>
              <a:rPr lang="en-US" sz="2800" b="0" strike="noStrike" spc="-1" dirty="0">
                <a:solidFill>
                  <a:srgbClr val="FF0000"/>
                </a:solidFill>
                <a:latin typeface="Times New Roman" panose="02020603050405020304"/>
                <a:ea typeface="DejaVu Sans"/>
              </a:rPr>
              <a:t>Database transactions</a:t>
            </a:r>
            <a:endParaRPr lang="en-US" sz="2800" b="0" strike="noStrike" spc="-1" dirty="0">
              <a:latin typeface="Arial" panose="020B0604020202090204"/>
            </a:endParaRPr>
          </a:p>
          <a:p>
            <a:pPr marL="342900" indent="-340360">
              <a:lnSpc>
                <a:spcPct val="100000"/>
              </a:lnSpc>
              <a:spcBef>
                <a:spcPts val="560"/>
              </a:spcBef>
              <a:buClr>
                <a:srgbClr val="0C2340"/>
              </a:buClr>
              <a:buFont typeface="Arial" panose="020B0604020202090204"/>
              <a:buChar char="•"/>
            </a:pPr>
            <a:r>
              <a:rPr lang="en-US" sz="2800" b="0" strike="noStrike" spc="-1" dirty="0">
                <a:solidFill>
                  <a:srgbClr val="0C2340"/>
                </a:solidFill>
                <a:latin typeface="Times New Roman" panose="02020603050405020304"/>
                <a:ea typeface="DejaVu Sans"/>
              </a:rPr>
              <a:t>Principles of transaction processing</a:t>
            </a:r>
            <a:endParaRPr lang="en-US" sz="2800" b="0" strike="noStrike" spc="-1" dirty="0">
              <a:latin typeface="Arial" panose="020B0604020202090204"/>
            </a:endParaRPr>
          </a:p>
          <a:p>
            <a:pPr marL="342900" indent="-340360">
              <a:lnSpc>
                <a:spcPct val="100000"/>
              </a:lnSpc>
              <a:spcBef>
                <a:spcPts val="560"/>
              </a:spcBef>
              <a:buClr>
                <a:srgbClr val="0C2340"/>
              </a:buClr>
              <a:buFont typeface="Arial" panose="020B0604020202090204"/>
              <a:buChar char="•"/>
            </a:pPr>
            <a:r>
              <a:rPr lang="en-US" sz="2800" b="0" strike="noStrike" spc="-1" dirty="0">
                <a:solidFill>
                  <a:srgbClr val="0C2340"/>
                </a:solidFill>
                <a:latin typeface="Times New Roman" panose="02020603050405020304"/>
                <a:ea typeface="DejaVu Sans"/>
              </a:rPr>
              <a:t>Correctness</a:t>
            </a:r>
            <a:endParaRPr lang="en-US" sz="2800" b="0" strike="noStrike" spc="-1" dirty="0">
              <a:latin typeface="Arial" panose="020B0604020202090204"/>
            </a:endParaRPr>
          </a:p>
          <a:p>
            <a:pPr marL="342900" indent="-340360">
              <a:lnSpc>
                <a:spcPct val="100000"/>
              </a:lnSpc>
              <a:spcBef>
                <a:spcPts val="560"/>
              </a:spcBef>
              <a:buClr>
                <a:srgbClr val="0C2340"/>
              </a:buClr>
              <a:buFont typeface="Arial" panose="020B0604020202090204"/>
              <a:buChar char="•"/>
            </a:pPr>
            <a:r>
              <a:rPr lang="en-US" sz="2800" spc="-1" dirty="0">
                <a:solidFill>
                  <a:srgbClr val="0C2340"/>
                </a:solidFill>
                <a:latin typeface="Times New Roman" panose="02020603050405020304"/>
              </a:rPr>
              <a:t>Serialization graph testing protocol</a:t>
            </a:r>
            <a:endParaRPr lang="en-US" sz="2800" b="0" strike="noStrike" spc="-1" dirty="0">
              <a:latin typeface="Arial" panose="020B0604020202090204"/>
            </a:endParaRPr>
          </a:p>
          <a:p>
            <a:pPr marL="342900" indent="-340360">
              <a:lnSpc>
                <a:spcPct val="100000"/>
              </a:lnSpc>
              <a:spcBef>
                <a:spcPts val="560"/>
              </a:spcBef>
              <a:buClr>
                <a:srgbClr val="0C2340"/>
              </a:buClr>
              <a:buFont typeface="Arial" panose="020B0604020202090204"/>
              <a:buChar char="•"/>
            </a:pPr>
            <a:r>
              <a:rPr lang="en-US" sz="2800" b="0" strike="noStrike" spc="-1" dirty="0">
                <a:solidFill>
                  <a:srgbClr val="0C2340"/>
                </a:solidFill>
                <a:latin typeface="Times New Roman" panose="02020603050405020304"/>
                <a:ea typeface="DejaVu Sans"/>
              </a:rPr>
              <a:t>Two-phase locking protocol</a:t>
            </a:r>
          </a:p>
          <a:p>
            <a:pPr marL="342900" indent="-340360">
              <a:lnSpc>
                <a:spcPct val="100000"/>
              </a:lnSpc>
              <a:spcBef>
                <a:spcPts val="560"/>
              </a:spcBef>
              <a:buClr>
                <a:srgbClr val="0C2340"/>
              </a:buClr>
              <a:buFont typeface="Arial" panose="020B0604020202090204"/>
              <a:buChar char="•"/>
            </a:pPr>
            <a:r>
              <a:rPr lang="en-US" sz="2800" spc="-1" dirty="0">
                <a:solidFill>
                  <a:srgbClr val="0C2340"/>
                </a:solidFill>
                <a:latin typeface="Times New Roman" panose="02020603050405020304"/>
              </a:rPr>
              <a:t>Timestamp ordering protocol</a:t>
            </a:r>
            <a:endParaRPr lang="en-US" sz="2800" b="0" strike="noStrike" spc="-1" dirty="0">
              <a:latin typeface="Arial" panose="020B0604020202090204"/>
            </a:endParaRPr>
          </a:p>
        </p:txBody>
      </p:sp>
      <p:sp>
        <p:nvSpPr>
          <p:cNvPr id="92"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2874BB4-2252-4FE0-9005-3AB4335C96C2}" type="slidenum">
              <a:rPr lang="en-US" sz="1400" b="0" strike="noStrike" spc="-1">
                <a:solidFill>
                  <a:srgbClr val="8B8B8B"/>
                </a:solidFill>
                <a:latin typeface="Montserrat"/>
                <a:ea typeface="DejaVu Sans"/>
              </a:rPr>
              <a:t>2</a:t>
            </a:fld>
            <a:endParaRPr lang="en-US" sz="1400" b="0" strike="noStrike" spc="-1">
              <a:latin typeface="Arial" panose="020B0604020202090204"/>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Text Box 4"/>
          <p:cNvSpPr txBox="1">
            <a:spLocks noChangeArrowheads="1"/>
          </p:cNvSpPr>
          <p:nvPr/>
        </p:nvSpPr>
        <p:spPr bwMode="auto">
          <a:xfrm>
            <a:off x="228600" y="1371600"/>
            <a:ext cx="7848559"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r>
              <a:rPr lang="en-AU" altLang="en-US" sz="2800" b="1" dirty="0" err="1">
                <a:latin typeface="Times New Roman" panose="02020603050405020304" pitchFamily="18" charset="0"/>
                <a:cs typeface="Times New Roman" panose="02020603050405020304" pitchFamily="18" charset="0"/>
              </a:rPr>
              <a:t>Nonserial</a:t>
            </a:r>
            <a:r>
              <a:rPr lang="en-AU" altLang="en-US" sz="2800" b="1" dirty="0">
                <a:latin typeface="Times New Roman" panose="02020603050405020304" pitchFamily="18" charset="0"/>
                <a:cs typeface="Times New Roman" panose="02020603050405020304" pitchFamily="18" charset="0"/>
              </a:rPr>
              <a:t> schedule of database transactions is </a:t>
            </a:r>
          </a:p>
          <a:p>
            <a:r>
              <a:rPr lang="en-AU" altLang="en-US" sz="2800" b="1" u="sng" dirty="0">
                <a:latin typeface="Times New Roman" panose="02020603050405020304" pitchFamily="18" charset="0"/>
                <a:cs typeface="Times New Roman" panose="02020603050405020304" pitchFamily="18" charset="0"/>
              </a:rPr>
              <a:t>conflict serializable</a:t>
            </a:r>
            <a:r>
              <a:rPr lang="en-AU" altLang="en-US" sz="2800" b="1" dirty="0">
                <a:latin typeface="Times New Roman" panose="02020603050405020304" pitchFamily="18" charset="0"/>
                <a:cs typeface="Times New Roman" panose="02020603050405020304" pitchFamily="18" charset="0"/>
              </a:rPr>
              <a:t> if there exists a possible serial </a:t>
            </a:r>
          </a:p>
          <a:p>
            <a:r>
              <a:rPr lang="en-AU" altLang="en-US" sz="2800" b="1" dirty="0">
                <a:latin typeface="Times New Roman" panose="02020603050405020304" pitchFamily="18" charset="0"/>
                <a:cs typeface="Times New Roman" panose="02020603050405020304" pitchFamily="18" charset="0"/>
              </a:rPr>
              <a:t>schedule of the same set of transactions such </a:t>
            </a:r>
          </a:p>
          <a:p>
            <a:r>
              <a:rPr lang="en-AU" altLang="en-US" sz="2800" b="1" dirty="0">
                <a:latin typeface="Times New Roman" panose="02020603050405020304" pitchFamily="18" charset="0"/>
                <a:cs typeface="Times New Roman" panose="02020603050405020304" pitchFamily="18" charset="0"/>
              </a:rPr>
              <a:t>that in both schedules </a:t>
            </a:r>
            <a:r>
              <a:rPr lang="en-AU" altLang="en-US" sz="2800" b="1" u="sng" dirty="0">
                <a:latin typeface="Times New Roman" panose="02020603050405020304" pitchFamily="18" charset="0"/>
                <a:cs typeface="Times New Roman" panose="02020603050405020304" pitchFamily="18" charset="0"/>
              </a:rPr>
              <a:t>the order of conflicting </a:t>
            </a:r>
          </a:p>
          <a:p>
            <a:r>
              <a:rPr lang="en-AU" altLang="en-US" sz="2800" b="1" u="sng" dirty="0">
                <a:latin typeface="Times New Roman" panose="02020603050405020304" pitchFamily="18" charset="0"/>
                <a:cs typeface="Times New Roman" panose="02020603050405020304" pitchFamily="18" charset="0"/>
              </a:rPr>
              <a:t>operations</a:t>
            </a:r>
            <a:r>
              <a:rPr lang="en-AU" altLang="en-US" sz="2800" b="1" dirty="0">
                <a:latin typeface="Times New Roman" panose="02020603050405020304" pitchFamily="18" charset="0"/>
                <a:cs typeface="Times New Roman" panose="02020603050405020304" pitchFamily="18" charset="0"/>
              </a:rPr>
              <a:t> is the same </a:t>
            </a:r>
          </a:p>
        </p:txBody>
      </p:sp>
      <p:sp>
        <p:nvSpPr>
          <p:cNvPr id="18435" name="Rectangle 6"/>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eaLnBrk="1" hangingPunct="1"/>
            <a:r>
              <a:rPr lang="en-AU" altLang="en-US" sz="3200" b="1" dirty="0">
                <a:solidFill>
                  <a:schemeClr val="accent1">
                    <a:lumMod val="75000"/>
                  </a:schemeClr>
                </a:solidFill>
                <a:latin typeface="Times New Roman" panose="02020603050405020304" pitchFamily="18" charset="0"/>
                <a:cs typeface="Times New Roman" panose="02020603050405020304" pitchFamily="18" charset="0"/>
              </a:rPr>
              <a:t>Conflict </a:t>
            </a:r>
            <a:r>
              <a:rPr lang="en-AU" altLang="en-US" sz="3200" b="1" dirty="0" err="1">
                <a:solidFill>
                  <a:schemeClr val="accent1">
                    <a:lumMod val="75000"/>
                  </a:schemeClr>
                </a:solidFill>
                <a:latin typeface="Times New Roman" panose="02020603050405020304" pitchFamily="18" charset="0"/>
                <a:cs typeface="Times New Roman" panose="02020603050405020304" pitchFamily="18" charset="0"/>
              </a:rPr>
              <a:t>serializability</a:t>
            </a:r>
            <a:r>
              <a:rPr lang="en-AU" altLang="en-US" sz="3200" b="1" dirty="0">
                <a:solidFill>
                  <a:schemeClr val="accent1">
                    <a:lumMod val="75000"/>
                  </a:schemeClr>
                </a:solidFill>
                <a:latin typeface="Times New Roman" panose="02020603050405020304" pitchFamily="18" charset="0"/>
                <a:cs typeface="Times New Roman" panose="02020603050405020304" pitchFamily="18" charset="0"/>
              </a:rPr>
              <a:t> condition</a:t>
            </a:r>
          </a:p>
        </p:txBody>
      </p:sp>
      <p:sp>
        <p:nvSpPr>
          <p:cNvPr id="4"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9CF22CA-CFB7-4D77-86B1-84B11DA05CE8}" type="slidenum">
              <a:rPr lang="en-US" sz="1400" b="0" strike="noStrike" spc="-1">
                <a:solidFill>
                  <a:srgbClr val="8B8B8B"/>
                </a:solidFill>
                <a:latin typeface="Montserrat"/>
                <a:ea typeface="DejaVu Sans"/>
              </a:rPr>
              <a:t>20</a:t>
            </a:fld>
            <a:endParaRPr lang="en-US" sz="1400" b="0" strike="noStrike" spc="-1" dirty="0">
              <a:latin typeface="Arial" panose="020B060402020209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08"/>
                                        </p:tgtEl>
                                        <p:attrNameLst>
                                          <p:attrName>style.visibility</p:attrName>
                                        </p:attrNameLst>
                                      </p:cBhvr>
                                      <p:to>
                                        <p:strVal val="visible"/>
                                      </p:to>
                                    </p:set>
                                    <p:animEffect transition="in" filter="fade">
                                      <p:cBhvr>
                                        <p:cTn id="7" dur="1000"/>
                                        <p:tgtEl>
                                          <p:spTgt spid="47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p:cNvGrpSpPr/>
          <p:nvPr/>
        </p:nvGrpSpPr>
        <p:grpSpPr bwMode="auto">
          <a:xfrm>
            <a:off x="7162800" y="3514725"/>
            <a:ext cx="914400" cy="1343025"/>
            <a:chOff x="4512" y="2400"/>
            <a:chExt cx="576" cy="846"/>
          </a:xfrm>
        </p:grpSpPr>
        <p:sp>
          <p:nvSpPr>
            <p:cNvPr id="19471" name="Line 12"/>
            <p:cNvSpPr>
              <a:spLocks noChangeShapeType="1"/>
            </p:cNvSpPr>
            <p:nvPr/>
          </p:nvSpPr>
          <p:spPr bwMode="auto">
            <a:xfrm>
              <a:off x="4512" y="2400"/>
              <a:ext cx="576" cy="0"/>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AU">
                <a:latin typeface="Courier New" panose="02070609020205090404" pitchFamily="49" charset="0"/>
                <a:cs typeface="Courier New" panose="02070609020205090404" pitchFamily="49" charset="0"/>
              </a:endParaRPr>
            </a:p>
          </p:txBody>
        </p:sp>
        <p:sp>
          <p:nvSpPr>
            <p:cNvPr id="19472" name="Line 13"/>
            <p:cNvSpPr>
              <a:spLocks noChangeShapeType="1"/>
            </p:cNvSpPr>
            <p:nvPr/>
          </p:nvSpPr>
          <p:spPr bwMode="auto">
            <a:xfrm>
              <a:off x="5088" y="2400"/>
              <a:ext cx="0" cy="846"/>
            </a:xfrm>
            <a:prstGeom prst="line">
              <a:avLst/>
            </a:prstGeom>
            <a:noFill/>
            <a:ln w="381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AU">
                <a:latin typeface="Courier New" panose="02070609020205090404" pitchFamily="49" charset="0"/>
                <a:cs typeface="Courier New" panose="02070609020205090404" pitchFamily="49" charset="0"/>
              </a:endParaRPr>
            </a:p>
          </p:txBody>
        </p:sp>
        <p:sp>
          <p:nvSpPr>
            <p:cNvPr id="19473" name="Line 14"/>
            <p:cNvSpPr>
              <a:spLocks noChangeShapeType="1"/>
            </p:cNvSpPr>
            <p:nvPr/>
          </p:nvSpPr>
          <p:spPr bwMode="auto">
            <a:xfrm flipH="1">
              <a:off x="4512" y="3246"/>
              <a:ext cx="576" cy="0"/>
            </a:xfrm>
            <a:prstGeom prst="line">
              <a:avLst/>
            </a:prstGeom>
            <a:noFill/>
            <a:ln w="381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AU">
                <a:latin typeface="Courier New" panose="02070609020205090404" pitchFamily="49" charset="0"/>
                <a:cs typeface="Courier New" panose="02070609020205090404" pitchFamily="49" charset="0"/>
              </a:endParaRPr>
            </a:p>
          </p:txBody>
        </p:sp>
      </p:grpSp>
      <p:grpSp>
        <p:nvGrpSpPr>
          <p:cNvPr id="10258" name="Group 18"/>
          <p:cNvGrpSpPr/>
          <p:nvPr/>
        </p:nvGrpSpPr>
        <p:grpSpPr bwMode="auto">
          <a:xfrm>
            <a:off x="506413" y="1600200"/>
            <a:ext cx="6648450" cy="3752850"/>
            <a:chOff x="319" y="1008"/>
            <a:chExt cx="4188" cy="2364"/>
          </a:xfrm>
        </p:grpSpPr>
        <p:sp>
          <p:nvSpPr>
            <p:cNvPr id="19462" name="Text Box 4"/>
            <p:cNvSpPr txBox="1">
              <a:spLocks noChangeArrowheads="1"/>
            </p:cNvSpPr>
            <p:nvPr/>
          </p:nvSpPr>
          <p:spPr bwMode="auto">
            <a:xfrm>
              <a:off x="327" y="1008"/>
              <a:ext cx="4154" cy="294"/>
            </a:xfrm>
            <a:prstGeom prst="rect">
              <a:avLst/>
            </a:prstGeom>
            <a:solidFill>
              <a:srgbClr val="E0E2E2"/>
            </a:solidFill>
            <a:ln w="9525">
              <a:solidFill>
                <a:schemeClr val="tx1"/>
              </a:solidFill>
              <a:miter lim="800000"/>
            </a:ln>
          </p:spPr>
          <p:txBody>
            <a:bodyPr wrap="non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a:latin typeface="Courier New" panose="02070609020205090404" pitchFamily="49" charset="0"/>
                  <a:cs typeface="Courier New" panose="02070609020205090404" pitchFamily="49" charset="0"/>
                </a:rPr>
                <a:t>T</a:t>
              </a:r>
              <a:r>
                <a:rPr lang="en-AU" altLang="en-US" b="1" baseline="-25000">
                  <a:latin typeface="Courier New" panose="02070609020205090404" pitchFamily="49" charset="0"/>
                  <a:cs typeface="Courier New" panose="02070609020205090404" pitchFamily="49" charset="0"/>
                </a:rPr>
                <a:t>1</a:t>
              </a:r>
              <a:r>
                <a:rPr lang="en-AU" altLang="en-US" b="1">
                  <a:latin typeface="Courier New" panose="02070609020205090404" pitchFamily="49" charset="0"/>
                  <a:cs typeface="Courier New" panose="02070609020205090404" pitchFamily="49" charset="0"/>
                </a:rPr>
                <a:t>				T</a:t>
              </a:r>
              <a:r>
                <a:rPr lang="en-AU" altLang="en-US" b="1" baseline="-25000">
                  <a:latin typeface="Courier New" panose="02070609020205090404" pitchFamily="49" charset="0"/>
                  <a:cs typeface="Courier New" panose="02070609020205090404" pitchFamily="49" charset="0"/>
                </a:rPr>
                <a:t>2</a:t>
              </a:r>
              <a:r>
                <a:rPr lang="en-AU" altLang="en-US" b="1">
                  <a:latin typeface="Courier New" panose="02070609020205090404" pitchFamily="49" charset="0"/>
                  <a:cs typeface="Courier New" panose="02070609020205090404" pitchFamily="49" charset="0"/>
                </a:rPr>
                <a:t>			</a:t>
              </a:r>
              <a:endParaRPr lang="en-AU" altLang="en-US">
                <a:latin typeface="Courier New" panose="02070609020205090404" pitchFamily="49" charset="0"/>
                <a:cs typeface="Courier New" panose="02070609020205090404" pitchFamily="49" charset="0"/>
              </a:endParaRPr>
            </a:p>
          </p:txBody>
        </p:sp>
        <p:sp>
          <p:nvSpPr>
            <p:cNvPr id="19463" name="Text Box 5"/>
            <p:cNvSpPr txBox="1">
              <a:spLocks noChangeArrowheads="1"/>
            </p:cNvSpPr>
            <p:nvPr/>
          </p:nvSpPr>
          <p:spPr bwMode="auto">
            <a:xfrm>
              <a:off x="319" y="1356"/>
              <a:ext cx="4162" cy="291"/>
            </a:xfrm>
            <a:prstGeom prst="rect">
              <a:avLst/>
            </a:prstGeom>
            <a:solidFill>
              <a:srgbClr val="E0E2E2"/>
            </a:solidFill>
            <a:ln w="9525">
              <a:solidFill>
                <a:schemeClr val="tx1"/>
              </a:solidFill>
              <a:miter lim="800000"/>
            </a:ln>
          </p:spPr>
          <p:txBody>
            <a:bodyPr wrap="squar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dirty="0">
                  <a:latin typeface="Courier New" panose="02070609020205090404" pitchFamily="49" charset="0"/>
                  <a:cs typeface="Courier New" panose="02070609020205090404" pitchFamily="49" charset="0"/>
                </a:rPr>
                <a:t>w=read(x)			</a:t>
              </a:r>
            </a:p>
          </p:txBody>
        </p:sp>
        <p:sp>
          <p:nvSpPr>
            <p:cNvPr id="19464" name="Text Box 6"/>
            <p:cNvSpPr txBox="1">
              <a:spLocks noChangeArrowheads="1"/>
            </p:cNvSpPr>
            <p:nvPr/>
          </p:nvSpPr>
          <p:spPr bwMode="auto">
            <a:xfrm>
              <a:off x="327" y="1728"/>
              <a:ext cx="4154" cy="291"/>
            </a:xfrm>
            <a:prstGeom prst="rect">
              <a:avLst/>
            </a:prstGeom>
            <a:solidFill>
              <a:srgbClr val="E0E2E2"/>
            </a:solidFill>
            <a:ln w="9525">
              <a:solidFill>
                <a:schemeClr val="tx1"/>
              </a:solidFill>
              <a:miter lim="800000"/>
            </a:ln>
          </p:spPr>
          <p:txBody>
            <a:bodyPr wrap="squar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dirty="0">
                  <a:latin typeface="Courier New" panose="02070609020205090404" pitchFamily="49" charset="0"/>
                  <a:cs typeface="Courier New" panose="02070609020205090404" pitchFamily="49" charset="0"/>
                </a:rPr>
                <a:t>write(x,w-10) 				</a:t>
              </a:r>
            </a:p>
          </p:txBody>
        </p:sp>
        <p:sp>
          <p:nvSpPr>
            <p:cNvPr id="19465" name="Text Box 7"/>
            <p:cNvSpPr txBox="1">
              <a:spLocks noChangeArrowheads="1"/>
            </p:cNvSpPr>
            <p:nvPr/>
          </p:nvSpPr>
          <p:spPr bwMode="auto">
            <a:xfrm>
              <a:off x="327" y="2070"/>
              <a:ext cx="4154" cy="294"/>
            </a:xfrm>
            <a:prstGeom prst="rect">
              <a:avLst/>
            </a:prstGeom>
            <a:solidFill>
              <a:srgbClr val="E0E2E2"/>
            </a:solidFill>
            <a:ln w="9525">
              <a:solidFill>
                <a:schemeClr val="tx1"/>
              </a:solidFill>
              <a:miter lim="800000"/>
            </a:ln>
          </p:spPr>
          <p:txBody>
            <a:bodyPr wrap="non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dirty="0">
                  <a:latin typeface="Courier New" panose="02070609020205090404" pitchFamily="49" charset="0"/>
                  <a:cs typeface="Courier New" panose="02070609020205090404" pitchFamily="49" charset="0"/>
                </a:rPr>
                <a:t>				v=read(x)		</a:t>
              </a:r>
            </a:p>
          </p:txBody>
        </p:sp>
        <p:sp>
          <p:nvSpPr>
            <p:cNvPr id="19466" name="Text Box 8"/>
            <p:cNvSpPr txBox="1">
              <a:spLocks noChangeArrowheads="1"/>
            </p:cNvSpPr>
            <p:nvPr/>
          </p:nvSpPr>
          <p:spPr bwMode="auto">
            <a:xfrm>
              <a:off x="327" y="2406"/>
              <a:ext cx="4154" cy="291"/>
            </a:xfrm>
            <a:prstGeom prst="rect">
              <a:avLst/>
            </a:prstGeom>
            <a:solidFill>
              <a:srgbClr val="E0E2E2"/>
            </a:solidFill>
            <a:ln w="9525">
              <a:solidFill>
                <a:schemeClr val="tx1"/>
              </a:solidFill>
              <a:miter lim="800000"/>
            </a:ln>
          </p:spPr>
          <p:txBody>
            <a:bodyPr wrap="squar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dirty="0">
                  <a:latin typeface="Courier New" panose="02070609020205090404" pitchFamily="49" charset="0"/>
                  <a:cs typeface="Courier New" panose="02070609020205090404" pitchFamily="49" charset="0"/>
                </a:rPr>
                <a:t>u=read(y)				</a:t>
              </a:r>
            </a:p>
          </p:txBody>
        </p:sp>
        <p:sp>
          <p:nvSpPr>
            <p:cNvPr id="19467" name="Text Box 9"/>
            <p:cNvSpPr txBox="1">
              <a:spLocks noChangeArrowheads="1"/>
            </p:cNvSpPr>
            <p:nvPr/>
          </p:nvSpPr>
          <p:spPr bwMode="auto">
            <a:xfrm>
              <a:off x="319" y="2746"/>
              <a:ext cx="4188" cy="291"/>
            </a:xfrm>
            <a:prstGeom prst="rect">
              <a:avLst/>
            </a:prstGeom>
            <a:solidFill>
              <a:srgbClr val="E0E2E2"/>
            </a:solidFill>
            <a:ln w="9525">
              <a:solidFill>
                <a:schemeClr val="tx1"/>
              </a:solidFill>
              <a:miter lim="800000"/>
            </a:ln>
          </p:spPr>
          <p:txBody>
            <a:bodyPr wrap="non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dirty="0">
                  <a:latin typeface="Courier New" panose="02070609020205090404" pitchFamily="49" charset="0"/>
                  <a:cs typeface="Courier New" panose="02070609020205090404" pitchFamily="49" charset="0"/>
                </a:rPr>
                <a:t>write(y,u+10)				</a:t>
              </a:r>
            </a:p>
          </p:txBody>
        </p:sp>
        <p:sp>
          <p:nvSpPr>
            <p:cNvPr id="19468" name="Text Box 10"/>
            <p:cNvSpPr txBox="1">
              <a:spLocks noChangeArrowheads="1"/>
            </p:cNvSpPr>
            <p:nvPr/>
          </p:nvSpPr>
          <p:spPr bwMode="auto">
            <a:xfrm>
              <a:off x="329" y="3078"/>
              <a:ext cx="4154" cy="294"/>
            </a:xfrm>
            <a:prstGeom prst="rect">
              <a:avLst/>
            </a:prstGeom>
            <a:solidFill>
              <a:srgbClr val="E0E2E2"/>
            </a:solidFill>
            <a:ln w="9525">
              <a:solidFill>
                <a:schemeClr val="tx1"/>
              </a:solidFill>
              <a:miter lim="800000"/>
            </a:ln>
          </p:spPr>
          <p:txBody>
            <a:bodyPr wrap="non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dirty="0">
                  <a:latin typeface="Courier New" panose="02070609020205090404" pitchFamily="49" charset="0"/>
                  <a:cs typeface="Courier New" panose="02070609020205090404" pitchFamily="49" charset="0"/>
                </a:rPr>
                <a:t>				t=read(y)		</a:t>
              </a:r>
            </a:p>
          </p:txBody>
        </p:sp>
        <p:sp>
          <p:nvSpPr>
            <p:cNvPr id="19469" name="Line 15"/>
            <p:cNvSpPr>
              <a:spLocks noChangeShapeType="1"/>
            </p:cNvSpPr>
            <p:nvPr/>
          </p:nvSpPr>
          <p:spPr bwMode="auto">
            <a:xfrm>
              <a:off x="960" y="1974"/>
              <a:ext cx="1728" cy="240"/>
            </a:xfrm>
            <a:prstGeom prst="line">
              <a:avLst/>
            </a:prstGeom>
            <a:noFill/>
            <a:ln w="381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AU">
                <a:latin typeface="Courier New" panose="02070609020205090404" pitchFamily="49" charset="0"/>
                <a:cs typeface="Courier New" panose="02070609020205090404" pitchFamily="49" charset="0"/>
              </a:endParaRPr>
            </a:p>
          </p:txBody>
        </p:sp>
        <p:sp>
          <p:nvSpPr>
            <p:cNvPr id="19470" name="Line 16"/>
            <p:cNvSpPr>
              <a:spLocks noChangeShapeType="1"/>
            </p:cNvSpPr>
            <p:nvPr/>
          </p:nvSpPr>
          <p:spPr bwMode="auto">
            <a:xfrm>
              <a:off x="912" y="2982"/>
              <a:ext cx="1728" cy="240"/>
            </a:xfrm>
            <a:prstGeom prst="line">
              <a:avLst/>
            </a:prstGeom>
            <a:noFill/>
            <a:ln w="381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AU">
                <a:latin typeface="Courier New" panose="02070609020205090404" pitchFamily="49" charset="0"/>
                <a:cs typeface="Courier New" panose="02070609020205090404" pitchFamily="49" charset="0"/>
              </a:endParaRPr>
            </a:p>
          </p:txBody>
        </p:sp>
      </p:grpSp>
      <p:sp>
        <p:nvSpPr>
          <p:cNvPr id="48145" name="Text Box 17"/>
          <p:cNvSpPr txBox="1">
            <a:spLocks noChangeArrowheads="1"/>
          </p:cNvSpPr>
          <p:nvPr/>
        </p:nvSpPr>
        <p:spPr bwMode="auto">
          <a:xfrm>
            <a:off x="533400" y="5581650"/>
            <a:ext cx="70885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r>
              <a:rPr lang="en-AU" altLang="en-US" sz="2800" b="1" dirty="0">
                <a:latin typeface="Times New Roman" panose="02020603050405020304" pitchFamily="18" charset="0"/>
                <a:cs typeface="Times New Roman" panose="02020603050405020304" pitchFamily="18" charset="0"/>
              </a:rPr>
              <a:t>Order of conflicting operations:  T</a:t>
            </a:r>
            <a:r>
              <a:rPr lang="en-AU" altLang="en-US" sz="2800" b="1" baseline="-25000" dirty="0">
                <a:latin typeface="Times New Roman" panose="02020603050405020304" pitchFamily="18" charset="0"/>
                <a:cs typeface="Times New Roman" panose="02020603050405020304" pitchFamily="18" charset="0"/>
              </a:rPr>
              <a:t>1</a:t>
            </a:r>
            <a:r>
              <a:rPr lang="en-AU" altLang="en-US" sz="2800" b="1" dirty="0">
                <a:latin typeface="Times New Roman" panose="02020603050405020304" pitchFamily="18" charset="0"/>
                <a:cs typeface="Times New Roman" panose="02020603050405020304" pitchFamily="18" charset="0"/>
              </a:rPr>
              <a:t> before T</a:t>
            </a:r>
            <a:r>
              <a:rPr lang="en-AU" altLang="en-US" sz="2800" b="1" baseline="-25000" dirty="0">
                <a:latin typeface="Times New Roman" panose="02020603050405020304" pitchFamily="18" charset="0"/>
                <a:cs typeface="Times New Roman" panose="02020603050405020304" pitchFamily="18" charset="0"/>
              </a:rPr>
              <a:t>2</a:t>
            </a:r>
          </a:p>
        </p:txBody>
      </p:sp>
      <p:sp>
        <p:nvSpPr>
          <p:cNvPr id="19461" name="Rectangle 19"/>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eaLnBrk="1" hangingPunct="1"/>
            <a:r>
              <a:rPr lang="en-AU" altLang="en-US" sz="3200" b="1" dirty="0">
                <a:solidFill>
                  <a:schemeClr val="accent1">
                    <a:lumMod val="75000"/>
                  </a:schemeClr>
                </a:solidFill>
                <a:latin typeface="Times New Roman" panose="02020603050405020304" pitchFamily="18" charset="0"/>
                <a:cs typeface="Times New Roman" panose="02020603050405020304" pitchFamily="18" charset="0"/>
              </a:rPr>
              <a:t>Conflict serializable execution</a:t>
            </a:r>
          </a:p>
        </p:txBody>
      </p:sp>
      <p:sp>
        <p:nvSpPr>
          <p:cNvPr id="18"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9CF22CA-CFB7-4D77-86B1-84B11DA05CE8}" type="slidenum">
              <a:rPr lang="en-US" sz="1400" b="0" strike="noStrike" spc="-1">
                <a:solidFill>
                  <a:srgbClr val="8B8B8B"/>
                </a:solidFill>
                <a:latin typeface="Montserrat"/>
                <a:ea typeface="DejaVu Sans"/>
              </a:rPr>
              <a:t>21</a:t>
            </a:fld>
            <a:endParaRPr lang="en-US" sz="1400" b="0" strike="noStrike" spc="-1" dirty="0">
              <a:latin typeface="Arial" panose="020B060402020209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58"/>
                                        </p:tgtEl>
                                        <p:attrNameLst>
                                          <p:attrName>style.visibility</p:attrName>
                                        </p:attrNameLst>
                                      </p:cBhvr>
                                      <p:to>
                                        <p:strVal val="visible"/>
                                      </p:to>
                                    </p:set>
                                    <p:animEffect transition="in" filter="fade">
                                      <p:cBhvr>
                                        <p:cTn id="7" dur="1000"/>
                                        <p:tgtEl>
                                          <p:spTgt spid="102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8145"/>
                                        </p:tgtEl>
                                        <p:attrNameLst>
                                          <p:attrName>style.visibility</p:attrName>
                                        </p:attrNameLst>
                                      </p:cBhvr>
                                      <p:to>
                                        <p:strVal val="visible"/>
                                      </p:to>
                                    </p:set>
                                    <p:animEffect transition="in" filter="fade">
                                      <p:cBhvr>
                                        <p:cTn id="17" dur="1000"/>
                                        <p:tgtEl>
                                          <p:spTgt spid="48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4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Text Box 4"/>
          <p:cNvSpPr txBox="1">
            <a:spLocks noChangeArrowheads="1"/>
          </p:cNvSpPr>
          <p:nvPr/>
        </p:nvSpPr>
        <p:spPr bwMode="auto">
          <a:xfrm>
            <a:off x="519113" y="1590675"/>
            <a:ext cx="8122736" cy="461665"/>
          </a:xfrm>
          <a:prstGeom prst="rect">
            <a:avLst/>
          </a:prstGeom>
          <a:solidFill>
            <a:srgbClr val="E0E2E2"/>
          </a:solidFill>
          <a:ln w="9525">
            <a:solidFill>
              <a:schemeClr val="tx1"/>
            </a:solidFill>
            <a:miter lim="800000"/>
          </a:ln>
        </p:spPr>
        <p:txBody>
          <a:bodyPr wrap="non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a:latin typeface="Courier New" panose="02070609020205090404" pitchFamily="49" charset="0"/>
                <a:cs typeface="Courier New" panose="02070609020205090404" pitchFamily="49" charset="0"/>
              </a:rPr>
              <a:t>T</a:t>
            </a:r>
            <a:r>
              <a:rPr lang="en-AU" altLang="en-US" b="1" baseline="-25000">
                <a:latin typeface="Courier New" panose="02070609020205090404" pitchFamily="49" charset="0"/>
                <a:cs typeface="Courier New" panose="02070609020205090404" pitchFamily="49" charset="0"/>
              </a:rPr>
              <a:t>1</a:t>
            </a:r>
            <a:r>
              <a:rPr lang="en-AU" altLang="en-US" b="1">
                <a:latin typeface="Courier New" panose="02070609020205090404" pitchFamily="49" charset="0"/>
                <a:cs typeface="Courier New" panose="02070609020205090404" pitchFamily="49" charset="0"/>
              </a:rPr>
              <a:t>				T</a:t>
            </a:r>
            <a:r>
              <a:rPr lang="en-AU" altLang="en-US" b="1" baseline="-25000">
                <a:latin typeface="Courier New" panose="02070609020205090404" pitchFamily="49" charset="0"/>
                <a:cs typeface="Courier New" panose="02070609020205090404" pitchFamily="49" charset="0"/>
              </a:rPr>
              <a:t>2</a:t>
            </a:r>
            <a:r>
              <a:rPr lang="en-AU" altLang="en-US" b="1">
                <a:latin typeface="Courier New" panose="02070609020205090404" pitchFamily="49" charset="0"/>
                <a:cs typeface="Courier New" panose="02070609020205090404" pitchFamily="49" charset="0"/>
              </a:rPr>
              <a:t>			x = $100</a:t>
            </a:r>
            <a:endParaRPr lang="en-AU" altLang="en-US">
              <a:latin typeface="Courier New" panose="02070609020205090404" pitchFamily="49" charset="0"/>
              <a:cs typeface="Courier New" panose="02070609020205090404" pitchFamily="49" charset="0"/>
            </a:endParaRPr>
          </a:p>
        </p:txBody>
      </p:sp>
      <p:sp>
        <p:nvSpPr>
          <p:cNvPr id="49157" name="Text Box 5"/>
          <p:cNvSpPr txBox="1">
            <a:spLocks noChangeArrowheads="1"/>
          </p:cNvSpPr>
          <p:nvPr/>
        </p:nvSpPr>
        <p:spPr bwMode="auto">
          <a:xfrm>
            <a:off x="519113" y="2190750"/>
            <a:ext cx="8122736" cy="461665"/>
          </a:xfrm>
          <a:prstGeom prst="rect">
            <a:avLst/>
          </a:prstGeom>
          <a:solidFill>
            <a:srgbClr val="E0E2E2"/>
          </a:solidFill>
          <a:ln w="9525">
            <a:solidFill>
              <a:schemeClr val="tx1"/>
            </a:solidFill>
            <a:miter lim="800000"/>
          </a:ln>
        </p:spPr>
        <p:txBody>
          <a:bodyPr wrap="non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dirty="0">
                <a:latin typeface="Courier New" panose="02070609020205090404" pitchFamily="49" charset="0"/>
                <a:cs typeface="Courier New" panose="02070609020205090404" pitchFamily="49" charset="0"/>
              </a:rPr>
              <a:t>v=read(x)					x = $100</a:t>
            </a:r>
          </a:p>
        </p:txBody>
      </p:sp>
      <p:sp>
        <p:nvSpPr>
          <p:cNvPr id="49158" name="Text Box 6"/>
          <p:cNvSpPr txBox="1">
            <a:spLocks noChangeArrowheads="1"/>
          </p:cNvSpPr>
          <p:nvPr/>
        </p:nvSpPr>
        <p:spPr bwMode="auto">
          <a:xfrm>
            <a:off x="519113" y="2733675"/>
            <a:ext cx="8122736" cy="461665"/>
          </a:xfrm>
          <a:prstGeom prst="rect">
            <a:avLst/>
          </a:prstGeom>
          <a:solidFill>
            <a:srgbClr val="E0E2E2"/>
          </a:solidFill>
          <a:ln w="9525">
            <a:solidFill>
              <a:schemeClr val="tx1"/>
            </a:solidFill>
            <a:miter lim="800000"/>
          </a:ln>
        </p:spPr>
        <p:txBody>
          <a:bodyPr wrap="non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dirty="0">
                <a:latin typeface="Courier New" panose="02070609020205090404" pitchFamily="49" charset="0"/>
                <a:cs typeface="Courier New" panose="02070609020205090404" pitchFamily="49" charset="0"/>
              </a:rPr>
              <a:t>				w=read(x)		x = $100</a:t>
            </a:r>
          </a:p>
        </p:txBody>
      </p:sp>
      <p:sp>
        <p:nvSpPr>
          <p:cNvPr id="49159" name="Text Box 7"/>
          <p:cNvSpPr txBox="1">
            <a:spLocks noChangeArrowheads="1"/>
          </p:cNvSpPr>
          <p:nvPr/>
        </p:nvSpPr>
        <p:spPr bwMode="auto">
          <a:xfrm>
            <a:off x="519113" y="3267075"/>
            <a:ext cx="8122736" cy="466725"/>
          </a:xfrm>
          <a:prstGeom prst="rect">
            <a:avLst/>
          </a:prstGeom>
          <a:solidFill>
            <a:srgbClr val="E0E2E2"/>
          </a:solidFill>
          <a:ln w="9525">
            <a:solidFill>
              <a:schemeClr val="tx1"/>
            </a:solidFill>
            <a:miter lim="800000"/>
          </a:ln>
        </p:spPr>
        <p:txBody>
          <a:bodyPr wrap="squar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dirty="0">
                <a:latin typeface="Courier New" panose="02070609020205090404" pitchFamily="49" charset="0"/>
                <a:cs typeface="Courier New" panose="02070609020205090404" pitchFamily="49" charset="0"/>
              </a:rPr>
              <a:t>write(x,v-10)				x = $90</a:t>
            </a:r>
          </a:p>
        </p:txBody>
      </p:sp>
      <p:sp>
        <p:nvSpPr>
          <p:cNvPr id="49160" name="Text Box 8"/>
          <p:cNvSpPr txBox="1">
            <a:spLocks noChangeArrowheads="1"/>
          </p:cNvSpPr>
          <p:nvPr/>
        </p:nvSpPr>
        <p:spPr bwMode="auto">
          <a:xfrm>
            <a:off x="519113" y="3800475"/>
            <a:ext cx="8122736" cy="461665"/>
          </a:xfrm>
          <a:prstGeom prst="rect">
            <a:avLst/>
          </a:prstGeom>
          <a:solidFill>
            <a:srgbClr val="E0E2E2"/>
          </a:solidFill>
          <a:ln w="9525">
            <a:solidFill>
              <a:schemeClr val="tx1"/>
            </a:solidFill>
            <a:miter lim="800000"/>
          </a:ln>
        </p:spPr>
        <p:txBody>
          <a:bodyPr wrap="non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dirty="0">
                <a:latin typeface="Courier New" panose="02070609020205090404" pitchFamily="49" charset="0"/>
                <a:cs typeface="Courier New" panose="02070609020205090404" pitchFamily="49" charset="0"/>
              </a:rPr>
              <a:t>				write(x,w+20)	x = $120</a:t>
            </a:r>
          </a:p>
        </p:txBody>
      </p:sp>
      <p:sp>
        <p:nvSpPr>
          <p:cNvPr id="49161" name="Text Box 9"/>
          <p:cNvSpPr txBox="1">
            <a:spLocks noChangeArrowheads="1"/>
          </p:cNvSpPr>
          <p:nvPr/>
        </p:nvSpPr>
        <p:spPr bwMode="auto">
          <a:xfrm>
            <a:off x="519113" y="4333875"/>
            <a:ext cx="8122736" cy="461665"/>
          </a:xfrm>
          <a:prstGeom prst="rect">
            <a:avLst/>
          </a:prstGeom>
          <a:solidFill>
            <a:srgbClr val="E0E2E2"/>
          </a:solidFill>
          <a:ln w="9525">
            <a:solidFill>
              <a:schemeClr val="tx1"/>
            </a:solidFill>
            <a:miter lim="800000"/>
          </a:ln>
        </p:spPr>
        <p:txBody>
          <a:bodyPr wrap="non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a:latin typeface="Courier New" panose="02070609020205090404" pitchFamily="49" charset="0"/>
                <a:cs typeface="Courier New" panose="02070609020205090404" pitchFamily="49" charset="0"/>
              </a:rPr>
              <a:t>				commit		x = $120</a:t>
            </a:r>
          </a:p>
        </p:txBody>
      </p:sp>
      <p:sp>
        <p:nvSpPr>
          <p:cNvPr id="49162" name="Text Box 10"/>
          <p:cNvSpPr txBox="1">
            <a:spLocks noChangeArrowheads="1"/>
          </p:cNvSpPr>
          <p:nvPr/>
        </p:nvSpPr>
        <p:spPr bwMode="auto">
          <a:xfrm>
            <a:off x="519113" y="4867275"/>
            <a:ext cx="8122736" cy="461665"/>
          </a:xfrm>
          <a:prstGeom prst="rect">
            <a:avLst/>
          </a:prstGeom>
          <a:solidFill>
            <a:srgbClr val="E0E2E2"/>
          </a:solidFill>
          <a:ln w="9525">
            <a:solidFill>
              <a:schemeClr val="tx1"/>
            </a:solidFill>
            <a:miter lim="800000"/>
          </a:ln>
        </p:spPr>
        <p:txBody>
          <a:bodyPr wrap="non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a:latin typeface="Courier New" panose="02070609020205090404" pitchFamily="49" charset="0"/>
                <a:cs typeface="Courier New" panose="02070609020205090404" pitchFamily="49" charset="0"/>
              </a:rPr>
              <a:t>commit						x = $120</a:t>
            </a:r>
          </a:p>
        </p:txBody>
      </p:sp>
      <p:sp>
        <p:nvSpPr>
          <p:cNvPr id="49163" name="Line 11"/>
          <p:cNvSpPr>
            <a:spLocks noChangeShapeType="1"/>
          </p:cNvSpPr>
          <p:nvPr/>
        </p:nvSpPr>
        <p:spPr bwMode="auto">
          <a:xfrm>
            <a:off x="1524000" y="3657600"/>
            <a:ext cx="2743200" cy="381000"/>
          </a:xfrm>
          <a:prstGeom prst="line">
            <a:avLst/>
          </a:prstGeom>
          <a:noFill/>
          <a:ln w="381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AU">
              <a:latin typeface="Courier New" panose="02070609020205090404" pitchFamily="49" charset="0"/>
              <a:cs typeface="Courier New" panose="02070609020205090404" pitchFamily="49" charset="0"/>
            </a:endParaRPr>
          </a:p>
        </p:txBody>
      </p:sp>
      <p:sp>
        <p:nvSpPr>
          <p:cNvPr id="49164" name="Line 12"/>
          <p:cNvSpPr>
            <a:spLocks noChangeShapeType="1"/>
          </p:cNvSpPr>
          <p:nvPr/>
        </p:nvSpPr>
        <p:spPr bwMode="auto">
          <a:xfrm flipH="1">
            <a:off x="1905000" y="3124200"/>
            <a:ext cx="2819400" cy="304800"/>
          </a:xfrm>
          <a:prstGeom prst="line">
            <a:avLst/>
          </a:prstGeom>
          <a:noFill/>
          <a:ln w="381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AU">
              <a:latin typeface="Courier New" panose="02070609020205090404" pitchFamily="49" charset="0"/>
              <a:cs typeface="Courier New" panose="02070609020205090404" pitchFamily="49" charset="0"/>
            </a:endParaRPr>
          </a:p>
        </p:txBody>
      </p:sp>
      <p:sp>
        <p:nvSpPr>
          <p:cNvPr id="49165" name="Text Box 13"/>
          <p:cNvSpPr txBox="1">
            <a:spLocks noChangeArrowheads="1"/>
          </p:cNvSpPr>
          <p:nvPr/>
        </p:nvSpPr>
        <p:spPr bwMode="auto">
          <a:xfrm>
            <a:off x="76200" y="5334000"/>
            <a:ext cx="803585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r>
              <a:rPr lang="en-AU" altLang="en-US" sz="2800" b="1">
                <a:latin typeface="Times New Roman" panose="02020603050405020304" pitchFamily="18" charset="0"/>
                <a:cs typeface="Times New Roman" panose="02020603050405020304" pitchFamily="18" charset="0"/>
              </a:rPr>
              <a:t>Order of conflicting operations:  </a:t>
            </a:r>
          </a:p>
          <a:p>
            <a:r>
              <a:rPr lang="en-AU" altLang="en-US" sz="2800" b="1">
                <a:latin typeface="Times New Roman" panose="02020603050405020304" pitchFamily="18" charset="0"/>
                <a:cs typeface="Times New Roman" panose="02020603050405020304" pitchFamily="18" charset="0"/>
              </a:rPr>
              <a:t>T</a:t>
            </a:r>
            <a:r>
              <a:rPr lang="en-AU" altLang="en-US" sz="2800" b="1" baseline="-25000">
                <a:latin typeface="Times New Roman" panose="02020603050405020304" pitchFamily="18" charset="0"/>
                <a:cs typeface="Times New Roman" panose="02020603050405020304" pitchFamily="18" charset="0"/>
              </a:rPr>
              <a:t>1</a:t>
            </a:r>
            <a:r>
              <a:rPr lang="en-AU" altLang="en-US" sz="2800" b="1">
                <a:latin typeface="Times New Roman" panose="02020603050405020304" pitchFamily="18" charset="0"/>
                <a:cs typeface="Times New Roman" panose="02020603050405020304" pitchFamily="18" charset="0"/>
              </a:rPr>
              <a:t> before T</a:t>
            </a:r>
            <a:r>
              <a:rPr lang="en-AU" altLang="en-US" sz="2800" b="1" baseline="-25000">
                <a:latin typeface="Times New Roman" panose="02020603050405020304" pitchFamily="18" charset="0"/>
                <a:cs typeface="Times New Roman" panose="02020603050405020304" pitchFamily="18" charset="0"/>
              </a:rPr>
              <a:t>2 </a:t>
            </a:r>
            <a:r>
              <a:rPr lang="en-AU" altLang="en-US" sz="2800" b="1">
                <a:latin typeface="Times New Roman" panose="02020603050405020304" pitchFamily="18" charset="0"/>
                <a:cs typeface="Times New Roman" panose="02020603050405020304" pitchFamily="18" charset="0"/>
              </a:rPr>
              <a:t>and T</a:t>
            </a:r>
            <a:r>
              <a:rPr lang="en-AU" altLang="en-US" sz="2800" b="1" baseline="-25000">
                <a:latin typeface="Times New Roman" panose="02020603050405020304" pitchFamily="18" charset="0"/>
                <a:cs typeface="Times New Roman" panose="02020603050405020304" pitchFamily="18" charset="0"/>
              </a:rPr>
              <a:t>2</a:t>
            </a:r>
            <a:r>
              <a:rPr lang="en-AU" altLang="en-US" sz="2800" b="1">
                <a:latin typeface="Times New Roman" panose="02020603050405020304" pitchFamily="18" charset="0"/>
                <a:cs typeface="Times New Roman" panose="02020603050405020304" pitchFamily="18" charset="0"/>
              </a:rPr>
              <a:t> before T</a:t>
            </a:r>
            <a:r>
              <a:rPr lang="en-AU" altLang="en-US" sz="2800" b="1" baseline="-25000">
                <a:latin typeface="Times New Roman" panose="02020603050405020304" pitchFamily="18" charset="0"/>
                <a:cs typeface="Times New Roman" panose="02020603050405020304" pitchFamily="18" charset="0"/>
              </a:rPr>
              <a:t>1 </a:t>
            </a:r>
            <a:r>
              <a:rPr lang="en-AU" altLang="en-US" sz="2800" b="1">
                <a:solidFill>
                  <a:srgbClr val="FF0000"/>
                </a:solidFill>
                <a:latin typeface="Times New Roman" panose="02020603050405020304" pitchFamily="18" charset="0"/>
                <a:cs typeface="Times New Roman" panose="02020603050405020304" pitchFamily="18" charset="0"/>
              </a:rPr>
              <a:t>impossible to serialize</a:t>
            </a:r>
            <a:endParaRPr lang="en-AU" altLang="en-US" sz="2800" b="1" baseline="-25000">
              <a:latin typeface="Times New Roman" panose="02020603050405020304" pitchFamily="18" charset="0"/>
              <a:cs typeface="Times New Roman" panose="02020603050405020304" pitchFamily="18" charset="0"/>
            </a:endParaRPr>
          </a:p>
        </p:txBody>
      </p:sp>
      <p:sp>
        <p:nvSpPr>
          <p:cNvPr id="20492" name="Rectangle 16"/>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eaLnBrk="1" hangingPunct="1"/>
            <a:r>
              <a:rPr lang="en-AU" altLang="en-US" sz="3200" b="1" dirty="0">
                <a:solidFill>
                  <a:schemeClr val="accent1">
                    <a:lumMod val="75000"/>
                  </a:schemeClr>
                </a:solidFill>
                <a:latin typeface="Times New Roman" panose="02020603050405020304" pitchFamily="18" charset="0"/>
                <a:cs typeface="Times New Roman" panose="02020603050405020304" pitchFamily="18" charset="0"/>
              </a:rPr>
              <a:t>Conflict </a:t>
            </a:r>
            <a:r>
              <a:rPr lang="en-AU" altLang="en-US" sz="3200" b="1" dirty="0" err="1">
                <a:solidFill>
                  <a:schemeClr val="accent1">
                    <a:lumMod val="75000"/>
                  </a:schemeClr>
                </a:solidFill>
                <a:latin typeface="Times New Roman" panose="02020603050405020304" pitchFamily="18" charset="0"/>
                <a:cs typeface="Times New Roman" panose="02020603050405020304" pitchFamily="18" charset="0"/>
              </a:rPr>
              <a:t>nonserializable</a:t>
            </a:r>
            <a:r>
              <a:rPr lang="en-AU" altLang="en-US" sz="3200" b="1" dirty="0">
                <a:solidFill>
                  <a:schemeClr val="accent1">
                    <a:lumMod val="75000"/>
                  </a:schemeClr>
                </a:solidFill>
                <a:latin typeface="Times New Roman" panose="02020603050405020304" pitchFamily="18" charset="0"/>
                <a:cs typeface="Times New Roman" panose="02020603050405020304" pitchFamily="18" charset="0"/>
              </a:rPr>
              <a:t> execution</a:t>
            </a:r>
          </a:p>
        </p:txBody>
      </p:sp>
      <p:sp>
        <p:nvSpPr>
          <p:cNvPr id="13"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9CF22CA-CFB7-4D77-86B1-84B11DA05CE8}" type="slidenum">
              <a:rPr lang="en-US" sz="1400" b="0" strike="noStrike" spc="-1">
                <a:solidFill>
                  <a:srgbClr val="8B8B8B"/>
                </a:solidFill>
                <a:latin typeface="Montserrat"/>
                <a:ea typeface="DejaVu Sans"/>
              </a:rPr>
              <a:t>22</a:t>
            </a:fld>
            <a:endParaRPr lang="en-US" sz="1400" b="0" strike="noStrike" spc="-1" dirty="0">
              <a:latin typeface="Arial" panose="020B060402020209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6"/>
                                        </p:tgtEl>
                                        <p:attrNameLst>
                                          <p:attrName>style.visibility</p:attrName>
                                        </p:attrNameLst>
                                      </p:cBhvr>
                                      <p:to>
                                        <p:strVal val="visible"/>
                                      </p:to>
                                    </p:set>
                                    <p:animEffect transition="in" filter="fade">
                                      <p:cBhvr>
                                        <p:cTn id="7" dur="1000"/>
                                        <p:tgtEl>
                                          <p:spTgt spid="491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9157"/>
                                        </p:tgtEl>
                                        <p:attrNameLst>
                                          <p:attrName>style.visibility</p:attrName>
                                        </p:attrNameLst>
                                      </p:cBhvr>
                                      <p:to>
                                        <p:strVal val="visible"/>
                                      </p:to>
                                    </p:set>
                                    <p:animEffect transition="in" filter="fade">
                                      <p:cBhvr>
                                        <p:cTn id="12" dur="1000"/>
                                        <p:tgtEl>
                                          <p:spTgt spid="4915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9158"/>
                                        </p:tgtEl>
                                        <p:attrNameLst>
                                          <p:attrName>style.visibility</p:attrName>
                                        </p:attrNameLst>
                                      </p:cBhvr>
                                      <p:to>
                                        <p:strVal val="visible"/>
                                      </p:to>
                                    </p:set>
                                    <p:animEffect transition="in" filter="fade">
                                      <p:cBhvr>
                                        <p:cTn id="17" dur="1000"/>
                                        <p:tgtEl>
                                          <p:spTgt spid="491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9159"/>
                                        </p:tgtEl>
                                        <p:attrNameLst>
                                          <p:attrName>style.visibility</p:attrName>
                                        </p:attrNameLst>
                                      </p:cBhvr>
                                      <p:to>
                                        <p:strVal val="visible"/>
                                      </p:to>
                                    </p:set>
                                    <p:animEffect transition="in" filter="fade">
                                      <p:cBhvr>
                                        <p:cTn id="22" dur="1000"/>
                                        <p:tgtEl>
                                          <p:spTgt spid="4915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9160"/>
                                        </p:tgtEl>
                                        <p:attrNameLst>
                                          <p:attrName>style.visibility</p:attrName>
                                        </p:attrNameLst>
                                      </p:cBhvr>
                                      <p:to>
                                        <p:strVal val="visible"/>
                                      </p:to>
                                    </p:set>
                                    <p:animEffect transition="in" filter="fade">
                                      <p:cBhvr>
                                        <p:cTn id="27" dur="1000"/>
                                        <p:tgtEl>
                                          <p:spTgt spid="4916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9161"/>
                                        </p:tgtEl>
                                        <p:attrNameLst>
                                          <p:attrName>style.visibility</p:attrName>
                                        </p:attrNameLst>
                                      </p:cBhvr>
                                      <p:to>
                                        <p:strVal val="visible"/>
                                      </p:to>
                                    </p:set>
                                    <p:animEffect transition="in" filter="fade">
                                      <p:cBhvr>
                                        <p:cTn id="32" dur="1000"/>
                                        <p:tgtEl>
                                          <p:spTgt spid="4916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9162"/>
                                        </p:tgtEl>
                                        <p:attrNameLst>
                                          <p:attrName>style.visibility</p:attrName>
                                        </p:attrNameLst>
                                      </p:cBhvr>
                                      <p:to>
                                        <p:strVal val="visible"/>
                                      </p:to>
                                    </p:set>
                                    <p:animEffect transition="in" filter="fade">
                                      <p:cBhvr>
                                        <p:cTn id="37" dur="1000"/>
                                        <p:tgtEl>
                                          <p:spTgt spid="4916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9164"/>
                                        </p:tgtEl>
                                        <p:attrNameLst>
                                          <p:attrName>style.visibility</p:attrName>
                                        </p:attrNameLst>
                                      </p:cBhvr>
                                      <p:to>
                                        <p:strVal val="visible"/>
                                      </p:to>
                                    </p:set>
                                    <p:animEffect transition="in" filter="fade">
                                      <p:cBhvr>
                                        <p:cTn id="42" dur="1000"/>
                                        <p:tgtEl>
                                          <p:spTgt spid="4916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9163"/>
                                        </p:tgtEl>
                                        <p:attrNameLst>
                                          <p:attrName>style.visibility</p:attrName>
                                        </p:attrNameLst>
                                      </p:cBhvr>
                                      <p:to>
                                        <p:strVal val="visible"/>
                                      </p:to>
                                    </p:set>
                                    <p:animEffect transition="in" filter="fade">
                                      <p:cBhvr>
                                        <p:cTn id="47" dur="1000"/>
                                        <p:tgtEl>
                                          <p:spTgt spid="4916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9165"/>
                                        </p:tgtEl>
                                        <p:attrNameLst>
                                          <p:attrName>style.visibility</p:attrName>
                                        </p:attrNameLst>
                                      </p:cBhvr>
                                      <p:to>
                                        <p:strVal val="visible"/>
                                      </p:to>
                                    </p:set>
                                    <p:animEffect transition="in" filter="fade">
                                      <p:cBhvr>
                                        <p:cTn id="52" dur="1000"/>
                                        <p:tgtEl>
                                          <p:spTgt spid="49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animBg="1"/>
      <p:bldP spid="49157" grpId="0" animBg="1"/>
      <p:bldP spid="49158" grpId="0" animBg="1"/>
      <p:bldP spid="49159" grpId="0" animBg="1"/>
      <p:bldP spid="49160" grpId="0" animBg="1"/>
      <p:bldP spid="49161" grpId="0" animBg="1"/>
      <p:bldP spid="49162" grpId="0" animBg="1"/>
      <p:bldP spid="4916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Text Box 4"/>
          <p:cNvSpPr txBox="1">
            <a:spLocks noChangeArrowheads="1"/>
          </p:cNvSpPr>
          <p:nvPr/>
        </p:nvSpPr>
        <p:spPr bwMode="auto">
          <a:xfrm>
            <a:off x="519113" y="1895475"/>
            <a:ext cx="6647974" cy="466725"/>
          </a:xfrm>
          <a:prstGeom prst="rect">
            <a:avLst/>
          </a:prstGeom>
          <a:solidFill>
            <a:srgbClr val="E0E2E2"/>
          </a:solidFill>
          <a:ln w="9525">
            <a:solidFill>
              <a:schemeClr val="tx1"/>
            </a:solidFill>
            <a:miter lim="800000"/>
          </a:ln>
        </p:spPr>
        <p:txBody>
          <a:bodyPr wrap="squar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a:latin typeface="Courier New" panose="02070609020205090404" pitchFamily="49" charset="0"/>
                <a:cs typeface="Courier New" panose="02070609020205090404" pitchFamily="49" charset="0"/>
              </a:rPr>
              <a:t>T</a:t>
            </a:r>
            <a:r>
              <a:rPr lang="en-AU" altLang="en-US" b="1" baseline="-25000">
                <a:latin typeface="Courier New" panose="02070609020205090404" pitchFamily="49" charset="0"/>
                <a:cs typeface="Courier New" panose="02070609020205090404" pitchFamily="49" charset="0"/>
              </a:rPr>
              <a:t>1</a:t>
            </a:r>
            <a:r>
              <a:rPr lang="en-AU" altLang="en-US" b="1">
                <a:latin typeface="Courier New" panose="02070609020205090404" pitchFamily="49" charset="0"/>
                <a:cs typeface="Courier New" panose="02070609020205090404" pitchFamily="49" charset="0"/>
              </a:rPr>
              <a:t>				T</a:t>
            </a:r>
            <a:r>
              <a:rPr lang="en-AU" altLang="en-US" b="1" baseline="-25000">
                <a:latin typeface="Courier New" panose="02070609020205090404" pitchFamily="49" charset="0"/>
                <a:cs typeface="Courier New" panose="02070609020205090404" pitchFamily="49" charset="0"/>
              </a:rPr>
              <a:t>2</a:t>
            </a:r>
            <a:r>
              <a:rPr lang="en-AU" altLang="en-US" b="1">
                <a:latin typeface="Courier New" panose="02070609020205090404" pitchFamily="49" charset="0"/>
                <a:cs typeface="Courier New" panose="02070609020205090404" pitchFamily="49" charset="0"/>
              </a:rPr>
              <a:t>			</a:t>
            </a:r>
            <a:endParaRPr lang="en-AU" altLang="en-US">
              <a:latin typeface="Courier New" panose="02070609020205090404" pitchFamily="49" charset="0"/>
              <a:cs typeface="Courier New" panose="02070609020205090404" pitchFamily="49" charset="0"/>
            </a:endParaRPr>
          </a:p>
        </p:txBody>
      </p:sp>
      <p:sp>
        <p:nvSpPr>
          <p:cNvPr id="50181" name="Text Box 5"/>
          <p:cNvSpPr txBox="1">
            <a:spLocks noChangeArrowheads="1"/>
          </p:cNvSpPr>
          <p:nvPr/>
        </p:nvSpPr>
        <p:spPr bwMode="auto">
          <a:xfrm>
            <a:off x="519113" y="2495550"/>
            <a:ext cx="6647974" cy="461665"/>
          </a:xfrm>
          <a:prstGeom prst="rect">
            <a:avLst/>
          </a:prstGeom>
          <a:solidFill>
            <a:srgbClr val="E0E2E2"/>
          </a:solidFill>
          <a:ln w="9525">
            <a:solidFill>
              <a:schemeClr val="tx1"/>
            </a:solidFill>
            <a:miter lim="800000"/>
          </a:ln>
        </p:spPr>
        <p:txBody>
          <a:bodyPr wrap="non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dirty="0">
                <a:latin typeface="Courier New" panose="02070609020205090404" pitchFamily="49" charset="0"/>
                <a:cs typeface="Courier New" panose="02070609020205090404" pitchFamily="49" charset="0"/>
              </a:rPr>
              <a:t>v=read(x)					</a:t>
            </a:r>
          </a:p>
        </p:txBody>
      </p:sp>
      <p:sp>
        <p:nvSpPr>
          <p:cNvPr id="50182" name="Text Box 6"/>
          <p:cNvSpPr txBox="1">
            <a:spLocks noChangeArrowheads="1"/>
          </p:cNvSpPr>
          <p:nvPr/>
        </p:nvSpPr>
        <p:spPr bwMode="auto">
          <a:xfrm>
            <a:off x="519114" y="3006114"/>
            <a:ext cx="6647974" cy="470511"/>
          </a:xfrm>
          <a:prstGeom prst="rect">
            <a:avLst/>
          </a:prstGeom>
          <a:solidFill>
            <a:srgbClr val="E0E2E2"/>
          </a:solidFill>
          <a:ln w="9525">
            <a:solidFill>
              <a:schemeClr val="tx1"/>
            </a:solidFill>
            <a:miter lim="800000"/>
          </a:ln>
        </p:spPr>
        <p:txBody>
          <a:bodyPr wrap="squar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dirty="0">
                <a:latin typeface="Courier New" panose="02070609020205090404" pitchFamily="49" charset="0"/>
                <a:cs typeface="Courier New" panose="02070609020205090404" pitchFamily="49" charset="0"/>
              </a:rPr>
              <a:t>				w=read(x) 		</a:t>
            </a:r>
          </a:p>
        </p:txBody>
      </p:sp>
      <p:sp>
        <p:nvSpPr>
          <p:cNvPr id="50183" name="Text Box 7"/>
          <p:cNvSpPr txBox="1">
            <a:spLocks noChangeArrowheads="1"/>
          </p:cNvSpPr>
          <p:nvPr/>
        </p:nvSpPr>
        <p:spPr bwMode="auto">
          <a:xfrm>
            <a:off x="519113" y="3536950"/>
            <a:ext cx="6647974" cy="461665"/>
          </a:xfrm>
          <a:prstGeom prst="rect">
            <a:avLst/>
          </a:prstGeom>
          <a:solidFill>
            <a:srgbClr val="E0E2E2"/>
          </a:solidFill>
          <a:ln w="9525">
            <a:solidFill>
              <a:schemeClr val="tx1"/>
            </a:solidFill>
            <a:miter lim="800000"/>
          </a:ln>
        </p:spPr>
        <p:txBody>
          <a:bodyPr wrap="non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dirty="0">
                <a:latin typeface="Courier New" panose="02070609020205090404" pitchFamily="49" charset="0"/>
                <a:cs typeface="Courier New" panose="02070609020205090404" pitchFamily="49" charset="0"/>
              </a:rPr>
              <a:t>write(x,v-10)				</a:t>
            </a:r>
          </a:p>
        </p:txBody>
      </p:sp>
      <p:sp>
        <p:nvSpPr>
          <p:cNvPr id="50184" name="Text Box 8"/>
          <p:cNvSpPr txBox="1">
            <a:spLocks noChangeArrowheads="1"/>
          </p:cNvSpPr>
          <p:nvPr/>
        </p:nvSpPr>
        <p:spPr bwMode="auto">
          <a:xfrm>
            <a:off x="519113" y="4070350"/>
            <a:ext cx="6647974" cy="461665"/>
          </a:xfrm>
          <a:prstGeom prst="rect">
            <a:avLst/>
          </a:prstGeom>
          <a:solidFill>
            <a:srgbClr val="E0E2E2"/>
          </a:solidFill>
          <a:ln w="9525">
            <a:solidFill>
              <a:schemeClr val="tx1"/>
            </a:solidFill>
            <a:miter lim="800000"/>
          </a:ln>
        </p:spPr>
        <p:txBody>
          <a:bodyPr wrap="non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dirty="0">
                <a:latin typeface="Courier New" panose="02070609020205090404" pitchFamily="49" charset="0"/>
                <a:cs typeface="Courier New" panose="02070609020205090404" pitchFamily="49" charset="0"/>
              </a:rPr>
              <a:t>				write(x,w+20)	</a:t>
            </a:r>
          </a:p>
        </p:txBody>
      </p:sp>
      <p:sp>
        <p:nvSpPr>
          <p:cNvPr id="50185" name="Text Box 9"/>
          <p:cNvSpPr txBox="1">
            <a:spLocks noChangeArrowheads="1"/>
          </p:cNvSpPr>
          <p:nvPr/>
        </p:nvSpPr>
        <p:spPr bwMode="auto">
          <a:xfrm>
            <a:off x="7604125" y="232568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r>
              <a:rPr lang="en-AU" altLang="en-US" b="1">
                <a:latin typeface="Times New Roman" panose="02020603050405020304" pitchFamily="18" charset="0"/>
                <a:cs typeface="Times New Roman" panose="02020603050405020304" pitchFamily="18" charset="0"/>
              </a:rPr>
              <a:t>T</a:t>
            </a:r>
            <a:r>
              <a:rPr lang="en-AU" altLang="en-US" b="1" baseline="-25000">
                <a:latin typeface="Times New Roman" panose="02020603050405020304" pitchFamily="18" charset="0"/>
                <a:cs typeface="Times New Roman" panose="02020603050405020304" pitchFamily="18" charset="0"/>
              </a:rPr>
              <a:t>1</a:t>
            </a:r>
          </a:p>
        </p:txBody>
      </p:sp>
      <p:sp>
        <p:nvSpPr>
          <p:cNvPr id="50186" name="Text Box 10"/>
          <p:cNvSpPr txBox="1">
            <a:spLocks noChangeArrowheads="1"/>
          </p:cNvSpPr>
          <p:nvPr/>
        </p:nvSpPr>
        <p:spPr bwMode="auto">
          <a:xfrm>
            <a:off x="7620000" y="364648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r>
              <a:rPr lang="en-AU" altLang="en-US" b="1">
                <a:latin typeface="Times New Roman" panose="02020603050405020304" pitchFamily="18" charset="0"/>
                <a:cs typeface="Times New Roman" panose="02020603050405020304" pitchFamily="18" charset="0"/>
              </a:rPr>
              <a:t>T</a:t>
            </a:r>
            <a:r>
              <a:rPr lang="en-AU" altLang="en-US" b="1" baseline="-25000">
                <a:latin typeface="Times New Roman" panose="02020603050405020304" pitchFamily="18" charset="0"/>
                <a:cs typeface="Times New Roman" panose="02020603050405020304" pitchFamily="18" charset="0"/>
              </a:rPr>
              <a:t>2</a:t>
            </a:r>
          </a:p>
        </p:txBody>
      </p:sp>
      <p:sp>
        <p:nvSpPr>
          <p:cNvPr id="50187" name="Line 11"/>
          <p:cNvSpPr>
            <a:spLocks noChangeShapeType="1"/>
          </p:cNvSpPr>
          <p:nvPr/>
        </p:nvSpPr>
        <p:spPr bwMode="auto">
          <a:xfrm flipV="1">
            <a:off x="7848600" y="2800350"/>
            <a:ext cx="0" cy="8382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AU">
              <a:latin typeface="Times New Roman" panose="02020603050405020304" pitchFamily="18" charset="0"/>
              <a:cs typeface="Times New Roman" panose="02020603050405020304" pitchFamily="18" charset="0"/>
            </a:endParaRPr>
          </a:p>
        </p:txBody>
      </p:sp>
      <p:sp>
        <p:nvSpPr>
          <p:cNvPr id="50188" name="Freeform 12"/>
          <p:cNvSpPr/>
          <p:nvPr/>
        </p:nvSpPr>
        <p:spPr bwMode="auto">
          <a:xfrm>
            <a:off x="8077200" y="2571750"/>
            <a:ext cx="762000" cy="1295400"/>
          </a:xfrm>
          <a:custGeom>
            <a:avLst/>
            <a:gdLst>
              <a:gd name="T0" fmla="*/ 0 w 480"/>
              <a:gd name="T1" fmla="*/ 0 h 816"/>
              <a:gd name="T2" fmla="*/ 2147483647 w 480"/>
              <a:gd name="T3" fmla="*/ 2147483647 h 816"/>
              <a:gd name="T4" fmla="*/ 0 w 480"/>
              <a:gd name="T5" fmla="*/ 2147483647 h 816"/>
              <a:gd name="T6" fmla="*/ 0 60000 65536"/>
              <a:gd name="T7" fmla="*/ 0 60000 65536"/>
              <a:gd name="T8" fmla="*/ 0 60000 65536"/>
              <a:gd name="T9" fmla="*/ 0 w 480"/>
              <a:gd name="T10" fmla="*/ 0 h 816"/>
              <a:gd name="T11" fmla="*/ 480 w 480"/>
              <a:gd name="T12" fmla="*/ 816 h 816"/>
            </a:gdLst>
            <a:ahLst/>
            <a:cxnLst>
              <a:cxn ang="T6">
                <a:pos x="T0" y="T1"/>
              </a:cxn>
              <a:cxn ang="T7">
                <a:pos x="T2" y="T3"/>
              </a:cxn>
              <a:cxn ang="T8">
                <a:pos x="T4" y="T5"/>
              </a:cxn>
            </a:cxnLst>
            <a:rect l="T9" t="T10" r="T11" b="T12"/>
            <a:pathLst>
              <a:path w="480" h="816">
                <a:moveTo>
                  <a:pt x="0" y="0"/>
                </a:moveTo>
                <a:cubicBezTo>
                  <a:pt x="240" y="124"/>
                  <a:pt x="480" y="248"/>
                  <a:pt x="480" y="384"/>
                </a:cubicBezTo>
                <a:cubicBezTo>
                  <a:pt x="480" y="520"/>
                  <a:pt x="80" y="743"/>
                  <a:pt x="0" y="816"/>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AU">
              <a:latin typeface="Times New Roman" panose="02020603050405020304" pitchFamily="18" charset="0"/>
              <a:cs typeface="Times New Roman" panose="02020603050405020304" pitchFamily="18" charset="0"/>
            </a:endParaRPr>
          </a:p>
        </p:txBody>
      </p:sp>
      <p:sp>
        <p:nvSpPr>
          <p:cNvPr id="50189" name="Line 13"/>
          <p:cNvSpPr>
            <a:spLocks noChangeShapeType="1"/>
          </p:cNvSpPr>
          <p:nvPr/>
        </p:nvSpPr>
        <p:spPr bwMode="auto">
          <a:xfrm flipH="1">
            <a:off x="3429000" y="3319463"/>
            <a:ext cx="1295400" cy="457200"/>
          </a:xfrm>
          <a:prstGeom prst="line">
            <a:avLst/>
          </a:prstGeom>
          <a:noFill/>
          <a:ln w="381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AU">
              <a:latin typeface="Courier New" panose="02070609020205090404" pitchFamily="49" charset="0"/>
              <a:cs typeface="Courier New" panose="02070609020205090404" pitchFamily="49" charset="0"/>
            </a:endParaRPr>
          </a:p>
        </p:txBody>
      </p:sp>
      <p:sp>
        <p:nvSpPr>
          <p:cNvPr id="50190" name="Line 14"/>
          <p:cNvSpPr>
            <a:spLocks noChangeShapeType="1"/>
          </p:cNvSpPr>
          <p:nvPr/>
        </p:nvSpPr>
        <p:spPr bwMode="auto">
          <a:xfrm>
            <a:off x="1524000" y="3852863"/>
            <a:ext cx="2743200" cy="457200"/>
          </a:xfrm>
          <a:prstGeom prst="line">
            <a:avLst/>
          </a:prstGeom>
          <a:noFill/>
          <a:ln w="381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AU">
              <a:latin typeface="Courier New" panose="02070609020205090404" pitchFamily="49" charset="0"/>
              <a:cs typeface="Courier New" panose="02070609020205090404" pitchFamily="49" charset="0"/>
            </a:endParaRPr>
          </a:p>
        </p:txBody>
      </p:sp>
      <p:sp>
        <p:nvSpPr>
          <p:cNvPr id="50191" name="Line 15"/>
          <p:cNvSpPr>
            <a:spLocks noChangeShapeType="1"/>
          </p:cNvSpPr>
          <p:nvPr/>
        </p:nvSpPr>
        <p:spPr bwMode="auto">
          <a:xfrm>
            <a:off x="1447800" y="2884488"/>
            <a:ext cx="2895600" cy="1371600"/>
          </a:xfrm>
          <a:prstGeom prst="line">
            <a:avLst/>
          </a:prstGeom>
          <a:noFill/>
          <a:ln w="381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AU">
              <a:latin typeface="Courier New" panose="02070609020205090404" pitchFamily="49" charset="0"/>
              <a:cs typeface="Courier New" panose="02070609020205090404" pitchFamily="49" charset="0"/>
            </a:endParaRPr>
          </a:p>
        </p:txBody>
      </p:sp>
      <p:sp>
        <p:nvSpPr>
          <p:cNvPr id="21518" name="Rectangle 17"/>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eaLnBrk="1" hangingPunct="1"/>
            <a:r>
              <a:rPr lang="en-AU" altLang="en-US" sz="3200" b="1" dirty="0">
                <a:solidFill>
                  <a:schemeClr val="accent1">
                    <a:lumMod val="75000"/>
                  </a:schemeClr>
                </a:solidFill>
                <a:latin typeface="Times New Roman" panose="02020603050405020304" pitchFamily="18" charset="0"/>
                <a:cs typeface="Times New Roman" panose="02020603050405020304" pitchFamily="18" charset="0"/>
              </a:rPr>
              <a:t>Serialization graph</a:t>
            </a:r>
          </a:p>
        </p:txBody>
      </p:sp>
      <p:sp>
        <p:nvSpPr>
          <p:cNvPr id="15"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9CF22CA-CFB7-4D77-86B1-84B11DA05CE8}" type="slidenum">
              <a:rPr lang="en-US" sz="1400" b="0" strike="noStrike" spc="-1">
                <a:solidFill>
                  <a:srgbClr val="8B8B8B"/>
                </a:solidFill>
                <a:latin typeface="Montserrat"/>
                <a:ea typeface="DejaVu Sans"/>
              </a:rPr>
              <a:t>23</a:t>
            </a:fld>
            <a:endParaRPr lang="en-US" sz="1400" b="0" strike="noStrike" spc="-1" dirty="0">
              <a:latin typeface="Arial" panose="020B060402020209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180"/>
                                        </p:tgtEl>
                                        <p:attrNameLst>
                                          <p:attrName>style.visibility</p:attrName>
                                        </p:attrNameLst>
                                      </p:cBhvr>
                                      <p:to>
                                        <p:strVal val="visible"/>
                                      </p:to>
                                    </p:set>
                                    <p:animEffect transition="in" filter="fade">
                                      <p:cBhvr>
                                        <p:cTn id="7" dur="1000"/>
                                        <p:tgtEl>
                                          <p:spTgt spid="501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0181"/>
                                        </p:tgtEl>
                                        <p:attrNameLst>
                                          <p:attrName>style.visibility</p:attrName>
                                        </p:attrNameLst>
                                      </p:cBhvr>
                                      <p:to>
                                        <p:strVal val="visible"/>
                                      </p:to>
                                    </p:set>
                                    <p:animEffect transition="in" filter="fade">
                                      <p:cBhvr>
                                        <p:cTn id="12" dur="1000"/>
                                        <p:tgtEl>
                                          <p:spTgt spid="5018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0185"/>
                                        </p:tgtEl>
                                        <p:attrNameLst>
                                          <p:attrName>style.visibility</p:attrName>
                                        </p:attrNameLst>
                                      </p:cBhvr>
                                      <p:to>
                                        <p:strVal val="visible"/>
                                      </p:to>
                                    </p:set>
                                    <p:animEffect transition="in" filter="fade">
                                      <p:cBhvr>
                                        <p:cTn id="17" dur="1000"/>
                                        <p:tgtEl>
                                          <p:spTgt spid="5018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0182"/>
                                        </p:tgtEl>
                                        <p:attrNameLst>
                                          <p:attrName>style.visibility</p:attrName>
                                        </p:attrNameLst>
                                      </p:cBhvr>
                                      <p:to>
                                        <p:strVal val="visible"/>
                                      </p:to>
                                    </p:set>
                                    <p:animEffect transition="in" filter="fade">
                                      <p:cBhvr>
                                        <p:cTn id="22" dur="1000"/>
                                        <p:tgtEl>
                                          <p:spTgt spid="5018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0186"/>
                                        </p:tgtEl>
                                        <p:attrNameLst>
                                          <p:attrName>style.visibility</p:attrName>
                                        </p:attrNameLst>
                                      </p:cBhvr>
                                      <p:to>
                                        <p:strVal val="visible"/>
                                      </p:to>
                                    </p:set>
                                    <p:animEffect transition="in" filter="fade">
                                      <p:cBhvr>
                                        <p:cTn id="27" dur="1000"/>
                                        <p:tgtEl>
                                          <p:spTgt spid="5018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0183"/>
                                        </p:tgtEl>
                                        <p:attrNameLst>
                                          <p:attrName>style.visibility</p:attrName>
                                        </p:attrNameLst>
                                      </p:cBhvr>
                                      <p:to>
                                        <p:strVal val="visible"/>
                                      </p:to>
                                    </p:set>
                                    <p:animEffect transition="in" filter="fade">
                                      <p:cBhvr>
                                        <p:cTn id="32" dur="1000"/>
                                        <p:tgtEl>
                                          <p:spTgt spid="5018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0189"/>
                                        </p:tgtEl>
                                        <p:attrNameLst>
                                          <p:attrName>style.visibility</p:attrName>
                                        </p:attrNameLst>
                                      </p:cBhvr>
                                      <p:to>
                                        <p:strVal val="visible"/>
                                      </p:to>
                                    </p:set>
                                    <p:animEffect transition="in" filter="fade">
                                      <p:cBhvr>
                                        <p:cTn id="37" dur="1000"/>
                                        <p:tgtEl>
                                          <p:spTgt spid="5018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0187"/>
                                        </p:tgtEl>
                                        <p:attrNameLst>
                                          <p:attrName>style.visibility</p:attrName>
                                        </p:attrNameLst>
                                      </p:cBhvr>
                                      <p:to>
                                        <p:strVal val="visible"/>
                                      </p:to>
                                    </p:set>
                                    <p:animEffect transition="in" filter="fade">
                                      <p:cBhvr>
                                        <p:cTn id="42" dur="1000"/>
                                        <p:tgtEl>
                                          <p:spTgt spid="5018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0184"/>
                                        </p:tgtEl>
                                        <p:attrNameLst>
                                          <p:attrName>style.visibility</p:attrName>
                                        </p:attrNameLst>
                                      </p:cBhvr>
                                      <p:to>
                                        <p:strVal val="visible"/>
                                      </p:to>
                                    </p:set>
                                    <p:animEffect transition="in" filter="fade">
                                      <p:cBhvr>
                                        <p:cTn id="47" dur="1000"/>
                                        <p:tgtEl>
                                          <p:spTgt spid="5018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0191"/>
                                        </p:tgtEl>
                                        <p:attrNameLst>
                                          <p:attrName>style.visibility</p:attrName>
                                        </p:attrNameLst>
                                      </p:cBhvr>
                                      <p:to>
                                        <p:strVal val="visible"/>
                                      </p:to>
                                    </p:set>
                                    <p:animEffect transition="in" filter="fade">
                                      <p:cBhvr>
                                        <p:cTn id="52" dur="1000"/>
                                        <p:tgtEl>
                                          <p:spTgt spid="5019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0190"/>
                                        </p:tgtEl>
                                        <p:attrNameLst>
                                          <p:attrName>style.visibility</p:attrName>
                                        </p:attrNameLst>
                                      </p:cBhvr>
                                      <p:to>
                                        <p:strVal val="visible"/>
                                      </p:to>
                                    </p:set>
                                    <p:animEffect transition="in" filter="fade">
                                      <p:cBhvr>
                                        <p:cTn id="57" dur="1000"/>
                                        <p:tgtEl>
                                          <p:spTgt spid="5019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0188"/>
                                        </p:tgtEl>
                                        <p:attrNameLst>
                                          <p:attrName>style.visibility</p:attrName>
                                        </p:attrNameLst>
                                      </p:cBhvr>
                                      <p:to>
                                        <p:strVal val="visible"/>
                                      </p:to>
                                    </p:set>
                                    <p:animEffect transition="in" filter="fade">
                                      <p:cBhvr>
                                        <p:cTn id="62" dur="1000"/>
                                        <p:tgtEl>
                                          <p:spTgt spid="50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animBg="1"/>
      <p:bldP spid="50181" grpId="0" animBg="1"/>
      <p:bldP spid="50182" grpId="0" animBg="1"/>
      <p:bldP spid="50183" grpId="0" animBg="1"/>
      <p:bldP spid="50184" grpId="0" animBg="1"/>
      <p:bldP spid="50185" grpId="0"/>
      <p:bldP spid="5018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Text Box 4"/>
          <p:cNvSpPr txBox="1">
            <a:spLocks noChangeArrowheads="1"/>
          </p:cNvSpPr>
          <p:nvPr/>
        </p:nvSpPr>
        <p:spPr bwMode="auto">
          <a:xfrm>
            <a:off x="685800" y="1676400"/>
            <a:ext cx="7696200" cy="466725"/>
          </a:xfrm>
          <a:prstGeom prst="rect">
            <a:avLst/>
          </a:prstGeom>
          <a:solidFill>
            <a:srgbClr val="E0E2E2"/>
          </a:solidFill>
          <a:ln w="9525">
            <a:solidFill>
              <a:schemeClr val="tx1"/>
            </a:solidFill>
            <a:miter lim="800000"/>
          </a:ln>
        </p:spPr>
        <p:txBody>
          <a:bodyPr>
            <a:spAutoFit/>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r>
              <a:rPr lang="en-AU" altLang="en-US" b="1">
                <a:latin typeface="Courier New" panose="02070609020205090404" pitchFamily="49" charset="0"/>
                <a:cs typeface="Courier New" panose="02070609020205090404" pitchFamily="49" charset="0"/>
              </a:rPr>
              <a:t>T</a:t>
            </a:r>
            <a:r>
              <a:rPr lang="en-AU" altLang="en-US" b="1" baseline="-25000">
                <a:latin typeface="Courier New" panose="02070609020205090404" pitchFamily="49" charset="0"/>
                <a:cs typeface="Courier New" panose="02070609020205090404" pitchFamily="49" charset="0"/>
              </a:rPr>
              <a:t>1</a:t>
            </a:r>
            <a:r>
              <a:rPr lang="en-AU" altLang="en-US" b="1">
                <a:latin typeface="Courier New" panose="02070609020205090404" pitchFamily="49" charset="0"/>
                <a:cs typeface="Courier New" panose="02070609020205090404" pitchFamily="49" charset="0"/>
              </a:rPr>
              <a:t>			T</a:t>
            </a:r>
            <a:r>
              <a:rPr lang="en-AU" altLang="en-US" b="1" baseline="-25000">
                <a:latin typeface="Courier New" panose="02070609020205090404" pitchFamily="49" charset="0"/>
                <a:cs typeface="Courier New" panose="02070609020205090404" pitchFamily="49" charset="0"/>
              </a:rPr>
              <a:t>2			 </a:t>
            </a:r>
            <a:r>
              <a:rPr lang="en-AU" altLang="en-US" b="1">
                <a:latin typeface="Courier New" panose="02070609020205090404" pitchFamily="49" charset="0"/>
                <a:cs typeface="Courier New" panose="02070609020205090404" pitchFamily="49" charset="0"/>
              </a:rPr>
              <a:t>T</a:t>
            </a:r>
            <a:r>
              <a:rPr lang="en-AU" altLang="en-US" b="1" baseline="-25000">
                <a:latin typeface="Courier New" panose="02070609020205090404" pitchFamily="49" charset="0"/>
                <a:cs typeface="Courier New" panose="02070609020205090404" pitchFamily="49" charset="0"/>
              </a:rPr>
              <a:t>3</a:t>
            </a:r>
            <a:r>
              <a:rPr lang="en-AU" altLang="en-US" b="1">
                <a:latin typeface="Courier New" panose="02070609020205090404" pitchFamily="49" charset="0"/>
                <a:cs typeface="Courier New" panose="02070609020205090404" pitchFamily="49" charset="0"/>
              </a:rPr>
              <a:t>	</a:t>
            </a:r>
          </a:p>
        </p:txBody>
      </p:sp>
      <p:sp>
        <p:nvSpPr>
          <p:cNvPr id="51205" name="Text Box 5"/>
          <p:cNvSpPr txBox="1">
            <a:spLocks noChangeArrowheads="1"/>
          </p:cNvSpPr>
          <p:nvPr/>
        </p:nvSpPr>
        <p:spPr bwMode="auto">
          <a:xfrm>
            <a:off x="685800" y="2286000"/>
            <a:ext cx="7696200" cy="466725"/>
          </a:xfrm>
          <a:prstGeom prst="rect">
            <a:avLst/>
          </a:prstGeom>
          <a:solidFill>
            <a:srgbClr val="E0E2E2"/>
          </a:solidFill>
          <a:ln w="9525">
            <a:solidFill>
              <a:schemeClr val="tx1"/>
            </a:solidFill>
            <a:miter lim="800000"/>
          </a:ln>
        </p:spPr>
        <p:txBody>
          <a:bodyPr>
            <a:spAutoFit/>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r>
              <a:rPr lang="en-AU" altLang="en-US" b="1">
                <a:latin typeface="Courier New" panose="02070609020205090404" pitchFamily="49" charset="0"/>
                <a:cs typeface="Courier New" panose="02070609020205090404" pitchFamily="49" charset="0"/>
              </a:rPr>
              <a:t>write(x, 10) 						</a:t>
            </a:r>
          </a:p>
        </p:txBody>
      </p:sp>
      <p:sp>
        <p:nvSpPr>
          <p:cNvPr id="51206" name="Text Box 6"/>
          <p:cNvSpPr txBox="1">
            <a:spLocks noChangeArrowheads="1"/>
          </p:cNvSpPr>
          <p:nvPr/>
        </p:nvSpPr>
        <p:spPr bwMode="auto">
          <a:xfrm>
            <a:off x="685800" y="2806700"/>
            <a:ext cx="7696200" cy="466725"/>
          </a:xfrm>
          <a:prstGeom prst="rect">
            <a:avLst/>
          </a:prstGeom>
          <a:solidFill>
            <a:srgbClr val="E0E2E2"/>
          </a:solidFill>
          <a:ln w="9525">
            <a:solidFill>
              <a:schemeClr val="tx1"/>
            </a:solidFill>
            <a:miter lim="800000"/>
          </a:ln>
        </p:spPr>
        <p:txBody>
          <a:bodyPr>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a:latin typeface="Courier New" panose="02070609020205090404" pitchFamily="49" charset="0"/>
                <a:cs typeface="Courier New" panose="02070609020205090404" pitchFamily="49" charset="0"/>
              </a:rPr>
              <a:t>			write(x, 20)</a:t>
            </a:r>
          </a:p>
        </p:txBody>
      </p:sp>
      <p:sp>
        <p:nvSpPr>
          <p:cNvPr id="51207" name="Text Box 7"/>
          <p:cNvSpPr txBox="1">
            <a:spLocks noChangeArrowheads="1"/>
          </p:cNvSpPr>
          <p:nvPr/>
        </p:nvSpPr>
        <p:spPr bwMode="auto">
          <a:xfrm>
            <a:off x="685800" y="3327053"/>
            <a:ext cx="7696200" cy="461665"/>
          </a:xfrm>
          <a:prstGeom prst="rect">
            <a:avLst/>
          </a:prstGeom>
          <a:solidFill>
            <a:srgbClr val="E0E2E2"/>
          </a:solidFill>
          <a:ln w="9525">
            <a:solidFill>
              <a:schemeClr val="tx1"/>
            </a:solidFill>
            <a:miter lim="800000"/>
          </a:ln>
        </p:spPr>
        <p:txBody>
          <a:bodyPr wrap="squar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a:latin typeface="Courier New" panose="02070609020205090404" pitchFamily="49" charset="0"/>
                <a:cs typeface="Courier New" panose="02070609020205090404" pitchFamily="49" charset="0"/>
              </a:rPr>
              <a:t>						write(x,30)</a:t>
            </a:r>
          </a:p>
        </p:txBody>
      </p:sp>
      <p:sp>
        <p:nvSpPr>
          <p:cNvPr id="51208" name="Text Box 8"/>
          <p:cNvSpPr txBox="1">
            <a:spLocks noChangeArrowheads="1"/>
          </p:cNvSpPr>
          <p:nvPr/>
        </p:nvSpPr>
        <p:spPr bwMode="auto">
          <a:xfrm>
            <a:off x="685800" y="3862388"/>
            <a:ext cx="7696200" cy="466725"/>
          </a:xfrm>
          <a:prstGeom prst="rect">
            <a:avLst/>
          </a:prstGeom>
          <a:solidFill>
            <a:srgbClr val="E0E2E2"/>
          </a:solidFill>
          <a:ln w="9525">
            <a:solidFill>
              <a:schemeClr val="tx1"/>
            </a:solidFill>
            <a:miter lim="800000"/>
          </a:ln>
        </p:spPr>
        <p:txBody>
          <a:bodyPr>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a:latin typeface="Courier New" panose="02070609020205090404" pitchFamily="49" charset="0"/>
                <a:cs typeface="Courier New" panose="02070609020205090404" pitchFamily="49" charset="0"/>
              </a:rPr>
              <a:t>			write(y,10)	</a:t>
            </a:r>
          </a:p>
        </p:txBody>
      </p:sp>
      <p:sp>
        <p:nvSpPr>
          <p:cNvPr id="51209" name="Text Box 9"/>
          <p:cNvSpPr txBox="1">
            <a:spLocks noChangeArrowheads="1"/>
          </p:cNvSpPr>
          <p:nvPr/>
        </p:nvSpPr>
        <p:spPr bwMode="auto">
          <a:xfrm>
            <a:off x="688975" y="4395788"/>
            <a:ext cx="7693025" cy="466725"/>
          </a:xfrm>
          <a:prstGeom prst="rect">
            <a:avLst/>
          </a:prstGeom>
          <a:solidFill>
            <a:srgbClr val="E0E2E2"/>
          </a:solidFill>
          <a:ln w="9525">
            <a:solidFill>
              <a:schemeClr val="tx1"/>
            </a:solidFill>
            <a:miter lim="800000"/>
          </a:ln>
        </p:spPr>
        <p:txBody>
          <a:bodyPr>
            <a:spAutoFit/>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r>
              <a:rPr lang="en-AU" altLang="en-US" b="1" dirty="0">
                <a:latin typeface="Courier New" panose="02070609020205090404" pitchFamily="49" charset="0"/>
                <a:cs typeface="Courier New" panose="02070609020205090404" pitchFamily="49" charset="0"/>
              </a:rPr>
              <a:t>v=read(y)		</a:t>
            </a:r>
          </a:p>
        </p:txBody>
      </p:sp>
      <p:sp>
        <p:nvSpPr>
          <p:cNvPr id="51210" name="Line 10"/>
          <p:cNvSpPr>
            <a:spLocks noChangeShapeType="1"/>
          </p:cNvSpPr>
          <p:nvPr/>
        </p:nvSpPr>
        <p:spPr bwMode="auto">
          <a:xfrm>
            <a:off x="1143000" y="2609850"/>
            <a:ext cx="2362200" cy="457200"/>
          </a:xfrm>
          <a:prstGeom prst="line">
            <a:avLst/>
          </a:prstGeom>
          <a:noFill/>
          <a:ln w="381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AU">
              <a:latin typeface="Courier New" panose="02070609020205090404" pitchFamily="49" charset="0"/>
              <a:cs typeface="Courier New" panose="02070609020205090404" pitchFamily="49" charset="0"/>
            </a:endParaRPr>
          </a:p>
        </p:txBody>
      </p:sp>
      <p:sp>
        <p:nvSpPr>
          <p:cNvPr id="51211" name="Line 11"/>
          <p:cNvSpPr>
            <a:spLocks noChangeShapeType="1"/>
          </p:cNvSpPr>
          <p:nvPr/>
        </p:nvSpPr>
        <p:spPr bwMode="auto">
          <a:xfrm>
            <a:off x="3870325" y="3155950"/>
            <a:ext cx="2362200" cy="457200"/>
          </a:xfrm>
          <a:prstGeom prst="line">
            <a:avLst/>
          </a:prstGeom>
          <a:noFill/>
          <a:ln w="381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AU">
              <a:latin typeface="Courier New" panose="02070609020205090404" pitchFamily="49" charset="0"/>
              <a:cs typeface="Courier New" panose="02070609020205090404" pitchFamily="49" charset="0"/>
            </a:endParaRPr>
          </a:p>
        </p:txBody>
      </p:sp>
      <p:sp>
        <p:nvSpPr>
          <p:cNvPr id="51212" name="Line 12"/>
          <p:cNvSpPr>
            <a:spLocks noChangeShapeType="1"/>
          </p:cNvSpPr>
          <p:nvPr/>
        </p:nvSpPr>
        <p:spPr bwMode="auto">
          <a:xfrm>
            <a:off x="2971800" y="2533650"/>
            <a:ext cx="3300413" cy="977900"/>
          </a:xfrm>
          <a:prstGeom prst="line">
            <a:avLst/>
          </a:prstGeom>
          <a:noFill/>
          <a:ln w="381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AU">
              <a:latin typeface="Courier New" panose="02070609020205090404" pitchFamily="49" charset="0"/>
              <a:cs typeface="Courier New" panose="02070609020205090404" pitchFamily="49" charset="0"/>
            </a:endParaRPr>
          </a:p>
        </p:txBody>
      </p:sp>
      <p:sp>
        <p:nvSpPr>
          <p:cNvPr id="51213" name="Line 13"/>
          <p:cNvSpPr>
            <a:spLocks noChangeShapeType="1"/>
          </p:cNvSpPr>
          <p:nvPr/>
        </p:nvSpPr>
        <p:spPr bwMode="auto">
          <a:xfrm flipH="1">
            <a:off x="2057400" y="4176713"/>
            <a:ext cx="1447800" cy="457200"/>
          </a:xfrm>
          <a:prstGeom prst="line">
            <a:avLst/>
          </a:prstGeom>
          <a:noFill/>
          <a:ln w="381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AU">
              <a:latin typeface="Courier New" panose="02070609020205090404" pitchFamily="49" charset="0"/>
              <a:cs typeface="Courier New" panose="02070609020205090404" pitchFamily="49" charset="0"/>
            </a:endParaRPr>
          </a:p>
        </p:txBody>
      </p:sp>
      <p:sp>
        <p:nvSpPr>
          <p:cNvPr id="51214" name="Text Box 14"/>
          <p:cNvSpPr txBox="1">
            <a:spLocks noChangeArrowheads="1"/>
          </p:cNvSpPr>
          <p:nvPr/>
        </p:nvSpPr>
        <p:spPr bwMode="auto">
          <a:xfrm>
            <a:off x="2178050" y="539908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r>
              <a:rPr lang="en-AU" altLang="en-US" b="1">
                <a:latin typeface="Times New Roman" panose="02020603050405020304" pitchFamily="18" charset="0"/>
                <a:cs typeface="Times New Roman" panose="02020603050405020304" pitchFamily="18" charset="0"/>
              </a:rPr>
              <a:t>T</a:t>
            </a:r>
            <a:r>
              <a:rPr lang="en-AU" altLang="en-US" b="1" baseline="-25000">
                <a:latin typeface="Times New Roman" panose="02020603050405020304" pitchFamily="18" charset="0"/>
                <a:cs typeface="Times New Roman" panose="02020603050405020304" pitchFamily="18" charset="0"/>
              </a:rPr>
              <a:t>1</a:t>
            </a:r>
          </a:p>
        </p:txBody>
      </p:sp>
      <p:sp>
        <p:nvSpPr>
          <p:cNvPr id="51215" name="Text Box 15"/>
          <p:cNvSpPr txBox="1">
            <a:spLocks noChangeArrowheads="1"/>
          </p:cNvSpPr>
          <p:nvPr/>
        </p:nvSpPr>
        <p:spPr bwMode="auto">
          <a:xfrm>
            <a:off x="4311650" y="539908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r>
              <a:rPr lang="en-AU" altLang="en-US" b="1">
                <a:latin typeface="Times New Roman" panose="02020603050405020304" pitchFamily="18" charset="0"/>
                <a:cs typeface="Times New Roman" panose="02020603050405020304" pitchFamily="18" charset="0"/>
              </a:rPr>
              <a:t>T</a:t>
            </a:r>
            <a:r>
              <a:rPr lang="en-AU" altLang="en-US" b="1" baseline="-25000">
                <a:latin typeface="Times New Roman" panose="02020603050405020304" pitchFamily="18" charset="0"/>
                <a:cs typeface="Times New Roman" panose="02020603050405020304" pitchFamily="18" charset="0"/>
              </a:rPr>
              <a:t>2</a:t>
            </a:r>
          </a:p>
        </p:txBody>
      </p:sp>
      <p:sp>
        <p:nvSpPr>
          <p:cNvPr id="51216" name="Line 16"/>
          <p:cNvSpPr>
            <a:spLocks noChangeShapeType="1"/>
          </p:cNvSpPr>
          <p:nvPr/>
        </p:nvSpPr>
        <p:spPr bwMode="auto">
          <a:xfrm flipV="1">
            <a:off x="4692650" y="5627688"/>
            <a:ext cx="1676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AU">
              <a:latin typeface="Times New Roman" panose="02020603050405020304" pitchFamily="18" charset="0"/>
              <a:cs typeface="Times New Roman" panose="02020603050405020304" pitchFamily="18" charset="0"/>
            </a:endParaRPr>
          </a:p>
        </p:txBody>
      </p:sp>
      <p:sp>
        <p:nvSpPr>
          <p:cNvPr id="51217" name="Text Box 17"/>
          <p:cNvSpPr txBox="1">
            <a:spLocks noChangeArrowheads="1"/>
          </p:cNvSpPr>
          <p:nvPr/>
        </p:nvSpPr>
        <p:spPr bwMode="auto">
          <a:xfrm>
            <a:off x="6292850" y="539908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r>
              <a:rPr lang="en-AU" altLang="en-US" b="1">
                <a:latin typeface="Times New Roman" panose="02020603050405020304" pitchFamily="18" charset="0"/>
                <a:cs typeface="Times New Roman" panose="02020603050405020304" pitchFamily="18" charset="0"/>
              </a:rPr>
              <a:t>T</a:t>
            </a:r>
            <a:r>
              <a:rPr lang="en-AU" altLang="en-US" b="1" baseline="-25000">
                <a:latin typeface="Times New Roman" panose="02020603050405020304" pitchFamily="18" charset="0"/>
                <a:cs typeface="Times New Roman" panose="02020603050405020304" pitchFamily="18" charset="0"/>
              </a:rPr>
              <a:t>3</a:t>
            </a:r>
          </a:p>
        </p:txBody>
      </p:sp>
      <p:sp>
        <p:nvSpPr>
          <p:cNvPr id="51218" name="Line 18"/>
          <p:cNvSpPr>
            <a:spLocks noChangeShapeType="1"/>
          </p:cNvSpPr>
          <p:nvPr/>
        </p:nvSpPr>
        <p:spPr bwMode="auto">
          <a:xfrm>
            <a:off x="2559050" y="5627688"/>
            <a:ext cx="1828800" cy="0"/>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AU">
              <a:latin typeface="Times New Roman" panose="02020603050405020304" pitchFamily="18" charset="0"/>
              <a:cs typeface="Times New Roman" panose="02020603050405020304" pitchFamily="18" charset="0"/>
            </a:endParaRPr>
          </a:p>
        </p:txBody>
      </p:sp>
      <p:sp>
        <p:nvSpPr>
          <p:cNvPr id="51219" name="Freeform 19"/>
          <p:cNvSpPr/>
          <p:nvPr/>
        </p:nvSpPr>
        <p:spPr bwMode="auto">
          <a:xfrm>
            <a:off x="2635250" y="5780088"/>
            <a:ext cx="1708150" cy="457200"/>
          </a:xfrm>
          <a:custGeom>
            <a:avLst/>
            <a:gdLst>
              <a:gd name="T0" fmla="*/ 2147483647 w 2400"/>
              <a:gd name="T1" fmla="*/ 0 h 288"/>
              <a:gd name="T2" fmla="*/ 2147483647 w 2400"/>
              <a:gd name="T3" fmla="*/ 2147483647 h 288"/>
              <a:gd name="T4" fmla="*/ 0 w 2400"/>
              <a:gd name="T5" fmla="*/ 0 h 288"/>
              <a:gd name="T6" fmla="*/ 0 60000 65536"/>
              <a:gd name="T7" fmla="*/ 0 60000 65536"/>
              <a:gd name="T8" fmla="*/ 0 60000 65536"/>
              <a:gd name="T9" fmla="*/ 0 w 2400"/>
              <a:gd name="T10" fmla="*/ 0 h 288"/>
              <a:gd name="T11" fmla="*/ 2400 w 2400"/>
              <a:gd name="T12" fmla="*/ 288 h 288"/>
            </a:gdLst>
            <a:ahLst/>
            <a:cxnLst>
              <a:cxn ang="T6">
                <a:pos x="T0" y="T1"/>
              </a:cxn>
              <a:cxn ang="T7">
                <a:pos x="T2" y="T3"/>
              </a:cxn>
              <a:cxn ang="T8">
                <a:pos x="T4" y="T5"/>
              </a:cxn>
            </a:cxnLst>
            <a:rect l="T9" t="T10" r="T11" b="T12"/>
            <a:pathLst>
              <a:path w="2400" h="288">
                <a:moveTo>
                  <a:pt x="2400" y="0"/>
                </a:moveTo>
                <a:cubicBezTo>
                  <a:pt x="1976" y="144"/>
                  <a:pt x="1552" y="288"/>
                  <a:pt x="1152" y="288"/>
                </a:cubicBezTo>
                <a:cubicBezTo>
                  <a:pt x="752" y="288"/>
                  <a:pt x="376" y="144"/>
                  <a:pt x="0" y="0"/>
                </a:cubicBezTo>
              </a:path>
            </a:pathLst>
          </a:custGeom>
          <a:noFill/>
          <a:ln w="9525" cap="flat" cmpd="sng">
            <a:solidFill>
              <a:schemeClr val="tx1"/>
            </a:solidFill>
            <a:prstDash val="solid"/>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AU">
              <a:latin typeface="Times New Roman" panose="02020603050405020304" pitchFamily="18" charset="0"/>
              <a:cs typeface="Times New Roman" panose="02020603050405020304" pitchFamily="18" charset="0"/>
            </a:endParaRPr>
          </a:p>
        </p:txBody>
      </p:sp>
      <p:sp>
        <p:nvSpPr>
          <p:cNvPr id="22546" name="Rectangle 22"/>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eaLnBrk="1" hangingPunct="1"/>
            <a:r>
              <a:rPr lang="en-AU" altLang="en-US" sz="3200" b="1" dirty="0">
                <a:solidFill>
                  <a:schemeClr val="accent1">
                    <a:lumMod val="75000"/>
                  </a:schemeClr>
                </a:solidFill>
                <a:latin typeface="Times New Roman" panose="02020603050405020304" pitchFamily="18" charset="0"/>
                <a:cs typeface="Times New Roman" panose="02020603050405020304" pitchFamily="18" charset="0"/>
              </a:rPr>
              <a:t>Serialization graph</a:t>
            </a:r>
          </a:p>
        </p:txBody>
      </p:sp>
      <p:cxnSp>
        <p:nvCxnSpPr>
          <p:cNvPr id="3" name="Curved Connector 2"/>
          <p:cNvCxnSpPr>
            <a:cxnSpLocks noChangeShapeType="1"/>
            <a:stCxn id="51214" idx="0"/>
            <a:endCxn id="51217" idx="0"/>
          </p:cNvCxnSpPr>
          <p:nvPr/>
        </p:nvCxnSpPr>
        <p:spPr bwMode="auto">
          <a:xfrm rot="5400000" flipH="1" flipV="1">
            <a:off x="4479925" y="3341688"/>
            <a:ext cx="12700" cy="4114800"/>
          </a:xfrm>
          <a:prstGeom prst="curvedConnector3">
            <a:avLst>
              <a:gd name="adj1" fmla="val 3436370"/>
            </a:avLst>
          </a:prstGeom>
          <a:noFill/>
          <a:ln w="9525" algn="ctr">
            <a:solidFill>
              <a:schemeClr val="tx1"/>
            </a:solidFill>
            <a:round/>
            <a:tailEnd type="arrow" w="med" len="med"/>
          </a:ln>
        </p:spPr>
      </p:cxnSp>
      <p:sp>
        <p:nvSpPr>
          <p:cNvPr id="20"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9CF22CA-CFB7-4D77-86B1-84B11DA05CE8}" type="slidenum">
              <a:rPr lang="en-US" sz="1400" b="0" strike="noStrike" spc="-1">
                <a:solidFill>
                  <a:srgbClr val="8B8B8B"/>
                </a:solidFill>
                <a:latin typeface="Montserrat"/>
                <a:ea typeface="DejaVu Sans"/>
              </a:rPr>
              <a:t>24</a:t>
            </a:fld>
            <a:endParaRPr lang="en-US" sz="1400" b="0" strike="noStrike" spc="-1" dirty="0">
              <a:latin typeface="Arial" panose="020B060402020209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04"/>
                                        </p:tgtEl>
                                        <p:attrNameLst>
                                          <p:attrName>style.visibility</p:attrName>
                                        </p:attrNameLst>
                                      </p:cBhvr>
                                      <p:to>
                                        <p:strVal val="visible"/>
                                      </p:to>
                                    </p:set>
                                    <p:animEffect transition="in" filter="fade">
                                      <p:cBhvr>
                                        <p:cTn id="7" dur="1000"/>
                                        <p:tgtEl>
                                          <p:spTgt spid="5120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05"/>
                                        </p:tgtEl>
                                        <p:attrNameLst>
                                          <p:attrName>style.visibility</p:attrName>
                                        </p:attrNameLst>
                                      </p:cBhvr>
                                      <p:to>
                                        <p:strVal val="visible"/>
                                      </p:to>
                                    </p:set>
                                    <p:animEffect transition="in" filter="fade">
                                      <p:cBhvr>
                                        <p:cTn id="12" dur="1000"/>
                                        <p:tgtEl>
                                          <p:spTgt spid="512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214"/>
                                        </p:tgtEl>
                                        <p:attrNameLst>
                                          <p:attrName>style.visibility</p:attrName>
                                        </p:attrNameLst>
                                      </p:cBhvr>
                                      <p:to>
                                        <p:strVal val="visible"/>
                                      </p:to>
                                    </p:set>
                                    <p:animEffect transition="in" filter="fade">
                                      <p:cBhvr>
                                        <p:cTn id="17" dur="1000"/>
                                        <p:tgtEl>
                                          <p:spTgt spid="512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06"/>
                                        </p:tgtEl>
                                        <p:attrNameLst>
                                          <p:attrName>style.visibility</p:attrName>
                                        </p:attrNameLst>
                                      </p:cBhvr>
                                      <p:to>
                                        <p:strVal val="visible"/>
                                      </p:to>
                                    </p:set>
                                    <p:animEffect transition="in" filter="fade">
                                      <p:cBhvr>
                                        <p:cTn id="22" dur="1000"/>
                                        <p:tgtEl>
                                          <p:spTgt spid="5120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1215"/>
                                        </p:tgtEl>
                                        <p:attrNameLst>
                                          <p:attrName>style.visibility</p:attrName>
                                        </p:attrNameLst>
                                      </p:cBhvr>
                                      <p:to>
                                        <p:strVal val="visible"/>
                                      </p:to>
                                    </p:set>
                                    <p:animEffect transition="in" filter="fade">
                                      <p:cBhvr>
                                        <p:cTn id="27" dur="1000"/>
                                        <p:tgtEl>
                                          <p:spTgt spid="512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1210"/>
                                        </p:tgtEl>
                                        <p:attrNameLst>
                                          <p:attrName>style.visibility</p:attrName>
                                        </p:attrNameLst>
                                      </p:cBhvr>
                                      <p:to>
                                        <p:strVal val="visible"/>
                                      </p:to>
                                    </p:set>
                                    <p:animEffect transition="in" filter="fade">
                                      <p:cBhvr>
                                        <p:cTn id="32" dur="1000"/>
                                        <p:tgtEl>
                                          <p:spTgt spid="512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1218"/>
                                        </p:tgtEl>
                                        <p:attrNameLst>
                                          <p:attrName>style.visibility</p:attrName>
                                        </p:attrNameLst>
                                      </p:cBhvr>
                                      <p:to>
                                        <p:strVal val="visible"/>
                                      </p:to>
                                    </p:set>
                                    <p:animEffect transition="in" filter="fade">
                                      <p:cBhvr>
                                        <p:cTn id="37" dur="1000"/>
                                        <p:tgtEl>
                                          <p:spTgt spid="512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1207"/>
                                        </p:tgtEl>
                                        <p:attrNameLst>
                                          <p:attrName>style.visibility</p:attrName>
                                        </p:attrNameLst>
                                      </p:cBhvr>
                                      <p:to>
                                        <p:strVal val="visible"/>
                                      </p:to>
                                    </p:set>
                                    <p:animEffect transition="in" filter="fade">
                                      <p:cBhvr>
                                        <p:cTn id="42" dur="1000"/>
                                        <p:tgtEl>
                                          <p:spTgt spid="5120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1217"/>
                                        </p:tgtEl>
                                        <p:attrNameLst>
                                          <p:attrName>style.visibility</p:attrName>
                                        </p:attrNameLst>
                                      </p:cBhvr>
                                      <p:to>
                                        <p:strVal val="visible"/>
                                      </p:to>
                                    </p:set>
                                    <p:animEffect transition="in" filter="fade">
                                      <p:cBhvr>
                                        <p:cTn id="47" dur="1000"/>
                                        <p:tgtEl>
                                          <p:spTgt spid="5121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1212"/>
                                        </p:tgtEl>
                                        <p:attrNameLst>
                                          <p:attrName>style.visibility</p:attrName>
                                        </p:attrNameLst>
                                      </p:cBhvr>
                                      <p:to>
                                        <p:strVal val="visible"/>
                                      </p:to>
                                    </p:set>
                                    <p:animEffect transition="in" filter="fade">
                                      <p:cBhvr>
                                        <p:cTn id="52" dur="1000"/>
                                        <p:tgtEl>
                                          <p:spTgt spid="5121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fade">
                                      <p:cBhvr>
                                        <p:cTn id="57" dur="1000"/>
                                        <p:tgtEl>
                                          <p:spTgt spid="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1211"/>
                                        </p:tgtEl>
                                        <p:attrNameLst>
                                          <p:attrName>style.visibility</p:attrName>
                                        </p:attrNameLst>
                                      </p:cBhvr>
                                      <p:to>
                                        <p:strVal val="visible"/>
                                      </p:to>
                                    </p:set>
                                    <p:animEffect transition="in" filter="fade">
                                      <p:cBhvr>
                                        <p:cTn id="62" dur="1000"/>
                                        <p:tgtEl>
                                          <p:spTgt spid="5121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51216"/>
                                        </p:tgtEl>
                                        <p:attrNameLst>
                                          <p:attrName>style.visibility</p:attrName>
                                        </p:attrNameLst>
                                      </p:cBhvr>
                                      <p:to>
                                        <p:strVal val="visible"/>
                                      </p:to>
                                    </p:set>
                                    <p:animEffect transition="in" filter="fade">
                                      <p:cBhvr>
                                        <p:cTn id="67" dur="1000"/>
                                        <p:tgtEl>
                                          <p:spTgt spid="51216"/>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1208"/>
                                        </p:tgtEl>
                                        <p:attrNameLst>
                                          <p:attrName>style.visibility</p:attrName>
                                        </p:attrNameLst>
                                      </p:cBhvr>
                                      <p:to>
                                        <p:strVal val="visible"/>
                                      </p:to>
                                    </p:set>
                                    <p:animEffect transition="in" filter="fade">
                                      <p:cBhvr>
                                        <p:cTn id="72" dur="1000"/>
                                        <p:tgtEl>
                                          <p:spTgt spid="5120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1209"/>
                                        </p:tgtEl>
                                        <p:attrNameLst>
                                          <p:attrName>style.visibility</p:attrName>
                                        </p:attrNameLst>
                                      </p:cBhvr>
                                      <p:to>
                                        <p:strVal val="visible"/>
                                      </p:to>
                                    </p:set>
                                    <p:animEffect transition="in" filter="fade">
                                      <p:cBhvr>
                                        <p:cTn id="77" dur="1000"/>
                                        <p:tgtEl>
                                          <p:spTgt spid="51209"/>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51213"/>
                                        </p:tgtEl>
                                        <p:attrNameLst>
                                          <p:attrName>style.visibility</p:attrName>
                                        </p:attrNameLst>
                                      </p:cBhvr>
                                      <p:to>
                                        <p:strVal val="visible"/>
                                      </p:to>
                                    </p:set>
                                    <p:animEffect transition="in" filter="fade">
                                      <p:cBhvr>
                                        <p:cTn id="82" dur="1000"/>
                                        <p:tgtEl>
                                          <p:spTgt spid="51213"/>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51219"/>
                                        </p:tgtEl>
                                        <p:attrNameLst>
                                          <p:attrName>style.visibility</p:attrName>
                                        </p:attrNameLst>
                                      </p:cBhvr>
                                      <p:to>
                                        <p:strVal val="visible"/>
                                      </p:to>
                                    </p:set>
                                    <p:animEffect transition="in" filter="fade">
                                      <p:cBhvr>
                                        <p:cTn id="87" dur="1000"/>
                                        <p:tgtEl>
                                          <p:spTgt spid="51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nimBg="1"/>
      <p:bldP spid="51205" grpId="0" animBg="1"/>
      <p:bldP spid="51206" grpId="0" animBg="1"/>
      <p:bldP spid="51207" grpId="0" animBg="1"/>
      <p:bldP spid="51208" grpId="0" animBg="1"/>
      <p:bldP spid="51209" grpId="0" animBg="1"/>
      <p:bldP spid="51214" grpId="0"/>
      <p:bldP spid="51215" grpId="0"/>
      <p:bldP spid="512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411120"/>
            <a:ext cx="727704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panose="02020603050405020304"/>
                <a:ea typeface="DejaVu Sans"/>
              </a:rPr>
              <a:t>Outline</a:t>
            </a:r>
            <a:endParaRPr lang="en-US" sz="3600" b="0" strike="noStrike" spc="-1">
              <a:latin typeface="Arial" panose="020B0604020202090204"/>
            </a:endParaRPr>
          </a:p>
        </p:txBody>
      </p:sp>
      <p:sp>
        <p:nvSpPr>
          <p:cNvPr id="91" name="CustomShape 2"/>
          <p:cNvSpPr/>
          <p:nvPr/>
        </p:nvSpPr>
        <p:spPr>
          <a:xfrm>
            <a:off x="457200" y="1514520"/>
            <a:ext cx="7871040" cy="31626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2900" indent="-340360">
              <a:lnSpc>
                <a:spcPct val="100000"/>
              </a:lnSpc>
              <a:spcBef>
                <a:spcPts val="560"/>
              </a:spcBef>
              <a:buClr>
                <a:srgbClr val="0C2340"/>
              </a:buClr>
              <a:buFont typeface="Arial" panose="020B0604020202090204"/>
              <a:buChar char="•"/>
            </a:pPr>
            <a:r>
              <a:rPr lang="en-US" sz="2800" b="0" strike="noStrike" spc="-1" dirty="0">
                <a:solidFill>
                  <a:srgbClr val="082541"/>
                </a:solidFill>
                <a:latin typeface="Times New Roman" panose="02020603050405020304"/>
                <a:ea typeface="DejaVu Sans"/>
              </a:rPr>
              <a:t>Database transactions</a:t>
            </a:r>
            <a:endParaRPr lang="en-US" sz="2800" b="0" strike="noStrike" spc="-1" dirty="0">
              <a:solidFill>
                <a:srgbClr val="082541"/>
              </a:solidFill>
              <a:latin typeface="Arial" panose="020B0604020202090204"/>
            </a:endParaRPr>
          </a:p>
          <a:p>
            <a:pPr marL="342900" indent="-340360">
              <a:lnSpc>
                <a:spcPct val="100000"/>
              </a:lnSpc>
              <a:spcBef>
                <a:spcPts val="560"/>
              </a:spcBef>
              <a:buClr>
                <a:srgbClr val="0C2340"/>
              </a:buClr>
              <a:buFont typeface="Arial" panose="020B0604020202090204"/>
              <a:buChar char="•"/>
            </a:pPr>
            <a:r>
              <a:rPr lang="en-US" sz="2800" b="0" strike="noStrike" spc="-1" dirty="0">
                <a:solidFill>
                  <a:srgbClr val="082541"/>
                </a:solidFill>
                <a:latin typeface="Times New Roman" panose="02020603050405020304"/>
                <a:ea typeface="DejaVu Sans"/>
              </a:rPr>
              <a:t>Principles of transaction processing</a:t>
            </a:r>
            <a:endParaRPr lang="en-US" sz="2800" b="0" strike="noStrike" spc="-1" dirty="0">
              <a:solidFill>
                <a:srgbClr val="082541"/>
              </a:solidFill>
              <a:latin typeface="Arial" panose="020B0604020202090204"/>
            </a:endParaRPr>
          </a:p>
          <a:p>
            <a:pPr marL="342900" indent="-340360">
              <a:lnSpc>
                <a:spcPct val="100000"/>
              </a:lnSpc>
              <a:spcBef>
                <a:spcPts val="560"/>
              </a:spcBef>
              <a:buClr>
                <a:srgbClr val="0C2340"/>
              </a:buClr>
              <a:buFont typeface="Arial" panose="020B0604020202090204"/>
              <a:buChar char="•"/>
            </a:pPr>
            <a:r>
              <a:rPr lang="en-US" sz="2800" b="0" strike="noStrike" spc="-1" dirty="0">
                <a:solidFill>
                  <a:srgbClr val="0C2340"/>
                </a:solidFill>
                <a:latin typeface="Times New Roman" panose="02020603050405020304"/>
                <a:ea typeface="DejaVu Sans"/>
              </a:rPr>
              <a:t>Correctness</a:t>
            </a:r>
            <a:endParaRPr lang="en-US" sz="2800" b="0" strike="noStrike" spc="-1" dirty="0">
              <a:latin typeface="Arial" panose="020B0604020202090204"/>
            </a:endParaRPr>
          </a:p>
          <a:p>
            <a:pPr marL="342900" indent="-340360">
              <a:lnSpc>
                <a:spcPct val="100000"/>
              </a:lnSpc>
              <a:spcBef>
                <a:spcPts val="560"/>
              </a:spcBef>
              <a:buClr>
                <a:srgbClr val="0C2340"/>
              </a:buClr>
              <a:buFont typeface="Arial" panose="020B0604020202090204"/>
              <a:buChar char="•"/>
            </a:pPr>
            <a:r>
              <a:rPr lang="en-US" sz="2800" spc="-1" dirty="0">
                <a:solidFill>
                  <a:srgbClr val="FF0000"/>
                </a:solidFill>
                <a:latin typeface="Times New Roman" panose="02020603050405020304"/>
              </a:rPr>
              <a:t>Serialization graph testing protocol</a:t>
            </a:r>
            <a:endParaRPr lang="en-US" sz="2800" b="0" strike="noStrike" spc="-1" dirty="0">
              <a:solidFill>
                <a:srgbClr val="FF0000"/>
              </a:solidFill>
              <a:latin typeface="Arial" panose="020B0604020202090204"/>
            </a:endParaRPr>
          </a:p>
          <a:p>
            <a:pPr marL="342900" indent="-340360">
              <a:lnSpc>
                <a:spcPct val="100000"/>
              </a:lnSpc>
              <a:spcBef>
                <a:spcPts val="560"/>
              </a:spcBef>
              <a:buClr>
                <a:srgbClr val="0C2340"/>
              </a:buClr>
              <a:buFont typeface="Arial" panose="020B0604020202090204"/>
              <a:buChar char="•"/>
            </a:pPr>
            <a:r>
              <a:rPr lang="en-US" sz="2800" b="0" strike="noStrike" spc="-1" dirty="0">
                <a:solidFill>
                  <a:srgbClr val="0C2340"/>
                </a:solidFill>
                <a:latin typeface="Times New Roman" panose="02020603050405020304"/>
                <a:ea typeface="DejaVu Sans"/>
              </a:rPr>
              <a:t>Two-phase locking protocol</a:t>
            </a:r>
          </a:p>
          <a:p>
            <a:pPr marL="342900" indent="-340360">
              <a:lnSpc>
                <a:spcPct val="100000"/>
              </a:lnSpc>
              <a:spcBef>
                <a:spcPts val="560"/>
              </a:spcBef>
              <a:buClr>
                <a:srgbClr val="0C2340"/>
              </a:buClr>
              <a:buFont typeface="Arial" panose="020B0604020202090204"/>
              <a:buChar char="•"/>
            </a:pPr>
            <a:r>
              <a:rPr lang="en-US" sz="2800" spc="-1" dirty="0">
                <a:solidFill>
                  <a:srgbClr val="0C2340"/>
                </a:solidFill>
                <a:latin typeface="Times New Roman" panose="02020603050405020304"/>
              </a:rPr>
              <a:t>Timestamp ordering protocol</a:t>
            </a:r>
            <a:endParaRPr lang="en-US" sz="2800" b="0" strike="noStrike" spc="-1" dirty="0">
              <a:latin typeface="Arial" panose="020B0604020202090204"/>
            </a:endParaRPr>
          </a:p>
        </p:txBody>
      </p:sp>
      <p:sp>
        <p:nvSpPr>
          <p:cNvPr id="92"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2874BB4-2252-4FE0-9005-3AB4335C96C2}" type="slidenum">
              <a:rPr lang="en-US" sz="1400" b="0" strike="noStrike" spc="-1">
                <a:solidFill>
                  <a:srgbClr val="8B8B8B"/>
                </a:solidFill>
                <a:latin typeface="Montserrat"/>
                <a:ea typeface="DejaVu Sans"/>
              </a:rPr>
              <a:t>25</a:t>
            </a:fld>
            <a:endParaRPr lang="en-US" sz="1400" b="0" strike="noStrike" spc="-1">
              <a:latin typeface="Arial" panose="020B0604020202090204"/>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0" y="1333500"/>
            <a:ext cx="91440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r>
              <a:rPr lang="en-AU" altLang="en-US" sz="2800" b="1" u="sng">
                <a:latin typeface="Times New Roman" panose="02020603050405020304" pitchFamily="18" charset="0"/>
                <a:cs typeface="Times New Roman" panose="02020603050405020304" pitchFamily="18" charset="0"/>
              </a:rPr>
              <a:t>Principles</a:t>
            </a:r>
            <a:endParaRPr lang="en-AU" altLang="en-US" sz="2800" b="1">
              <a:latin typeface="Times New Roman" panose="02020603050405020304" pitchFamily="18" charset="0"/>
              <a:cs typeface="Times New Roman" panose="02020603050405020304" pitchFamily="18" charset="0"/>
            </a:endParaRPr>
          </a:p>
          <a:p>
            <a:r>
              <a:rPr lang="en-AU" altLang="en-US" sz="2800" b="1">
                <a:latin typeface="Times New Roman" panose="02020603050405020304" pitchFamily="18" charset="0"/>
                <a:cs typeface="Times New Roman" panose="02020603050405020304" pitchFamily="18" charset="0"/>
              </a:rPr>
              <a:t>Scheduler maintains and tests serialization graph</a:t>
            </a:r>
          </a:p>
          <a:p>
            <a:r>
              <a:rPr lang="en-AU" altLang="en-US" sz="2800" b="1">
                <a:latin typeface="Times New Roman" panose="02020603050405020304" pitchFamily="18" charset="0"/>
                <a:cs typeface="Times New Roman" panose="02020603050405020304" pitchFamily="18" charset="0"/>
              </a:rPr>
              <a:t>If an operation issued by a transaction violates </a:t>
            </a:r>
          </a:p>
          <a:p>
            <a:r>
              <a:rPr lang="en-AU" altLang="en-US" sz="2800" b="1">
                <a:latin typeface="Times New Roman" panose="02020603050405020304" pitchFamily="18" charset="0"/>
                <a:cs typeface="Times New Roman" panose="02020603050405020304" pitchFamily="18" charset="0"/>
              </a:rPr>
              <a:t>conflict serializability (i.e. it creates a cycle in </a:t>
            </a:r>
          </a:p>
          <a:p>
            <a:r>
              <a:rPr lang="en-AU" altLang="en-US" sz="2800" b="1">
                <a:latin typeface="Times New Roman" panose="02020603050405020304" pitchFamily="18" charset="0"/>
                <a:cs typeface="Times New Roman" panose="02020603050405020304" pitchFamily="18" charset="0"/>
              </a:rPr>
              <a:t>serialization graph) then such transaction is </a:t>
            </a:r>
          </a:p>
          <a:p>
            <a:r>
              <a:rPr lang="en-AU" altLang="en-US" sz="2800" b="1">
                <a:latin typeface="Times New Roman" panose="02020603050405020304" pitchFamily="18" charset="0"/>
                <a:cs typeface="Times New Roman" panose="02020603050405020304" pitchFamily="18" charset="0"/>
              </a:rPr>
              <a:t>aborted</a:t>
            </a:r>
          </a:p>
        </p:txBody>
      </p:sp>
      <p:sp>
        <p:nvSpPr>
          <p:cNvPr id="52227" name="Text Box 3"/>
          <p:cNvSpPr txBox="1">
            <a:spLocks noChangeArrowheads="1"/>
          </p:cNvSpPr>
          <p:nvPr/>
        </p:nvSpPr>
        <p:spPr bwMode="auto">
          <a:xfrm>
            <a:off x="0" y="4076700"/>
            <a:ext cx="91440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r>
              <a:rPr lang="en-AU" altLang="en-US" sz="2800" b="1" u="sng">
                <a:latin typeface="Times New Roman" panose="02020603050405020304" pitchFamily="18" charset="0"/>
                <a:cs typeface="Times New Roman" panose="02020603050405020304" pitchFamily="18" charset="0"/>
              </a:rPr>
              <a:t>Problems</a:t>
            </a:r>
            <a:endParaRPr lang="en-AU" altLang="en-US" sz="2800" b="1">
              <a:latin typeface="Times New Roman" panose="02020603050405020304" pitchFamily="18" charset="0"/>
              <a:cs typeface="Times New Roman" panose="02020603050405020304" pitchFamily="18" charset="0"/>
            </a:endParaRPr>
          </a:p>
          <a:p>
            <a:r>
              <a:rPr lang="en-AU" altLang="en-US" sz="2800" b="1">
                <a:latin typeface="Times New Roman" panose="02020603050405020304" pitchFamily="18" charset="0"/>
                <a:cs typeface="Times New Roman" panose="02020603050405020304" pitchFamily="18" charset="0"/>
              </a:rPr>
              <a:t>Cascading aborts</a:t>
            </a:r>
          </a:p>
          <a:p>
            <a:r>
              <a:rPr lang="en-AU" altLang="en-US" sz="2800" b="1">
                <a:latin typeface="Times New Roman" panose="02020603050405020304" pitchFamily="18" charset="0"/>
                <a:cs typeface="Times New Roman" panose="02020603050405020304" pitchFamily="18" charset="0"/>
              </a:rPr>
              <a:t>performance (testing acyclicity of serialization </a:t>
            </a:r>
          </a:p>
          <a:p>
            <a:r>
              <a:rPr lang="en-AU" altLang="en-US" sz="2800" b="1">
                <a:latin typeface="Times New Roman" panose="02020603050405020304" pitchFamily="18" charset="0"/>
                <a:cs typeface="Times New Roman" panose="02020603050405020304" pitchFamily="18" charset="0"/>
              </a:rPr>
              <a:t>graph has O(n</a:t>
            </a:r>
            <a:r>
              <a:rPr lang="en-AU" altLang="en-US" sz="2800" b="1" baseline="30000">
                <a:latin typeface="Times New Roman" panose="02020603050405020304" pitchFamily="18" charset="0"/>
                <a:cs typeface="Times New Roman" panose="02020603050405020304" pitchFamily="18" charset="0"/>
              </a:rPr>
              <a:t>2</a:t>
            </a:r>
            <a:r>
              <a:rPr lang="en-AU" altLang="en-US" sz="2800" b="1">
                <a:latin typeface="Times New Roman" panose="02020603050405020304" pitchFamily="18" charset="0"/>
                <a:cs typeface="Times New Roman" panose="02020603050405020304" pitchFamily="18" charset="0"/>
              </a:rPr>
              <a:t>) complexity)</a:t>
            </a:r>
          </a:p>
        </p:txBody>
      </p:sp>
      <p:sp>
        <p:nvSpPr>
          <p:cNvPr id="23556" name="Rectangle 7"/>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eaLnBrk="1" hangingPunct="1"/>
            <a:r>
              <a:rPr lang="en-AU" altLang="en-US" sz="3200" b="1" dirty="0">
                <a:solidFill>
                  <a:schemeClr val="accent1">
                    <a:lumMod val="75000"/>
                  </a:schemeClr>
                </a:solidFill>
                <a:latin typeface="Times New Roman" panose="02020603050405020304" pitchFamily="18" charset="0"/>
                <a:cs typeface="Times New Roman" panose="02020603050405020304" pitchFamily="18" charset="0"/>
              </a:rPr>
              <a:t>Serialization graph testing protocol (SGT)</a:t>
            </a:r>
          </a:p>
        </p:txBody>
      </p:sp>
      <p:sp>
        <p:nvSpPr>
          <p:cNvPr id="5"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9CF22CA-CFB7-4D77-86B1-84B11DA05CE8}" type="slidenum">
              <a:rPr lang="en-US" sz="1400" b="0" strike="noStrike" spc="-1">
                <a:solidFill>
                  <a:srgbClr val="8B8B8B"/>
                </a:solidFill>
                <a:latin typeface="Montserrat"/>
                <a:ea typeface="DejaVu Sans"/>
              </a:rPr>
              <a:t>26</a:t>
            </a:fld>
            <a:endParaRPr lang="en-US" sz="1400" b="0" strike="noStrike" spc="-1" dirty="0">
              <a:latin typeface="Arial" panose="020B060402020209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6"/>
                                        </p:tgtEl>
                                        <p:attrNameLst>
                                          <p:attrName>style.visibility</p:attrName>
                                        </p:attrNameLst>
                                      </p:cBhvr>
                                      <p:to>
                                        <p:strVal val="visible"/>
                                      </p:to>
                                    </p:set>
                                    <p:animEffect transition="in" filter="fade">
                                      <p:cBhvr>
                                        <p:cTn id="7" dur="1000"/>
                                        <p:tgtEl>
                                          <p:spTgt spid="522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227"/>
                                        </p:tgtEl>
                                        <p:attrNameLst>
                                          <p:attrName>style.visibility</p:attrName>
                                        </p:attrNameLst>
                                      </p:cBhvr>
                                      <p:to>
                                        <p:strVal val="visible"/>
                                      </p:to>
                                    </p:set>
                                    <p:animEffect transition="in" filter="fade">
                                      <p:cBhvr>
                                        <p:cTn id="12" dur="1000"/>
                                        <p:tgtEl>
                                          <p:spTgt spid="52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p:bldP spid="5222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411120"/>
            <a:ext cx="727704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panose="02020603050405020304"/>
                <a:ea typeface="DejaVu Sans"/>
              </a:rPr>
              <a:t>Outline</a:t>
            </a:r>
            <a:endParaRPr lang="en-US" sz="3600" b="0" strike="noStrike" spc="-1">
              <a:latin typeface="Arial" panose="020B0604020202090204"/>
            </a:endParaRPr>
          </a:p>
        </p:txBody>
      </p:sp>
      <p:sp>
        <p:nvSpPr>
          <p:cNvPr id="91" name="CustomShape 2"/>
          <p:cNvSpPr/>
          <p:nvPr/>
        </p:nvSpPr>
        <p:spPr>
          <a:xfrm>
            <a:off x="457200" y="1514520"/>
            <a:ext cx="7871040" cy="31626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2900" indent="-340360">
              <a:lnSpc>
                <a:spcPct val="100000"/>
              </a:lnSpc>
              <a:spcBef>
                <a:spcPts val="560"/>
              </a:spcBef>
              <a:buClr>
                <a:srgbClr val="0C2340"/>
              </a:buClr>
              <a:buFont typeface="Arial" panose="020B0604020202090204"/>
              <a:buChar char="•"/>
            </a:pPr>
            <a:r>
              <a:rPr lang="en-US" sz="2800" b="0" strike="noStrike" spc="-1" dirty="0">
                <a:solidFill>
                  <a:srgbClr val="082541"/>
                </a:solidFill>
                <a:latin typeface="Times New Roman" panose="02020603050405020304"/>
                <a:ea typeface="DejaVu Sans"/>
              </a:rPr>
              <a:t>Database transactions</a:t>
            </a:r>
            <a:endParaRPr lang="en-US" sz="2800" b="0" strike="noStrike" spc="-1" dirty="0">
              <a:solidFill>
                <a:srgbClr val="082541"/>
              </a:solidFill>
              <a:latin typeface="Arial" panose="020B0604020202090204"/>
            </a:endParaRPr>
          </a:p>
          <a:p>
            <a:pPr marL="342900" indent="-340360">
              <a:lnSpc>
                <a:spcPct val="100000"/>
              </a:lnSpc>
              <a:spcBef>
                <a:spcPts val="560"/>
              </a:spcBef>
              <a:buClr>
                <a:srgbClr val="0C2340"/>
              </a:buClr>
              <a:buFont typeface="Arial" panose="020B0604020202090204"/>
              <a:buChar char="•"/>
            </a:pPr>
            <a:r>
              <a:rPr lang="en-US" sz="2800" b="0" strike="noStrike" spc="-1" dirty="0">
                <a:solidFill>
                  <a:srgbClr val="082541"/>
                </a:solidFill>
                <a:latin typeface="Times New Roman" panose="02020603050405020304"/>
                <a:ea typeface="DejaVu Sans"/>
              </a:rPr>
              <a:t>Principles of transaction processing</a:t>
            </a:r>
            <a:endParaRPr lang="en-US" sz="2800" b="0" strike="noStrike" spc="-1" dirty="0">
              <a:solidFill>
                <a:srgbClr val="082541"/>
              </a:solidFill>
              <a:latin typeface="Arial" panose="020B0604020202090204"/>
            </a:endParaRPr>
          </a:p>
          <a:p>
            <a:pPr marL="342900" indent="-340360">
              <a:lnSpc>
                <a:spcPct val="100000"/>
              </a:lnSpc>
              <a:spcBef>
                <a:spcPts val="560"/>
              </a:spcBef>
              <a:buClr>
                <a:srgbClr val="0C2340"/>
              </a:buClr>
              <a:buFont typeface="Arial" panose="020B0604020202090204"/>
              <a:buChar char="•"/>
            </a:pPr>
            <a:r>
              <a:rPr lang="en-US" sz="2800" b="0" strike="noStrike" spc="-1" dirty="0">
                <a:solidFill>
                  <a:srgbClr val="0C2340"/>
                </a:solidFill>
                <a:latin typeface="Times New Roman" panose="02020603050405020304"/>
                <a:ea typeface="DejaVu Sans"/>
              </a:rPr>
              <a:t>Correctness</a:t>
            </a:r>
            <a:endParaRPr lang="en-US" sz="2800" b="0" strike="noStrike" spc="-1" dirty="0">
              <a:latin typeface="Arial" panose="020B0604020202090204"/>
            </a:endParaRPr>
          </a:p>
          <a:p>
            <a:pPr marL="342900" indent="-340360">
              <a:lnSpc>
                <a:spcPct val="100000"/>
              </a:lnSpc>
              <a:spcBef>
                <a:spcPts val="560"/>
              </a:spcBef>
              <a:buClr>
                <a:srgbClr val="0C2340"/>
              </a:buClr>
              <a:buFont typeface="Arial" panose="020B0604020202090204"/>
              <a:buChar char="•"/>
            </a:pPr>
            <a:r>
              <a:rPr lang="en-US" sz="2800" spc="-1" dirty="0">
                <a:solidFill>
                  <a:srgbClr val="0C2340"/>
                </a:solidFill>
                <a:latin typeface="Times New Roman" panose="02020603050405020304"/>
              </a:rPr>
              <a:t>Serialization graph testing protocol</a:t>
            </a:r>
            <a:endParaRPr lang="en-US" sz="2800" b="0" strike="noStrike" spc="-1" dirty="0">
              <a:latin typeface="Arial" panose="020B0604020202090204"/>
            </a:endParaRPr>
          </a:p>
          <a:p>
            <a:pPr marL="342900" indent="-340360">
              <a:lnSpc>
                <a:spcPct val="100000"/>
              </a:lnSpc>
              <a:spcBef>
                <a:spcPts val="560"/>
              </a:spcBef>
              <a:buClr>
                <a:srgbClr val="0C2340"/>
              </a:buClr>
              <a:buFont typeface="Arial" panose="020B0604020202090204"/>
              <a:buChar char="•"/>
            </a:pPr>
            <a:r>
              <a:rPr lang="en-US" sz="2800" b="0" strike="noStrike" spc="-1" dirty="0">
                <a:solidFill>
                  <a:srgbClr val="FF0000"/>
                </a:solidFill>
                <a:latin typeface="Times New Roman" panose="02020603050405020304"/>
                <a:ea typeface="DejaVu Sans"/>
              </a:rPr>
              <a:t>Two-phase locking protocol</a:t>
            </a:r>
          </a:p>
          <a:p>
            <a:pPr marL="342900" indent="-340360">
              <a:lnSpc>
                <a:spcPct val="100000"/>
              </a:lnSpc>
              <a:spcBef>
                <a:spcPts val="560"/>
              </a:spcBef>
              <a:buClr>
                <a:srgbClr val="0C2340"/>
              </a:buClr>
              <a:buFont typeface="Arial" panose="020B0604020202090204"/>
              <a:buChar char="•"/>
            </a:pPr>
            <a:r>
              <a:rPr lang="en-US" sz="2800" spc="-1" dirty="0">
                <a:solidFill>
                  <a:srgbClr val="0C2340"/>
                </a:solidFill>
                <a:latin typeface="Times New Roman" panose="02020603050405020304"/>
              </a:rPr>
              <a:t>Timestamp ordering protocol</a:t>
            </a:r>
            <a:endParaRPr lang="en-US" sz="2800" b="0" strike="noStrike" spc="-1" dirty="0">
              <a:latin typeface="Arial" panose="020B0604020202090204"/>
            </a:endParaRPr>
          </a:p>
        </p:txBody>
      </p:sp>
      <p:sp>
        <p:nvSpPr>
          <p:cNvPr id="92"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2874BB4-2252-4FE0-9005-3AB4335C96C2}" type="slidenum">
              <a:rPr lang="en-US" sz="1400" b="0" strike="noStrike" spc="-1">
                <a:solidFill>
                  <a:srgbClr val="8B8B8B"/>
                </a:solidFill>
                <a:latin typeface="Montserrat"/>
                <a:ea typeface="DejaVu Sans"/>
              </a:rPr>
              <a:t>27</a:t>
            </a:fld>
            <a:endParaRPr lang="en-US" sz="1400" b="0" strike="noStrike" spc="-1">
              <a:latin typeface="Arial" panose="020B0604020202090204"/>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Text Box 3"/>
          <p:cNvSpPr txBox="1">
            <a:spLocks noChangeArrowheads="1"/>
          </p:cNvSpPr>
          <p:nvPr/>
        </p:nvSpPr>
        <p:spPr bwMode="auto">
          <a:xfrm>
            <a:off x="-7938" y="1304925"/>
            <a:ext cx="9151938"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r>
              <a:rPr lang="en-AU" altLang="en-US" sz="2800" b="1" u="sng">
                <a:latin typeface="Times New Roman" panose="02020603050405020304" pitchFamily="18" charset="0"/>
                <a:cs typeface="Times New Roman" panose="02020603050405020304" pitchFamily="18" charset="0"/>
              </a:rPr>
              <a:t>Principle</a:t>
            </a:r>
            <a:endParaRPr lang="en-AU" altLang="en-US" sz="2800" b="1">
              <a:latin typeface="Times New Roman" panose="02020603050405020304" pitchFamily="18" charset="0"/>
              <a:cs typeface="Times New Roman" panose="02020603050405020304" pitchFamily="18" charset="0"/>
            </a:endParaRPr>
          </a:p>
          <a:p>
            <a:r>
              <a:rPr lang="en-AU" altLang="en-US" sz="2800" b="1">
                <a:latin typeface="Times New Roman" panose="02020603050405020304" pitchFamily="18" charset="0"/>
                <a:cs typeface="Times New Roman" panose="02020603050405020304" pitchFamily="18" charset="0"/>
              </a:rPr>
              <a:t>Each transaction must acquire all locks before </a:t>
            </a:r>
          </a:p>
          <a:p>
            <a:r>
              <a:rPr lang="en-AU" altLang="en-US" sz="2800" b="1">
                <a:latin typeface="Times New Roman" panose="02020603050405020304" pitchFamily="18" charset="0"/>
                <a:cs typeface="Times New Roman" panose="02020603050405020304" pitchFamily="18" charset="0"/>
              </a:rPr>
              <a:t>releasing any lock</a:t>
            </a:r>
          </a:p>
        </p:txBody>
      </p:sp>
      <p:sp>
        <p:nvSpPr>
          <p:cNvPr id="53252" name="Text Box 4"/>
          <p:cNvSpPr txBox="1">
            <a:spLocks noChangeArrowheads="1"/>
          </p:cNvSpPr>
          <p:nvPr/>
        </p:nvSpPr>
        <p:spPr bwMode="auto">
          <a:xfrm>
            <a:off x="0" y="2819400"/>
            <a:ext cx="91440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r>
              <a:rPr lang="en-AU" altLang="en-US" sz="2800" b="1" u="sng">
                <a:latin typeface="Times New Roman" panose="02020603050405020304" pitchFamily="18" charset="0"/>
                <a:cs typeface="Times New Roman" panose="02020603050405020304" pitchFamily="18" charset="0"/>
              </a:rPr>
              <a:t>Problems</a:t>
            </a:r>
            <a:endParaRPr lang="en-AU" altLang="en-US" sz="2800" b="1">
              <a:latin typeface="Times New Roman" panose="02020603050405020304" pitchFamily="18" charset="0"/>
              <a:cs typeface="Times New Roman" panose="02020603050405020304" pitchFamily="18" charset="0"/>
            </a:endParaRPr>
          </a:p>
          <a:p>
            <a:r>
              <a:rPr lang="en-AU" altLang="en-US" sz="2800" b="1">
                <a:latin typeface="Times New Roman" panose="02020603050405020304" pitchFamily="18" charset="0"/>
                <a:cs typeface="Times New Roman" panose="02020603050405020304" pitchFamily="18" charset="0"/>
              </a:rPr>
              <a:t>Deadlocks</a:t>
            </a:r>
          </a:p>
          <a:p>
            <a:r>
              <a:rPr lang="en-AU" altLang="en-US" sz="2800" b="1">
                <a:latin typeface="Times New Roman" panose="02020603050405020304" pitchFamily="18" charset="0"/>
                <a:cs typeface="Times New Roman" panose="02020603050405020304" pitchFamily="18" charset="0"/>
              </a:rPr>
              <a:t>Unnecessary locks when execution is conflict </a:t>
            </a:r>
          </a:p>
          <a:p>
            <a:r>
              <a:rPr lang="en-AU" altLang="en-US" sz="2800" b="1">
                <a:latin typeface="Times New Roman" panose="02020603050405020304" pitchFamily="18" charset="0"/>
                <a:cs typeface="Times New Roman" panose="02020603050405020304" pitchFamily="18" charset="0"/>
              </a:rPr>
              <a:t>serializable</a:t>
            </a:r>
            <a:endParaRPr lang="en-AU" altLang="en-US" sz="2000" b="1">
              <a:latin typeface="Times New Roman" panose="02020603050405020304" pitchFamily="18" charset="0"/>
              <a:cs typeface="Times New Roman" panose="02020603050405020304" pitchFamily="18" charset="0"/>
            </a:endParaRPr>
          </a:p>
        </p:txBody>
      </p:sp>
      <p:sp>
        <p:nvSpPr>
          <p:cNvPr id="24580" name="Rectangle 7"/>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eaLnBrk="1" hangingPunct="1"/>
            <a:r>
              <a:rPr lang="en-AU" altLang="en-US" sz="3200" b="1" dirty="0">
                <a:solidFill>
                  <a:schemeClr val="accent1">
                    <a:lumMod val="75000"/>
                  </a:schemeClr>
                </a:solidFill>
                <a:latin typeface="Times New Roman" panose="02020603050405020304" pitchFamily="18" charset="0"/>
                <a:cs typeface="Times New Roman" panose="02020603050405020304" pitchFamily="18" charset="0"/>
              </a:rPr>
              <a:t>Two-phase locking (2PL) protocol</a:t>
            </a:r>
          </a:p>
        </p:txBody>
      </p:sp>
      <p:sp>
        <p:nvSpPr>
          <p:cNvPr id="5"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9CF22CA-CFB7-4D77-86B1-84B11DA05CE8}" type="slidenum">
              <a:rPr lang="en-US" sz="1400" b="0" strike="noStrike" spc="-1">
                <a:solidFill>
                  <a:srgbClr val="8B8B8B"/>
                </a:solidFill>
                <a:latin typeface="Montserrat"/>
                <a:ea typeface="DejaVu Sans"/>
              </a:rPr>
              <a:t>28</a:t>
            </a:fld>
            <a:endParaRPr lang="en-US" sz="1400" b="0" strike="noStrike" spc="-1" dirty="0">
              <a:latin typeface="Arial" panose="020B060402020209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251"/>
                                        </p:tgtEl>
                                        <p:attrNameLst>
                                          <p:attrName>style.visibility</p:attrName>
                                        </p:attrNameLst>
                                      </p:cBhvr>
                                      <p:to>
                                        <p:strVal val="visible"/>
                                      </p:to>
                                    </p:set>
                                    <p:animEffect transition="in" filter="fade">
                                      <p:cBhvr>
                                        <p:cTn id="7" dur="1000"/>
                                        <p:tgtEl>
                                          <p:spTgt spid="532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3252"/>
                                        </p:tgtEl>
                                        <p:attrNameLst>
                                          <p:attrName>style.visibility</p:attrName>
                                        </p:attrNameLst>
                                      </p:cBhvr>
                                      <p:to>
                                        <p:strVal val="visible"/>
                                      </p:to>
                                    </p:set>
                                    <p:animEffect transition="in" filter="fade">
                                      <p:cBhvr>
                                        <p:cTn id="12" dur="1000"/>
                                        <p:tgtEl>
                                          <p:spTgt spid="53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p:bldP spid="5325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ext Box 3"/>
          <p:cNvSpPr txBox="1">
            <a:spLocks noChangeArrowheads="1"/>
          </p:cNvSpPr>
          <p:nvPr/>
        </p:nvSpPr>
        <p:spPr bwMode="auto">
          <a:xfrm>
            <a:off x="519113" y="1628775"/>
            <a:ext cx="8423275" cy="466725"/>
          </a:xfrm>
          <a:prstGeom prst="rect">
            <a:avLst/>
          </a:prstGeom>
          <a:solidFill>
            <a:srgbClr val="E0E2E2"/>
          </a:solidFill>
          <a:ln w="9525">
            <a:solidFill>
              <a:schemeClr val="tx1"/>
            </a:solidFill>
            <a:miter lim="800000"/>
          </a:ln>
        </p:spPr>
        <p:txBody>
          <a:bodyPr wrap="non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a:latin typeface="Courier New" panose="02070609020205090404" pitchFamily="49" charset="0"/>
                <a:cs typeface="Courier New" panose="02070609020205090404" pitchFamily="49" charset="0"/>
              </a:rPr>
              <a:t>T</a:t>
            </a:r>
            <a:r>
              <a:rPr lang="en-AU" altLang="en-US" b="1" baseline="-25000">
                <a:latin typeface="Courier New" panose="02070609020205090404" pitchFamily="49" charset="0"/>
                <a:cs typeface="Courier New" panose="02070609020205090404" pitchFamily="49" charset="0"/>
              </a:rPr>
              <a:t>1</a:t>
            </a:r>
            <a:r>
              <a:rPr lang="en-AU" altLang="en-US" b="1">
                <a:latin typeface="Courier New" panose="02070609020205090404" pitchFamily="49" charset="0"/>
                <a:cs typeface="Courier New" panose="02070609020205090404" pitchFamily="49" charset="0"/>
              </a:rPr>
              <a:t>				T</a:t>
            </a:r>
            <a:r>
              <a:rPr lang="en-AU" altLang="en-US" b="1" baseline="-25000">
                <a:latin typeface="Courier New" panose="02070609020205090404" pitchFamily="49" charset="0"/>
                <a:cs typeface="Courier New" panose="02070609020205090404" pitchFamily="49" charset="0"/>
              </a:rPr>
              <a:t>2</a:t>
            </a:r>
            <a:r>
              <a:rPr lang="en-AU" altLang="en-US" b="1">
                <a:latin typeface="Courier New" panose="02070609020205090404" pitchFamily="49" charset="0"/>
                <a:cs typeface="Courier New" panose="02070609020205090404" pitchFamily="49" charset="0"/>
              </a:rPr>
              <a:t>	  				</a:t>
            </a:r>
            <a:endParaRPr lang="en-AU" altLang="en-US">
              <a:latin typeface="Courier New" panose="02070609020205090404" pitchFamily="49" charset="0"/>
              <a:cs typeface="Courier New" panose="02070609020205090404" pitchFamily="49" charset="0"/>
            </a:endParaRPr>
          </a:p>
        </p:txBody>
      </p:sp>
      <p:sp>
        <p:nvSpPr>
          <p:cNvPr id="54276" name="Text Box 4"/>
          <p:cNvSpPr txBox="1">
            <a:spLocks noChangeArrowheads="1"/>
          </p:cNvSpPr>
          <p:nvPr/>
        </p:nvSpPr>
        <p:spPr bwMode="auto">
          <a:xfrm>
            <a:off x="519113" y="2228850"/>
            <a:ext cx="8420100" cy="461665"/>
          </a:xfrm>
          <a:prstGeom prst="rect">
            <a:avLst/>
          </a:prstGeom>
          <a:solidFill>
            <a:srgbClr val="E0E2E2"/>
          </a:solidFill>
          <a:ln w="9525">
            <a:solidFill>
              <a:schemeClr val="tx1"/>
            </a:solidFill>
            <a:miter lim="800000"/>
          </a:ln>
        </p:spPr>
        <p:txBody>
          <a:bodyPr wrap="squar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dirty="0">
                <a:latin typeface="Courier New" panose="02070609020205090404" pitchFamily="49" charset="0"/>
                <a:cs typeface="Courier New" panose="02070609020205090404" pitchFamily="49" charset="0"/>
              </a:rPr>
              <a:t>lock(u)a=read(u)						</a:t>
            </a:r>
          </a:p>
        </p:txBody>
      </p:sp>
      <p:sp>
        <p:nvSpPr>
          <p:cNvPr id="54277" name="Text Box 5"/>
          <p:cNvSpPr txBox="1">
            <a:spLocks noChangeArrowheads="1"/>
          </p:cNvSpPr>
          <p:nvPr/>
        </p:nvSpPr>
        <p:spPr bwMode="auto">
          <a:xfrm>
            <a:off x="519113" y="2749550"/>
            <a:ext cx="8420100" cy="461665"/>
          </a:xfrm>
          <a:prstGeom prst="rect">
            <a:avLst/>
          </a:prstGeom>
          <a:solidFill>
            <a:srgbClr val="E0E2E2"/>
          </a:solidFill>
          <a:ln w="9525">
            <a:solidFill>
              <a:schemeClr val="tx1"/>
            </a:solidFill>
            <a:miter lim="800000"/>
          </a:ln>
        </p:spPr>
        <p:txBody>
          <a:bodyPr wrap="squar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dirty="0">
                <a:latin typeface="Courier New" panose="02070609020205090404" pitchFamily="49" charset="0"/>
                <a:cs typeface="Courier New" panose="02070609020205090404" pitchFamily="49" charset="0"/>
              </a:rPr>
              <a:t>				lock(v) write(v,1)	</a:t>
            </a:r>
          </a:p>
        </p:txBody>
      </p:sp>
      <p:sp>
        <p:nvSpPr>
          <p:cNvPr id="54278" name="Text Box 6"/>
          <p:cNvSpPr txBox="1">
            <a:spLocks noChangeArrowheads="1"/>
          </p:cNvSpPr>
          <p:nvPr/>
        </p:nvSpPr>
        <p:spPr bwMode="auto">
          <a:xfrm>
            <a:off x="519113" y="3275013"/>
            <a:ext cx="8420100" cy="466725"/>
          </a:xfrm>
          <a:prstGeom prst="rect">
            <a:avLst/>
          </a:prstGeom>
          <a:solidFill>
            <a:srgbClr val="E0E2E2"/>
          </a:solidFill>
          <a:ln w="9525">
            <a:solidFill>
              <a:schemeClr val="tx1"/>
            </a:solidFill>
            <a:miter lim="800000"/>
          </a:ln>
        </p:spPr>
        <p:txBody>
          <a:bodyPr>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dirty="0">
                <a:latin typeface="Courier New" panose="02070609020205090404" pitchFamily="49" charset="0"/>
                <a:cs typeface="Courier New" panose="02070609020205090404" pitchFamily="49" charset="0"/>
              </a:rPr>
              <a:t>write(u,a+2)						     </a:t>
            </a:r>
          </a:p>
        </p:txBody>
      </p:sp>
      <p:sp>
        <p:nvSpPr>
          <p:cNvPr id="54279" name="Text Box 7"/>
          <p:cNvSpPr txBox="1">
            <a:spLocks noChangeArrowheads="1"/>
          </p:cNvSpPr>
          <p:nvPr/>
        </p:nvSpPr>
        <p:spPr bwMode="auto">
          <a:xfrm>
            <a:off x="519113" y="3794125"/>
            <a:ext cx="8423275" cy="466725"/>
          </a:xfrm>
          <a:prstGeom prst="rect">
            <a:avLst/>
          </a:prstGeom>
          <a:solidFill>
            <a:srgbClr val="E0E2E2"/>
          </a:solidFill>
          <a:ln w="9525">
            <a:solidFill>
              <a:schemeClr val="tx1"/>
            </a:solidFill>
            <a:miter lim="800000"/>
          </a:ln>
        </p:spPr>
        <p:txBody>
          <a:bodyPr wrap="non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a:latin typeface="Courier New" panose="02070609020205090404" pitchFamily="49" charset="0"/>
                <a:cs typeface="Courier New" panose="02070609020205090404" pitchFamily="49" charset="0"/>
              </a:rPr>
              <a:t>lock(v)</a:t>
            </a:r>
            <a:r>
              <a:rPr lang="en-AU" altLang="en-US" b="1">
                <a:solidFill>
                  <a:schemeClr val="bg2"/>
                </a:solidFill>
                <a:latin typeface="Courier New" panose="02070609020205090404" pitchFamily="49" charset="0"/>
                <a:cs typeface="Courier New" panose="02070609020205090404" pitchFamily="49" charset="0"/>
              </a:rPr>
              <a:t> </a:t>
            </a:r>
            <a:r>
              <a:rPr lang="en-AU" altLang="en-US" b="1">
                <a:solidFill>
                  <a:srgbClr val="FF0000"/>
                </a:solidFill>
                <a:latin typeface="Courier New" panose="02070609020205090404" pitchFamily="49" charset="0"/>
                <a:cs typeface="Courier New" panose="02070609020205090404" pitchFamily="49" charset="0"/>
              </a:rPr>
              <a:t>wait	</a:t>
            </a:r>
            <a:r>
              <a:rPr lang="en-AU" altLang="en-US" b="1">
                <a:solidFill>
                  <a:schemeClr val="bg2"/>
                </a:solidFill>
                <a:latin typeface="Courier New" panose="02070609020205090404" pitchFamily="49" charset="0"/>
                <a:cs typeface="Courier New" panose="02070609020205090404" pitchFamily="49" charset="0"/>
              </a:rPr>
              <a:t>						</a:t>
            </a:r>
          </a:p>
        </p:txBody>
      </p:sp>
      <p:sp>
        <p:nvSpPr>
          <p:cNvPr id="54280" name="Text Box 8"/>
          <p:cNvSpPr txBox="1">
            <a:spLocks noChangeArrowheads="1"/>
          </p:cNvSpPr>
          <p:nvPr/>
        </p:nvSpPr>
        <p:spPr bwMode="auto">
          <a:xfrm>
            <a:off x="519113" y="4316413"/>
            <a:ext cx="8420100" cy="461665"/>
          </a:xfrm>
          <a:prstGeom prst="rect">
            <a:avLst/>
          </a:prstGeom>
          <a:solidFill>
            <a:srgbClr val="E0E2E2"/>
          </a:solidFill>
          <a:ln w="9525">
            <a:solidFill>
              <a:schemeClr val="tx1"/>
            </a:solidFill>
            <a:miter lim="800000"/>
          </a:ln>
        </p:spPr>
        <p:txBody>
          <a:bodyPr wrap="squar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dirty="0">
                <a:latin typeface="Courier New" panose="02070609020205090404" pitchFamily="49" charset="0"/>
                <a:cs typeface="Courier New" panose="02070609020205090404" pitchFamily="49" charset="0"/>
              </a:rPr>
              <a:t>				lock(x) b=read(x)		</a:t>
            </a:r>
          </a:p>
        </p:txBody>
      </p:sp>
      <p:sp>
        <p:nvSpPr>
          <p:cNvPr id="54281" name="Text Box 9"/>
          <p:cNvSpPr txBox="1">
            <a:spLocks noChangeArrowheads="1"/>
          </p:cNvSpPr>
          <p:nvPr/>
        </p:nvSpPr>
        <p:spPr bwMode="auto">
          <a:xfrm>
            <a:off x="519113" y="4849813"/>
            <a:ext cx="8423275" cy="466725"/>
          </a:xfrm>
          <a:prstGeom prst="rect">
            <a:avLst/>
          </a:prstGeom>
          <a:solidFill>
            <a:srgbClr val="E0E2E2"/>
          </a:solidFill>
          <a:ln w="9525">
            <a:solidFill>
              <a:schemeClr val="tx1"/>
            </a:solidFill>
            <a:miter lim="800000"/>
          </a:ln>
        </p:spPr>
        <p:txBody>
          <a:bodyPr wrap="non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a:latin typeface="Courier New" panose="02070609020205090404" pitchFamily="49" charset="0"/>
                <a:cs typeface="Courier New" panose="02070609020205090404" pitchFamily="49" charset="0"/>
              </a:rPr>
              <a:t>				unlock(v)				</a:t>
            </a:r>
          </a:p>
        </p:txBody>
      </p:sp>
      <p:sp>
        <p:nvSpPr>
          <p:cNvPr id="54282" name="Text Box 10"/>
          <p:cNvSpPr txBox="1">
            <a:spLocks noChangeArrowheads="1"/>
          </p:cNvSpPr>
          <p:nvPr/>
        </p:nvSpPr>
        <p:spPr bwMode="auto">
          <a:xfrm>
            <a:off x="533400" y="5370513"/>
            <a:ext cx="8405813" cy="461665"/>
          </a:xfrm>
          <a:prstGeom prst="rect">
            <a:avLst/>
          </a:prstGeom>
          <a:solidFill>
            <a:srgbClr val="E0E2E2"/>
          </a:solidFill>
          <a:ln w="9525">
            <a:solidFill>
              <a:schemeClr val="tx1"/>
            </a:solidFill>
            <a:miter lim="800000"/>
          </a:ln>
        </p:spPr>
        <p:txBody>
          <a:bodyPr wrap="squar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dirty="0">
                <a:latin typeface="Courier New" panose="02070609020205090404" pitchFamily="49" charset="0"/>
                <a:cs typeface="Courier New" panose="02070609020205090404" pitchFamily="49" charset="0"/>
              </a:rPr>
              <a:t>				write(x,b+2)		</a:t>
            </a:r>
          </a:p>
        </p:txBody>
      </p:sp>
      <p:sp>
        <p:nvSpPr>
          <p:cNvPr id="54283" name="Text Box 11"/>
          <p:cNvSpPr txBox="1">
            <a:spLocks noChangeArrowheads="1"/>
          </p:cNvSpPr>
          <p:nvPr/>
        </p:nvSpPr>
        <p:spPr bwMode="auto">
          <a:xfrm>
            <a:off x="533400" y="5646738"/>
            <a:ext cx="925253" cy="584775"/>
          </a:xfrm>
          <a:prstGeom prst="rect">
            <a:avLst/>
          </a:prstGeom>
          <a:noFill/>
          <a:ln w="9525">
            <a:noFill/>
            <a:miter lim="800000"/>
            <a:headEnd type="none" w="sm" len="sm"/>
            <a:tailEnd type="none" w="sm" len="sm"/>
          </a:ln>
          <a:effectLst/>
        </p:spPr>
        <p:txBody>
          <a:bodyPr wrap="none">
            <a:spAutoFit/>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a:defRPr/>
            </a:pPr>
            <a:r>
              <a:rPr lang="en-AU" altLang="en-US" sz="3200" b="1">
                <a:solidFill>
                  <a:schemeClr val="tx2"/>
                </a:solidFill>
                <a:effectLst>
                  <a:outerShdw blurRad="38100" dist="38100" dir="2700000" algn="tl">
                    <a:srgbClr val="C0C0C0"/>
                  </a:outerShdw>
                </a:effectLst>
                <a:latin typeface="Courier New" panose="02070609020205090404" pitchFamily="49" charset="0"/>
                <a:cs typeface="Courier New" panose="02070609020205090404" pitchFamily="49" charset="0"/>
              </a:rPr>
              <a:t>...</a:t>
            </a:r>
            <a:endParaRPr lang="en-AU" altLang="en-US" sz="3200" b="1">
              <a:effectLst>
                <a:outerShdw blurRad="38100" dist="38100" dir="2700000" algn="tl">
                  <a:srgbClr val="C0C0C0"/>
                </a:outerShdw>
              </a:effectLst>
              <a:latin typeface="Courier New" panose="02070609020205090404" pitchFamily="49" charset="0"/>
              <a:cs typeface="Courier New" panose="02070609020205090404" pitchFamily="49" charset="0"/>
            </a:endParaRPr>
          </a:p>
        </p:txBody>
      </p:sp>
      <p:sp>
        <p:nvSpPr>
          <p:cNvPr id="25611" name="Rectangle 15"/>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eaLnBrk="1" hangingPunct="1"/>
            <a:r>
              <a:rPr lang="en-AU" altLang="en-US" sz="3200" b="1" dirty="0">
                <a:solidFill>
                  <a:schemeClr val="accent1">
                    <a:lumMod val="75000"/>
                  </a:schemeClr>
                </a:solidFill>
                <a:latin typeface="Times New Roman" panose="02020603050405020304" pitchFamily="18" charset="0"/>
                <a:cs typeface="Times New Roman" panose="02020603050405020304" pitchFamily="18" charset="0"/>
              </a:rPr>
              <a:t>Two-phase locking (2PL) protocol</a:t>
            </a:r>
          </a:p>
        </p:txBody>
      </p:sp>
      <p:sp>
        <p:nvSpPr>
          <p:cNvPr id="12"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9CF22CA-CFB7-4D77-86B1-84B11DA05CE8}" type="slidenum">
              <a:rPr lang="en-US" sz="1400" b="0" strike="noStrike" spc="-1">
                <a:solidFill>
                  <a:srgbClr val="8B8B8B"/>
                </a:solidFill>
                <a:latin typeface="Montserrat"/>
                <a:ea typeface="DejaVu Sans"/>
              </a:rPr>
              <a:t>29</a:t>
            </a:fld>
            <a:endParaRPr lang="en-US" sz="1400" b="0" strike="noStrike" spc="-1" dirty="0">
              <a:latin typeface="Arial" panose="020B060402020209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275"/>
                                        </p:tgtEl>
                                        <p:attrNameLst>
                                          <p:attrName>style.visibility</p:attrName>
                                        </p:attrNameLst>
                                      </p:cBhvr>
                                      <p:to>
                                        <p:strVal val="visible"/>
                                      </p:to>
                                    </p:set>
                                    <p:animEffect transition="in" filter="fade">
                                      <p:cBhvr>
                                        <p:cTn id="7" dur="1000"/>
                                        <p:tgtEl>
                                          <p:spTgt spid="5427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276"/>
                                        </p:tgtEl>
                                        <p:attrNameLst>
                                          <p:attrName>style.visibility</p:attrName>
                                        </p:attrNameLst>
                                      </p:cBhvr>
                                      <p:to>
                                        <p:strVal val="visible"/>
                                      </p:to>
                                    </p:set>
                                    <p:animEffect transition="in" filter="fade">
                                      <p:cBhvr>
                                        <p:cTn id="12" dur="1000"/>
                                        <p:tgtEl>
                                          <p:spTgt spid="5427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4277"/>
                                        </p:tgtEl>
                                        <p:attrNameLst>
                                          <p:attrName>style.visibility</p:attrName>
                                        </p:attrNameLst>
                                      </p:cBhvr>
                                      <p:to>
                                        <p:strVal val="visible"/>
                                      </p:to>
                                    </p:set>
                                    <p:animEffect transition="in" filter="fade">
                                      <p:cBhvr>
                                        <p:cTn id="17" dur="1000"/>
                                        <p:tgtEl>
                                          <p:spTgt spid="5427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4278"/>
                                        </p:tgtEl>
                                        <p:attrNameLst>
                                          <p:attrName>style.visibility</p:attrName>
                                        </p:attrNameLst>
                                      </p:cBhvr>
                                      <p:to>
                                        <p:strVal val="visible"/>
                                      </p:to>
                                    </p:set>
                                    <p:animEffect transition="in" filter="fade">
                                      <p:cBhvr>
                                        <p:cTn id="22" dur="1000"/>
                                        <p:tgtEl>
                                          <p:spTgt spid="5427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4279"/>
                                        </p:tgtEl>
                                        <p:attrNameLst>
                                          <p:attrName>style.visibility</p:attrName>
                                        </p:attrNameLst>
                                      </p:cBhvr>
                                      <p:to>
                                        <p:strVal val="visible"/>
                                      </p:to>
                                    </p:set>
                                    <p:animEffect transition="in" filter="fade">
                                      <p:cBhvr>
                                        <p:cTn id="27" dur="1000"/>
                                        <p:tgtEl>
                                          <p:spTgt spid="5427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4280"/>
                                        </p:tgtEl>
                                        <p:attrNameLst>
                                          <p:attrName>style.visibility</p:attrName>
                                        </p:attrNameLst>
                                      </p:cBhvr>
                                      <p:to>
                                        <p:strVal val="visible"/>
                                      </p:to>
                                    </p:set>
                                    <p:animEffect transition="in" filter="fade">
                                      <p:cBhvr>
                                        <p:cTn id="32" dur="1000"/>
                                        <p:tgtEl>
                                          <p:spTgt spid="5428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4281"/>
                                        </p:tgtEl>
                                        <p:attrNameLst>
                                          <p:attrName>style.visibility</p:attrName>
                                        </p:attrNameLst>
                                      </p:cBhvr>
                                      <p:to>
                                        <p:strVal val="visible"/>
                                      </p:to>
                                    </p:set>
                                    <p:animEffect transition="in" filter="fade">
                                      <p:cBhvr>
                                        <p:cTn id="37" dur="1000"/>
                                        <p:tgtEl>
                                          <p:spTgt spid="5428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4282"/>
                                        </p:tgtEl>
                                        <p:attrNameLst>
                                          <p:attrName>style.visibility</p:attrName>
                                        </p:attrNameLst>
                                      </p:cBhvr>
                                      <p:to>
                                        <p:strVal val="visible"/>
                                      </p:to>
                                    </p:set>
                                    <p:animEffect transition="in" filter="fade">
                                      <p:cBhvr>
                                        <p:cTn id="42" dur="1000"/>
                                        <p:tgtEl>
                                          <p:spTgt spid="5428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4283"/>
                                        </p:tgtEl>
                                        <p:attrNameLst>
                                          <p:attrName>style.visibility</p:attrName>
                                        </p:attrNameLst>
                                      </p:cBhvr>
                                      <p:to>
                                        <p:strVal val="visible"/>
                                      </p:to>
                                    </p:set>
                                    <p:animEffect transition="in" filter="fade">
                                      <p:cBhvr>
                                        <p:cTn id="47" dur="1000"/>
                                        <p:tgtEl>
                                          <p:spTgt spid="54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animBg="1"/>
      <p:bldP spid="54276" grpId="0" animBg="1"/>
      <p:bldP spid="54277" grpId="0" animBg="1"/>
      <p:bldP spid="54278" grpId="0" animBg="1"/>
      <p:bldP spid="54279" grpId="0" animBg="1"/>
      <p:bldP spid="54280" grpId="0" animBg="1"/>
      <p:bldP spid="54281" grpId="0" animBg="1"/>
      <p:bldP spid="54282" grpId="0" animBg="1"/>
      <p:bldP spid="5428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111125" y="2252663"/>
            <a:ext cx="4356100" cy="1938337"/>
          </a:xfrm>
          <a:prstGeom prst="rect">
            <a:avLst/>
          </a:prstGeom>
          <a:solidFill>
            <a:schemeClr val="bg1">
              <a:lumMod val="85000"/>
            </a:schemeClr>
          </a:solidFill>
          <a:ln w="9525">
            <a:solidFill>
              <a:srgbClr val="000000"/>
            </a:solidFill>
            <a:miter lim="800000"/>
          </a:ln>
        </p:spPr>
        <p:txBody>
          <a:bodyPr>
            <a:spAutoFit/>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a:defRPr/>
            </a:pPr>
            <a:r>
              <a:rPr lang="en-AU" altLang="en-US" sz="2000" b="1" dirty="0">
                <a:latin typeface="Courier New" panose="02070609020205090404" pitchFamily="49" charset="0"/>
                <a:cs typeface="Courier New" panose="02070609020205090404" pitchFamily="49" charset="0"/>
              </a:rPr>
              <a:t>SQL&gt; SELECT COUNT(*)</a:t>
            </a:r>
          </a:p>
          <a:p>
            <a:pPr>
              <a:defRPr/>
            </a:pPr>
            <a:r>
              <a:rPr lang="en-AU" altLang="en-US" sz="2000" b="1" dirty="0">
                <a:latin typeface="Courier New" panose="02070609020205090404" pitchFamily="49" charset="0"/>
                <a:cs typeface="Courier New" panose="02070609020205090404" pitchFamily="49" charset="0"/>
              </a:rPr>
              <a:t>  2  FROM SKILL;</a:t>
            </a:r>
          </a:p>
          <a:p>
            <a:pPr>
              <a:defRPr/>
            </a:pPr>
            <a:endParaRPr lang="en-AU" altLang="en-US" sz="2000" b="1" dirty="0">
              <a:latin typeface="Courier New" panose="02070609020205090404" pitchFamily="49" charset="0"/>
              <a:cs typeface="Courier New" panose="02070609020205090404" pitchFamily="49" charset="0"/>
            </a:endParaRPr>
          </a:p>
          <a:p>
            <a:pPr>
              <a:defRPr/>
            </a:pPr>
            <a:r>
              <a:rPr lang="en-AU" altLang="en-US" sz="2000" b="1" dirty="0">
                <a:latin typeface="Courier New" panose="02070609020205090404" pitchFamily="49" charset="0"/>
                <a:cs typeface="Courier New" panose="02070609020205090404" pitchFamily="49" charset="0"/>
              </a:rPr>
              <a:t>  COUNT(*)</a:t>
            </a:r>
          </a:p>
          <a:p>
            <a:pPr>
              <a:defRPr/>
            </a:pPr>
            <a:r>
              <a:rPr lang="en-AU" altLang="en-US" sz="2000" b="1" dirty="0">
                <a:latin typeface="Courier New" panose="02070609020205090404" pitchFamily="49" charset="0"/>
                <a:cs typeface="Courier New" panose="02070609020205090404" pitchFamily="49" charset="0"/>
              </a:rPr>
              <a:t>----------</a:t>
            </a:r>
          </a:p>
          <a:p>
            <a:pPr>
              <a:defRPr/>
            </a:pPr>
            <a:r>
              <a:rPr lang="en-AU" altLang="en-US" sz="2000" b="1" dirty="0">
                <a:latin typeface="Courier New" panose="02070609020205090404" pitchFamily="49" charset="0"/>
                <a:cs typeface="Courier New" panose="02070609020205090404" pitchFamily="49" charset="0"/>
              </a:rPr>
              <a:t>        19</a:t>
            </a:r>
            <a:endParaRPr lang="en-AU" altLang="en-US" sz="2000" b="1" u="sng" dirty="0">
              <a:latin typeface="Courier New" panose="02070609020205090404" pitchFamily="49" charset="0"/>
              <a:cs typeface="Courier New" panose="02070609020205090404" pitchFamily="49" charset="0"/>
            </a:endParaRPr>
          </a:p>
        </p:txBody>
      </p:sp>
      <p:sp>
        <p:nvSpPr>
          <p:cNvPr id="4099" name="Rectangle 7"/>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eaLnBrk="1" hangingPunct="1"/>
            <a:r>
              <a:rPr lang="en-AU" altLang="en-US" sz="3200" b="1" dirty="0">
                <a:solidFill>
                  <a:schemeClr val="accent1">
                    <a:lumMod val="75000"/>
                  </a:schemeClr>
                </a:solidFill>
                <a:latin typeface="Times New Roman" panose="02020603050405020304" pitchFamily="18" charset="0"/>
                <a:cs typeface="Times New Roman" panose="02020603050405020304" pitchFamily="18" charset="0"/>
              </a:rPr>
              <a:t>An interesting experiment</a:t>
            </a:r>
          </a:p>
        </p:txBody>
      </p:sp>
      <p:cxnSp>
        <p:nvCxnSpPr>
          <p:cNvPr id="3" name="Straight Connector 2"/>
          <p:cNvCxnSpPr>
            <a:cxnSpLocks noChangeShapeType="1"/>
          </p:cNvCxnSpPr>
          <p:nvPr/>
        </p:nvCxnSpPr>
        <p:spPr bwMode="auto">
          <a:xfrm>
            <a:off x="4572000" y="1268413"/>
            <a:ext cx="0" cy="5040312"/>
          </a:xfrm>
          <a:prstGeom prst="line">
            <a:avLst/>
          </a:prstGeom>
          <a:noFill/>
          <a:ln w="28575">
            <a:solidFill>
              <a:schemeClr val="tx1"/>
            </a:solidFill>
            <a:round/>
          </a:ln>
          <a:extLst>
            <a:ext uri="{909E8E84-426E-40DD-AFC4-6F175D3DCCD1}">
              <a14:hiddenFill xmlns:a14="http://schemas.microsoft.com/office/drawing/2010/main">
                <a:noFill/>
              </a14:hiddenFill>
            </a:ext>
          </a:extLst>
        </p:spPr>
      </p:cxnSp>
      <p:sp>
        <p:nvSpPr>
          <p:cNvPr id="7" name="Text Box 2"/>
          <p:cNvSpPr txBox="1">
            <a:spLocks noChangeArrowheads="1"/>
          </p:cNvSpPr>
          <p:nvPr/>
        </p:nvSpPr>
        <p:spPr bwMode="auto">
          <a:xfrm>
            <a:off x="4689475" y="4168775"/>
            <a:ext cx="4356100" cy="1938338"/>
          </a:xfrm>
          <a:prstGeom prst="rect">
            <a:avLst/>
          </a:prstGeom>
          <a:solidFill>
            <a:schemeClr val="bg1">
              <a:lumMod val="85000"/>
            </a:schemeClr>
          </a:solidFill>
          <a:ln w="9525">
            <a:solidFill>
              <a:srgbClr val="000000"/>
            </a:solidFill>
            <a:miter lim="800000"/>
          </a:ln>
        </p:spPr>
        <p:txBody>
          <a:bodyPr>
            <a:spAutoFit/>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a:defRPr/>
            </a:pPr>
            <a:r>
              <a:rPr lang="en-AU" altLang="en-US" sz="2000" b="1" dirty="0">
                <a:latin typeface="Courier New" panose="02070609020205090404" pitchFamily="49" charset="0"/>
                <a:cs typeface="Courier New" panose="02070609020205090404" pitchFamily="49" charset="0"/>
              </a:rPr>
              <a:t>SQL&gt; SELECT COUNT(*)</a:t>
            </a:r>
          </a:p>
          <a:p>
            <a:pPr>
              <a:defRPr/>
            </a:pPr>
            <a:r>
              <a:rPr lang="en-AU" altLang="en-US" sz="2000" b="1" dirty="0">
                <a:latin typeface="Courier New" panose="02070609020205090404" pitchFamily="49" charset="0"/>
                <a:cs typeface="Courier New" panose="02070609020205090404" pitchFamily="49" charset="0"/>
              </a:rPr>
              <a:t>  2  FROM SKILL;</a:t>
            </a:r>
          </a:p>
          <a:p>
            <a:pPr>
              <a:defRPr/>
            </a:pPr>
            <a:endParaRPr lang="en-AU" altLang="en-US" sz="2000" b="1" dirty="0">
              <a:latin typeface="Courier New" panose="02070609020205090404" pitchFamily="49" charset="0"/>
              <a:cs typeface="Courier New" panose="02070609020205090404" pitchFamily="49" charset="0"/>
            </a:endParaRPr>
          </a:p>
          <a:p>
            <a:pPr>
              <a:defRPr/>
            </a:pPr>
            <a:r>
              <a:rPr lang="en-AU" altLang="en-US" sz="2000" b="1" dirty="0">
                <a:latin typeface="Courier New" panose="02070609020205090404" pitchFamily="49" charset="0"/>
                <a:cs typeface="Courier New" panose="02070609020205090404" pitchFamily="49" charset="0"/>
              </a:rPr>
              <a:t>  COUNT(*)</a:t>
            </a:r>
          </a:p>
          <a:p>
            <a:pPr>
              <a:defRPr/>
            </a:pPr>
            <a:r>
              <a:rPr lang="en-AU" altLang="en-US" sz="2000" b="1" dirty="0">
                <a:latin typeface="Courier New" panose="02070609020205090404" pitchFamily="49" charset="0"/>
                <a:cs typeface="Courier New" panose="02070609020205090404" pitchFamily="49" charset="0"/>
              </a:rPr>
              <a:t>----------</a:t>
            </a:r>
          </a:p>
          <a:p>
            <a:pPr>
              <a:defRPr/>
            </a:pPr>
            <a:r>
              <a:rPr lang="en-AU" altLang="en-US" sz="2000" b="1" dirty="0">
                <a:latin typeface="Courier New" panose="02070609020205090404" pitchFamily="49" charset="0"/>
                <a:cs typeface="Courier New" panose="02070609020205090404" pitchFamily="49" charset="0"/>
              </a:rPr>
              <a:t>        19</a:t>
            </a:r>
            <a:endParaRPr lang="en-AU" altLang="en-US" sz="2000" b="1" u="sng" dirty="0">
              <a:latin typeface="Courier New" panose="02070609020205090404" pitchFamily="49" charset="0"/>
              <a:cs typeface="Courier New" panose="02070609020205090404" pitchFamily="49" charset="0"/>
            </a:endParaRPr>
          </a:p>
        </p:txBody>
      </p:sp>
      <p:sp>
        <p:nvSpPr>
          <p:cNvPr id="8" name="Text Box 2"/>
          <p:cNvSpPr txBox="1">
            <a:spLocks noChangeArrowheads="1"/>
          </p:cNvSpPr>
          <p:nvPr/>
        </p:nvSpPr>
        <p:spPr bwMode="auto">
          <a:xfrm>
            <a:off x="107950" y="1341438"/>
            <a:ext cx="4356100" cy="400050"/>
          </a:xfrm>
          <a:prstGeom prst="rect">
            <a:avLst/>
          </a:prstGeom>
          <a:solidFill>
            <a:schemeClr val="bg1">
              <a:lumMod val="85000"/>
            </a:schemeClr>
          </a:solidFill>
          <a:ln w="9525">
            <a:solidFill>
              <a:srgbClr val="000000"/>
            </a:solidFill>
            <a:miter lim="800000"/>
          </a:ln>
        </p:spPr>
        <p:txBody>
          <a:bodyPr>
            <a:spAutoFit/>
          </a:bodyPr>
          <a:lstStyle>
            <a:lvl1pPr>
              <a:defRPr sz="2400">
                <a:solidFill>
                  <a:schemeClr val="tx1"/>
                </a:solidFill>
                <a:latin typeface="Times" panose="00000500000000020000" pitchFamily="1" charset="0"/>
                <a:ea typeface="MS PGothic" charset="0"/>
              </a:defRPr>
            </a:lvl1pPr>
            <a:lvl2pPr marL="742950" indent="-285750">
              <a:defRPr sz="2400">
                <a:solidFill>
                  <a:schemeClr val="tx1"/>
                </a:solidFill>
                <a:latin typeface="Times" panose="00000500000000020000" pitchFamily="1" charset="0"/>
                <a:ea typeface="MS PGothic" charset="0"/>
              </a:defRPr>
            </a:lvl2pPr>
            <a:lvl3pPr marL="1143000" indent="-228600">
              <a:defRPr sz="2400">
                <a:solidFill>
                  <a:schemeClr val="tx1"/>
                </a:solidFill>
                <a:latin typeface="Times" panose="00000500000000020000" pitchFamily="1" charset="0"/>
                <a:ea typeface="MS PGothic" charset="0"/>
              </a:defRPr>
            </a:lvl3pPr>
            <a:lvl4pPr marL="1600200" indent="-228600">
              <a:defRPr sz="2400">
                <a:solidFill>
                  <a:schemeClr val="tx1"/>
                </a:solidFill>
                <a:latin typeface="Times" panose="00000500000000020000" pitchFamily="1" charset="0"/>
                <a:ea typeface="MS PGothic" charset="0"/>
              </a:defRPr>
            </a:lvl4pPr>
            <a:lvl5pPr marL="2057400" indent="-228600">
              <a:defRPr sz="2400">
                <a:solidFill>
                  <a:schemeClr val="tx1"/>
                </a:solidFill>
                <a:latin typeface="Times" panose="00000500000000020000" pitchFamily="1" charset="0"/>
                <a:ea typeface="MS PGothic" charset="0"/>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charset="0"/>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charset="0"/>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charset="0"/>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charset="0"/>
              </a:defRPr>
            </a:lvl9pPr>
          </a:lstStyle>
          <a:p>
            <a:pPr>
              <a:defRPr/>
            </a:pPr>
            <a:r>
              <a:rPr lang="en-AU" sz="2000" b="1" dirty="0">
                <a:latin typeface="Courier New" panose="02070609020205090404" pitchFamily="49" charset="0"/>
                <a:cs typeface="Courier New" panose="02070609020205090404" pitchFamily="49" charset="0"/>
              </a:rPr>
              <a:t>$</a:t>
            </a:r>
            <a:r>
              <a:rPr lang="en-AU" sz="2000" b="1" dirty="0" err="1">
                <a:latin typeface="Courier New" panose="02070609020205090404" pitchFamily="49" charset="0"/>
                <a:cs typeface="Courier New" panose="02070609020205090404" pitchFamily="49" charset="0"/>
              </a:rPr>
              <a:t>sqlplus</a:t>
            </a:r>
            <a:r>
              <a:rPr lang="en-AU" sz="2000" b="1" dirty="0">
                <a:latin typeface="Courier New" panose="02070609020205090404" pitchFamily="49" charset="0"/>
                <a:cs typeface="Courier New" panose="02070609020205090404" pitchFamily="49" charset="0"/>
              </a:rPr>
              <a:t> </a:t>
            </a:r>
            <a:r>
              <a:rPr lang="en-AU" sz="2000" b="1" dirty="0" err="1">
                <a:latin typeface="Courier New" panose="02070609020205090404" pitchFamily="49" charset="0"/>
                <a:cs typeface="Courier New" panose="02070609020205090404" pitchFamily="49" charset="0"/>
              </a:rPr>
              <a:t>jrg@csci</a:t>
            </a:r>
            <a:endParaRPr lang="en-AU" sz="2000" b="1" dirty="0">
              <a:latin typeface="Courier New" panose="02070609020205090404" pitchFamily="49" charset="0"/>
              <a:cs typeface="Courier New" panose="02070609020205090404" pitchFamily="49" charset="0"/>
            </a:endParaRPr>
          </a:p>
        </p:txBody>
      </p:sp>
      <p:sp>
        <p:nvSpPr>
          <p:cNvPr id="9" name="Text Box 2"/>
          <p:cNvSpPr txBox="1">
            <a:spLocks noChangeArrowheads="1"/>
          </p:cNvSpPr>
          <p:nvPr/>
        </p:nvSpPr>
        <p:spPr bwMode="auto">
          <a:xfrm>
            <a:off x="4679950" y="1795463"/>
            <a:ext cx="4356100" cy="400050"/>
          </a:xfrm>
          <a:prstGeom prst="rect">
            <a:avLst/>
          </a:prstGeom>
          <a:solidFill>
            <a:schemeClr val="bg1">
              <a:lumMod val="85000"/>
            </a:schemeClr>
          </a:solidFill>
          <a:ln w="9525">
            <a:solidFill>
              <a:srgbClr val="000000"/>
            </a:solidFill>
            <a:miter lim="800000"/>
          </a:ln>
        </p:spPr>
        <p:txBody>
          <a:bodyPr>
            <a:spAutoFit/>
          </a:bodyPr>
          <a:lstStyle>
            <a:lvl1pPr>
              <a:defRPr sz="2400">
                <a:solidFill>
                  <a:schemeClr val="tx1"/>
                </a:solidFill>
                <a:latin typeface="Times" panose="00000500000000020000" pitchFamily="1" charset="0"/>
                <a:ea typeface="MS PGothic" charset="0"/>
              </a:defRPr>
            </a:lvl1pPr>
            <a:lvl2pPr marL="742950" indent="-285750">
              <a:defRPr sz="2400">
                <a:solidFill>
                  <a:schemeClr val="tx1"/>
                </a:solidFill>
                <a:latin typeface="Times" panose="00000500000000020000" pitchFamily="1" charset="0"/>
                <a:ea typeface="MS PGothic" charset="0"/>
              </a:defRPr>
            </a:lvl2pPr>
            <a:lvl3pPr marL="1143000" indent="-228600">
              <a:defRPr sz="2400">
                <a:solidFill>
                  <a:schemeClr val="tx1"/>
                </a:solidFill>
                <a:latin typeface="Times" panose="00000500000000020000" pitchFamily="1" charset="0"/>
                <a:ea typeface="MS PGothic" charset="0"/>
              </a:defRPr>
            </a:lvl3pPr>
            <a:lvl4pPr marL="1600200" indent="-228600">
              <a:defRPr sz="2400">
                <a:solidFill>
                  <a:schemeClr val="tx1"/>
                </a:solidFill>
                <a:latin typeface="Times" panose="00000500000000020000" pitchFamily="1" charset="0"/>
                <a:ea typeface="MS PGothic" charset="0"/>
              </a:defRPr>
            </a:lvl4pPr>
            <a:lvl5pPr marL="2057400" indent="-228600">
              <a:defRPr sz="2400">
                <a:solidFill>
                  <a:schemeClr val="tx1"/>
                </a:solidFill>
                <a:latin typeface="Times" panose="00000500000000020000" pitchFamily="1" charset="0"/>
                <a:ea typeface="MS PGothic" charset="0"/>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charset="0"/>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charset="0"/>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charset="0"/>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charset="0"/>
              </a:defRPr>
            </a:lvl9pPr>
          </a:lstStyle>
          <a:p>
            <a:pPr>
              <a:defRPr/>
            </a:pPr>
            <a:r>
              <a:rPr lang="en-AU" sz="2000" b="1" dirty="0">
                <a:latin typeface="Courier New" panose="02070609020205090404" pitchFamily="49" charset="0"/>
                <a:cs typeface="Courier New" panose="02070609020205090404" pitchFamily="49" charset="0"/>
              </a:rPr>
              <a:t>$</a:t>
            </a:r>
            <a:r>
              <a:rPr lang="en-AU" sz="2000" b="1" dirty="0" err="1">
                <a:latin typeface="Courier New" panose="02070609020205090404" pitchFamily="49" charset="0"/>
                <a:cs typeface="Courier New" panose="02070609020205090404" pitchFamily="49" charset="0"/>
              </a:rPr>
              <a:t>sqlplus</a:t>
            </a:r>
            <a:r>
              <a:rPr lang="en-AU" sz="2000" b="1" dirty="0">
                <a:latin typeface="Courier New" panose="02070609020205090404" pitchFamily="49" charset="0"/>
                <a:cs typeface="Courier New" panose="02070609020205090404" pitchFamily="49" charset="0"/>
              </a:rPr>
              <a:t> </a:t>
            </a:r>
            <a:r>
              <a:rPr lang="en-AU" sz="2000" b="1" dirty="0" err="1">
                <a:latin typeface="Courier New" panose="02070609020205090404" pitchFamily="49" charset="0"/>
                <a:cs typeface="Courier New" panose="02070609020205090404" pitchFamily="49" charset="0"/>
              </a:rPr>
              <a:t>jrg@csci</a:t>
            </a:r>
            <a:endParaRPr lang="en-AU" sz="2000" b="1" dirty="0">
              <a:latin typeface="Courier New" panose="02070609020205090404" pitchFamily="49" charset="0"/>
              <a:cs typeface="Courier New" panose="02070609020205090404" pitchFamily="49" charset="0"/>
            </a:endParaRPr>
          </a:p>
        </p:txBody>
      </p:sp>
      <p:sp>
        <p:nvSpPr>
          <p:cNvPr id="10"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9CF22CA-CFB7-4D77-86B1-84B11DA05CE8}" type="slidenum">
              <a:rPr lang="en-US" sz="1400" b="0" strike="noStrike" spc="-1">
                <a:solidFill>
                  <a:srgbClr val="8B8B8B"/>
                </a:solidFill>
                <a:latin typeface="Montserrat"/>
                <a:ea typeface="DejaVu Sans"/>
              </a:rPr>
              <a:t>3</a:t>
            </a:fld>
            <a:endParaRPr lang="en-US" sz="1400" b="0" strike="noStrike" spc="-1" dirty="0">
              <a:latin typeface="Arial" panose="020B060402020209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8610"/>
                                        </p:tgtEl>
                                        <p:attrNameLst>
                                          <p:attrName>style.visibility</p:attrName>
                                        </p:attrNameLst>
                                      </p:cBhvr>
                                      <p:to>
                                        <p:strVal val="visible"/>
                                      </p:to>
                                    </p:set>
                                    <p:animEffect transition="in" filter="fade">
                                      <p:cBhvr>
                                        <p:cTn id="22" dur="1000"/>
                                        <p:tgtEl>
                                          <p:spTgt spid="686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animBg="1"/>
      <p:bldP spid="7" grpId="0" animBg="1"/>
      <p:bldP spid="8" grpId="0" animBg="1"/>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3"/>
          <p:cNvSpPr txBox="1">
            <a:spLocks noChangeArrowheads="1"/>
          </p:cNvSpPr>
          <p:nvPr/>
        </p:nvSpPr>
        <p:spPr bwMode="auto">
          <a:xfrm>
            <a:off x="519113" y="1890713"/>
            <a:ext cx="8423275" cy="466725"/>
          </a:xfrm>
          <a:prstGeom prst="rect">
            <a:avLst/>
          </a:prstGeom>
          <a:solidFill>
            <a:srgbClr val="E0E2E2"/>
          </a:solidFill>
          <a:ln w="9525">
            <a:solidFill>
              <a:schemeClr val="tx1"/>
            </a:solidFill>
            <a:miter lim="800000"/>
          </a:ln>
        </p:spPr>
        <p:txBody>
          <a:bodyPr wrap="non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a:latin typeface="Courier New" panose="02070609020205090404" pitchFamily="49" charset="0"/>
                <a:cs typeface="Courier New" panose="02070609020205090404" pitchFamily="49" charset="0"/>
              </a:rPr>
              <a:t>T</a:t>
            </a:r>
            <a:r>
              <a:rPr lang="en-AU" altLang="en-US" b="1" baseline="-25000">
                <a:latin typeface="Courier New" panose="02070609020205090404" pitchFamily="49" charset="0"/>
                <a:cs typeface="Courier New" panose="02070609020205090404" pitchFamily="49" charset="0"/>
              </a:rPr>
              <a:t>1</a:t>
            </a:r>
            <a:r>
              <a:rPr lang="en-AU" altLang="en-US" b="1">
                <a:latin typeface="Courier New" panose="02070609020205090404" pitchFamily="49" charset="0"/>
                <a:cs typeface="Courier New" panose="02070609020205090404" pitchFamily="49" charset="0"/>
              </a:rPr>
              <a:t>				T</a:t>
            </a:r>
            <a:r>
              <a:rPr lang="en-AU" altLang="en-US" b="1" baseline="-25000">
                <a:latin typeface="Courier New" panose="02070609020205090404" pitchFamily="49" charset="0"/>
                <a:cs typeface="Courier New" panose="02070609020205090404" pitchFamily="49" charset="0"/>
              </a:rPr>
              <a:t>2</a:t>
            </a:r>
            <a:r>
              <a:rPr lang="en-AU" altLang="en-US" b="1">
                <a:latin typeface="Courier New" panose="02070609020205090404" pitchFamily="49" charset="0"/>
                <a:cs typeface="Courier New" panose="02070609020205090404" pitchFamily="49" charset="0"/>
              </a:rPr>
              <a:t>	  				</a:t>
            </a:r>
            <a:endParaRPr lang="en-AU" altLang="en-US">
              <a:latin typeface="Courier New" panose="02070609020205090404" pitchFamily="49" charset="0"/>
              <a:cs typeface="Courier New" panose="02070609020205090404" pitchFamily="49" charset="0"/>
            </a:endParaRPr>
          </a:p>
        </p:txBody>
      </p:sp>
      <p:sp>
        <p:nvSpPr>
          <p:cNvPr id="55300" name="Text Box 4"/>
          <p:cNvSpPr txBox="1">
            <a:spLocks noChangeArrowheads="1"/>
          </p:cNvSpPr>
          <p:nvPr/>
        </p:nvSpPr>
        <p:spPr bwMode="auto">
          <a:xfrm>
            <a:off x="519113" y="2503488"/>
            <a:ext cx="8423275" cy="466725"/>
          </a:xfrm>
          <a:prstGeom prst="rect">
            <a:avLst/>
          </a:prstGeom>
          <a:solidFill>
            <a:srgbClr val="E0E2E2"/>
          </a:solidFill>
          <a:ln w="9525">
            <a:solidFill>
              <a:schemeClr val="tx1"/>
            </a:solidFill>
            <a:miter lim="800000"/>
          </a:ln>
        </p:spPr>
        <p:txBody>
          <a:bodyPr wrap="non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a:latin typeface="Courier New" panose="02070609020205090404" pitchFamily="49" charset="0"/>
                <a:cs typeface="Courier New" panose="02070609020205090404" pitchFamily="49" charset="0"/>
              </a:rPr>
              <a:t>lock(v)								</a:t>
            </a:r>
          </a:p>
        </p:txBody>
      </p:sp>
      <p:sp>
        <p:nvSpPr>
          <p:cNvPr id="55301" name="Text Box 5"/>
          <p:cNvSpPr txBox="1">
            <a:spLocks noChangeArrowheads="1"/>
          </p:cNvSpPr>
          <p:nvPr/>
        </p:nvSpPr>
        <p:spPr bwMode="auto">
          <a:xfrm>
            <a:off x="519113" y="3046413"/>
            <a:ext cx="8423275" cy="466725"/>
          </a:xfrm>
          <a:prstGeom prst="rect">
            <a:avLst/>
          </a:prstGeom>
          <a:solidFill>
            <a:srgbClr val="E0E2E2"/>
          </a:solidFill>
          <a:ln w="9525">
            <a:solidFill>
              <a:schemeClr val="tx1"/>
            </a:solidFill>
            <a:miter lim="800000"/>
          </a:ln>
        </p:spPr>
        <p:txBody>
          <a:bodyPr wrap="non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a:latin typeface="Courier New" panose="02070609020205090404" pitchFamily="49" charset="0"/>
                <a:cs typeface="Courier New" panose="02070609020205090404" pitchFamily="49" charset="0"/>
              </a:rPr>
              <a:t>				unlock(x)				</a:t>
            </a:r>
          </a:p>
        </p:txBody>
      </p:sp>
      <p:sp>
        <p:nvSpPr>
          <p:cNvPr id="55302" name="Text Box 6"/>
          <p:cNvSpPr txBox="1">
            <a:spLocks noChangeArrowheads="1"/>
          </p:cNvSpPr>
          <p:nvPr/>
        </p:nvSpPr>
        <p:spPr bwMode="auto">
          <a:xfrm>
            <a:off x="519113" y="3587750"/>
            <a:ext cx="8420100" cy="466725"/>
          </a:xfrm>
          <a:prstGeom prst="rect">
            <a:avLst/>
          </a:prstGeom>
          <a:solidFill>
            <a:srgbClr val="E0E2E2"/>
          </a:solidFill>
          <a:ln w="9525">
            <a:solidFill>
              <a:schemeClr val="tx1"/>
            </a:solidFill>
            <a:miter lim="800000"/>
          </a:ln>
        </p:spPr>
        <p:txBody>
          <a:bodyPr>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dirty="0">
                <a:latin typeface="Courier New" panose="02070609020205090404" pitchFamily="49" charset="0"/>
                <a:cs typeface="Courier New" panose="02070609020205090404" pitchFamily="49" charset="0"/>
              </a:rPr>
              <a:t>write(v,a+3)						     </a:t>
            </a:r>
          </a:p>
        </p:txBody>
      </p:sp>
      <p:sp>
        <p:nvSpPr>
          <p:cNvPr id="55303" name="Text Box 7"/>
          <p:cNvSpPr txBox="1">
            <a:spLocks noChangeArrowheads="1"/>
          </p:cNvSpPr>
          <p:nvPr/>
        </p:nvSpPr>
        <p:spPr bwMode="auto">
          <a:xfrm>
            <a:off x="519113" y="4129088"/>
            <a:ext cx="8420100" cy="461665"/>
          </a:xfrm>
          <a:prstGeom prst="rect">
            <a:avLst/>
          </a:prstGeom>
          <a:solidFill>
            <a:srgbClr val="E0E2E2"/>
          </a:solidFill>
          <a:ln w="9525">
            <a:solidFill>
              <a:schemeClr val="tx1"/>
            </a:solidFill>
            <a:miter lim="800000"/>
          </a:ln>
        </p:spPr>
        <p:txBody>
          <a:bodyPr wrap="squar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dirty="0">
                <a:latin typeface="Courier New" panose="02070609020205090404" pitchFamily="49" charset="0"/>
                <a:cs typeface="Courier New" panose="02070609020205090404" pitchFamily="49" charset="0"/>
              </a:rPr>
              <a:t>unlock(v)							</a:t>
            </a:r>
          </a:p>
        </p:txBody>
      </p:sp>
      <p:sp>
        <p:nvSpPr>
          <p:cNvPr id="55304" name="Text Box 8"/>
          <p:cNvSpPr txBox="1">
            <a:spLocks noChangeArrowheads="1"/>
          </p:cNvSpPr>
          <p:nvPr/>
        </p:nvSpPr>
        <p:spPr bwMode="auto">
          <a:xfrm>
            <a:off x="519113" y="4662488"/>
            <a:ext cx="8423275" cy="461665"/>
          </a:xfrm>
          <a:prstGeom prst="rect">
            <a:avLst/>
          </a:prstGeom>
          <a:solidFill>
            <a:srgbClr val="E0E2E2"/>
          </a:solidFill>
          <a:ln w="9525">
            <a:solidFill>
              <a:schemeClr val="tx1"/>
            </a:solidFill>
            <a:miter lim="800000"/>
          </a:ln>
        </p:spPr>
        <p:txBody>
          <a:bodyPr wrap="squar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dirty="0">
                <a:latin typeface="Courier New" panose="02070609020205090404" pitchFamily="49" charset="0"/>
                <a:cs typeface="Courier New" panose="02070609020205090404" pitchFamily="49" charset="0"/>
              </a:rPr>
              <a:t>unlock(u)							</a:t>
            </a:r>
          </a:p>
        </p:txBody>
      </p:sp>
      <p:sp>
        <p:nvSpPr>
          <p:cNvPr id="55305" name="Text Box 9"/>
          <p:cNvSpPr txBox="1">
            <a:spLocks noChangeArrowheads="1"/>
          </p:cNvSpPr>
          <p:nvPr/>
        </p:nvSpPr>
        <p:spPr bwMode="auto">
          <a:xfrm>
            <a:off x="465138" y="1339850"/>
            <a:ext cx="492443" cy="584775"/>
          </a:xfrm>
          <a:prstGeom prst="rect">
            <a:avLst/>
          </a:prstGeom>
          <a:noFill/>
          <a:ln w="9525">
            <a:noFill/>
            <a:miter lim="800000"/>
            <a:headEnd type="none" w="sm" len="sm"/>
            <a:tailEnd type="none" w="sm" len="sm"/>
          </a:ln>
          <a:effectLst/>
        </p:spPr>
        <p:txBody>
          <a:bodyPr wrap="none">
            <a:spAutoFit/>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a:defRPr/>
            </a:pPr>
            <a:r>
              <a:rPr lang="en-AU" altLang="en-US" sz="3200" b="1">
                <a:solidFill>
                  <a:schemeClr val="tx2"/>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t>
            </a:r>
            <a:endParaRPr lang="en-AU" altLang="en-US" sz="3200" b="1">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26633" name="Rectangle 13"/>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eaLnBrk="1" hangingPunct="1"/>
            <a:r>
              <a:rPr lang="en-AU" altLang="en-US" sz="3200" b="1" dirty="0">
                <a:solidFill>
                  <a:schemeClr val="accent1">
                    <a:lumMod val="75000"/>
                  </a:schemeClr>
                </a:solidFill>
                <a:latin typeface="Times New Roman" panose="02020603050405020304" pitchFamily="18" charset="0"/>
                <a:cs typeface="Times New Roman" panose="02020603050405020304" pitchFamily="18" charset="0"/>
              </a:rPr>
              <a:t>Two-phase locking (2PL) protocol</a:t>
            </a:r>
          </a:p>
        </p:txBody>
      </p:sp>
      <p:sp>
        <p:nvSpPr>
          <p:cNvPr id="10"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9CF22CA-CFB7-4D77-86B1-84B11DA05CE8}" type="slidenum">
              <a:rPr lang="en-US" sz="1400" b="0" strike="noStrike" spc="-1">
                <a:solidFill>
                  <a:srgbClr val="8B8B8B"/>
                </a:solidFill>
                <a:latin typeface="Montserrat"/>
                <a:ea typeface="DejaVu Sans"/>
              </a:rPr>
              <a:t>30</a:t>
            </a:fld>
            <a:endParaRPr lang="en-US" sz="1400" b="0" strike="noStrike" spc="-1" dirty="0">
              <a:latin typeface="Arial" panose="020B0604020202090204"/>
            </a:endParaRPr>
          </a:p>
        </p:txBody>
      </p:sp>
      <p:sp>
        <p:nvSpPr>
          <p:cNvPr id="11" name="Text Box 8"/>
          <p:cNvSpPr txBox="1">
            <a:spLocks noChangeArrowheads="1"/>
          </p:cNvSpPr>
          <p:nvPr/>
        </p:nvSpPr>
        <p:spPr bwMode="auto">
          <a:xfrm>
            <a:off x="531659" y="5180641"/>
            <a:ext cx="8423275" cy="461665"/>
          </a:xfrm>
          <a:prstGeom prst="rect">
            <a:avLst/>
          </a:prstGeom>
          <a:solidFill>
            <a:srgbClr val="E0E2E2"/>
          </a:solidFill>
          <a:ln w="9525">
            <a:solidFill>
              <a:schemeClr val="tx1"/>
            </a:solidFill>
            <a:miter lim="800000"/>
          </a:ln>
        </p:spPr>
        <p:txBody>
          <a:bodyPr wrap="squar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dirty="0">
                <a:latin typeface="Courier New" panose="02070609020205090404" pitchFamily="49" charset="0"/>
                <a:cs typeface="Courier New" panose="02070609020205090404" pitchFamily="49" charset="0"/>
              </a:rPr>
              <a:t>				commit		</a:t>
            </a:r>
          </a:p>
        </p:txBody>
      </p:sp>
      <p:sp>
        <p:nvSpPr>
          <p:cNvPr id="12" name="Text Box 8"/>
          <p:cNvSpPr txBox="1">
            <a:spLocks noChangeArrowheads="1"/>
          </p:cNvSpPr>
          <p:nvPr/>
        </p:nvSpPr>
        <p:spPr bwMode="auto">
          <a:xfrm>
            <a:off x="544205" y="5698794"/>
            <a:ext cx="8423275" cy="461665"/>
          </a:xfrm>
          <a:prstGeom prst="rect">
            <a:avLst/>
          </a:prstGeom>
          <a:solidFill>
            <a:srgbClr val="E0E2E2"/>
          </a:solidFill>
          <a:ln w="9525">
            <a:solidFill>
              <a:schemeClr val="tx1"/>
            </a:solidFill>
            <a:miter lim="800000"/>
          </a:ln>
        </p:spPr>
        <p:txBody>
          <a:bodyPr wrap="squar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dirty="0">
                <a:latin typeface="Courier New" panose="02070609020205090404" pitchFamily="49" charset="0"/>
                <a:cs typeface="Courier New" panose="02070609020205090404" pitchFamily="49" charset="0"/>
              </a:rPr>
              <a:t>commit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300"/>
                                        </p:tgtEl>
                                        <p:attrNameLst>
                                          <p:attrName>style.visibility</p:attrName>
                                        </p:attrNameLst>
                                      </p:cBhvr>
                                      <p:to>
                                        <p:strVal val="visible"/>
                                      </p:to>
                                    </p:set>
                                    <p:animEffect transition="in" filter="fade">
                                      <p:cBhvr>
                                        <p:cTn id="7" dur="1000"/>
                                        <p:tgtEl>
                                          <p:spTgt spid="553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5301"/>
                                        </p:tgtEl>
                                        <p:attrNameLst>
                                          <p:attrName>style.visibility</p:attrName>
                                        </p:attrNameLst>
                                      </p:cBhvr>
                                      <p:to>
                                        <p:strVal val="visible"/>
                                      </p:to>
                                    </p:set>
                                    <p:animEffect transition="in" filter="fade">
                                      <p:cBhvr>
                                        <p:cTn id="12" dur="1000"/>
                                        <p:tgtEl>
                                          <p:spTgt spid="5530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5302"/>
                                        </p:tgtEl>
                                        <p:attrNameLst>
                                          <p:attrName>style.visibility</p:attrName>
                                        </p:attrNameLst>
                                      </p:cBhvr>
                                      <p:to>
                                        <p:strVal val="visible"/>
                                      </p:to>
                                    </p:set>
                                    <p:animEffect transition="in" filter="fade">
                                      <p:cBhvr>
                                        <p:cTn id="17" dur="1000"/>
                                        <p:tgtEl>
                                          <p:spTgt spid="5530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5303"/>
                                        </p:tgtEl>
                                        <p:attrNameLst>
                                          <p:attrName>style.visibility</p:attrName>
                                        </p:attrNameLst>
                                      </p:cBhvr>
                                      <p:to>
                                        <p:strVal val="visible"/>
                                      </p:to>
                                    </p:set>
                                    <p:animEffect transition="in" filter="fade">
                                      <p:cBhvr>
                                        <p:cTn id="22" dur="1000"/>
                                        <p:tgtEl>
                                          <p:spTgt spid="5530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5304"/>
                                        </p:tgtEl>
                                        <p:attrNameLst>
                                          <p:attrName>style.visibility</p:attrName>
                                        </p:attrNameLst>
                                      </p:cBhvr>
                                      <p:to>
                                        <p:strVal val="visible"/>
                                      </p:to>
                                    </p:set>
                                    <p:animEffect transition="in" filter="fade">
                                      <p:cBhvr>
                                        <p:cTn id="27" dur="1000"/>
                                        <p:tgtEl>
                                          <p:spTgt spid="5530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animBg="1"/>
      <p:bldP spid="55301" grpId="0" animBg="1"/>
      <p:bldP spid="55302" grpId="0" animBg="1"/>
      <p:bldP spid="55303" grpId="0" animBg="1"/>
      <p:bldP spid="55304" grpId="0" animBg="1"/>
      <p:bldP spid="11"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ext Box 3"/>
          <p:cNvSpPr txBox="1">
            <a:spLocks noChangeArrowheads="1"/>
          </p:cNvSpPr>
          <p:nvPr/>
        </p:nvSpPr>
        <p:spPr bwMode="auto">
          <a:xfrm>
            <a:off x="381000" y="1600200"/>
            <a:ext cx="8423275" cy="466725"/>
          </a:xfrm>
          <a:prstGeom prst="rect">
            <a:avLst/>
          </a:prstGeom>
          <a:solidFill>
            <a:srgbClr val="E0E2E2"/>
          </a:solidFill>
          <a:ln w="9525">
            <a:solidFill>
              <a:schemeClr val="tx1"/>
            </a:solidFill>
            <a:miter lim="800000"/>
          </a:ln>
        </p:spPr>
        <p:txBody>
          <a:bodyPr wrap="non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a:latin typeface="Courier New" panose="02070609020205090404" pitchFamily="49" charset="0"/>
                <a:cs typeface="Courier New" panose="02070609020205090404" pitchFamily="49" charset="0"/>
              </a:rPr>
              <a:t>T</a:t>
            </a:r>
            <a:r>
              <a:rPr lang="en-AU" altLang="en-US" b="1" baseline="-25000">
                <a:latin typeface="Courier New" panose="02070609020205090404" pitchFamily="49" charset="0"/>
                <a:cs typeface="Courier New" panose="02070609020205090404" pitchFamily="49" charset="0"/>
              </a:rPr>
              <a:t>1</a:t>
            </a:r>
            <a:r>
              <a:rPr lang="en-AU" altLang="en-US" b="1">
                <a:latin typeface="Courier New" panose="02070609020205090404" pitchFamily="49" charset="0"/>
                <a:cs typeface="Courier New" panose="02070609020205090404" pitchFamily="49" charset="0"/>
              </a:rPr>
              <a:t>				T</a:t>
            </a:r>
            <a:r>
              <a:rPr lang="en-AU" altLang="en-US" b="1" baseline="-25000">
                <a:latin typeface="Courier New" panose="02070609020205090404" pitchFamily="49" charset="0"/>
                <a:cs typeface="Courier New" panose="02070609020205090404" pitchFamily="49" charset="0"/>
              </a:rPr>
              <a:t>2</a:t>
            </a:r>
            <a:r>
              <a:rPr lang="en-AU" altLang="en-US" b="1">
                <a:latin typeface="Courier New" panose="02070609020205090404" pitchFamily="49" charset="0"/>
                <a:cs typeface="Courier New" panose="02070609020205090404" pitchFamily="49" charset="0"/>
              </a:rPr>
              <a:t>	  				</a:t>
            </a:r>
            <a:endParaRPr lang="en-AU" altLang="en-US">
              <a:latin typeface="Courier New" panose="02070609020205090404" pitchFamily="49" charset="0"/>
              <a:cs typeface="Courier New" panose="02070609020205090404" pitchFamily="49" charset="0"/>
            </a:endParaRPr>
          </a:p>
        </p:txBody>
      </p:sp>
      <p:sp>
        <p:nvSpPr>
          <p:cNvPr id="56324" name="Text Box 4"/>
          <p:cNvSpPr txBox="1">
            <a:spLocks noChangeArrowheads="1"/>
          </p:cNvSpPr>
          <p:nvPr/>
        </p:nvSpPr>
        <p:spPr bwMode="auto">
          <a:xfrm>
            <a:off x="381000" y="2200275"/>
            <a:ext cx="8423275" cy="461665"/>
          </a:xfrm>
          <a:prstGeom prst="rect">
            <a:avLst/>
          </a:prstGeom>
          <a:solidFill>
            <a:srgbClr val="E0E2E2"/>
          </a:solidFill>
          <a:ln w="9525">
            <a:solidFill>
              <a:schemeClr val="tx1"/>
            </a:solidFill>
            <a:miter lim="800000"/>
          </a:ln>
        </p:spPr>
        <p:txBody>
          <a:bodyPr wrap="squar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dirty="0">
                <a:latin typeface="Courier New" panose="02070609020205090404" pitchFamily="49" charset="0"/>
                <a:cs typeface="Courier New" panose="02070609020205090404" pitchFamily="49" charset="0"/>
              </a:rPr>
              <a:t>lock(u)a=read(u)						</a:t>
            </a:r>
          </a:p>
        </p:txBody>
      </p:sp>
      <p:sp>
        <p:nvSpPr>
          <p:cNvPr id="56325" name="Text Box 5"/>
          <p:cNvSpPr txBox="1">
            <a:spLocks noChangeArrowheads="1"/>
          </p:cNvSpPr>
          <p:nvPr/>
        </p:nvSpPr>
        <p:spPr bwMode="auto">
          <a:xfrm>
            <a:off x="381000" y="2743200"/>
            <a:ext cx="8420100" cy="461665"/>
          </a:xfrm>
          <a:prstGeom prst="rect">
            <a:avLst/>
          </a:prstGeom>
          <a:solidFill>
            <a:srgbClr val="E0E2E2"/>
          </a:solidFill>
          <a:ln w="9525">
            <a:solidFill>
              <a:schemeClr val="tx1"/>
            </a:solidFill>
            <a:miter lim="800000"/>
          </a:ln>
        </p:spPr>
        <p:txBody>
          <a:bodyPr wrap="squar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dirty="0">
                <a:latin typeface="Courier New" panose="02070609020205090404" pitchFamily="49" charset="0"/>
                <a:cs typeface="Courier New" panose="02070609020205090404" pitchFamily="49" charset="0"/>
              </a:rPr>
              <a:t>				lock(v) write(v,1)	</a:t>
            </a:r>
          </a:p>
        </p:txBody>
      </p:sp>
      <p:sp>
        <p:nvSpPr>
          <p:cNvPr id="56326" name="Text Box 6"/>
          <p:cNvSpPr txBox="1">
            <a:spLocks noChangeArrowheads="1"/>
          </p:cNvSpPr>
          <p:nvPr/>
        </p:nvSpPr>
        <p:spPr bwMode="auto">
          <a:xfrm>
            <a:off x="381000" y="3284538"/>
            <a:ext cx="8420100" cy="466725"/>
          </a:xfrm>
          <a:prstGeom prst="rect">
            <a:avLst/>
          </a:prstGeom>
          <a:solidFill>
            <a:srgbClr val="E0E2E2"/>
          </a:solidFill>
          <a:ln w="9525">
            <a:solidFill>
              <a:schemeClr val="tx1"/>
            </a:solidFill>
            <a:miter lim="800000"/>
          </a:ln>
        </p:spPr>
        <p:txBody>
          <a:bodyPr>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a:latin typeface="Courier New" panose="02070609020205090404" pitchFamily="49" charset="0"/>
                <a:cs typeface="Courier New" panose="02070609020205090404" pitchFamily="49" charset="0"/>
              </a:rPr>
              <a:t>lock(v) </a:t>
            </a:r>
            <a:r>
              <a:rPr lang="en-AU" altLang="en-US" b="1">
                <a:solidFill>
                  <a:srgbClr val="FF0000"/>
                </a:solidFill>
                <a:latin typeface="Courier New" panose="02070609020205090404" pitchFamily="49" charset="0"/>
                <a:cs typeface="Courier New" panose="02070609020205090404" pitchFamily="49" charset="0"/>
              </a:rPr>
              <a:t>wait	</a:t>
            </a:r>
            <a:r>
              <a:rPr lang="en-AU" altLang="en-US" b="1">
                <a:latin typeface="Courier New" panose="02070609020205090404" pitchFamily="49" charset="0"/>
                <a:cs typeface="Courier New" panose="02070609020205090404" pitchFamily="49" charset="0"/>
              </a:rPr>
              <a:t>					     </a:t>
            </a:r>
          </a:p>
        </p:txBody>
      </p:sp>
      <p:sp>
        <p:nvSpPr>
          <p:cNvPr id="56327" name="Text Box 7"/>
          <p:cNvSpPr txBox="1">
            <a:spLocks noChangeArrowheads="1"/>
          </p:cNvSpPr>
          <p:nvPr/>
        </p:nvSpPr>
        <p:spPr bwMode="auto">
          <a:xfrm>
            <a:off x="381000" y="3825875"/>
            <a:ext cx="8420100" cy="461665"/>
          </a:xfrm>
          <a:prstGeom prst="rect">
            <a:avLst/>
          </a:prstGeom>
          <a:solidFill>
            <a:srgbClr val="E0E2E2"/>
          </a:solidFill>
          <a:ln w="9525">
            <a:solidFill>
              <a:schemeClr val="tx1"/>
            </a:solidFill>
            <a:miter lim="800000"/>
          </a:ln>
        </p:spPr>
        <p:txBody>
          <a:bodyPr wrap="squar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dirty="0">
                <a:latin typeface="Courier New" panose="02070609020205090404" pitchFamily="49" charset="0"/>
                <a:cs typeface="Courier New" panose="02070609020205090404" pitchFamily="49" charset="0"/>
              </a:rPr>
              <a:t>				lock(u) </a:t>
            </a:r>
            <a:r>
              <a:rPr lang="en-AU" altLang="en-US" b="1" dirty="0">
                <a:solidFill>
                  <a:srgbClr val="FF0000"/>
                </a:solidFill>
                <a:latin typeface="Courier New" panose="02070609020205090404" pitchFamily="49" charset="0"/>
                <a:cs typeface="Courier New" panose="02070609020205090404" pitchFamily="49" charset="0"/>
              </a:rPr>
              <a:t>wait</a:t>
            </a:r>
            <a:r>
              <a:rPr lang="en-AU" altLang="en-US" b="1" dirty="0">
                <a:latin typeface="Courier New" panose="02070609020205090404" pitchFamily="49" charset="0"/>
                <a:cs typeface="Courier New" panose="02070609020205090404" pitchFamily="49" charset="0"/>
              </a:rPr>
              <a:t>			</a:t>
            </a:r>
          </a:p>
        </p:txBody>
      </p:sp>
      <p:sp>
        <p:nvSpPr>
          <p:cNvPr id="27655" name="Rectangle 12"/>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eaLnBrk="1" hangingPunct="1"/>
            <a:r>
              <a:rPr lang="en-AU" altLang="en-US" sz="3200" b="1" dirty="0">
                <a:solidFill>
                  <a:schemeClr val="accent1">
                    <a:lumMod val="75000"/>
                  </a:schemeClr>
                </a:solidFill>
                <a:latin typeface="Times New Roman" panose="02020603050405020304" pitchFamily="18" charset="0"/>
                <a:cs typeface="Times New Roman" panose="02020603050405020304" pitchFamily="18" charset="0"/>
              </a:rPr>
              <a:t>Deadlock</a:t>
            </a:r>
          </a:p>
        </p:txBody>
      </p:sp>
      <p:sp>
        <p:nvSpPr>
          <p:cNvPr id="8"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9CF22CA-CFB7-4D77-86B1-84B11DA05CE8}" type="slidenum">
              <a:rPr lang="en-US" sz="1400" b="0" strike="noStrike" spc="-1">
                <a:solidFill>
                  <a:srgbClr val="8B8B8B"/>
                </a:solidFill>
                <a:latin typeface="Montserrat"/>
                <a:ea typeface="DejaVu Sans"/>
              </a:rPr>
              <a:t>31</a:t>
            </a:fld>
            <a:endParaRPr lang="en-US" sz="1400" b="0" strike="noStrike" spc="-1" dirty="0">
              <a:latin typeface="Arial" panose="020B060402020209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323"/>
                                        </p:tgtEl>
                                        <p:attrNameLst>
                                          <p:attrName>style.visibility</p:attrName>
                                        </p:attrNameLst>
                                      </p:cBhvr>
                                      <p:to>
                                        <p:strVal val="visible"/>
                                      </p:to>
                                    </p:set>
                                    <p:animEffect transition="in" filter="fade">
                                      <p:cBhvr>
                                        <p:cTn id="7" dur="1000"/>
                                        <p:tgtEl>
                                          <p:spTgt spid="563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324"/>
                                        </p:tgtEl>
                                        <p:attrNameLst>
                                          <p:attrName>style.visibility</p:attrName>
                                        </p:attrNameLst>
                                      </p:cBhvr>
                                      <p:to>
                                        <p:strVal val="visible"/>
                                      </p:to>
                                    </p:set>
                                    <p:animEffect transition="in" filter="fade">
                                      <p:cBhvr>
                                        <p:cTn id="12" dur="1000"/>
                                        <p:tgtEl>
                                          <p:spTgt spid="563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6325"/>
                                        </p:tgtEl>
                                        <p:attrNameLst>
                                          <p:attrName>style.visibility</p:attrName>
                                        </p:attrNameLst>
                                      </p:cBhvr>
                                      <p:to>
                                        <p:strVal val="visible"/>
                                      </p:to>
                                    </p:set>
                                    <p:animEffect transition="in" filter="fade">
                                      <p:cBhvr>
                                        <p:cTn id="17" dur="1000"/>
                                        <p:tgtEl>
                                          <p:spTgt spid="563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6326"/>
                                        </p:tgtEl>
                                        <p:attrNameLst>
                                          <p:attrName>style.visibility</p:attrName>
                                        </p:attrNameLst>
                                      </p:cBhvr>
                                      <p:to>
                                        <p:strVal val="visible"/>
                                      </p:to>
                                    </p:set>
                                    <p:animEffect transition="in" filter="fade">
                                      <p:cBhvr>
                                        <p:cTn id="22" dur="1000"/>
                                        <p:tgtEl>
                                          <p:spTgt spid="563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6327"/>
                                        </p:tgtEl>
                                        <p:attrNameLst>
                                          <p:attrName>style.visibility</p:attrName>
                                        </p:attrNameLst>
                                      </p:cBhvr>
                                      <p:to>
                                        <p:strVal val="visible"/>
                                      </p:to>
                                    </p:set>
                                    <p:animEffect transition="in" filter="fade">
                                      <p:cBhvr>
                                        <p:cTn id="27" dur="1000"/>
                                        <p:tgtEl>
                                          <p:spTgt spid="56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animBg="1"/>
      <p:bldP spid="56324" grpId="0" animBg="1"/>
      <p:bldP spid="56325" grpId="0" animBg="1"/>
      <p:bldP spid="56326" grpId="0" animBg="1"/>
      <p:bldP spid="5632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bwMode="auto">
          <a:xfrm>
            <a:off x="0" y="414338"/>
            <a:ext cx="8686800" cy="7658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AU" altLang="en-US" sz="3200" b="1" dirty="0">
                <a:solidFill>
                  <a:schemeClr val="accent1">
                    <a:lumMod val="75000"/>
                  </a:schemeClr>
                </a:solidFill>
                <a:latin typeface="Times New Roman" panose="02020603050405020304" pitchFamily="18" charset="0"/>
                <a:cs typeface="Times New Roman" panose="02020603050405020304" pitchFamily="18" charset="0"/>
              </a:rPr>
              <a:t>How to handle deadlocks</a:t>
            </a:r>
          </a:p>
        </p:txBody>
      </p:sp>
      <p:sp>
        <p:nvSpPr>
          <p:cNvPr id="28675" name="TextBox 2"/>
          <p:cNvSpPr txBox="1">
            <a:spLocks noChangeArrowheads="1"/>
          </p:cNvSpPr>
          <p:nvPr/>
        </p:nvSpPr>
        <p:spPr bwMode="auto">
          <a:xfrm>
            <a:off x="179388" y="1344613"/>
            <a:ext cx="8785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r>
              <a:rPr lang="en-AU" altLang="en-US" dirty="0">
                <a:latin typeface="Times New Roman" panose="02020603050405020304" pitchFamily="18" charset="0"/>
                <a:cs typeface="Times New Roman" panose="02020603050405020304" pitchFamily="18" charset="0"/>
              </a:rPr>
              <a:t>There are three techniques used for handling deadlocks.</a:t>
            </a:r>
          </a:p>
        </p:txBody>
      </p:sp>
      <p:sp>
        <p:nvSpPr>
          <p:cNvPr id="4" name="TextBox 3"/>
          <p:cNvSpPr txBox="1">
            <a:spLocks noChangeArrowheads="1"/>
          </p:cNvSpPr>
          <p:nvPr/>
        </p:nvSpPr>
        <p:spPr bwMode="auto">
          <a:xfrm>
            <a:off x="179388" y="1773238"/>
            <a:ext cx="87852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r>
              <a:rPr lang="en-AU" altLang="en-US">
                <a:latin typeface="Times New Roman" panose="02020603050405020304" pitchFamily="18" charset="0"/>
                <a:cs typeface="Times New Roman" panose="02020603050405020304" pitchFamily="18" charset="0"/>
              </a:rPr>
              <a:t>Timeouts: The system has defined a lock waiting time period. </a:t>
            </a:r>
          </a:p>
        </p:txBody>
      </p:sp>
      <p:sp>
        <p:nvSpPr>
          <p:cNvPr id="5" name="TextBox 4"/>
          <p:cNvSpPr txBox="1">
            <a:spLocks noChangeArrowheads="1"/>
          </p:cNvSpPr>
          <p:nvPr/>
        </p:nvSpPr>
        <p:spPr bwMode="auto">
          <a:xfrm>
            <a:off x="179388" y="2174875"/>
            <a:ext cx="87852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r>
              <a:rPr lang="en-AU" altLang="en-US">
                <a:latin typeface="Times New Roman" panose="02020603050405020304" pitchFamily="18" charset="0"/>
                <a:cs typeface="Times New Roman" panose="02020603050405020304" pitchFamily="18" charset="0"/>
              </a:rPr>
              <a:t>Deadlock prevention: Use transaction timestamps to order transactions.</a:t>
            </a:r>
          </a:p>
        </p:txBody>
      </p:sp>
      <p:sp>
        <p:nvSpPr>
          <p:cNvPr id="6" name="TextBox 5"/>
          <p:cNvSpPr txBox="1">
            <a:spLocks noChangeArrowheads="1"/>
          </p:cNvSpPr>
          <p:nvPr/>
        </p:nvSpPr>
        <p:spPr bwMode="auto">
          <a:xfrm>
            <a:off x="179388" y="2957513"/>
            <a:ext cx="87852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r>
              <a:rPr lang="en-AU" altLang="en-US">
                <a:latin typeface="Times New Roman" panose="02020603050405020304" pitchFamily="18" charset="0"/>
                <a:cs typeface="Times New Roman" panose="02020603050405020304" pitchFamily="18" charset="0"/>
              </a:rPr>
              <a:t>Deadlock detection: Use transaction dependencies to construct a </a:t>
            </a:r>
            <a:r>
              <a:rPr lang="en-AU" altLang="en-US" b="1">
                <a:latin typeface="Times New Roman" panose="02020603050405020304" pitchFamily="18" charset="0"/>
                <a:cs typeface="Times New Roman" panose="02020603050405020304" pitchFamily="18" charset="0"/>
              </a:rPr>
              <a:t>wait-for</a:t>
            </a:r>
            <a:r>
              <a:rPr lang="en-AU" altLang="en-US">
                <a:latin typeface="Times New Roman" panose="02020603050405020304" pitchFamily="18" charset="0"/>
                <a:cs typeface="Times New Roman" panose="02020603050405020304" pitchFamily="18" charset="0"/>
              </a:rPr>
              <a:t> </a:t>
            </a:r>
            <a:r>
              <a:rPr lang="en-AU" altLang="en-US" b="1">
                <a:latin typeface="Times New Roman" panose="02020603050405020304" pitchFamily="18" charset="0"/>
                <a:cs typeface="Times New Roman" panose="02020603050405020304" pitchFamily="18" charset="0"/>
              </a:rPr>
              <a:t>graph</a:t>
            </a:r>
            <a:r>
              <a:rPr lang="en-AU" altLang="en-US">
                <a:latin typeface="Times New Roman" panose="02020603050405020304" pitchFamily="18" charset="0"/>
                <a:cs typeface="Times New Roman" panose="02020603050405020304" pitchFamily="18" charset="0"/>
              </a:rPr>
              <a:t>.</a:t>
            </a:r>
          </a:p>
        </p:txBody>
      </p:sp>
      <p:sp>
        <p:nvSpPr>
          <p:cNvPr id="7"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9CF22CA-CFB7-4D77-86B1-84B11DA05CE8}" type="slidenum">
              <a:rPr lang="en-US" sz="1400" b="0" strike="noStrike" spc="-1">
                <a:solidFill>
                  <a:srgbClr val="8B8B8B"/>
                </a:solidFill>
                <a:latin typeface="Montserrat"/>
                <a:ea typeface="DejaVu Sans"/>
              </a:rPr>
              <a:t>32</a:t>
            </a:fld>
            <a:endParaRPr lang="en-US" sz="1400" b="0" strike="noStrike" spc="-1" dirty="0">
              <a:latin typeface="Arial" panose="020B060402020209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411120"/>
            <a:ext cx="727704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panose="02020603050405020304"/>
                <a:ea typeface="DejaVu Sans"/>
              </a:rPr>
              <a:t>Outline</a:t>
            </a:r>
            <a:endParaRPr lang="en-US" sz="3600" b="0" strike="noStrike" spc="-1">
              <a:latin typeface="Arial" panose="020B0604020202090204"/>
            </a:endParaRPr>
          </a:p>
        </p:txBody>
      </p:sp>
      <p:sp>
        <p:nvSpPr>
          <p:cNvPr id="91" name="CustomShape 2"/>
          <p:cNvSpPr/>
          <p:nvPr/>
        </p:nvSpPr>
        <p:spPr>
          <a:xfrm>
            <a:off x="457200" y="1514520"/>
            <a:ext cx="7871040" cy="31626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2900" indent="-340360">
              <a:lnSpc>
                <a:spcPct val="100000"/>
              </a:lnSpc>
              <a:spcBef>
                <a:spcPts val="560"/>
              </a:spcBef>
              <a:buClr>
                <a:srgbClr val="0C2340"/>
              </a:buClr>
              <a:buFont typeface="Arial" panose="020B0604020202090204"/>
              <a:buChar char="•"/>
            </a:pPr>
            <a:r>
              <a:rPr lang="en-US" sz="2800" b="0" strike="noStrike" spc="-1" dirty="0">
                <a:solidFill>
                  <a:srgbClr val="082541"/>
                </a:solidFill>
                <a:latin typeface="Times New Roman" panose="02020603050405020304"/>
                <a:ea typeface="DejaVu Sans"/>
              </a:rPr>
              <a:t>Database transactions</a:t>
            </a:r>
            <a:endParaRPr lang="en-US" sz="2800" b="0" strike="noStrike" spc="-1" dirty="0">
              <a:solidFill>
                <a:srgbClr val="082541"/>
              </a:solidFill>
              <a:latin typeface="Arial" panose="020B0604020202090204"/>
            </a:endParaRPr>
          </a:p>
          <a:p>
            <a:pPr marL="342900" indent="-340360">
              <a:lnSpc>
                <a:spcPct val="100000"/>
              </a:lnSpc>
              <a:spcBef>
                <a:spcPts val="560"/>
              </a:spcBef>
              <a:buClr>
                <a:srgbClr val="0C2340"/>
              </a:buClr>
              <a:buFont typeface="Arial" panose="020B0604020202090204"/>
              <a:buChar char="•"/>
            </a:pPr>
            <a:r>
              <a:rPr lang="en-US" sz="2800" b="0" strike="noStrike" spc="-1" dirty="0">
                <a:solidFill>
                  <a:srgbClr val="082541"/>
                </a:solidFill>
                <a:latin typeface="Times New Roman" panose="02020603050405020304"/>
                <a:ea typeface="DejaVu Sans"/>
              </a:rPr>
              <a:t>Principles of transaction processing</a:t>
            </a:r>
            <a:endParaRPr lang="en-US" sz="2800" b="0" strike="noStrike" spc="-1" dirty="0">
              <a:solidFill>
                <a:srgbClr val="082541"/>
              </a:solidFill>
              <a:latin typeface="Arial" panose="020B0604020202090204"/>
            </a:endParaRPr>
          </a:p>
          <a:p>
            <a:pPr marL="342900" indent="-340360">
              <a:lnSpc>
                <a:spcPct val="100000"/>
              </a:lnSpc>
              <a:spcBef>
                <a:spcPts val="560"/>
              </a:spcBef>
              <a:buClr>
                <a:srgbClr val="0C2340"/>
              </a:buClr>
              <a:buFont typeface="Arial" panose="020B0604020202090204"/>
              <a:buChar char="•"/>
            </a:pPr>
            <a:r>
              <a:rPr lang="en-US" sz="2800" b="0" strike="noStrike" spc="-1" dirty="0">
                <a:solidFill>
                  <a:srgbClr val="0C2340"/>
                </a:solidFill>
                <a:latin typeface="Times New Roman" panose="02020603050405020304"/>
                <a:ea typeface="DejaVu Sans"/>
              </a:rPr>
              <a:t>Correctness</a:t>
            </a:r>
            <a:endParaRPr lang="en-US" sz="2800" b="0" strike="noStrike" spc="-1" dirty="0">
              <a:latin typeface="Arial" panose="020B0604020202090204"/>
            </a:endParaRPr>
          </a:p>
          <a:p>
            <a:pPr marL="342900" indent="-340360">
              <a:lnSpc>
                <a:spcPct val="100000"/>
              </a:lnSpc>
              <a:spcBef>
                <a:spcPts val="560"/>
              </a:spcBef>
              <a:buClr>
                <a:srgbClr val="0C2340"/>
              </a:buClr>
              <a:buFont typeface="Arial" panose="020B0604020202090204"/>
              <a:buChar char="•"/>
            </a:pPr>
            <a:r>
              <a:rPr lang="en-US" sz="2800" spc="-1" dirty="0">
                <a:solidFill>
                  <a:srgbClr val="0C2340"/>
                </a:solidFill>
                <a:latin typeface="Times New Roman" panose="02020603050405020304"/>
              </a:rPr>
              <a:t>Serialization graph testing protocol</a:t>
            </a:r>
            <a:endParaRPr lang="en-US" sz="2800" b="0" strike="noStrike" spc="-1" dirty="0">
              <a:latin typeface="Arial" panose="020B0604020202090204"/>
            </a:endParaRPr>
          </a:p>
          <a:p>
            <a:pPr marL="342900" indent="-340360">
              <a:lnSpc>
                <a:spcPct val="100000"/>
              </a:lnSpc>
              <a:spcBef>
                <a:spcPts val="560"/>
              </a:spcBef>
              <a:buClr>
                <a:srgbClr val="0C2340"/>
              </a:buClr>
              <a:buFont typeface="Arial" panose="020B0604020202090204"/>
              <a:buChar char="•"/>
            </a:pPr>
            <a:r>
              <a:rPr lang="en-US" sz="2800" b="0" strike="noStrike" spc="-1" dirty="0">
                <a:solidFill>
                  <a:srgbClr val="0C2340"/>
                </a:solidFill>
                <a:latin typeface="Times New Roman" panose="02020603050405020304"/>
                <a:ea typeface="DejaVu Sans"/>
              </a:rPr>
              <a:t>Two-phase locking protocol</a:t>
            </a:r>
          </a:p>
          <a:p>
            <a:pPr marL="342900" indent="-340360">
              <a:lnSpc>
                <a:spcPct val="100000"/>
              </a:lnSpc>
              <a:spcBef>
                <a:spcPts val="560"/>
              </a:spcBef>
              <a:buClr>
                <a:srgbClr val="0C2340"/>
              </a:buClr>
              <a:buFont typeface="Arial" panose="020B0604020202090204"/>
              <a:buChar char="•"/>
            </a:pPr>
            <a:r>
              <a:rPr lang="en-US" sz="2800" spc="-1" dirty="0">
                <a:solidFill>
                  <a:srgbClr val="FF0000"/>
                </a:solidFill>
                <a:latin typeface="Times New Roman" panose="02020603050405020304"/>
              </a:rPr>
              <a:t>Timestamp ordering protocol</a:t>
            </a:r>
            <a:endParaRPr lang="en-US" sz="2800" b="0" strike="noStrike" spc="-1" dirty="0">
              <a:solidFill>
                <a:srgbClr val="FF0000"/>
              </a:solidFill>
              <a:latin typeface="Arial" panose="020B0604020202090204"/>
            </a:endParaRPr>
          </a:p>
        </p:txBody>
      </p:sp>
      <p:sp>
        <p:nvSpPr>
          <p:cNvPr id="92"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2874BB4-2252-4FE0-9005-3AB4335C96C2}" type="slidenum">
              <a:rPr lang="en-US" sz="1400" b="0" strike="noStrike" spc="-1">
                <a:solidFill>
                  <a:srgbClr val="8B8B8B"/>
                </a:solidFill>
                <a:latin typeface="Montserrat"/>
                <a:ea typeface="DejaVu Sans"/>
              </a:rPr>
              <a:t>33</a:t>
            </a:fld>
            <a:endParaRPr lang="en-US" sz="1400" b="0" strike="noStrike" spc="-1">
              <a:latin typeface="Arial" panose="020B0604020202090204"/>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2"/>
          <p:cNvSpPr txBox="1">
            <a:spLocks noChangeArrowheads="1"/>
          </p:cNvSpPr>
          <p:nvPr/>
        </p:nvSpPr>
        <p:spPr bwMode="auto">
          <a:xfrm>
            <a:off x="0" y="1320800"/>
            <a:ext cx="9144000" cy="2739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r>
              <a:rPr lang="en-AU" altLang="en-US" sz="3200" b="1" u="sng" dirty="0">
                <a:latin typeface="Times New Roman" panose="02020603050405020304" pitchFamily="18" charset="0"/>
                <a:cs typeface="Times New Roman" panose="02020603050405020304" pitchFamily="18" charset="0"/>
              </a:rPr>
              <a:t>Principles</a:t>
            </a:r>
            <a:endParaRPr lang="en-AU" altLang="en-US" sz="2800" b="1" dirty="0">
              <a:latin typeface="Times New Roman" panose="02020603050405020304" pitchFamily="18" charset="0"/>
              <a:cs typeface="Times New Roman" panose="02020603050405020304" pitchFamily="18" charset="0"/>
            </a:endParaRPr>
          </a:p>
          <a:p>
            <a:r>
              <a:rPr lang="en-AU" altLang="en-US" sz="2800" b="1" dirty="0">
                <a:latin typeface="Times New Roman" panose="02020603050405020304" pitchFamily="18" charset="0"/>
                <a:cs typeface="Times New Roman" panose="02020603050405020304" pitchFamily="18" charset="0"/>
              </a:rPr>
              <a:t>Each transaction obtains a timestamp at the start point</a:t>
            </a:r>
          </a:p>
          <a:p>
            <a:r>
              <a:rPr lang="en-AU" altLang="en-US" sz="2800" b="1" dirty="0">
                <a:latin typeface="Times New Roman" panose="02020603050405020304" pitchFamily="18" charset="0"/>
                <a:cs typeface="Times New Roman" panose="02020603050405020304" pitchFamily="18" charset="0"/>
              </a:rPr>
              <a:t>Data items are stamped each time a transaction accesses data items in a read or write mode</a:t>
            </a:r>
          </a:p>
          <a:p>
            <a:r>
              <a:rPr lang="en-AU" altLang="en-US" sz="2800" b="1" dirty="0">
                <a:latin typeface="Times New Roman" panose="02020603050405020304" pitchFamily="18" charset="0"/>
                <a:cs typeface="Times New Roman" panose="02020603050405020304" pitchFamily="18" charset="0"/>
              </a:rPr>
              <a:t>Access to data items is permitted in increasing order of timestamps</a:t>
            </a:r>
          </a:p>
        </p:txBody>
      </p:sp>
      <p:sp>
        <p:nvSpPr>
          <p:cNvPr id="110595" name="Text Box 3"/>
          <p:cNvSpPr txBox="1">
            <a:spLocks noChangeArrowheads="1"/>
          </p:cNvSpPr>
          <p:nvPr/>
        </p:nvSpPr>
        <p:spPr bwMode="auto">
          <a:xfrm>
            <a:off x="33338" y="4445000"/>
            <a:ext cx="9110662"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r>
              <a:rPr lang="en-AU" altLang="en-US" sz="3200" b="1" u="sng" dirty="0">
                <a:latin typeface="Times New Roman" panose="02020603050405020304" pitchFamily="18" charset="0"/>
                <a:cs typeface="Times New Roman" panose="02020603050405020304" pitchFamily="18" charset="0"/>
              </a:rPr>
              <a:t>Problems</a:t>
            </a:r>
            <a:endParaRPr lang="en-AU" altLang="en-US" sz="2800" b="1" dirty="0">
              <a:latin typeface="Times New Roman" panose="02020603050405020304" pitchFamily="18" charset="0"/>
              <a:cs typeface="Times New Roman" panose="02020603050405020304" pitchFamily="18" charset="0"/>
            </a:endParaRPr>
          </a:p>
          <a:p>
            <a:r>
              <a:rPr lang="en-AU" altLang="en-US" sz="2800" b="1" dirty="0">
                <a:latin typeface="Times New Roman" panose="02020603050405020304" pitchFamily="18" charset="0"/>
                <a:cs typeface="Times New Roman" panose="02020603050405020304" pitchFamily="18" charset="0"/>
              </a:rPr>
              <a:t>Cascading aborts</a:t>
            </a:r>
          </a:p>
          <a:p>
            <a:r>
              <a:rPr lang="en-AU" altLang="en-US" sz="2800" b="1" dirty="0">
                <a:latin typeface="Times New Roman" panose="02020603050405020304" pitchFamily="18" charset="0"/>
                <a:cs typeface="Times New Roman" panose="02020603050405020304" pitchFamily="18" charset="0"/>
              </a:rPr>
              <a:t>Unnecessary aborts when a schedule is conflict </a:t>
            </a:r>
          </a:p>
          <a:p>
            <a:r>
              <a:rPr lang="en-AU" altLang="en-US" sz="2800" b="1" dirty="0">
                <a:latin typeface="Times New Roman" panose="02020603050405020304" pitchFamily="18" charset="0"/>
                <a:cs typeface="Times New Roman" panose="02020603050405020304" pitchFamily="18" charset="0"/>
              </a:rPr>
              <a:t>serializable</a:t>
            </a:r>
          </a:p>
        </p:txBody>
      </p:sp>
      <p:sp>
        <p:nvSpPr>
          <p:cNvPr id="30724" name="Rectangle 4"/>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r>
              <a:rPr lang="en-AU" altLang="en-US" sz="3200" b="1" dirty="0">
                <a:solidFill>
                  <a:srgbClr val="FF0000"/>
                </a:solidFill>
                <a:latin typeface="Times New Roman" panose="02020603050405020304" pitchFamily="18" charset="0"/>
                <a:cs typeface="Times New Roman" panose="02020603050405020304" pitchFamily="18" charset="0"/>
              </a:rPr>
              <a:t>Timestamp</a:t>
            </a:r>
            <a:r>
              <a:rPr lang="en-AU" altLang="en-US" sz="3200" b="1" dirty="0">
                <a:solidFill>
                  <a:schemeClr val="accent1">
                    <a:lumMod val="75000"/>
                  </a:schemeClr>
                </a:solidFill>
                <a:latin typeface="Times New Roman" panose="02020603050405020304" pitchFamily="18" charset="0"/>
                <a:cs typeface="Times New Roman" panose="02020603050405020304" pitchFamily="18" charset="0"/>
              </a:rPr>
              <a:t> ordering (TO) protocol</a:t>
            </a:r>
          </a:p>
        </p:txBody>
      </p:sp>
      <p:sp>
        <p:nvSpPr>
          <p:cNvPr id="5"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9CF22CA-CFB7-4D77-86B1-84B11DA05CE8}" type="slidenum">
              <a:rPr lang="en-US" sz="1400" b="0" strike="noStrike" spc="-1">
                <a:solidFill>
                  <a:srgbClr val="8B8B8B"/>
                </a:solidFill>
                <a:latin typeface="Montserrat"/>
                <a:ea typeface="DejaVu Sans"/>
              </a:rPr>
              <a:t>34</a:t>
            </a:fld>
            <a:endParaRPr lang="en-US" sz="1400" b="0" strike="noStrike" spc="-1" dirty="0">
              <a:latin typeface="Arial" panose="020B060402020209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0594"/>
                                        </p:tgtEl>
                                        <p:attrNameLst>
                                          <p:attrName>style.visibility</p:attrName>
                                        </p:attrNameLst>
                                      </p:cBhvr>
                                      <p:to>
                                        <p:strVal val="visible"/>
                                      </p:to>
                                    </p:set>
                                    <p:animEffect transition="in" filter="fade">
                                      <p:cBhvr>
                                        <p:cTn id="7" dur="1000"/>
                                        <p:tgtEl>
                                          <p:spTgt spid="1105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0595"/>
                                        </p:tgtEl>
                                        <p:attrNameLst>
                                          <p:attrName>style.visibility</p:attrName>
                                        </p:attrNameLst>
                                      </p:cBhvr>
                                      <p:to>
                                        <p:strVal val="visible"/>
                                      </p:to>
                                    </p:set>
                                    <p:animEffect transition="in" filter="fade">
                                      <p:cBhvr>
                                        <p:cTn id="12" dur="1000"/>
                                        <p:tgtEl>
                                          <p:spTgt spid="110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4" grpId="0"/>
      <p:bldP spid="11059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2"/>
          <p:cNvSpPr txBox="1">
            <a:spLocks noChangeArrowheads="1"/>
          </p:cNvSpPr>
          <p:nvPr/>
        </p:nvSpPr>
        <p:spPr bwMode="auto">
          <a:xfrm>
            <a:off x="533400" y="1346200"/>
            <a:ext cx="8058150" cy="466725"/>
          </a:xfrm>
          <a:prstGeom prst="rect">
            <a:avLst/>
          </a:prstGeom>
          <a:solidFill>
            <a:srgbClr val="E0E2E2"/>
          </a:solidFill>
          <a:ln w="9525">
            <a:solidFill>
              <a:schemeClr val="tx1"/>
            </a:solidFill>
            <a:miter lim="800000"/>
          </a:ln>
        </p:spPr>
        <p:txBody>
          <a:bodyPr wrap="non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a:latin typeface="Courier New" panose="02070609020205090404" pitchFamily="49" charset="0"/>
                <a:cs typeface="Courier New" panose="02070609020205090404" pitchFamily="49" charset="0"/>
              </a:rPr>
              <a:t>T</a:t>
            </a:r>
            <a:r>
              <a:rPr lang="en-AU" altLang="en-US" b="1" baseline="-25000">
                <a:latin typeface="Courier New" panose="02070609020205090404" pitchFamily="49" charset="0"/>
                <a:cs typeface="Courier New" panose="02070609020205090404" pitchFamily="49" charset="0"/>
              </a:rPr>
              <a:t>1</a:t>
            </a:r>
            <a:r>
              <a:rPr lang="en-AU" altLang="en-US" b="1">
                <a:latin typeface="Courier New" panose="02070609020205090404" pitchFamily="49" charset="0"/>
                <a:cs typeface="Courier New" panose="02070609020205090404" pitchFamily="49" charset="0"/>
              </a:rPr>
              <a:t>				T</a:t>
            </a:r>
            <a:r>
              <a:rPr lang="en-AU" altLang="en-US" b="1" baseline="-25000">
                <a:latin typeface="Courier New" panose="02070609020205090404" pitchFamily="49" charset="0"/>
                <a:cs typeface="Courier New" panose="02070609020205090404" pitchFamily="49" charset="0"/>
              </a:rPr>
              <a:t>2</a:t>
            </a:r>
            <a:r>
              <a:rPr lang="en-AU" altLang="en-US" b="1">
                <a:latin typeface="Courier New" panose="02070609020205090404" pitchFamily="49" charset="0"/>
                <a:cs typeface="Courier New" panose="02070609020205090404" pitchFamily="49" charset="0"/>
              </a:rPr>
              <a:t>			x	   </a:t>
            </a:r>
            <a:endParaRPr lang="en-AU" altLang="en-US">
              <a:latin typeface="Courier New" panose="02070609020205090404" pitchFamily="49" charset="0"/>
              <a:cs typeface="Courier New" panose="02070609020205090404" pitchFamily="49" charset="0"/>
            </a:endParaRPr>
          </a:p>
        </p:txBody>
      </p:sp>
      <p:sp>
        <p:nvSpPr>
          <p:cNvPr id="111619" name="Text Box 3"/>
          <p:cNvSpPr txBox="1">
            <a:spLocks noChangeArrowheads="1"/>
          </p:cNvSpPr>
          <p:nvPr/>
        </p:nvSpPr>
        <p:spPr bwMode="auto">
          <a:xfrm>
            <a:off x="533400" y="1946275"/>
            <a:ext cx="8058150" cy="461665"/>
          </a:xfrm>
          <a:prstGeom prst="rect">
            <a:avLst/>
          </a:prstGeom>
          <a:solidFill>
            <a:srgbClr val="E0E2E2"/>
          </a:solidFill>
          <a:ln w="9525">
            <a:solidFill>
              <a:schemeClr val="tx1"/>
            </a:solidFill>
            <a:miter lim="800000"/>
          </a:ln>
        </p:spPr>
        <p:txBody>
          <a:bodyPr wrap="squar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a:latin typeface="Courier New" panose="02070609020205090404" pitchFamily="49" charset="0"/>
                <a:cs typeface="Courier New" panose="02070609020205090404" pitchFamily="49" charset="0"/>
              </a:rPr>
              <a:t>timestamp(t1)					   </a:t>
            </a:r>
          </a:p>
        </p:txBody>
      </p:sp>
      <p:sp>
        <p:nvSpPr>
          <p:cNvPr id="111620" name="Text Box 4"/>
          <p:cNvSpPr txBox="1">
            <a:spLocks noChangeArrowheads="1"/>
          </p:cNvSpPr>
          <p:nvPr/>
        </p:nvSpPr>
        <p:spPr bwMode="auto">
          <a:xfrm>
            <a:off x="533400" y="2462213"/>
            <a:ext cx="8058150" cy="461665"/>
          </a:xfrm>
          <a:prstGeom prst="rect">
            <a:avLst/>
          </a:prstGeom>
          <a:solidFill>
            <a:srgbClr val="E0E2E2"/>
          </a:solidFill>
          <a:ln w="9525">
            <a:solidFill>
              <a:schemeClr val="tx1"/>
            </a:solidFill>
            <a:miter lim="800000"/>
          </a:ln>
        </p:spPr>
        <p:txBody>
          <a:bodyPr wrap="squar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dirty="0">
                <a:latin typeface="Courier New" panose="02070609020205090404" pitchFamily="49" charset="0"/>
                <a:cs typeface="Courier New" panose="02070609020205090404" pitchFamily="49" charset="0"/>
              </a:rPr>
              <a:t>a=read(x)				     x:t1    </a:t>
            </a:r>
          </a:p>
        </p:txBody>
      </p:sp>
      <p:sp>
        <p:nvSpPr>
          <p:cNvPr id="111621" name="Text Box 5"/>
          <p:cNvSpPr txBox="1">
            <a:spLocks noChangeArrowheads="1"/>
          </p:cNvSpPr>
          <p:nvPr/>
        </p:nvSpPr>
        <p:spPr bwMode="auto">
          <a:xfrm>
            <a:off x="514349" y="2986592"/>
            <a:ext cx="8077200" cy="466725"/>
          </a:xfrm>
          <a:prstGeom prst="rect">
            <a:avLst/>
          </a:prstGeom>
          <a:solidFill>
            <a:srgbClr val="E0E2E2"/>
          </a:solidFill>
          <a:ln w="9525">
            <a:solidFill>
              <a:schemeClr val="tx1"/>
            </a:solidFill>
            <a:miter lim="800000"/>
          </a:ln>
        </p:spPr>
        <p:txBody>
          <a:bodyPr>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dirty="0">
                <a:latin typeface="Courier New" panose="02070609020205090404" pitchFamily="49" charset="0"/>
                <a:cs typeface="Courier New" panose="02070609020205090404" pitchFamily="49" charset="0"/>
              </a:rPr>
              <a:t>write(x,a-10)				</a:t>
            </a:r>
          </a:p>
        </p:txBody>
      </p:sp>
      <p:sp>
        <p:nvSpPr>
          <p:cNvPr id="111622" name="Text Box 6"/>
          <p:cNvSpPr txBox="1">
            <a:spLocks noChangeArrowheads="1"/>
          </p:cNvSpPr>
          <p:nvPr/>
        </p:nvSpPr>
        <p:spPr bwMode="auto">
          <a:xfrm>
            <a:off x="533400" y="3490913"/>
            <a:ext cx="8077200" cy="461665"/>
          </a:xfrm>
          <a:prstGeom prst="rect">
            <a:avLst/>
          </a:prstGeom>
          <a:solidFill>
            <a:srgbClr val="E0E2E2"/>
          </a:solidFill>
          <a:ln w="9525">
            <a:solidFill>
              <a:schemeClr val="tx1"/>
            </a:solidFill>
            <a:miter lim="800000"/>
          </a:ln>
        </p:spPr>
        <p:txBody>
          <a:bodyPr wrap="squar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a:latin typeface="Courier New" panose="02070609020205090404" pitchFamily="49" charset="0"/>
                <a:cs typeface="Courier New" panose="02070609020205090404" pitchFamily="49" charset="0"/>
              </a:rPr>
              <a:t>				timestamp(t2)	        </a:t>
            </a:r>
          </a:p>
        </p:txBody>
      </p:sp>
      <p:sp>
        <p:nvSpPr>
          <p:cNvPr id="111623" name="Text Box 7"/>
          <p:cNvSpPr txBox="1">
            <a:spLocks noChangeArrowheads="1"/>
          </p:cNvSpPr>
          <p:nvPr/>
        </p:nvSpPr>
        <p:spPr bwMode="auto">
          <a:xfrm>
            <a:off x="533400" y="4002088"/>
            <a:ext cx="8058150" cy="461665"/>
          </a:xfrm>
          <a:prstGeom prst="rect">
            <a:avLst/>
          </a:prstGeom>
          <a:solidFill>
            <a:srgbClr val="E0E2E2"/>
          </a:solidFill>
          <a:ln w="9525">
            <a:solidFill>
              <a:schemeClr val="tx1"/>
            </a:solidFill>
            <a:miter lim="800000"/>
          </a:ln>
        </p:spPr>
        <p:txBody>
          <a:bodyPr wrap="squar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dirty="0">
                <a:latin typeface="Courier New" panose="02070609020205090404" pitchFamily="49" charset="0"/>
                <a:cs typeface="Courier New" panose="02070609020205090404" pitchFamily="49" charset="0"/>
              </a:rPr>
              <a:t>				write(x,3)		x:t1:t2 </a:t>
            </a:r>
          </a:p>
        </p:txBody>
      </p:sp>
      <p:sp>
        <p:nvSpPr>
          <p:cNvPr id="111624" name="Text Box 8"/>
          <p:cNvSpPr txBox="1">
            <a:spLocks noChangeArrowheads="1"/>
          </p:cNvSpPr>
          <p:nvPr/>
        </p:nvSpPr>
        <p:spPr bwMode="auto">
          <a:xfrm>
            <a:off x="533400" y="4513263"/>
            <a:ext cx="8058150" cy="466725"/>
          </a:xfrm>
          <a:prstGeom prst="rect">
            <a:avLst/>
          </a:prstGeom>
          <a:solidFill>
            <a:srgbClr val="E0E2E2"/>
          </a:solidFill>
          <a:ln w="9525">
            <a:solidFill>
              <a:schemeClr val="tx1"/>
            </a:solidFill>
            <a:miter lim="800000"/>
          </a:ln>
        </p:spPr>
        <p:txBody>
          <a:bodyPr wrap="non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dirty="0">
                <a:latin typeface="Courier New" panose="02070609020205090404" pitchFamily="49" charset="0"/>
                <a:cs typeface="Courier New" panose="02070609020205090404" pitchFamily="49" charset="0"/>
              </a:rPr>
              <a:t>				b=read(y)		y:t2	   </a:t>
            </a:r>
          </a:p>
        </p:txBody>
      </p:sp>
      <p:sp>
        <p:nvSpPr>
          <p:cNvPr id="111626" name="Text Box 10"/>
          <p:cNvSpPr txBox="1">
            <a:spLocks noChangeArrowheads="1"/>
          </p:cNvSpPr>
          <p:nvPr/>
        </p:nvSpPr>
        <p:spPr bwMode="auto">
          <a:xfrm>
            <a:off x="536574" y="5030017"/>
            <a:ext cx="8054975" cy="461665"/>
          </a:xfrm>
          <a:prstGeom prst="rect">
            <a:avLst/>
          </a:prstGeom>
          <a:solidFill>
            <a:srgbClr val="E0E2E2"/>
          </a:solidFill>
          <a:ln w="9525">
            <a:solidFill>
              <a:schemeClr val="tx1"/>
            </a:solidFill>
            <a:miter lim="800000"/>
          </a:ln>
        </p:spPr>
        <p:txBody>
          <a:bodyPr wrap="squar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dirty="0">
                <a:latin typeface="Courier New" panose="02070609020205090404" pitchFamily="49" charset="0"/>
                <a:cs typeface="Courier New" panose="02070609020205090404" pitchFamily="49" charset="0"/>
              </a:rPr>
              <a:t>write(y,a+5)                     y:t2:t1 </a:t>
            </a:r>
          </a:p>
        </p:txBody>
      </p:sp>
      <p:sp>
        <p:nvSpPr>
          <p:cNvPr id="111628" name="Line 12"/>
          <p:cNvSpPr>
            <a:spLocks noChangeShapeType="1"/>
          </p:cNvSpPr>
          <p:nvPr/>
        </p:nvSpPr>
        <p:spPr bwMode="auto">
          <a:xfrm>
            <a:off x="1914525" y="3362325"/>
            <a:ext cx="2679700" cy="938213"/>
          </a:xfrm>
          <a:prstGeom prst="line">
            <a:avLst/>
          </a:prstGeom>
          <a:noFill/>
          <a:ln w="381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AU">
              <a:latin typeface="Courier New" panose="02070609020205090404" pitchFamily="49" charset="0"/>
              <a:cs typeface="Courier New" panose="02070609020205090404" pitchFamily="49" charset="0"/>
            </a:endParaRPr>
          </a:p>
        </p:txBody>
      </p:sp>
      <p:sp>
        <p:nvSpPr>
          <p:cNvPr id="111629" name="Line 13"/>
          <p:cNvSpPr>
            <a:spLocks noChangeShapeType="1"/>
          </p:cNvSpPr>
          <p:nvPr/>
        </p:nvSpPr>
        <p:spPr bwMode="auto">
          <a:xfrm>
            <a:off x="1757363" y="2824163"/>
            <a:ext cx="2874962" cy="1371600"/>
          </a:xfrm>
          <a:prstGeom prst="line">
            <a:avLst/>
          </a:prstGeom>
          <a:noFill/>
          <a:ln w="381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AU">
              <a:latin typeface="Courier New" panose="02070609020205090404" pitchFamily="49" charset="0"/>
              <a:cs typeface="Courier New" panose="02070609020205090404" pitchFamily="49" charset="0"/>
            </a:endParaRPr>
          </a:p>
        </p:txBody>
      </p:sp>
      <p:sp>
        <p:nvSpPr>
          <p:cNvPr id="111630" name="Line 14"/>
          <p:cNvSpPr>
            <a:spLocks noChangeShapeType="1"/>
          </p:cNvSpPr>
          <p:nvPr/>
        </p:nvSpPr>
        <p:spPr bwMode="auto">
          <a:xfrm>
            <a:off x="7282292" y="4070350"/>
            <a:ext cx="657225" cy="1588"/>
          </a:xfrm>
          <a:prstGeom prst="line">
            <a:avLst/>
          </a:prstGeom>
          <a:noFill/>
          <a:ln w="38100" cmpd="dbl">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AU">
              <a:latin typeface="Courier New" panose="02070609020205090404" pitchFamily="49" charset="0"/>
              <a:cs typeface="Courier New" panose="02070609020205090404" pitchFamily="49" charset="0"/>
            </a:endParaRPr>
          </a:p>
        </p:txBody>
      </p:sp>
      <p:sp>
        <p:nvSpPr>
          <p:cNvPr id="111631" name="Line 15"/>
          <p:cNvSpPr>
            <a:spLocks noChangeShapeType="1"/>
          </p:cNvSpPr>
          <p:nvPr/>
        </p:nvSpPr>
        <p:spPr bwMode="auto">
          <a:xfrm>
            <a:off x="7339403" y="5109018"/>
            <a:ext cx="657225" cy="1588"/>
          </a:xfrm>
          <a:prstGeom prst="line">
            <a:avLst/>
          </a:prstGeom>
          <a:noFill/>
          <a:ln w="38100" cmpd="dbl">
            <a:solidFill>
              <a:srgbClr val="FF0000"/>
            </a:solidFill>
            <a:round/>
            <a:headEnd type="triangle" w="sm" len="sm"/>
          </a:ln>
          <a:extLst>
            <a:ext uri="{909E8E84-426E-40DD-AFC4-6F175D3DCCD1}">
              <a14:hiddenFill xmlns:a14="http://schemas.microsoft.com/office/drawing/2010/main">
                <a:noFill/>
              </a14:hiddenFill>
            </a:ext>
          </a:extLst>
        </p:spPr>
        <p:txBody>
          <a:bodyPr wrap="none" anchor="ctr"/>
          <a:lstStyle/>
          <a:p>
            <a:endParaRPr lang="en-AU">
              <a:latin typeface="Courier New" panose="02070609020205090404" pitchFamily="49" charset="0"/>
              <a:cs typeface="Courier New" panose="02070609020205090404" pitchFamily="49" charset="0"/>
            </a:endParaRPr>
          </a:p>
        </p:txBody>
      </p:sp>
      <p:sp>
        <p:nvSpPr>
          <p:cNvPr id="31760" name="Rectangle 17"/>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r>
              <a:rPr lang="en-AU" altLang="en-US" sz="3200" b="1" dirty="0">
                <a:solidFill>
                  <a:schemeClr val="accent1">
                    <a:lumMod val="75000"/>
                  </a:schemeClr>
                </a:solidFill>
                <a:latin typeface="Times New Roman" panose="02020603050405020304" pitchFamily="18" charset="0"/>
                <a:cs typeface="Times New Roman" panose="02020603050405020304" pitchFamily="18" charset="0"/>
              </a:rPr>
              <a:t>Timestamp ordering (TO) protocol</a:t>
            </a:r>
          </a:p>
        </p:txBody>
      </p:sp>
      <p:sp>
        <p:nvSpPr>
          <p:cNvPr id="2" name="Text Box 10"/>
          <p:cNvSpPr txBox="1">
            <a:spLocks noChangeArrowheads="1"/>
          </p:cNvSpPr>
          <p:nvPr/>
        </p:nvSpPr>
        <p:spPr bwMode="auto">
          <a:xfrm>
            <a:off x="542178" y="5541777"/>
            <a:ext cx="8058149" cy="461665"/>
          </a:xfrm>
          <a:prstGeom prst="rect">
            <a:avLst/>
          </a:prstGeom>
          <a:solidFill>
            <a:srgbClr val="E0E2E2"/>
          </a:solidFill>
          <a:ln w="9525">
            <a:solidFill>
              <a:schemeClr val="tx1"/>
            </a:solidFill>
            <a:miter lim="800000"/>
          </a:ln>
        </p:spPr>
        <p:txBody>
          <a:bodyPr wrap="squar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dirty="0">
                <a:solidFill>
                  <a:srgbClr val="FF0000"/>
                </a:solidFill>
                <a:latin typeface="Courier New" panose="02070609020205090404" pitchFamily="49" charset="0"/>
                <a:cs typeface="Courier New" panose="02070609020205090404" pitchFamily="49" charset="0"/>
              </a:rPr>
              <a:t>abort</a:t>
            </a:r>
            <a:r>
              <a:rPr lang="en-AU" altLang="en-US" b="1" dirty="0">
                <a:latin typeface="Courier New" panose="02070609020205090404" pitchFamily="49" charset="0"/>
                <a:cs typeface="Courier New" panose="02070609020205090404" pitchFamily="49" charset="0"/>
              </a:rPr>
              <a:t>			                       </a:t>
            </a:r>
          </a:p>
        </p:txBody>
      </p:sp>
      <p:sp>
        <p:nvSpPr>
          <p:cNvPr id="18" name="CustomShape 3"/>
          <p:cNvSpPr/>
          <p:nvPr/>
        </p:nvSpPr>
        <p:spPr>
          <a:xfrm>
            <a:off x="457200" y="5964623"/>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9CF22CA-CFB7-4D77-86B1-84B11DA05CE8}" type="slidenum">
              <a:rPr lang="en-US" sz="1400" b="0" strike="noStrike" spc="-1">
                <a:solidFill>
                  <a:srgbClr val="8B8B8B"/>
                </a:solidFill>
                <a:latin typeface="Courier New" panose="02070609020205090404" pitchFamily="49" charset="0"/>
                <a:ea typeface="DejaVu Sans"/>
                <a:cs typeface="Courier New" panose="02070609020205090404" pitchFamily="49" charset="0"/>
              </a:rPr>
              <a:t>35</a:t>
            </a:fld>
            <a:endParaRPr lang="en-US" sz="1400" b="0" strike="noStrike" spc="-1" dirty="0">
              <a:latin typeface="Courier New" panose="02070609020205090404" pitchFamily="49" charset="0"/>
              <a:cs typeface="Courier New" panose="02070609020205090404" pitchFamily="49" charset="0"/>
            </a:endParaRPr>
          </a:p>
        </p:txBody>
      </p:sp>
      <p:sp>
        <p:nvSpPr>
          <p:cNvPr id="111627" name="Line 11"/>
          <p:cNvSpPr>
            <a:spLocks noChangeShapeType="1"/>
          </p:cNvSpPr>
          <p:nvPr/>
        </p:nvSpPr>
        <p:spPr bwMode="auto">
          <a:xfrm flipH="1">
            <a:off x="3173506" y="4805364"/>
            <a:ext cx="1882682" cy="434678"/>
          </a:xfrm>
          <a:prstGeom prst="line">
            <a:avLst/>
          </a:prstGeom>
          <a:noFill/>
          <a:ln w="381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AU">
              <a:latin typeface="Courier New" panose="02070609020205090404" pitchFamily="49" charset="0"/>
              <a:cs typeface="Courier New" panose="0207060902020509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1618"/>
                                        </p:tgtEl>
                                        <p:attrNameLst>
                                          <p:attrName>style.visibility</p:attrName>
                                        </p:attrNameLst>
                                      </p:cBhvr>
                                      <p:to>
                                        <p:strVal val="visible"/>
                                      </p:to>
                                    </p:set>
                                    <p:animEffect transition="in" filter="fade">
                                      <p:cBhvr>
                                        <p:cTn id="7" dur="1000"/>
                                        <p:tgtEl>
                                          <p:spTgt spid="1116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1619"/>
                                        </p:tgtEl>
                                        <p:attrNameLst>
                                          <p:attrName>style.visibility</p:attrName>
                                        </p:attrNameLst>
                                      </p:cBhvr>
                                      <p:to>
                                        <p:strVal val="visible"/>
                                      </p:to>
                                    </p:set>
                                    <p:animEffect transition="in" filter="fade">
                                      <p:cBhvr>
                                        <p:cTn id="12" dur="1000"/>
                                        <p:tgtEl>
                                          <p:spTgt spid="1116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1620"/>
                                        </p:tgtEl>
                                        <p:attrNameLst>
                                          <p:attrName>style.visibility</p:attrName>
                                        </p:attrNameLst>
                                      </p:cBhvr>
                                      <p:to>
                                        <p:strVal val="visible"/>
                                      </p:to>
                                    </p:set>
                                    <p:animEffect transition="in" filter="fade">
                                      <p:cBhvr>
                                        <p:cTn id="17" dur="1000"/>
                                        <p:tgtEl>
                                          <p:spTgt spid="1116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1621"/>
                                        </p:tgtEl>
                                        <p:attrNameLst>
                                          <p:attrName>style.visibility</p:attrName>
                                        </p:attrNameLst>
                                      </p:cBhvr>
                                      <p:to>
                                        <p:strVal val="visible"/>
                                      </p:to>
                                    </p:set>
                                    <p:animEffect transition="in" filter="fade">
                                      <p:cBhvr>
                                        <p:cTn id="22" dur="1000"/>
                                        <p:tgtEl>
                                          <p:spTgt spid="1116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1622"/>
                                        </p:tgtEl>
                                        <p:attrNameLst>
                                          <p:attrName>style.visibility</p:attrName>
                                        </p:attrNameLst>
                                      </p:cBhvr>
                                      <p:to>
                                        <p:strVal val="visible"/>
                                      </p:to>
                                    </p:set>
                                    <p:animEffect transition="in" filter="fade">
                                      <p:cBhvr>
                                        <p:cTn id="27" dur="1000"/>
                                        <p:tgtEl>
                                          <p:spTgt spid="11162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1623"/>
                                        </p:tgtEl>
                                        <p:attrNameLst>
                                          <p:attrName>style.visibility</p:attrName>
                                        </p:attrNameLst>
                                      </p:cBhvr>
                                      <p:to>
                                        <p:strVal val="visible"/>
                                      </p:to>
                                    </p:set>
                                    <p:animEffect transition="in" filter="fade">
                                      <p:cBhvr>
                                        <p:cTn id="32" dur="1000"/>
                                        <p:tgtEl>
                                          <p:spTgt spid="11162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1629"/>
                                        </p:tgtEl>
                                        <p:attrNameLst>
                                          <p:attrName>style.visibility</p:attrName>
                                        </p:attrNameLst>
                                      </p:cBhvr>
                                      <p:to>
                                        <p:strVal val="visible"/>
                                      </p:to>
                                    </p:set>
                                    <p:animEffect transition="in" filter="fade">
                                      <p:cBhvr>
                                        <p:cTn id="37" dur="1000"/>
                                        <p:tgtEl>
                                          <p:spTgt spid="11162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1628"/>
                                        </p:tgtEl>
                                        <p:attrNameLst>
                                          <p:attrName>style.visibility</p:attrName>
                                        </p:attrNameLst>
                                      </p:cBhvr>
                                      <p:to>
                                        <p:strVal val="visible"/>
                                      </p:to>
                                    </p:set>
                                    <p:animEffect transition="in" filter="fade">
                                      <p:cBhvr>
                                        <p:cTn id="42" dur="1000"/>
                                        <p:tgtEl>
                                          <p:spTgt spid="11162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1630"/>
                                        </p:tgtEl>
                                        <p:attrNameLst>
                                          <p:attrName>style.visibility</p:attrName>
                                        </p:attrNameLst>
                                      </p:cBhvr>
                                      <p:to>
                                        <p:strVal val="visible"/>
                                      </p:to>
                                    </p:set>
                                    <p:animEffect transition="in" filter="fade">
                                      <p:cBhvr>
                                        <p:cTn id="47" dur="1000"/>
                                        <p:tgtEl>
                                          <p:spTgt spid="11163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11624"/>
                                        </p:tgtEl>
                                        <p:attrNameLst>
                                          <p:attrName>style.visibility</p:attrName>
                                        </p:attrNameLst>
                                      </p:cBhvr>
                                      <p:to>
                                        <p:strVal val="visible"/>
                                      </p:to>
                                    </p:set>
                                    <p:animEffect transition="in" filter="fade">
                                      <p:cBhvr>
                                        <p:cTn id="52" dur="1000"/>
                                        <p:tgtEl>
                                          <p:spTgt spid="11162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11626"/>
                                        </p:tgtEl>
                                        <p:attrNameLst>
                                          <p:attrName>style.visibility</p:attrName>
                                        </p:attrNameLst>
                                      </p:cBhvr>
                                      <p:to>
                                        <p:strVal val="visible"/>
                                      </p:to>
                                    </p:set>
                                    <p:animEffect transition="in" filter="fade">
                                      <p:cBhvr>
                                        <p:cTn id="57" dur="1000"/>
                                        <p:tgtEl>
                                          <p:spTgt spid="11162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11627"/>
                                        </p:tgtEl>
                                        <p:attrNameLst>
                                          <p:attrName>style.visibility</p:attrName>
                                        </p:attrNameLst>
                                      </p:cBhvr>
                                      <p:to>
                                        <p:strVal val="visible"/>
                                      </p:to>
                                    </p:set>
                                    <p:animEffect transition="in" filter="fade">
                                      <p:cBhvr>
                                        <p:cTn id="62" dur="1000"/>
                                        <p:tgtEl>
                                          <p:spTgt spid="11162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11631"/>
                                        </p:tgtEl>
                                        <p:attrNameLst>
                                          <p:attrName>style.visibility</p:attrName>
                                        </p:attrNameLst>
                                      </p:cBhvr>
                                      <p:to>
                                        <p:strVal val="visible"/>
                                      </p:to>
                                    </p:set>
                                    <p:animEffect transition="in" filter="fade">
                                      <p:cBhvr>
                                        <p:cTn id="67" dur="1000"/>
                                        <p:tgtEl>
                                          <p:spTgt spid="111631"/>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
                                        </p:tgtEl>
                                        <p:attrNameLst>
                                          <p:attrName>style.visibility</p:attrName>
                                        </p:attrNameLst>
                                      </p:cBhvr>
                                      <p:to>
                                        <p:strVal val="visible"/>
                                      </p:to>
                                    </p:set>
                                    <p:animEffect transition="in" filter="fade">
                                      <p:cBhvr>
                                        <p:cTn id="7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animBg="1"/>
      <p:bldP spid="111619" grpId="0" animBg="1"/>
      <p:bldP spid="111620" grpId="0" animBg="1"/>
      <p:bldP spid="111621" grpId="0" animBg="1"/>
      <p:bldP spid="111622" grpId="0" animBg="1"/>
      <p:bldP spid="111623" grpId="0" animBg="1"/>
      <p:bldP spid="111624" grpId="0" animBg="1"/>
      <p:bldP spid="111626" grpId="0" animBg="1"/>
      <p:bldP spid="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p:cNvSpPr txBox="1">
            <a:spLocks noChangeArrowheads="1"/>
          </p:cNvSpPr>
          <p:nvPr/>
        </p:nvSpPr>
        <p:spPr bwMode="auto">
          <a:xfrm>
            <a:off x="519113" y="1333500"/>
            <a:ext cx="8058150" cy="466725"/>
          </a:xfrm>
          <a:prstGeom prst="rect">
            <a:avLst/>
          </a:prstGeom>
          <a:solidFill>
            <a:srgbClr val="E0E2E2"/>
          </a:solidFill>
          <a:ln w="9525">
            <a:solidFill>
              <a:schemeClr val="tx1"/>
            </a:solidFill>
            <a:miter lim="800000"/>
          </a:ln>
        </p:spPr>
        <p:txBody>
          <a:bodyPr wrap="non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a:latin typeface="Courier New" panose="02070609020205090404" pitchFamily="49" charset="0"/>
                <a:cs typeface="Courier New" panose="02070609020205090404" pitchFamily="49" charset="0"/>
              </a:rPr>
              <a:t>T</a:t>
            </a:r>
            <a:r>
              <a:rPr lang="en-AU" altLang="en-US" b="1" baseline="-25000">
                <a:latin typeface="Courier New" panose="02070609020205090404" pitchFamily="49" charset="0"/>
                <a:cs typeface="Courier New" panose="02070609020205090404" pitchFamily="49" charset="0"/>
              </a:rPr>
              <a:t>1</a:t>
            </a:r>
            <a:r>
              <a:rPr lang="en-AU" altLang="en-US" b="1">
                <a:latin typeface="Courier New" panose="02070609020205090404" pitchFamily="49" charset="0"/>
                <a:cs typeface="Courier New" panose="02070609020205090404" pitchFamily="49" charset="0"/>
              </a:rPr>
              <a:t>				T</a:t>
            </a:r>
            <a:r>
              <a:rPr lang="en-AU" altLang="en-US" b="1" baseline="-25000">
                <a:latin typeface="Courier New" panose="02070609020205090404" pitchFamily="49" charset="0"/>
                <a:cs typeface="Courier New" panose="02070609020205090404" pitchFamily="49" charset="0"/>
              </a:rPr>
              <a:t>2</a:t>
            </a:r>
            <a:r>
              <a:rPr lang="en-AU" altLang="en-US" b="1">
                <a:latin typeface="Courier New" panose="02070609020205090404" pitchFamily="49" charset="0"/>
                <a:cs typeface="Courier New" panose="02070609020205090404" pitchFamily="49" charset="0"/>
              </a:rPr>
              <a:t>			x	   </a:t>
            </a:r>
            <a:endParaRPr lang="en-AU" altLang="en-US">
              <a:latin typeface="Courier New" panose="02070609020205090404" pitchFamily="49" charset="0"/>
              <a:cs typeface="Courier New" panose="02070609020205090404" pitchFamily="49" charset="0"/>
            </a:endParaRPr>
          </a:p>
        </p:txBody>
      </p:sp>
      <p:sp>
        <p:nvSpPr>
          <p:cNvPr id="112643" name="Text Box 3"/>
          <p:cNvSpPr txBox="1">
            <a:spLocks noChangeArrowheads="1"/>
          </p:cNvSpPr>
          <p:nvPr/>
        </p:nvSpPr>
        <p:spPr bwMode="auto">
          <a:xfrm>
            <a:off x="519113" y="1933575"/>
            <a:ext cx="8056562" cy="461665"/>
          </a:xfrm>
          <a:prstGeom prst="rect">
            <a:avLst/>
          </a:prstGeom>
          <a:solidFill>
            <a:srgbClr val="E0E2E2"/>
          </a:solidFill>
          <a:ln w="9525">
            <a:solidFill>
              <a:schemeClr val="tx1"/>
            </a:solidFill>
            <a:miter lim="800000"/>
          </a:ln>
        </p:spPr>
        <p:txBody>
          <a:bodyPr wrap="squar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a:latin typeface="Courier New" panose="02070609020205090404" pitchFamily="49" charset="0"/>
                <a:cs typeface="Courier New" panose="02070609020205090404" pitchFamily="49" charset="0"/>
              </a:rPr>
              <a:t>timestamp(t1)					   </a:t>
            </a:r>
          </a:p>
        </p:txBody>
      </p:sp>
      <p:sp>
        <p:nvSpPr>
          <p:cNvPr id="112644" name="Text Box 4"/>
          <p:cNvSpPr txBox="1">
            <a:spLocks noChangeArrowheads="1"/>
          </p:cNvSpPr>
          <p:nvPr/>
        </p:nvSpPr>
        <p:spPr bwMode="auto">
          <a:xfrm>
            <a:off x="519113" y="2449513"/>
            <a:ext cx="8056562" cy="461665"/>
          </a:xfrm>
          <a:prstGeom prst="rect">
            <a:avLst/>
          </a:prstGeom>
          <a:solidFill>
            <a:srgbClr val="E0E2E2"/>
          </a:solidFill>
          <a:ln w="9525">
            <a:solidFill>
              <a:schemeClr val="tx1"/>
            </a:solidFill>
            <a:miter lim="800000"/>
          </a:ln>
        </p:spPr>
        <p:txBody>
          <a:bodyPr wrap="squar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dirty="0">
                <a:latin typeface="Courier New" panose="02070609020205090404" pitchFamily="49" charset="0"/>
                <a:cs typeface="Courier New" panose="02070609020205090404" pitchFamily="49" charset="0"/>
              </a:rPr>
              <a:t>a=read(x)					x:t1    </a:t>
            </a:r>
          </a:p>
        </p:txBody>
      </p:sp>
      <p:sp>
        <p:nvSpPr>
          <p:cNvPr id="112645" name="Text Box 5"/>
          <p:cNvSpPr txBox="1">
            <a:spLocks noChangeArrowheads="1"/>
          </p:cNvSpPr>
          <p:nvPr/>
        </p:nvSpPr>
        <p:spPr bwMode="auto">
          <a:xfrm>
            <a:off x="519113" y="2967038"/>
            <a:ext cx="8056562" cy="466725"/>
          </a:xfrm>
          <a:prstGeom prst="rect">
            <a:avLst/>
          </a:prstGeom>
          <a:solidFill>
            <a:srgbClr val="E0E2E2"/>
          </a:solidFill>
          <a:ln w="9525">
            <a:solidFill>
              <a:schemeClr val="tx1"/>
            </a:solidFill>
            <a:miter lim="800000"/>
          </a:ln>
        </p:spPr>
        <p:txBody>
          <a:bodyPr>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a:latin typeface="Courier New" panose="02070609020205090404" pitchFamily="49" charset="0"/>
                <a:cs typeface="Courier New" panose="02070609020205090404" pitchFamily="49" charset="0"/>
              </a:rPr>
              <a:t>write(x,x-10)				</a:t>
            </a:r>
          </a:p>
        </p:txBody>
      </p:sp>
      <p:sp>
        <p:nvSpPr>
          <p:cNvPr id="112646" name="Text Box 6"/>
          <p:cNvSpPr txBox="1">
            <a:spLocks noChangeArrowheads="1"/>
          </p:cNvSpPr>
          <p:nvPr/>
        </p:nvSpPr>
        <p:spPr bwMode="auto">
          <a:xfrm>
            <a:off x="519113" y="3484563"/>
            <a:ext cx="8056562" cy="461665"/>
          </a:xfrm>
          <a:prstGeom prst="rect">
            <a:avLst/>
          </a:prstGeom>
          <a:solidFill>
            <a:srgbClr val="E0E2E2"/>
          </a:solidFill>
          <a:ln w="9525">
            <a:solidFill>
              <a:schemeClr val="tx1"/>
            </a:solidFill>
            <a:miter lim="800000"/>
          </a:ln>
        </p:spPr>
        <p:txBody>
          <a:bodyPr wrap="squar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dirty="0">
                <a:latin typeface="Courier New" panose="02070609020205090404" pitchFamily="49" charset="0"/>
                <a:cs typeface="Courier New" panose="02070609020205090404" pitchFamily="49" charset="0"/>
              </a:rPr>
              <a:t>				timestamp(t2)	        </a:t>
            </a:r>
          </a:p>
        </p:txBody>
      </p:sp>
      <p:sp>
        <p:nvSpPr>
          <p:cNvPr id="112647" name="Text Box 7"/>
          <p:cNvSpPr txBox="1">
            <a:spLocks noChangeArrowheads="1"/>
          </p:cNvSpPr>
          <p:nvPr/>
        </p:nvSpPr>
        <p:spPr bwMode="auto">
          <a:xfrm>
            <a:off x="519113" y="3990975"/>
            <a:ext cx="8058150" cy="461665"/>
          </a:xfrm>
          <a:prstGeom prst="rect">
            <a:avLst/>
          </a:prstGeom>
          <a:solidFill>
            <a:srgbClr val="E0E2E2"/>
          </a:solidFill>
          <a:ln w="9525">
            <a:solidFill>
              <a:schemeClr val="tx1"/>
            </a:solidFill>
            <a:miter lim="800000"/>
          </a:ln>
        </p:spPr>
        <p:txBody>
          <a:bodyPr wrap="squar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dirty="0">
                <a:latin typeface="Courier New" panose="02070609020205090404" pitchFamily="49" charset="0"/>
                <a:cs typeface="Courier New" panose="02070609020205090404" pitchFamily="49" charset="0"/>
              </a:rPr>
              <a:t>				read(x)		x:t1:t2 </a:t>
            </a:r>
          </a:p>
        </p:txBody>
      </p:sp>
      <p:sp>
        <p:nvSpPr>
          <p:cNvPr id="112648" name="Text Box 8"/>
          <p:cNvSpPr txBox="1">
            <a:spLocks noChangeArrowheads="1"/>
          </p:cNvSpPr>
          <p:nvPr/>
        </p:nvSpPr>
        <p:spPr bwMode="auto">
          <a:xfrm>
            <a:off x="519113" y="4508500"/>
            <a:ext cx="8058150" cy="466725"/>
          </a:xfrm>
          <a:prstGeom prst="rect">
            <a:avLst/>
          </a:prstGeom>
          <a:solidFill>
            <a:srgbClr val="E0E2E2"/>
          </a:solidFill>
          <a:ln w="9525">
            <a:solidFill>
              <a:schemeClr val="tx1"/>
            </a:solidFill>
            <a:miter lim="800000"/>
          </a:ln>
        </p:spPr>
        <p:txBody>
          <a:bodyPr wrap="non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a:solidFill>
                  <a:srgbClr val="FF0000"/>
                </a:solidFill>
                <a:latin typeface="Courier New" panose="02070609020205090404" pitchFamily="49" charset="0"/>
                <a:cs typeface="Courier New" panose="02070609020205090404" pitchFamily="49" charset="0"/>
              </a:rPr>
              <a:t>fail</a:t>
            </a:r>
            <a:r>
              <a:rPr lang="en-AU" altLang="en-US" b="1">
                <a:latin typeface="Courier New" panose="02070609020205090404" pitchFamily="49" charset="0"/>
                <a:cs typeface="Courier New" panose="02070609020205090404" pitchFamily="49" charset="0"/>
              </a:rPr>
              <a:t> 		 					   </a:t>
            </a:r>
          </a:p>
        </p:txBody>
      </p:sp>
      <p:sp>
        <p:nvSpPr>
          <p:cNvPr id="112649" name="Text Box 9"/>
          <p:cNvSpPr txBox="1">
            <a:spLocks noChangeArrowheads="1"/>
          </p:cNvSpPr>
          <p:nvPr/>
        </p:nvSpPr>
        <p:spPr bwMode="auto">
          <a:xfrm>
            <a:off x="522287" y="5019675"/>
            <a:ext cx="8053387" cy="461665"/>
          </a:xfrm>
          <a:prstGeom prst="rect">
            <a:avLst/>
          </a:prstGeom>
          <a:solidFill>
            <a:srgbClr val="E0E2E2"/>
          </a:solidFill>
          <a:ln w="9525">
            <a:solidFill>
              <a:schemeClr val="tx1"/>
            </a:solidFill>
            <a:miter lim="800000"/>
          </a:ln>
        </p:spPr>
        <p:txBody>
          <a:bodyPr wrap="square">
            <a:spAutoFit/>
          </a:bodyPr>
          <a:lstStyle>
            <a:lvl1pPr marL="342900" indent="-342900">
              <a:defRPr sz="2400">
                <a:solidFill>
                  <a:schemeClr val="tx1"/>
                </a:solidFill>
                <a:latin typeface="Times" panose="00000500000000020000" pitchFamily="1" charset="0"/>
                <a:ea typeface="MS PGothic" pitchFamily="34" charset="-128"/>
              </a:defRPr>
            </a:lvl1pPr>
            <a:lvl2pPr>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lvl="1"/>
            <a:r>
              <a:rPr lang="en-AU" altLang="en-US" b="1">
                <a:latin typeface="Courier New" panose="02070609020205090404" pitchFamily="49" charset="0"/>
                <a:cs typeface="Courier New" panose="02070609020205090404" pitchFamily="49" charset="0"/>
              </a:rPr>
              <a:t>				forced abort 		   </a:t>
            </a:r>
          </a:p>
        </p:txBody>
      </p:sp>
      <p:sp>
        <p:nvSpPr>
          <p:cNvPr id="112650" name="Line 10"/>
          <p:cNvSpPr>
            <a:spLocks noChangeShapeType="1"/>
          </p:cNvSpPr>
          <p:nvPr/>
        </p:nvSpPr>
        <p:spPr bwMode="auto">
          <a:xfrm>
            <a:off x="1752600" y="3305175"/>
            <a:ext cx="2486025" cy="938213"/>
          </a:xfrm>
          <a:prstGeom prst="line">
            <a:avLst/>
          </a:prstGeom>
          <a:noFill/>
          <a:ln w="381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AU">
              <a:latin typeface="Courier New" panose="02070609020205090404" pitchFamily="49" charset="0"/>
              <a:cs typeface="Courier New" panose="02070609020205090404" pitchFamily="49" charset="0"/>
            </a:endParaRPr>
          </a:p>
        </p:txBody>
      </p:sp>
      <p:sp>
        <p:nvSpPr>
          <p:cNvPr id="112652" name="Line 12"/>
          <p:cNvSpPr>
            <a:spLocks noChangeShapeType="1"/>
          </p:cNvSpPr>
          <p:nvPr/>
        </p:nvSpPr>
        <p:spPr bwMode="auto">
          <a:xfrm>
            <a:off x="7467600" y="4040188"/>
            <a:ext cx="609600" cy="0"/>
          </a:xfrm>
          <a:prstGeom prst="line">
            <a:avLst/>
          </a:prstGeom>
          <a:noFill/>
          <a:ln w="38100" cmpd="dbl">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AU">
              <a:latin typeface="Courier New" panose="02070609020205090404" pitchFamily="49" charset="0"/>
              <a:cs typeface="Courier New" panose="02070609020205090404" pitchFamily="49" charset="0"/>
            </a:endParaRPr>
          </a:p>
        </p:txBody>
      </p:sp>
      <p:sp>
        <p:nvSpPr>
          <p:cNvPr id="112653" name="Line 13"/>
          <p:cNvSpPr>
            <a:spLocks noChangeShapeType="1"/>
          </p:cNvSpPr>
          <p:nvPr/>
        </p:nvSpPr>
        <p:spPr bwMode="auto">
          <a:xfrm>
            <a:off x="1524000" y="4824413"/>
            <a:ext cx="2743200" cy="381000"/>
          </a:xfrm>
          <a:prstGeom prst="line">
            <a:avLst/>
          </a:prstGeom>
          <a:noFill/>
          <a:ln w="381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AU">
              <a:latin typeface="Courier New" panose="02070609020205090404" pitchFamily="49" charset="0"/>
              <a:cs typeface="Courier New" panose="02070609020205090404" pitchFamily="49" charset="0"/>
            </a:endParaRPr>
          </a:p>
        </p:txBody>
      </p:sp>
      <p:sp>
        <p:nvSpPr>
          <p:cNvPr id="112654" name="Text Box 14"/>
          <p:cNvSpPr txBox="1">
            <a:spLocks noChangeArrowheads="1"/>
          </p:cNvSpPr>
          <p:nvPr/>
        </p:nvSpPr>
        <p:spPr bwMode="auto">
          <a:xfrm>
            <a:off x="2693988" y="5570538"/>
            <a:ext cx="33073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r>
              <a:rPr lang="en-AU" altLang="en-US" sz="3200" b="1">
                <a:latin typeface="Times New Roman" panose="02020603050405020304" pitchFamily="18" charset="0"/>
                <a:cs typeface="Times New Roman" panose="02020603050405020304" pitchFamily="18" charset="0"/>
              </a:rPr>
              <a:t>Cascading abort !</a:t>
            </a:r>
          </a:p>
        </p:txBody>
      </p:sp>
      <p:sp>
        <p:nvSpPr>
          <p:cNvPr id="32782" name="Rectangle 16"/>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r>
              <a:rPr lang="en-AU" altLang="en-US" sz="3200" b="1" dirty="0">
                <a:solidFill>
                  <a:schemeClr val="accent1">
                    <a:lumMod val="75000"/>
                  </a:schemeClr>
                </a:solidFill>
                <a:latin typeface="Times New Roman" panose="02020603050405020304" pitchFamily="18" charset="0"/>
                <a:cs typeface="Times New Roman" panose="02020603050405020304" pitchFamily="18" charset="0"/>
              </a:rPr>
              <a:t>Timestamp ordering (TO) protocol</a:t>
            </a:r>
          </a:p>
        </p:txBody>
      </p:sp>
      <p:sp>
        <p:nvSpPr>
          <p:cNvPr id="15"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9CF22CA-CFB7-4D77-86B1-84B11DA05CE8}" type="slidenum">
              <a:rPr lang="en-US" sz="1400" b="0" strike="noStrike" spc="-1">
                <a:solidFill>
                  <a:srgbClr val="8B8B8B"/>
                </a:solidFill>
                <a:latin typeface="Montserrat"/>
                <a:ea typeface="DejaVu Sans"/>
              </a:rPr>
              <a:t>36</a:t>
            </a:fld>
            <a:endParaRPr lang="en-US" sz="1400" b="0" strike="noStrike" spc="-1" dirty="0">
              <a:latin typeface="Arial" panose="020B060402020209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42"/>
                                        </p:tgtEl>
                                        <p:attrNameLst>
                                          <p:attrName>style.visibility</p:attrName>
                                        </p:attrNameLst>
                                      </p:cBhvr>
                                      <p:to>
                                        <p:strVal val="visible"/>
                                      </p:to>
                                    </p:set>
                                    <p:animEffect transition="in" filter="fade">
                                      <p:cBhvr>
                                        <p:cTn id="7" dur="1000"/>
                                        <p:tgtEl>
                                          <p:spTgt spid="1126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43"/>
                                        </p:tgtEl>
                                        <p:attrNameLst>
                                          <p:attrName>style.visibility</p:attrName>
                                        </p:attrNameLst>
                                      </p:cBhvr>
                                      <p:to>
                                        <p:strVal val="visible"/>
                                      </p:to>
                                    </p:set>
                                    <p:animEffect transition="in" filter="fade">
                                      <p:cBhvr>
                                        <p:cTn id="12" dur="1000"/>
                                        <p:tgtEl>
                                          <p:spTgt spid="1126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2644"/>
                                        </p:tgtEl>
                                        <p:attrNameLst>
                                          <p:attrName>style.visibility</p:attrName>
                                        </p:attrNameLst>
                                      </p:cBhvr>
                                      <p:to>
                                        <p:strVal val="visible"/>
                                      </p:to>
                                    </p:set>
                                    <p:animEffect transition="in" filter="fade">
                                      <p:cBhvr>
                                        <p:cTn id="17" dur="1000"/>
                                        <p:tgtEl>
                                          <p:spTgt spid="11264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2645"/>
                                        </p:tgtEl>
                                        <p:attrNameLst>
                                          <p:attrName>style.visibility</p:attrName>
                                        </p:attrNameLst>
                                      </p:cBhvr>
                                      <p:to>
                                        <p:strVal val="visible"/>
                                      </p:to>
                                    </p:set>
                                    <p:animEffect transition="in" filter="fade">
                                      <p:cBhvr>
                                        <p:cTn id="22" dur="1000"/>
                                        <p:tgtEl>
                                          <p:spTgt spid="11264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2646"/>
                                        </p:tgtEl>
                                        <p:attrNameLst>
                                          <p:attrName>style.visibility</p:attrName>
                                        </p:attrNameLst>
                                      </p:cBhvr>
                                      <p:to>
                                        <p:strVal val="visible"/>
                                      </p:to>
                                    </p:set>
                                    <p:animEffect transition="in" filter="fade">
                                      <p:cBhvr>
                                        <p:cTn id="27" dur="1000"/>
                                        <p:tgtEl>
                                          <p:spTgt spid="11264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2647"/>
                                        </p:tgtEl>
                                        <p:attrNameLst>
                                          <p:attrName>style.visibility</p:attrName>
                                        </p:attrNameLst>
                                      </p:cBhvr>
                                      <p:to>
                                        <p:strVal val="visible"/>
                                      </p:to>
                                    </p:set>
                                    <p:animEffect transition="in" filter="fade">
                                      <p:cBhvr>
                                        <p:cTn id="32" dur="1000"/>
                                        <p:tgtEl>
                                          <p:spTgt spid="11264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2650"/>
                                        </p:tgtEl>
                                        <p:attrNameLst>
                                          <p:attrName>style.visibility</p:attrName>
                                        </p:attrNameLst>
                                      </p:cBhvr>
                                      <p:to>
                                        <p:strVal val="visible"/>
                                      </p:to>
                                    </p:set>
                                    <p:animEffect transition="in" filter="fade">
                                      <p:cBhvr>
                                        <p:cTn id="37" dur="1000"/>
                                        <p:tgtEl>
                                          <p:spTgt spid="11265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2652"/>
                                        </p:tgtEl>
                                        <p:attrNameLst>
                                          <p:attrName>style.visibility</p:attrName>
                                        </p:attrNameLst>
                                      </p:cBhvr>
                                      <p:to>
                                        <p:strVal val="visible"/>
                                      </p:to>
                                    </p:set>
                                    <p:animEffect transition="in" filter="fade">
                                      <p:cBhvr>
                                        <p:cTn id="42" dur="1000"/>
                                        <p:tgtEl>
                                          <p:spTgt spid="11265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2648"/>
                                        </p:tgtEl>
                                        <p:attrNameLst>
                                          <p:attrName>style.visibility</p:attrName>
                                        </p:attrNameLst>
                                      </p:cBhvr>
                                      <p:to>
                                        <p:strVal val="visible"/>
                                      </p:to>
                                    </p:set>
                                    <p:animEffect transition="in" filter="fade">
                                      <p:cBhvr>
                                        <p:cTn id="47" dur="1000"/>
                                        <p:tgtEl>
                                          <p:spTgt spid="11264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12649"/>
                                        </p:tgtEl>
                                        <p:attrNameLst>
                                          <p:attrName>style.visibility</p:attrName>
                                        </p:attrNameLst>
                                      </p:cBhvr>
                                      <p:to>
                                        <p:strVal val="visible"/>
                                      </p:to>
                                    </p:set>
                                    <p:animEffect transition="in" filter="fade">
                                      <p:cBhvr>
                                        <p:cTn id="52" dur="1000"/>
                                        <p:tgtEl>
                                          <p:spTgt spid="11264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12653"/>
                                        </p:tgtEl>
                                        <p:attrNameLst>
                                          <p:attrName>style.visibility</p:attrName>
                                        </p:attrNameLst>
                                      </p:cBhvr>
                                      <p:to>
                                        <p:strVal val="visible"/>
                                      </p:to>
                                    </p:set>
                                    <p:animEffect transition="in" filter="fade">
                                      <p:cBhvr>
                                        <p:cTn id="57" dur="1000"/>
                                        <p:tgtEl>
                                          <p:spTgt spid="11265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12654"/>
                                        </p:tgtEl>
                                        <p:attrNameLst>
                                          <p:attrName>style.visibility</p:attrName>
                                        </p:attrNameLst>
                                      </p:cBhvr>
                                      <p:to>
                                        <p:strVal val="visible"/>
                                      </p:to>
                                    </p:set>
                                    <p:animEffect transition="in" filter="fade">
                                      <p:cBhvr>
                                        <p:cTn id="62" dur="1000"/>
                                        <p:tgtEl>
                                          <p:spTgt spid="112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animBg="1"/>
      <p:bldP spid="112643" grpId="0" animBg="1"/>
      <p:bldP spid="112644" grpId="0" animBg="1"/>
      <p:bldP spid="112645" grpId="0" animBg="1"/>
      <p:bldP spid="112646" grpId="0" animBg="1"/>
      <p:bldP spid="112647" grpId="0" animBg="1"/>
      <p:bldP spid="112648" grpId="0" animBg="1"/>
      <p:bldP spid="112649" grpId="0" animBg="1"/>
      <p:bldP spid="11265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eaLnBrk="1" hangingPunct="1"/>
            <a:r>
              <a:rPr lang="en-AU" altLang="en-US" sz="3200" b="1" dirty="0">
                <a:solidFill>
                  <a:schemeClr val="tx2"/>
                </a:solidFill>
                <a:latin typeface="Times New Roman" panose="02020603050405020304" pitchFamily="18" charset="0"/>
                <a:cs typeface="Times New Roman" panose="02020603050405020304" pitchFamily="18" charset="0"/>
              </a:rPr>
              <a:t>References</a:t>
            </a:r>
          </a:p>
        </p:txBody>
      </p:sp>
      <p:sp>
        <p:nvSpPr>
          <p:cNvPr id="22533" name="Rectangle 5"/>
          <p:cNvSpPr>
            <a:spLocks noChangeArrowheads="1"/>
          </p:cNvSpPr>
          <p:nvPr/>
        </p:nvSpPr>
        <p:spPr bwMode="auto">
          <a:xfrm>
            <a:off x="76200" y="1320800"/>
            <a:ext cx="8991600" cy="1201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82562" tIns="46038" rIns="182562" bIns="46038">
            <a:spAutoFit/>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a:defRPr/>
            </a:pPr>
            <a:r>
              <a:rPr lang="en-US" altLang="en-US" b="1" dirty="0" err="1">
                <a:latin typeface="Times New Roman" panose="02020603050405020304" pitchFamily="18" charset="0"/>
                <a:cs typeface="Times New Roman" panose="02020603050405020304" pitchFamily="18" charset="0"/>
              </a:rPr>
              <a:t>Elmasri</a:t>
            </a:r>
            <a:r>
              <a:rPr lang="en-US" altLang="en-US" b="1" dirty="0">
                <a:latin typeface="Times New Roman" panose="02020603050405020304" pitchFamily="18" charset="0"/>
                <a:cs typeface="Times New Roman" panose="02020603050405020304" pitchFamily="18" charset="0"/>
              </a:rPr>
              <a:t> R., </a:t>
            </a:r>
            <a:r>
              <a:rPr lang="en-US" altLang="en-US" b="1" dirty="0" err="1">
                <a:latin typeface="Times New Roman" panose="02020603050405020304" pitchFamily="18" charset="0"/>
                <a:cs typeface="Times New Roman" panose="02020603050405020304" pitchFamily="18" charset="0"/>
              </a:rPr>
              <a:t>Navathe</a:t>
            </a:r>
            <a:r>
              <a:rPr lang="en-US" altLang="en-US" b="1" dirty="0">
                <a:latin typeface="Times New Roman" panose="02020603050405020304" pitchFamily="18" charset="0"/>
                <a:cs typeface="Times New Roman" panose="02020603050405020304" pitchFamily="18" charset="0"/>
              </a:rPr>
              <a:t> S., Fundamentals of Database Systems, 6th edition, chapter 21 Introduction to Transaction Processing Concepts and Theory, pp. 747-779</a:t>
            </a:r>
            <a:endParaRPr lang="en-AU" altLang="en-US" b="1" dirty="0">
              <a:latin typeface="Times New Roman" panose="02020603050405020304" pitchFamily="18" charset="0"/>
              <a:cs typeface="Times New Roman" panose="02020603050405020304" pitchFamily="18" charset="0"/>
            </a:endParaRPr>
          </a:p>
        </p:txBody>
      </p:sp>
      <p:sp>
        <p:nvSpPr>
          <p:cNvPr id="22534" name="Rectangle 6"/>
          <p:cNvSpPr>
            <a:spLocks noChangeArrowheads="1"/>
          </p:cNvSpPr>
          <p:nvPr/>
        </p:nvSpPr>
        <p:spPr bwMode="auto">
          <a:xfrm>
            <a:off x="76200" y="2470150"/>
            <a:ext cx="8991600" cy="1201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182562" tIns="46038" rIns="182562" bIns="46038">
            <a:spAutoFit/>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a:defRPr/>
            </a:pPr>
            <a:r>
              <a:rPr lang="en-US" altLang="en-US" b="1" dirty="0" err="1">
                <a:latin typeface="Times New Roman" panose="02020603050405020304" pitchFamily="18" charset="0"/>
                <a:cs typeface="Times New Roman" panose="02020603050405020304" pitchFamily="18" charset="0"/>
              </a:rPr>
              <a:t>Elmasri</a:t>
            </a:r>
            <a:r>
              <a:rPr lang="en-US" altLang="en-US" b="1" dirty="0">
                <a:latin typeface="Times New Roman" panose="02020603050405020304" pitchFamily="18" charset="0"/>
                <a:cs typeface="Times New Roman" panose="02020603050405020304" pitchFamily="18" charset="0"/>
              </a:rPr>
              <a:t> R., </a:t>
            </a:r>
            <a:r>
              <a:rPr lang="en-US" altLang="en-US" b="1" dirty="0" err="1">
                <a:latin typeface="Times New Roman" panose="02020603050405020304" pitchFamily="18" charset="0"/>
                <a:cs typeface="Times New Roman" panose="02020603050405020304" pitchFamily="18" charset="0"/>
              </a:rPr>
              <a:t>Navathe</a:t>
            </a:r>
            <a:r>
              <a:rPr lang="en-US" altLang="en-US" b="1" dirty="0">
                <a:latin typeface="Times New Roman" panose="02020603050405020304" pitchFamily="18" charset="0"/>
                <a:cs typeface="Times New Roman" panose="02020603050405020304" pitchFamily="18" charset="0"/>
              </a:rPr>
              <a:t> S., Fundamentals of Database Systems, 6th edition, chapters 22.1, 22.3 Concurrency Control Techniques, pp. 780-794</a:t>
            </a:r>
            <a:endParaRPr lang="en-AU" altLang="en-US" b="1" dirty="0">
              <a:latin typeface="Times New Roman" panose="02020603050405020304" pitchFamily="18" charset="0"/>
              <a:cs typeface="Times New Roman" panose="02020603050405020304" pitchFamily="18" charset="0"/>
            </a:endParaRPr>
          </a:p>
        </p:txBody>
      </p:sp>
      <p:sp>
        <p:nvSpPr>
          <p:cNvPr id="5"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9CF22CA-CFB7-4D77-86B1-84B11DA05CE8}" type="slidenum">
              <a:rPr lang="en-US" sz="1400" b="0" strike="noStrike" spc="-1">
                <a:solidFill>
                  <a:srgbClr val="8B8B8B"/>
                </a:solidFill>
                <a:latin typeface="Montserrat"/>
                <a:ea typeface="DejaVu Sans"/>
              </a:rPr>
              <a:t>37</a:t>
            </a:fld>
            <a:endParaRPr lang="en-US" sz="1400" b="0" strike="noStrike" spc="-1" dirty="0">
              <a:latin typeface="Arial" panose="020B060402020209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3"/>
                                        </p:tgtEl>
                                        <p:attrNameLst>
                                          <p:attrName>style.visibility</p:attrName>
                                        </p:attrNameLst>
                                      </p:cBhvr>
                                      <p:to>
                                        <p:strVal val="visible"/>
                                      </p:to>
                                    </p:set>
                                    <p:animEffect transition="in" filter="fade">
                                      <p:cBhvr>
                                        <p:cTn id="7" dur="500"/>
                                        <p:tgtEl>
                                          <p:spTgt spid="225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4"/>
                                        </p:tgtEl>
                                        <p:attrNameLst>
                                          <p:attrName>style.visibility</p:attrName>
                                        </p:attrNameLst>
                                      </p:cBhvr>
                                      <p:to>
                                        <p:strVal val="visible"/>
                                      </p:to>
                                    </p:set>
                                    <p:animEffect transition="in" filter="fade">
                                      <p:cBhvr>
                                        <p:cTn id="12" dur="500"/>
                                        <p:tgtEl>
                                          <p:spTgt spid="22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autoUpdateAnimBg="0"/>
      <p:bldP spid="22534"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111125" y="1341438"/>
            <a:ext cx="4356100" cy="1168400"/>
          </a:xfrm>
          <a:prstGeom prst="rect">
            <a:avLst/>
          </a:prstGeom>
          <a:solidFill>
            <a:schemeClr val="bg1">
              <a:lumMod val="85000"/>
            </a:schemeClr>
          </a:solidFill>
          <a:ln w="9525">
            <a:solidFill>
              <a:srgbClr val="000000"/>
            </a:solidFill>
            <a:miter lim="800000"/>
          </a:ln>
        </p:spPr>
        <p:txBody>
          <a:bodyPr>
            <a:spAutoFit/>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a:defRPr/>
            </a:pPr>
            <a:r>
              <a:rPr lang="en-AU" altLang="en-US" sz="2000" b="1">
                <a:latin typeface="Courier New" panose="02070609020205090404" pitchFamily="49" charset="0"/>
                <a:cs typeface="Courier New" panose="02070609020205090404" pitchFamily="49" charset="0"/>
              </a:rPr>
              <a:t>SQL&gt; INSERT INTO SKILL</a:t>
            </a:r>
          </a:p>
          <a:p>
            <a:pPr>
              <a:defRPr/>
            </a:pPr>
            <a:r>
              <a:rPr lang="en-AU" altLang="en-US" sz="2000" b="1">
                <a:latin typeface="Courier New" panose="02070609020205090404" pitchFamily="49" charset="0"/>
                <a:cs typeface="Courier New" panose="02070609020205090404" pitchFamily="49" charset="0"/>
              </a:rPr>
              <a:t>  2  VALUES('singing');</a:t>
            </a:r>
          </a:p>
          <a:p>
            <a:pPr>
              <a:defRPr/>
            </a:pPr>
            <a:endParaRPr lang="en-AU" altLang="en-US" sz="1000" b="1">
              <a:latin typeface="Courier New" panose="02070609020205090404" pitchFamily="49" charset="0"/>
              <a:cs typeface="Courier New" panose="02070609020205090404" pitchFamily="49" charset="0"/>
            </a:endParaRPr>
          </a:p>
          <a:p>
            <a:pPr>
              <a:defRPr/>
            </a:pPr>
            <a:r>
              <a:rPr lang="en-AU" altLang="en-US" sz="2000" b="1">
                <a:latin typeface="Courier New" panose="02070609020205090404" pitchFamily="49" charset="0"/>
                <a:cs typeface="Courier New" panose="02070609020205090404" pitchFamily="49" charset="0"/>
              </a:rPr>
              <a:t>1 row created.</a:t>
            </a:r>
          </a:p>
        </p:txBody>
      </p:sp>
      <p:sp>
        <p:nvSpPr>
          <p:cNvPr id="5123" name="Rectangle 7"/>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eaLnBrk="1" hangingPunct="1"/>
            <a:r>
              <a:rPr lang="en-AU" altLang="en-US" sz="3200" b="1" dirty="0">
                <a:solidFill>
                  <a:schemeClr val="accent1">
                    <a:lumMod val="75000"/>
                  </a:schemeClr>
                </a:solidFill>
                <a:latin typeface="Times New Roman" panose="02020603050405020304" pitchFamily="18" charset="0"/>
                <a:cs typeface="Times New Roman" panose="02020603050405020304" pitchFamily="18" charset="0"/>
              </a:rPr>
              <a:t>An interesting experiment</a:t>
            </a:r>
          </a:p>
        </p:txBody>
      </p:sp>
      <p:cxnSp>
        <p:nvCxnSpPr>
          <p:cNvPr id="5124" name="Straight Connector 2"/>
          <p:cNvCxnSpPr>
            <a:cxnSpLocks noChangeShapeType="1"/>
          </p:cNvCxnSpPr>
          <p:nvPr/>
        </p:nvCxnSpPr>
        <p:spPr bwMode="auto">
          <a:xfrm>
            <a:off x="4572000" y="1268413"/>
            <a:ext cx="0" cy="5040312"/>
          </a:xfrm>
          <a:prstGeom prst="line">
            <a:avLst/>
          </a:prstGeom>
          <a:noFill/>
          <a:ln w="28575">
            <a:solidFill>
              <a:schemeClr val="tx1"/>
            </a:solidFill>
            <a:round/>
          </a:ln>
          <a:extLst>
            <a:ext uri="{909E8E84-426E-40DD-AFC4-6F175D3DCCD1}">
              <a14:hiddenFill xmlns:a14="http://schemas.microsoft.com/office/drawing/2010/main">
                <a:noFill/>
              </a14:hiddenFill>
            </a:ext>
          </a:extLst>
        </p:spPr>
      </p:cxnSp>
      <p:sp>
        <p:nvSpPr>
          <p:cNvPr id="7" name="Text Box 2"/>
          <p:cNvSpPr txBox="1">
            <a:spLocks noChangeArrowheads="1"/>
          </p:cNvSpPr>
          <p:nvPr/>
        </p:nvSpPr>
        <p:spPr bwMode="auto">
          <a:xfrm>
            <a:off x="4689475" y="4379913"/>
            <a:ext cx="4356100" cy="1784350"/>
          </a:xfrm>
          <a:prstGeom prst="rect">
            <a:avLst/>
          </a:prstGeom>
          <a:solidFill>
            <a:schemeClr val="bg1">
              <a:lumMod val="85000"/>
            </a:schemeClr>
          </a:solidFill>
          <a:ln w="9525">
            <a:solidFill>
              <a:srgbClr val="000000"/>
            </a:solidFill>
            <a:miter lim="800000"/>
          </a:ln>
        </p:spPr>
        <p:txBody>
          <a:bodyPr>
            <a:spAutoFit/>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a:defRPr/>
            </a:pPr>
            <a:r>
              <a:rPr lang="en-AU" altLang="en-US" sz="2000" b="1">
                <a:latin typeface="Courier New" panose="02070609020205090404" pitchFamily="49" charset="0"/>
                <a:cs typeface="Courier New" panose="02070609020205090404" pitchFamily="49" charset="0"/>
              </a:rPr>
              <a:t>SQL&gt; SELECT COUNT(*)</a:t>
            </a:r>
          </a:p>
          <a:p>
            <a:pPr>
              <a:defRPr/>
            </a:pPr>
            <a:r>
              <a:rPr lang="en-AU" altLang="en-US" sz="2000" b="1">
                <a:latin typeface="Courier New" panose="02070609020205090404" pitchFamily="49" charset="0"/>
                <a:cs typeface="Courier New" panose="02070609020205090404" pitchFamily="49" charset="0"/>
              </a:rPr>
              <a:t>  2  FROM SKILL;</a:t>
            </a:r>
          </a:p>
          <a:p>
            <a:pPr>
              <a:defRPr/>
            </a:pPr>
            <a:endParaRPr lang="en-AU" altLang="en-US" sz="1000" b="1">
              <a:latin typeface="Courier New" panose="02070609020205090404" pitchFamily="49" charset="0"/>
              <a:cs typeface="Courier New" panose="02070609020205090404" pitchFamily="49" charset="0"/>
            </a:endParaRPr>
          </a:p>
          <a:p>
            <a:pPr>
              <a:defRPr/>
            </a:pPr>
            <a:r>
              <a:rPr lang="en-AU" altLang="en-US" sz="2000" b="1">
                <a:solidFill>
                  <a:srgbClr val="FF0000"/>
                </a:solidFill>
                <a:latin typeface="Courier New" panose="02070609020205090404" pitchFamily="49" charset="0"/>
                <a:cs typeface="Courier New" panose="02070609020205090404" pitchFamily="49" charset="0"/>
              </a:rPr>
              <a:t>  COUNT(*)</a:t>
            </a:r>
          </a:p>
          <a:p>
            <a:pPr>
              <a:defRPr/>
            </a:pPr>
            <a:r>
              <a:rPr lang="en-AU" altLang="en-US" sz="2000" b="1">
                <a:solidFill>
                  <a:srgbClr val="FF0000"/>
                </a:solidFill>
                <a:latin typeface="Courier New" panose="02070609020205090404" pitchFamily="49" charset="0"/>
                <a:cs typeface="Courier New" panose="02070609020205090404" pitchFamily="49" charset="0"/>
              </a:rPr>
              <a:t>----------</a:t>
            </a:r>
          </a:p>
          <a:p>
            <a:pPr>
              <a:defRPr/>
            </a:pPr>
            <a:r>
              <a:rPr lang="en-AU" altLang="en-US" sz="2000" b="1">
                <a:solidFill>
                  <a:srgbClr val="FF0000"/>
                </a:solidFill>
                <a:latin typeface="Courier New" panose="02070609020205090404" pitchFamily="49" charset="0"/>
                <a:cs typeface="Courier New" panose="02070609020205090404" pitchFamily="49" charset="0"/>
              </a:rPr>
              <a:t>        19</a:t>
            </a:r>
            <a:endParaRPr lang="en-AU" altLang="en-US" sz="2000" b="1" u="sng">
              <a:solidFill>
                <a:srgbClr val="FF0000"/>
              </a:solidFill>
              <a:latin typeface="Courier New" panose="02070609020205090404" pitchFamily="49" charset="0"/>
              <a:cs typeface="Courier New" panose="02070609020205090404" pitchFamily="49" charset="0"/>
            </a:endParaRPr>
          </a:p>
        </p:txBody>
      </p:sp>
      <p:sp>
        <p:nvSpPr>
          <p:cNvPr id="10" name="Text Box 2"/>
          <p:cNvSpPr txBox="1">
            <a:spLocks noChangeArrowheads="1"/>
          </p:cNvSpPr>
          <p:nvPr/>
        </p:nvSpPr>
        <p:spPr bwMode="auto">
          <a:xfrm>
            <a:off x="111125" y="2598738"/>
            <a:ext cx="4356100" cy="1784350"/>
          </a:xfrm>
          <a:prstGeom prst="rect">
            <a:avLst/>
          </a:prstGeom>
          <a:solidFill>
            <a:schemeClr val="bg1">
              <a:lumMod val="85000"/>
            </a:schemeClr>
          </a:solidFill>
          <a:ln w="9525">
            <a:solidFill>
              <a:srgbClr val="000000"/>
            </a:solidFill>
            <a:miter lim="800000"/>
          </a:ln>
        </p:spPr>
        <p:txBody>
          <a:bodyPr>
            <a:spAutoFit/>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a:defRPr/>
            </a:pPr>
            <a:r>
              <a:rPr lang="en-AU" altLang="en-US" sz="2000" b="1">
                <a:latin typeface="Courier New" panose="02070609020205090404" pitchFamily="49" charset="0"/>
                <a:cs typeface="Courier New" panose="02070609020205090404" pitchFamily="49" charset="0"/>
              </a:rPr>
              <a:t>SQL&gt; SELECT COUNT(*)</a:t>
            </a:r>
          </a:p>
          <a:p>
            <a:pPr>
              <a:defRPr/>
            </a:pPr>
            <a:r>
              <a:rPr lang="en-AU" altLang="en-US" sz="2000" b="1">
                <a:latin typeface="Courier New" panose="02070609020205090404" pitchFamily="49" charset="0"/>
                <a:cs typeface="Courier New" panose="02070609020205090404" pitchFamily="49" charset="0"/>
              </a:rPr>
              <a:t>  2  FROM SKILL;</a:t>
            </a:r>
          </a:p>
          <a:p>
            <a:pPr>
              <a:defRPr/>
            </a:pPr>
            <a:endParaRPr lang="en-AU" altLang="en-US" sz="1000" b="1">
              <a:latin typeface="Courier New" panose="02070609020205090404" pitchFamily="49" charset="0"/>
              <a:cs typeface="Courier New" panose="02070609020205090404" pitchFamily="49" charset="0"/>
            </a:endParaRPr>
          </a:p>
          <a:p>
            <a:pPr>
              <a:defRPr/>
            </a:pPr>
            <a:r>
              <a:rPr lang="en-AU" altLang="en-US" sz="2000" b="1">
                <a:latin typeface="Courier New" panose="02070609020205090404" pitchFamily="49" charset="0"/>
                <a:cs typeface="Courier New" panose="02070609020205090404" pitchFamily="49" charset="0"/>
              </a:rPr>
              <a:t>  COUNT(*)</a:t>
            </a:r>
          </a:p>
          <a:p>
            <a:pPr>
              <a:defRPr/>
            </a:pPr>
            <a:r>
              <a:rPr lang="en-AU" altLang="en-US" sz="2000" b="1">
                <a:latin typeface="Courier New" panose="02070609020205090404" pitchFamily="49" charset="0"/>
                <a:cs typeface="Courier New" panose="02070609020205090404" pitchFamily="49" charset="0"/>
              </a:rPr>
              <a:t>----------</a:t>
            </a:r>
          </a:p>
          <a:p>
            <a:pPr>
              <a:defRPr/>
            </a:pPr>
            <a:r>
              <a:rPr lang="en-AU" altLang="en-US" sz="2000" b="1">
                <a:latin typeface="Courier New" panose="02070609020205090404" pitchFamily="49" charset="0"/>
                <a:cs typeface="Courier New" panose="02070609020205090404" pitchFamily="49" charset="0"/>
              </a:rPr>
              <a:t>        20</a:t>
            </a:r>
            <a:endParaRPr lang="en-AU" altLang="en-US" sz="2000" b="1" u="sng">
              <a:latin typeface="Courier New" panose="02070609020205090404" pitchFamily="49" charset="0"/>
              <a:cs typeface="Courier New" panose="02070609020205090404" pitchFamily="49" charset="0"/>
            </a:endParaRPr>
          </a:p>
        </p:txBody>
      </p:sp>
      <p:sp>
        <p:nvSpPr>
          <p:cNvPr id="8"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9CF22CA-CFB7-4D77-86B1-84B11DA05CE8}" type="slidenum">
              <a:rPr lang="en-US" sz="1400" b="0" strike="noStrike" spc="-1">
                <a:solidFill>
                  <a:srgbClr val="8B8B8B"/>
                </a:solidFill>
                <a:latin typeface="Montserrat"/>
                <a:ea typeface="DejaVu Sans"/>
              </a:rPr>
              <a:t>4</a:t>
            </a:fld>
            <a:endParaRPr lang="en-US" sz="1400" b="0" strike="noStrike" spc="-1" dirty="0">
              <a:latin typeface="Arial" panose="020B060402020209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173038" y="1341438"/>
            <a:ext cx="4356100" cy="860425"/>
          </a:xfrm>
          <a:prstGeom prst="rect">
            <a:avLst/>
          </a:prstGeom>
          <a:solidFill>
            <a:schemeClr val="bg1">
              <a:lumMod val="85000"/>
            </a:schemeClr>
          </a:solidFill>
          <a:ln w="9525">
            <a:solidFill>
              <a:srgbClr val="000000"/>
            </a:solidFill>
            <a:miter lim="800000"/>
          </a:ln>
        </p:spPr>
        <p:txBody>
          <a:bodyPr>
            <a:spAutoFit/>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a:defRPr/>
            </a:pPr>
            <a:r>
              <a:rPr lang="en-AU" altLang="en-US" sz="2000" b="1">
                <a:latin typeface="Courier New" panose="02070609020205090404" pitchFamily="49" charset="0"/>
                <a:cs typeface="Courier New" panose="02070609020205090404" pitchFamily="49" charset="0"/>
              </a:rPr>
              <a:t>SQL&gt; </a:t>
            </a:r>
            <a:r>
              <a:rPr lang="en-AU" altLang="en-US" sz="2000" b="1">
                <a:solidFill>
                  <a:srgbClr val="FF0000"/>
                </a:solidFill>
                <a:latin typeface="Courier New" panose="02070609020205090404" pitchFamily="49" charset="0"/>
                <a:cs typeface="Courier New" panose="02070609020205090404" pitchFamily="49" charset="0"/>
              </a:rPr>
              <a:t>COMMIT;</a:t>
            </a:r>
          </a:p>
          <a:p>
            <a:pPr>
              <a:defRPr/>
            </a:pPr>
            <a:endParaRPr lang="en-AU" altLang="en-US" sz="1000" b="1">
              <a:latin typeface="Courier New" panose="02070609020205090404" pitchFamily="49" charset="0"/>
              <a:cs typeface="Courier New" panose="02070609020205090404" pitchFamily="49" charset="0"/>
            </a:endParaRPr>
          </a:p>
          <a:p>
            <a:pPr>
              <a:defRPr/>
            </a:pPr>
            <a:r>
              <a:rPr lang="en-AU" altLang="en-US" sz="2000" b="1">
                <a:latin typeface="Courier New" panose="02070609020205090404" pitchFamily="49" charset="0"/>
                <a:cs typeface="Courier New" panose="02070609020205090404" pitchFamily="49" charset="0"/>
              </a:rPr>
              <a:t>Commit complete.</a:t>
            </a:r>
          </a:p>
        </p:txBody>
      </p:sp>
      <p:sp>
        <p:nvSpPr>
          <p:cNvPr id="6147" name="Rectangle 7"/>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eaLnBrk="1" hangingPunct="1"/>
            <a:r>
              <a:rPr lang="en-AU" altLang="en-US" sz="3200" b="1" dirty="0">
                <a:solidFill>
                  <a:schemeClr val="accent1">
                    <a:lumMod val="75000"/>
                  </a:schemeClr>
                </a:solidFill>
                <a:latin typeface="Times New Roman" panose="02020603050405020304" pitchFamily="18" charset="0"/>
                <a:cs typeface="Times New Roman" panose="02020603050405020304" pitchFamily="18" charset="0"/>
              </a:rPr>
              <a:t>An interesting experiment</a:t>
            </a:r>
          </a:p>
        </p:txBody>
      </p:sp>
      <p:cxnSp>
        <p:nvCxnSpPr>
          <p:cNvPr id="6148" name="Straight Connector 2"/>
          <p:cNvCxnSpPr>
            <a:cxnSpLocks noChangeShapeType="1"/>
          </p:cNvCxnSpPr>
          <p:nvPr/>
        </p:nvCxnSpPr>
        <p:spPr bwMode="auto">
          <a:xfrm>
            <a:off x="4572000" y="1268413"/>
            <a:ext cx="0" cy="5040312"/>
          </a:xfrm>
          <a:prstGeom prst="line">
            <a:avLst/>
          </a:prstGeom>
          <a:noFill/>
          <a:ln w="28575">
            <a:solidFill>
              <a:schemeClr val="tx1"/>
            </a:solidFill>
            <a:round/>
          </a:ln>
          <a:extLst>
            <a:ext uri="{909E8E84-426E-40DD-AFC4-6F175D3DCCD1}">
              <a14:hiddenFill xmlns:a14="http://schemas.microsoft.com/office/drawing/2010/main">
                <a:noFill/>
              </a14:hiddenFill>
            </a:ext>
          </a:extLst>
        </p:spPr>
      </p:cxnSp>
      <p:sp>
        <p:nvSpPr>
          <p:cNvPr id="7" name="Text Box 2"/>
          <p:cNvSpPr txBox="1">
            <a:spLocks noChangeArrowheads="1"/>
          </p:cNvSpPr>
          <p:nvPr/>
        </p:nvSpPr>
        <p:spPr bwMode="auto">
          <a:xfrm>
            <a:off x="4752975" y="2133600"/>
            <a:ext cx="4356100" cy="1938338"/>
          </a:xfrm>
          <a:prstGeom prst="rect">
            <a:avLst/>
          </a:prstGeom>
          <a:solidFill>
            <a:schemeClr val="bg1">
              <a:lumMod val="85000"/>
            </a:schemeClr>
          </a:solidFill>
          <a:ln w="9525">
            <a:solidFill>
              <a:srgbClr val="000000"/>
            </a:solidFill>
            <a:miter lim="800000"/>
          </a:ln>
        </p:spPr>
        <p:txBody>
          <a:bodyPr>
            <a:spAutoFit/>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a:defRPr/>
            </a:pPr>
            <a:r>
              <a:rPr lang="en-AU" altLang="en-US" sz="2000" b="1">
                <a:latin typeface="Courier New" panose="02070609020205090404" pitchFamily="49" charset="0"/>
                <a:cs typeface="Courier New" panose="02070609020205090404" pitchFamily="49" charset="0"/>
              </a:rPr>
              <a:t>SQL&gt; SELECT COUNT(*)</a:t>
            </a:r>
          </a:p>
          <a:p>
            <a:pPr>
              <a:defRPr/>
            </a:pPr>
            <a:r>
              <a:rPr lang="en-AU" altLang="en-US" sz="2000" b="1">
                <a:latin typeface="Courier New" panose="02070609020205090404" pitchFamily="49" charset="0"/>
                <a:cs typeface="Courier New" panose="02070609020205090404" pitchFamily="49" charset="0"/>
              </a:rPr>
              <a:t>  2  FROM SKILL;</a:t>
            </a:r>
          </a:p>
          <a:p>
            <a:pPr>
              <a:defRPr/>
            </a:pPr>
            <a:endParaRPr lang="en-AU" altLang="en-US" sz="2000" b="1">
              <a:latin typeface="Courier New" panose="02070609020205090404" pitchFamily="49" charset="0"/>
              <a:cs typeface="Courier New" panose="02070609020205090404" pitchFamily="49" charset="0"/>
            </a:endParaRPr>
          </a:p>
          <a:p>
            <a:pPr>
              <a:defRPr/>
            </a:pPr>
            <a:r>
              <a:rPr lang="en-AU" altLang="en-US" sz="2000" b="1">
                <a:latin typeface="Courier New" panose="02070609020205090404" pitchFamily="49" charset="0"/>
                <a:cs typeface="Courier New" panose="02070609020205090404" pitchFamily="49" charset="0"/>
              </a:rPr>
              <a:t>  </a:t>
            </a:r>
            <a:r>
              <a:rPr lang="en-AU" altLang="en-US" sz="2000" b="1">
                <a:solidFill>
                  <a:srgbClr val="008000"/>
                </a:solidFill>
                <a:latin typeface="Courier New" panose="02070609020205090404" pitchFamily="49" charset="0"/>
                <a:cs typeface="Courier New" panose="02070609020205090404" pitchFamily="49" charset="0"/>
              </a:rPr>
              <a:t>COUNT(*)</a:t>
            </a:r>
          </a:p>
          <a:p>
            <a:pPr>
              <a:defRPr/>
            </a:pPr>
            <a:r>
              <a:rPr lang="en-AU" altLang="en-US" sz="2000" b="1">
                <a:solidFill>
                  <a:srgbClr val="008000"/>
                </a:solidFill>
                <a:latin typeface="Courier New" panose="02070609020205090404" pitchFamily="49" charset="0"/>
                <a:cs typeface="Courier New" panose="02070609020205090404" pitchFamily="49" charset="0"/>
              </a:rPr>
              <a:t>----------</a:t>
            </a:r>
          </a:p>
          <a:p>
            <a:pPr>
              <a:defRPr/>
            </a:pPr>
            <a:r>
              <a:rPr lang="en-AU" altLang="en-US" sz="2000" b="1">
                <a:solidFill>
                  <a:srgbClr val="008000"/>
                </a:solidFill>
                <a:latin typeface="Courier New" panose="02070609020205090404" pitchFamily="49" charset="0"/>
                <a:cs typeface="Courier New" panose="02070609020205090404" pitchFamily="49" charset="0"/>
              </a:rPr>
              <a:t>        20</a:t>
            </a:r>
          </a:p>
        </p:txBody>
      </p:sp>
      <p:sp>
        <p:nvSpPr>
          <p:cNvPr id="10" name="Text Box 2"/>
          <p:cNvSpPr txBox="1">
            <a:spLocks noChangeArrowheads="1"/>
          </p:cNvSpPr>
          <p:nvPr/>
        </p:nvSpPr>
        <p:spPr bwMode="auto">
          <a:xfrm>
            <a:off x="173038" y="4059238"/>
            <a:ext cx="4356100" cy="1784350"/>
          </a:xfrm>
          <a:prstGeom prst="rect">
            <a:avLst/>
          </a:prstGeom>
          <a:solidFill>
            <a:schemeClr val="bg1">
              <a:lumMod val="85000"/>
            </a:schemeClr>
          </a:solidFill>
          <a:ln w="9525">
            <a:solidFill>
              <a:srgbClr val="000000"/>
            </a:solidFill>
            <a:miter lim="800000"/>
          </a:ln>
        </p:spPr>
        <p:txBody>
          <a:bodyPr>
            <a:spAutoFit/>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a:defRPr/>
            </a:pPr>
            <a:r>
              <a:rPr lang="en-AU" altLang="en-US" sz="2000" b="1">
                <a:latin typeface="Courier New" panose="02070609020205090404" pitchFamily="49" charset="0"/>
                <a:cs typeface="Courier New" panose="02070609020205090404" pitchFamily="49" charset="0"/>
              </a:rPr>
              <a:t>SQL&gt; SELECT COUNT(*)</a:t>
            </a:r>
          </a:p>
          <a:p>
            <a:pPr>
              <a:defRPr/>
            </a:pPr>
            <a:r>
              <a:rPr lang="en-AU" altLang="en-US" sz="2000" b="1">
                <a:latin typeface="Courier New" panose="02070609020205090404" pitchFamily="49" charset="0"/>
                <a:cs typeface="Courier New" panose="02070609020205090404" pitchFamily="49" charset="0"/>
              </a:rPr>
              <a:t>  2  FROM SKILL;</a:t>
            </a:r>
          </a:p>
          <a:p>
            <a:pPr>
              <a:defRPr/>
            </a:pPr>
            <a:endParaRPr lang="en-AU" altLang="en-US" sz="1000" b="1">
              <a:latin typeface="Courier New" panose="02070609020205090404" pitchFamily="49" charset="0"/>
              <a:cs typeface="Courier New" panose="02070609020205090404" pitchFamily="49" charset="0"/>
            </a:endParaRPr>
          </a:p>
          <a:p>
            <a:pPr>
              <a:defRPr/>
            </a:pPr>
            <a:r>
              <a:rPr lang="en-AU" altLang="en-US" sz="2000" b="1">
                <a:solidFill>
                  <a:srgbClr val="008000"/>
                </a:solidFill>
                <a:latin typeface="Courier New" panose="02070609020205090404" pitchFamily="49" charset="0"/>
                <a:cs typeface="Courier New" panose="02070609020205090404" pitchFamily="49" charset="0"/>
              </a:rPr>
              <a:t>  COUNT(*)</a:t>
            </a:r>
          </a:p>
          <a:p>
            <a:pPr>
              <a:defRPr/>
            </a:pPr>
            <a:r>
              <a:rPr lang="en-AU" altLang="en-US" sz="2000" b="1">
                <a:solidFill>
                  <a:srgbClr val="008000"/>
                </a:solidFill>
                <a:latin typeface="Courier New" panose="02070609020205090404" pitchFamily="49" charset="0"/>
                <a:cs typeface="Courier New" panose="02070609020205090404" pitchFamily="49" charset="0"/>
              </a:rPr>
              <a:t>----------</a:t>
            </a:r>
          </a:p>
          <a:p>
            <a:pPr>
              <a:defRPr/>
            </a:pPr>
            <a:r>
              <a:rPr lang="en-AU" altLang="en-US" sz="2000" b="1">
                <a:solidFill>
                  <a:srgbClr val="008000"/>
                </a:solidFill>
                <a:latin typeface="Courier New" panose="02070609020205090404" pitchFamily="49" charset="0"/>
                <a:cs typeface="Courier New" panose="02070609020205090404" pitchFamily="49" charset="0"/>
              </a:rPr>
              <a:t>        20</a:t>
            </a:r>
            <a:endParaRPr lang="en-AU" altLang="en-US" sz="2000" b="1" u="sng">
              <a:solidFill>
                <a:srgbClr val="008000"/>
              </a:solidFill>
              <a:latin typeface="Courier New" panose="02070609020205090404" pitchFamily="49" charset="0"/>
              <a:cs typeface="Courier New" panose="02070609020205090404" pitchFamily="49" charset="0"/>
            </a:endParaRPr>
          </a:p>
        </p:txBody>
      </p:sp>
      <p:sp>
        <p:nvSpPr>
          <p:cNvPr id="8"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9CF22CA-CFB7-4D77-86B1-84B11DA05CE8}" type="slidenum">
              <a:rPr lang="en-US" sz="1400" b="0" strike="noStrike" spc="-1">
                <a:solidFill>
                  <a:srgbClr val="8B8B8B"/>
                </a:solidFill>
                <a:latin typeface="Montserrat"/>
                <a:ea typeface="DejaVu Sans"/>
              </a:rPr>
              <a:t>5</a:t>
            </a:fld>
            <a:endParaRPr lang="en-US" sz="1400" b="0" strike="noStrike" spc="-1" dirty="0">
              <a:latin typeface="Arial" panose="020B060402020209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254000" y="1293813"/>
            <a:ext cx="751359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r>
              <a:rPr lang="en-AU" altLang="en-US" sz="3200" b="1">
                <a:latin typeface="Times New Roman" panose="02020603050405020304" pitchFamily="18" charset="0"/>
                <a:cs typeface="Times New Roman" panose="02020603050405020304" pitchFamily="18" charset="0"/>
              </a:rPr>
              <a:t>A partially ordered set of </a:t>
            </a:r>
            <a:r>
              <a:rPr lang="en-AU" altLang="en-US" sz="3200" b="1" i="1">
                <a:solidFill>
                  <a:schemeClr val="accent2"/>
                </a:solidFill>
                <a:latin typeface="Times New Roman" panose="02020603050405020304" pitchFamily="18" charset="0"/>
                <a:cs typeface="Times New Roman" panose="02020603050405020304" pitchFamily="18" charset="0"/>
              </a:rPr>
              <a:t>read</a:t>
            </a:r>
            <a:r>
              <a:rPr lang="en-AU" altLang="en-US" sz="3200" b="1">
                <a:latin typeface="Times New Roman" panose="02020603050405020304" pitchFamily="18" charset="0"/>
                <a:cs typeface="Times New Roman" panose="02020603050405020304" pitchFamily="18" charset="0"/>
              </a:rPr>
              <a:t>, </a:t>
            </a:r>
            <a:r>
              <a:rPr lang="en-AU" altLang="en-US" sz="3200" b="1" i="1">
                <a:solidFill>
                  <a:schemeClr val="accent2"/>
                </a:solidFill>
                <a:latin typeface="Times New Roman" panose="02020603050405020304" pitchFamily="18" charset="0"/>
                <a:cs typeface="Times New Roman" panose="02020603050405020304" pitchFamily="18" charset="0"/>
              </a:rPr>
              <a:t>write</a:t>
            </a:r>
            <a:r>
              <a:rPr lang="en-AU" altLang="en-US" sz="3200" b="1">
                <a:latin typeface="Times New Roman" panose="02020603050405020304" pitchFamily="18" charset="0"/>
                <a:cs typeface="Times New Roman" panose="02020603050405020304" pitchFamily="18" charset="0"/>
              </a:rPr>
              <a:t> </a:t>
            </a:r>
          </a:p>
          <a:p>
            <a:r>
              <a:rPr lang="en-AU" altLang="en-US" sz="3200" b="1">
                <a:latin typeface="Times New Roman" panose="02020603050405020304" pitchFamily="18" charset="0"/>
                <a:cs typeface="Times New Roman" panose="02020603050405020304" pitchFamily="18" charset="0"/>
              </a:rPr>
              <a:t>operations on the database items is called </a:t>
            </a:r>
          </a:p>
          <a:p>
            <a:r>
              <a:rPr lang="en-AU" altLang="en-US" sz="3200" b="1">
                <a:latin typeface="Times New Roman" panose="02020603050405020304" pitchFamily="18" charset="0"/>
                <a:cs typeface="Times New Roman" panose="02020603050405020304" pitchFamily="18" charset="0"/>
              </a:rPr>
              <a:t>as a </a:t>
            </a:r>
            <a:r>
              <a:rPr lang="en-AU" altLang="en-US" sz="3200" b="1" u="sng">
                <a:latin typeface="Times New Roman" panose="02020603050405020304" pitchFamily="18" charset="0"/>
                <a:cs typeface="Times New Roman" panose="02020603050405020304" pitchFamily="18" charset="0"/>
              </a:rPr>
              <a:t>transaction</a:t>
            </a:r>
          </a:p>
        </p:txBody>
      </p:sp>
      <p:sp>
        <p:nvSpPr>
          <p:cNvPr id="7171" name="Rectangle 7"/>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eaLnBrk="1" hangingPunct="1"/>
            <a:r>
              <a:rPr lang="en-AU" altLang="en-US" sz="3200" b="1" dirty="0">
                <a:solidFill>
                  <a:schemeClr val="accent1">
                    <a:lumMod val="75000"/>
                  </a:schemeClr>
                </a:solidFill>
                <a:latin typeface="Times New Roman" panose="02020603050405020304" pitchFamily="18" charset="0"/>
                <a:cs typeface="Times New Roman" panose="02020603050405020304" pitchFamily="18" charset="0"/>
              </a:rPr>
              <a:t>Transaction ?   What is it ?</a:t>
            </a:r>
          </a:p>
        </p:txBody>
      </p:sp>
      <p:sp>
        <p:nvSpPr>
          <p:cNvPr id="4" name="Text Box 2"/>
          <p:cNvSpPr txBox="1">
            <a:spLocks noChangeArrowheads="1"/>
          </p:cNvSpPr>
          <p:nvPr/>
        </p:nvSpPr>
        <p:spPr bwMode="auto">
          <a:xfrm>
            <a:off x="250825" y="2882900"/>
            <a:ext cx="795378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r>
              <a:rPr lang="en-AU" altLang="en-US" sz="3200" b="1">
                <a:latin typeface="Times New Roman" panose="02020603050405020304" pitchFamily="18" charset="0"/>
                <a:cs typeface="Times New Roman" panose="02020603050405020304" pitchFamily="18" charset="0"/>
              </a:rPr>
              <a:t>A transaction might be a </a:t>
            </a:r>
            <a:r>
              <a:rPr lang="en-AU" altLang="en-US" sz="3200" b="1">
                <a:solidFill>
                  <a:srgbClr val="FF0000"/>
                </a:solidFill>
                <a:latin typeface="Times New Roman" panose="02020603050405020304" pitchFamily="18" charset="0"/>
                <a:cs typeface="Times New Roman" panose="02020603050405020304" pitchFamily="18" charset="0"/>
              </a:rPr>
              <a:t>whole </a:t>
            </a:r>
            <a:r>
              <a:rPr lang="en-AU" altLang="en-US" sz="3200" b="1">
                <a:latin typeface="Times New Roman" panose="02020603050405020304" pitchFamily="18" charset="0"/>
                <a:cs typeface="Times New Roman" panose="02020603050405020304" pitchFamily="18" charset="0"/>
              </a:rPr>
              <a:t>program, or </a:t>
            </a:r>
          </a:p>
          <a:p>
            <a:r>
              <a:rPr lang="en-AU" altLang="en-US" sz="3200" b="1">
                <a:latin typeface="Times New Roman" panose="02020603050405020304" pitchFamily="18" charset="0"/>
                <a:cs typeface="Times New Roman" panose="02020603050405020304" pitchFamily="18" charset="0"/>
              </a:rPr>
              <a:t>a part of a program, or several statements,</a:t>
            </a:r>
          </a:p>
          <a:p>
            <a:r>
              <a:rPr lang="en-AU" altLang="en-US" sz="3200" b="1">
                <a:latin typeface="Times New Roman" panose="02020603050405020304" pitchFamily="18" charset="0"/>
                <a:cs typeface="Times New Roman" panose="02020603050405020304" pitchFamily="18" charset="0"/>
              </a:rPr>
              <a:t>or a single statement.</a:t>
            </a:r>
            <a:endParaRPr lang="en-AU" altLang="en-US" sz="3200" b="1" u="sng">
              <a:latin typeface="Times New Roman" panose="02020603050405020304" pitchFamily="18" charset="0"/>
              <a:cs typeface="Times New Roman" panose="02020603050405020304" pitchFamily="18" charset="0"/>
            </a:endParaRPr>
          </a:p>
        </p:txBody>
      </p:sp>
      <p:sp>
        <p:nvSpPr>
          <p:cNvPr id="5"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9CF22CA-CFB7-4D77-86B1-84B11DA05CE8}" type="slidenum">
              <a:rPr lang="en-US" sz="1400" b="0" strike="noStrike" spc="-1">
                <a:solidFill>
                  <a:srgbClr val="8B8B8B"/>
                </a:solidFill>
                <a:latin typeface="Montserrat"/>
                <a:ea typeface="DejaVu Sans"/>
              </a:rPr>
              <a:t>6</a:t>
            </a:fld>
            <a:endParaRPr lang="en-US" sz="1400" b="0" strike="noStrike" spc="-1" dirty="0">
              <a:latin typeface="Arial" panose="020B060402020209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610"/>
                                        </p:tgtEl>
                                        <p:attrNameLst>
                                          <p:attrName>style.visibility</p:attrName>
                                        </p:attrNameLst>
                                      </p:cBhvr>
                                      <p:to>
                                        <p:strVal val="visible"/>
                                      </p:to>
                                    </p:set>
                                    <p:animEffect transition="in" filter="fade">
                                      <p:cBhvr>
                                        <p:cTn id="7" dur="1000"/>
                                        <p:tgtEl>
                                          <p:spTgt spid="686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411120"/>
            <a:ext cx="727704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panose="02020603050405020304"/>
                <a:ea typeface="DejaVu Sans"/>
              </a:rPr>
              <a:t>Outline</a:t>
            </a:r>
            <a:endParaRPr lang="en-US" sz="3600" b="0" strike="noStrike" spc="-1">
              <a:latin typeface="Arial" panose="020B0604020202090204"/>
            </a:endParaRPr>
          </a:p>
        </p:txBody>
      </p:sp>
      <p:sp>
        <p:nvSpPr>
          <p:cNvPr id="91" name="CustomShape 2"/>
          <p:cNvSpPr/>
          <p:nvPr/>
        </p:nvSpPr>
        <p:spPr>
          <a:xfrm>
            <a:off x="457200" y="1514520"/>
            <a:ext cx="7871040" cy="31626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2900" indent="-340360">
              <a:lnSpc>
                <a:spcPct val="100000"/>
              </a:lnSpc>
              <a:spcBef>
                <a:spcPts val="560"/>
              </a:spcBef>
              <a:buClr>
                <a:srgbClr val="0C2340"/>
              </a:buClr>
              <a:buFont typeface="Arial" panose="020B0604020202090204"/>
              <a:buChar char="•"/>
            </a:pPr>
            <a:r>
              <a:rPr lang="en-US" sz="2800" b="0" strike="noStrike" spc="-1" dirty="0">
                <a:solidFill>
                  <a:srgbClr val="082541"/>
                </a:solidFill>
                <a:latin typeface="Times New Roman" panose="02020603050405020304"/>
                <a:ea typeface="DejaVu Sans"/>
              </a:rPr>
              <a:t>Database transactions</a:t>
            </a:r>
            <a:endParaRPr lang="en-US" sz="2800" b="0" strike="noStrike" spc="-1" dirty="0">
              <a:solidFill>
                <a:srgbClr val="082541"/>
              </a:solidFill>
              <a:latin typeface="Arial" panose="020B0604020202090204"/>
            </a:endParaRPr>
          </a:p>
          <a:p>
            <a:pPr marL="342900" indent="-340360">
              <a:lnSpc>
                <a:spcPct val="100000"/>
              </a:lnSpc>
              <a:spcBef>
                <a:spcPts val="560"/>
              </a:spcBef>
              <a:buClr>
                <a:srgbClr val="0C2340"/>
              </a:buClr>
              <a:buFont typeface="Arial" panose="020B0604020202090204"/>
              <a:buChar char="•"/>
            </a:pPr>
            <a:r>
              <a:rPr lang="en-US" sz="2800" b="0" strike="noStrike" spc="-1" dirty="0">
                <a:solidFill>
                  <a:srgbClr val="FF0000"/>
                </a:solidFill>
                <a:latin typeface="Times New Roman" panose="02020603050405020304"/>
                <a:ea typeface="DejaVu Sans"/>
              </a:rPr>
              <a:t>Principles of transaction processing</a:t>
            </a:r>
            <a:endParaRPr lang="en-US" sz="2800" b="0" strike="noStrike" spc="-1" dirty="0">
              <a:solidFill>
                <a:srgbClr val="FF0000"/>
              </a:solidFill>
              <a:latin typeface="Arial" panose="020B0604020202090204"/>
            </a:endParaRPr>
          </a:p>
          <a:p>
            <a:pPr marL="342900" indent="-340360">
              <a:lnSpc>
                <a:spcPct val="100000"/>
              </a:lnSpc>
              <a:spcBef>
                <a:spcPts val="560"/>
              </a:spcBef>
              <a:buClr>
                <a:srgbClr val="0C2340"/>
              </a:buClr>
              <a:buFont typeface="Arial" panose="020B0604020202090204"/>
              <a:buChar char="•"/>
            </a:pPr>
            <a:r>
              <a:rPr lang="en-US" sz="2800" b="0" strike="noStrike" spc="-1" dirty="0">
                <a:solidFill>
                  <a:srgbClr val="0C2340"/>
                </a:solidFill>
                <a:latin typeface="Times New Roman" panose="02020603050405020304"/>
                <a:ea typeface="DejaVu Sans"/>
              </a:rPr>
              <a:t>Correctness</a:t>
            </a:r>
            <a:endParaRPr lang="en-US" sz="2800" b="0" strike="noStrike" spc="-1" dirty="0">
              <a:latin typeface="Arial" panose="020B0604020202090204"/>
            </a:endParaRPr>
          </a:p>
          <a:p>
            <a:pPr marL="342900" indent="-340360">
              <a:lnSpc>
                <a:spcPct val="100000"/>
              </a:lnSpc>
              <a:spcBef>
                <a:spcPts val="560"/>
              </a:spcBef>
              <a:buClr>
                <a:srgbClr val="0C2340"/>
              </a:buClr>
              <a:buFont typeface="Arial" panose="020B0604020202090204"/>
              <a:buChar char="•"/>
            </a:pPr>
            <a:r>
              <a:rPr lang="en-US" sz="2800" spc="-1" dirty="0">
                <a:solidFill>
                  <a:srgbClr val="0C2340"/>
                </a:solidFill>
                <a:latin typeface="Times New Roman" panose="02020603050405020304"/>
              </a:rPr>
              <a:t>Serialization graph testing protocol</a:t>
            </a:r>
            <a:endParaRPr lang="en-US" sz="2800" b="0" strike="noStrike" spc="-1" dirty="0">
              <a:latin typeface="Arial" panose="020B0604020202090204"/>
            </a:endParaRPr>
          </a:p>
          <a:p>
            <a:pPr marL="342900" indent="-340360">
              <a:lnSpc>
                <a:spcPct val="100000"/>
              </a:lnSpc>
              <a:spcBef>
                <a:spcPts val="560"/>
              </a:spcBef>
              <a:buClr>
                <a:srgbClr val="0C2340"/>
              </a:buClr>
              <a:buFont typeface="Arial" panose="020B0604020202090204"/>
              <a:buChar char="•"/>
            </a:pPr>
            <a:r>
              <a:rPr lang="en-US" sz="2800" b="0" strike="noStrike" spc="-1" dirty="0">
                <a:solidFill>
                  <a:srgbClr val="0C2340"/>
                </a:solidFill>
                <a:latin typeface="Times New Roman" panose="02020603050405020304"/>
                <a:ea typeface="DejaVu Sans"/>
              </a:rPr>
              <a:t>Two-phase locking protocol</a:t>
            </a:r>
          </a:p>
          <a:p>
            <a:pPr marL="342900" indent="-340360">
              <a:lnSpc>
                <a:spcPct val="100000"/>
              </a:lnSpc>
              <a:spcBef>
                <a:spcPts val="560"/>
              </a:spcBef>
              <a:buClr>
                <a:srgbClr val="0C2340"/>
              </a:buClr>
              <a:buFont typeface="Arial" panose="020B0604020202090204"/>
              <a:buChar char="•"/>
            </a:pPr>
            <a:r>
              <a:rPr lang="en-US" sz="2800" spc="-1" dirty="0">
                <a:solidFill>
                  <a:srgbClr val="0C2340"/>
                </a:solidFill>
                <a:latin typeface="Times New Roman" panose="02020603050405020304"/>
              </a:rPr>
              <a:t>Timestamp ordering protocol</a:t>
            </a:r>
            <a:endParaRPr lang="en-US" sz="2800" b="0" strike="noStrike" spc="-1" dirty="0">
              <a:latin typeface="Arial" panose="020B0604020202090204"/>
            </a:endParaRPr>
          </a:p>
        </p:txBody>
      </p:sp>
      <p:sp>
        <p:nvSpPr>
          <p:cNvPr id="92"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2874BB4-2252-4FE0-9005-3AB4335C96C2}" type="slidenum">
              <a:rPr lang="en-US" sz="1400" b="0" strike="noStrike" spc="-1">
                <a:solidFill>
                  <a:srgbClr val="8B8B8B"/>
                </a:solidFill>
                <a:latin typeface="Montserrat"/>
                <a:ea typeface="DejaVu Sans"/>
              </a:rPr>
              <a:t>7</a:t>
            </a:fld>
            <a:endParaRPr lang="en-US" sz="1400" b="0" strike="noStrike" spc="-1">
              <a:latin typeface="Arial" panose="020B0604020202090204"/>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0" name="Text Box 6"/>
          <p:cNvSpPr txBox="1">
            <a:spLocks noChangeArrowheads="1"/>
          </p:cNvSpPr>
          <p:nvPr/>
        </p:nvSpPr>
        <p:spPr bwMode="auto">
          <a:xfrm>
            <a:off x="88900" y="2305050"/>
            <a:ext cx="90249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r>
              <a:rPr lang="en-AU" altLang="en-US" sz="2800" b="1" dirty="0">
                <a:latin typeface="Times New Roman" panose="02020603050405020304" pitchFamily="18" charset="0"/>
                <a:cs typeface="Times New Roman" panose="02020603050405020304" pitchFamily="18" charset="0"/>
              </a:rPr>
              <a:t>Processing of a program is equivalent to processing </a:t>
            </a:r>
          </a:p>
          <a:p>
            <a:r>
              <a:rPr lang="en-AU" altLang="en-US" sz="2800" b="1" dirty="0">
                <a:latin typeface="Times New Roman" panose="02020603050405020304" pitchFamily="18" charset="0"/>
                <a:cs typeface="Times New Roman" panose="02020603050405020304" pitchFamily="18" charset="0"/>
              </a:rPr>
              <a:t>of a partially ordered set of </a:t>
            </a:r>
            <a:r>
              <a:rPr lang="en-AU" altLang="en-US" sz="2800" b="1" i="1" dirty="0">
                <a:solidFill>
                  <a:schemeClr val="accent2"/>
                </a:solidFill>
                <a:latin typeface="Times New Roman" panose="02020603050405020304" pitchFamily="18" charset="0"/>
                <a:cs typeface="Times New Roman" panose="02020603050405020304" pitchFamily="18" charset="0"/>
              </a:rPr>
              <a:t>read</a:t>
            </a:r>
            <a:r>
              <a:rPr lang="en-AU" altLang="en-US" sz="2800" b="1" dirty="0">
                <a:latin typeface="Times New Roman" panose="02020603050405020304" pitchFamily="18" charset="0"/>
                <a:cs typeface="Times New Roman" panose="02020603050405020304" pitchFamily="18" charset="0"/>
              </a:rPr>
              <a:t>, </a:t>
            </a:r>
            <a:r>
              <a:rPr lang="en-AU" altLang="en-US" sz="2800" b="1" i="1" dirty="0">
                <a:solidFill>
                  <a:schemeClr val="accent2"/>
                </a:solidFill>
                <a:latin typeface="Times New Roman" panose="02020603050405020304" pitchFamily="18" charset="0"/>
                <a:cs typeface="Times New Roman" panose="02020603050405020304" pitchFamily="18" charset="0"/>
              </a:rPr>
              <a:t>write</a:t>
            </a:r>
            <a:r>
              <a:rPr lang="en-AU" altLang="en-US" sz="2800" b="1" dirty="0">
                <a:latin typeface="Times New Roman" panose="02020603050405020304" pitchFamily="18" charset="0"/>
                <a:cs typeface="Times New Roman" panose="02020603050405020304" pitchFamily="18" charset="0"/>
              </a:rPr>
              <a:t> operations on data</a:t>
            </a:r>
          </a:p>
        </p:txBody>
      </p:sp>
      <p:sp>
        <p:nvSpPr>
          <p:cNvPr id="41991" name="Text Box 7"/>
          <p:cNvSpPr txBox="1">
            <a:spLocks noChangeArrowheads="1"/>
          </p:cNvSpPr>
          <p:nvPr/>
        </p:nvSpPr>
        <p:spPr bwMode="auto">
          <a:xfrm>
            <a:off x="85725" y="1333500"/>
            <a:ext cx="900747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r>
              <a:rPr lang="en-AU" altLang="en-US" sz="2800" b="1" dirty="0">
                <a:latin typeface="Times New Roman" panose="02020603050405020304" pitchFamily="18" charset="0"/>
                <a:cs typeface="Times New Roman" panose="02020603050405020304" pitchFamily="18" charset="0"/>
              </a:rPr>
              <a:t>Database users interact with a database system by processing the programs</a:t>
            </a:r>
          </a:p>
        </p:txBody>
      </p:sp>
      <p:sp>
        <p:nvSpPr>
          <p:cNvPr id="41992" name="Text Box 8"/>
          <p:cNvSpPr txBox="1">
            <a:spLocks noChangeArrowheads="1"/>
          </p:cNvSpPr>
          <p:nvPr/>
        </p:nvSpPr>
        <p:spPr bwMode="auto">
          <a:xfrm>
            <a:off x="68263" y="3251200"/>
            <a:ext cx="90757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r>
              <a:rPr lang="en-AU" altLang="en-US" sz="2800" b="1">
                <a:latin typeface="Times New Roman" panose="02020603050405020304" pitchFamily="18" charset="0"/>
                <a:cs typeface="Times New Roman" panose="02020603050405020304" pitchFamily="18" charset="0"/>
              </a:rPr>
              <a:t>Database is visible to transactions as a collection </a:t>
            </a:r>
          </a:p>
          <a:p>
            <a:r>
              <a:rPr lang="en-AU" altLang="en-US" sz="2800" b="1">
                <a:latin typeface="Times New Roman" panose="02020603050405020304" pitchFamily="18" charset="0"/>
                <a:cs typeface="Times New Roman" panose="02020603050405020304" pitchFamily="18" charset="0"/>
              </a:rPr>
              <a:t>of data items</a:t>
            </a:r>
          </a:p>
        </p:txBody>
      </p:sp>
      <p:sp>
        <p:nvSpPr>
          <p:cNvPr id="8197" name="Rectangle 10"/>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eaLnBrk="1" hangingPunct="1"/>
            <a:r>
              <a:rPr lang="en-AU" altLang="en-US" sz="3200" b="1" dirty="0">
                <a:solidFill>
                  <a:schemeClr val="accent1">
                    <a:lumMod val="75000"/>
                  </a:schemeClr>
                </a:solidFill>
                <a:latin typeface="Times New Roman" panose="02020603050405020304" pitchFamily="18" charset="0"/>
                <a:cs typeface="Times New Roman" panose="02020603050405020304" pitchFamily="18" charset="0"/>
              </a:rPr>
              <a:t>Principles of transaction processing</a:t>
            </a:r>
          </a:p>
        </p:txBody>
      </p:sp>
      <p:sp>
        <p:nvSpPr>
          <p:cNvPr id="41995" name="Text Box 11"/>
          <p:cNvSpPr txBox="1">
            <a:spLocks noChangeArrowheads="1"/>
          </p:cNvSpPr>
          <p:nvPr/>
        </p:nvSpPr>
        <p:spPr bwMode="auto">
          <a:xfrm>
            <a:off x="82550" y="4184650"/>
            <a:ext cx="89852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r>
              <a:rPr lang="en-AU" altLang="en-US" sz="2800" b="1">
                <a:latin typeface="Times New Roman" panose="02020603050405020304" pitchFamily="18" charset="0"/>
                <a:cs typeface="Times New Roman" panose="02020603050405020304" pitchFamily="18" charset="0"/>
              </a:rPr>
              <a:t>Concurrently running transactions interleave their </a:t>
            </a:r>
          </a:p>
          <a:p>
            <a:r>
              <a:rPr lang="en-AU" altLang="en-US" sz="2800" b="1">
                <a:latin typeface="Times New Roman" panose="02020603050405020304" pitchFamily="18" charset="0"/>
                <a:cs typeface="Times New Roman" panose="02020603050405020304" pitchFamily="18" charset="0"/>
              </a:rPr>
              <a:t>operations</a:t>
            </a:r>
          </a:p>
        </p:txBody>
      </p:sp>
      <p:sp>
        <p:nvSpPr>
          <p:cNvPr id="41996" name="Text Box 12"/>
          <p:cNvSpPr txBox="1">
            <a:spLocks noChangeArrowheads="1"/>
          </p:cNvSpPr>
          <p:nvPr/>
        </p:nvSpPr>
        <p:spPr bwMode="auto">
          <a:xfrm>
            <a:off x="76200" y="5111750"/>
            <a:ext cx="90805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r>
              <a:rPr lang="en-AU" altLang="en-US" sz="2800" b="1" dirty="0">
                <a:latin typeface="Times New Roman" panose="02020603050405020304" pitchFamily="18" charset="0"/>
                <a:cs typeface="Times New Roman" panose="02020603050405020304" pitchFamily="18" charset="0"/>
              </a:rPr>
              <a:t>Transactions have no impact on processing of their operations and transaction do not communicate with each other</a:t>
            </a:r>
          </a:p>
        </p:txBody>
      </p:sp>
      <p:sp>
        <p:nvSpPr>
          <p:cNvPr id="8"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9CF22CA-CFB7-4D77-86B1-84B11DA05CE8}" type="slidenum">
              <a:rPr lang="en-US" sz="1400" b="0" strike="noStrike" spc="-1">
                <a:solidFill>
                  <a:srgbClr val="8B8B8B"/>
                </a:solidFill>
                <a:latin typeface="Montserrat"/>
                <a:ea typeface="DejaVu Sans"/>
              </a:rPr>
              <a:t>8</a:t>
            </a:fld>
            <a:endParaRPr lang="en-US" sz="1400" b="0" strike="noStrike" spc="-1" dirty="0">
              <a:latin typeface="Arial" panose="020B060402020209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991"/>
                                        </p:tgtEl>
                                        <p:attrNameLst>
                                          <p:attrName>style.visibility</p:attrName>
                                        </p:attrNameLst>
                                      </p:cBhvr>
                                      <p:to>
                                        <p:strVal val="visible"/>
                                      </p:to>
                                    </p:set>
                                    <p:animEffect transition="in" filter="fade">
                                      <p:cBhvr>
                                        <p:cTn id="7" dur="1000"/>
                                        <p:tgtEl>
                                          <p:spTgt spid="419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990"/>
                                        </p:tgtEl>
                                        <p:attrNameLst>
                                          <p:attrName>style.visibility</p:attrName>
                                        </p:attrNameLst>
                                      </p:cBhvr>
                                      <p:to>
                                        <p:strVal val="visible"/>
                                      </p:to>
                                    </p:set>
                                    <p:animEffect transition="in" filter="fade">
                                      <p:cBhvr>
                                        <p:cTn id="12" dur="1000"/>
                                        <p:tgtEl>
                                          <p:spTgt spid="4199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992"/>
                                        </p:tgtEl>
                                        <p:attrNameLst>
                                          <p:attrName>style.visibility</p:attrName>
                                        </p:attrNameLst>
                                      </p:cBhvr>
                                      <p:to>
                                        <p:strVal val="visible"/>
                                      </p:to>
                                    </p:set>
                                    <p:animEffect transition="in" filter="fade">
                                      <p:cBhvr>
                                        <p:cTn id="17" dur="1000"/>
                                        <p:tgtEl>
                                          <p:spTgt spid="4199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1995"/>
                                        </p:tgtEl>
                                        <p:attrNameLst>
                                          <p:attrName>style.visibility</p:attrName>
                                        </p:attrNameLst>
                                      </p:cBhvr>
                                      <p:to>
                                        <p:strVal val="visible"/>
                                      </p:to>
                                    </p:set>
                                    <p:animEffect transition="in" filter="fade">
                                      <p:cBhvr>
                                        <p:cTn id="22" dur="1000"/>
                                        <p:tgtEl>
                                          <p:spTgt spid="4199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1996"/>
                                        </p:tgtEl>
                                        <p:attrNameLst>
                                          <p:attrName>style.visibility</p:attrName>
                                        </p:attrNameLst>
                                      </p:cBhvr>
                                      <p:to>
                                        <p:strVal val="visible"/>
                                      </p:to>
                                    </p:set>
                                    <p:animEffect transition="in" filter="fade">
                                      <p:cBhvr>
                                        <p:cTn id="27" dur="1000"/>
                                        <p:tgtEl>
                                          <p:spTgt spid="41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0" grpId="0"/>
      <p:bldP spid="41991" grpId="0"/>
      <p:bldP spid="41992" grpId="0"/>
      <p:bldP spid="41995" grpId="0"/>
      <p:bldP spid="4199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5"/>
          <p:cNvSpPr txBox="1">
            <a:spLocks noChangeArrowheads="1"/>
          </p:cNvSpPr>
          <p:nvPr/>
        </p:nvSpPr>
        <p:spPr bwMode="auto">
          <a:xfrm>
            <a:off x="88900" y="1333500"/>
            <a:ext cx="90551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r>
              <a:rPr lang="en-AU" altLang="en-US" sz="2800" b="1" dirty="0">
                <a:latin typeface="Times New Roman" panose="02020603050405020304" pitchFamily="18" charset="0"/>
                <a:cs typeface="Times New Roman" panose="02020603050405020304" pitchFamily="18" charset="0"/>
              </a:rPr>
              <a:t>Each transaction terminates by either </a:t>
            </a:r>
            <a:r>
              <a:rPr lang="en-AU" altLang="en-US" sz="2800" b="1" i="1" dirty="0">
                <a:solidFill>
                  <a:schemeClr val="accent2"/>
                </a:solidFill>
                <a:latin typeface="Times New Roman" panose="02020603050405020304" pitchFamily="18" charset="0"/>
                <a:cs typeface="Times New Roman" panose="02020603050405020304" pitchFamily="18" charset="0"/>
              </a:rPr>
              <a:t>commit</a:t>
            </a:r>
            <a:r>
              <a:rPr lang="en-AU" altLang="en-US" sz="2800" b="1" i="1" dirty="0">
                <a:latin typeface="Times New Roman" panose="02020603050405020304" pitchFamily="18" charset="0"/>
                <a:cs typeface="Times New Roman" panose="02020603050405020304" pitchFamily="18" charset="0"/>
              </a:rPr>
              <a:t> </a:t>
            </a:r>
            <a:r>
              <a:rPr lang="en-AU" altLang="en-US" sz="2800" b="1" dirty="0">
                <a:latin typeface="Times New Roman" panose="02020603050405020304" pitchFamily="18" charset="0"/>
                <a:cs typeface="Times New Roman" panose="02020603050405020304" pitchFamily="18" charset="0"/>
              </a:rPr>
              <a:t>or </a:t>
            </a:r>
          </a:p>
          <a:p>
            <a:r>
              <a:rPr lang="en-AU" altLang="en-US" sz="2800" b="1" i="1" dirty="0">
                <a:solidFill>
                  <a:schemeClr val="accent2"/>
                </a:solidFill>
                <a:latin typeface="Times New Roman" panose="02020603050405020304" pitchFamily="18" charset="0"/>
                <a:cs typeface="Times New Roman" panose="02020603050405020304" pitchFamily="18" charset="0"/>
              </a:rPr>
              <a:t>abort (rollback) </a:t>
            </a:r>
            <a:r>
              <a:rPr lang="en-AU" altLang="en-US" sz="2800" b="1" dirty="0">
                <a:latin typeface="Times New Roman" panose="02020603050405020304" pitchFamily="18" charset="0"/>
                <a:cs typeface="Times New Roman" panose="02020603050405020304" pitchFamily="18" charset="0"/>
              </a:rPr>
              <a:t>operation</a:t>
            </a:r>
          </a:p>
        </p:txBody>
      </p:sp>
      <p:sp>
        <p:nvSpPr>
          <p:cNvPr id="43015" name="Text Box 7"/>
          <p:cNvSpPr txBox="1">
            <a:spLocks noChangeArrowheads="1"/>
          </p:cNvSpPr>
          <p:nvPr/>
        </p:nvSpPr>
        <p:spPr bwMode="auto">
          <a:xfrm>
            <a:off x="88900" y="2292350"/>
            <a:ext cx="90551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r>
              <a:rPr lang="en-AU" altLang="en-US" sz="2800" b="1">
                <a:latin typeface="Times New Roman" panose="02020603050405020304" pitchFamily="18" charset="0"/>
                <a:cs typeface="Times New Roman" panose="02020603050405020304" pitchFamily="18" charset="0"/>
              </a:rPr>
              <a:t>Each transaction arrives at a consistent database </a:t>
            </a:r>
          </a:p>
          <a:p>
            <a:r>
              <a:rPr lang="en-AU" altLang="en-US" sz="2800" b="1">
                <a:latin typeface="Times New Roman" panose="02020603050405020304" pitchFamily="18" charset="0"/>
                <a:cs typeface="Times New Roman" panose="02020603050405020304" pitchFamily="18" charset="0"/>
              </a:rPr>
              <a:t>state and must leave a database in a consistent </a:t>
            </a:r>
          </a:p>
          <a:p>
            <a:r>
              <a:rPr lang="en-AU" altLang="en-US" sz="2800" b="1">
                <a:latin typeface="Times New Roman" panose="02020603050405020304" pitchFamily="18" charset="0"/>
                <a:cs typeface="Times New Roman" panose="02020603050405020304" pitchFamily="18" charset="0"/>
              </a:rPr>
              <a:t>state as well</a:t>
            </a:r>
          </a:p>
        </p:txBody>
      </p:sp>
      <p:sp>
        <p:nvSpPr>
          <p:cNvPr id="9220" name="Rectangle 10"/>
          <p:cNvSpPr>
            <a:spLocks noChangeArrowheads="1"/>
          </p:cNvSpPr>
          <p:nvPr/>
        </p:nvSpPr>
        <p:spPr bwMode="auto">
          <a:xfrm>
            <a:off x="0" y="56515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pPr eaLnBrk="1" hangingPunct="1"/>
            <a:r>
              <a:rPr lang="en-AU" altLang="en-US" sz="3200" b="1" dirty="0">
                <a:solidFill>
                  <a:schemeClr val="accent1">
                    <a:lumMod val="75000"/>
                  </a:schemeClr>
                </a:solidFill>
                <a:latin typeface="Times New Roman" panose="02020603050405020304" pitchFamily="18" charset="0"/>
                <a:cs typeface="Times New Roman" panose="02020603050405020304" pitchFamily="18" charset="0"/>
              </a:rPr>
              <a:t>Principles of transaction processing</a:t>
            </a:r>
          </a:p>
        </p:txBody>
      </p:sp>
      <p:grpSp>
        <p:nvGrpSpPr>
          <p:cNvPr id="25" name="Group 24"/>
          <p:cNvGrpSpPr/>
          <p:nvPr/>
        </p:nvGrpSpPr>
        <p:grpSpPr bwMode="auto">
          <a:xfrm>
            <a:off x="900113" y="3500438"/>
            <a:ext cx="7272337" cy="2376487"/>
            <a:chOff x="899592" y="3501008"/>
            <a:chExt cx="7272808" cy="2376263"/>
          </a:xfrm>
        </p:grpSpPr>
        <p:sp>
          <p:nvSpPr>
            <p:cNvPr id="9222" name="Rectangle 1"/>
            <p:cNvSpPr>
              <a:spLocks noChangeArrowheads="1"/>
            </p:cNvSpPr>
            <p:nvPr/>
          </p:nvSpPr>
          <p:spPr bwMode="auto">
            <a:xfrm>
              <a:off x="1547664" y="4293096"/>
              <a:ext cx="1656184" cy="792088"/>
            </a:xfrm>
            <a:prstGeom prst="rect">
              <a:avLst/>
            </a:prstGeom>
            <a:solidFill>
              <a:schemeClr val="accent5">
                <a:lumMod val="20000"/>
                <a:lumOff val="80000"/>
              </a:schemeClr>
            </a:solidFill>
            <a:ln w="9525" algn="ctr">
              <a:solidFill>
                <a:schemeClr val="tx1"/>
              </a:solidFill>
              <a:round/>
            </a:ln>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r>
                <a:rPr lang="en-AU" altLang="en-US" sz="2000">
                  <a:latin typeface="Times New Roman" panose="02020603050405020304" pitchFamily="18" charset="0"/>
                  <a:cs typeface="Times New Roman" panose="02020603050405020304" pitchFamily="18" charset="0"/>
                </a:rPr>
                <a:t>Active transaction</a:t>
              </a:r>
            </a:p>
          </p:txBody>
        </p:sp>
        <p:cxnSp>
          <p:nvCxnSpPr>
            <p:cNvPr id="9223" name="Straight Arrow Connector 3"/>
            <p:cNvCxnSpPr>
              <a:cxnSpLocks noChangeShapeType="1"/>
              <a:endCxn id="9222" idx="1"/>
            </p:cNvCxnSpPr>
            <p:nvPr/>
          </p:nvCxnSpPr>
          <p:spPr bwMode="auto">
            <a:xfrm>
              <a:off x="899592" y="4689140"/>
              <a:ext cx="648072" cy="0"/>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sp>
          <p:nvSpPr>
            <p:cNvPr id="9224" name="Rectangle 7"/>
            <p:cNvSpPr>
              <a:spLocks noChangeArrowheads="1"/>
            </p:cNvSpPr>
            <p:nvPr/>
          </p:nvSpPr>
          <p:spPr bwMode="auto">
            <a:xfrm>
              <a:off x="4067944" y="3501008"/>
              <a:ext cx="1656184" cy="792088"/>
            </a:xfrm>
            <a:prstGeom prst="rect">
              <a:avLst/>
            </a:prstGeom>
            <a:solidFill>
              <a:schemeClr val="accent5">
                <a:lumMod val="20000"/>
                <a:lumOff val="80000"/>
              </a:schemeClr>
            </a:solidFill>
            <a:ln w="9525" algn="ctr">
              <a:solidFill>
                <a:schemeClr val="tx1"/>
              </a:solidFill>
              <a:round/>
            </a:ln>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r>
                <a:rPr lang="en-AU" altLang="en-US" sz="2000">
                  <a:latin typeface="Times New Roman" panose="02020603050405020304" pitchFamily="18" charset="0"/>
                  <a:cs typeface="Times New Roman" panose="02020603050405020304" pitchFamily="18" charset="0"/>
                </a:rPr>
                <a:t>Partially committed</a:t>
              </a:r>
            </a:p>
          </p:txBody>
        </p:sp>
        <p:sp>
          <p:nvSpPr>
            <p:cNvPr id="9225" name="Rectangle 8"/>
            <p:cNvSpPr>
              <a:spLocks noChangeArrowheads="1"/>
            </p:cNvSpPr>
            <p:nvPr/>
          </p:nvSpPr>
          <p:spPr bwMode="auto">
            <a:xfrm>
              <a:off x="4067944" y="5085183"/>
              <a:ext cx="1656184" cy="792088"/>
            </a:xfrm>
            <a:prstGeom prst="rect">
              <a:avLst/>
            </a:prstGeom>
            <a:solidFill>
              <a:schemeClr val="accent5">
                <a:lumMod val="20000"/>
                <a:lumOff val="80000"/>
              </a:schemeClr>
            </a:solidFill>
            <a:ln w="9525" algn="ctr">
              <a:solidFill>
                <a:schemeClr val="tx1"/>
              </a:solidFill>
              <a:round/>
            </a:ln>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r>
                <a:rPr lang="en-AU" altLang="en-US" sz="2000">
                  <a:latin typeface="Times New Roman" panose="02020603050405020304" pitchFamily="18" charset="0"/>
                  <a:cs typeface="Times New Roman" panose="02020603050405020304" pitchFamily="18" charset="0"/>
                </a:rPr>
                <a:t>Failed</a:t>
              </a:r>
            </a:p>
          </p:txBody>
        </p:sp>
        <p:sp>
          <p:nvSpPr>
            <p:cNvPr id="9226" name="Rectangle 9"/>
            <p:cNvSpPr>
              <a:spLocks noChangeArrowheads="1"/>
            </p:cNvSpPr>
            <p:nvPr/>
          </p:nvSpPr>
          <p:spPr bwMode="auto">
            <a:xfrm>
              <a:off x="6732240" y="3693915"/>
              <a:ext cx="1440160" cy="406273"/>
            </a:xfrm>
            <a:prstGeom prst="rect">
              <a:avLst/>
            </a:prstGeom>
            <a:solidFill>
              <a:schemeClr val="accent5">
                <a:lumMod val="20000"/>
                <a:lumOff val="80000"/>
              </a:schemeClr>
            </a:solidFill>
            <a:ln w="9525" algn="ctr">
              <a:solidFill>
                <a:schemeClr val="tx1"/>
              </a:solidFill>
              <a:round/>
            </a:ln>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r>
                <a:rPr lang="en-AU" altLang="en-US" sz="2000">
                  <a:latin typeface="Times New Roman" panose="02020603050405020304" pitchFamily="18" charset="0"/>
                  <a:cs typeface="Times New Roman" panose="02020603050405020304" pitchFamily="18" charset="0"/>
                </a:rPr>
                <a:t>Committed</a:t>
              </a:r>
            </a:p>
          </p:txBody>
        </p:sp>
        <p:sp>
          <p:nvSpPr>
            <p:cNvPr id="9227" name="Rectangle 10"/>
            <p:cNvSpPr>
              <a:spLocks noChangeArrowheads="1"/>
            </p:cNvSpPr>
            <p:nvPr/>
          </p:nvSpPr>
          <p:spPr bwMode="auto">
            <a:xfrm>
              <a:off x="6732240" y="5284616"/>
              <a:ext cx="1440160" cy="406273"/>
            </a:xfrm>
            <a:prstGeom prst="rect">
              <a:avLst/>
            </a:prstGeom>
            <a:solidFill>
              <a:schemeClr val="accent5">
                <a:lumMod val="20000"/>
                <a:lumOff val="80000"/>
              </a:schemeClr>
            </a:solidFill>
            <a:ln w="9525" algn="ctr">
              <a:solidFill>
                <a:schemeClr val="tx1"/>
              </a:solidFill>
              <a:round/>
            </a:ln>
          </p:spPr>
          <p:txBody>
            <a:bodyPr/>
            <a:lstStyle>
              <a:lvl1pPr>
                <a:defRPr sz="2400">
                  <a:solidFill>
                    <a:schemeClr val="tx1"/>
                  </a:solidFill>
                  <a:latin typeface="Times" panose="00000500000000020000" pitchFamily="1" charset="0"/>
                  <a:ea typeface="MS PGothic" pitchFamily="34" charset="-128"/>
                </a:defRPr>
              </a:lvl1pPr>
              <a:lvl2pPr marL="742950" indent="-285750">
                <a:defRPr sz="2400">
                  <a:solidFill>
                    <a:schemeClr val="tx1"/>
                  </a:solidFill>
                  <a:latin typeface="Times" panose="00000500000000020000" pitchFamily="1" charset="0"/>
                  <a:ea typeface="MS PGothic" pitchFamily="34" charset="-128"/>
                </a:defRPr>
              </a:lvl2pPr>
              <a:lvl3pPr marL="1143000" indent="-228600">
                <a:defRPr sz="2400">
                  <a:solidFill>
                    <a:schemeClr val="tx1"/>
                  </a:solidFill>
                  <a:latin typeface="Times" panose="00000500000000020000" pitchFamily="1" charset="0"/>
                  <a:ea typeface="MS PGothic" pitchFamily="34" charset="-128"/>
                </a:defRPr>
              </a:lvl3pPr>
              <a:lvl4pPr marL="1600200" indent="-228600">
                <a:defRPr sz="2400">
                  <a:solidFill>
                    <a:schemeClr val="tx1"/>
                  </a:solidFill>
                  <a:latin typeface="Times" panose="00000500000000020000" pitchFamily="1" charset="0"/>
                  <a:ea typeface="MS PGothic" pitchFamily="34" charset="-128"/>
                </a:defRPr>
              </a:lvl4pPr>
              <a:lvl5pPr marL="2057400" indent="-228600">
                <a:defRPr sz="2400">
                  <a:solidFill>
                    <a:schemeClr val="tx1"/>
                  </a:solidFill>
                  <a:latin typeface="Times" panose="00000500000000020000" pitchFamily="1" charset="0"/>
                  <a:ea typeface="MS PGothic" pitchFamily="34" charset="-128"/>
                </a:defRPr>
              </a:lvl5pPr>
              <a:lvl6pPr marL="25146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6pPr>
              <a:lvl7pPr marL="29718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7pPr>
              <a:lvl8pPr marL="34290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8pPr>
              <a:lvl9pPr marL="3886200" indent="-228600" eaLnBrk="0" fontAlgn="base" hangingPunct="0">
                <a:spcBef>
                  <a:spcPct val="0"/>
                </a:spcBef>
                <a:spcAft>
                  <a:spcPct val="0"/>
                </a:spcAft>
                <a:defRPr sz="2400">
                  <a:solidFill>
                    <a:schemeClr val="tx1"/>
                  </a:solidFill>
                  <a:latin typeface="Times" panose="00000500000000020000" pitchFamily="1" charset="0"/>
                  <a:ea typeface="MS PGothic" pitchFamily="34" charset="-128"/>
                </a:defRPr>
              </a:lvl9pPr>
            </a:lstStyle>
            <a:p>
              <a:r>
                <a:rPr lang="en-AU" altLang="en-US" sz="2000">
                  <a:latin typeface="Times New Roman" panose="02020603050405020304" pitchFamily="18" charset="0"/>
                  <a:cs typeface="Times New Roman" panose="02020603050405020304" pitchFamily="18" charset="0"/>
                </a:rPr>
                <a:t>Aborted</a:t>
              </a:r>
            </a:p>
          </p:txBody>
        </p:sp>
        <p:cxnSp>
          <p:nvCxnSpPr>
            <p:cNvPr id="9228" name="Straight Arrow Connector 5"/>
            <p:cNvCxnSpPr>
              <a:cxnSpLocks noChangeShapeType="1"/>
              <a:stCxn id="9222" idx="0"/>
              <a:endCxn id="9224" idx="1"/>
            </p:cNvCxnSpPr>
            <p:nvPr/>
          </p:nvCxnSpPr>
          <p:spPr bwMode="auto">
            <a:xfrm flipV="1">
              <a:off x="2375756" y="3897052"/>
              <a:ext cx="1692188" cy="396044"/>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9229" name="Straight Arrow Connector 11"/>
            <p:cNvCxnSpPr>
              <a:cxnSpLocks noChangeShapeType="1"/>
              <a:stCxn id="9222" idx="2"/>
              <a:endCxn id="9225" idx="1"/>
            </p:cNvCxnSpPr>
            <p:nvPr/>
          </p:nvCxnSpPr>
          <p:spPr bwMode="auto">
            <a:xfrm>
              <a:off x="2375756" y="5085184"/>
              <a:ext cx="1692188" cy="396043"/>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9230" name="Straight Arrow Connector 15"/>
            <p:cNvCxnSpPr>
              <a:cxnSpLocks noChangeShapeType="1"/>
              <a:stCxn id="9224" idx="3"/>
              <a:endCxn id="9226" idx="1"/>
            </p:cNvCxnSpPr>
            <p:nvPr/>
          </p:nvCxnSpPr>
          <p:spPr bwMode="auto">
            <a:xfrm>
              <a:off x="5724128" y="3897052"/>
              <a:ext cx="1008112" cy="0"/>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9231" name="Straight Arrow Connector 17"/>
            <p:cNvCxnSpPr>
              <a:cxnSpLocks noChangeShapeType="1"/>
              <a:stCxn id="9225" idx="3"/>
              <a:endCxn id="9227" idx="1"/>
            </p:cNvCxnSpPr>
            <p:nvPr/>
          </p:nvCxnSpPr>
          <p:spPr bwMode="auto">
            <a:xfrm>
              <a:off x="5724128" y="5481227"/>
              <a:ext cx="1008112" cy="6526"/>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9232" name="Straight Arrow Connector 19"/>
            <p:cNvCxnSpPr>
              <a:cxnSpLocks noChangeShapeType="1"/>
              <a:stCxn id="9224" idx="2"/>
              <a:endCxn id="9225" idx="0"/>
            </p:cNvCxnSpPr>
            <p:nvPr/>
          </p:nvCxnSpPr>
          <p:spPr bwMode="auto">
            <a:xfrm>
              <a:off x="4896036" y="4293096"/>
              <a:ext cx="0" cy="792087"/>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grpSp>
      <p:sp>
        <p:nvSpPr>
          <p:cNvPr id="17"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9CF22CA-CFB7-4D77-86B1-84B11DA05CE8}" type="slidenum">
              <a:rPr lang="en-US" sz="1400" b="0" strike="noStrike" spc="-1">
                <a:solidFill>
                  <a:srgbClr val="8B8B8B"/>
                </a:solidFill>
                <a:latin typeface="Montserrat"/>
                <a:ea typeface="DejaVu Sans"/>
              </a:rPr>
              <a:t>9</a:t>
            </a:fld>
            <a:endParaRPr lang="en-US" sz="1400" b="0" strike="noStrike" spc="-1" dirty="0">
              <a:latin typeface="Arial" panose="020B060402020209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015"/>
                                        </p:tgtEl>
                                        <p:attrNameLst>
                                          <p:attrName>style.visibility</p:attrName>
                                        </p:attrNameLst>
                                      </p:cBhvr>
                                      <p:to>
                                        <p:strVal val="visible"/>
                                      </p:to>
                                    </p:set>
                                    <p:animEffect transition="in" filter="fade">
                                      <p:cBhvr>
                                        <p:cTn id="7" dur="500"/>
                                        <p:tgtEl>
                                          <p:spTgt spid="430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11047</Words>
  <Application>Microsoft Macintosh PowerPoint</Application>
  <PresentationFormat>On-screen Show (4:3)</PresentationFormat>
  <Paragraphs>1170</Paragraphs>
  <Slides>37</Slides>
  <Notes>37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37</vt:i4>
      </vt:variant>
    </vt:vector>
  </HeadingPairs>
  <TitlesOfParts>
    <vt:vector size="46" baseType="lpstr">
      <vt:lpstr>Times</vt:lpstr>
      <vt:lpstr>Arial</vt:lpstr>
      <vt:lpstr>Courier New</vt:lpstr>
      <vt:lpstr>Montserrat</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Properties of transactions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to handle deadlocks</vt:lpstr>
      <vt:lpstr>PowerPoint Presentation</vt:lpstr>
      <vt:lpstr>PowerPoint Presentation</vt:lpstr>
      <vt:lpstr>PowerPoint Presentation</vt:lpstr>
      <vt:lpstr>PowerPoint Presentation</vt:lpstr>
      <vt:lpstr>PowerPoint Presentation</vt:lpstr>
    </vt:vector>
  </TitlesOfParts>
  <Company>UOW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Yinqiao Li</cp:lastModifiedBy>
  <cp:revision>17</cp:revision>
  <dcterms:created xsi:type="dcterms:W3CDTF">2021-11-10T06:07:43Z</dcterms:created>
  <dcterms:modified xsi:type="dcterms:W3CDTF">2023-11-13T07:13:38Z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16.0016</vt:lpwstr>
  </property>
  <property fmtid="{D5CDD505-2E9C-101B-9397-08002B2CF9AE}" pid="3" name="Company">
    <vt:lpwstr>UOW</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5</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5</vt:i4>
  </property>
  <property fmtid="{D5CDD505-2E9C-101B-9397-08002B2CF9AE}" pid="13" name="KSOProductBuildVer">
    <vt:lpwstr>2052-3.9.2.6301</vt:lpwstr>
  </property>
</Properties>
</file>