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8"/>
  </p:notesMasterIdLst>
  <p:sldIdLst>
    <p:sldId id="256" r:id="rId3"/>
    <p:sldId id="355" r:id="rId4"/>
    <p:sldId id="340" r:id="rId5"/>
    <p:sldId id="342" r:id="rId6"/>
    <p:sldId id="343" r:id="rId7"/>
    <p:sldId id="356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7" r:id="rId17"/>
    <p:sldId id="353" r:id="rId18"/>
    <p:sldId id="388" r:id="rId19"/>
    <p:sldId id="370" r:id="rId20"/>
    <p:sldId id="390" r:id="rId21"/>
    <p:sldId id="391" r:id="rId22"/>
    <p:sldId id="373" r:id="rId23"/>
    <p:sldId id="374" r:id="rId24"/>
    <p:sldId id="375" r:id="rId25"/>
    <p:sldId id="376" r:id="rId26"/>
    <p:sldId id="393" r:id="rId27"/>
    <p:sldId id="392" r:id="rId28"/>
    <p:sldId id="397" r:id="rId29"/>
    <p:sldId id="398" r:id="rId30"/>
    <p:sldId id="394" r:id="rId31"/>
    <p:sldId id="377" r:id="rId32"/>
    <p:sldId id="379" r:id="rId33"/>
    <p:sldId id="401" r:id="rId34"/>
    <p:sldId id="402" r:id="rId35"/>
    <p:sldId id="400" r:id="rId36"/>
    <p:sldId id="354" r:id="rId37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26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5745" autoAdjust="0"/>
  </p:normalViewPr>
  <p:slideViewPr>
    <p:cSldViewPr snapToGrid="0" snapToObjects="1">
      <p:cViewPr varScale="1">
        <p:scale>
          <a:sx n="117" d="100"/>
          <a:sy n="117" d="100"/>
        </p:scale>
        <p:origin x="1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单击编辑备注格式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hdr"/>
          </p:nvPr>
        </p:nvSpPr>
        <p:spPr>
          <a:xfrm>
            <a:off x="1512000" y="588060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622728A0-2823-4898-872A-1BED38EEDB4E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7920" cy="460404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492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--&gt;&lt;speak&gt;&lt;break time="0.5s"/&gt;&lt;prosody rate="90%"&gt;Transaction processing in ANSI S Q L.&lt;break time="0.3s"/&gt;This presentation explains a concept of phenomenon in concurrent processing of database transactions.&lt;break time="0.5s"/&gt;&lt;/prosody&gt;&lt;/speak&gt;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4020840" y="9721080"/>
            <a:ext cx="3075480" cy="51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597A2419-3E6F-45CF-B444-D101B1B2C4C4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0" y="0"/>
            <a:ext cx="3075480" cy="510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803275" indent="-3079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2366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7319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2272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6844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31416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5988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40560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D8C7D1A8-BAA4-4121-A1CD-071DC620CE71}" type="slidenum">
              <a:rPr lang="en-US" altLang="en-US" sz="1300"/>
              <a:pPr/>
              <a:t>10</a:t>
            </a:fld>
            <a:endParaRPr lang="en-US" altLang="en-US" sz="13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2600" dirty="0">
                <a:latin typeface="Times" panose="02020603050405020304" pitchFamily="18" charset="0"/>
              </a:rPr>
              <a:t>&lt;!-- Neural, Brian, Male, British English. --&gt;&lt;speak&gt;&lt;break time="0.5s"/&gt;&lt;prosody rate="90%"&gt;At the read uncommitted isolation level, a transaction can experience all three phenomena: dirty read, </a:t>
            </a:r>
            <a:r>
              <a:rPr lang="en-US" altLang="en-US" sz="2600" dirty="0" err="1">
                <a:latin typeface="Times" panose="02020603050405020304" pitchFamily="18" charset="0"/>
              </a:rPr>
              <a:t>nonrepeatable</a:t>
            </a:r>
            <a:r>
              <a:rPr lang="en-US" altLang="en-US" sz="2600" dirty="0">
                <a:latin typeface="Times" panose="02020603050405020304" pitchFamily="18" charset="0"/>
              </a:rPr>
              <a:t> read and phantom phenomenon.&lt;break time="0.3s"/&gt;At the read uncommitted isolation level, the transactions, are not controlled by a scheduler at all.&lt;break time="0.5s"/&gt;&lt;/prosody&gt;&lt;/speak&gt;</a:t>
            </a:r>
          </a:p>
        </p:txBody>
      </p:sp>
    </p:spTree>
    <p:extLst>
      <p:ext uri="{BB962C8B-B14F-4D97-AF65-F5344CB8AC3E}">
        <p14:creationId xmlns:p14="http://schemas.microsoft.com/office/powerpoint/2010/main" val="2098860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803275" indent="-3079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2366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7319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2272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6844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31416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5988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40560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F8BAC071-E6FC-481D-A717-4ED0A447ABCE}" type="slidenum">
              <a:rPr lang="en-US" altLang="en-US" sz="1300"/>
              <a:pPr/>
              <a:t>11</a:t>
            </a:fld>
            <a:endParaRPr lang="en-US" altLang="en-US" sz="13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2600" dirty="0">
                <a:latin typeface="Times" panose="02020603050405020304" pitchFamily="18" charset="0"/>
              </a:rPr>
              <a:t>&lt;!-- Neural, Brian, Male, British English. --&gt;&lt;speak&gt;&lt;break time="0.5s"/&gt;&lt;prosody rate="90%"&gt;At the read committed isolation level, a transaction can experience only two phenomena: </a:t>
            </a:r>
            <a:r>
              <a:rPr lang="en-US" altLang="en-US" sz="2600" dirty="0" err="1">
                <a:latin typeface="Times" panose="02020603050405020304" pitchFamily="18" charset="0"/>
              </a:rPr>
              <a:t>nonrepeatable</a:t>
            </a:r>
            <a:r>
              <a:rPr lang="en-US" altLang="en-US" sz="2600" dirty="0">
                <a:latin typeface="Times" panose="02020603050405020304" pitchFamily="18" charset="0"/>
              </a:rPr>
              <a:t> read and phantom phenomenon.&lt;break time="0.3s"/&gt;A </a:t>
            </a:r>
            <a:r>
              <a:rPr lang="en-US" altLang="en-US" sz="2600" dirty="0" err="1">
                <a:latin typeface="Times" panose="02020603050405020304" pitchFamily="18" charset="0"/>
              </a:rPr>
              <a:t>nonrepeatable</a:t>
            </a:r>
            <a:r>
              <a:rPr lang="en-US" altLang="en-US" sz="2600" dirty="0">
                <a:latin typeface="Times" panose="02020603050405020304" pitchFamily="18" charset="0"/>
              </a:rPr>
              <a:t> read,  happens when a transaction reads a data item, and later on such data item is changed by another transaction, and the modification is committed by another transaction.&lt;break time="0.3s"/&gt;Then, the second read of the same data item, provides a different result.&lt;break time="0.3s"/&gt;A phantom phenomenon, happens when a transaction counts a set of rows, and later on one of the rows is removed or added by another transaction.&lt;break time="0.3s"/&gt;Then, the second count, returns a different number of rows from the first one.&lt;break time="0.5s"/&gt;&lt;/prosody&gt;&lt;/speak&gt;</a:t>
            </a:r>
          </a:p>
        </p:txBody>
      </p:sp>
    </p:spTree>
    <p:extLst>
      <p:ext uri="{BB962C8B-B14F-4D97-AF65-F5344CB8AC3E}">
        <p14:creationId xmlns:p14="http://schemas.microsoft.com/office/powerpoint/2010/main" val="6561041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803275" indent="-3079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2366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7319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2272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6844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31416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5988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40560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1E565123-3CAD-4717-9D8E-3F4DC51F8A50}" type="slidenum">
              <a:rPr lang="en-US" altLang="en-US" sz="1300"/>
              <a:pPr/>
              <a:t>12</a:t>
            </a:fld>
            <a:endParaRPr lang="en-US" altLang="en-US" sz="13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2600" dirty="0">
                <a:latin typeface="Times" panose="02020603050405020304" pitchFamily="18" charset="0"/>
              </a:rPr>
              <a:t>&lt;!-- Neural, Brian, Male, British English. --&gt;&lt;speak&gt;&lt;break time="0.5s"/&gt;&lt;prosody rate="90%"&gt;At the repeatable read isolation level, a transaction can experience only one phenomenon:  phantom phenomenon.&lt;break time="0.3s"/&gt;A phantom phenomenon happens, when a transaction counts a set of rows, and then some of the rows are removed or added by another transaction.&lt;break time="0.3s"/&gt;Then, the second count, returns a different number of rows, from the first one.&lt;break time="0.5s"/&gt;&lt;/prosody&gt;&lt;/speak&gt;</a:t>
            </a:r>
          </a:p>
        </p:txBody>
      </p:sp>
    </p:spTree>
    <p:extLst>
      <p:ext uri="{BB962C8B-B14F-4D97-AF65-F5344CB8AC3E}">
        <p14:creationId xmlns:p14="http://schemas.microsoft.com/office/powerpoint/2010/main" val="14600263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803275" indent="-3079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2366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7319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2272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6844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31416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5988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40560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FF632782-DF7F-46C7-8957-F4316D6A3C98}" type="slidenum">
              <a:rPr lang="en-US" altLang="en-US" sz="1300"/>
              <a:pPr/>
              <a:t>13</a:t>
            </a:fld>
            <a:endParaRPr lang="en-US" altLang="en-US" sz="13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2600" dirty="0">
                <a:latin typeface="Times" panose="02020603050405020304" pitchFamily="18" charset="0"/>
              </a:rPr>
              <a:t>&lt;!-- Neural, Brian, Male, British English. --&gt;&lt;speak&gt;&lt;break time="0.5s"/&gt;&lt;prosody rate="90%"&gt;At the serializable isolation level, a transaction can experience none of the phenomena.&lt;break time="0.3s"/&gt;The serializable isolation level, is equivalent to conflict </a:t>
            </a:r>
            <a:r>
              <a:rPr lang="en-US" altLang="en-US" sz="2600" dirty="0" err="1">
                <a:latin typeface="Times" panose="02020603050405020304" pitchFamily="18" charset="0"/>
              </a:rPr>
              <a:t>serializability</a:t>
            </a:r>
            <a:r>
              <a:rPr lang="en-US" altLang="en-US" sz="2600" dirty="0">
                <a:latin typeface="Times" panose="02020603050405020304" pitchFamily="18" charset="0"/>
              </a:rPr>
              <a:t> correctness criterion.&lt;break time="0.5s"/&gt;&lt;/prosody&gt;&lt;/speak&gt;</a:t>
            </a:r>
          </a:p>
        </p:txBody>
      </p:sp>
    </p:spTree>
    <p:extLst>
      <p:ext uri="{BB962C8B-B14F-4D97-AF65-F5344CB8AC3E}">
        <p14:creationId xmlns:p14="http://schemas.microsoft.com/office/powerpoint/2010/main" val="42896869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803275" indent="-3079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2366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7319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2272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6844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31416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5988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40560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7677998-2C80-44E8-B522-AFCA7830F905}" type="slidenum">
              <a:rPr lang="en-US" altLang="en-US" sz="1300"/>
              <a:pPr/>
              <a:t>14</a:t>
            </a:fld>
            <a:endParaRPr lang="en-US" altLang="en-US" sz="13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2600" dirty="0">
                <a:latin typeface="Times" panose="02020603050405020304" pitchFamily="18" charset="0"/>
              </a:rPr>
              <a:t>&lt;!-- Neural, Brian, Male, British English. --&gt;&lt;speak&gt;&lt;break time="0.5s"/&gt;&lt;prosody rate="90%"&gt;A table given at the present slide, summarizes the definitions of four levels of isolations, also called as four levels of correctness.&lt;break time="0.3s"/&gt;A decision, what isolation level a transaction is assigned to, depends on a developer of database applications.&lt;break time="0.3s"/&gt;A lower level means, that a transaction can be processed faster than at a higher level, but at the expense of more phenomena, that may happen during its processing.&lt;break time="0.3s"/&gt;In the next presentation, we look at S Q L statements, that can be used to assign the database transactions to appropriate isolation levels.&lt;break time="0.5s"/&gt;&lt;/prosody&gt;&lt;/speak&gt;</a:t>
            </a:r>
          </a:p>
        </p:txBody>
      </p:sp>
    </p:spTree>
    <p:extLst>
      <p:ext uri="{BB962C8B-B14F-4D97-AF65-F5344CB8AC3E}">
        <p14:creationId xmlns:p14="http://schemas.microsoft.com/office/powerpoint/2010/main" val="42928347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--&gt;&lt;speak&gt;&lt;break time="0.5s"/&gt;&lt;prosody rate="90%"&gt;Setting isolation levels.&lt;break time="0.5s"/&gt;&lt;/prosody&gt;&lt;/speak&gt;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1D35BE72-513F-477A-9A5D-7061A1556B75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15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80560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803275" indent="-3079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2366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7319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2272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6844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31416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5988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40560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CD0CA975-1DEF-4B2E-B23A-75DA924B1DD3}" type="slidenum">
              <a:rPr lang="en-US" altLang="en-US" sz="1300"/>
              <a:pPr/>
              <a:t>16</a:t>
            </a:fld>
            <a:endParaRPr lang="en-US" altLang="en-US" sz="13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2600" dirty="0">
                <a:latin typeface="Times" panose="02020603050405020304" pitchFamily="18" charset="0"/>
              </a:rPr>
              <a:t>&lt;!-- Neural, Brian, Male, British English. --&gt;&lt;speak&gt;&lt;break time="0.5s"/&gt;&lt;prosody rate="90%"&gt;An S Q L statement: SET TRANSACTION ISOLATION LEVEL, can be used to assign a database transaction, to a given isolation level.&lt;break time="0.3s"/&gt;The statement has the following four options: read </a:t>
            </a:r>
            <a:r>
              <a:rPr lang="en-US" altLang="en-US" sz="2600" dirty="0" err="1">
                <a:latin typeface="Times" panose="02020603050405020304" pitchFamily="18" charset="0"/>
              </a:rPr>
              <a:t>uncommited</a:t>
            </a:r>
            <a:r>
              <a:rPr lang="en-US" altLang="en-US" sz="2600" dirty="0">
                <a:latin typeface="Times" panose="02020603050405020304" pitchFamily="18" charset="0"/>
              </a:rPr>
              <a:t>, read committed, repeatable read, and serializable.&lt;break time="0.3s"/&gt;The statement: SET TRANSACTION ISOLATION LEVEL, must be the first statement in a database transaction.&lt;break time="0.3s"/&gt;If the statement is not provided, then a database system assumes a default isolation level, which usually is: read committed isolation level.&lt;break time="0.5s"/&gt;&lt;/prosody&gt;&lt;/speak&gt;</a:t>
            </a:r>
          </a:p>
        </p:txBody>
      </p:sp>
    </p:spTree>
    <p:extLst>
      <p:ext uri="{BB962C8B-B14F-4D97-AF65-F5344CB8AC3E}">
        <p14:creationId xmlns:p14="http://schemas.microsoft.com/office/powerpoint/2010/main" val="36359817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803275" indent="-3079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2366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7319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2272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6844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31416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5988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40560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F1926BFA-424E-494D-B770-B20F2074799E}" type="slidenum">
              <a:rPr lang="en-US" altLang="en-US" sz="1300"/>
              <a:pPr/>
              <a:t>17</a:t>
            </a:fld>
            <a:endParaRPr lang="en-US" altLang="en-US" sz="13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b="0" dirty="0">
                <a:latin typeface="Arial" panose="020B0604020202020204" pitchFamily="34" charset="0"/>
              </a:rPr>
              <a:t>&lt;!-- Neural, Brian, Male, British English. --&gt;&lt;speak&gt;&lt;break time="0.5s"/&gt;&lt;prosody rate="90%"&gt;In the first example, a schedule is controlled by ANSI S Q L isolation levels.&lt;break time="0.3s"/&gt;Transaction: T 1, is set at: read </a:t>
            </a:r>
            <a:r>
              <a:rPr lang="en-US" altLang="en-US" b="0" dirty="0" err="1">
                <a:latin typeface="Arial" panose="020B0604020202020204" pitchFamily="34" charset="0"/>
              </a:rPr>
              <a:t>uncommited</a:t>
            </a:r>
            <a:r>
              <a:rPr lang="en-US" altLang="en-US" b="0" dirty="0">
                <a:latin typeface="Arial" panose="020B0604020202020204" pitchFamily="34" charset="0"/>
              </a:rPr>
              <a:t> level, and transaction: T 2, is set at: read committed isolation level.&lt;break time="0.3s"/&gt;First, transaction: T 1, finds a budget of department of arts.&lt;break time="0.3s"/&gt;Next, transaction: T 2, increases a budget of department of arts.&lt;break time="0.3s"/&gt;Next, transaction: T 1, finds a budget of </a:t>
            </a:r>
            <a:r>
              <a:rPr lang="en-US" altLang="en-US" b="0" dirty="0" err="1">
                <a:latin typeface="Arial" panose="020B0604020202020204" pitchFamily="34" charset="0"/>
              </a:rPr>
              <a:t>departmnent</a:t>
            </a:r>
            <a:r>
              <a:rPr lang="en-US" altLang="en-US" b="0" dirty="0">
                <a:latin typeface="Arial" panose="020B0604020202020204" pitchFamily="34" charset="0"/>
              </a:rPr>
              <a:t> of arts again.&lt;break time="0.3s"/&gt;An increment made by transaction: T 2, is visible to transaction: T 1, despite a fact, that transaction: T 2, have not </a:t>
            </a:r>
            <a:r>
              <a:rPr lang="en-US" altLang="en-US" b="0" dirty="0" err="1">
                <a:latin typeface="Arial" panose="020B0604020202020204" pitchFamily="34" charset="0"/>
              </a:rPr>
              <a:t>commited</a:t>
            </a:r>
            <a:r>
              <a:rPr lang="en-US" altLang="en-US" b="0" dirty="0">
                <a:latin typeface="Arial" panose="020B0604020202020204" pitchFamily="34" charset="0"/>
              </a:rPr>
              <a:t> its update.&lt;break time="0.3s"/&gt;It is because transaction: T 1, is processed at the read </a:t>
            </a:r>
            <a:r>
              <a:rPr lang="en-US" altLang="en-US" b="0" dirty="0" err="1">
                <a:latin typeface="Arial" panose="020B0604020202020204" pitchFamily="34" charset="0"/>
              </a:rPr>
              <a:t>uncommited</a:t>
            </a:r>
            <a:r>
              <a:rPr lang="en-US" altLang="en-US" b="0" dirty="0">
                <a:latin typeface="Arial" panose="020B0604020202020204" pitchFamily="34" charset="0"/>
              </a:rPr>
              <a:t> isolation level.&lt;break time="0.3s"/&gt;At the end transaction: T 2, rolls back an update performed earlier.&lt;break time="0.3s"/&gt;Now, transaction: T 1, would find a budget of department of arts, the same as after the first search.&lt;break time="0.5s"/&gt;&lt;/prosody&gt;&lt;/speak&gt;</a:t>
            </a:r>
            <a:endParaRPr lang="en-US" altLang="en-US" b="0" dirty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0504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803275" indent="-3079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2366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7319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2272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6844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31416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5988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40560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44673578-F776-4C89-9D7F-E112D6DE4B4F}" type="slidenum">
              <a:rPr lang="en-US" altLang="en-US" sz="1300"/>
              <a:pPr/>
              <a:t>18</a:t>
            </a:fld>
            <a:endParaRPr lang="en-US" altLang="en-US" sz="13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200" b="0" dirty="0">
                <a:latin typeface="Arial" panose="020B0604020202020204" pitchFamily="34" charset="0"/>
              </a:rPr>
              <a:t>&lt;!-- Neural, Brian, Male, British English. --&gt;&lt;speak&gt;&lt;break time="0.5s"/&gt;&lt;prosody rate="90%"&gt;In the next example, both transactions, are processed at the isolation level read committed.&lt;break time="0.3s"/&gt;A transaction: T 2, reads a budget of a department of arts.&lt;break time="0.3s"/&gt;Next, a transaction: T 1, increases a budget of a department of arts, and it does not commit its update statement.&lt;break time="0.3s"/&gt;Next, when a transaction: T 2, reads a budget again, it finds, that a budget is exactly the same as after the first read.&lt;break time="0.3s"/&gt;It is because, a modification performed by a transaction: T 1, is not committed, and when a transaction: T 2, runs at read committed isolation level, it cannot see the uncommitted modifications.&lt;break time="0.5s"/&gt;&lt;/prosody&gt;&lt;/speak&gt;</a:t>
            </a:r>
            <a:endParaRPr lang="en-US" altLang="en-US" b="0" dirty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3833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803275" indent="-3079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2366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7319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2272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6844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31416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5988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40560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44673578-F776-4C89-9D7F-E112D6DE4B4F}" type="slidenum">
              <a:rPr lang="en-US" altLang="en-US" sz="1300"/>
              <a:pPr/>
              <a:t>19</a:t>
            </a:fld>
            <a:endParaRPr lang="en-US" altLang="en-US" sz="13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200" b="0" dirty="0">
                <a:latin typeface="Arial" panose="020B0604020202020204" pitchFamily="34" charset="0"/>
              </a:rPr>
              <a:t>&lt;!-- Neural, Brian, Male, British English. --&gt;</a:t>
            </a:r>
          </a:p>
          <a:p>
            <a:r>
              <a:rPr lang="en-US" altLang="en-US" sz="1200" b="0" dirty="0">
                <a:latin typeface="Arial" panose="020B0604020202020204" pitchFamily="34" charset="0"/>
              </a:rPr>
              <a:t>&lt;speak&gt;</a:t>
            </a:r>
          </a:p>
          <a:p>
            <a:r>
              <a:rPr lang="en-US" altLang="en-US" sz="1200" b="0" dirty="0">
                <a:latin typeface="Arial" panose="020B0604020202020204" pitchFamily="34" charset="0"/>
              </a:rPr>
              <a:t>&lt;break time="0.5s"/&gt;</a:t>
            </a:r>
          </a:p>
          <a:p>
            <a:r>
              <a:rPr lang="en-US" altLang="en-US" sz="1200" b="0" dirty="0">
                <a:latin typeface="Arial" panose="020B0604020202020204" pitchFamily="34" charset="0"/>
              </a:rPr>
              <a:t>&lt;prosody rate="90%"&gt;</a:t>
            </a:r>
          </a:p>
          <a:p>
            <a:r>
              <a:rPr lang="en-US" altLang="en-US" sz="1200" b="0" dirty="0">
                <a:latin typeface="Arial" panose="020B0604020202020204" pitchFamily="34" charset="0"/>
              </a:rPr>
              <a:t>In the next schedule,  both transactions are processed at read committed isolation level.</a:t>
            </a:r>
          </a:p>
          <a:p>
            <a:r>
              <a:rPr lang="en-US" altLang="en-US" sz="1200" b="0" dirty="0">
                <a:latin typeface="Arial" panose="020B0604020202020204" pitchFamily="34" charset="0"/>
              </a:rPr>
              <a:t>&lt;break time="0.3s"/&gt;</a:t>
            </a:r>
          </a:p>
          <a:p>
            <a:r>
              <a:rPr lang="en-US" altLang="en-US" sz="1200" b="0" dirty="0">
                <a:latin typeface="Arial" panose="020B0604020202020204" pitchFamily="34" charset="0"/>
              </a:rPr>
              <a:t>Transaction: T 2, reads a budget of arts department.</a:t>
            </a:r>
          </a:p>
          <a:p>
            <a:r>
              <a:rPr lang="en-US" altLang="en-US" sz="1200" b="0" dirty="0">
                <a:latin typeface="Arial" panose="020B0604020202020204" pitchFamily="34" charset="0"/>
              </a:rPr>
              <a:t>&lt;break time="0.3s"/&gt;</a:t>
            </a:r>
          </a:p>
          <a:p>
            <a:r>
              <a:rPr lang="en-US" altLang="en-US" sz="1200" b="0" dirty="0">
                <a:latin typeface="Arial" panose="020B0604020202020204" pitchFamily="34" charset="0"/>
              </a:rPr>
              <a:t>Next, a transaction: T 1, updates a budget of arts department, and commits its update.</a:t>
            </a:r>
          </a:p>
          <a:p>
            <a:r>
              <a:rPr lang="en-US" altLang="en-US" sz="1200" b="0" dirty="0">
                <a:latin typeface="Arial" panose="020B0604020202020204" pitchFamily="34" charset="0"/>
              </a:rPr>
              <a:t>&lt;break time="0.3s"/&gt;</a:t>
            </a:r>
          </a:p>
          <a:p>
            <a:r>
              <a:rPr lang="en-US" altLang="en-US" sz="1200" b="0" dirty="0">
                <a:latin typeface="Arial" panose="020B0604020202020204" pitchFamily="34" charset="0"/>
              </a:rPr>
              <a:t>Transaction: T 2, reads a budget of arts department, and this time an updated value is visible to transaction: T 2.</a:t>
            </a:r>
          </a:p>
          <a:p>
            <a:r>
              <a:rPr lang="en-US" altLang="en-US" sz="1200" b="0" dirty="0">
                <a:latin typeface="Arial" panose="020B0604020202020204" pitchFamily="34" charset="0"/>
              </a:rPr>
              <a:t>&lt;break time="0.3s"/&gt;</a:t>
            </a:r>
          </a:p>
          <a:p>
            <a:r>
              <a:rPr lang="en-US" altLang="en-US" sz="1200" b="0" dirty="0">
                <a:latin typeface="Arial" panose="020B0604020202020204" pitchFamily="34" charset="0"/>
              </a:rPr>
              <a:t>It is because, transaction T 2, is processed at read committed isolation level, and an update performed by transaction: T 1, was </a:t>
            </a:r>
            <a:r>
              <a:rPr lang="en-US" altLang="en-US" sz="1200" b="0" dirty="0" err="1">
                <a:latin typeface="Arial" panose="020B0604020202020204" pitchFamily="34" charset="0"/>
              </a:rPr>
              <a:t>successfuly</a:t>
            </a:r>
            <a:r>
              <a:rPr lang="en-US" altLang="en-US" sz="1200" b="0" dirty="0">
                <a:latin typeface="Arial" panose="020B0604020202020204" pitchFamily="34" charset="0"/>
              </a:rPr>
              <a:t> </a:t>
            </a:r>
            <a:r>
              <a:rPr lang="en-US" altLang="en-US" sz="1200" b="0" dirty="0" err="1">
                <a:latin typeface="Arial" panose="020B0604020202020204" pitchFamily="34" charset="0"/>
              </a:rPr>
              <a:t>commited</a:t>
            </a:r>
            <a:r>
              <a:rPr lang="en-US" altLang="en-US" sz="1200" b="0" dirty="0">
                <a:latin typeface="Arial" panose="020B0604020202020204" pitchFamily="34" charset="0"/>
              </a:rPr>
              <a:t>.</a:t>
            </a:r>
          </a:p>
          <a:p>
            <a:r>
              <a:rPr lang="en-US" altLang="en-US" sz="1200" b="0" dirty="0">
                <a:latin typeface="Arial" panose="020B0604020202020204" pitchFamily="34" charset="0"/>
              </a:rPr>
              <a:t>&lt;break time="0.5s"/&gt;</a:t>
            </a:r>
          </a:p>
          <a:p>
            <a:r>
              <a:rPr lang="en-US" altLang="en-US" sz="1200" b="0" dirty="0">
                <a:latin typeface="Arial" panose="020B0604020202020204" pitchFamily="34" charset="0"/>
              </a:rPr>
              <a:t>&lt;/prosody&gt;</a:t>
            </a:r>
          </a:p>
          <a:p>
            <a:r>
              <a:rPr lang="en-US" altLang="en-US" sz="1200" b="0" dirty="0">
                <a:latin typeface="Arial" panose="020B0604020202020204" pitchFamily="34" charset="0"/>
              </a:rPr>
              <a:t>&lt;/speak&gt;</a:t>
            </a:r>
          </a:p>
        </p:txBody>
      </p:sp>
    </p:spTree>
    <p:extLst>
      <p:ext uri="{BB962C8B-B14F-4D97-AF65-F5344CB8AC3E}">
        <p14:creationId xmlns:p14="http://schemas.microsoft.com/office/powerpoint/2010/main" val="2446855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--&gt;&lt;speak&gt;&lt;break time="0.5s"/&gt;&lt;prosody rate="90%"&gt;Phenomena.&lt;break time="0.5s"/&gt;&lt;/prosody&gt;&lt;/speak&gt;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1D35BE72-513F-477A-9A5D-7061A1556B75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02914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803275" indent="-3079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2366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7319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2272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6844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31416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5988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40560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44673578-F776-4C89-9D7F-E112D6DE4B4F}" type="slidenum">
              <a:rPr lang="en-US" altLang="en-US" sz="1300"/>
              <a:pPr/>
              <a:t>20</a:t>
            </a:fld>
            <a:endParaRPr lang="en-US" altLang="en-US" sz="13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200" b="0" dirty="0">
                <a:latin typeface="Arial" panose="020B0604020202020204" pitchFamily="34" charset="0"/>
              </a:rPr>
              <a:t>&lt;!-- Neural, Brian, Male, British English. --&gt;</a:t>
            </a:r>
          </a:p>
          <a:p>
            <a:r>
              <a:rPr lang="en-US" altLang="en-US" sz="1200" b="0" dirty="0">
                <a:latin typeface="Arial" panose="020B0604020202020204" pitchFamily="34" charset="0"/>
              </a:rPr>
              <a:t>&lt;speak&gt;</a:t>
            </a:r>
          </a:p>
          <a:p>
            <a:r>
              <a:rPr lang="en-US" altLang="en-US" sz="1200" b="0" dirty="0">
                <a:latin typeface="Arial" panose="020B0604020202020204" pitchFamily="34" charset="0"/>
              </a:rPr>
              <a:t>&lt;break time="0.5s"/&gt;</a:t>
            </a:r>
          </a:p>
          <a:p>
            <a:r>
              <a:rPr lang="en-US" altLang="en-US" sz="1200" b="0" dirty="0">
                <a:latin typeface="Arial" panose="020B0604020202020204" pitchFamily="34" charset="0"/>
              </a:rPr>
              <a:t>&lt;prosody rate="90%"&gt;</a:t>
            </a:r>
          </a:p>
          <a:p>
            <a:r>
              <a:rPr lang="en-US" altLang="en-US" sz="1200" b="0" dirty="0">
                <a:latin typeface="Arial" panose="020B0604020202020204" pitchFamily="34" charset="0"/>
              </a:rPr>
              <a:t>In the present schedule, transaction: T 1, reads a budget of department of arts.</a:t>
            </a:r>
          </a:p>
          <a:p>
            <a:r>
              <a:rPr lang="en-US" altLang="en-US" sz="1200" b="0" dirty="0">
                <a:latin typeface="Arial" panose="020B0604020202020204" pitchFamily="34" charset="0"/>
              </a:rPr>
              <a:t>&lt;break time="0.3s"/&gt;</a:t>
            </a:r>
          </a:p>
          <a:p>
            <a:r>
              <a:rPr lang="en-US" altLang="en-US" sz="1200" b="0" dirty="0">
                <a:latin typeface="Arial" panose="020B0604020202020204" pitchFamily="34" charset="0"/>
              </a:rPr>
              <a:t>Next, transaction: T 2, updates a budget of department of arts, and the update is not committed yet.</a:t>
            </a:r>
          </a:p>
          <a:p>
            <a:r>
              <a:rPr lang="en-US" altLang="en-US" sz="1200" b="0" dirty="0">
                <a:latin typeface="Arial" panose="020B0604020202020204" pitchFamily="34" charset="0"/>
              </a:rPr>
              <a:t>&lt;break time="0.3s"/&gt;</a:t>
            </a:r>
          </a:p>
          <a:p>
            <a:r>
              <a:rPr lang="en-US" altLang="en-US" sz="1200" b="0" dirty="0">
                <a:latin typeface="Arial" panose="020B0604020202020204" pitchFamily="34" charset="0"/>
              </a:rPr>
              <a:t>Then, transaction: T 1, also attempts to update a budget of department of arts.</a:t>
            </a:r>
          </a:p>
          <a:p>
            <a:r>
              <a:rPr lang="en-US" altLang="en-US" sz="1200" b="0" dirty="0">
                <a:latin typeface="Arial" panose="020B0604020202020204" pitchFamily="34" charset="0"/>
              </a:rPr>
              <a:t>&lt;break time="0.3s"/&gt;</a:t>
            </a:r>
          </a:p>
          <a:p>
            <a:r>
              <a:rPr lang="en-US" altLang="en-US" sz="1200" b="0" dirty="0">
                <a:latin typeface="Arial" panose="020B0604020202020204" pitchFamily="34" charset="0"/>
              </a:rPr>
              <a:t>Such update cannot be performed, because: T 1, is processed at read committed level and it cannot read uncommitted modifications performed by  transaction: T 1.</a:t>
            </a:r>
          </a:p>
          <a:p>
            <a:r>
              <a:rPr lang="en-US" altLang="en-US" sz="1200" b="0" dirty="0">
                <a:latin typeface="Arial" panose="020B0604020202020204" pitchFamily="34" charset="0"/>
              </a:rPr>
              <a:t>&lt;break time="0.3s"/&gt;</a:t>
            </a:r>
          </a:p>
          <a:p>
            <a:r>
              <a:rPr lang="en-US" altLang="en-US" sz="1200" b="0" dirty="0">
                <a:latin typeface="Arial" panose="020B0604020202020204" pitchFamily="34" charset="0"/>
              </a:rPr>
              <a:t>Hence, transaction: T 2, must wait until transaction: T 1, either commits or it aborts and it rolls back its update.</a:t>
            </a:r>
          </a:p>
          <a:p>
            <a:r>
              <a:rPr lang="en-US" altLang="en-US" sz="1200" b="0" dirty="0">
                <a:latin typeface="Arial" panose="020B0604020202020204" pitchFamily="34" charset="0"/>
              </a:rPr>
              <a:t>&lt;break time="0.3s"/&gt;</a:t>
            </a:r>
          </a:p>
          <a:p>
            <a:r>
              <a:rPr lang="en-US" altLang="en-US" sz="1200" b="0" dirty="0">
                <a:latin typeface="Arial" panose="020B0604020202020204" pitchFamily="34" charset="0"/>
              </a:rPr>
              <a:t>The processing continues on the next slide.</a:t>
            </a:r>
          </a:p>
          <a:p>
            <a:r>
              <a:rPr lang="en-US" altLang="en-US" sz="1200" b="0" dirty="0">
                <a:latin typeface="Arial" panose="020B0604020202020204" pitchFamily="34" charset="0"/>
              </a:rPr>
              <a:t>&lt;break time="0.5s"/&gt;</a:t>
            </a:r>
          </a:p>
          <a:p>
            <a:r>
              <a:rPr lang="en-US" altLang="en-US" sz="1200" b="0" dirty="0">
                <a:latin typeface="Arial" panose="020B0604020202020204" pitchFamily="34" charset="0"/>
              </a:rPr>
              <a:t>&lt;/prosody&gt;</a:t>
            </a:r>
          </a:p>
          <a:p>
            <a:r>
              <a:rPr lang="en-US" altLang="en-US" sz="1200" b="0" dirty="0">
                <a:latin typeface="Arial" panose="020B0604020202020204" pitchFamily="34" charset="0"/>
              </a:rPr>
              <a:t>&lt;/speak&gt;</a:t>
            </a:r>
          </a:p>
        </p:txBody>
      </p:sp>
    </p:spTree>
    <p:extLst>
      <p:ext uri="{BB962C8B-B14F-4D97-AF65-F5344CB8AC3E}">
        <p14:creationId xmlns:p14="http://schemas.microsoft.com/office/powerpoint/2010/main" val="30540943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803275" indent="-3079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2366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7319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2272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6844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31416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5988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40560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00D44F4B-E4E1-4D2C-8F55-65FF37713055}" type="slidenum">
              <a:rPr lang="en-US" altLang="en-US" sz="1300"/>
              <a:pPr/>
              <a:t>21</a:t>
            </a:fld>
            <a:endParaRPr lang="en-US" altLang="en-US" sz="13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&lt;!-- Neural, Brian, Male, British English. --&gt;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&lt;speak&gt;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time="0.5s"/&gt;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&lt;prosody rate="90%"&gt;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This slide, visualizes the schedule started on the previous slide.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time="0.3s"/&gt;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We continue processing of the transactions: T1 and T 2, from the previous slide.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time="0.3s"/&gt;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Transaction: T 2, is waiting for transaction: T 1, to commit or to roll back its modification.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time="0.3s"/&gt;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A transaction: T 1, reads a budget of a department of arts.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time="0.3s"/&gt;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A value of budget is consistent with a value earlier increased by a transaction: T 1, as the transaction can read its own modifications.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time="0.3s"/&gt;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Next, a transaction: T 1, commits and immediately after commit, a transaction: T 2, updates the budget.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time="0.3s"/&gt;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A transaction: T 2, is processed at read committed level, and because of that, it can see a modification performed by a transaction: T 1, and its own modification performed a moment ago.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time="0.5s"/&gt;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&lt;/prosody&gt;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&lt;/speak&gt;</a:t>
            </a:r>
          </a:p>
          <a:p>
            <a:pPr eaLnBrk="1" hangingPunct="1"/>
            <a:endParaRPr lang="en-US" altLang="en-US" dirty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2308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803275" indent="-3079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2366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7319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2272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6844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31416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5988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40560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2F857707-30FA-4298-9578-3399BE963742}" type="slidenum">
              <a:rPr lang="en-US" altLang="en-US" sz="1300"/>
              <a:pPr/>
              <a:t>22</a:t>
            </a:fld>
            <a:endParaRPr lang="en-US" altLang="en-US" sz="13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&lt;!-- Neural, Brian, Male, British English. --&gt;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&lt;speak&gt;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time="0.5s"/&gt;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&lt;prosody rate="90%"&gt;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The present schedule, is a bit similar to the previous schedule.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time="0.3s"/&gt;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Both transactions are processed at: the read committed level.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time="0.3s"/&gt;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A transaction: T 1, reads a budget of department of arts.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time="0.3s"/&gt;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Then, a transaction: T 2, updates a budget of department of arts.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time="0.3s"/&gt;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Next, a transaction: T 1, also tries to update a budget of department of arts.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time="0.3s"/&gt;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A transaction: T 1, must wait for commit or rollback of a modification performed by a transaction T 2.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time="0.3s"/&gt;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The schedule, is continued on the next slide.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time="0.5s"/&gt;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&lt;/prosody&gt;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&lt;/speak&gt;</a:t>
            </a:r>
          </a:p>
          <a:p>
            <a:pPr eaLnBrk="1" hangingPunct="1"/>
            <a:endParaRPr lang="en-US" altLang="en-US" dirty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591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803275" indent="-3079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2366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7319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2272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6844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31416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5988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40560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091BAD30-97E4-4A77-8B42-4F4742B8E110}" type="slidenum">
              <a:rPr lang="en-US" altLang="en-US" sz="1300"/>
              <a:pPr/>
              <a:t>23</a:t>
            </a:fld>
            <a:endParaRPr lang="en-US" altLang="en-US" sz="13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&lt;!-- Neural, Brian, Male, British English. --&gt;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&lt;speak&gt;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time="0.5s"/&gt;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&lt;prosody rate="90%"&gt;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This slide, visualizes the continuation of a schedule, started on the </a:t>
            </a:r>
            <a:r>
              <a:rPr lang="en-US" altLang="en-US" dirty="0" err="1">
                <a:latin typeface="Times" panose="02020603050405020304" pitchFamily="18" charset="0"/>
              </a:rPr>
              <a:t>previouse</a:t>
            </a:r>
            <a:r>
              <a:rPr lang="en-US" altLang="en-US" dirty="0">
                <a:latin typeface="Times" panose="02020603050405020304" pitchFamily="18" charset="0"/>
              </a:rPr>
              <a:t> slide.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time="0.3s"/&gt;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Transaction: T 2, decides to rollback its update, and it allows transaction: T 1, to restart its update.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time="0.3s"/&gt;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Next, transaction: T 1, reads  a budget, and because transaction: T 2, rolled back its update, a budget is increased only one time. 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time="0.5s"/&gt;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&lt;/prosody&gt;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&lt;/speak&gt;</a:t>
            </a:r>
          </a:p>
          <a:p>
            <a:pPr eaLnBrk="1" hangingPunct="1"/>
            <a:endParaRPr lang="en-US" altLang="en-US" dirty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808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803275" indent="-3079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2366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7319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2272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6844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31416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5988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40560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0CCFD198-7AC2-4F40-BFD1-B93932E98AA8}" type="slidenum">
              <a:rPr lang="en-US" altLang="en-US" sz="1300"/>
              <a:pPr/>
              <a:t>24</a:t>
            </a:fld>
            <a:endParaRPr lang="en-US" altLang="en-US" sz="13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&lt;!-- Neural, Brian, Male, British English. --&gt;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&lt;speak&gt;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time="0.5s"/&gt;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&lt;prosody rate="90%"&gt;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The present example, shows how the transactions processed at the read committed isolation level, may corrupt a database.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time="0.3s"/&gt;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We consider two transactions: T 1 and T 2, both processed at the read committed isolation level.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time="0.3s"/&gt;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A schedule starts from transaction: T 2, reading a budget of department FIN.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time="0.3s"/&gt;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A budget of a department FIN is equal to 700.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time="0.3s"/&gt;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Next, transaction: T 1, reads a budget of department SCIT and it gets a value 100.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time="0.3s"/&gt;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Then, processing continues on the next slide.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time="0.5s"/&gt;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&lt;/prosody&gt;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&lt;/speak&gt;</a:t>
            </a:r>
          </a:p>
          <a:p>
            <a:pPr eaLnBrk="1" hangingPunct="1"/>
            <a:endParaRPr lang="en-US" altLang="en-US" dirty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6809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803275" indent="-3079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2366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7319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2272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6844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31416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5988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40560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0CCFD198-7AC2-4F40-BFD1-B93932E98AA8}" type="slidenum">
              <a:rPr lang="en-US" altLang="en-US" sz="1300"/>
              <a:pPr/>
              <a:t>25</a:t>
            </a:fld>
            <a:endParaRPr lang="en-US" altLang="en-US" sz="13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&lt;!-- Neural, Brian, Male, British English. --&gt;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&lt;speak&gt;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time="0.5s"/&gt;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&lt;prosody rate="90%"&gt;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Next, transaction: T 2, reads a budget of department FIN, and updates a budget of department SCIT, to the same value as a budget of department FIN.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time="0.3s"/&gt;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After processing of update statement, the budgets of departments: FIN and SCIT, are the same.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time="0.3s"/&gt;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Transaction: T 1, reads a budget of department SCIT, and a budget is equal to a budget of department: FIN.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time="0.3s"/&gt;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Next, transaction: T 2, increases a budget of department FIN by 50.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time="0.3s"/&gt;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The remaining part of the schedule is presented on the next slide.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time="0.5s"/&gt;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&lt;/prosody&gt;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&lt;/speak&gt;</a:t>
            </a:r>
          </a:p>
          <a:p>
            <a:pPr eaLnBrk="1" hangingPunct="1"/>
            <a:endParaRPr lang="en-US" altLang="en-US" dirty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6271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803275" indent="-3079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2366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7319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2272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6844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31416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5988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40560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0CCFD198-7AC2-4F40-BFD1-B93932E98AA8}" type="slidenum">
              <a:rPr lang="en-US" altLang="en-US" sz="1300"/>
              <a:pPr/>
              <a:t>26</a:t>
            </a:fld>
            <a:endParaRPr lang="en-US" altLang="en-US" sz="13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&lt;!-- Neural, Brian, Male, British English. --&gt;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&lt;speak&gt;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time="0.5s"/&gt;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&lt;prosody rate="90%"&gt;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Next, transaction: T 2, increases a budget of department FIN by 50.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time="0.3s"/&gt;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Transaction: T 2, reads a new value of budget, and commits the processing of UPDATE statement.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time="0.3s"/&gt;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The committed value of budget of a department FIN is 750.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time="0.3s"/&gt;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Next, transaction: T 2, increases a budget of a department SCIT, by a budget of a department FIN, and it commits the update statement.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time="0.3s"/&gt;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The update statements processed by transaction: T 1, supposed to change a budget of a department SCIT, to a value equal to two times of a budget of a department FIN.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time="0.3s"/&gt;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The first update statement, processed by transaction: T 1,  makes a budget of a department SCIT, equal to a budget of a department FIN, and  equal to 700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time="0.3s"/&gt;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The second update statement, processed by transaction: T 1, adds to a budget of a department SCIT the present budget of a department FIN and makes it equal to 750.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time="0.3s"/&gt;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Hence, the final budget of a department: SCIT, is equal to 700 + 750 = 1450.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time="0.3s"/&gt;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When the transactions: T 1 and T 2, are processed serially: T1 before T 2, then the final budget of a department SCIT, is equal to 1400.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time="0.3s"/&gt;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When the transactions: T 1 and T 2, are processed serially: T2 before T 1, then the final budget of a department SCIT, is equal to 1500.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time="0.3s"/&gt;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It means, that none of the serial processing of: T 1 and T 2, leads to a value of budget of a department SCIT equal to 1450.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time="0.3s"/&gt;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And, it means, that the concurrent processing of database transactions, is not view serializable, and it is incorrect.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time="0.5s"/&gt;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&lt;/prosody&gt;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&lt;/speak&gt;</a:t>
            </a:r>
          </a:p>
        </p:txBody>
      </p:sp>
    </p:spTree>
    <p:extLst>
      <p:ext uri="{BB962C8B-B14F-4D97-AF65-F5344CB8AC3E}">
        <p14:creationId xmlns:p14="http://schemas.microsoft.com/office/powerpoint/2010/main" val="27643070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803275" indent="-3079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2366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7319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2272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6844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31416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5988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40560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0CCFD198-7AC2-4F40-BFD1-B93932E98AA8}" type="slidenum">
              <a:rPr lang="en-US" altLang="en-US" sz="1300"/>
              <a:pPr/>
              <a:t>27</a:t>
            </a:fld>
            <a:endParaRPr lang="en-US" altLang="en-US" sz="13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&lt;!-- Neural, Brian, Male, British English. --&gt;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&lt;speak&gt;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time="0.5s"/&gt;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&lt;prosody rate="90%"&gt;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A schedule </a:t>
            </a:r>
            <a:r>
              <a:rPr lang="en-US" altLang="en-US" dirty="0" err="1">
                <a:latin typeface="Times" panose="02020603050405020304" pitchFamily="18" charset="0"/>
              </a:rPr>
              <a:t>visualised</a:t>
            </a:r>
            <a:r>
              <a:rPr lang="en-US" altLang="en-US" dirty="0">
                <a:latin typeface="Times" panose="02020603050405020304" pitchFamily="18" charset="0"/>
              </a:rPr>
              <a:t> on the present slide, shows how a concurrent processing of database transactions, may end in a deadlock.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time="0.3s"/&gt;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Both transactions are processed at: the read committed isolation level.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time="0.3s"/&gt;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First, a transaction: T 2, increases a budget of a department FIN by 500.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time="0.3s"/&gt;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Due to an update, a row, that contains information about a department FIN is locked by a transaction: T 2.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time="0.3s"/&gt;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Next, a transaction: T 1, increases a budget of department SCIT by 100.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time="0.3s"/&gt;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Next, a transaction: T 2, attempts to set a value of an attribute: total staff, for a department: SCIT, equal to 45.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time="0.3s"/&gt;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Such attempt, must wait because a row with information about SCIT department, is already locked by a transaction: T 1.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time="0.3s"/&gt;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Please, note, that locking is performed at row level, and not at an attribute value level.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time="0.3s"/&gt;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A transaction: T 2, must wait for access to a row in Department table.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time="0.3s"/&gt;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The remaining part of the schedule, is presented on the next slide.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time="0.5s"/&gt;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&lt;/prosody&gt;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&lt;/speak&gt;</a:t>
            </a:r>
          </a:p>
          <a:p>
            <a:pPr eaLnBrk="1" hangingPunct="1"/>
            <a:endParaRPr lang="en-US" altLang="en-US" dirty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1536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803275" indent="-3079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2366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7319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2272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6844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31416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5988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40560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0CCFD198-7AC2-4F40-BFD1-B93932E98AA8}" type="slidenum">
              <a:rPr lang="en-US" altLang="en-US" sz="1300"/>
              <a:pPr/>
              <a:t>28</a:t>
            </a:fld>
            <a:endParaRPr lang="en-US" altLang="en-US" sz="13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&lt;!-- Neural, Brian, Male, British English. --&gt;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&lt;speak&gt;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time="0.5s"/&gt;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&lt;prosody rate="90%"&gt;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This is the continuation of a schedule, that started on the previous slide.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time="0.3s"/&gt;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A transaction: T 2, is waiting for a lock on a row, that describes a department: SCIT.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time="0.3s"/&gt;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Now, a transaction: T1, attempts to change a chair of a department FIN.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time="0.3s"/&gt;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A row, that describes a department FIN, has been already updated, and locked by a transaction: T 2.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time="0.3s"/&gt;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It is why a transaction: T 1, must wait.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time="0.3s"/&gt;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Now, we reached a situation, where a transaction: T 2, is waiting for a transaction: T 1, and a transaction: T 1, is waiting for a transaction T 2.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time="0.3s"/&gt;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Such situation is called: a "deadlock".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time="0.3s"/&gt;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The schedulers in database systems, are able to detect a deadlock, and to abort and roll back one of the transactions involved in a deadlock.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time="0.3s"/&gt;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For example, after a transaction: T1, is rolled back, a transaction: T 2, is allowed to continue, and to commit its updates.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time="0.5s"/&gt;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&lt;/prosody&gt;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&lt;/speak&gt;</a:t>
            </a:r>
          </a:p>
          <a:p>
            <a:pPr eaLnBrk="1" hangingPunct="1"/>
            <a:endParaRPr lang="en-US" altLang="en-US" dirty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0219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803275" indent="-3079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2366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7319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2272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6844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31416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5988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40560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0CCFD198-7AC2-4F40-BFD1-B93932E98AA8}" type="slidenum">
              <a:rPr lang="en-US" altLang="en-US" sz="1300"/>
              <a:pPr/>
              <a:t>29</a:t>
            </a:fld>
            <a:endParaRPr lang="en-US" altLang="en-US" sz="13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&lt;!-- Neural, Brian, Male, British English. --&gt;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&lt;speak&gt;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time="0.5s"/&gt;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&lt;prosody rate="90%"&gt;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The present slide, shows a sample schedule of the transactions, processed at the repeatable read isolations level.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time="0.3s"/&gt;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A transaction: T 1, starts first, and is reads a budget of a department SCIT.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time="0.3s"/&gt;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Next, a transaction: T 2, increases a budget of a department SCIT by 50.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time="0.3s"/&gt;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Finally, a transaction: T 1, reads a budget of a department SCIT again, and the returned value is exactly the same as after the first read.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time="0.3s"/&gt;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It is because transaction: T 1, is processed at the isolation level repeatable, and it cannot experience the nonrepeatable reads. 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time="0.5s"/&gt;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&lt;/prosody&gt;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&lt;/speak&gt;</a:t>
            </a:r>
          </a:p>
          <a:p>
            <a:pPr eaLnBrk="1" hangingPunct="1"/>
            <a:endParaRPr lang="en-US" altLang="en-US" dirty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629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803275" indent="-3079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2366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7319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2272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6844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31416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5988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40560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DD5778A2-4EBD-4878-991B-FAFCC46BD52A}" type="slidenum">
              <a:rPr lang="en-US" altLang="en-US" sz="1300"/>
              <a:pPr/>
              <a:t>3</a:t>
            </a:fld>
            <a:endParaRPr lang="en-US" altLang="en-US" sz="13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2600" dirty="0">
                <a:latin typeface="Times" panose="02020603050405020304" pitchFamily="18" charset="0"/>
              </a:rPr>
              <a:t>&lt;!-- Neural, Brian, Male, British English. --&gt;&lt;speak&gt;&lt;break time="0.5s"/&gt;&lt;prosody rate="90%"&gt;Correctness of concurrent processing of database transactions, is defined in ANSI standard of S Q L in a different way from view, and conflict </a:t>
            </a:r>
            <a:r>
              <a:rPr lang="en-US" altLang="en-US" sz="2600" dirty="0" err="1">
                <a:latin typeface="Times" panose="02020603050405020304" pitchFamily="18" charset="0"/>
              </a:rPr>
              <a:t>serializability</a:t>
            </a:r>
            <a:r>
              <a:rPr lang="en-US" altLang="en-US" sz="2600" dirty="0">
                <a:latin typeface="Times" panose="02020603050405020304" pitchFamily="18" charset="0"/>
              </a:rPr>
              <a:t>.&lt;break time="0.3s"/&gt;ANSI standard of S Q L allows to process the database transactions at four different levels of correctness.&lt;break time="0.3s"/&gt;The levels of correctness in the standard are called: isolation levels.&lt;break time="0.3s"/&gt;At the lowest isolation level, or as we may also say: correctness level, we have the read uncommitted level, where the transactions are not controlled at all, and the transactions are allowed to access </a:t>
            </a:r>
            <a:r>
              <a:rPr lang="en-US" altLang="en-US" sz="2600" dirty="0" err="1">
                <a:latin typeface="Times" panose="02020603050405020304" pitchFamily="18" charset="0"/>
              </a:rPr>
              <a:t>uncomitted</a:t>
            </a:r>
            <a:r>
              <a:rPr lang="en-US" altLang="en-US" sz="2600" dirty="0">
                <a:latin typeface="Times" panose="02020603050405020304" pitchFamily="18" charset="0"/>
              </a:rPr>
              <a:t> data.&lt;break time="0.3s"/&gt;At the two intermediate levels, called read committed and repeatable read, the transaction can only access committed data.&lt;break time="0.3s"/&gt;Some </a:t>
            </a:r>
            <a:r>
              <a:rPr lang="en-US" altLang="en-US" sz="2600" dirty="0" err="1">
                <a:latin typeface="Times" panose="02020603050405020304" pitchFamily="18" charset="0"/>
              </a:rPr>
              <a:t>actions,leading</a:t>
            </a:r>
            <a:r>
              <a:rPr lang="en-US" altLang="en-US" sz="2600" dirty="0">
                <a:latin typeface="Times" panose="02020603050405020304" pitchFamily="18" charset="0"/>
              </a:rPr>
              <a:t> to phantoms at the repeatable read level are still acceptable.&lt;break time="0.3s"/&gt;The topmost level is the serializable level.&lt;break time="0.3s"/&gt;The serializable level enforces the conflict </a:t>
            </a:r>
            <a:r>
              <a:rPr lang="en-US" altLang="en-US" sz="2600" dirty="0" err="1">
                <a:latin typeface="Times" panose="02020603050405020304" pitchFamily="18" charset="0"/>
              </a:rPr>
              <a:t>serializability</a:t>
            </a:r>
            <a:r>
              <a:rPr lang="en-US" altLang="en-US" sz="2600" dirty="0">
                <a:latin typeface="Times" panose="02020603050405020304" pitchFamily="18" charset="0"/>
              </a:rPr>
              <a:t> correctness criterion known from earlier presentations.&lt;break time="0.3s"/&gt;The scopes and the properties of isolation levels are described by so called phenomena.&lt;break time="0.3s"/&gt;A phenomenon is an effect created by certain specific way how database transactions interleave their operations.&lt;break time="0.3s"/&gt;The first phenomenon, </a:t>
            </a:r>
            <a:r>
              <a:rPr lang="en-US" altLang="en-US" sz="2600" dirty="0" err="1">
                <a:latin typeface="Times" panose="02020603050405020304" pitchFamily="18" charset="0"/>
              </a:rPr>
              <a:t>visualised</a:t>
            </a:r>
            <a:r>
              <a:rPr lang="en-US" altLang="en-US" sz="2600" dirty="0">
                <a:latin typeface="Times" panose="02020603050405020304" pitchFamily="18" charset="0"/>
              </a:rPr>
              <a:t> on the present slide is the dirty read phenomenon.&lt;break time="0.3s"/&gt;In the dirty read phenomenon, a transaction reads a data item, that is created by uncommitted transactions.&lt;break time="0.3s"/&gt;For example, in a schedule give on the present slide: transaction 2, reads a value of budget of department: sales, that has been earlier updated and not committed yet by transaction 1.&lt;break time="0.3s"/&gt;If transaction 1 fails, and it is rolled back, then transaction 2 is left with a value of budget, that is not consistent with the contents of a database.&lt;break time="0.3s"/&gt;Such value is called as the dirty data and it is why such phenomenon is called as dirty read phenomenon.&lt;break time="0.5s"/&gt;&lt;/prosody&gt;&lt;/speak&gt;</a:t>
            </a:r>
          </a:p>
        </p:txBody>
      </p:sp>
    </p:spTree>
    <p:extLst>
      <p:ext uri="{BB962C8B-B14F-4D97-AF65-F5344CB8AC3E}">
        <p14:creationId xmlns:p14="http://schemas.microsoft.com/office/powerpoint/2010/main" val="1224378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803275" indent="-3079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2366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7319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2272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6844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31416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5988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40560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4BB8B97-E686-45B3-BBED-9D8A6E6D5586}" type="slidenum">
              <a:rPr lang="en-US" altLang="en-US" sz="1300"/>
              <a:pPr/>
              <a:t>30</a:t>
            </a:fld>
            <a:endParaRPr lang="en-US" altLang="en-US" sz="13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&lt;!-- Neural, Brian, Male, British English. --&gt;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&lt;speak&gt;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time="0.5s"/&gt;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&lt;prosody rate="90%"&gt;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A transaction, that is processed at the serializable isolation level, must satisfy the following condition, to avoid being terminated by a scheduler.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time="0.3s"/&gt;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If transaction: T, running at the serializable isolation level, tries to update or to delete data already modified by a transaction, that commits after the serializable transaction: T, began, then the system aborts transaction: T.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time="0.3s"/&gt;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Basically, the condition says, that if the processing time of transaction: T, overlaps with the other transaction, then a transaction: T, is not allowed to update or delete a data earlier modified by the other transaction.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time="0.3s"/&gt;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If a transaction processed at the serializable isolation level fails, then it is possible either: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to commit the work processed so far,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to process the additional and different statements, from the statements processed so far, or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to rollback the entire transaction.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time="0.5s"/&gt;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&lt;/prosody&gt;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&lt;/speak&gt;</a:t>
            </a:r>
          </a:p>
          <a:p>
            <a:pPr eaLnBrk="1" hangingPunct="1"/>
            <a:endParaRPr lang="en-US" altLang="en-US" dirty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48251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803275" indent="-3079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2366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7319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2272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6844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31416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5988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40560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A0FDAFAC-8D47-46C9-BA9B-0749F4F844AB}" type="slidenum">
              <a:rPr lang="en-US" altLang="en-US" sz="1300"/>
              <a:pPr/>
              <a:t>31</a:t>
            </a:fld>
            <a:endParaRPr lang="en-US" altLang="en-US" sz="13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&lt;!-- Neural, Brian, Male, British English. --&gt;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&lt;speak&gt;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time="0.5s"/&gt;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&lt;prosody rate="90%"&gt;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Both transactions participating in a schedule </a:t>
            </a:r>
            <a:r>
              <a:rPr lang="en-US" altLang="en-US" dirty="0" err="1">
                <a:latin typeface="Times" panose="02020603050405020304" pitchFamily="18" charset="0"/>
              </a:rPr>
              <a:t>visualised</a:t>
            </a:r>
            <a:r>
              <a:rPr lang="en-US" altLang="en-US" dirty="0">
                <a:latin typeface="Times" panose="02020603050405020304" pitchFamily="18" charset="0"/>
              </a:rPr>
              <a:t> on the present slide, are processed at the serializable isolation level.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time="0.3s"/&gt;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Transaction 2, updates a value of budget of department Sales.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time="0.3s"/&gt;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Next, transaction 1, also attempts to update a value of budget of department Sales.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time="0.3s"/&gt;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A row of of department Sales has been already locked,  and transaction 1, must wait for a transaction 2, to releases the lock.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time="0.3s"/&gt;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The lock, can be released either through commit, or rollback operations.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time="0.3s"/&gt;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If transaction 2, commits update, then transaction 1, cannot continue on the serializable level, because it must read a committed data created by a transaction whose processing time overlaps with processing time of transaction 1.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time="0.3s"/&gt;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At the serializable level, a transaction is not allowed to read data updated and </a:t>
            </a:r>
            <a:r>
              <a:rPr lang="en-US" altLang="en-US" dirty="0" err="1">
                <a:latin typeface="Times" panose="02020603050405020304" pitchFamily="18" charset="0"/>
              </a:rPr>
              <a:t>commited</a:t>
            </a:r>
            <a:r>
              <a:rPr lang="en-US" altLang="en-US" dirty="0">
                <a:latin typeface="Times" panose="02020603050405020304" pitchFamily="18" charset="0"/>
              </a:rPr>
              <a:t> by another transaction, whose processing time overlaps with the first transaction.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time="0.3s"/&gt;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To update an old value of budget, </a:t>
            </a:r>
            <a:r>
              <a:rPr lang="en-US" altLang="en-US" dirty="0" err="1">
                <a:latin typeface="Times" panose="02020603050405020304" pitchFamily="18" charset="0"/>
              </a:rPr>
              <a:t>mnakes</a:t>
            </a:r>
            <a:r>
              <a:rPr lang="en-US" altLang="en-US" dirty="0">
                <a:latin typeface="Times" panose="02020603050405020304" pitchFamily="18" charset="0"/>
              </a:rPr>
              <a:t> no sense, because in such a case two different version of budget, are created without any indication which one is correct.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time="0.3s"/&gt;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Therefore, accordingly to a rule given in the previous slide, transaction 1 is aborted, and it is rolled back.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time="0.3s"/&gt;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After abort and rollback, the scheduler returns an error: can't serialize access for this transaction.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time="0.5s"/&gt;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&lt;/prosody&gt;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&lt;/speak&gt;</a:t>
            </a:r>
          </a:p>
          <a:p>
            <a:pPr eaLnBrk="1" hangingPunct="1"/>
            <a:endParaRPr lang="en-US" altLang="en-US" dirty="0">
              <a:latin typeface="Times" panose="02020603050405020304" pitchFamily="18" charset="0"/>
            </a:endParaRPr>
          </a:p>
          <a:p>
            <a:pPr eaLnBrk="1" hangingPunct="1"/>
            <a:endParaRPr lang="en-US" altLang="en-US" dirty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5464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803275" indent="-3079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2366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7319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2272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6844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31416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5988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40560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A0FDAFAC-8D47-46C9-BA9B-0749F4F844AB}" type="slidenum">
              <a:rPr lang="en-US" altLang="en-US" sz="1300"/>
              <a:pPr/>
              <a:t>32</a:t>
            </a:fld>
            <a:endParaRPr lang="en-US" altLang="en-US" sz="13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&lt;!-- Neural, Brian, Male, British English. --&gt;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&lt;speak&gt;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time="0.5s"/&gt;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&lt;prosody rate="90%"&gt;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A schedule visualized on the present slide, is similar to a schedule from the previous slide.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time="0.3s"/&gt;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Transaction 2, reads a value of budget of sales department.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time="0.3s"/&gt;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Then, transaction 1, increases a value of budget of sales department by 10.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time="0.3s"/&gt;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Next, transaction 2, also tries to update a budget of Sales department.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time="0.3s"/&gt;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A row, that contains information about Sales department, is locked by transaction 1, and transaction 2 must wait.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time="0.3s"/&gt;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So far, the current schedule is almost the same as the schedule from the previous slide.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time="0.3s"/&gt;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The current schedule continues on the next slide.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time="0.5s"/&gt;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&lt;/prosody&gt;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&lt;/speak&gt;</a:t>
            </a:r>
          </a:p>
          <a:p>
            <a:pPr eaLnBrk="1" hangingPunct="1"/>
            <a:endParaRPr lang="en-US" altLang="en-US" dirty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5396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803275" indent="-3079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2366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7319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2272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6844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31416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5988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40560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A0FDAFAC-8D47-46C9-BA9B-0749F4F844AB}" type="slidenum">
              <a:rPr lang="en-US" altLang="en-US" sz="1300"/>
              <a:pPr/>
              <a:t>33</a:t>
            </a:fld>
            <a:endParaRPr lang="en-US" altLang="en-US" sz="13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&lt;!-- Neural, Brian, Male, British English. --&gt;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&lt;speak&gt;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time="0.5s"/&gt;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&lt;prosody rate="90%"&gt;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This is continuation of a schedule from the previous slide.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time="0.3s"/&gt;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Transaction 2, rolls back an update statement processed earlier, and it releases the locks on the rows describing a department Sales.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time="0.3s"/&gt;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It allows a transaction 1, to continue with its update, and later on, to read a budget of a department Sales, equal to 710.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time="0.5s"/&gt;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&lt;/prosody&gt;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&lt;/speak&gt;</a:t>
            </a:r>
          </a:p>
          <a:p>
            <a:pPr eaLnBrk="1" hangingPunct="1"/>
            <a:endParaRPr lang="en-US" altLang="en-US" dirty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201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803275" indent="-3079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2366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7319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2272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6844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31416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5988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40560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A0FDAFAC-8D47-46C9-BA9B-0749F4F844AB}" type="slidenum">
              <a:rPr lang="en-US" altLang="en-US" sz="1300"/>
              <a:pPr/>
              <a:t>34</a:t>
            </a:fld>
            <a:endParaRPr lang="en-US" altLang="en-US" sz="13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&lt;!-- Neural, Brian, Male, British English. --&gt;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&lt;speak&gt;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time="0.5s"/&gt;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&lt;prosody rate="90%"&gt;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In this schedule, both transactions are processed at the serializable isolation level.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time="0.3s"/&gt;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Transaction 2, reads a value of budget of department Sales.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time="0.3s"/&gt;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Next, transaction 2, increases a budget of department sales by 50, and it commits its update.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time="0.3s"/&gt;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Transaction 2, reads a budget of department Sales, and the result is the same as the original one.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time="0.3s"/&gt;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If transaction 2, is processed at the isolation level serializable, then it cannot see any updates, performed by the other transactions.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time="0.3s"/&gt;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Transaction 2, can only see the contents of a database valid in one moment in time, when the transaction started.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time="0.3s"/&gt;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Transaction 1, commits its update, and to preserve durability of processing, the scheduler creates a new version of a row, that contains a description of department Sales.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time="0.3s"/&gt;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The new row, obtains a timestamp higher than a timestamp of the original row.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time="0.3s"/&gt;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Transaction 2, cannot see the new row, because its timestamp is lower than a timestamp of the new row.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&lt;break time="0.5s"/&gt;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&lt;/prosody&gt;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&lt;/speak&gt;</a:t>
            </a:r>
          </a:p>
          <a:p>
            <a:pPr eaLnBrk="1" hangingPunct="1"/>
            <a:endParaRPr lang="en-US" altLang="en-US" dirty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215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803275" indent="-3079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2366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7319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2272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6844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31416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5988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40560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A4C47323-B99F-433E-8E7B-85E1AE231157}" type="slidenum">
              <a:rPr lang="en-US" altLang="en-US" sz="1300"/>
              <a:pPr/>
              <a:t>35</a:t>
            </a:fld>
            <a:endParaRPr lang="en-US" altLang="en-US" sz="13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2600" dirty="0">
                <a:latin typeface="Times" panose="02020603050405020304" pitchFamily="18" charset="0"/>
              </a:rPr>
              <a:t>&lt;!-- Neural, Brian, Male, British English. </a:t>
            </a:r>
            <a:r>
              <a:rPr lang="en-US" altLang="en-US" sz="2600">
                <a:latin typeface="Times" panose="02020603050405020304" pitchFamily="18" charset="0"/>
              </a:rPr>
              <a:t>--&gt;&lt;speak&gt;&lt;break time="0.5s"/&gt;&lt;prosody rate="90%"&gt;References.&lt;break time="0.5s"/&gt;&lt;/prosody&gt;&lt;/speak&gt;</a:t>
            </a:r>
          </a:p>
        </p:txBody>
      </p:sp>
    </p:spTree>
    <p:extLst>
      <p:ext uri="{BB962C8B-B14F-4D97-AF65-F5344CB8AC3E}">
        <p14:creationId xmlns:p14="http://schemas.microsoft.com/office/powerpoint/2010/main" val="4096612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803275" indent="-3079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2366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7319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2272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6844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31416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5988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40560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0B4FBA99-8493-45B3-8307-D6DA1B6B76B5}" type="slidenum">
              <a:rPr lang="en-US" altLang="en-US" sz="1300"/>
              <a:pPr/>
              <a:t>4</a:t>
            </a:fld>
            <a:endParaRPr lang="en-US" altLang="en-US" sz="1300"/>
          </a:p>
        </p:txBody>
      </p:sp>
      <p:sp>
        <p:nvSpPr>
          <p:cNvPr id="2253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2600" dirty="0">
                <a:latin typeface="Times" panose="02020603050405020304" pitchFamily="18" charset="0"/>
              </a:rPr>
              <a:t>&lt;!-- Neural, Brian, Male, British English. --&gt;&lt;speak&gt;&lt;break time="0.5s"/&gt;&lt;prosody rate="90%"&gt;The second phenomenon is called: non repeatable read phenomenon.&lt;break time="0.3s"/&gt;This time: transaction 1, is able to commit and update a budget of department sales.&lt;break time="0.3s"/&gt;However, transaction 2, reads a budget of department sales twice.&lt;break time="0.3s"/&gt;The first time, before an update is performed by: transaction 1, and the second time, after an update and commit are performed by transaction 1.&lt;break time="0.3s"/&gt;The results of both read operations, can be different, and because of that, such phenomenon is called as: </a:t>
            </a:r>
            <a:r>
              <a:rPr lang="en-US" altLang="en-US" sz="2600" dirty="0" err="1">
                <a:latin typeface="Times" panose="02020603050405020304" pitchFamily="18" charset="0"/>
              </a:rPr>
              <a:t>nonrepeatable</a:t>
            </a:r>
            <a:r>
              <a:rPr lang="en-US" altLang="en-US" sz="2600" dirty="0">
                <a:latin typeface="Times" panose="02020603050405020304" pitchFamily="18" charset="0"/>
              </a:rPr>
              <a:t> read phenomenon.&lt;break time="0.3s"/&gt;The </a:t>
            </a:r>
            <a:r>
              <a:rPr lang="en-US" altLang="en-US" sz="2600" dirty="0" err="1">
                <a:latin typeface="Times" panose="02020603050405020304" pitchFamily="18" charset="0"/>
              </a:rPr>
              <a:t>nonrepeatable</a:t>
            </a:r>
            <a:r>
              <a:rPr lang="en-US" altLang="en-US" sz="2600" dirty="0">
                <a:latin typeface="Times" panose="02020603050405020304" pitchFamily="18" charset="0"/>
              </a:rPr>
              <a:t> read phenomenon, is an evidence, that a constraint demanding of reading only the </a:t>
            </a:r>
            <a:r>
              <a:rPr lang="en-US" altLang="en-US" sz="2600" dirty="0" err="1">
                <a:latin typeface="Times" panose="02020603050405020304" pitchFamily="18" charset="0"/>
              </a:rPr>
              <a:t>commited</a:t>
            </a:r>
            <a:r>
              <a:rPr lang="en-US" altLang="en-US" sz="2600" dirty="0">
                <a:latin typeface="Times" panose="02020603050405020304" pitchFamily="18" charset="0"/>
              </a:rPr>
              <a:t> data, is not sufficient for correct processing of database transactions.&lt;break time="0.5s"/&gt;&lt;/prosody&gt;&lt;/speak&gt;</a:t>
            </a:r>
          </a:p>
        </p:txBody>
      </p:sp>
    </p:spTree>
    <p:extLst>
      <p:ext uri="{BB962C8B-B14F-4D97-AF65-F5344CB8AC3E}">
        <p14:creationId xmlns:p14="http://schemas.microsoft.com/office/powerpoint/2010/main" val="2339095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803275" indent="-3079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2366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7319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2272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6844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31416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5988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40560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2E8CAD28-9D60-407B-999F-76362F6767DE}" type="slidenum">
              <a:rPr lang="en-US" altLang="en-US" sz="1300"/>
              <a:pPr/>
              <a:t>5</a:t>
            </a:fld>
            <a:endParaRPr lang="en-US" altLang="en-US" sz="13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2600" dirty="0">
                <a:latin typeface="Times" panose="02020603050405020304" pitchFamily="18" charset="0"/>
              </a:rPr>
              <a:t>&lt;!-- Neural, Brian, Male, British English. --&gt;&lt;speak&gt;&lt;break time="0.5s"/&gt;&lt;prosody rate="90%"&gt;The next phenomenon, is the phantom phenomenon.&lt;break time="0.3s"/&gt;The phantom phenomenon is visualized in a schedule on the present slide.&lt;break time="0.3s"/&gt;Transaction 2, counts the total number of rows in a relational table: department.&lt;break time="0.3s"/&gt;Next, Transaction 1, deletes a row from a relational table: department, and successfully commits the deletion.&lt;break time="0.3s"/&gt;Next, Transaction 1 counts the total number of rows and it discovers that one row is missing.&lt;break time="0.3s"/&gt;The row is called a phantom and it is why such phenomenon is called: phantom phenomenon.&lt;break time="0.3s"/&gt;It is important to note, that the phantom phenomenon is different from the </a:t>
            </a:r>
            <a:r>
              <a:rPr lang="en-US" altLang="en-US" sz="2600" dirty="0" err="1">
                <a:latin typeface="Times" panose="02020603050405020304" pitchFamily="18" charset="0"/>
              </a:rPr>
              <a:t>norepeatable</a:t>
            </a:r>
            <a:r>
              <a:rPr lang="en-US" altLang="en-US" sz="2600" dirty="0">
                <a:latin typeface="Times" panose="02020603050405020304" pitchFamily="18" charset="0"/>
              </a:rPr>
              <a:t> read phenomenon.&lt;break time="0.3s"/&gt;In a schedule, that experiences the phantom phenomenon, the </a:t>
            </a:r>
            <a:r>
              <a:rPr lang="en-US" altLang="en-US" sz="2600" dirty="0" err="1">
                <a:latin typeface="Times" panose="02020603050405020304" pitchFamily="18" charset="0"/>
              </a:rPr>
              <a:t>norepeatable</a:t>
            </a:r>
            <a:r>
              <a:rPr lang="en-US" altLang="en-US" sz="2600" dirty="0">
                <a:latin typeface="Times" panose="02020603050405020304" pitchFamily="18" charset="0"/>
              </a:rPr>
              <a:t> read will never happen.&lt;break time="0.3s"/&gt;On the other side, if a schedule experiences the </a:t>
            </a:r>
            <a:r>
              <a:rPr lang="en-US" altLang="en-US" sz="2600" dirty="0" err="1">
                <a:latin typeface="Times" panose="02020603050405020304" pitchFamily="18" charset="0"/>
              </a:rPr>
              <a:t>norepeatable</a:t>
            </a:r>
            <a:r>
              <a:rPr lang="en-US" altLang="en-US" sz="2600" dirty="0">
                <a:latin typeface="Times" panose="02020603050405020304" pitchFamily="18" charset="0"/>
              </a:rPr>
              <a:t> read phenomenon, then such schedule may also experience the phantom phenomenon, when the counting is performed over the updated columns.&lt;break time="0.5s"/&gt;&lt;/prosody&gt;&lt;/speak&gt;</a:t>
            </a:r>
          </a:p>
        </p:txBody>
      </p:sp>
    </p:spTree>
    <p:extLst>
      <p:ext uri="{BB962C8B-B14F-4D97-AF65-F5344CB8AC3E}">
        <p14:creationId xmlns:p14="http://schemas.microsoft.com/office/powerpoint/2010/main" val="1516862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6000" indent="-21348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--&gt;&lt;speak&gt;&lt;break time="0.5s"/&gt;&lt;prosody rate="90%"&gt;Isolation levels.&lt;break time="0.5s"/&gt;&lt;/prosody&gt;&lt;/speak&gt;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1D35BE72-513F-477A-9A5D-7061A1556B75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2431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803275" indent="-3079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2366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7319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2272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6844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31416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5988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40560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5694B4B2-F85D-4B61-83DB-538EEE13A371}" type="slidenum">
              <a:rPr lang="en-US" altLang="en-US" sz="1300"/>
              <a:pPr/>
              <a:t>7</a:t>
            </a:fld>
            <a:endParaRPr lang="en-US" altLang="en-US" sz="1300"/>
          </a:p>
        </p:txBody>
      </p:sp>
      <p:sp>
        <p:nvSpPr>
          <p:cNvPr id="2560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2600" dirty="0">
                <a:latin typeface="Times" panose="02020603050405020304" pitchFamily="18" charset="0"/>
              </a:rPr>
              <a:t>&lt;!-- Neural, Brian, Male, British English. </a:t>
            </a:r>
            <a:r>
              <a:rPr lang="en-US" altLang="en-US" sz="2600">
                <a:latin typeface="Times" panose="02020603050405020304" pitchFamily="18" charset="0"/>
              </a:rPr>
              <a:t>--&gt;&lt;speak&gt;&lt;break time="0.5s"/&gt;&lt;prosody rate="90%"&gt;ANSI standard of S Q L, provides four levels of isolation, for processing of database transactions.&lt;break time="0.3s"/&gt;The isolation levels are equivalent to, the correctness level.&lt;break time="0.3s"/&gt;When started, a transactions is assigned to one particular isolation level.&lt;break time="0.3s"/&gt;An isolation level, determines the performance of transaction processing, and phenomena that may happen during the processing.&lt;break time="0.3s"/&gt;Lower level, means faster processing of a database transaction and more phenomena, that can happen during the processing&lt;break time="0.3s"/&gt;Isolation levels are defined in the terms of several possible phenomena, that may happen to a transaction processed at a given isolation level.&lt;break time="0.5s"/&gt;&lt;/prosody&gt;&lt;/speak&gt;</a:t>
            </a:r>
            <a:endParaRPr lang="en-US" altLang="en-US" sz="2600" dirty="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318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803275" indent="-3079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2366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7319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2272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6844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31416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5988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40560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DADA08BC-5C69-4955-ABAB-B695CD14D93C}" type="slidenum">
              <a:rPr lang="en-US" altLang="en-US" sz="1300"/>
              <a:pPr/>
              <a:t>8</a:t>
            </a:fld>
            <a:endParaRPr lang="en-US" altLang="en-US" sz="13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2600" dirty="0">
                <a:latin typeface="Times" panose="02020603050405020304" pitchFamily="18" charset="0"/>
              </a:rPr>
              <a:t>&lt;!-- Neural, Brian, Male, British English. --&gt;&lt;speak&gt;&lt;break time="0.5s"/&gt;&lt;prosody rate="90%"&gt;ANSI standard of S Q L, defines four isolation levels.&lt;break time="0.3s"/&gt;The lowest level, where the transactions can read </a:t>
            </a:r>
            <a:r>
              <a:rPr lang="en-US" altLang="en-US" sz="2600" dirty="0" err="1">
                <a:latin typeface="Times" panose="02020603050405020304" pitchFamily="18" charset="0"/>
              </a:rPr>
              <a:t>uncommited</a:t>
            </a:r>
            <a:r>
              <a:rPr lang="en-US" altLang="en-US" sz="2600" dirty="0">
                <a:latin typeface="Times" panose="02020603050405020304" pitchFamily="18" charset="0"/>
              </a:rPr>
              <a:t> data, and are not controlled at all, is called read </a:t>
            </a:r>
            <a:r>
              <a:rPr lang="en-US" altLang="en-US" sz="2600" dirty="0" err="1">
                <a:latin typeface="Times" panose="02020603050405020304" pitchFamily="18" charset="0"/>
              </a:rPr>
              <a:t>uncomitted</a:t>
            </a:r>
            <a:r>
              <a:rPr lang="en-US" altLang="en-US" sz="2600" dirty="0">
                <a:latin typeface="Times" panose="02020603050405020304" pitchFamily="18" charset="0"/>
              </a:rPr>
              <a:t> isolation level.&lt;break time="0.3s"/&gt;One level above, is the read </a:t>
            </a:r>
            <a:r>
              <a:rPr lang="en-US" altLang="en-US" sz="2600" dirty="0" err="1">
                <a:latin typeface="Times" panose="02020603050405020304" pitchFamily="18" charset="0"/>
              </a:rPr>
              <a:t>commited</a:t>
            </a:r>
            <a:r>
              <a:rPr lang="en-US" altLang="en-US" sz="2600" dirty="0">
                <a:latin typeface="Times" panose="02020603050405020304" pitchFamily="18" charset="0"/>
              </a:rPr>
              <a:t> isolation level, where the transactions can only read </a:t>
            </a:r>
            <a:r>
              <a:rPr lang="en-US" altLang="en-US" sz="2600" dirty="0" err="1">
                <a:latin typeface="Times" panose="02020603050405020304" pitchFamily="18" charset="0"/>
              </a:rPr>
              <a:t>commited</a:t>
            </a:r>
            <a:r>
              <a:rPr lang="en-US" altLang="en-US" sz="2600" dirty="0">
                <a:latin typeface="Times" panose="02020603050405020304" pitchFamily="18" charset="0"/>
              </a:rPr>
              <a:t> data, and where non repeatable reads and phantoms are possible.&lt;break time="0.3s"/&gt;One more level above, is the repeatable read isolation level, where the transactions can only read </a:t>
            </a:r>
            <a:r>
              <a:rPr lang="en-US" altLang="en-US" sz="2600" dirty="0" err="1">
                <a:latin typeface="Times" panose="02020603050405020304" pitchFamily="18" charset="0"/>
              </a:rPr>
              <a:t>comitted</a:t>
            </a:r>
            <a:r>
              <a:rPr lang="en-US" altLang="en-US" sz="2600" dirty="0">
                <a:latin typeface="Times" panose="02020603050405020304" pitchFamily="18" charset="0"/>
              </a:rPr>
              <a:t> data, non repeated reads are impossible, and only the phantom phenomenon is possible.&lt;break time="0.3s"/&gt;The topmost level, is the serializable isolation level, where none of the phenomena are possible, and where a schedule is always a conflict serializable schedule.&lt;break time="0.5s"/&gt;&lt;/prosody&gt;&lt;/speak&gt;</a:t>
            </a:r>
          </a:p>
        </p:txBody>
      </p:sp>
    </p:spTree>
    <p:extLst>
      <p:ext uri="{BB962C8B-B14F-4D97-AF65-F5344CB8AC3E}">
        <p14:creationId xmlns:p14="http://schemas.microsoft.com/office/powerpoint/2010/main" val="707977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803275" indent="-3079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2366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7319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227263" indent="-246063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6844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31416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5988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4056063" indent="-2460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713B22A-94D7-4391-AEED-2BDBA5011F2D}" type="slidenum">
              <a:rPr lang="en-US" altLang="en-US" sz="1300"/>
              <a:pPr/>
              <a:t>9</a:t>
            </a:fld>
            <a:endParaRPr lang="en-US" altLang="en-US" sz="13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2600" dirty="0">
                <a:latin typeface="Times" panose="02020603050405020304" pitchFamily="18" charset="0"/>
              </a:rPr>
              <a:t>&lt;!-- Neural, Brian, Male, British English. --&gt;&lt;speak&gt;&lt;break time="0.5s"/&gt;&lt;prosody rate="90%"&gt;In this slide, we review the phenomena, used to define the isolation levels.&lt;break time="0.3s"/&gt;The dirty read phenomenon, happens when a transaction reads data written by an uncommitted transaction.&lt;break time="0.3s"/&gt;The </a:t>
            </a:r>
            <a:r>
              <a:rPr lang="en-US" altLang="en-US" sz="2600" dirty="0" err="1">
                <a:latin typeface="Times" panose="02020603050405020304" pitchFamily="18" charset="0"/>
              </a:rPr>
              <a:t>nonrepeatable</a:t>
            </a:r>
            <a:r>
              <a:rPr lang="en-US" altLang="en-US" sz="2600" dirty="0">
                <a:latin typeface="Times" panose="02020603050405020304" pitchFamily="18" charset="0"/>
              </a:rPr>
              <a:t> read phenomenon, happens when a transaction reads the same data item twice, and on both occasions a transaction gets different results.&lt;break time="0.3s"/&gt;The phantom phenomenon, happens when a set of rows, that transaction reads once, might be different from set of rows, when the transaction attempts to read it again.&lt;break time="0.5s"/&gt;&lt;/prosody&gt;&lt;/speak&gt;</a:t>
            </a:r>
          </a:p>
        </p:txBody>
      </p:sp>
    </p:spTree>
    <p:extLst>
      <p:ext uri="{BB962C8B-B14F-4D97-AF65-F5344CB8AC3E}">
        <p14:creationId xmlns:p14="http://schemas.microsoft.com/office/powerpoint/2010/main" val="3490371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B006B-5E83-44CB-BFC0-42EB64E123B6}" type="datetime9">
              <a:rPr lang="en-AU" altLang="en-US"/>
              <a:pPr>
                <a:defRPr/>
              </a:pPr>
              <a:t>27/11/2023 2:03:20 pm</a:t>
            </a:fld>
            <a:endParaRPr lang="en-AU" altLang="en-US" sz="1400"/>
          </a:p>
        </p:txBody>
      </p:sp>
    </p:spTree>
    <p:extLst>
      <p:ext uri="{BB962C8B-B14F-4D97-AF65-F5344CB8AC3E}">
        <p14:creationId xmlns:p14="http://schemas.microsoft.com/office/powerpoint/2010/main" val="59299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3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/>
          <p:nvPr/>
        </p:nvSpPr>
        <p:spPr>
          <a:xfrm>
            <a:off x="457200" y="6420960"/>
            <a:ext cx="7535880" cy="36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" name="Picture 3"/>
          <p:cNvPicPr/>
          <p:nvPr/>
        </p:nvPicPr>
        <p:blipFill>
          <a:blip r:embed="rId14"/>
          <a:stretch/>
        </p:blipFill>
        <p:spPr>
          <a:xfrm>
            <a:off x="8114040" y="6079320"/>
            <a:ext cx="648720" cy="552600"/>
          </a:xfrm>
          <a:prstGeom prst="rect">
            <a:avLst/>
          </a:prstGeom>
          <a:ln>
            <a:noFill/>
          </a:ln>
        </p:spPr>
      </p:pic>
      <p:pic>
        <p:nvPicPr>
          <p:cNvPr id="2" name="Picture 3"/>
          <p:cNvPicPr/>
          <p:nvPr/>
        </p:nvPicPr>
        <p:blipFill>
          <a:blip r:embed="rId15"/>
          <a:stretch/>
        </p:blipFill>
        <p:spPr>
          <a:xfrm>
            <a:off x="0" y="4320"/>
            <a:ext cx="9142560" cy="6848280"/>
          </a:xfrm>
          <a:prstGeom prst="rect">
            <a:avLst/>
          </a:prstGeom>
          <a:ln>
            <a:noFill/>
          </a:ln>
        </p:spPr>
      </p:pic>
      <p:pic>
        <p:nvPicPr>
          <p:cNvPr id="3" name="Picture 5"/>
          <p:cNvPicPr/>
          <p:nvPr/>
        </p:nvPicPr>
        <p:blipFill>
          <a:blip r:embed="rId16"/>
          <a:stretch/>
        </p:blipFill>
        <p:spPr>
          <a:xfrm>
            <a:off x="7317720" y="5233320"/>
            <a:ext cx="1423800" cy="1171440"/>
          </a:xfrm>
          <a:prstGeom prst="rect">
            <a:avLst/>
          </a:prstGeom>
          <a:ln>
            <a:noFill/>
          </a:ln>
        </p:spPr>
      </p:pic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单击鼠标编辑标题文字格式</a:t>
            </a: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单击鼠标编辑大纲文字格式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第二个大纲级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第三大纲级别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第四大纲级别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第五大纲级别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第六大纲级别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Line 1"/>
          <p:cNvSpPr/>
          <p:nvPr/>
        </p:nvSpPr>
        <p:spPr>
          <a:xfrm>
            <a:off x="457200" y="6420960"/>
            <a:ext cx="7535880" cy="36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3" name="Picture 3"/>
          <p:cNvPicPr/>
          <p:nvPr/>
        </p:nvPicPr>
        <p:blipFill>
          <a:blip r:embed="rId15"/>
          <a:stretch/>
        </p:blipFill>
        <p:spPr>
          <a:xfrm>
            <a:off x="8114040" y="6079320"/>
            <a:ext cx="648720" cy="552600"/>
          </a:xfrm>
          <a:prstGeom prst="rect">
            <a:avLst/>
          </a:prstGeom>
          <a:ln>
            <a:noFill/>
          </a:ln>
        </p:spPr>
      </p:pic>
      <p:sp>
        <p:nvSpPr>
          <p:cNvPr id="4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单击鼠标编辑标题文字格式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单击鼠标编辑大纲文字格式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第二个大纲级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第三大纲级别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第四大纲级别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第五大纲级别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第六大纲级别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16800" y="2917080"/>
            <a:ext cx="6445440" cy="248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b"/>
          <a:lstStyle/>
          <a:p>
            <a:pPr>
              <a:lnSpc>
                <a:spcPct val="80000"/>
              </a:lnSpc>
            </a:pPr>
            <a:r>
              <a:rPr lang="en-US" sz="6600" b="0" strike="noStrike" spc="-143" dirty="0">
                <a:solidFill>
                  <a:srgbClr val="FFFFFF"/>
                </a:solidFill>
                <a:latin typeface="Times New Roman"/>
                <a:ea typeface="DejaVu Sans"/>
              </a:rPr>
              <a:t>Transaction Processing in ANSI SQL</a:t>
            </a:r>
            <a:endParaRPr lang="en-US" sz="6600" b="0" strike="noStrike" spc="-1" dirty="0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303120" y="5513040"/>
            <a:ext cx="6399360" cy="1064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>
                <a:solidFill>
                  <a:srgbClr val="D9D9D6"/>
                </a:solidFill>
                <a:latin typeface="Montserrat"/>
                <a:ea typeface="DejaVu Sans"/>
              </a:rPr>
              <a:t>CSIT882: Data Management Systems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198720" y="993960"/>
            <a:ext cx="183240" cy="36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76200" y="1349375"/>
            <a:ext cx="90678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AU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AU" alt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UNCOMMITED</a:t>
            </a:r>
            <a:r>
              <a:rPr lang="en-AU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isolation level a transaction </a:t>
            </a:r>
          </a:p>
          <a:p>
            <a:r>
              <a:rPr lang="en-AU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exhibit:</a:t>
            </a:r>
          </a:p>
          <a:p>
            <a:r>
              <a:rPr lang="en-AU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AU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dirty read phenomenon,</a:t>
            </a:r>
          </a:p>
          <a:p>
            <a:r>
              <a:rPr lang="en-AU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non-repeatable read phenomenon,</a:t>
            </a:r>
          </a:p>
          <a:p>
            <a:r>
              <a:rPr lang="en-AU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phantom phenomenon</a:t>
            </a:r>
          </a:p>
        </p:txBody>
      </p:sp>
      <p:sp>
        <p:nvSpPr>
          <p:cNvPr id="11267" name="Rectangle 6"/>
          <p:cNvSpPr>
            <a:spLocks noChangeArrowheads="1"/>
          </p:cNvSpPr>
          <p:nvPr/>
        </p:nvSpPr>
        <p:spPr bwMode="auto">
          <a:xfrm>
            <a:off x="0" y="56515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UNCOMMITTED</a:t>
            </a:r>
            <a:r>
              <a:rPr lang="en-AU" altLang="en-US" sz="3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</a:p>
        </p:txBody>
      </p:sp>
      <p:sp>
        <p:nvSpPr>
          <p:cNvPr id="4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B9CF22CA-CFB7-4D77-86B1-84B11DA05CE8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10</a:t>
            </a:fld>
            <a:endParaRPr lang="en-US" sz="1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699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103188" y="1349375"/>
            <a:ext cx="9040812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AU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AU" alt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COMMITTED</a:t>
            </a:r>
            <a:r>
              <a:rPr lang="en-AU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isolation level a transaction </a:t>
            </a:r>
          </a:p>
          <a:p>
            <a:r>
              <a:rPr lang="en-AU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exhibit:</a:t>
            </a:r>
            <a:endParaRPr lang="en-AU" alt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non-repeatable read phenomenon,</a:t>
            </a:r>
          </a:p>
          <a:p>
            <a:r>
              <a:rPr lang="en-AU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phantom phenomenon</a:t>
            </a:r>
          </a:p>
        </p:txBody>
      </p:sp>
      <p:sp>
        <p:nvSpPr>
          <p:cNvPr id="12291" name="Rectangle 7"/>
          <p:cNvSpPr>
            <a:spLocks noChangeArrowheads="1"/>
          </p:cNvSpPr>
          <p:nvPr/>
        </p:nvSpPr>
        <p:spPr bwMode="auto">
          <a:xfrm>
            <a:off x="0" y="56515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COMMITTED</a:t>
            </a:r>
            <a:r>
              <a:rPr lang="en-AU" altLang="en-US" sz="3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</a:p>
        </p:txBody>
      </p:sp>
      <p:sp>
        <p:nvSpPr>
          <p:cNvPr id="4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B9CF22CA-CFB7-4D77-86B1-84B11DA05CE8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11</a:t>
            </a:fld>
            <a:endParaRPr lang="en-US" sz="1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408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76200" y="1349375"/>
            <a:ext cx="90678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AU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AU" alt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REPEATABLE READ</a:t>
            </a:r>
            <a:r>
              <a:rPr lang="en-AU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isolation level a transaction </a:t>
            </a:r>
          </a:p>
          <a:p>
            <a:r>
              <a:rPr lang="en-AU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exhibit:</a:t>
            </a:r>
            <a:endParaRPr lang="en-AU" alt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phantom phenomenon</a:t>
            </a:r>
          </a:p>
        </p:txBody>
      </p:sp>
      <p:sp>
        <p:nvSpPr>
          <p:cNvPr id="13315" name="Rectangle 6"/>
          <p:cNvSpPr>
            <a:spLocks noChangeArrowheads="1"/>
          </p:cNvSpPr>
          <p:nvPr/>
        </p:nvSpPr>
        <p:spPr bwMode="auto">
          <a:xfrm>
            <a:off x="0" y="56515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REPEATABLE  READ</a:t>
            </a:r>
            <a:r>
              <a:rPr lang="en-AU" altLang="en-US" sz="3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AU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</a:p>
        </p:txBody>
      </p:sp>
      <p:sp>
        <p:nvSpPr>
          <p:cNvPr id="4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B9CF22CA-CFB7-4D77-86B1-84B11DA05CE8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12</a:t>
            </a:fld>
            <a:endParaRPr lang="en-US" sz="1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731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76200" y="1349375"/>
            <a:ext cx="90678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AU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AU" alt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SERIALIZABLE</a:t>
            </a:r>
            <a:r>
              <a:rPr lang="en-AU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AU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isolation level a transaction </a:t>
            </a:r>
          </a:p>
          <a:p>
            <a:r>
              <a:rPr lang="en-AU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exhibit:</a:t>
            </a:r>
            <a:endParaRPr lang="en-AU" alt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AU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none of the phenomena</a:t>
            </a:r>
            <a:endParaRPr lang="en-AU" alt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39" name="Rectangle 6"/>
          <p:cNvSpPr>
            <a:spLocks noChangeArrowheads="1"/>
          </p:cNvSpPr>
          <p:nvPr/>
        </p:nvSpPr>
        <p:spPr bwMode="auto">
          <a:xfrm>
            <a:off x="0" y="56515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SERIALIZABLE</a:t>
            </a:r>
            <a:r>
              <a:rPr lang="en-AU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level</a:t>
            </a:r>
          </a:p>
        </p:txBody>
      </p:sp>
      <p:sp>
        <p:nvSpPr>
          <p:cNvPr id="4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B9CF22CA-CFB7-4D77-86B1-84B11DA05CE8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13</a:t>
            </a:fld>
            <a:endParaRPr lang="en-US" sz="1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131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72773" y="1301675"/>
            <a:ext cx="8398453" cy="3600986"/>
          </a:xfrm>
          <a:prstGeom prst="rect">
            <a:avLst/>
          </a:prstGeom>
          <a:solidFill>
            <a:srgbClr val="E0E2E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AU" alt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Level		Dirty	   	Nonrepeatable	Phantom</a:t>
            </a:r>
          </a:p>
          <a:p>
            <a:r>
              <a:rPr lang="en-AU" alt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Read		Read</a:t>
            </a:r>
          </a:p>
          <a:p>
            <a:r>
              <a:rPr lang="en-AU" alt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READ </a:t>
            </a:r>
          </a:p>
          <a:p>
            <a:r>
              <a:rPr lang="en-AU" alt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UNCOMMITTED	</a:t>
            </a:r>
            <a:r>
              <a:rPr lang="en-AU" altLang="en-US" sz="19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Possible	Possible		Possible</a:t>
            </a:r>
            <a:endParaRPr lang="en-AU" alt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AU" alt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alt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</a:p>
          <a:p>
            <a:r>
              <a:rPr lang="en-AU" alt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COMMITTED	</a:t>
            </a:r>
            <a:r>
              <a:rPr lang="en-AU" altLang="en-US" sz="1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possible</a:t>
            </a:r>
            <a:r>
              <a:rPr lang="en-AU" alt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AU" altLang="en-US" sz="19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Possible		Possible</a:t>
            </a:r>
            <a:endParaRPr lang="en-AU" altLang="en-US" sz="19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AU" alt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alt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REPEATABLE</a:t>
            </a:r>
          </a:p>
          <a:p>
            <a:r>
              <a:rPr lang="en-AU" alt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READ		</a:t>
            </a:r>
            <a:r>
              <a:rPr lang="en-AU" altLang="en-US" sz="1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possible	Not possible		</a:t>
            </a:r>
            <a:r>
              <a:rPr lang="en-AU" altLang="en-US" sz="19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Possible</a:t>
            </a:r>
            <a:endParaRPr lang="en-AU" alt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AU" alt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AU" alt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SERIALIZABLE	</a:t>
            </a:r>
            <a:r>
              <a:rPr lang="en-AU" altLang="en-US" sz="19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 possible	Not possible		Not possible</a:t>
            </a:r>
            <a:endParaRPr lang="en-AU" altLang="en-US" sz="1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363" name="Rectangle 6"/>
          <p:cNvSpPr>
            <a:spLocks noChangeArrowheads="1"/>
          </p:cNvSpPr>
          <p:nvPr/>
        </p:nvSpPr>
        <p:spPr bwMode="auto">
          <a:xfrm>
            <a:off x="0" y="56515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Isolation levels</a:t>
            </a:r>
          </a:p>
        </p:txBody>
      </p:sp>
      <p:sp>
        <p:nvSpPr>
          <p:cNvPr id="4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B9CF22CA-CFB7-4D77-86B1-84B11DA05CE8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14</a:t>
            </a:fld>
            <a:endParaRPr lang="en-US" sz="1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665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411120"/>
            <a:ext cx="727704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C2340"/>
                </a:solidFill>
                <a:latin typeface="Times New Roman"/>
                <a:ea typeface="DejaVu Sans"/>
              </a:rPr>
              <a:t>Outline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457200" y="1514520"/>
            <a:ext cx="7871040" cy="316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43080" indent="-3402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62643"/>
                </a:solidFill>
                <a:latin typeface="Times New Roman"/>
                <a:ea typeface="DejaVu Sans"/>
              </a:rPr>
              <a:t>Phenomena</a:t>
            </a:r>
            <a:endParaRPr lang="en-US" sz="2800" b="0" strike="noStrike" spc="-1" dirty="0">
              <a:solidFill>
                <a:srgbClr val="062643"/>
              </a:solidFill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82541"/>
                </a:solidFill>
                <a:latin typeface="Times New Roman"/>
                <a:ea typeface="DejaVu Sans"/>
              </a:rPr>
              <a:t>Isolation levels</a:t>
            </a:r>
            <a:endParaRPr lang="en-US" sz="2800" b="0" strike="noStrike" spc="-1" dirty="0">
              <a:solidFill>
                <a:srgbClr val="082541"/>
              </a:solidFill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Setting isolation levels</a:t>
            </a:r>
            <a:endParaRPr lang="en-US" sz="28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2874BB4-2252-4FE0-9005-3AB4335C96C2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15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836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76200" y="1531938"/>
            <a:ext cx="8874162" cy="400110"/>
          </a:xfrm>
          <a:prstGeom prst="rect">
            <a:avLst/>
          </a:prstGeom>
          <a:solidFill>
            <a:srgbClr val="E0E2E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AU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 TRANSACTION ISOLATION LEVEL READ UNCOMMITTED;</a:t>
            </a: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76200" y="2065338"/>
            <a:ext cx="8874162" cy="400110"/>
          </a:xfrm>
          <a:prstGeom prst="rect">
            <a:avLst/>
          </a:prstGeom>
          <a:solidFill>
            <a:srgbClr val="E0E2E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AU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 TRANSACTION ISOLATION LEVEL READ COMMITTED;  </a:t>
            </a:r>
          </a:p>
        </p:txBody>
      </p:sp>
      <p:sp>
        <p:nvSpPr>
          <p:cNvPr id="65542" name="Text Box 6"/>
          <p:cNvSpPr txBox="1">
            <a:spLocks noChangeArrowheads="1"/>
          </p:cNvSpPr>
          <p:nvPr/>
        </p:nvSpPr>
        <p:spPr bwMode="auto">
          <a:xfrm>
            <a:off x="76200" y="2598738"/>
            <a:ext cx="8874162" cy="400110"/>
          </a:xfrm>
          <a:prstGeom prst="rect">
            <a:avLst/>
          </a:prstGeom>
          <a:solidFill>
            <a:srgbClr val="E0E2E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AU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 TRANSACTION ISOLATION LEVEL REPEATABLE READ; </a:t>
            </a:r>
          </a:p>
        </p:txBody>
      </p:sp>
      <p:sp>
        <p:nvSpPr>
          <p:cNvPr id="65543" name="Text Box 7"/>
          <p:cNvSpPr txBox="1">
            <a:spLocks noChangeArrowheads="1"/>
          </p:cNvSpPr>
          <p:nvPr/>
        </p:nvSpPr>
        <p:spPr bwMode="auto">
          <a:xfrm>
            <a:off x="76200" y="3133725"/>
            <a:ext cx="8874162" cy="400110"/>
          </a:xfrm>
          <a:prstGeom prst="rect">
            <a:avLst/>
          </a:prstGeom>
          <a:solidFill>
            <a:srgbClr val="E0E2E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AU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 TRANSACTION ISOLATION LEVEL SERIALIZABLE;    </a:t>
            </a:r>
          </a:p>
        </p:txBody>
      </p:sp>
      <p:sp>
        <p:nvSpPr>
          <p:cNvPr id="16390" name="Rectangle 13"/>
          <p:cNvSpPr>
            <a:spLocks noChangeArrowheads="1"/>
          </p:cNvSpPr>
          <p:nvPr/>
        </p:nvSpPr>
        <p:spPr bwMode="auto">
          <a:xfrm>
            <a:off x="0" y="56515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 isolation levels in ANSI SQL</a:t>
            </a:r>
          </a:p>
        </p:txBody>
      </p:sp>
      <p:sp>
        <p:nvSpPr>
          <p:cNvPr id="9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B9CF22CA-CFB7-4D77-86B1-84B11DA05CE8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16</a:t>
            </a:fld>
            <a:endParaRPr lang="en-US" sz="1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175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8" grpId="0" animBg="1"/>
      <p:bldP spid="65541" grpId="0" animBg="1"/>
      <p:bldP spid="65542" grpId="0" animBg="1"/>
      <p:bldP spid="6554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3" name="Text Box 3"/>
          <p:cNvSpPr txBox="1">
            <a:spLocks noChangeArrowheads="1"/>
          </p:cNvSpPr>
          <p:nvPr/>
        </p:nvSpPr>
        <p:spPr bwMode="auto">
          <a:xfrm>
            <a:off x="96838" y="1213136"/>
            <a:ext cx="89680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Transaction T1			Transaction T2</a:t>
            </a:r>
            <a:endParaRPr lang="en-AU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56515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3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UNCOMMITTED </a:t>
            </a:r>
            <a:r>
              <a:rPr lang="en-AU" alt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isolation level</a:t>
            </a:r>
          </a:p>
        </p:txBody>
      </p:sp>
      <p:sp>
        <p:nvSpPr>
          <p:cNvPr id="6" name="CustomShape 3"/>
          <p:cNvSpPr/>
          <p:nvPr/>
        </p:nvSpPr>
        <p:spPr>
          <a:xfrm>
            <a:off x="457200" y="6502512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B9CF22CA-CFB7-4D77-86B1-84B11DA05CE8}" type="slidenum">
              <a:rPr lang="en-US" sz="1400" b="0" strike="noStrike" spc="-1">
                <a:solidFill>
                  <a:srgbClr val="8B8B8B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17</a:t>
            </a:fld>
            <a:endParaRPr lang="en-US" sz="14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87984" y="1635934"/>
            <a:ext cx="8968031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 TRANSACTION ISOLATION		SET TRANSACTION ISOLATIONAL 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LEVEL	READ UNCOMMITTED;		LEVEL READ COMMITTED;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START TRANSACTION;			START TRANSACTION;</a:t>
            </a:r>
            <a:endParaRPr lang="en-AU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96838" y="2593978"/>
            <a:ext cx="8968031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budget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DEPARTMENT 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 name='School of Arts';	</a:t>
            </a:r>
            <a:endParaRPr lang="en-AU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96837" y="3925131"/>
            <a:ext cx="8968031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UPDATE DEPARTMENT 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SET budget=budget+100 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WHERE name='School of Arts';</a:t>
            </a:r>
            <a:endParaRPr lang="en-AU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87980" y="4887072"/>
            <a:ext cx="8968031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budget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DEPARTMENT 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 name='School of Arts';</a:t>
            </a:r>
            <a:endParaRPr lang="en-AU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87982" y="5826027"/>
            <a:ext cx="896803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800.0</a:t>
            </a:r>
            <a:endParaRPr lang="en-AU" alt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87984" y="6218347"/>
            <a:ext cx="896803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ROLLBACK;</a:t>
            </a:r>
            <a:endParaRPr lang="en-AU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87981" y="3534106"/>
            <a:ext cx="896803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700.0</a:t>
            </a:r>
            <a:endParaRPr lang="en-AU" alt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72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3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56515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3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COMMITTED </a:t>
            </a:r>
            <a:r>
              <a:rPr lang="en-AU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isolation level</a:t>
            </a:r>
          </a:p>
        </p:txBody>
      </p:sp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304800" y="1181100"/>
            <a:ext cx="8532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Transaction 1            Transaction 2     </a:t>
            </a:r>
            <a:endParaRPr lang="en-AU" alt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70338" y="3958867"/>
            <a:ext cx="8906607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UPDATE DEPARTMENT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 budget = budget + 100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 name = 'School of Arts';</a:t>
            </a:r>
            <a:endParaRPr lang="en-AU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417" name="Text Box 6"/>
          <p:cNvSpPr txBox="1">
            <a:spLocks noChangeArrowheads="1"/>
          </p:cNvSpPr>
          <p:nvPr/>
        </p:nvSpPr>
        <p:spPr bwMode="auto">
          <a:xfrm>
            <a:off x="70338" y="2595220"/>
            <a:ext cx="890660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SELECT budget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FROM DEPARTMENT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WHERE name = 'School of Arts';</a:t>
            </a:r>
            <a:endParaRPr lang="en-AU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418" name="Text Box 7"/>
          <p:cNvSpPr txBox="1">
            <a:spLocks noChangeArrowheads="1"/>
          </p:cNvSpPr>
          <p:nvPr/>
        </p:nvSpPr>
        <p:spPr bwMode="auto">
          <a:xfrm>
            <a:off x="70338" y="3552266"/>
            <a:ext cx="890660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700.0</a:t>
            </a:r>
            <a:endParaRPr lang="en-AU" alt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415" name="Text Box 9"/>
          <p:cNvSpPr txBox="1">
            <a:spLocks noChangeArrowheads="1"/>
          </p:cNvSpPr>
          <p:nvPr/>
        </p:nvSpPr>
        <p:spPr bwMode="auto">
          <a:xfrm>
            <a:off x="69850" y="4908011"/>
            <a:ext cx="8907463" cy="9239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SELECT budget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FROM DEPARTMENT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WHERE name = 'School of Arts';</a:t>
            </a:r>
            <a:endParaRPr lang="en-AU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416" name="Text Box 10"/>
          <p:cNvSpPr txBox="1">
            <a:spLocks noChangeArrowheads="1"/>
          </p:cNvSpPr>
          <p:nvPr/>
        </p:nvSpPr>
        <p:spPr bwMode="auto">
          <a:xfrm>
            <a:off x="69850" y="5867740"/>
            <a:ext cx="8907463" cy="3698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700.0</a:t>
            </a:r>
            <a:endParaRPr lang="en-AU" alt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ustomShape 3"/>
          <p:cNvSpPr/>
          <p:nvPr/>
        </p:nvSpPr>
        <p:spPr>
          <a:xfrm>
            <a:off x="457200" y="6491754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B9CF22CA-CFB7-4D77-86B1-84B11DA05CE8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18</a:t>
            </a:fld>
            <a:endParaRPr lang="en-US" sz="1400" b="0" strike="noStrike" spc="-1" dirty="0">
              <a:latin typeface="Arial"/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70338" y="1635934"/>
            <a:ext cx="890660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 TRANSACTION ISOLATION		SET TRANSACTION ISOLATIONAL 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LEVEL	READ COMMITTED;		LEVEL READ COMMITTED;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START TRANSACTION;			START TRANSACTION;</a:t>
            </a:r>
            <a:endParaRPr lang="en-AU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06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/>
      <p:bldP spid="125956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56515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3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COMMITTED </a:t>
            </a:r>
            <a:r>
              <a:rPr lang="en-AU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isolation level</a:t>
            </a:r>
          </a:p>
        </p:txBody>
      </p:sp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304800" y="1181100"/>
            <a:ext cx="8532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Transaction 1            Transaction 2     </a:t>
            </a:r>
            <a:endParaRPr lang="en-AU" alt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70338" y="3948109"/>
            <a:ext cx="8906607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UPDATE DEPARTMENT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 budget = budget + 100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 name = 'School of Arts';</a:t>
            </a:r>
            <a:endParaRPr lang="en-AU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417" name="Text Box 6"/>
          <p:cNvSpPr txBox="1">
            <a:spLocks noChangeArrowheads="1"/>
          </p:cNvSpPr>
          <p:nvPr/>
        </p:nvSpPr>
        <p:spPr bwMode="auto">
          <a:xfrm>
            <a:off x="70338" y="2595220"/>
            <a:ext cx="890660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SELECT budget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FROM DEPARTMENT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WHERE name = 'School of Arts';</a:t>
            </a:r>
            <a:endParaRPr lang="en-AU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418" name="Text Box 7"/>
          <p:cNvSpPr txBox="1">
            <a:spLocks noChangeArrowheads="1"/>
          </p:cNvSpPr>
          <p:nvPr/>
        </p:nvSpPr>
        <p:spPr bwMode="auto">
          <a:xfrm>
            <a:off x="70338" y="3541508"/>
            <a:ext cx="890660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700.0</a:t>
            </a:r>
            <a:endParaRPr lang="en-AU" alt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9850" y="5298540"/>
            <a:ext cx="8907463" cy="1308101"/>
            <a:chOff x="44" y="3289"/>
            <a:chExt cx="5611" cy="824"/>
          </a:xfrm>
        </p:grpSpPr>
        <p:sp>
          <p:nvSpPr>
            <p:cNvPr id="17415" name="Text Box 9"/>
            <p:cNvSpPr txBox="1">
              <a:spLocks noChangeArrowheads="1"/>
            </p:cNvSpPr>
            <p:nvPr/>
          </p:nvSpPr>
          <p:spPr bwMode="auto">
            <a:xfrm>
              <a:off x="44" y="3289"/>
              <a:ext cx="5611" cy="5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			SELECT budget</a:t>
              </a:r>
            </a:p>
            <a:p>
              <a:r>
                <a:rPr lang="en-US" altLang="en-US" sz="1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			FROM DEPARTMENT</a:t>
              </a:r>
            </a:p>
            <a:p>
              <a:r>
                <a:rPr lang="en-US" altLang="en-US" sz="1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			WHERE name = 'School of Arts';</a:t>
              </a:r>
              <a:endParaRPr lang="en-AU" altLang="en-US" sz="18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416" name="Text Box 10"/>
            <p:cNvSpPr txBox="1">
              <a:spLocks noChangeArrowheads="1"/>
            </p:cNvSpPr>
            <p:nvPr/>
          </p:nvSpPr>
          <p:spPr bwMode="auto">
            <a:xfrm>
              <a:off x="44" y="3880"/>
              <a:ext cx="5611" cy="2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			</a:t>
              </a:r>
              <a:r>
                <a:rPr lang="en-US" altLang="en-US" sz="18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800.0</a:t>
              </a:r>
              <a:endParaRPr lang="en-AU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1" name="CustomShape 3"/>
          <p:cNvSpPr/>
          <p:nvPr/>
        </p:nvSpPr>
        <p:spPr>
          <a:xfrm>
            <a:off x="457200" y="6524028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B9CF22CA-CFB7-4D77-86B1-84B11DA05CE8}" type="slidenum">
              <a:rPr lang="en-US" sz="1400" b="0" strike="noStrike" spc="-1">
                <a:solidFill>
                  <a:srgbClr val="8B8B8B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19</a:t>
            </a:fld>
            <a:endParaRPr lang="en-US" sz="14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70338" y="1635934"/>
            <a:ext cx="890660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 TRANSACTION ISOLATION		SET TRANSACTION ISOLATIONAL 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LEVEL	READ COMMITTED;		LEVEL READ COMMITTED;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START TRANSACTION;			START TRANSACTION;</a:t>
            </a:r>
            <a:endParaRPr lang="en-AU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69482" y="4910539"/>
            <a:ext cx="890746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COMMIT;</a:t>
            </a:r>
            <a:endParaRPr lang="en-AU" alt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91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/>
      <p:bldP spid="125956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411120"/>
            <a:ext cx="727704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C2340"/>
                </a:solidFill>
                <a:latin typeface="Times New Roman"/>
                <a:ea typeface="DejaVu Sans"/>
              </a:rPr>
              <a:t>Outline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457200" y="1514520"/>
            <a:ext cx="7871040" cy="316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43080" indent="-3402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Phenomena</a:t>
            </a:r>
            <a:endParaRPr lang="en-US" sz="2800" b="0" strike="noStrike" spc="-1" dirty="0">
              <a:solidFill>
                <a:srgbClr val="FF0000"/>
              </a:solidFill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82541"/>
                </a:solidFill>
                <a:latin typeface="Times New Roman"/>
                <a:ea typeface="DejaVu Sans"/>
              </a:rPr>
              <a:t>Isolation levels</a:t>
            </a:r>
            <a:endParaRPr lang="en-US" sz="2800" b="0" strike="noStrike" spc="-1" dirty="0">
              <a:solidFill>
                <a:srgbClr val="082541"/>
              </a:solidFill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Setting isolation levels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2874BB4-2252-4FE0-9005-3AB4335C96C2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2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5198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56515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3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COMMITTED </a:t>
            </a:r>
            <a:r>
              <a:rPr lang="en-AU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isolation level</a:t>
            </a:r>
          </a:p>
        </p:txBody>
      </p:sp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304800" y="1181100"/>
            <a:ext cx="8532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Transaction 1            Transaction 2     </a:t>
            </a:r>
            <a:endParaRPr lang="en-AU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70338" y="3948109"/>
            <a:ext cx="8906607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UPDATE DEPARTMENT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 budget = budget + 100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 name = 'School of Arts';</a:t>
            </a:r>
            <a:endParaRPr lang="en-AU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417" name="Text Box 6"/>
          <p:cNvSpPr txBox="1">
            <a:spLocks noChangeArrowheads="1"/>
          </p:cNvSpPr>
          <p:nvPr/>
        </p:nvSpPr>
        <p:spPr bwMode="auto">
          <a:xfrm>
            <a:off x="70338" y="2595220"/>
            <a:ext cx="890660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SELECT budget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FROM DEPARTMENT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WHERE name = 'School of Arts';</a:t>
            </a:r>
            <a:endParaRPr lang="en-AU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418" name="Text Box 7"/>
          <p:cNvSpPr txBox="1">
            <a:spLocks noChangeArrowheads="1"/>
          </p:cNvSpPr>
          <p:nvPr/>
        </p:nvSpPr>
        <p:spPr bwMode="auto">
          <a:xfrm>
            <a:off x="70338" y="3541508"/>
            <a:ext cx="890660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700.0</a:t>
            </a:r>
            <a:endParaRPr lang="en-AU" alt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68751" y="4908875"/>
            <a:ext cx="8909051" cy="1322389"/>
            <a:chOff x="43" y="3286"/>
            <a:chExt cx="5612" cy="833"/>
          </a:xfrm>
        </p:grpSpPr>
        <p:sp>
          <p:nvSpPr>
            <p:cNvPr id="17415" name="Text Box 9"/>
            <p:cNvSpPr txBox="1">
              <a:spLocks noChangeArrowheads="1"/>
            </p:cNvSpPr>
            <p:nvPr/>
          </p:nvSpPr>
          <p:spPr bwMode="auto">
            <a:xfrm>
              <a:off x="43" y="3286"/>
              <a:ext cx="5611" cy="5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			UPDATE DEPARTMENT</a:t>
              </a:r>
            </a:p>
            <a:p>
              <a:r>
                <a:rPr lang="en-US" altLang="en-US" sz="1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			SET budget = budget+100</a:t>
              </a:r>
            </a:p>
            <a:p>
              <a:r>
                <a:rPr lang="en-US" altLang="en-US" sz="1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			WHERE name = 'School of Arts';</a:t>
              </a:r>
              <a:endParaRPr lang="en-AU" altLang="en-US" sz="18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416" name="Text Box 10"/>
            <p:cNvSpPr txBox="1">
              <a:spLocks noChangeArrowheads="1"/>
            </p:cNvSpPr>
            <p:nvPr/>
          </p:nvSpPr>
          <p:spPr bwMode="auto">
            <a:xfrm>
              <a:off x="44" y="3886"/>
              <a:ext cx="5611" cy="2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			</a:t>
              </a:r>
              <a:r>
                <a:rPr lang="en-US" altLang="en-US" sz="18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Wait …wait解除后变为</a:t>
              </a:r>
              <a:r>
                <a:rPr lang="en-US" altLang="zh-CN" sz="18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900</a:t>
              </a:r>
              <a:endParaRPr lang="en-AU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1" name="CustomShape 3"/>
          <p:cNvSpPr/>
          <p:nvPr/>
        </p:nvSpPr>
        <p:spPr>
          <a:xfrm>
            <a:off x="457200" y="6502512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B9CF22CA-CFB7-4D77-86B1-84B11DA05CE8}" type="slidenum">
              <a:rPr lang="en-US" sz="1400" b="0" strike="noStrike" spc="-1">
                <a:solidFill>
                  <a:srgbClr val="8B8B8B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20</a:t>
            </a:fld>
            <a:endParaRPr lang="en-US" sz="14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70338" y="1635934"/>
            <a:ext cx="890660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 TRANSACTION ISOLATION		SET TRANSACTION ISOLATIONAL 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LEVEL	READ COMMITTED;		LEVEL READ COMMITTED;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START TRANSACTION;			START TRANSACTION;</a:t>
            </a:r>
            <a:endParaRPr lang="en-AU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78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/>
      <p:bldP spid="125956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56515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3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COMMITTED </a:t>
            </a:r>
            <a:r>
              <a:rPr lang="en-AU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isolation level</a:t>
            </a:r>
          </a:p>
        </p:txBody>
      </p:sp>
      <p:sp>
        <p:nvSpPr>
          <p:cNvPr id="20487" name="Text Box 8"/>
          <p:cNvSpPr txBox="1">
            <a:spLocks noChangeArrowheads="1"/>
          </p:cNvSpPr>
          <p:nvPr/>
        </p:nvSpPr>
        <p:spPr bwMode="auto">
          <a:xfrm>
            <a:off x="114300" y="1981201"/>
            <a:ext cx="8870951" cy="9239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budget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DEPARTMENT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 name = 'School of Arts';</a:t>
            </a:r>
            <a:endParaRPr lang="en-AU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488" name="Text Box 9"/>
          <p:cNvSpPr txBox="1">
            <a:spLocks noChangeArrowheads="1"/>
          </p:cNvSpPr>
          <p:nvPr/>
        </p:nvSpPr>
        <p:spPr bwMode="auto">
          <a:xfrm>
            <a:off x="114300" y="2936167"/>
            <a:ext cx="8870951" cy="3698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800.0</a:t>
            </a:r>
            <a:endParaRPr lang="en-AU" alt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0484" name="Group 12"/>
          <p:cNvGrpSpPr>
            <a:grpSpLocks/>
          </p:cNvGrpSpPr>
          <p:nvPr/>
        </p:nvGrpSpPr>
        <p:grpSpPr bwMode="auto">
          <a:xfrm>
            <a:off x="304800" y="1181100"/>
            <a:ext cx="8532813" cy="790575"/>
            <a:chOff x="192" y="744"/>
            <a:chExt cx="5375" cy="498"/>
          </a:xfrm>
        </p:grpSpPr>
        <p:sp>
          <p:nvSpPr>
            <p:cNvPr id="20485" name="Text Box 3"/>
            <p:cNvSpPr txBox="1">
              <a:spLocks noChangeArrowheads="1"/>
            </p:cNvSpPr>
            <p:nvPr/>
          </p:nvSpPr>
          <p:spPr bwMode="auto">
            <a:xfrm>
              <a:off x="192" y="744"/>
              <a:ext cx="537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Transaction 1            Transaction 2     </a:t>
              </a:r>
              <a:endParaRPr lang="en-AU" alt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486" name="Text Box 13"/>
            <p:cNvSpPr txBox="1">
              <a:spLocks noChangeArrowheads="1"/>
            </p:cNvSpPr>
            <p:nvPr/>
          </p:nvSpPr>
          <p:spPr bwMode="auto">
            <a:xfrm>
              <a:off x="192" y="992"/>
              <a:ext cx="537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000" b="1">
                  <a:latin typeface="Courier New" panose="02070309020205020404" pitchFamily="49" charset="0"/>
                  <a:cs typeface="Courier New" panose="02070309020205020404" pitchFamily="49" charset="0"/>
                </a:rPr>
                <a:t>...					...</a:t>
              </a:r>
              <a:endParaRPr lang="en-AU" altLang="en-US" sz="20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B9CF22CA-CFB7-4D77-86B1-84B11DA05CE8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21</a:t>
            </a:fld>
            <a:endParaRPr lang="en-US" sz="1400" b="0" strike="noStrike" spc="-1" dirty="0">
              <a:latin typeface="Arial"/>
            </a:endParaRP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14299" y="3324372"/>
            <a:ext cx="8870951" cy="3698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COMMIT;</a:t>
            </a:r>
            <a:endParaRPr lang="en-AU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117902" y="3711844"/>
            <a:ext cx="8867347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SELECT budget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FROM DEPARTMENT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WHERE name = 'School of Arts';</a:t>
            </a:r>
            <a:endParaRPr lang="en-AU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14298" y="4652758"/>
            <a:ext cx="8870951" cy="3698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900.0</a:t>
            </a:r>
            <a:endParaRPr lang="en-AU" alt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117902" y="5040230"/>
            <a:ext cx="8870951" cy="3698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COMMIT;</a:t>
            </a:r>
            <a:endParaRPr lang="en-AU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514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56515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3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COMMITTED </a:t>
            </a:r>
            <a:r>
              <a:rPr lang="en-AU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isolation level</a:t>
            </a:r>
          </a:p>
        </p:txBody>
      </p:sp>
      <p:sp>
        <p:nvSpPr>
          <p:cNvPr id="166915" name="Text Box 3"/>
          <p:cNvSpPr txBox="1">
            <a:spLocks noChangeArrowheads="1"/>
          </p:cNvSpPr>
          <p:nvPr/>
        </p:nvSpPr>
        <p:spPr bwMode="auto">
          <a:xfrm>
            <a:off x="304800" y="1145932"/>
            <a:ext cx="85328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Transaction 1            Transaction 2     </a:t>
            </a:r>
            <a:endParaRPr lang="en-AU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6918" name="Text Box 6"/>
          <p:cNvSpPr txBox="1">
            <a:spLocks noChangeArrowheads="1"/>
          </p:cNvSpPr>
          <p:nvPr/>
        </p:nvSpPr>
        <p:spPr bwMode="auto">
          <a:xfrm>
            <a:off x="70338" y="3827040"/>
            <a:ext cx="890660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UPDATE DEPARTMENT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SET budget = budget + 50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WHERE name = 'School of Arts';</a:t>
            </a:r>
            <a:endParaRPr lang="en-AU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70338" y="4775416"/>
            <a:ext cx="8906608" cy="1354138"/>
            <a:chOff x="192" y="2616"/>
            <a:chExt cx="5375" cy="853"/>
          </a:xfrm>
        </p:grpSpPr>
        <p:sp>
          <p:nvSpPr>
            <p:cNvPr id="21516" name="Text Box 4"/>
            <p:cNvSpPr txBox="1">
              <a:spLocks noChangeArrowheads="1"/>
            </p:cNvSpPr>
            <p:nvPr/>
          </p:nvSpPr>
          <p:spPr bwMode="auto">
            <a:xfrm>
              <a:off x="192" y="2616"/>
              <a:ext cx="5375" cy="5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UPDATE DEPARTMENT</a:t>
              </a:r>
            </a:p>
            <a:p>
              <a:r>
                <a:rPr lang="en-US" altLang="en-US" sz="1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 budget = budget + 100</a:t>
              </a:r>
            </a:p>
            <a:p>
              <a:r>
                <a:rPr lang="en-US" altLang="en-US" sz="1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WHERE name = 'School of Arts';</a:t>
              </a:r>
              <a:endParaRPr lang="en-AU" altLang="en-US" sz="18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17" name="Text Box 10"/>
            <p:cNvSpPr txBox="1">
              <a:spLocks noChangeArrowheads="1"/>
            </p:cNvSpPr>
            <p:nvPr/>
          </p:nvSpPr>
          <p:spPr bwMode="auto">
            <a:xfrm>
              <a:off x="192" y="3213"/>
              <a:ext cx="5375" cy="2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Wait …</a:t>
              </a:r>
              <a:endParaRPr lang="en-AU" altLang="en-US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70338" y="2499890"/>
            <a:ext cx="8906608" cy="1312863"/>
            <a:chOff x="192" y="984"/>
            <a:chExt cx="5375" cy="827"/>
          </a:xfrm>
        </p:grpSpPr>
        <p:sp>
          <p:nvSpPr>
            <p:cNvPr id="21514" name="Text Box 11"/>
            <p:cNvSpPr txBox="1">
              <a:spLocks noChangeArrowheads="1"/>
            </p:cNvSpPr>
            <p:nvPr/>
          </p:nvSpPr>
          <p:spPr bwMode="auto">
            <a:xfrm>
              <a:off x="192" y="984"/>
              <a:ext cx="5375" cy="58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 budget</a:t>
              </a:r>
            </a:p>
            <a:p>
              <a:r>
                <a:rPr lang="en-US" altLang="en-US" sz="1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DEPARTMENT</a:t>
              </a:r>
            </a:p>
            <a:p>
              <a:r>
                <a:rPr lang="en-US" altLang="en-US" sz="1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WHERE name = 'School of Arts';</a:t>
              </a:r>
              <a:endParaRPr lang="en-AU" altLang="en-US" sz="18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515" name="Text Box 12"/>
            <p:cNvSpPr txBox="1">
              <a:spLocks noChangeArrowheads="1"/>
            </p:cNvSpPr>
            <p:nvPr/>
          </p:nvSpPr>
          <p:spPr bwMode="auto">
            <a:xfrm>
              <a:off x="192" y="1578"/>
              <a:ext cx="5375" cy="23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700.0</a:t>
              </a:r>
              <a:endParaRPr lang="en-AU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4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B9CF22CA-CFB7-4D77-86B1-84B11DA05CE8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22</a:t>
            </a:fld>
            <a:endParaRPr lang="en-US" sz="1400" b="0" strike="noStrike" spc="-1" dirty="0">
              <a:latin typeface="Arial"/>
            </a:endParaRP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70338" y="1547446"/>
            <a:ext cx="890660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 TRANSACTION ISOLATION		SET TRANSACTION ISOLATIONAL 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LEVEL	READ COMMITTED;		LEVEL READ COMMITTED;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START TRANSACTION;			START TRANSACTION;</a:t>
            </a:r>
            <a:endParaRPr lang="en-AU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49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6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5" grpId="0"/>
      <p:bldP spid="166918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0" y="56515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3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COMMITTED </a:t>
            </a:r>
            <a:r>
              <a:rPr lang="en-AU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isolation level</a:t>
            </a:r>
          </a:p>
        </p:txBody>
      </p:sp>
      <p:sp>
        <p:nvSpPr>
          <p:cNvPr id="22535" name="Text Box 8"/>
          <p:cNvSpPr txBox="1">
            <a:spLocks noChangeArrowheads="1"/>
          </p:cNvSpPr>
          <p:nvPr/>
        </p:nvSpPr>
        <p:spPr bwMode="auto">
          <a:xfrm>
            <a:off x="175052" y="2364520"/>
            <a:ext cx="879230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budget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DEPARTMENT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 name = 'School of Arts';</a:t>
            </a:r>
            <a:endParaRPr lang="en-AU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536" name="Text Box 9"/>
          <p:cNvSpPr txBox="1">
            <a:spLocks noChangeArrowheads="1"/>
          </p:cNvSpPr>
          <p:nvPr/>
        </p:nvSpPr>
        <p:spPr bwMode="auto">
          <a:xfrm>
            <a:off x="175052" y="3311363"/>
            <a:ext cx="879230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800.0</a:t>
            </a:r>
            <a:endParaRPr lang="en-AU" alt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533" name="Text Box 3"/>
          <p:cNvSpPr txBox="1">
            <a:spLocks noChangeArrowheads="1"/>
          </p:cNvSpPr>
          <p:nvPr/>
        </p:nvSpPr>
        <p:spPr bwMode="auto">
          <a:xfrm>
            <a:off x="304800" y="1181100"/>
            <a:ext cx="85328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Transaction 1            Transaction 2     </a:t>
            </a:r>
            <a:endParaRPr lang="en-AU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534" name="Text Box 13"/>
          <p:cNvSpPr txBox="1">
            <a:spLocks noChangeArrowheads="1"/>
          </p:cNvSpPr>
          <p:nvPr/>
        </p:nvSpPr>
        <p:spPr bwMode="auto">
          <a:xfrm>
            <a:off x="304800" y="1574800"/>
            <a:ext cx="85328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					...</a:t>
            </a:r>
            <a:endParaRPr lang="en-AU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B9CF22CA-CFB7-4D77-86B1-84B11DA05CE8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23</a:t>
            </a:fld>
            <a:endParaRPr lang="en-US" sz="1400" b="0" strike="noStrike" spc="-1" dirty="0">
              <a:latin typeface="Arial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75052" y="1971675"/>
            <a:ext cx="879230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altLang="en-US" sz="18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ROLLBACK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AU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175052" y="3709002"/>
            <a:ext cx="879230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COMMIT;</a:t>
            </a:r>
            <a:endParaRPr lang="en-AU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67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56515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3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COMMITTED </a:t>
            </a:r>
            <a:r>
              <a:rPr lang="en-AU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isolation level</a:t>
            </a:r>
          </a:p>
        </p:txBody>
      </p:sp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304800" y="1137140"/>
            <a:ext cx="85328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Transaction 1           Transaction 2     </a:t>
            </a:r>
            <a:endParaRPr lang="en-AU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7157" name="Text Box 5"/>
          <p:cNvSpPr txBox="1">
            <a:spLocks noChangeArrowheads="1"/>
          </p:cNvSpPr>
          <p:nvPr/>
        </p:nvSpPr>
        <p:spPr bwMode="auto">
          <a:xfrm>
            <a:off x="70338" y="5288343"/>
            <a:ext cx="89066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					...</a:t>
            </a:r>
            <a:endParaRPr lang="en-AU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7160" name="Text Box 8"/>
          <p:cNvSpPr txBox="1">
            <a:spLocks noChangeArrowheads="1"/>
          </p:cNvSpPr>
          <p:nvPr/>
        </p:nvSpPr>
        <p:spPr bwMode="auto">
          <a:xfrm>
            <a:off x="70338" y="3937325"/>
            <a:ext cx="890660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budget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DEPARTMENT 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 code = 'SCIT';</a:t>
            </a:r>
            <a:endParaRPr lang="en-AU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B9CF22CA-CFB7-4D77-86B1-84B11DA05CE8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24</a:t>
            </a:fld>
            <a:endParaRPr lang="en-US" sz="1400" b="0" strike="noStrike" spc="-1" dirty="0">
              <a:latin typeface="Arial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70338" y="1547446"/>
            <a:ext cx="890660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 TRANSACTION ISOLATION		SET TRANSACTION ISOLATIONAL 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LEVEL	READ COMMITTED;		LEVEL READ COMMITTED;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START TRANSACTION;			START TRANSACTION;</a:t>
            </a:r>
            <a:endParaRPr lang="en-AU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70338" y="2517948"/>
            <a:ext cx="8906608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SELECT budget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FROM DEPARTMENT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WHERE code = 'FIN';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70338" y="3520024"/>
            <a:ext cx="890660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700.0</a:t>
            </a:r>
            <a:endParaRPr lang="en-AU" alt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70338" y="4892526"/>
            <a:ext cx="890660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100.0</a:t>
            </a:r>
            <a:endParaRPr lang="en-AU" alt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28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/>
      <p:bldP spid="177157" grpId="0"/>
      <p:bldP spid="177160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56515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3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COMMITTED </a:t>
            </a:r>
            <a:r>
              <a:rPr lang="en-AU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isolation level</a:t>
            </a:r>
          </a:p>
        </p:txBody>
      </p:sp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70338" y="1100950"/>
            <a:ext cx="89066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Transaction 1            Transaction 2     </a:t>
            </a:r>
            <a:endParaRPr lang="en-AU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7157" name="Text Box 5"/>
          <p:cNvSpPr txBox="1">
            <a:spLocks noChangeArrowheads="1"/>
          </p:cNvSpPr>
          <p:nvPr/>
        </p:nvSpPr>
        <p:spPr bwMode="auto">
          <a:xfrm>
            <a:off x="70338" y="4777104"/>
            <a:ext cx="8906608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UPDATE DEPARTMENT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SET budget = budget + 50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WHERE code = 'FIN';</a:t>
            </a:r>
          </a:p>
        </p:txBody>
      </p:sp>
      <p:sp>
        <p:nvSpPr>
          <p:cNvPr id="177160" name="Text Box 8"/>
          <p:cNvSpPr txBox="1">
            <a:spLocks noChangeArrowheads="1"/>
          </p:cNvSpPr>
          <p:nvPr/>
        </p:nvSpPr>
        <p:spPr bwMode="auto">
          <a:xfrm>
            <a:off x="70338" y="3448328"/>
            <a:ext cx="890660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budget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DEPARTMENT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 code = 'SCIT’;</a:t>
            </a:r>
            <a:endParaRPr lang="en-AU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B9CF22CA-CFB7-4D77-86B1-84B11DA05CE8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25</a:t>
            </a:fld>
            <a:endParaRPr lang="en-US" sz="1400" b="0" strike="noStrike" spc="-1" dirty="0">
              <a:latin typeface="Arial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70338" y="1954458"/>
            <a:ext cx="8906608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UPDATE DEPARTMENT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 budget = (SELECT budget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FROM DEPARTMENT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WHERE code = 'FIN')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 code = 'SCIT';</a:t>
            </a:r>
            <a:endParaRPr lang="en-AU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70338" y="4386563"/>
            <a:ext cx="890660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700.0</a:t>
            </a:r>
            <a:endParaRPr lang="en-AU" alt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70338" y="1505898"/>
            <a:ext cx="890660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					...</a:t>
            </a:r>
            <a:endParaRPr lang="en-AU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22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/>
      <p:bldP spid="177157" grpId="0" animBg="1"/>
      <p:bldP spid="177160" grpId="0" animBg="1"/>
      <p:bldP spid="9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56515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3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COMMITTED </a:t>
            </a:r>
            <a:r>
              <a:rPr lang="en-AU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isolation level</a:t>
            </a:r>
          </a:p>
        </p:txBody>
      </p:sp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153071" y="1161484"/>
            <a:ext cx="89088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Transaction 1            Transaction 2     </a:t>
            </a:r>
            <a:endParaRPr lang="en-AU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7156" name="Text Box 4"/>
          <p:cNvSpPr txBox="1">
            <a:spLocks noChangeArrowheads="1"/>
          </p:cNvSpPr>
          <p:nvPr/>
        </p:nvSpPr>
        <p:spPr bwMode="auto">
          <a:xfrm>
            <a:off x="153071" y="3652719"/>
            <a:ext cx="8908868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UPDATE DEPARTMENT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 budget = budget + (SELECT budget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             FROM DEPARMENT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WHERE code = 'FIN')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 code = 'SCIT';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COMMIT;</a:t>
            </a:r>
            <a:endParaRPr lang="en-AU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B9CF22CA-CFB7-4D77-86B1-84B11DA05CE8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26</a:t>
            </a:fld>
            <a:endParaRPr lang="en-US" sz="1400" b="0" strike="noStrike" spc="-1" dirty="0">
              <a:latin typeface="Arial"/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153071" y="1557735"/>
            <a:ext cx="890886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					...</a:t>
            </a:r>
            <a:endParaRPr lang="en-AU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10590" y="5560124"/>
            <a:ext cx="8127023" cy="43961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Database is corrupted</a:t>
            </a:r>
            <a:r>
              <a:rPr lang="zh-CN" altLang="en-US" b="1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相互等待对方释放，崩溃。关注一下不可重复读</a:t>
            </a:r>
            <a:endParaRPr lang="en-AU" dirty="0">
              <a:solidFill>
                <a:schemeClr val="tx1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55331" y="3268515"/>
            <a:ext cx="890660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COMMIT;</a:t>
            </a:r>
            <a:endParaRPr lang="en-AU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155331" y="1888321"/>
            <a:ext cx="8906608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SELECT budget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FROM DEPARTMENT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WHERE code = 'FIN';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55331" y="2875519"/>
            <a:ext cx="890660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750.0</a:t>
            </a:r>
            <a:endParaRPr lang="en-AU" alt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211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7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/>
      <p:bldP spid="177156" grpId="0" animBg="1"/>
      <p:bldP spid="11" grpId="0" animBg="1"/>
      <p:bldP spid="12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56515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Deadlock</a:t>
            </a:r>
          </a:p>
        </p:txBody>
      </p:sp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241588" y="1137140"/>
            <a:ext cx="87353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Transaction 1            Transaction 2     </a:t>
            </a:r>
            <a:endParaRPr lang="en-AU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7157" name="Text Box 5"/>
          <p:cNvSpPr txBox="1">
            <a:spLocks noChangeArrowheads="1"/>
          </p:cNvSpPr>
          <p:nvPr/>
        </p:nvSpPr>
        <p:spPr bwMode="auto">
          <a:xfrm>
            <a:off x="229414" y="5787301"/>
            <a:ext cx="87475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					...</a:t>
            </a:r>
            <a:endParaRPr lang="en-AU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7160" name="Text Box 8"/>
          <p:cNvSpPr txBox="1">
            <a:spLocks noChangeArrowheads="1"/>
          </p:cNvSpPr>
          <p:nvPr/>
        </p:nvSpPr>
        <p:spPr bwMode="auto">
          <a:xfrm>
            <a:off x="229414" y="3473166"/>
            <a:ext cx="874753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UPDATE DEPARTMENT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 budget = budget + 100 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 code = 'SCIT';</a:t>
            </a:r>
            <a:endParaRPr lang="en-AU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B9CF22CA-CFB7-4D77-86B1-84B11DA05CE8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27</a:t>
            </a:fld>
            <a:endParaRPr lang="en-US" sz="1400" b="0" strike="noStrike" spc="-1" dirty="0">
              <a:latin typeface="Arial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229414" y="1547446"/>
            <a:ext cx="874753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 TRANSACTION ISOLATION		SET TRANSACTION ISOLATIONAL 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LEVEL	READ COMMITTED;		LEVEL READ COMMITTED;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START TRANSACTION;			START TRANSACTION;</a:t>
            </a:r>
            <a:endParaRPr lang="en-AU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229414" y="2494466"/>
            <a:ext cx="8747532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UPDATE DEPARTMENT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SET budget = budget+500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WHERE code = 'FIN';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229414" y="4422479"/>
            <a:ext cx="8747532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UPDATE DEPARTMENT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SET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total_staff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45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WHERE code = 'SCIT';</a:t>
            </a:r>
            <a:endParaRPr lang="en-AU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241588" y="5373776"/>
            <a:ext cx="873535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Wait …</a:t>
            </a:r>
            <a:endParaRPr lang="en-AU" alt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56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/>
      <p:bldP spid="177157" grpId="0"/>
      <p:bldP spid="177160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56515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Deadlock</a:t>
            </a:r>
          </a:p>
        </p:txBody>
      </p:sp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82734" y="1137140"/>
            <a:ext cx="88942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Transaction 1            Transaction 2     </a:t>
            </a:r>
            <a:endParaRPr lang="en-AU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7160" name="Text Box 8"/>
          <p:cNvSpPr txBox="1">
            <a:spLocks noChangeArrowheads="1"/>
          </p:cNvSpPr>
          <p:nvPr/>
        </p:nvSpPr>
        <p:spPr bwMode="auto">
          <a:xfrm>
            <a:off x="82734" y="2209297"/>
            <a:ext cx="890660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UPDATE DEPARTMENT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 chair = 'Alice'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 code = 'FIN';</a:t>
            </a:r>
            <a:endParaRPr lang="en-AU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B9CF22CA-CFB7-4D77-86B1-84B11DA05CE8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28</a:t>
            </a:fld>
            <a:endParaRPr lang="en-US" sz="1400" b="0" strike="noStrike" spc="-1" dirty="0">
              <a:latin typeface="Arial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70338" y="4507792"/>
            <a:ext cx="890660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ROLLBACK;</a:t>
            </a:r>
            <a:endParaRPr lang="en-AU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70338" y="3157458"/>
            <a:ext cx="891900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 …</a:t>
            </a:r>
            <a:endParaRPr lang="en-AU" alt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70338" y="1722801"/>
            <a:ext cx="89066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					...</a:t>
            </a:r>
            <a:endParaRPr lang="en-AU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70338" y="3555626"/>
            <a:ext cx="890660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 1213 (40001): Deadlock </a:t>
            </a:r>
          </a:p>
          <a:p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found when trying to get lock; </a:t>
            </a:r>
          </a:p>
          <a:p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 restarting transaction</a:t>
            </a:r>
            <a:endParaRPr lang="en-AU" alt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70338" y="4905960"/>
            <a:ext cx="890660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COMMIT;</a:t>
            </a:r>
            <a:endParaRPr lang="en-AU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67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/>
      <p:bldP spid="177160" grpId="0" animBg="1"/>
      <p:bldP spid="12" grpId="0" animBg="1"/>
      <p:bldP spid="13" grpId="0" animBg="1"/>
      <p:bldP spid="14" grpId="0"/>
      <p:bldP spid="15" grpId="0" animBg="1"/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56515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3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REPEATABLE READ </a:t>
            </a:r>
            <a:r>
              <a:rPr lang="en-AU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isolation level</a:t>
            </a:r>
          </a:p>
        </p:txBody>
      </p:sp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70338" y="1137140"/>
            <a:ext cx="89066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Transaction 1            Transaction 2     </a:t>
            </a:r>
            <a:endParaRPr lang="en-AU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7157" name="Text Box 5"/>
          <p:cNvSpPr txBox="1">
            <a:spLocks noChangeArrowheads="1"/>
          </p:cNvSpPr>
          <p:nvPr/>
        </p:nvSpPr>
        <p:spPr bwMode="auto">
          <a:xfrm>
            <a:off x="70338" y="4799536"/>
            <a:ext cx="890660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COMMIT;</a:t>
            </a:r>
            <a:endParaRPr lang="en-AU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7160" name="Text Box 8"/>
          <p:cNvSpPr txBox="1">
            <a:spLocks noChangeArrowheads="1"/>
          </p:cNvSpPr>
          <p:nvPr/>
        </p:nvSpPr>
        <p:spPr bwMode="auto">
          <a:xfrm>
            <a:off x="70338" y="2509985"/>
            <a:ext cx="890660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budget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DEPARTMENT 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 code = 'SCIT';</a:t>
            </a:r>
            <a:endParaRPr lang="en-AU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ustomShape 3"/>
          <p:cNvSpPr/>
          <p:nvPr/>
        </p:nvSpPr>
        <p:spPr>
          <a:xfrm>
            <a:off x="457200" y="6480996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B9CF22CA-CFB7-4D77-86B1-84B11DA05CE8}" type="slidenum">
              <a:rPr lang="en-US" sz="1400" b="0" strike="noStrike" spc="-1">
                <a:solidFill>
                  <a:srgbClr val="8B8B8B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29</a:t>
            </a:fld>
            <a:endParaRPr lang="en-US" sz="14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70338" y="1547446"/>
            <a:ext cx="890660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 TRANSACTION ISOLATION		SET TRANSACTION ISOLATIONAL 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LEVEL	REPEATABLE READ;		LEVEL REPEATABLE READ;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START TRANSACTION;			START TRANSACTION;</a:t>
            </a:r>
            <a:endParaRPr lang="en-AU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70338" y="3454904"/>
            <a:ext cx="890660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100.0</a:t>
            </a:r>
            <a:endParaRPr lang="en-AU" alt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70338" y="3845825"/>
            <a:ext cx="890660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lvl="8"/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UPDATE DEPARTMENT</a:t>
            </a:r>
          </a:p>
          <a:p>
            <a:pPr lvl="8"/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SET budget = budget + 50 </a:t>
            </a:r>
          </a:p>
          <a:p>
            <a:pPr lvl="8"/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WHERE code = 'SCIT';</a:t>
            </a:r>
            <a:endParaRPr lang="en-AU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70338" y="5194859"/>
            <a:ext cx="890660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budget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DEPARTMENT 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 code = 'SCIT';</a:t>
            </a:r>
            <a:endParaRPr lang="en-AU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70338" y="6140218"/>
            <a:ext cx="890660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100.0</a:t>
            </a:r>
            <a:endParaRPr lang="en-AU" altLang="en-US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23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/>
      <p:bldP spid="177157" grpId="0" animBg="1"/>
      <p:bldP spid="177160" grpId="0" animBg="1"/>
      <p:bldP spid="9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8"/>
          <p:cNvSpPr>
            <a:spLocks noChangeArrowheads="1"/>
          </p:cNvSpPr>
          <p:nvPr/>
        </p:nvSpPr>
        <p:spPr bwMode="auto">
          <a:xfrm>
            <a:off x="0" y="56515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Dirty read phenomenon</a:t>
            </a:r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304800" y="1128848"/>
            <a:ext cx="8532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Transaction 1            Transaction 2     </a:t>
            </a:r>
            <a:endParaRPr lang="en-AU" altLang="en-US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304800" y="3005273"/>
            <a:ext cx="8532813" cy="1016000"/>
          </a:xfrm>
          <a:prstGeom prst="rect">
            <a:avLst/>
          </a:prstGeom>
          <a:solidFill>
            <a:srgbClr val="E0E2E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UPDATE DEPARTMENT</a:t>
            </a:r>
          </a:p>
          <a:p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 BUDGET = BUDGET + 1000</a:t>
            </a:r>
          </a:p>
          <a:p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 NAME = 'SALES';</a:t>
            </a:r>
            <a:endParaRPr lang="en-AU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04800" y="1498600"/>
            <a:ext cx="8532813" cy="1460500"/>
            <a:chOff x="192" y="944"/>
            <a:chExt cx="5375" cy="920"/>
          </a:xfrm>
        </p:grpSpPr>
        <p:sp>
          <p:nvSpPr>
            <p:cNvPr id="3083" name="Text Box 15"/>
            <p:cNvSpPr txBox="1">
              <a:spLocks noChangeArrowheads="1"/>
            </p:cNvSpPr>
            <p:nvPr/>
          </p:nvSpPr>
          <p:spPr bwMode="auto">
            <a:xfrm>
              <a:off x="192" y="944"/>
              <a:ext cx="5375" cy="640"/>
            </a:xfrm>
            <a:prstGeom prst="rect">
              <a:avLst/>
            </a:prstGeom>
            <a:solidFill>
              <a:srgbClr val="E0E2E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			SELECT budget</a:t>
              </a:r>
            </a:p>
            <a:p>
              <a:r>
                <a:rPr lang="en-US" alt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			FROM Department</a:t>
              </a:r>
            </a:p>
            <a:p>
              <a:r>
                <a:rPr lang="en-US" alt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			WHERE name = 'SALES'</a:t>
              </a:r>
              <a:endParaRPr lang="en-AU" altLang="en-US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84" name="Text Box 16"/>
            <p:cNvSpPr txBox="1">
              <a:spLocks noChangeArrowheads="1"/>
            </p:cNvSpPr>
            <p:nvPr/>
          </p:nvSpPr>
          <p:spPr bwMode="auto">
            <a:xfrm>
              <a:off x="192" y="1608"/>
              <a:ext cx="5375" cy="256"/>
            </a:xfrm>
            <a:prstGeom prst="rect">
              <a:avLst/>
            </a:prstGeom>
            <a:solidFill>
              <a:srgbClr val="E0E2E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			</a:t>
              </a:r>
              <a:r>
                <a:rPr lang="en-US" altLang="en-US" sz="20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2000</a:t>
              </a:r>
              <a:endParaRPr lang="en-AU" altLang="en-US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304800" y="4064000"/>
            <a:ext cx="8532813" cy="1473200"/>
            <a:chOff x="192" y="2560"/>
            <a:chExt cx="5375" cy="928"/>
          </a:xfrm>
        </p:grpSpPr>
        <p:sp>
          <p:nvSpPr>
            <p:cNvPr id="3081" name="Text Box 17"/>
            <p:cNvSpPr txBox="1">
              <a:spLocks noChangeArrowheads="1"/>
            </p:cNvSpPr>
            <p:nvPr/>
          </p:nvSpPr>
          <p:spPr bwMode="auto">
            <a:xfrm>
              <a:off x="192" y="2560"/>
              <a:ext cx="5375" cy="640"/>
            </a:xfrm>
            <a:prstGeom prst="rect">
              <a:avLst/>
            </a:prstGeom>
            <a:solidFill>
              <a:srgbClr val="E0E2E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			SELECT budget</a:t>
              </a:r>
            </a:p>
            <a:p>
              <a:r>
                <a:rPr lang="en-US" alt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			FROM Department</a:t>
              </a:r>
            </a:p>
            <a:p>
              <a:r>
                <a:rPr lang="en-US" alt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			WHERE name = 'SALES'</a:t>
              </a:r>
              <a:endParaRPr lang="en-AU" altLang="en-US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082" name="Text Box 19"/>
            <p:cNvSpPr txBox="1">
              <a:spLocks noChangeArrowheads="1"/>
            </p:cNvSpPr>
            <p:nvPr/>
          </p:nvSpPr>
          <p:spPr bwMode="auto">
            <a:xfrm>
              <a:off x="192" y="3232"/>
              <a:ext cx="5375" cy="256"/>
            </a:xfrm>
            <a:prstGeom prst="rect">
              <a:avLst/>
            </a:prstGeom>
            <a:solidFill>
              <a:srgbClr val="E0E2E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				</a:t>
              </a:r>
              <a:r>
                <a:rPr lang="en-US" altLang="en-US" sz="2000" b="1" dirty="0">
                  <a:solidFill>
                    <a:schemeClr val="accent2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3000</a:t>
              </a:r>
              <a:endParaRPr lang="en-AU" altLang="en-US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57366" name="Text Box 22"/>
          <p:cNvSpPr txBox="1">
            <a:spLocks noChangeArrowheads="1"/>
          </p:cNvSpPr>
          <p:nvPr/>
        </p:nvSpPr>
        <p:spPr bwMode="auto">
          <a:xfrm>
            <a:off x="304800" y="5586548"/>
            <a:ext cx="8532813" cy="406400"/>
          </a:xfrm>
          <a:prstGeom prst="rect">
            <a:avLst/>
          </a:prstGeom>
          <a:solidFill>
            <a:srgbClr val="E0E2E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ROLLBACK;</a:t>
            </a:r>
            <a:endParaRPr lang="en-AU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367" name="Text Box 23"/>
          <p:cNvSpPr txBox="1">
            <a:spLocks noChangeArrowheads="1"/>
          </p:cNvSpPr>
          <p:nvPr/>
        </p:nvSpPr>
        <p:spPr bwMode="auto">
          <a:xfrm>
            <a:off x="304800" y="6043748"/>
            <a:ext cx="8532813" cy="406400"/>
          </a:xfrm>
          <a:prstGeom prst="rect">
            <a:avLst/>
          </a:prstGeom>
          <a:solidFill>
            <a:srgbClr val="E0E2E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???</a:t>
            </a:r>
            <a:endParaRPr lang="en-AU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B9CF22CA-CFB7-4D77-86B1-84B11DA05CE8}" type="slidenum">
              <a:rPr lang="en-US" sz="1400" b="0" strike="noStrike" spc="-1">
                <a:solidFill>
                  <a:srgbClr val="8B8B8B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3</a:t>
            </a:fld>
            <a:endParaRPr lang="en-US" sz="14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70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ext Box 2"/>
          <p:cNvSpPr txBox="1">
            <a:spLocks noChangeArrowheads="1"/>
          </p:cNvSpPr>
          <p:nvPr/>
        </p:nvSpPr>
        <p:spPr bwMode="auto">
          <a:xfrm>
            <a:off x="139700" y="1377950"/>
            <a:ext cx="8175187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transaction T running at </a:t>
            </a:r>
            <a:r>
              <a:rPr lang="en-US" alt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SERIALIZABLE </a:t>
            </a:r>
            <a:endParaRPr lang="en-US" alt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isolation level tries to update or delete data </a:t>
            </a:r>
          </a:p>
          <a:p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by a transaction that commits after </a:t>
            </a:r>
          </a:p>
          <a:p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serializable transaction T began then </a:t>
            </a:r>
          </a:p>
          <a:p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aborts transaction T</a:t>
            </a:r>
            <a:endParaRPr lang="en-AU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531" name="Text Box 3"/>
          <p:cNvSpPr txBox="1">
            <a:spLocks noChangeArrowheads="1"/>
          </p:cNvSpPr>
          <p:nvPr/>
        </p:nvSpPr>
        <p:spPr bwMode="auto">
          <a:xfrm>
            <a:off x="139700" y="3902075"/>
            <a:ext cx="8710013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serializable transaction fails then it is </a:t>
            </a:r>
          </a:p>
          <a:p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to:</a:t>
            </a:r>
          </a:p>
          <a:p>
            <a:r>
              <a:rPr lang="en-US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commit the work processed so far,</a:t>
            </a:r>
          </a:p>
          <a:p>
            <a:r>
              <a:rPr lang="en-US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Process the additional (but different) statements,</a:t>
            </a:r>
          </a:p>
          <a:p>
            <a:r>
              <a:rPr lang="en-US" alt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rollback the entire transaction</a:t>
            </a:r>
            <a:endParaRPr lang="en-AU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56515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32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SERIALIZABLE</a:t>
            </a:r>
            <a:r>
              <a:rPr lang="en-AU" alt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isolation level</a:t>
            </a:r>
          </a:p>
        </p:txBody>
      </p:sp>
      <p:sp>
        <p:nvSpPr>
          <p:cNvPr id="5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B9CF22CA-CFB7-4D77-86B1-84B11DA05CE8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30</a:t>
            </a:fld>
            <a:endParaRPr lang="en-US" sz="1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167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0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0" grpId="0"/>
      <p:bldP spid="15053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56515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3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SERIALIZABLE</a:t>
            </a:r>
            <a:r>
              <a:rPr lang="en-AU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isolation level</a:t>
            </a:r>
          </a:p>
        </p:txBody>
      </p:sp>
      <p:sp>
        <p:nvSpPr>
          <p:cNvPr id="171011" name="Text Box 3"/>
          <p:cNvSpPr txBox="1">
            <a:spLocks noChangeArrowheads="1"/>
          </p:cNvSpPr>
          <p:nvPr/>
        </p:nvSpPr>
        <p:spPr bwMode="auto">
          <a:xfrm>
            <a:off x="69849" y="1104536"/>
            <a:ext cx="8906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Transaction 1            Transaction 2     </a:t>
            </a:r>
            <a:endParaRPr lang="en-AU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635" name="Text Box 6"/>
          <p:cNvSpPr txBox="1">
            <a:spLocks noChangeArrowheads="1"/>
          </p:cNvSpPr>
          <p:nvPr/>
        </p:nvSpPr>
        <p:spPr bwMode="auto">
          <a:xfrm>
            <a:off x="70949" y="2497139"/>
            <a:ext cx="8905876" cy="9239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UPDATE DEPARTMENT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SET budget = budget + 10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WHERE code = 'Sales';</a:t>
            </a:r>
            <a:endParaRPr lang="en-AU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71437" y="4860571"/>
            <a:ext cx="8907464" cy="3698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COMMIT;</a:t>
            </a:r>
            <a:endParaRPr lang="en-AU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69849" y="5273321"/>
            <a:ext cx="8909052" cy="1016000"/>
          </a:xfrm>
          <a:prstGeom prst="rect">
            <a:avLst/>
          </a:prstGeom>
          <a:solidFill>
            <a:srgbClr val="E0E2E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 at line 2:ORA-08177: </a:t>
            </a:r>
          </a:p>
          <a:p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can't serialize access for </a:t>
            </a:r>
          </a:p>
          <a:p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transaction</a:t>
            </a:r>
            <a:endParaRPr lang="en-AU" alt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631" name="Text Box 4"/>
          <p:cNvSpPr txBox="1">
            <a:spLocks noChangeArrowheads="1"/>
          </p:cNvSpPr>
          <p:nvPr/>
        </p:nvSpPr>
        <p:spPr bwMode="auto">
          <a:xfrm>
            <a:off x="69850" y="3455636"/>
            <a:ext cx="8907463" cy="9239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UPDATE DEPARTMENT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 budget = budget + 10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 code = 'Sales';</a:t>
            </a:r>
            <a:endParaRPr lang="en-AU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632" name="Text Box 11"/>
          <p:cNvSpPr txBox="1">
            <a:spLocks noChangeArrowheads="1"/>
          </p:cNvSpPr>
          <p:nvPr/>
        </p:nvSpPr>
        <p:spPr bwMode="auto">
          <a:xfrm>
            <a:off x="71438" y="4422424"/>
            <a:ext cx="8907463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 …</a:t>
            </a:r>
            <a:endParaRPr lang="en-AU" alt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CustomShape 3"/>
          <p:cNvSpPr/>
          <p:nvPr/>
        </p:nvSpPr>
        <p:spPr>
          <a:xfrm>
            <a:off x="457200" y="6597238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B9CF22CA-CFB7-4D77-86B1-84B11DA05CE8}" type="slidenum">
              <a:rPr lang="en-US" sz="1400" b="0" strike="noStrike" spc="-1">
                <a:solidFill>
                  <a:srgbClr val="8B8B8B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31</a:t>
            </a:fld>
            <a:endParaRPr lang="en-US" sz="14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70338" y="1547446"/>
            <a:ext cx="890660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 TRANSACTION ISOLATION		SET TRANSACTION ISOLATIONAL 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LEVEL	SERIALIZABLE;			LEVEL SERIALIZABLE;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START TRANSACTION;			START TRANSACTION;</a:t>
            </a:r>
            <a:endParaRPr lang="en-AU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ERROR at line 2: ORA-08177: can't serialize access for this transaction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61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1" grpId="0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56515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3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SERIALIZABLE</a:t>
            </a:r>
            <a:r>
              <a:rPr lang="en-AU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isolation level</a:t>
            </a:r>
          </a:p>
        </p:txBody>
      </p:sp>
      <p:sp>
        <p:nvSpPr>
          <p:cNvPr id="171011" name="Text Box 3"/>
          <p:cNvSpPr txBox="1">
            <a:spLocks noChangeArrowheads="1"/>
          </p:cNvSpPr>
          <p:nvPr/>
        </p:nvSpPr>
        <p:spPr bwMode="auto">
          <a:xfrm>
            <a:off x="69849" y="1104536"/>
            <a:ext cx="8906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Transaction 1            Transaction 2     </a:t>
            </a:r>
            <a:endParaRPr lang="en-AU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635" name="Text Box 6"/>
          <p:cNvSpPr txBox="1">
            <a:spLocks noChangeArrowheads="1"/>
          </p:cNvSpPr>
          <p:nvPr/>
        </p:nvSpPr>
        <p:spPr bwMode="auto">
          <a:xfrm>
            <a:off x="70949" y="3895109"/>
            <a:ext cx="8905876" cy="9239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UPDATE DEPARTMENT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SET budget = budget + 10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WHERE code = 'Sales';</a:t>
            </a:r>
            <a:endParaRPr lang="en-AU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631" name="Text Box 4"/>
          <p:cNvSpPr txBox="1">
            <a:spLocks noChangeArrowheads="1"/>
          </p:cNvSpPr>
          <p:nvPr/>
        </p:nvSpPr>
        <p:spPr bwMode="auto">
          <a:xfrm>
            <a:off x="69850" y="4853606"/>
            <a:ext cx="8907463" cy="9239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UPDATE DEPARTMENT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 budget = budget + 10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 code = 'Sales';</a:t>
            </a:r>
            <a:endParaRPr lang="en-AU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632" name="Text Box 11"/>
          <p:cNvSpPr txBox="1">
            <a:spLocks noChangeArrowheads="1"/>
          </p:cNvSpPr>
          <p:nvPr/>
        </p:nvSpPr>
        <p:spPr bwMode="auto">
          <a:xfrm>
            <a:off x="71438" y="5820394"/>
            <a:ext cx="8907463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Wait …</a:t>
            </a:r>
            <a:endParaRPr lang="en-AU" alt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CustomShape 3"/>
          <p:cNvSpPr/>
          <p:nvPr/>
        </p:nvSpPr>
        <p:spPr>
          <a:xfrm>
            <a:off x="457200" y="6614822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B9CF22CA-CFB7-4D77-86B1-84B11DA05CE8}" type="slidenum">
              <a:rPr lang="en-US" sz="1400" b="0" strike="noStrike" spc="-1">
                <a:solidFill>
                  <a:srgbClr val="8B8B8B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32</a:t>
            </a:fld>
            <a:endParaRPr lang="en-US" sz="14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70338" y="1547446"/>
            <a:ext cx="890660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 TRANSACTION ISOLATION		SET TRANSACTION ISOLATIONAL 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LEVEL	SERIALIZABLE;			LEVEL SERIALIZABLE;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START TRANSACTION;			START TRANSACTION;</a:t>
            </a:r>
            <a:endParaRPr lang="en-AU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ERROR at line 2: ORA-08177: can't serialize access for this transaction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70338" y="2509018"/>
            <a:ext cx="890660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SELECT budget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FROM DEPARTMENT 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WHERE code = 'Sales';</a:t>
            </a:r>
            <a:endParaRPr lang="en-AU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65085" y="3457031"/>
            <a:ext cx="8909052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700</a:t>
            </a:r>
            <a:endParaRPr lang="en-AU" alt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29414" y="6086235"/>
            <a:ext cx="87475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					...</a:t>
            </a:r>
            <a:endParaRPr lang="en-AU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57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1" grpId="0"/>
      <p:bldP spid="14" grpId="0" animBg="1"/>
      <p:bldP spid="12" grpId="0" animBg="1"/>
      <p:bldP spid="1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56515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3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SERIALIZABLE</a:t>
            </a:r>
            <a:r>
              <a:rPr lang="en-AU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isolation level</a:t>
            </a:r>
          </a:p>
        </p:txBody>
      </p:sp>
      <p:sp>
        <p:nvSpPr>
          <p:cNvPr id="171011" name="Text Box 3"/>
          <p:cNvSpPr txBox="1">
            <a:spLocks noChangeArrowheads="1"/>
          </p:cNvSpPr>
          <p:nvPr/>
        </p:nvSpPr>
        <p:spPr bwMode="auto">
          <a:xfrm>
            <a:off x="69849" y="1104536"/>
            <a:ext cx="8906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Transaction 1            Transaction 2     </a:t>
            </a:r>
            <a:endParaRPr lang="en-AU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ERROR at line 2: ORA-08177: can't serialize access for this transaction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70338" y="2078201"/>
            <a:ext cx="8906608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budget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DEPARTMENT 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 code = 'SCIT';</a:t>
            </a:r>
            <a:endParaRPr lang="en-AU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65085" y="3026214"/>
            <a:ext cx="8909052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710</a:t>
            </a:r>
            <a:endParaRPr lang="en-AU" alt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71437" y="1677753"/>
            <a:ext cx="8907464" cy="36988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ROLLBACK;</a:t>
            </a:r>
            <a:endParaRPr lang="en-AU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229414" y="1312026"/>
            <a:ext cx="87475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					...</a:t>
            </a:r>
            <a:endParaRPr lang="en-AU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73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1" grpId="0"/>
      <p:bldP spid="12" grpId="0" animBg="1"/>
      <p:bldP spid="1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56515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3200" b="1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SERIALIZABLE</a:t>
            </a:r>
            <a:r>
              <a:rPr lang="en-AU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isolation level</a:t>
            </a:r>
          </a:p>
        </p:txBody>
      </p:sp>
      <p:sp>
        <p:nvSpPr>
          <p:cNvPr id="171011" name="Text Box 3"/>
          <p:cNvSpPr txBox="1">
            <a:spLocks noChangeArrowheads="1"/>
          </p:cNvSpPr>
          <p:nvPr/>
        </p:nvSpPr>
        <p:spPr bwMode="auto">
          <a:xfrm>
            <a:off x="102140" y="1192213"/>
            <a:ext cx="887199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Transaction 1            Transaction 2     </a:t>
            </a:r>
            <a:endParaRPr lang="en-AU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635" name="Text Box 6"/>
          <p:cNvSpPr txBox="1">
            <a:spLocks noChangeArrowheads="1"/>
          </p:cNvSpPr>
          <p:nvPr/>
        </p:nvSpPr>
        <p:spPr bwMode="auto">
          <a:xfrm>
            <a:off x="69849" y="1579064"/>
            <a:ext cx="8905876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SELECT budget                               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FROM DEPARTMENT                               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WHERE name = 'Sales';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65085" y="3945199"/>
            <a:ext cx="8909052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COMMIT;</a:t>
            </a:r>
            <a:endParaRPr lang="en-AU" alt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631" name="Text Box 4"/>
          <p:cNvSpPr txBox="1">
            <a:spLocks noChangeArrowheads="1"/>
          </p:cNvSpPr>
          <p:nvPr/>
        </p:nvSpPr>
        <p:spPr bwMode="auto">
          <a:xfrm>
            <a:off x="66674" y="2989447"/>
            <a:ext cx="8907463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UPDATE DEPARTMENT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 budget = budget + 50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 name = 'Sales';</a:t>
            </a:r>
            <a:endParaRPr lang="en-AU" alt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632" name="Text Box 11"/>
          <p:cNvSpPr txBox="1">
            <a:spLocks noChangeArrowheads="1"/>
          </p:cNvSpPr>
          <p:nvPr/>
        </p:nvSpPr>
        <p:spPr bwMode="auto">
          <a:xfrm>
            <a:off x="68262" y="5353235"/>
            <a:ext cx="8907463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700.0</a:t>
            </a:r>
            <a:endParaRPr lang="en-AU" alt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B9CF22CA-CFB7-4D77-86B1-84B11DA05CE8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34</a:t>
            </a:fld>
            <a:endParaRPr lang="en-US" sz="1400" b="0" strike="noStrike" spc="-1" dirty="0">
              <a:latin typeface="Arial"/>
            </a:endParaRP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65085" y="2533835"/>
            <a:ext cx="8909052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700</a:t>
            </a:r>
            <a:endParaRPr lang="en-AU" alt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82549" y="4398464"/>
            <a:ext cx="8905876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SELECT budget                               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FROM DEPARTMENT                               </a:t>
            </a:r>
          </a:p>
          <a:p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WHERE name = 'Sales';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10590" y="5852224"/>
            <a:ext cx="8127023" cy="43961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 1 creates a new version of a row in Sales department</a:t>
            </a:r>
            <a:endParaRPr lang="en-AU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30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56515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76200" y="1320800"/>
            <a:ext cx="8991600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2562" tIns="46038" rIns="182562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Elmasri R., Navathe S., Fundamentals of Database Systems, 6th edition, chapter 21.6 Transaction Support in SQL, pp. 774-776</a:t>
            </a:r>
            <a:endParaRPr lang="en-AU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B9CF22CA-CFB7-4D77-86B1-84B11DA05CE8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35</a:t>
            </a:fld>
            <a:endParaRPr lang="en-US" sz="1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034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ChangeArrowheads="1"/>
          </p:cNvSpPr>
          <p:nvPr/>
        </p:nvSpPr>
        <p:spPr bwMode="auto">
          <a:xfrm>
            <a:off x="0" y="56515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Non-repeatable read phenomenon</a:t>
            </a:r>
          </a:p>
        </p:txBody>
      </p:sp>
      <p:sp>
        <p:nvSpPr>
          <p:cNvPr id="130051" name="Text Box 1027"/>
          <p:cNvSpPr txBox="1">
            <a:spLocks noChangeArrowheads="1"/>
          </p:cNvSpPr>
          <p:nvPr/>
        </p:nvSpPr>
        <p:spPr bwMode="auto">
          <a:xfrm>
            <a:off x="304800" y="4114800"/>
            <a:ext cx="8532813" cy="406400"/>
          </a:xfrm>
          <a:prstGeom prst="rect">
            <a:avLst/>
          </a:prstGeom>
          <a:solidFill>
            <a:srgbClr val="E0E2E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COMMIT;</a:t>
            </a:r>
            <a:endParaRPr lang="en-AU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036"/>
          <p:cNvGrpSpPr>
            <a:grpSpLocks/>
          </p:cNvGrpSpPr>
          <p:nvPr/>
        </p:nvGrpSpPr>
        <p:grpSpPr bwMode="auto">
          <a:xfrm>
            <a:off x="304800" y="1181100"/>
            <a:ext cx="8532813" cy="2892425"/>
            <a:chOff x="192" y="744"/>
            <a:chExt cx="5375" cy="1822"/>
          </a:xfrm>
        </p:grpSpPr>
        <p:sp>
          <p:nvSpPr>
            <p:cNvPr id="5128" name="Text Box 1028"/>
            <p:cNvSpPr txBox="1">
              <a:spLocks noChangeArrowheads="1"/>
            </p:cNvSpPr>
            <p:nvPr/>
          </p:nvSpPr>
          <p:spPr bwMode="auto">
            <a:xfrm>
              <a:off x="192" y="744"/>
              <a:ext cx="537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Transaction 1            Transaction 2     </a:t>
              </a:r>
              <a:endParaRPr lang="en-AU" altLang="en-US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129" name="Text Box 1029"/>
            <p:cNvSpPr txBox="1">
              <a:spLocks noChangeArrowheads="1"/>
            </p:cNvSpPr>
            <p:nvPr/>
          </p:nvSpPr>
          <p:spPr bwMode="auto">
            <a:xfrm>
              <a:off x="192" y="1926"/>
              <a:ext cx="5375" cy="640"/>
            </a:xfrm>
            <a:prstGeom prst="rect">
              <a:avLst/>
            </a:prstGeom>
            <a:solidFill>
              <a:srgbClr val="E0E2E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UPDATE DEPARTMENT</a:t>
              </a:r>
            </a:p>
            <a:p>
              <a:r>
                <a:rPr lang="en-US" alt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 BUDGET = BUDGET + 1000</a:t>
              </a:r>
            </a:p>
            <a:p>
              <a:r>
                <a:rPr lang="en-US" altLang="en-US" sz="2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WHERE NAME = 'SALES';</a:t>
              </a:r>
              <a:endParaRPr lang="en-AU" altLang="en-US" sz="2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5130" name="Group 1030"/>
            <p:cNvGrpSpPr>
              <a:grpSpLocks/>
            </p:cNvGrpSpPr>
            <p:nvPr/>
          </p:nvGrpSpPr>
          <p:grpSpPr bwMode="auto">
            <a:xfrm>
              <a:off x="192" y="968"/>
              <a:ext cx="5375" cy="928"/>
              <a:chOff x="192" y="968"/>
              <a:chExt cx="5375" cy="928"/>
            </a:xfrm>
          </p:grpSpPr>
          <p:sp>
            <p:nvSpPr>
              <p:cNvPr id="5131" name="Text Box 1031"/>
              <p:cNvSpPr txBox="1">
                <a:spLocks noChangeArrowheads="1"/>
              </p:cNvSpPr>
              <p:nvPr/>
            </p:nvSpPr>
            <p:spPr bwMode="auto">
              <a:xfrm>
                <a:off x="192" y="968"/>
                <a:ext cx="5375" cy="640"/>
              </a:xfrm>
              <a:prstGeom prst="rect">
                <a:avLst/>
              </a:prstGeom>
              <a:solidFill>
                <a:srgbClr val="E0E2E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2000" b="1">
                    <a:latin typeface="Courier New" panose="02070309020205020404" pitchFamily="49" charset="0"/>
                    <a:cs typeface="Courier New" panose="02070309020205020404" pitchFamily="49" charset="0"/>
                  </a:rPr>
                  <a:t>					SELECT budget</a:t>
                </a:r>
              </a:p>
              <a:p>
                <a:r>
                  <a:rPr lang="en-US" altLang="en-US" sz="2000" b="1">
                    <a:latin typeface="Courier New" panose="02070309020205020404" pitchFamily="49" charset="0"/>
                    <a:cs typeface="Courier New" panose="02070309020205020404" pitchFamily="49" charset="0"/>
                  </a:rPr>
                  <a:t>					FROM Department</a:t>
                </a:r>
              </a:p>
              <a:p>
                <a:r>
                  <a:rPr lang="en-US" altLang="en-US" sz="2000" b="1">
                    <a:latin typeface="Courier New" panose="02070309020205020404" pitchFamily="49" charset="0"/>
                    <a:cs typeface="Courier New" panose="02070309020205020404" pitchFamily="49" charset="0"/>
                  </a:rPr>
                  <a:t>					WHERE name = 'SALES'</a:t>
                </a:r>
                <a:endParaRPr lang="en-AU" altLang="en-US" sz="2000" b="1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132" name="Text Box 1032"/>
              <p:cNvSpPr txBox="1">
                <a:spLocks noChangeArrowheads="1"/>
              </p:cNvSpPr>
              <p:nvPr/>
            </p:nvSpPr>
            <p:spPr bwMode="auto">
              <a:xfrm>
                <a:off x="192" y="1640"/>
                <a:ext cx="5375" cy="256"/>
              </a:xfrm>
              <a:prstGeom prst="rect">
                <a:avLst/>
              </a:prstGeom>
              <a:solidFill>
                <a:srgbClr val="E0E2E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2000" b="1">
                    <a:latin typeface="Courier New" panose="02070309020205020404" pitchFamily="49" charset="0"/>
                    <a:cs typeface="Courier New" panose="02070309020205020404" pitchFamily="49" charset="0"/>
                  </a:rPr>
                  <a:t>					</a:t>
                </a:r>
                <a:r>
                  <a:rPr lang="en-US" altLang="en-US" sz="2000" b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2000</a:t>
                </a:r>
                <a:endParaRPr lang="en-AU" altLang="en-US" sz="2000" b="1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130057" name="Text Box 1033"/>
          <p:cNvSpPr txBox="1">
            <a:spLocks noChangeArrowheads="1"/>
          </p:cNvSpPr>
          <p:nvPr/>
        </p:nvSpPr>
        <p:spPr bwMode="auto">
          <a:xfrm>
            <a:off x="304800" y="4572000"/>
            <a:ext cx="8532813" cy="1016000"/>
          </a:xfrm>
          <a:prstGeom prst="rect">
            <a:avLst/>
          </a:prstGeom>
          <a:solidFill>
            <a:srgbClr val="E0E2E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			SELECT budget</a:t>
            </a:r>
          </a:p>
          <a:p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			FROM Department</a:t>
            </a:r>
          </a:p>
          <a:p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			WHERE name = 'SALES'</a:t>
            </a:r>
            <a:endParaRPr lang="en-AU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0058" name="Text Box 1034"/>
          <p:cNvSpPr txBox="1">
            <a:spLocks noChangeArrowheads="1"/>
          </p:cNvSpPr>
          <p:nvPr/>
        </p:nvSpPr>
        <p:spPr bwMode="auto">
          <a:xfrm>
            <a:off x="304800" y="5638800"/>
            <a:ext cx="8532813" cy="406400"/>
          </a:xfrm>
          <a:prstGeom prst="rect">
            <a:avLst/>
          </a:prstGeom>
          <a:solidFill>
            <a:srgbClr val="E0E2E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3000</a:t>
            </a:r>
            <a:endParaRPr lang="en-AU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 Box 23"/>
          <p:cNvSpPr txBox="1">
            <a:spLocks noChangeArrowheads="1"/>
          </p:cNvSpPr>
          <p:nvPr/>
        </p:nvSpPr>
        <p:spPr bwMode="auto">
          <a:xfrm>
            <a:off x="304800" y="6096000"/>
            <a:ext cx="8532813" cy="406400"/>
          </a:xfrm>
          <a:prstGeom prst="rect">
            <a:avLst/>
          </a:prstGeom>
          <a:solidFill>
            <a:srgbClr val="E0E2E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???</a:t>
            </a:r>
            <a:endParaRPr lang="en-AU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B9CF22CA-CFB7-4D77-86B1-84B11DA05CE8}" type="slidenum">
              <a:rPr lang="en-US" sz="1400" b="0" strike="noStrike" spc="-1">
                <a:solidFill>
                  <a:srgbClr val="8B8B8B"/>
                </a:solidFill>
                <a:latin typeface="Courier New" panose="02070309020205020404" pitchFamily="49" charset="0"/>
                <a:ea typeface="DejaVu Sans"/>
                <a:cs typeface="Courier New" panose="02070309020205020404" pitchFamily="49" charset="0"/>
              </a:rPr>
              <a:t>4</a:t>
            </a:fld>
            <a:endParaRPr lang="en-US" sz="1400" b="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9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56515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Phantom phenomenon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04800" y="1181100"/>
            <a:ext cx="8532813" cy="2730500"/>
            <a:chOff x="192" y="744"/>
            <a:chExt cx="5375" cy="1720"/>
          </a:xfrm>
        </p:grpSpPr>
        <p:sp>
          <p:nvSpPr>
            <p:cNvPr id="6150" name="Text Box 5"/>
            <p:cNvSpPr txBox="1">
              <a:spLocks noChangeArrowheads="1"/>
            </p:cNvSpPr>
            <p:nvPr/>
          </p:nvSpPr>
          <p:spPr bwMode="auto">
            <a:xfrm>
              <a:off x="192" y="744"/>
              <a:ext cx="537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b="1">
                  <a:latin typeface="Courier New" panose="02070309020205020404" pitchFamily="49" charset="0"/>
                  <a:cs typeface="Courier New" panose="02070309020205020404" pitchFamily="49" charset="0"/>
                </a:rPr>
                <a:t>Transaction 1            Transaction 2     </a:t>
              </a:r>
              <a:endParaRPr lang="en-AU" altLang="en-US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6151" name="Group 11"/>
            <p:cNvGrpSpPr>
              <a:grpSpLocks/>
            </p:cNvGrpSpPr>
            <p:nvPr/>
          </p:nvGrpSpPr>
          <p:grpSpPr bwMode="auto">
            <a:xfrm>
              <a:off x="192" y="1728"/>
              <a:ext cx="5375" cy="736"/>
              <a:chOff x="192" y="1728"/>
              <a:chExt cx="5375" cy="736"/>
            </a:xfrm>
          </p:grpSpPr>
          <p:sp>
            <p:nvSpPr>
              <p:cNvPr id="6155" name="Text Box 3"/>
              <p:cNvSpPr txBox="1">
                <a:spLocks noChangeArrowheads="1"/>
              </p:cNvSpPr>
              <p:nvPr/>
            </p:nvSpPr>
            <p:spPr bwMode="auto">
              <a:xfrm>
                <a:off x="192" y="2208"/>
                <a:ext cx="5375" cy="256"/>
              </a:xfrm>
              <a:prstGeom prst="rect">
                <a:avLst/>
              </a:prstGeom>
              <a:solidFill>
                <a:srgbClr val="E0E2E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2000" b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COMMIT;</a:t>
                </a:r>
                <a:endParaRPr lang="en-AU" altLang="en-US" sz="2000" b="1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56" name="Text Box 6"/>
              <p:cNvSpPr txBox="1">
                <a:spLocks noChangeArrowheads="1"/>
              </p:cNvSpPr>
              <p:nvPr/>
            </p:nvSpPr>
            <p:spPr bwMode="auto">
              <a:xfrm>
                <a:off x="192" y="1728"/>
                <a:ext cx="5375" cy="448"/>
              </a:xfrm>
              <a:prstGeom prst="rect">
                <a:avLst/>
              </a:prstGeom>
              <a:solidFill>
                <a:srgbClr val="E0E2E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DELETE DEPARTMENT</a:t>
                </a:r>
              </a:p>
              <a:p>
                <a:r>
                  <a:rPr lang="en-US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WHERE NAME = ‘SALES';</a:t>
                </a:r>
                <a:endParaRPr lang="en-AU" altLang="en-US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6152" name="Group 12"/>
            <p:cNvGrpSpPr>
              <a:grpSpLocks/>
            </p:cNvGrpSpPr>
            <p:nvPr/>
          </p:nvGrpSpPr>
          <p:grpSpPr bwMode="auto">
            <a:xfrm>
              <a:off x="192" y="968"/>
              <a:ext cx="5375" cy="736"/>
              <a:chOff x="192" y="968"/>
              <a:chExt cx="5375" cy="736"/>
            </a:xfrm>
          </p:grpSpPr>
          <p:sp>
            <p:nvSpPr>
              <p:cNvPr id="6153" name="Text Box 7"/>
              <p:cNvSpPr txBox="1">
                <a:spLocks noChangeArrowheads="1"/>
              </p:cNvSpPr>
              <p:nvPr/>
            </p:nvSpPr>
            <p:spPr bwMode="auto">
              <a:xfrm>
                <a:off x="192" y="968"/>
                <a:ext cx="5375" cy="640"/>
              </a:xfrm>
              <a:prstGeom prst="rect">
                <a:avLst/>
              </a:prstGeom>
              <a:solidFill>
                <a:srgbClr val="E0E2E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		SELECT count(*)</a:t>
                </a:r>
              </a:p>
              <a:p>
                <a:r>
                  <a:rPr lang="en-US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		FROM DEPARTMENT</a:t>
                </a:r>
              </a:p>
              <a:p>
                <a:r>
                  <a:rPr lang="en-US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</a:t>
                </a:r>
                <a:endParaRPr lang="en-AU" altLang="en-US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154" name="Text Box 8"/>
              <p:cNvSpPr txBox="1">
                <a:spLocks noChangeArrowheads="1"/>
              </p:cNvSpPr>
              <p:nvPr/>
            </p:nvSpPr>
            <p:spPr bwMode="auto">
              <a:xfrm>
                <a:off x="192" y="1448"/>
                <a:ext cx="5375" cy="256"/>
              </a:xfrm>
              <a:prstGeom prst="rect">
                <a:avLst/>
              </a:prstGeom>
              <a:solidFill>
                <a:srgbClr val="E0E2E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en-US" sz="2000" b="1">
                    <a:latin typeface="Courier New" panose="02070309020205020404" pitchFamily="49" charset="0"/>
                    <a:cs typeface="Courier New" panose="02070309020205020404" pitchFamily="49" charset="0"/>
                  </a:rPr>
                  <a:t>					</a:t>
                </a:r>
                <a:r>
                  <a:rPr lang="en-US" altLang="en-US" sz="2000" b="1">
                    <a:solidFill>
                      <a:schemeClr val="accent2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20</a:t>
                </a:r>
                <a:endParaRPr lang="en-AU" altLang="en-US" sz="2000" b="1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123913" name="Text Box 9"/>
          <p:cNvSpPr txBox="1">
            <a:spLocks noChangeArrowheads="1"/>
          </p:cNvSpPr>
          <p:nvPr/>
        </p:nvSpPr>
        <p:spPr bwMode="auto">
          <a:xfrm>
            <a:off x="304800" y="3962400"/>
            <a:ext cx="8532813" cy="707886"/>
          </a:xfrm>
          <a:prstGeom prst="rect">
            <a:avLst/>
          </a:prstGeom>
          <a:solidFill>
            <a:srgbClr val="E0E2E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SELECT count(*)</a:t>
            </a:r>
          </a:p>
          <a:p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FROM DDEPARTMENT;</a:t>
            </a:r>
            <a:endParaRPr lang="en-AU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3914" name="Text Box 10"/>
          <p:cNvSpPr txBox="1">
            <a:spLocks noChangeArrowheads="1"/>
          </p:cNvSpPr>
          <p:nvPr/>
        </p:nvSpPr>
        <p:spPr bwMode="auto">
          <a:xfrm>
            <a:off x="304800" y="4724400"/>
            <a:ext cx="8532813" cy="406400"/>
          </a:xfrm>
          <a:prstGeom prst="rect">
            <a:avLst/>
          </a:prstGeom>
          <a:solidFill>
            <a:srgbClr val="E0E2E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					</a:t>
            </a:r>
            <a:r>
              <a:rPr lang="en-US" altLang="en-US" sz="20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endParaRPr lang="en-AU" altLang="en-US" sz="20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B9CF22CA-CFB7-4D77-86B1-84B11DA05CE8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5</a:t>
            </a:fld>
            <a:endParaRPr lang="en-US" sz="1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9563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411120"/>
            <a:ext cx="727704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C2340"/>
                </a:solidFill>
                <a:latin typeface="Times New Roman"/>
                <a:ea typeface="DejaVu Sans"/>
              </a:rPr>
              <a:t>Outline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457200" y="1514520"/>
            <a:ext cx="7871040" cy="316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43080" indent="-3402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62643"/>
                </a:solidFill>
                <a:latin typeface="Times New Roman"/>
                <a:ea typeface="DejaVu Sans"/>
              </a:rPr>
              <a:t>Phenomena</a:t>
            </a:r>
            <a:endParaRPr lang="en-US" sz="2800" b="0" strike="noStrike" spc="-1" dirty="0">
              <a:solidFill>
                <a:srgbClr val="062643"/>
              </a:solidFill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0000"/>
                </a:solidFill>
                <a:latin typeface="Times New Roman"/>
                <a:ea typeface="DejaVu Sans"/>
              </a:rPr>
              <a:t>Isolation levels</a:t>
            </a:r>
            <a:endParaRPr lang="en-US" sz="2800" b="0" strike="noStrike" spc="-1" dirty="0">
              <a:solidFill>
                <a:srgbClr val="FF0000"/>
              </a:solidFill>
              <a:latin typeface="Arial"/>
            </a:endParaRPr>
          </a:p>
          <a:p>
            <a:pPr marL="343080" indent="-340200">
              <a:lnSpc>
                <a:spcPct val="100000"/>
              </a:lnSpc>
              <a:spcBef>
                <a:spcPts val="561"/>
              </a:spcBef>
              <a:buClr>
                <a:srgbClr val="0C234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C2340"/>
                </a:solidFill>
                <a:latin typeface="Times New Roman"/>
                <a:ea typeface="DejaVu Sans"/>
              </a:rPr>
              <a:t>Setting isolation levels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2874BB4-2252-4FE0-9005-3AB4335C96C2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6</a:t>
            </a:fld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621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1026"/>
          <p:cNvSpPr txBox="1">
            <a:spLocks noChangeArrowheads="1"/>
          </p:cNvSpPr>
          <p:nvPr/>
        </p:nvSpPr>
        <p:spPr bwMode="auto">
          <a:xfrm>
            <a:off x="114300" y="3251200"/>
            <a:ext cx="90297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AU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Isolation levels are defined in terms of several possible phenomena, or weird hard-to-explain occurrences of operations</a:t>
            </a:r>
          </a:p>
        </p:txBody>
      </p:sp>
      <p:sp>
        <p:nvSpPr>
          <p:cNvPr id="113667" name="Text Box 1027"/>
          <p:cNvSpPr txBox="1">
            <a:spLocks noChangeArrowheads="1"/>
          </p:cNvSpPr>
          <p:nvPr/>
        </p:nvSpPr>
        <p:spPr bwMode="auto">
          <a:xfrm>
            <a:off x="76200" y="1333500"/>
            <a:ext cx="90678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AU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ANSI standard of SQL provides four </a:t>
            </a:r>
            <a:r>
              <a:rPr lang="en-AU" alt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levels of isolation</a:t>
            </a:r>
            <a:r>
              <a:rPr lang="en-AU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processing of database transactions</a:t>
            </a:r>
          </a:p>
        </p:txBody>
      </p:sp>
      <p:sp>
        <p:nvSpPr>
          <p:cNvPr id="113668" name="Text Box 1028"/>
          <p:cNvSpPr txBox="1">
            <a:spLocks noChangeArrowheads="1"/>
          </p:cNvSpPr>
          <p:nvPr/>
        </p:nvSpPr>
        <p:spPr bwMode="auto">
          <a:xfrm>
            <a:off x="111125" y="2292350"/>
            <a:ext cx="90328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AU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Isolation levels are equivalent to correctness levels</a:t>
            </a:r>
          </a:p>
        </p:txBody>
      </p:sp>
      <p:sp>
        <p:nvSpPr>
          <p:cNvPr id="8197" name="Rectangle 1029"/>
          <p:cNvSpPr>
            <a:spLocks noChangeArrowheads="1"/>
          </p:cNvSpPr>
          <p:nvPr/>
        </p:nvSpPr>
        <p:spPr bwMode="auto">
          <a:xfrm>
            <a:off x="0" y="56515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Isolation levels</a:t>
            </a:r>
          </a:p>
        </p:txBody>
      </p:sp>
      <p:sp>
        <p:nvSpPr>
          <p:cNvPr id="6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B9CF22CA-CFB7-4D77-86B1-84B11DA05CE8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7</a:t>
            </a:fld>
            <a:endParaRPr lang="en-US" sz="1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5206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3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6" grpId="0"/>
      <p:bldP spid="113667" grpId="0"/>
      <p:bldP spid="11366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527050" y="1355725"/>
            <a:ext cx="36215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AU" altLang="en-US" sz="2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UNCOMMITTED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525463" y="1903413"/>
            <a:ext cx="31918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AU" altLang="en-US" sz="2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COMMITTED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523875" y="2451100"/>
            <a:ext cx="34067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AU" altLang="en-US" sz="2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REPEATABLE READ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522288" y="2998788"/>
            <a:ext cx="276229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AU" altLang="en-US" sz="28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SERIALIZABLE</a:t>
            </a:r>
          </a:p>
        </p:txBody>
      </p:sp>
      <p:sp>
        <p:nvSpPr>
          <p:cNvPr id="9222" name="Rectangle 9"/>
          <p:cNvSpPr>
            <a:spLocks noChangeArrowheads="1"/>
          </p:cNvSpPr>
          <p:nvPr/>
        </p:nvSpPr>
        <p:spPr bwMode="auto">
          <a:xfrm>
            <a:off x="0" y="56515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Isolation levels</a:t>
            </a:r>
          </a:p>
        </p:txBody>
      </p:sp>
      <p:sp>
        <p:nvSpPr>
          <p:cNvPr id="7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B9CF22CA-CFB7-4D77-86B1-84B11DA05CE8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8</a:t>
            </a:fld>
            <a:endParaRPr lang="en-US" sz="1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787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/>
      <p:bldP spid="58372" grpId="0"/>
      <p:bldP spid="58373" grpId="0"/>
      <p:bldP spid="5837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95250" y="4638675"/>
            <a:ext cx="90487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AU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Phantom phenomenon</a:t>
            </a:r>
            <a:endParaRPr lang="en-AU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set of rows that transaction reads once might be different from a set of rows when the transaction attempts to read it again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80963" y="1333500"/>
            <a:ext cx="9063037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AU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Dirty read phenomenon</a:t>
            </a:r>
            <a:endParaRPr lang="en-AU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operations may access </a:t>
            </a:r>
            <a:r>
              <a:rPr lang="en-AU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dirty data</a:t>
            </a:r>
            <a:r>
              <a:rPr lang="en-AU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i.e. data written by uncommitted transactions</a:t>
            </a: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76200" y="2781300"/>
            <a:ext cx="9012238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AU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Non-repeatable read phenomenon</a:t>
            </a:r>
            <a:endParaRPr lang="en-AU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reads by a single transaction to the same data will not be repeatable, i.e. they may return different values</a:t>
            </a:r>
          </a:p>
        </p:txBody>
      </p:sp>
      <p:sp>
        <p:nvSpPr>
          <p:cNvPr id="10245" name="Rectangle 8"/>
          <p:cNvSpPr>
            <a:spLocks noChangeArrowheads="1"/>
          </p:cNvSpPr>
          <p:nvPr/>
        </p:nvSpPr>
        <p:spPr bwMode="auto">
          <a:xfrm>
            <a:off x="0" y="565150"/>
            <a:ext cx="9144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AU" altLang="en-US" sz="32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Phenomena</a:t>
            </a:r>
          </a:p>
        </p:txBody>
      </p:sp>
      <p:sp>
        <p:nvSpPr>
          <p:cNvPr id="6" name="CustomShape 3"/>
          <p:cNvSpPr/>
          <p:nvPr/>
        </p:nvSpPr>
        <p:spPr>
          <a:xfrm>
            <a:off x="457200" y="6459480"/>
            <a:ext cx="363600" cy="18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B9CF22CA-CFB7-4D77-86B1-84B11DA05CE8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  <a:t>9</a:t>
            </a:fld>
            <a:endParaRPr lang="en-US" sz="1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92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/>
      <p:bldP spid="59395" grpId="0"/>
      <p:bldP spid="5939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4642</TotalTime>
  <Words>8440</Words>
  <Application>Microsoft Macintosh PowerPoint</Application>
  <PresentationFormat>On-screen Show (4:3)</PresentationFormat>
  <Paragraphs>780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 Unicode MS</vt:lpstr>
      <vt:lpstr>Times</vt:lpstr>
      <vt:lpstr>Arial</vt:lpstr>
      <vt:lpstr>Courier New</vt:lpstr>
      <vt:lpstr>Montserrat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UOW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Yinqiao Li</cp:lastModifiedBy>
  <cp:revision>27</cp:revision>
  <dcterms:modified xsi:type="dcterms:W3CDTF">2023-11-27T06:10:02Z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2016-01-22T04:47:59Z</dcterms:created>
  <dc:creator/>
  <dc:description/>
  <dc:language>en-AU</dc:language>
  <cp:lastModifiedBy/>
  <cp:lastPrinted>2016-03-29T02:04:58Z</cp:lastPrinted>
  <dcterms:modified xsi:type="dcterms:W3CDTF">2020-07-28T20:44:37Z</dcterms:modified>
  <cp:revision>187</cp:revision>
  <dc:subject/>
  <dc:title>System Analysis Week 5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Company">
    <vt:lpwstr>UOW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5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5</vt:i4>
  </property>
</Properties>
</file>