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56" r:id="rId3"/>
    <p:sldId id="356" r:id="rId4"/>
    <p:sldId id="355" r:id="rId5"/>
    <p:sldId id="384" r:id="rId6"/>
    <p:sldId id="357" r:id="rId7"/>
    <p:sldId id="401" r:id="rId8"/>
    <p:sldId id="358" r:id="rId9"/>
    <p:sldId id="385" r:id="rId10"/>
    <p:sldId id="359" r:id="rId11"/>
    <p:sldId id="402" r:id="rId12"/>
    <p:sldId id="360" r:id="rId13"/>
    <p:sldId id="386" r:id="rId14"/>
    <p:sldId id="387" r:id="rId15"/>
    <p:sldId id="361" r:id="rId16"/>
    <p:sldId id="403" r:id="rId17"/>
    <p:sldId id="362" r:id="rId18"/>
    <p:sldId id="363" r:id="rId19"/>
    <p:sldId id="364" r:id="rId20"/>
    <p:sldId id="365" r:id="rId21"/>
    <p:sldId id="366" r:id="rId22"/>
    <p:sldId id="367" r:id="rId23"/>
    <p:sldId id="404" r:id="rId24"/>
    <p:sldId id="368" r:id="rId25"/>
    <p:sldId id="369" r:id="rId26"/>
    <p:sldId id="389" r:id="rId27"/>
    <p:sldId id="388" r:id="rId28"/>
    <p:sldId id="370" r:id="rId29"/>
    <p:sldId id="390" r:id="rId30"/>
    <p:sldId id="391" r:id="rId31"/>
    <p:sldId id="373" r:id="rId32"/>
    <p:sldId id="374" r:id="rId33"/>
    <p:sldId id="375" r:id="rId34"/>
    <p:sldId id="376" r:id="rId35"/>
    <p:sldId id="393" r:id="rId36"/>
    <p:sldId id="392" r:id="rId37"/>
    <p:sldId id="397" r:id="rId38"/>
    <p:sldId id="398" r:id="rId39"/>
    <p:sldId id="394" r:id="rId40"/>
    <p:sldId id="395" r:id="rId41"/>
    <p:sldId id="396" r:id="rId42"/>
    <p:sldId id="377" r:id="rId43"/>
    <p:sldId id="378" r:id="rId44"/>
    <p:sldId id="399" r:id="rId45"/>
    <p:sldId id="379" r:id="rId46"/>
    <p:sldId id="400" r:id="rId47"/>
    <p:sldId id="380" r:id="rId48"/>
    <p:sldId id="381" r:id="rId49"/>
    <p:sldId id="382" r:id="rId50"/>
    <p:sldId id="383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 panose="020B0604020202090204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2728A0-2823-4898-872A-1BED38EEDB4E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locking" TargetMode="External"/><Relationship Id="rId7" Type="http://schemas.openxmlformats.org/officeDocument/2006/relationships/hyperlink" Target="https://dev.mysql.com/doc/refman/8.0/en/innodb-transaction-isolation-levels.html#isolevel_read-uncommitte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refman/8.0/en/innodb-transaction-isolation-levels.html#isolevel_read-committed" TargetMode="External"/><Relationship Id="rId5" Type="http://schemas.openxmlformats.org/officeDocument/2006/relationships/hyperlink" Target="https://dev.mysql.com/doc/refman/8.0/en/glossary.html#glos_acid" TargetMode="External"/><Relationship Id="rId4" Type="http://schemas.openxmlformats.org/officeDocument/2006/relationships/hyperlink" Target="https://dev.mysql.com/doc/refman/8.0/en/innodb-transaction-isolation-levels.html#isolevel_repeatable-rea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delete.html" TargetMode="External"/><Relationship Id="rId3" Type="http://schemas.openxmlformats.org/officeDocument/2006/relationships/hyperlink" Target="https://dev.mysql.com/doc/refman/8.0/en/select.html" TargetMode="External"/><Relationship Id="rId7" Type="http://schemas.openxmlformats.org/officeDocument/2006/relationships/hyperlink" Target="https://dev.mysql.com/doc/refman/8.0/en/update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refman/8.0/en/innodb-consistent-read.html" TargetMode="External"/><Relationship Id="rId5" Type="http://schemas.openxmlformats.org/officeDocument/2006/relationships/hyperlink" Target="https://dev.mysql.com/doc/refman/8.0/en/innodb-transaction-isolation-levels.html#isolevel_read-committed" TargetMode="External"/><Relationship Id="rId4" Type="http://schemas.openxmlformats.org/officeDocument/2006/relationships/hyperlink" Target="https://dev.mysql.com/doc/refman/8.0/en/glossary.html#glos_dirty_read" TargetMode="External"/><Relationship Id="rId9" Type="http://schemas.openxmlformats.org/officeDocument/2006/relationships/hyperlink" Target="https://dev.mysql.com/doc/refman/8.0/en/innodb-next-key-locking.html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update.html" TargetMode="External"/><Relationship Id="rId13" Type="http://schemas.openxmlformats.org/officeDocument/2006/relationships/hyperlink" Target="https://dev.mysql.com/doc/refman/8.0/en/innodb-locking.html" TargetMode="External"/><Relationship Id="rId3" Type="http://schemas.openxmlformats.org/officeDocument/2006/relationships/hyperlink" Target="https://dev.mysql.com/doc/refman/8.0/en/glossary.html#glos_consistent_read" TargetMode="External"/><Relationship Id="rId7" Type="http://schemas.openxmlformats.org/officeDocument/2006/relationships/hyperlink" Target="https://dev.mysql.com/doc/refman/8.0/en/glossary.html#glos_locking_read" TargetMode="External"/><Relationship Id="rId12" Type="http://schemas.openxmlformats.org/officeDocument/2006/relationships/hyperlink" Target="https://dev.mysql.com/doc/refman/8.0/en/glossary.html#glos_next_key_lock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.mysql.com/doc/refman/8.0/en/innodb-consistent-read.html" TargetMode="External"/><Relationship Id="rId11" Type="http://schemas.openxmlformats.org/officeDocument/2006/relationships/hyperlink" Target="https://dev.mysql.com/doc/refman/8.0/en/glossary.html#glos_gap_lock" TargetMode="External"/><Relationship Id="rId5" Type="http://schemas.openxmlformats.org/officeDocument/2006/relationships/hyperlink" Target="https://dev.mysql.com/doc/refman/8.0/en/select.html" TargetMode="External"/><Relationship Id="rId15" Type="http://schemas.openxmlformats.org/officeDocument/2006/relationships/hyperlink" Target="https://dev.mysql.com/doc/refman/8.0/en/server-system-variables.html#sysvar_autocommit" TargetMode="External"/><Relationship Id="rId10" Type="http://schemas.openxmlformats.org/officeDocument/2006/relationships/hyperlink" Target="https://dev.mysql.com/doc/refman/8.0/en/glossary.html#glos_gap" TargetMode="External"/><Relationship Id="rId4" Type="http://schemas.openxmlformats.org/officeDocument/2006/relationships/hyperlink" Target="https://dev.mysql.com/doc/refman/8.0/en/glossary.html#glos_snapshot" TargetMode="External"/><Relationship Id="rId9" Type="http://schemas.openxmlformats.org/officeDocument/2006/relationships/hyperlink" Target="https://dev.mysql.com/doc/refman/8.0/en/delete.html" TargetMode="External"/><Relationship Id="rId14" Type="http://schemas.openxmlformats.org/officeDocument/2006/relationships/hyperlink" Target="https://dev.mysql.com/doc/refman/8.0/en/innodb-transaction-isolation-levels.html#isolevel_repeatable-read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&lt;speak&gt;&lt;prosody rate="90%"&gt;</a:t>
            </a: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Title</a:t>
            </a: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&lt;/prosody&gt;</a:t>
            </a:r>
          </a:p>
          <a:p>
            <a:pPr marL="215900" indent="-214630">
              <a:lnSpc>
                <a:spcPct val="100000"/>
              </a:lnSpc>
            </a:pPr>
            <a:r>
              <a:rPr lang="en-US" sz="2000" b="0" strike="noStrike" spc="-1">
                <a:latin typeface="Arial" panose="020B0604020202090204"/>
              </a:rPr>
              <a:t>&lt;/speak&gt;</a:t>
            </a:r>
          </a:p>
        </p:txBody>
      </p:sp>
      <p:sp>
        <p:nvSpPr>
          <p:cNvPr id="228" name="CustomShape 2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97A2419-3E6F-45CF-B444-D101B1B2C4C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  <a:t>15</a:t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497D3FB8-9456-4831-8877-7C95018B95CB}" type="slidenum">
              <a:rPr lang="en-US" altLang="en-US" sz="1300"/>
              <a:t>16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26D12CA0-3BFD-4E9C-B9C6-887D3C98C990}" type="slidenum">
              <a:rPr lang="en-US" altLang="en-US" sz="1300"/>
              <a:t>17</a:t>
            </a:fld>
            <a:endParaRPr lang="en-US" altLang="en-US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A429F874-98F0-43DE-8F18-38BD349FD8E3}" type="slidenum">
              <a:rPr lang="en-US" altLang="en-US" sz="1300"/>
              <a:t>21</a:t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  <a:t>22</a:t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9881AD5F-307C-4582-849D-26485A296375}" type="slidenum">
              <a:rPr lang="en-US" altLang="en-US" sz="1300"/>
              <a:t>23</a:t>
            </a:fld>
            <a:endParaRPr lang="en-US" altLang="en-U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F1926BFA-424E-494D-B770-B20F2074799E}" type="slidenum">
              <a:rPr lang="en-US" altLang="en-US" sz="1300"/>
              <a:t>24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F1926BFA-424E-494D-B770-B20F2074799E}" type="slidenum">
              <a:rPr lang="en-US" altLang="en-US" sz="1300"/>
              <a:t>25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F1926BFA-424E-494D-B770-B20F2074799E}" type="slidenum">
              <a:rPr lang="en-US" altLang="en-US" sz="1300"/>
              <a:t>26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b="1" dirty="0">
                <a:latin typeface="Arial" panose="020B0604020202090204" pitchFamily="34" charset="0"/>
              </a:rPr>
              <a:t>At </a:t>
            </a:r>
            <a:r>
              <a:rPr lang="en-US" altLang="en-US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UNCOMMITTED</a:t>
            </a:r>
            <a:r>
              <a:rPr lang="en-US" altLang="en-US" b="1" dirty="0">
                <a:latin typeface="Arial-BoldMT" panose="020B0604020202090204" charset="0"/>
              </a:rPr>
              <a:t> </a:t>
            </a:r>
            <a:r>
              <a:rPr lang="en-US" altLang="en-US" b="1" dirty="0">
                <a:latin typeface="Arial" panose="020B0604020202090204" pitchFamily="34" charset="0"/>
              </a:rPr>
              <a:t>isolation level each query executes as no lock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b="1" dirty="0">
                <a:latin typeface="Arial" panose="020B0604020202090204" pitchFamily="34" charset="0"/>
              </a:rPr>
              <a:t>But DML statements will wait if the row locked.</a:t>
            </a:r>
            <a:endParaRPr lang="en-AU" altLang="en-US" b="1" dirty="0">
              <a:latin typeface="Arial" panose="020B0604020202090204" pitchFamily="34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t>27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1" dirty="0">
                <a:latin typeface="Arial" panose="020B0604020202090204" pitchFamily="34" charset="0"/>
              </a:rPr>
              <a:t>At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each query executes with respect to its own materialized view time, thereby permitting </a:t>
            </a:r>
            <a:r>
              <a:rPr lang="en-US" altLang="en-US" sz="1200" b="1" dirty="0" err="1">
                <a:latin typeface="Arial" panose="020B0604020202090204" pitchFamily="34" charset="0"/>
              </a:rPr>
              <a:t>nonrepeatable</a:t>
            </a:r>
            <a:r>
              <a:rPr lang="en-US" altLang="en-US" sz="1200" b="1" dirty="0">
                <a:latin typeface="Arial" panose="020B0604020202090204" pitchFamily="34" charset="0"/>
              </a:rPr>
              <a:t> reads and phantoms for </a:t>
            </a:r>
          </a:p>
          <a:p>
            <a:r>
              <a:rPr lang="en-US" altLang="en-US" sz="1200" b="1" dirty="0">
                <a:latin typeface="Arial" panose="020B0604020202090204" pitchFamily="34" charset="0"/>
              </a:rPr>
              <a:t>multiple executions of a query.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is recommended when few transactions are likely to conflict.</a:t>
            </a:r>
            <a:endParaRPr lang="en-AU" altLang="en-US" sz="1200" b="1" dirty="0">
              <a:latin typeface="Arial" panose="020B0604020202090204" pitchFamily="34" charset="0"/>
            </a:endParaRPr>
          </a:p>
          <a:p>
            <a:endParaRPr lang="en-AU" altLang="en-US" sz="1200" b="1" dirty="0">
              <a:latin typeface="Arial" panose="020B0604020202090204" pitchFamily="34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284229ED-9100-4656-936C-6D9A9B326192}" type="slidenum">
              <a:rPr lang="en-US" altLang="en-US" sz="1300"/>
              <a:t>2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t>28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1" dirty="0">
                <a:latin typeface="Arial" panose="020B0604020202090204" pitchFamily="34" charset="0"/>
              </a:rPr>
              <a:t>At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each query executes with respect to its own materialized view time, thereby permitting </a:t>
            </a:r>
            <a:r>
              <a:rPr lang="en-US" altLang="en-US" sz="1200" b="1" dirty="0" err="1">
                <a:latin typeface="Arial" panose="020B0604020202090204" pitchFamily="34" charset="0"/>
              </a:rPr>
              <a:t>nonrepeatable</a:t>
            </a:r>
            <a:r>
              <a:rPr lang="en-US" altLang="en-US" sz="1200" b="1" dirty="0">
                <a:latin typeface="Arial" panose="020B0604020202090204" pitchFamily="34" charset="0"/>
              </a:rPr>
              <a:t> reads and phantoms for </a:t>
            </a:r>
          </a:p>
          <a:p>
            <a:r>
              <a:rPr lang="en-US" altLang="en-US" sz="1200" b="1" dirty="0">
                <a:latin typeface="Arial" panose="020B0604020202090204" pitchFamily="34" charset="0"/>
              </a:rPr>
              <a:t>multiple executions of a query.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is recommended when few transactions are likely to conflict.</a:t>
            </a:r>
            <a:endParaRPr lang="en-AU" altLang="en-US" sz="1200" b="1" dirty="0">
              <a:latin typeface="Arial" panose="020B0604020202090204" pitchFamily="34" charset="0"/>
            </a:endParaRPr>
          </a:p>
          <a:p>
            <a:endParaRPr lang="en-AU" altLang="en-US" sz="1200" b="1" dirty="0">
              <a:latin typeface="Arial" panose="020B0604020202090204" pitchFamily="34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t>29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1" dirty="0">
                <a:latin typeface="Arial" panose="020B0604020202090204" pitchFamily="34" charset="0"/>
              </a:rPr>
              <a:t>At </a:t>
            </a:r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each query executes with respect to its own materialized view time, thereby permitting </a:t>
            </a:r>
            <a:r>
              <a:rPr lang="en-US" altLang="en-US" sz="1200" b="1" dirty="0" err="1">
                <a:latin typeface="Arial" panose="020B0604020202090204" pitchFamily="34" charset="0"/>
              </a:rPr>
              <a:t>nonrepeatable</a:t>
            </a:r>
            <a:r>
              <a:rPr lang="en-US" altLang="en-US" sz="1200" b="1" dirty="0">
                <a:latin typeface="Arial" panose="020B0604020202090204" pitchFamily="34" charset="0"/>
              </a:rPr>
              <a:t> reads and phantoms for </a:t>
            </a:r>
          </a:p>
          <a:p>
            <a:r>
              <a:rPr lang="en-US" altLang="en-US" sz="1200" b="1" dirty="0">
                <a:latin typeface="Arial" panose="020B0604020202090204" pitchFamily="34" charset="0"/>
              </a:rPr>
              <a:t>multiple executions of a query.</a:t>
            </a:r>
          </a:p>
          <a:p>
            <a:r>
              <a:rPr lang="en-US" altLang="en-US" sz="1200" b="1" dirty="0">
                <a:solidFill>
                  <a:srgbClr val="FF0000"/>
                </a:solidFill>
                <a:latin typeface="Courier New" panose="02070609020205090404" pitchFamily="49" charset="0"/>
              </a:rPr>
              <a:t>READ COMMITTED</a:t>
            </a:r>
            <a:r>
              <a:rPr lang="en-US" altLang="en-US" sz="1200" b="1" dirty="0">
                <a:latin typeface="Arial-BoldMT" panose="020B0604020202090204" charset="0"/>
              </a:rPr>
              <a:t> </a:t>
            </a:r>
            <a:r>
              <a:rPr lang="en-US" altLang="en-US" sz="1200" b="1" dirty="0">
                <a:latin typeface="Arial" panose="020B0604020202090204" pitchFamily="34" charset="0"/>
              </a:rPr>
              <a:t>isolation level is recommended when few transactions are likely to conflict.</a:t>
            </a:r>
            <a:endParaRPr lang="en-AU" altLang="en-US" sz="1200" b="1" dirty="0">
              <a:latin typeface="Arial" panose="020B0604020202090204" pitchFamily="34" charset="0"/>
            </a:endParaRPr>
          </a:p>
          <a:p>
            <a:endParaRPr lang="en-AU" altLang="en-US" sz="1200" b="1" dirty="0">
              <a:latin typeface="Arial" panose="020B0604020202090204" pitchFamily="34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0D44F4B-E4E1-4D2C-8F55-65FF37713055}" type="slidenum">
              <a:rPr lang="en-US" altLang="en-US" sz="1300"/>
              <a:t>30</a:t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2F857707-30FA-4298-9578-3399BE963742}" type="slidenum">
              <a:rPr lang="en-US" altLang="en-US" sz="1300"/>
              <a:t>31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91BAD30-97E4-4A77-8B42-4F4742B8E110}" type="slidenum">
              <a:rPr lang="en-US" altLang="en-US" sz="1300"/>
              <a:t>32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33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34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35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0000500000000020000" pitchFamily="18" charset="0"/>
              </a:rPr>
              <a:t>Initial budgets for SA is 7000000, for SCIT is 10000000. </a:t>
            </a:r>
          </a:p>
          <a:p>
            <a:pPr eaLnBrk="1" hangingPunct="1"/>
            <a:r>
              <a:rPr lang="en-US" altLang="en-US" baseline="0" dirty="0">
                <a:latin typeface="Times" panose="00000500000000020000" pitchFamily="18" charset="0"/>
              </a:rPr>
              <a:t>Consider serialized transactions T1 first, then T2, the final budgets for SA is 7500000, for SCIT is 14000000. </a:t>
            </a:r>
          </a:p>
          <a:p>
            <a:pPr eaLnBrk="1" hangingPunct="1"/>
            <a:r>
              <a:rPr lang="en-US" altLang="en-US" baseline="0" dirty="0">
                <a:latin typeface="Times" panose="00000500000000020000" pitchFamily="18" charset="0"/>
              </a:rPr>
              <a:t>Consider serialized transactions T2 first, then T1, the final budgets for SA is 7500000, for SCIT is 15000000.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dirty="0">
                <a:latin typeface="Times" panose="00000500000000020000" pitchFamily="18" charset="0"/>
              </a:rPr>
              <a:t>After the concurrent</a:t>
            </a:r>
            <a:r>
              <a:rPr lang="en-US" altLang="en-US" baseline="0" dirty="0">
                <a:latin typeface="Times" panose="00000500000000020000" pitchFamily="18" charset="0"/>
              </a:rPr>
              <a:t> transactions, the budgets for SA is 7500000, for SCIT is 14500000. The results are not the same as either serialized transactions.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baseline="0" dirty="0">
                <a:latin typeface="Times" panose="00000500000000020000" pitchFamily="18" charset="0"/>
              </a:rPr>
              <a:t>In this case, the database has been corrupted.</a:t>
            </a:r>
          </a:p>
          <a:p>
            <a:pPr eaLnBrk="1" hangingPunct="1"/>
            <a:endParaRPr lang="en-US" altLang="en-US" baseline="0" dirty="0">
              <a:latin typeface="Times" panose="00000500000000020000" pitchFamily="18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36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37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  <a:t>3</a:t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38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39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40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0000500000000020000" pitchFamily="18" charset="0"/>
              </a:rPr>
              <a:t>In transaction</a:t>
            </a:r>
            <a:r>
              <a:rPr lang="en-US" altLang="en-US" baseline="0" dirty="0">
                <a:latin typeface="Times" panose="00000500000000020000" pitchFamily="18" charset="0"/>
              </a:rPr>
              <a:t> T1, the budget of SCIT suppose to be 10500000, but it becomes 11000000.</a:t>
            </a:r>
          </a:p>
          <a:p>
            <a:pPr eaLnBrk="1" hangingPunct="1"/>
            <a:endParaRPr lang="en-US" altLang="en-US" baseline="0" dirty="0">
              <a:latin typeface="Times" panose="00000500000000020000" pitchFamily="18" charset="0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84BB8B97-E686-45B3-BBED-9D8A6E6D5586}" type="slidenum">
              <a:rPr lang="en-US" altLang="en-US" sz="1300"/>
              <a:t>41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609756F1-AC86-4923-B9CB-585C810A997E}" type="slidenum">
              <a:rPr lang="en-US" altLang="en-US" sz="1300"/>
              <a:t>42</a:t>
            </a:fld>
            <a:endParaRPr lang="en-US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t>43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t>44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t>45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5C8AD372-3667-458E-B3F6-624AED3FDDE4}" type="slidenum">
              <a:rPr lang="en-US" altLang="en-US" sz="1300"/>
              <a:t>49</a:t>
            </a:fld>
            <a:endParaRPr lang="en-US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default isolation level in MySQL is REPEATABLE READ.</a:t>
            </a:r>
          </a:p>
          <a:p>
            <a:r>
              <a:rPr lang="en-AU" dirty="0" err="1"/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supports each of the transaction isolation levels described here using different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3" tooltip="locking"/>
              </a:rPr>
              <a:t>locking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strategies. You can enforce a high degree of consistency with the default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4"/>
              </a:rPr>
              <a:t>REPEATABLE READ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level, for operations on crucial data where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ACID"/>
              </a:rPr>
              <a:t>ACID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compliance is important. Or you can relax the consistency rules with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6"/>
              </a:rPr>
              <a:t>READ COMMITTED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or even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7"/>
              </a:rPr>
              <a:t>READ UNCOMMITTED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, in situations such as bulk reporting where precise consistency and repeatable results are less important than minimizing the amount of overhead for locking. 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622728A0-2823-4898-872A-1BED38EEDB4E}" type="slidenum">
              <a:rPr lang="en-US" sz="1400" b="0" strike="noStrike" spc="-1" smtClean="0">
                <a:latin typeface="Times New Roman" panose="02020603050405020304"/>
              </a:rPr>
              <a:t>5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  <a:t>6</a:t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7E9B7CA5-3EA4-4F4C-A6D7-65F731FCADBD}" type="slidenum">
              <a:rPr lang="en-US" altLang="en-US" sz="1300"/>
              <a:t>7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READ UNCOMMITTED</a:t>
            </a:r>
          </a:p>
          <a:p>
            <a:pPr algn="l" fontAlgn="base"/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3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 are performed in a nonlocking fashion, but a possible earlier version of a row might be used. Thus, using this isolation level, such reads are not consistent. This is also called a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4" tooltip="dirty read"/>
              </a:rPr>
              <a:t>dirty read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 Otherwise, this isolation level works like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/>
              </a:rPr>
              <a:t>READ COMMITTED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READ COMMITTED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Each consistent read, even within the same transaction, sets and reads its own fresh snapshot. For information about consistent reads, see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6" tooltip="15.7.2.3 Consistent Nonlocking Reads"/>
              </a:rPr>
              <a:t>Section 15.7.2.3, “Consistent Nonlocking Reads”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For locking reads (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3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with FOR UPDATE or FOR SHARE),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7" tooltip="13.2.13 UPDATE Statement"/>
              </a:rPr>
              <a:t>UPDATE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statements, and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8" tooltip="13.2.2 DELETE Statement"/>
              </a:rPr>
              <a:t>DELETE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statements, </a:t>
            </a:r>
            <a:r>
              <a:rPr lang="en-AU" b="0" i="0" dirty="0" err="1">
                <a:solidFill>
                  <a:srgbClr val="555555"/>
                </a:solidFill>
                <a:effectLst/>
                <a:latin typeface="Open Sans"/>
              </a:rPr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locks only index records, not the gaps before them, and thus permits the free insertion of new records next to locked records. Gap locking is only used for foreign-key constraint checking and duplicate-key checking.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Because gap locking is disabled, phantom problems may occur, as other sessions can insert new rows into the gaps. For information about phantoms, see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9" tooltip="15.7.4 Phantom Rows"/>
              </a:rPr>
              <a:t>Section 15.7.4, “Phantom Rows”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algn="l" fontAlgn="base"/>
            <a:endParaRPr lang="en-AU" b="0" i="0" dirty="0">
              <a:solidFill>
                <a:srgbClr val="555555"/>
              </a:solidFill>
              <a:effectLst/>
              <a:latin typeface="Open Sans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7E9B7CA5-3EA4-4F4C-A6D7-65F731FCADBD}" type="slidenum">
              <a:rPr lang="en-US" altLang="en-US" sz="1300"/>
              <a:t>8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REPEATABLE READ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This is the default isolation level for </a:t>
            </a:r>
            <a:r>
              <a:rPr lang="en-AU" b="0" i="0" dirty="0" err="1">
                <a:solidFill>
                  <a:srgbClr val="555555"/>
                </a:solidFill>
                <a:effectLst/>
                <a:latin typeface="Open Sans"/>
              </a:rPr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3" tooltip="consistent read"/>
              </a:rPr>
              <a:t>Consistent reads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within the same transaction read the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4" tooltip="snapshot"/>
              </a:rPr>
              <a:t>snapshot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established by the first read. This means that if you issue several plain (nonlocking)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 within the same transaction, these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 are consistent also with respect to each other. See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6" tooltip="15.7.2.3 Consistent Nonlocking Reads"/>
              </a:rPr>
              <a:t>Section 15.7.2.3, “Consistent Nonlocking Reads”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For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7" tooltip="locking read"/>
              </a:rPr>
              <a:t>locking reads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(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with FOR UPDATE or FOR SHARE),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8" tooltip="13.2.13 UPDATE Statement"/>
              </a:rPr>
              <a:t>UPDATE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, and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9" tooltip="13.2.2 DELETE Statement"/>
              </a:rPr>
              <a:t>DELETE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statements, locking depends on whether the statement uses a unique index with a unique search condition, or a range-type search condition.</a:t>
            </a: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For a unique index with a unique search condition, </a:t>
            </a:r>
            <a:r>
              <a:rPr lang="en-AU" b="0" i="0" dirty="0" err="1">
                <a:solidFill>
                  <a:srgbClr val="555555"/>
                </a:solidFill>
                <a:effectLst/>
                <a:latin typeface="Open Sans"/>
              </a:rPr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locks only the index record found, not the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0" tooltip="gap"/>
              </a:rPr>
              <a:t>gap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before it.</a:t>
            </a:r>
          </a:p>
          <a:p>
            <a:pPr algn="l" fontAlgn="base">
              <a:buFont typeface="Arial" panose="020B0604020202090204" pitchFamily="34" charset="0"/>
              <a:buChar char="•"/>
            </a:pP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For other search conditions, </a:t>
            </a:r>
            <a:r>
              <a:rPr lang="en-AU" b="0" i="0" dirty="0" err="1">
                <a:solidFill>
                  <a:srgbClr val="555555"/>
                </a:solidFill>
                <a:effectLst/>
                <a:latin typeface="Open Sans"/>
              </a:rPr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locks the index range scanned, using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1" tooltip="gap lock"/>
              </a:rPr>
              <a:t>gap locks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or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2" tooltip="next-key lock"/>
              </a:rPr>
              <a:t>next-key locks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to block insertions by other sessions into the gaps covered by the range. For information about gap locks and next-key locks, see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3" tooltip="15.7.1 InnoDB Locking"/>
              </a:rPr>
              <a:t>Section 15.7.1, “</a:t>
            </a:r>
            <a:r>
              <a:rPr lang="en-AU" b="0" i="0" u="none" strike="noStrike" dirty="0" err="1">
                <a:solidFill>
                  <a:srgbClr val="0074A3"/>
                </a:solidFill>
                <a:effectLst/>
                <a:latin typeface="Open Sans"/>
                <a:hlinkClick r:id="rId13" tooltip="15.7.1 InnoDB Locking"/>
              </a:rPr>
              <a:t>InnoDB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3" tooltip="15.7.1 InnoDB Locking"/>
              </a:rPr>
              <a:t> Locking”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</a:t>
            </a:r>
          </a:p>
          <a:p>
            <a:pPr algn="l" fontAlgn="base">
              <a:buFont typeface="Arial" panose="020B0604020202090204" pitchFamily="34" charset="0"/>
              <a:buChar char="•"/>
            </a:pPr>
            <a:endParaRPr lang="en-AU" b="0" i="0" dirty="0">
              <a:solidFill>
                <a:srgbClr val="555555"/>
              </a:solidFill>
              <a:effectLst/>
              <a:latin typeface="Open Sans"/>
            </a:endParaRP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SERIALIZABLE</a:t>
            </a:r>
          </a:p>
          <a:p>
            <a:pPr algn="l" fontAlgn="base"/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This level is like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14"/>
              </a:rPr>
              <a:t>REPEATABLE READ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, but </a:t>
            </a:r>
            <a:r>
              <a:rPr lang="en-AU" b="0" i="0" dirty="0" err="1">
                <a:solidFill>
                  <a:srgbClr val="555555"/>
                </a:solidFill>
                <a:effectLst/>
                <a:latin typeface="Open Sans"/>
              </a:rPr>
              <a:t>InnoDB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implicitly converts all plain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statements to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 ... FOR SHARE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if </a:t>
            </a:r>
            <a:r>
              <a:rPr lang="en-AU" b="0" i="0" u="none" strike="noStrike" dirty="0" err="1">
                <a:solidFill>
                  <a:srgbClr val="0074A3"/>
                </a:solidFill>
                <a:effectLst/>
                <a:latin typeface="Open Sans"/>
                <a:hlinkClick r:id="rId15"/>
              </a:rPr>
              <a:t>autocommit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is disabled. If </a:t>
            </a:r>
            <a:r>
              <a:rPr lang="en-AU" b="0" i="0" u="none" strike="noStrike" dirty="0" err="1">
                <a:solidFill>
                  <a:srgbClr val="0074A3"/>
                </a:solidFill>
                <a:effectLst/>
                <a:latin typeface="Open Sans"/>
                <a:hlinkClick r:id="rId15"/>
              </a:rPr>
              <a:t>autocommit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is enabled, the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is its own transaction. It therefore is known to be read only and can be serialized if performed as a consistent (nonlocking) read and need not block for other transactions. (To force a plain </a:t>
            </a:r>
            <a:r>
              <a:rPr lang="en-AU" b="0" i="0" u="none" strike="noStrike" dirty="0">
                <a:solidFill>
                  <a:srgbClr val="0074A3"/>
                </a:solidFill>
                <a:effectLst/>
                <a:latin typeface="Open Sans"/>
                <a:hlinkClick r:id="rId5" tooltip="13.2.10 SELECT Statement"/>
              </a:rPr>
              <a:t>SELECT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 to block if other transactions have modified the selected rows, disable </a:t>
            </a:r>
            <a:r>
              <a:rPr lang="en-AU" b="0" i="0" u="none" strike="noStrike" dirty="0" err="1">
                <a:solidFill>
                  <a:srgbClr val="0074A3"/>
                </a:solidFill>
                <a:effectLst/>
                <a:latin typeface="Open Sans"/>
                <a:hlinkClick r:id="rId15"/>
              </a:rPr>
              <a:t>autocommit</a:t>
            </a:r>
            <a:r>
              <a:rPr lang="en-AU" b="0" i="0" dirty="0">
                <a:solidFill>
                  <a:srgbClr val="555555"/>
                </a:solidFill>
                <a:effectLst/>
                <a:latin typeface="Open Sans"/>
              </a:rPr>
              <a:t>.)</a:t>
            </a:r>
          </a:p>
          <a:p>
            <a:pPr algn="l" fontAlgn="base">
              <a:buFont typeface="Arial" panose="020B0604020202090204" pitchFamily="34" charset="0"/>
              <a:buChar char="•"/>
            </a:pPr>
            <a:endParaRPr lang="en-AU" b="0" i="0" dirty="0">
              <a:solidFill>
                <a:srgbClr val="555555"/>
              </a:solidFill>
              <a:effectLst/>
              <a:latin typeface="Open Sans"/>
            </a:endParaRPr>
          </a:p>
          <a:p>
            <a:pPr eaLnBrk="1" hangingPunct="1"/>
            <a:endParaRPr lang="en-US" altLang="en-US" dirty="0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2369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7322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227580" indent="-24638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fld id="{B9DEB788-7899-4C78-A774-1292236346E3}" type="slidenum">
              <a:rPr lang="en-US" altLang="en-US" sz="1300"/>
              <a:t>9</a:t>
            </a:fld>
            <a:endParaRPr lang="en-US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  <a:t>10</a:t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B006B-5E83-44CB-BFC0-42EB64E123B6}" type="datetime9">
              <a:rPr lang="en-AU" altLang="en-US"/>
              <a:t>4/12/2023 2:08:23 pm</a:t>
            </a:fld>
            <a:endParaRPr lang="en-AU" alt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4320"/>
            <a:ext cx="9142560" cy="6848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>
            <a:fillRect/>
          </a:stretch>
        </p:blipFill>
        <p:spPr>
          <a:xfrm>
            <a:off x="7317720" y="5233320"/>
            <a:ext cx="1423800" cy="117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5440" cy="24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43" dirty="0">
                <a:solidFill>
                  <a:srgbClr val="FFFFFF"/>
                </a:solidFill>
                <a:latin typeface="Times New Roman" panose="02020603050405020304"/>
                <a:ea typeface="DejaVu Sans"/>
              </a:rPr>
              <a:t>Transaction Processing in MySQL DBMS</a:t>
            </a:r>
          </a:p>
          <a:p>
            <a:pPr>
              <a:lnSpc>
                <a:spcPct val="80000"/>
              </a:lnSpc>
            </a:pPr>
            <a:r>
              <a:rPr lang="en-US" sz="4000" spc="-143" dirty="0">
                <a:solidFill>
                  <a:srgbClr val="FFFFFF"/>
                </a:solidFill>
                <a:latin typeface="Times New Roman" panose="02020603050405020304"/>
                <a:ea typeface="DejaVu Sans"/>
              </a:rPr>
              <a:t>(Snapshot Isolation Protocol)</a:t>
            </a:r>
            <a:endParaRPr lang="en-US" sz="4000" b="0" strike="noStrike" spc="-1" dirty="0">
              <a:latin typeface="Arial" panose="020B060402020209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936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 dirty="0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 dirty="0">
              <a:latin typeface="Arial" panose="020B060402020209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E2341"/>
                </a:solidFill>
                <a:latin typeface="Times New Roman" panose="02020603050405020304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E23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 panose="02020603050405020304"/>
                <a:ea typeface="DejaVu Sans"/>
              </a:rPr>
              <a:t>Read consistency levels</a:t>
            </a:r>
            <a:endParaRPr lang="en-US" sz="2800" b="0" strike="noStrike" spc="-1" dirty="0">
              <a:solidFill>
                <a:srgbClr val="0825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Phenomena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C2340"/>
                </a:solidFill>
                <a:latin typeface="Times New Roman" panose="02020603050405020304"/>
              </a:rPr>
              <a:t>Locking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Examples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-1588" y="1761473"/>
            <a:ext cx="91455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UNCOMMITTED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reads are not consistent. This allows dirty read,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nonrepeatable reads and phantoms for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executions of a query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4101019"/>
            <a:ext cx="91440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UNCOMMITTED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is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when few transactions have  conflict.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read, Nonrepeatable reads and phantoms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-1588" y="1343025"/>
            <a:ext cx="9145588" cy="257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each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query executes with respect to its own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 time, thereby permitting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nonrepeatable reads and phantoms for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executions of a query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3860800"/>
            <a:ext cx="9144000" cy="208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is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when few transactions are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likely to conflict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Nonrepeatable</a:t>
            </a:r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reads and phantoms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-1588" y="1343025"/>
            <a:ext cx="91455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several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executes are respect each other within the same transaction are consistent. Therefore permitting  repeatable reads and phantoms for  multiple executions of write operations.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0" y="4390013"/>
            <a:ext cx="91440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does not reveal phantoms when using SELECT statements. It works like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using DML statements.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reads and phantoms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153988" y="1377950"/>
            <a:ext cx="88503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transaction T running at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tries to update or delete data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a transaction that commits after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serializable transaction T began then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aborts transaction T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39700" y="3902075"/>
            <a:ext cx="88646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serializable transaction fails then it is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to: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commit the work executed to that point,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execute additional (but different) statements,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rollback the entire transaction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Nonserializable</a:t>
            </a:r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executions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utoUpdateAnimBg="0"/>
      <p:bldP spid="2560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E2341"/>
                </a:solidFill>
                <a:latin typeface="Times New Roman" panose="02020603050405020304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E23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 panose="02020603050405020304"/>
                <a:ea typeface="DejaVu Sans"/>
              </a:rPr>
              <a:t>Read consistency levels</a:t>
            </a:r>
            <a:endParaRPr lang="en-US" sz="2800" b="0" strike="noStrike" spc="-1" dirty="0">
              <a:solidFill>
                <a:srgbClr val="0825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Phenomena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/>
              </a:rPr>
              <a:t>Locking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Examples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39700" y="1366838"/>
            <a:ext cx="7101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Locking is performed automatically by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system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39700" y="2979738"/>
            <a:ext cx="52208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locks: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shared,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exclusive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34938" y="2420938"/>
            <a:ext cx="80714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lock data items manually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34938" y="4519613"/>
            <a:ext cx="79764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holds exclusive row locks for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all rows inserted, updated, or deleted within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transaction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/>
      <p:bldP spid="152579" grpId="0"/>
      <p:bldP spid="152580" grpId="0"/>
      <p:bldP spid="1525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76200" y="2324100"/>
            <a:ext cx="747089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releases all locks acquired by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when the transaction either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commits or rolls back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8263" y="1333500"/>
            <a:ext cx="79042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use row-level locking to ensure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consistency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68263" y="3810000"/>
            <a:ext cx="828842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must wait if it tries to change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row updated by an uncommitted transaction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  <p:bldP spid="1546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33338" y="1343025"/>
            <a:ext cx="91297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converts a lock of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restrictiveness to one of higher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restrictiveness when it is appropriate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33338" y="2806700"/>
            <a:ext cx="931545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statement with </a:t>
            </a:r>
          </a:p>
          <a:p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UPDATE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clause initially locks the rows in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shared mode, then when </a:t>
            </a: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is performed the locks are upgraded to exclusive locks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utoUpdateAnimBg="0"/>
      <p:bldP spid="2580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4763" y="1377950"/>
            <a:ext cx="91392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REPEATABLE READ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use row-level locking to ensure database consistency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0" y="3152913"/>
            <a:ext cx="9307513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must wait if it tries to change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row updated by an uncommitted transaction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-1588" y="4290661"/>
            <a:ext cx="9101138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transaction rolls back then the waiting</a:t>
            </a:r>
          </a:p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transactions regardless of its isolation mode</a:t>
            </a:r>
          </a:p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can proceed to change the previously locked </a:t>
            </a:r>
          </a:p>
          <a:p>
            <a:pPr>
              <a:defRPr/>
            </a:pPr>
            <a:r>
              <a:rPr lang="en-US" sz="3200" b="1" dirty="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row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19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autoUpdateAnimBg="0"/>
      <p:bldP spid="259075" grpId="0" autoUpdateAnimBg="0"/>
      <p:bldP spid="2590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41288" y="1371600"/>
            <a:ext cx="88090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starts from the command </a:t>
            </a:r>
          </a:p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</a:t>
            </a:r>
            <a:endParaRPr lang="en-AU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141288" y="2548980"/>
            <a:ext cx="88951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ends with either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DDL statement: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endParaRPr lang="en-AU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141288" y="4251049"/>
            <a:ext cx="88951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also ends with disconnection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(auto-commit) or process failure 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565150"/>
            <a:ext cx="871392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scope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39" grpId="0"/>
      <p:bldP spid="142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7938" y="1368991"/>
            <a:ext cx="9150350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transaction commits than any other </a:t>
            </a:r>
          </a:p>
          <a:p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at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</a:t>
            </a:r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waiting </a:t>
            </a:r>
          </a:p>
          <a:p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locked row can proceed to change </a:t>
            </a:r>
          </a:p>
          <a:p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previously locked row</a:t>
            </a:r>
            <a:endParaRPr lang="en-AU" altLang="en-US" sz="3200" b="1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0" y="3312765"/>
            <a:ext cx="93218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If a transaction commits than any other </a:t>
            </a:r>
          </a:p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transaction at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SERIALIZABLE</a:t>
            </a: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level waiting for </a:t>
            </a:r>
          </a:p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a locked row fails with the error "Cannot </a:t>
            </a:r>
          </a:p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serialize access", because the other </a:t>
            </a:r>
          </a:p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transaction has committed a change that was </a:t>
            </a:r>
          </a:p>
          <a:p>
            <a:pPr>
              <a:defRPr/>
            </a:pP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made since the </a:t>
            </a:r>
            <a:r>
              <a:rPr lang="en-US" sz="3200" b="1" dirty="0" err="1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serializable</a:t>
            </a:r>
            <a:r>
              <a:rPr lang="en-US" sz="3200" b="1" dirty="0">
                <a:solidFill>
                  <a:srgbClr val="3A1C0A"/>
                </a:solidFill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 transaction began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20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autoUpdateAnimBg="0"/>
      <p:bldP spid="2600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9700" y="1366838"/>
            <a:ext cx="77646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occurs when two or more users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are waiting for data locked by each other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34938" y="2413000"/>
            <a:ext cx="81313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detects a deadlock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rolls back one of the statements involved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deadlock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134938" y="3935413"/>
            <a:ext cx="80361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perform manual locking with</a:t>
            </a:r>
          </a:p>
          <a:p>
            <a:r>
              <a:rPr lang="en-US" alt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 TABLE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21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/>
      <p:bldP spid="1628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E2341"/>
                </a:solidFill>
                <a:latin typeface="Times New Roman" panose="02020603050405020304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E23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 panose="02020603050405020304"/>
                <a:ea typeface="DejaVu Sans"/>
              </a:rPr>
              <a:t>Read consistency levels</a:t>
            </a:r>
            <a:endParaRPr lang="en-US" sz="2800" b="0" strike="noStrike" spc="-1" dirty="0">
              <a:solidFill>
                <a:srgbClr val="0825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Phenomena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C2340"/>
                </a:solidFill>
                <a:latin typeface="Times New Roman" panose="02020603050405020304"/>
              </a:rPr>
              <a:t>Locking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</a:rPr>
              <a:t>Examples</a:t>
            </a:r>
            <a:endParaRPr lang="en-US" sz="2800" b="0" strike="noStrike" spc="-1" dirty="0">
              <a:solidFill>
                <a:srgbClr val="FF0000"/>
              </a:solidFill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22</a:t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76200" y="1333500"/>
            <a:ext cx="897413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READ ONLY</a:t>
            </a:r>
            <a:r>
              <a:rPr lang="en-AU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76199" y="2400002"/>
            <a:ext cx="897413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 LEVEL READ COMMITTED</a:t>
            </a:r>
            <a:r>
              <a: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92075" y="3511833"/>
            <a:ext cx="8958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 LEVEL SERIALIZABLE</a:t>
            </a:r>
            <a:r>
              <a: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isolation levels in Oracle DBMS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23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1" y="1866900"/>
            <a:ext cx="8974138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 LEVEL READ UNCOMMITTED</a:t>
            </a:r>
            <a:r>
              <a: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2075" y="2933732"/>
            <a:ext cx="895826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 LEVEL REPEATABLE READ</a:t>
            </a:r>
            <a:r>
              <a: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5" grpId="0" animBg="1"/>
      <p:bldP spid="140296" grpId="0" animBg="1"/>
      <p:bldP spid="140297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6838" y="1050315"/>
            <a:ext cx="906474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DEPARTMENT(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VARCHAR(50)		NOT 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		CHAR(5)		NOT NULL,	</a:t>
            </a:r>
          </a:p>
          <a:p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total_staff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DECIMAL(2)		NOT 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		VARCHAR(50)		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		DECIMAL(9,1)		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DEPARTMENT_PKEY PRIMARY KEY(name),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DEPARTMENT_CKEY1 UNIQUE(code),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DEPARTMENT_CKEY2 UNIQUE(chair),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DEPARTMENT_CHECK CHECK (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total_staff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1 AND 50));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93027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database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24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6838" y="4207220"/>
            <a:ext cx="908220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COURSE (</a:t>
            </a:r>
          </a:p>
          <a:p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cnum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CHAR(7)		NOT 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		VARCHAR(100)		NOT 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credits	DECIMAL(2)		NOT 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VARCHAR(50)		NULL,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COURSE_PKEY PRIMARY KEY(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cnum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COURSE_CHECK CHECK (credits IN (6, 12)),	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COURSE_FKEY FOREIGN KEY(name) REFERENCES DEPARTMENT(name));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6838" y="1366838"/>
            <a:ext cx="90836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ONLY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 a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cannot execute DML statement.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ONLY transaction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25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9774" y="2539149"/>
            <a:ext cx="9083675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READ ONLY;</a:t>
            </a:r>
          </a:p>
          <a:p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 SET budget = 1000000 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‘School of Mathematics’;</a:t>
            </a:r>
          </a:p>
        </p:txBody>
      </p:sp>
      <p:sp>
        <p:nvSpPr>
          <p:cNvPr id="2" name="Rectangle 1"/>
          <p:cNvSpPr/>
          <p:nvPr/>
        </p:nvSpPr>
        <p:spPr>
          <a:xfrm>
            <a:off x="105510" y="5398477"/>
            <a:ext cx="8968154" cy="87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1792 (25006): Cannot execute statement in a READ ONLY transaction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96838" y="1213136"/>
            <a:ext cx="8968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Transaction T1			Transaction T2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UNCOMMITTED isolation level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26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984" y="1635934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UNCOMMITTED;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6838" y="2572462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name='School of Arts';	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6837" y="3903615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UPDATE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budget=budget+1000000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name='School of Arts';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7980" y="4844040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name='School of Arts';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7982" y="5782995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7984" y="6175315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ROLLBACK;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7981" y="3512590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05077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+ 1000000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'School of Arts';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7370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1999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69850" y="4843463"/>
            <a:ext cx="8907463" cy="1308100"/>
            <a:chOff x="44" y="3043"/>
            <a:chExt cx="5611" cy="824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4" y="3043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SELECT budget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FROM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WHERE name = 'School of Arts‘;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4" y="3634"/>
              <a:ext cx="5611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7000000.0</a:t>
              </a:r>
              <a:endParaRPr lang="en-AU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27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05077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+ 1000000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'School of Arts';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7370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1999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69850" y="5233992"/>
            <a:ext cx="8907463" cy="1308101"/>
            <a:chOff x="44" y="3289"/>
            <a:chExt cx="5611" cy="824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4" y="3289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SELECT budget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FROM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WHERE name = 'School of Arts‘;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4" y="3880"/>
              <a:ext cx="5611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8000000.0</a:t>
              </a:r>
              <a:endParaRPr lang="en-AU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28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482" y="4845991"/>
            <a:ext cx="89074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05077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+ 1000000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'School of Arts';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7370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1999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68751" y="4844327"/>
            <a:ext cx="8909051" cy="1322389"/>
            <a:chOff x="43" y="3286"/>
            <a:chExt cx="5612" cy="833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3" y="3286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UPDATE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SET budget = budget+2000000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WHERE name = 'School of Arts‘;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4" y="3886"/>
              <a:ext cx="5611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</a:t>
              </a:r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Wait …</a:t>
              </a:r>
              <a:r>
                <a:rPr lang="en-US" altLang="en-US" sz="1800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有排他锁</a:t>
              </a:r>
              <a:r>
                <a:rPr lang="zh-CN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，提交后才能读</a:t>
              </a:r>
              <a:endParaRPr lang="en-AU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29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 panose="02020603050405020304"/>
                <a:ea typeface="DejaVu Sans"/>
              </a:rPr>
              <a:t>Read consistency levels</a:t>
            </a:r>
            <a:endParaRPr lang="en-US" sz="2800" b="0" strike="noStrike" spc="-1" dirty="0">
              <a:solidFill>
                <a:srgbClr val="0825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Phenomena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C2340"/>
                </a:solidFill>
                <a:latin typeface="Times New Roman" panose="02020603050405020304"/>
              </a:rPr>
              <a:t>Locking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Examples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14300" y="1981201"/>
            <a:ext cx="8870951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14300" y="2914651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484" name="Group 12"/>
          <p:cNvGrpSpPr/>
          <p:nvPr/>
        </p:nvGrpSpPr>
        <p:grpSpPr bwMode="auto">
          <a:xfrm>
            <a:off x="304800" y="1181100"/>
            <a:ext cx="8532813" cy="790575"/>
            <a:chOff x="192" y="744"/>
            <a:chExt cx="5375" cy="49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92" y="744"/>
              <a:ext cx="5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Transaction 1            Transaction 2     </a:t>
              </a:r>
              <a:endPara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86" name="Text Box 13"/>
            <p:cNvSpPr txBox="1">
              <a:spLocks noChangeArrowheads="1"/>
            </p:cNvSpPr>
            <p:nvPr/>
          </p:nvSpPr>
          <p:spPr bwMode="auto">
            <a:xfrm>
              <a:off x="192" y="992"/>
              <a:ext cx="53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...					...</a:t>
              </a:r>
              <a:endParaRPr lang="en-AU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30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4299" y="3302856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7902" y="3690328"/>
            <a:ext cx="886734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4298" y="4631242"/>
            <a:ext cx="8870951" cy="368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7902" y="5018714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04800" y="1145932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0338" y="3816282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budget = budget + 500000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name = 'School of Arts‘;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70338" y="4753900"/>
            <a:ext cx="8906608" cy="1354138"/>
            <a:chOff x="192" y="2616"/>
            <a:chExt cx="5375" cy="85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192" y="2616"/>
              <a:ext cx="5375" cy="5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budget = budget + 1000000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name = ‘</a:t>
              </a:r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School of Arts</a:t>
              </a:r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192" y="3213"/>
              <a:ext cx="5375" cy="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Wait …</a:t>
              </a:r>
              <a:endParaRPr lang="en-A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70338" y="2489132"/>
            <a:ext cx="8906608" cy="1312863"/>
            <a:chOff x="192" y="984"/>
            <a:chExt cx="5375" cy="827"/>
          </a:xfrm>
        </p:grpSpPr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192" y="984"/>
              <a:ext cx="5375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budget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name = 'School of Arts‘;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192" y="1578"/>
              <a:ext cx="5375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7000000.0</a:t>
              </a:r>
              <a:endParaRPr lang="en-AU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31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  <p:bldP spid="166918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75052" y="2364520"/>
            <a:ext cx="87923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name = 'School of Arts'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175052" y="3311363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32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5052" y="1971675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ROLLBACK;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5052" y="3741276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5191521"/>
            <a:ext cx="89066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3840503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33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0338" y="2485674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3455476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4795704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/>
      <p:bldP spid="177160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5056812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budget = budget + 500000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'SA';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372803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‘SCIT’;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34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954458"/>
            <a:ext cx="890660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(SELECT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(SELECT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WHERE code = 'SA') T)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4666271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53071" y="3631203"/>
            <a:ext cx="890886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(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(SELECT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FROM DEPARMENT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WHERE code = 'SA') T)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35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590" y="6076495"/>
            <a:ext cx="8127023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corrupted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因为读了一样的数据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5331" y="3246999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5331" y="1888321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5331" y="2854003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6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5787301"/>
            <a:ext cx="89066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347316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+ 100000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36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0338" y="2494466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budget = budget+500000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442247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total_staff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45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2734" y="5373776"/>
            <a:ext cx="88942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Wait …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/>
      <p:bldP spid="177160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82734" y="2209297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chair = 'Alice'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'SA';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37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450779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157458"/>
            <a:ext cx="8919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…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338" y="1722801"/>
            <a:ext cx="89066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338" y="355562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1213 (40001): Deadlock 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when trying to get lock; 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restarting transaction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0338" y="4905960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60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4778020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248846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38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READ;		LEVEL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43338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338" y="382430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UPDATE DEPARTMENT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 budget = budget + 500000 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338" y="5173343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0338" y="611870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35305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4778020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248846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39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REPEATABLE READ;		LEVEL REPEATABLE READ;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43338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338" y="382430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UPDATE DEPARTMENT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 budget = budget + 500000 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338" y="5173343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+ 500000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是更新为最新的版本），幻象更新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7235" y="6091278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 dirty="0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Transaction </a:t>
            </a:r>
            <a:r>
              <a:rPr lang="en-AU" alt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90204" pitchFamily="34" charset="0"/>
              </a:rPr>
              <a:t>autocommit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965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disable auto commit mode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OFF;</a:t>
            </a:r>
            <a:endParaRPr lang="en-A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52844" y="4182295"/>
            <a:ext cx="8229600" cy="2096589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auto commit mode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>
              <a:buFont typeface="Arial" panose="020B060402020209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autocommit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ON;</a:t>
            </a:r>
            <a:endParaRPr lang="en-A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40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694" y="4205294"/>
            <a:ext cx="8127023" cy="43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Phantom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update注意理解体会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5331" y="3246999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5331" y="1888321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5331" y="2854003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39700" y="1377950"/>
            <a:ext cx="81751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If transaction T running at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</a:t>
            </a:r>
            <a:endParaRPr lang="en-US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tries to update or delete data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a transaction that commits after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serializable transaction T began then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aborts transaction T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9700" y="3902075"/>
            <a:ext cx="8086957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If a serializable transaction fails then it is </a:t>
            </a:r>
          </a:p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 to:</a:t>
            </a:r>
          </a:p>
          <a:p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commit the work executed to that point,</a:t>
            </a:r>
          </a:p>
          <a:p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execute additional (but different) statements,</a:t>
            </a:r>
          </a:p>
          <a:p>
            <a:r>
              <a:rPr lang="en-US" alt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(3) rollback the entire transaction</a:t>
            </a:r>
            <a:endParaRPr lang="en-AU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isolation level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41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isolation level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70338" y="3419496"/>
            <a:ext cx="8906608" cy="10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budget+100000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'SA';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70338" y="2483471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UPDATE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budget = budget + 500000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70338" y="488279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7" name="Text Box 7"/>
          <p:cNvSpPr txBox="1">
            <a:spLocks noChangeArrowheads="1"/>
          </p:cNvSpPr>
          <p:nvPr/>
        </p:nvSpPr>
        <p:spPr bwMode="auto">
          <a:xfrm>
            <a:off x="70338" y="4455947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…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70338" y="5272655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42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SERIALIZABLE;			LEVEL SERIALIZABLE;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 animBg="1"/>
      <p:bldP spid="168965" grpId="0" animBg="1"/>
      <p:bldP spid="168966" grpId="0" animBg="1"/>
      <p:bldP spid="168967" grpId="0" animBg="1"/>
      <p:bldP spid="168968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4778020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…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248846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43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SERIALIZABLE;			LEVEL SERIALIZABLE;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43338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10000000.0</a:t>
            </a:r>
            <a:endParaRPr lang="en-AU" alt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338" y="382430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UPDATE DEPARTMENT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 budget = budget + 500000 </a:t>
            </a:r>
          </a:p>
          <a:p>
            <a:pPr lvl="8"/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338" y="5173343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DEPARTMENT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budget = budget + 100000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code = 'SCIT';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70338" y="6091278"/>
            <a:ext cx="89066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lvl="2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1213 (40001): Deadlock found</a:t>
            </a:r>
            <a:endParaRPr lang="en-AU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70949" y="2497139"/>
            <a:ext cx="8905876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SELECT budget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FROM DEPARTMENT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code = 'SA';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6" name="Text Box 7"/>
          <p:cNvSpPr txBox="1">
            <a:spLocks noChangeArrowheads="1"/>
          </p:cNvSpPr>
          <p:nvPr/>
        </p:nvSpPr>
        <p:spPr bwMode="auto">
          <a:xfrm>
            <a:off x="70949" y="3439535"/>
            <a:ext cx="8905997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7000000.0</a:t>
            </a:r>
            <a:endParaRPr lang="en-AU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33" name="Group 13"/>
          <p:cNvGrpSpPr/>
          <p:nvPr/>
        </p:nvGrpSpPr>
        <p:grpSpPr bwMode="auto">
          <a:xfrm>
            <a:off x="69849" y="5230813"/>
            <a:ext cx="8909052" cy="1365250"/>
            <a:chOff x="44" y="3295"/>
            <a:chExt cx="5612" cy="860"/>
          </a:xfrm>
        </p:grpSpPr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45" y="3295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SELECT budget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FROM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WHERE code = 'SA';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44" y="3899"/>
              <a:ext cx="5612" cy="25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		</a:t>
              </a:r>
              <a:r>
                <a:rPr lang="en-US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7000000.0</a:t>
              </a:r>
              <a:endParaRPr lang="en-AU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734" name="Group 14"/>
          <p:cNvGrpSpPr/>
          <p:nvPr/>
        </p:nvGrpSpPr>
        <p:grpSpPr bwMode="auto">
          <a:xfrm>
            <a:off x="69850" y="3863978"/>
            <a:ext cx="8909051" cy="1347788"/>
            <a:chOff x="44" y="2015"/>
            <a:chExt cx="5612" cy="849"/>
          </a:xfrm>
          <a:solidFill>
            <a:schemeClr val="bg1">
              <a:lumMod val="95000"/>
            </a:schemeClr>
          </a:solidFill>
        </p:grpSpPr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44" y="2015"/>
              <a:ext cx="5611" cy="5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 budget = budget + 100000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code = 'SA';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2" name="Text Box 11"/>
            <p:cNvSpPr txBox="1">
              <a:spLocks noChangeArrowheads="1"/>
            </p:cNvSpPr>
            <p:nvPr/>
          </p:nvSpPr>
          <p:spPr bwMode="auto">
            <a:xfrm>
              <a:off x="45" y="2608"/>
              <a:ext cx="5611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Wait …</a:t>
              </a:r>
              <a:endParaRPr lang="en-AU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44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	SERIALIZABLE;			LEVEL SERIALIZABLE;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TRANSACTION;			START TRANSACTION;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69849" y="1972764"/>
            <a:ext cx="890587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5085" y="3732398"/>
            <a:ext cx="8909052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34" name="Group 14"/>
          <p:cNvGrpSpPr/>
          <p:nvPr/>
        </p:nvGrpSpPr>
        <p:grpSpPr bwMode="auto">
          <a:xfrm>
            <a:off x="66674" y="2367147"/>
            <a:ext cx="8909051" cy="1347788"/>
            <a:chOff x="44" y="2015"/>
            <a:chExt cx="5612" cy="849"/>
          </a:xfrm>
          <a:solidFill>
            <a:schemeClr val="bg1">
              <a:lumMod val="95000"/>
            </a:schemeClr>
          </a:solidFill>
        </p:grpSpPr>
        <p:sp>
          <p:nvSpPr>
            <p:cNvPr id="26631" name="Text Box 4"/>
            <p:cNvSpPr txBox="1">
              <a:spLocks noChangeArrowheads="1"/>
            </p:cNvSpPr>
            <p:nvPr/>
          </p:nvSpPr>
          <p:spPr bwMode="auto">
            <a:xfrm>
              <a:off x="44" y="2015"/>
              <a:ext cx="5611" cy="58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budget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DEPARTMENT</a:t>
              </a:r>
            </a:p>
            <a:p>
              <a:r>
                <a:rPr lang="en-US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code = 'SA';</a:t>
              </a:r>
              <a:endParaRPr lang="en-AU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2" name="Text Box 11"/>
            <p:cNvSpPr txBox="1">
              <a:spLocks noChangeArrowheads="1"/>
            </p:cNvSpPr>
            <p:nvPr/>
          </p:nvSpPr>
          <p:spPr bwMode="auto">
            <a:xfrm>
              <a:off x="45" y="2608"/>
              <a:ext cx="5611" cy="25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7100000.0</a:t>
              </a:r>
              <a:endParaRPr lang="en-AU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45</a:t>
            </a:fld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		...</a:t>
            </a:r>
            <a:endParaRPr lang="en-AU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111125" y="2335213"/>
            <a:ext cx="8964613" cy="131127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ACCOUNT(</a:t>
            </a:r>
          </a:p>
          <a:p>
            <a:r>
              <a:rPr lang="en-US" altLang="en-US" sz="2000" b="1" dirty="0" err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DECIMAL(6)       NOT NULL,</a:t>
            </a:r>
          </a:p>
          <a:p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 DECIMAL(8,2)     NOT NULL,</a:t>
            </a:r>
          </a:p>
          <a:p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CONSTRAINT ACCOUNT_PKEY PRIMARY KEY(</a:t>
            </a:r>
            <a:r>
              <a:rPr lang="en-US" altLang="en-US" sz="2000" b="1" dirty="0" err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);</a:t>
            </a:r>
            <a:endParaRPr lang="en-AU" altLang="en-US" sz="2000" b="1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-4763" y="1295400"/>
            <a:ext cx="91487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table ACCOUNT has been created and loaded in the following way.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17475" y="3708400"/>
            <a:ext cx="8958263" cy="7016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ACCOUNT VALUES( 1, 100);</a:t>
            </a:r>
          </a:p>
          <a:p>
            <a:r>
              <a:rPr lang="en-US" altLang="en-US" sz="20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ACCOUNT VALUES( 2, 200);</a:t>
            </a:r>
            <a:endParaRPr lang="en-AU" altLang="en-US" sz="2000" b="1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120650" y="4476750"/>
            <a:ext cx="8945563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2000" b="1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46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animBg="1" autoUpdateAnimBg="0"/>
      <p:bldP spid="265223" grpId="0" autoUpdateAnimBg="0"/>
      <p:bldP spid="265225" grpId="0" animBg="1" autoUpdateAnimBg="0"/>
      <p:bldP spid="26522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04799" y="3133418"/>
            <a:ext cx="8532813" cy="119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UPDATE ACCOUNT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SET amount = 500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WHERE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COMMIT;</a:t>
            </a:r>
            <a:endParaRPr lang="en-AU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04800" y="1622425"/>
            <a:ext cx="85328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amount = (SELECT amount FROM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(SELECT amount FROM ACCOUNT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2) T )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en-A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295" name="Text Box 7"/>
          <p:cNvSpPr txBox="1">
            <a:spLocks noChangeArrowheads="1"/>
          </p:cNvSpPr>
          <p:nvPr/>
        </p:nvSpPr>
        <p:spPr bwMode="auto">
          <a:xfrm>
            <a:off x="304798" y="4357708"/>
            <a:ext cx="853281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amount = amount + (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 amount FROM 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(SELECT amount FROM ACCOUNT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2) T )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47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 autoUpdateAnimBg="0"/>
      <p:bldP spid="268293" grpId="0" animBg="1" autoUpdateAnimBg="0"/>
      <p:bldP spid="268295" grpId="0" animBg="1" autoUpdateAnimBg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304800" y="4092575"/>
            <a:ext cx="8532813" cy="11906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UPDATE ACCOUNT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SET amount = amount - 250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WHERE </a:t>
            </a:r>
            <a:r>
              <a:rPr lang="en-US" altLang="en-US" sz="1800" b="1" dirty="0" err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COMMIT;</a:t>
            </a:r>
            <a:endParaRPr lang="en-AU" altLang="en-US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04800" y="1700213"/>
            <a:ext cx="8532813" cy="641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r>
              <a:rPr lang="en-US" altLang="en-US" sz="18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ACCOUNT;</a:t>
            </a:r>
            <a:endParaRPr lang="en-AU" altLang="en-US" sz="1800" b="1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306388" y="5351463"/>
            <a:ext cx="8532812" cy="3667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  <a:endParaRPr lang="en-AU" altLang="en-US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304800" y="5851525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is not conflict serializable and it is not view serializable</a:t>
            </a:r>
            <a:endParaRPr lang="en-AU" altLang="en-US" sz="2000" b="1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304800" y="3117850"/>
            <a:ext cx="8532813" cy="9159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ACCOUNT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amount = amount - 250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sz="1800" b="1" dirty="0" err="1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</a:t>
            </a:r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en-AU" altLang="en-US" sz="1800" b="1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304800" y="2414588"/>
            <a:ext cx="8532813" cy="641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SELECT *</a:t>
            </a:r>
          </a:p>
          <a:p>
            <a:r>
              <a:rPr lang="en-US" altLang="en-US" sz="18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FROM ACCOUNT;</a:t>
            </a:r>
            <a:endParaRPr lang="en-AU" altLang="en-US" dirty="0">
              <a:solidFill>
                <a:srgbClr val="3A1C0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isolation level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           Transaction 2     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48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 autoUpdateAnimBg="0"/>
      <p:bldP spid="266245" grpId="0" animBg="1" autoUpdateAnimBg="0"/>
      <p:bldP spid="266250" grpId="0" animBg="1" autoUpdateAnimBg="0"/>
      <p:bldP spid="266251" grpId="0" autoUpdateAnimBg="0"/>
      <p:bldP spid="266252" grpId="0" animBg="1" autoUpdateAnimBg="0"/>
      <p:bldP spid="266253" grpId="0" animBg="1" autoUpdateAnimBg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ChangeArrowheads="1"/>
          </p:cNvSpPr>
          <p:nvPr/>
        </p:nvSpPr>
        <p:spPr bwMode="auto">
          <a:xfrm>
            <a:off x="0" y="60960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76200" y="1333500"/>
            <a:ext cx="8991600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https://dev.mysql.com/doc/refman/8.0/en/innodb-locking-transaction-model.html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http://www.uow.edu.au/~jrg/235/COOKBOOK</a:t>
            </a:r>
            <a:endParaRPr lang="en-AU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How to control database transactions ?</a:t>
            </a:r>
            <a:endParaRPr lang="en-AU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49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326570" y="1371600"/>
            <a:ext cx="881742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UNCOMMITTED</a:t>
            </a:r>
          </a:p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 </a:t>
            </a:r>
          </a:p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</a:t>
            </a:r>
          </a:p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326569" y="4822962"/>
            <a:ext cx="882695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an isolation level</a:t>
            </a:r>
            <a:r>
              <a:rPr lang="en-US" altLang="en-US" sz="3200" b="1" dirty="0">
                <a:solidFill>
                  <a:srgbClr val="3A1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 ISOLATION LEVEL ...</a:t>
            </a:r>
            <a:endParaRPr lang="en-AU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E2341"/>
                </a:solidFill>
                <a:latin typeface="Times New Roman" panose="02020603050405020304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E2341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Read consistency levels</a:t>
            </a:r>
            <a:endParaRPr lang="en-US" sz="28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Phenomena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C2340"/>
                </a:solidFill>
                <a:latin typeface="Times New Roman" panose="02020603050405020304"/>
              </a:rPr>
              <a:t>Locking</a:t>
            </a: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</a:rPr>
              <a:t>Examples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2075" y="1327150"/>
            <a:ext cx="90408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read by a query 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come from possible earlier version.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UNCOMMITTED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76200" y="3581400"/>
            <a:ext cx="9059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queries in a transaction read data that come from its own fresh snapshot.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COMMITTED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consistency levels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2075" y="1327150"/>
            <a:ext cx="90408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read in a transaction by a query 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come from the snapshot established by 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read.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REPEATABLE READ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76200" y="3581400"/>
            <a:ext cx="905986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Transaction-level read consistency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queries in a transaction read data that come from a single point in time. (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consistency levels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  <p:bldP spid="1443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141288" y="1444625"/>
            <a:ext cx="809375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Rollback segments consist of data blocks that</a:t>
            </a:r>
          </a:p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 the old values of data that have been</a:t>
            </a:r>
          </a:p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changed by the uncommitted or recently committed</a:t>
            </a:r>
          </a:p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lang="en-AU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3733801"/>
            <a:ext cx="7848600" cy="1468438"/>
            <a:chOff x="288" y="2352"/>
            <a:chExt cx="4944" cy="925"/>
          </a:xfrm>
        </p:grpSpPr>
        <p:sp>
          <p:nvSpPr>
            <p:cNvPr id="6161" name="Rectangle 4"/>
            <p:cNvSpPr>
              <a:spLocks noChangeArrowheads="1"/>
            </p:cNvSpPr>
            <p:nvPr/>
          </p:nvSpPr>
          <p:spPr bwMode="auto">
            <a:xfrm>
              <a:off x="288" y="2352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2" name="Rectangle 5"/>
            <p:cNvSpPr>
              <a:spLocks noChangeArrowheads="1"/>
            </p:cNvSpPr>
            <p:nvPr/>
          </p:nvSpPr>
          <p:spPr bwMode="auto">
            <a:xfrm>
              <a:off x="1296" y="2352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3" name="Rectangle 6"/>
            <p:cNvSpPr>
              <a:spLocks noChangeArrowheads="1"/>
            </p:cNvSpPr>
            <p:nvPr/>
          </p:nvSpPr>
          <p:spPr bwMode="auto">
            <a:xfrm>
              <a:off x="2304" y="2352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Rectangle 7"/>
            <p:cNvSpPr>
              <a:spLocks noChangeArrowheads="1"/>
            </p:cNvSpPr>
            <p:nvPr/>
          </p:nvSpPr>
          <p:spPr bwMode="auto">
            <a:xfrm>
              <a:off x="3312" y="2352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Rectangle 8"/>
            <p:cNvSpPr>
              <a:spLocks noChangeArrowheads="1"/>
            </p:cNvSpPr>
            <p:nvPr/>
          </p:nvSpPr>
          <p:spPr bwMode="auto">
            <a:xfrm>
              <a:off x="4320" y="2352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6" name="Rectangle 9"/>
            <p:cNvSpPr>
              <a:spLocks noChangeArrowheads="1"/>
            </p:cNvSpPr>
            <p:nvPr/>
          </p:nvSpPr>
          <p:spPr bwMode="auto">
            <a:xfrm>
              <a:off x="1296" y="2880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7" name="Rectangle 10"/>
            <p:cNvSpPr>
              <a:spLocks noChangeArrowheads="1"/>
            </p:cNvSpPr>
            <p:nvPr/>
          </p:nvSpPr>
          <p:spPr bwMode="auto">
            <a:xfrm>
              <a:off x="3312" y="2880"/>
              <a:ext cx="912" cy="384"/>
            </a:xfrm>
            <a:prstGeom prst="rect">
              <a:avLst/>
            </a:prstGeom>
            <a:solidFill>
              <a:srgbClr val="E4E4E4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8" name="Text Box 11"/>
            <p:cNvSpPr txBox="1">
              <a:spLocks noChangeArrowheads="1"/>
            </p:cNvSpPr>
            <p:nvPr/>
          </p:nvSpPr>
          <p:spPr bwMode="auto">
            <a:xfrm>
              <a:off x="288" y="2419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9" name="Text Box 12"/>
            <p:cNvSpPr txBox="1">
              <a:spLocks noChangeArrowheads="1"/>
            </p:cNvSpPr>
            <p:nvPr/>
          </p:nvSpPr>
          <p:spPr bwMode="auto">
            <a:xfrm>
              <a:off x="1296" y="2419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13"/>
            <p:cNvSpPr txBox="1">
              <a:spLocks noChangeArrowheads="1"/>
            </p:cNvSpPr>
            <p:nvPr/>
          </p:nvSpPr>
          <p:spPr bwMode="auto">
            <a:xfrm>
              <a:off x="2304" y="2419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1" name="Text Box 14"/>
            <p:cNvSpPr txBox="1">
              <a:spLocks noChangeArrowheads="1"/>
            </p:cNvSpPr>
            <p:nvPr/>
          </p:nvSpPr>
          <p:spPr bwMode="auto">
            <a:xfrm>
              <a:off x="3360" y="2419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2" name="Text Box 15"/>
            <p:cNvSpPr txBox="1">
              <a:spLocks noChangeArrowheads="1"/>
            </p:cNvSpPr>
            <p:nvPr/>
          </p:nvSpPr>
          <p:spPr bwMode="auto">
            <a:xfrm>
              <a:off x="4320" y="2419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3" name="Text Box 16"/>
            <p:cNvSpPr txBox="1">
              <a:spLocks noChangeArrowheads="1"/>
            </p:cNvSpPr>
            <p:nvPr/>
          </p:nvSpPr>
          <p:spPr bwMode="auto">
            <a:xfrm>
              <a:off x="1296" y="2947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4" name="Text Box 17"/>
            <p:cNvSpPr txBox="1">
              <a:spLocks noChangeArrowheads="1"/>
            </p:cNvSpPr>
            <p:nvPr/>
          </p:nvSpPr>
          <p:spPr bwMode="auto">
            <a:xfrm>
              <a:off x="3312" y="2947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AU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134938" y="4495801"/>
            <a:ext cx="8323262" cy="1927226"/>
            <a:chOff x="85" y="2832"/>
            <a:chExt cx="5243" cy="1214"/>
          </a:xfrm>
        </p:grpSpPr>
        <p:grpSp>
          <p:nvGrpSpPr>
            <p:cNvPr id="6150" name="Group 18"/>
            <p:cNvGrpSpPr/>
            <p:nvPr/>
          </p:nvGrpSpPr>
          <p:grpSpPr bwMode="auto">
            <a:xfrm>
              <a:off x="288" y="2832"/>
              <a:ext cx="5040" cy="528"/>
              <a:chOff x="288" y="2832"/>
              <a:chExt cx="5040" cy="528"/>
            </a:xfrm>
          </p:grpSpPr>
          <p:sp>
            <p:nvSpPr>
              <p:cNvPr id="6152" name="Line 19"/>
              <p:cNvSpPr>
                <a:spLocks noChangeShapeType="1"/>
              </p:cNvSpPr>
              <p:nvPr/>
            </p:nvSpPr>
            <p:spPr bwMode="auto">
              <a:xfrm>
                <a:off x="288" y="2832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3" name="Line 20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4" name="Line 21"/>
              <p:cNvSpPr>
                <a:spLocks noChangeShapeType="1"/>
              </p:cNvSpPr>
              <p:nvPr/>
            </p:nvSpPr>
            <p:spPr bwMode="auto">
              <a:xfrm>
                <a:off x="1152" y="3360"/>
                <a:ext cx="115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5" name="Line 22"/>
              <p:cNvSpPr>
                <a:spLocks noChangeShapeType="1"/>
              </p:cNvSpPr>
              <p:nvPr/>
            </p:nvSpPr>
            <p:spPr bwMode="auto">
              <a:xfrm flipV="1">
                <a:off x="2304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6" name="Line 23"/>
              <p:cNvSpPr>
                <a:spLocks noChangeShapeType="1"/>
              </p:cNvSpPr>
              <p:nvPr/>
            </p:nvSpPr>
            <p:spPr bwMode="auto">
              <a:xfrm>
                <a:off x="2304" y="2832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7" name="Line 24"/>
              <p:cNvSpPr>
                <a:spLocks noChangeShapeType="1"/>
              </p:cNvSpPr>
              <p:nvPr/>
            </p:nvSpPr>
            <p:spPr bwMode="auto">
              <a:xfrm>
                <a:off x="3216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8" name="Line 25"/>
              <p:cNvSpPr>
                <a:spLocks noChangeShapeType="1"/>
              </p:cNvSpPr>
              <p:nvPr/>
            </p:nvSpPr>
            <p:spPr bwMode="auto">
              <a:xfrm>
                <a:off x="3216" y="3360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Line 26"/>
              <p:cNvSpPr>
                <a:spLocks noChangeShapeType="1"/>
              </p:cNvSpPr>
              <p:nvPr/>
            </p:nvSpPr>
            <p:spPr bwMode="auto">
              <a:xfrm flipV="1">
                <a:off x="4320" y="283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0" name="Line 27"/>
              <p:cNvSpPr>
                <a:spLocks noChangeShapeType="1"/>
              </p:cNvSpPr>
              <p:nvPr/>
            </p:nvSpPr>
            <p:spPr bwMode="auto">
              <a:xfrm>
                <a:off x="4320" y="2832"/>
                <a:ext cx="100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51" name="Text Box 28"/>
            <p:cNvSpPr txBox="1">
              <a:spLocks noChangeArrowheads="1"/>
            </p:cNvSpPr>
            <p:nvPr/>
          </p:nvSpPr>
          <p:spPr bwMode="auto">
            <a:xfrm>
              <a:off x="85" y="3445"/>
              <a:ext cx="507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0000500000000020000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Segments read by a transaction T with a timestamp</a:t>
              </a:r>
            </a:p>
            <a:p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en-US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such that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AU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49" name="Rectangle 2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0000500000000020000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Rollback/Undo segments</a:t>
            </a:r>
          </a:p>
        </p:txBody>
      </p:sp>
      <p:sp>
        <p:nvSpPr>
          <p:cNvPr id="31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 dirty="0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4256</Words>
  <Application>Microsoft Macintosh PowerPoint</Application>
  <PresentationFormat>全屏显示(4:3)</PresentationFormat>
  <Paragraphs>704</Paragraphs>
  <Slides>49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Arial-BoldMT</vt:lpstr>
      <vt:lpstr>Times</vt:lpstr>
      <vt:lpstr>Arial</vt:lpstr>
      <vt:lpstr>Courier New</vt:lpstr>
      <vt:lpstr>Montserrat</vt:lpstr>
      <vt:lpstr>Open Sans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Transaction autocommit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Yinqiao Li</cp:lastModifiedBy>
  <cp:revision>79</cp:revision>
  <dcterms:created xsi:type="dcterms:W3CDTF">2021-11-25T00:16:22Z</dcterms:created>
  <dcterms:modified xsi:type="dcterms:W3CDTF">2023-12-04T06:13:26Z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  <property fmtid="{D5CDD505-2E9C-101B-9397-08002B2CF9AE}" pid="13" name="KSOProductBuildVer">
    <vt:lpwstr>2052-3.9.2.6301</vt:lpwstr>
  </property>
</Properties>
</file>