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5"/>
  </p:notesMasterIdLst>
  <p:sldIdLst>
    <p:sldId id="256" r:id="rId4"/>
    <p:sldId id="257" r:id="rId6"/>
    <p:sldId id="258" r:id="rId7"/>
    <p:sldId id="259" r:id="rId8"/>
    <p:sldId id="260" r:id="rId9"/>
    <p:sldId id="261" r:id="rId10"/>
    <p:sldId id="262" r:id="rId11"/>
    <p:sldId id="263" r:id="rId12"/>
    <p:sldId id="264"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9144000" cy="6858000" type="screen4x3"/>
  <p:notesSz cx="7099300"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6405"/>
  </p:normalViewPr>
  <p:slideViewPr>
    <p:cSldViewPr snapToGrid="0" snapToObjects="1">
      <p:cViewPr varScale="1">
        <p:scale>
          <a:sx n="122" d="100"/>
          <a:sy n="122" d="100"/>
        </p:scale>
        <p:origin x="180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2" name="PlaceHolder 1"/>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panose="020B0604020202090204"/>
              </a:rPr>
              <a:t>单击编辑备注格式</a:t>
            </a:r>
            <a:endParaRPr lang="en-US" sz="2000" b="0" strike="noStrike" spc="-1">
              <a:latin typeface="Arial" panose="020B0604020202090204"/>
            </a:endParaRPr>
          </a:p>
        </p:txBody>
      </p:sp>
      <p:sp>
        <p:nvSpPr>
          <p:cNvPr id="83" name="PlaceHolder 2"/>
          <p:cNvSpPr>
            <a:spLocks noGrp="1"/>
          </p:cNvSpPr>
          <p:nvPr>
            <p:ph type="hdr"/>
          </p:nvPr>
        </p:nvSpPr>
        <p:spPr>
          <a:xfrm>
            <a:off x="1512000" y="5880600"/>
            <a:ext cx="6047640" cy="4811040"/>
          </a:xfrm>
          <a:prstGeom prst="rect">
            <a:avLst/>
          </a:prstGeom>
        </p:spPr>
        <p:txBody>
          <a:bodyPr lIns="0" tIns="0" rIns="0" bIns="0"/>
          <a:lstStyle/>
          <a:p>
            <a:r>
              <a:rPr lang="en-US" sz="1400" b="0" strike="noStrike" spc="-1">
                <a:latin typeface="Times New Roman" panose="02020603050405020304"/>
              </a:rPr>
              <a:t> </a:t>
            </a:r>
            <a:endParaRPr lang="en-US" sz="1400" b="0" strike="noStrike" spc="-1">
              <a:latin typeface="Times New Roman" panose="02020603050405020304"/>
            </a:endParaRPr>
          </a:p>
        </p:txBody>
      </p:sp>
      <p:sp>
        <p:nvSpPr>
          <p:cNvPr id="84" name="PlaceHolder 3"/>
          <p:cNvSpPr>
            <a:spLocks noGrp="1"/>
          </p:cNvSpPr>
          <p:nvPr>
            <p:ph type="dt"/>
          </p:nvPr>
        </p:nvSpPr>
        <p:spPr>
          <a:xfrm>
            <a:off x="0" y="10157400"/>
            <a:ext cx="3280680" cy="534240"/>
          </a:xfrm>
          <a:prstGeom prst="rect">
            <a:avLst/>
          </a:prstGeom>
        </p:spPr>
        <p:txBody>
          <a:bodyPr lIns="0" tIns="0" rIns="0" bIns="0"/>
          <a:lstStyle/>
          <a:p>
            <a:pPr algn="r"/>
            <a:r>
              <a:rPr lang="en-US" sz="1400" b="0" strike="noStrike" spc="-1">
                <a:latin typeface="Times New Roman" panose="02020603050405020304"/>
              </a:rPr>
              <a:t> </a:t>
            </a:r>
            <a:endParaRPr lang="en-US" sz="1400" b="0" strike="noStrike" spc="-1">
              <a:latin typeface="Times New Roman" panose="02020603050405020304"/>
            </a:endParaRPr>
          </a:p>
        </p:txBody>
      </p:sp>
      <p:sp>
        <p:nvSpPr>
          <p:cNvPr id="85" name="PlaceHolder 4"/>
          <p:cNvSpPr>
            <a:spLocks noGrp="1"/>
          </p:cNvSpPr>
          <p:nvPr>
            <p:ph type="ftr"/>
          </p:nvPr>
        </p:nvSpPr>
        <p:spPr>
          <a:xfrm>
            <a:off x="0" y="0"/>
            <a:ext cx="3280680" cy="534240"/>
          </a:xfrm>
          <a:prstGeom prst="rect">
            <a:avLst/>
          </a:prstGeom>
        </p:spPr>
        <p:txBody>
          <a:bodyPr lIns="0" tIns="0" rIns="0" bIns="0" anchor="b"/>
          <a:lstStyle/>
          <a:p>
            <a:r>
              <a:rPr lang="en-US" sz="1400" b="0" strike="noStrike" spc="-1">
                <a:latin typeface="Times New Roman" panose="02020603050405020304"/>
              </a:rPr>
              <a:t> </a:t>
            </a:r>
            <a:endParaRPr lang="en-US" sz="1400" b="0" strike="noStrike" spc="-1">
              <a:latin typeface="Times New Roman" panose="02020603050405020304"/>
            </a:endParaRPr>
          </a:p>
        </p:txBody>
      </p:sp>
      <p:sp>
        <p:nvSpPr>
          <p:cNvPr id="86" name="PlaceHolder 5"/>
          <p:cNvSpPr>
            <a:spLocks noGrp="1"/>
          </p:cNvSpPr>
          <p:nvPr>
            <p:ph type="sldNum"/>
          </p:nvPr>
        </p:nvSpPr>
        <p:spPr>
          <a:xfrm>
            <a:off x="4278960" y="0"/>
            <a:ext cx="3280680" cy="534240"/>
          </a:xfrm>
          <a:prstGeom prst="rect">
            <a:avLst/>
          </a:prstGeom>
        </p:spPr>
        <p:txBody>
          <a:bodyPr lIns="0" tIns="0" rIns="0" bIns="0" anchor="b"/>
          <a:lstStyle/>
          <a:p>
            <a:pPr algn="r"/>
            <a:fld id="{26A1B1F2-9516-4E30-9110-E54452A5420D}" type="slidenum">
              <a:rPr lang="en-US" sz="1400" b="0" strike="noStrike" spc="-1">
                <a:latin typeface="Times New Roman" panose="02020603050405020304"/>
              </a:rPr>
            </a:fld>
            <a:endParaRPr lang="en-US"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p:cNvSpPr>
          <p:nvPr>
            <p:ph type="body"/>
          </p:nvPr>
        </p:nvSpPr>
        <p:spPr>
          <a:xfrm>
            <a:off x="709920" y="4861440"/>
            <a:ext cx="5675760" cy="4601880"/>
          </a:xfrm>
          <a:prstGeom prst="rect">
            <a:avLst/>
          </a:prstGeom>
        </p:spPr>
        <p:txBody>
          <a:bodyPr lIns="95040" tIns="47520" rIns="95040" bIns="47520"/>
          <a:lstStyle/>
          <a:p>
            <a:pPr marL="215900" indent="-212725">
              <a:lnSpc>
                <a:spcPct val="100000"/>
              </a:lnSpc>
            </a:pPr>
            <a:r>
              <a:rPr lang="en-US" sz="2000" b="0" strike="noStrike" spc="-1" dirty="0">
                <a:latin typeface="+mn-lt"/>
              </a:rPr>
              <a:t>&lt;!-- Neural, Brian, Male, British English. --&gt;</a:t>
            </a:r>
            <a:endParaRPr lang="en-US" sz="2000" b="0" strike="noStrike" spc="-1" dirty="0">
              <a:latin typeface="+mn-lt"/>
            </a:endParaRPr>
          </a:p>
          <a:p>
            <a:pPr marL="215900" indent="-212725">
              <a:lnSpc>
                <a:spcPct val="100000"/>
              </a:lnSpc>
            </a:pPr>
            <a:r>
              <a:rPr lang="en-US" sz="2000" b="0" strike="noStrike" spc="-1" dirty="0">
                <a:latin typeface="+mn-lt"/>
              </a:rPr>
              <a:t>&lt;speak&gt;</a:t>
            </a:r>
            <a:endParaRPr lang="en-US" sz="2000" b="0" strike="noStrike" spc="-1" dirty="0">
              <a:latin typeface="+mn-lt"/>
            </a:endParaRPr>
          </a:p>
          <a:p>
            <a:pPr marL="215900" indent="-212725">
              <a:lnSpc>
                <a:spcPct val="100000"/>
              </a:lnSpc>
            </a:pPr>
            <a:r>
              <a:rPr lang="en-US" sz="2000" b="0" strike="noStrike" spc="-1" dirty="0">
                <a:latin typeface="+mn-lt"/>
              </a:rPr>
              <a:t>&lt;break time="0.5s"/&gt;</a:t>
            </a:r>
            <a:endParaRPr lang="en-US" sz="2000" b="0" strike="noStrike" spc="-1" dirty="0">
              <a:latin typeface="+mn-lt"/>
            </a:endParaRPr>
          </a:p>
          <a:p>
            <a:pPr marL="215900" indent="-212725">
              <a:lnSpc>
                <a:spcPct val="100000"/>
              </a:lnSpc>
            </a:pPr>
            <a:r>
              <a:rPr lang="en-US" sz="2000" b="0" strike="noStrike" spc="-1" dirty="0">
                <a:latin typeface="+mn-lt"/>
              </a:rPr>
              <a:t>&lt;prosody rate="90%"&gt;</a:t>
            </a:r>
            <a:endParaRPr lang="en-US" sz="2000" b="0" strike="noStrike" spc="-1" dirty="0">
              <a:latin typeface="+mn-lt"/>
            </a:endParaRPr>
          </a:p>
          <a:p>
            <a:pPr marL="215900" indent="-212725">
              <a:lnSpc>
                <a:spcPct val="100000"/>
              </a:lnSpc>
            </a:pPr>
            <a:r>
              <a:rPr lang="en-US" sz="2000" b="0" strike="noStrike" spc="-1" dirty="0">
                <a:latin typeface="+mn-lt"/>
              </a:rPr>
              <a:t>Architecture of relational database server.</a:t>
            </a:r>
            <a:endParaRPr lang="en-US" sz="2000" b="0" strike="noStrike" spc="-1" dirty="0">
              <a:latin typeface="+mn-lt"/>
            </a:endParaRPr>
          </a:p>
          <a:p>
            <a:pPr marL="215900" indent="-212725">
              <a:lnSpc>
                <a:spcPct val="100000"/>
              </a:lnSpc>
            </a:pPr>
            <a:r>
              <a:rPr lang="en-US" sz="2000" b="0" strike="noStrike" spc="-1" dirty="0">
                <a:latin typeface="+mn-lt"/>
              </a:rPr>
              <a:t>&lt;break time="0.3s"/&gt;</a:t>
            </a:r>
            <a:endParaRPr lang="en-US" sz="2000" b="0" strike="noStrike" spc="-1" dirty="0">
              <a:latin typeface="+mn-lt"/>
            </a:endParaRPr>
          </a:p>
          <a:p>
            <a:pPr marL="215900" indent="-212725">
              <a:lnSpc>
                <a:spcPct val="100000"/>
              </a:lnSpc>
            </a:pPr>
            <a:r>
              <a:rPr lang="en-US" sz="2000" b="0" strike="noStrike" spc="-1" dirty="0">
                <a:latin typeface="+mn-lt"/>
              </a:rPr>
              <a:t>This presentation describes an architecture of a typical relational database server.</a:t>
            </a:r>
            <a:endParaRPr lang="en-US" sz="2000" b="0" strike="noStrike" spc="-1" dirty="0">
              <a:latin typeface="+mn-lt"/>
            </a:endParaRPr>
          </a:p>
          <a:p>
            <a:pPr marL="215900" indent="-212725">
              <a:lnSpc>
                <a:spcPct val="100000"/>
              </a:lnSpc>
            </a:pPr>
            <a:r>
              <a:rPr lang="en-US" sz="2000" b="0" strike="noStrike" spc="-1" dirty="0">
                <a:latin typeface="+mn-lt"/>
              </a:rPr>
              <a:t>&lt;break time="0.5s"/&gt;</a:t>
            </a:r>
            <a:endParaRPr lang="en-US" sz="2000" b="0" strike="noStrike" spc="-1" dirty="0">
              <a:latin typeface="+mn-lt"/>
            </a:endParaRPr>
          </a:p>
          <a:p>
            <a:pPr marL="215900" indent="-212725">
              <a:lnSpc>
                <a:spcPct val="100000"/>
              </a:lnSpc>
            </a:pPr>
            <a:r>
              <a:rPr lang="en-US" sz="2000" b="0" strike="noStrike" spc="-1" dirty="0">
                <a:latin typeface="+mn-lt"/>
              </a:rPr>
              <a:t>&lt;/prosody&gt;</a:t>
            </a:r>
            <a:endParaRPr lang="en-US" sz="2000" b="0" strike="noStrike" spc="-1" dirty="0">
              <a:latin typeface="+mn-lt"/>
            </a:endParaRPr>
          </a:p>
          <a:p>
            <a:pPr marL="215900" indent="-212725">
              <a:lnSpc>
                <a:spcPct val="100000"/>
              </a:lnSpc>
            </a:pPr>
            <a:r>
              <a:rPr lang="en-US" sz="2000" b="0" strike="noStrike" spc="-1" dirty="0">
                <a:latin typeface="+mn-lt"/>
              </a:rPr>
              <a:t>&lt;/speak&gt;</a:t>
            </a:r>
            <a:endParaRPr lang="en-US" sz="2000" b="0" strike="noStrike" spc="-1" dirty="0">
              <a:latin typeface="+mn-lt"/>
            </a:endParaRPr>
          </a:p>
        </p:txBody>
      </p:sp>
      <p:sp>
        <p:nvSpPr>
          <p:cNvPr id="159" name="CustomShape 2"/>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52F49E5D-6591-4CB8-8B4E-2BD61AA32764}" type="slidenum">
              <a:rPr lang="en-US" sz="1200" b="0" strike="noStrike" spc="-1">
                <a:solidFill>
                  <a:srgbClr val="000000"/>
                </a:solidFill>
                <a:latin typeface="+mn-lt"/>
                <a:ea typeface="+mn-ea"/>
              </a:rPr>
            </a:fld>
            <a:endParaRPr lang="en-US" sz="1200" b="0" strike="noStrike" spc="-1">
              <a:latin typeface="Arial" panose="020B0604020202090204"/>
            </a:endParaRPr>
          </a:p>
        </p:txBody>
      </p:sp>
      <p:sp>
        <p:nvSpPr>
          <p:cNvPr id="160" name="CustomShape 3"/>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PlaceHolder 1"/>
          <p:cNvSpPr>
            <a:spLocks noGrp="1"/>
          </p:cNvSpPr>
          <p:nvPr>
            <p:ph type="body"/>
          </p:nvPr>
        </p:nvSpPr>
        <p:spPr>
          <a:xfrm>
            <a:off x="709920" y="4861440"/>
            <a:ext cx="5675760" cy="4601880"/>
          </a:xfrm>
          <a:prstGeom prst="rect">
            <a:avLst/>
          </a:prstGeom>
        </p:spPr>
        <p:txBody>
          <a:bodyPr lIns="95040" tIns="47520" rIns="95040" bIns="47520"/>
          <a:lstStyle/>
          <a:p>
            <a:pPr marL="215900" indent="-212725">
              <a:lnSpc>
                <a:spcPct val="100000"/>
              </a:lnSpc>
            </a:pPr>
            <a:r>
              <a:rPr lang="en-US" sz="2000" b="0" strike="noStrike" spc="-1" dirty="0">
                <a:latin typeface="+mn-lt"/>
              </a:rPr>
              <a:t>&lt;!-- Neural, Brian, Male, British English. --&gt;</a:t>
            </a:r>
            <a:endParaRPr lang="en-US" sz="2000" b="0" strike="noStrike" spc="-1" dirty="0">
              <a:latin typeface="+mn-lt"/>
            </a:endParaRPr>
          </a:p>
          <a:p>
            <a:pPr marL="215900" indent="-212725">
              <a:lnSpc>
                <a:spcPct val="100000"/>
              </a:lnSpc>
            </a:pPr>
            <a:r>
              <a:rPr lang="en-US" sz="2000" b="0" strike="noStrike" spc="-1" dirty="0">
                <a:latin typeface="+mn-lt"/>
              </a:rPr>
              <a:t>&lt;speak&gt;</a:t>
            </a:r>
            <a:endParaRPr lang="en-US" sz="2000" b="0" strike="noStrike" spc="-1" dirty="0">
              <a:latin typeface="+mn-lt"/>
            </a:endParaRPr>
          </a:p>
          <a:p>
            <a:pPr marL="215900" indent="-212725">
              <a:lnSpc>
                <a:spcPct val="100000"/>
              </a:lnSpc>
            </a:pPr>
            <a:r>
              <a:rPr lang="en-US" sz="2000" b="0" strike="noStrike" spc="-1" dirty="0">
                <a:latin typeface="+mn-lt"/>
              </a:rPr>
              <a:t>&lt;break time="0.5s"/&gt;</a:t>
            </a:r>
            <a:endParaRPr lang="en-US" sz="2000" b="0" strike="noStrike" spc="-1" dirty="0">
              <a:latin typeface="+mn-lt"/>
            </a:endParaRPr>
          </a:p>
          <a:p>
            <a:pPr marL="215900" indent="-212725">
              <a:lnSpc>
                <a:spcPct val="100000"/>
              </a:lnSpc>
            </a:pPr>
            <a:r>
              <a:rPr lang="en-US" sz="2000" b="0" strike="noStrike" spc="-1" dirty="0">
                <a:latin typeface="+mn-lt"/>
              </a:rPr>
              <a:t>&lt;prosody rate="90%"&gt;</a:t>
            </a:r>
            <a:endParaRPr lang="en-US" sz="2000" b="0" strike="noStrike" spc="-1" dirty="0">
              <a:latin typeface="+mn-lt"/>
            </a:endParaRPr>
          </a:p>
          <a:p>
            <a:pPr marL="215900" indent="-212725">
              <a:lnSpc>
                <a:spcPct val="100000"/>
              </a:lnSpc>
            </a:pPr>
            <a:r>
              <a:rPr lang="en-US" sz="2000" b="0" strike="noStrike" spc="-1" dirty="0">
                <a:latin typeface="+mn-lt"/>
              </a:rPr>
              <a:t>To display all names and values of the system </a:t>
            </a:r>
            <a:r>
              <a:rPr lang="en-US" sz="2000" b="0" strike="noStrike" spc="-1" dirty="0" err="1">
                <a:latin typeface="+mn-lt"/>
              </a:rPr>
              <a:t>initialisation</a:t>
            </a:r>
            <a:r>
              <a:rPr lang="en-US" sz="2000" b="0" strike="noStrike" spc="-1" dirty="0">
                <a:latin typeface="+mn-lt"/>
              </a:rPr>
              <a:t> variables, start a command line interface: my s q l and connect yourself to a database server and process a statement: show variables.</a:t>
            </a:r>
            <a:endParaRPr lang="en-US" sz="2000" b="0" strike="noStrike" spc="-1" dirty="0">
              <a:latin typeface="+mn-lt"/>
            </a:endParaRPr>
          </a:p>
          <a:p>
            <a:pPr marL="215900" indent="-212725">
              <a:lnSpc>
                <a:spcPct val="100000"/>
              </a:lnSpc>
            </a:pPr>
            <a:r>
              <a:rPr lang="en-US" sz="2000" b="0" strike="noStrike" spc="-1" dirty="0">
                <a:latin typeface="+mn-lt"/>
              </a:rPr>
              <a:t>&lt;break time="0.3s"/&gt;</a:t>
            </a:r>
            <a:endParaRPr lang="en-US" sz="2000" b="0" strike="noStrike" spc="-1" dirty="0">
              <a:latin typeface="+mn-lt"/>
            </a:endParaRPr>
          </a:p>
          <a:p>
            <a:pPr marL="215900" indent="-212725">
              <a:lnSpc>
                <a:spcPct val="100000"/>
              </a:lnSpc>
            </a:pPr>
            <a:r>
              <a:rPr lang="en-US" sz="2000" b="0" strike="noStrike" spc="-1" dirty="0">
                <a:latin typeface="+mn-lt"/>
              </a:rPr>
              <a:t>To display the names and values of global system </a:t>
            </a:r>
            <a:r>
              <a:rPr lang="en-US" sz="2000" b="0" strike="noStrike" spc="-1" dirty="0" err="1">
                <a:latin typeface="+mn-lt"/>
              </a:rPr>
              <a:t>initialisation</a:t>
            </a:r>
            <a:r>
              <a:rPr lang="en-US" sz="2000" b="0" strike="noStrike" spc="-1" dirty="0">
                <a:latin typeface="+mn-lt"/>
              </a:rPr>
              <a:t> variables, use a statement: show global variables.</a:t>
            </a:r>
            <a:endParaRPr lang="en-US" sz="2000" b="0" strike="noStrike" spc="-1" dirty="0">
              <a:latin typeface="+mn-lt"/>
            </a:endParaRPr>
          </a:p>
          <a:p>
            <a:pPr marL="215900" indent="-212725">
              <a:lnSpc>
                <a:spcPct val="100000"/>
              </a:lnSpc>
            </a:pPr>
            <a:r>
              <a:rPr lang="en-US" sz="2000" b="0" strike="noStrike" spc="-1" dirty="0">
                <a:latin typeface="+mn-lt"/>
              </a:rPr>
              <a:t>&lt;break time="0.3s"/&gt;</a:t>
            </a:r>
            <a:endParaRPr lang="en-US" sz="2000" b="0" strike="noStrike" spc="-1" dirty="0">
              <a:latin typeface="+mn-lt"/>
            </a:endParaRPr>
          </a:p>
          <a:p>
            <a:pPr marL="215900" indent="-212725">
              <a:lnSpc>
                <a:spcPct val="100000"/>
              </a:lnSpc>
            </a:pPr>
            <a:r>
              <a:rPr lang="en-US" sz="2000" b="0" strike="noStrike" spc="-1" dirty="0">
                <a:latin typeface="+mn-lt"/>
              </a:rPr>
              <a:t>These variables are used to initialize the corresponding session variables, for new connections only.</a:t>
            </a:r>
            <a:endParaRPr lang="en-US" sz="2000" b="0" strike="noStrike" spc="-1" dirty="0">
              <a:latin typeface="+mn-lt"/>
            </a:endParaRPr>
          </a:p>
          <a:p>
            <a:pPr marL="215900" indent="-212725">
              <a:lnSpc>
                <a:spcPct val="100000"/>
              </a:lnSpc>
            </a:pPr>
            <a:r>
              <a:rPr lang="en-US" sz="2000" b="0" strike="noStrike" spc="-1" dirty="0">
                <a:latin typeface="+mn-lt"/>
              </a:rPr>
              <a:t>&lt;break time="0.3s"/&gt;</a:t>
            </a:r>
            <a:endParaRPr lang="en-US" sz="2000" b="0" strike="noStrike" spc="-1" dirty="0">
              <a:latin typeface="+mn-lt"/>
            </a:endParaRPr>
          </a:p>
          <a:p>
            <a:pPr marL="215900" indent="-212725">
              <a:lnSpc>
                <a:spcPct val="100000"/>
              </a:lnSpc>
            </a:pPr>
            <a:r>
              <a:rPr lang="en-US" sz="2000" b="0" strike="noStrike" spc="-1" dirty="0">
                <a:latin typeface="+mn-lt"/>
              </a:rPr>
              <a:t>To display the specific local, also called: session system </a:t>
            </a:r>
            <a:r>
              <a:rPr lang="en-US" sz="2000" b="0" strike="noStrike" spc="-1" dirty="0" err="1">
                <a:latin typeface="+mn-lt"/>
              </a:rPr>
              <a:t>initialisation</a:t>
            </a:r>
            <a:r>
              <a:rPr lang="en-US" sz="2000" b="0" strike="noStrike" spc="-1" dirty="0">
                <a:latin typeface="+mn-lt"/>
              </a:rPr>
              <a:t> parameters, use a statement: show variables like.</a:t>
            </a:r>
            <a:endParaRPr lang="en-US" sz="2000" b="0" strike="noStrike" spc="-1" dirty="0">
              <a:latin typeface="+mn-lt"/>
            </a:endParaRPr>
          </a:p>
          <a:p>
            <a:pPr marL="215900" indent="-212725">
              <a:lnSpc>
                <a:spcPct val="100000"/>
              </a:lnSpc>
            </a:pPr>
            <a:r>
              <a:rPr lang="en-US" sz="2000" b="0" strike="noStrike" spc="-1" dirty="0">
                <a:latin typeface="+mn-lt"/>
              </a:rPr>
              <a:t>&lt;break time="0.3s"/&gt;</a:t>
            </a:r>
            <a:endParaRPr lang="en-US" sz="2000" b="0" strike="noStrike" spc="-1" dirty="0">
              <a:latin typeface="+mn-lt"/>
            </a:endParaRPr>
          </a:p>
          <a:p>
            <a:pPr marL="215900" indent="-212725">
              <a:lnSpc>
                <a:spcPct val="100000"/>
              </a:lnSpc>
            </a:pPr>
            <a:r>
              <a:rPr lang="en-US" sz="2000" b="0" strike="noStrike" spc="-1" dirty="0">
                <a:latin typeface="+mn-lt"/>
              </a:rPr>
              <a:t>These are the parameters, used at the moment by the current connection.</a:t>
            </a:r>
            <a:endParaRPr lang="en-US" sz="2000" b="0" strike="noStrike" spc="-1" dirty="0">
              <a:latin typeface="+mn-lt"/>
            </a:endParaRPr>
          </a:p>
          <a:p>
            <a:pPr marL="215900" indent="-212725">
              <a:lnSpc>
                <a:spcPct val="100000"/>
              </a:lnSpc>
            </a:pPr>
            <a:r>
              <a:rPr lang="en-US" sz="2000" b="0" strike="noStrike" spc="-1" dirty="0">
                <a:latin typeface="+mn-lt"/>
              </a:rPr>
              <a:t>&lt;break time="0.3s"/&gt;</a:t>
            </a:r>
            <a:endParaRPr lang="en-US" sz="2000" b="0" strike="noStrike" spc="-1" dirty="0">
              <a:latin typeface="+mn-lt"/>
            </a:endParaRPr>
          </a:p>
          <a:p>
            <a:pPr marL="215900" indent="-212725">
              <a:lnSpc>
                <a:spcPct val="100000"/>
              </a:lnSpc>
            </a:pPr>
            <a:r>
              <a:rPr lang="en-US" sz="2000" b="0" strike="noStrike" spc="-1" dirty="0">
                <a:latin typeface="+mn-lt"/>
              </a:rPr>
              <a:t>For example, to find the names and values of all variables related to updates, we can use a statement: show variables like single quotation </a:t>
            </a:r>
            <a:r>
              <a:rPr lang="en-US" sz="2000" b="0" strike="noStrike" spc="-1" dirty="0" err="1">
                <a:latin typeface="+mn-lt"/>
              </a:rPr>
              <a:t>precentage</a:t>
            </a:r>
            <a:r>
              <a:rPr lang="en-US" sz="2000" b="0" strike="noStrike" spc="-1" dirty="0">
                <a:latin typeface="+mn-lt"/>
              </a:rPr>
              <a:t> update percentage single quotation, please see the statement at the bottom part of the present slide.</a:t>
            </a:r>
            <a:endParaRPr lang="en-US" sz="2000" b="0" strike="noStrike" spc="-1" dirty="0">
              <a:latin typeface="+mn-lt"/>
            </a:endParaRPr>
          </a:p>
          <a:p>
            <a:pPr marL="215900" indent="-212725">
              <a:lnSpc>
                <a:spcPct val="100000"/>
              </a:lnSpc>
            </a:pPr>
            <a:r>
              <a:rPr lang="en-US" sz="2000" b="0" strike="noStrike" spc="-1" dirty="0">
                <a:latin typeface="+mn-lt"/>
              </a:rPr>
              <a:t>&lt;break time="0.3s"/&gt;</a:t>
            </a:r>
            <a:endParaRPr lang="en-US" sz="2000" b="0" strike="noStrike" spc="-1" dirty="0">
              <a:latin typeface="+mn-lt"/>
            </a:endParaRPr>
          </a:p>
          <a:p>
            <a:pPr marL="215900" indent="-212725">
              <a:lnSpc>
                <a:spcPct val="100000"/>
              </a:lnSpc>
            </a:pPr>
            <a:r>
              <a:rPr lang="en-US" sz="2000" b="0" strike="noStrike" spc="-1" dirty="0">
                <a:latin typeface="+mn-lt"/>
              </a:rPr>
              <a:t>A percentage sign means a sequence of characters, possibly empty.</a:t>
            </a:r>
            <a:endParaRPr lang="en-US" sz="2000" b="0" strike="noStrike" spc="-1" dirty="0">
              <a:latin typeface="+mn-lt"/>
            </a:endParaRPr>
          </a:p>
          <a:p>
            <a:pPr marL="215900" indent="-212725">
              <a:lnSpc>
                <a:spcPct val="100000"/>
              </a:lnSpc>
            </a:pPr>
            <a:r>
              <a:rPr lang="en-US" sz="2000" b="0" strike="noStrike" spc="-1" dirty="0">
                <a:latin typeface="+mn-lt"/>
              </a:rPr>
              <a:t>&lt;break time="0.3s"/&gt;</a:t>
            </a:r>
            <a:endParaRPr lang="en-US" sz="2000" b="0" strike="noStrike" spc="-1" dirty="0">
              <a:latin typeface="+mn-lt"/>
            </a:endParaRPr>
          </a:p>
          <a:p>
            <a:pPr marL="215900" indent="-212725">
              <a:lnSpc>
                <a:spcPct val="100000"/>
              </a:lnSpc>
            </a:pPr>
            <a:r>
              <a:rPr lang="en-US" sz="2000" b="0" strike="noStrike" spc="-1" dirty="0">
                <a:latin typeface="+mn-lt"/>
              </a:rPr>
              <a:t>A string: percentage update percentage, means a word: update, included within any, possibly empty, string of characters.</a:t>
            </a:r>
            <a:endParaRPr lang="en-US" sz="2000" b="0" strike="noStrike" spc="-1" dirty="0">
              <a:latin typeface="+mn-lt"/>
            </a:endParaRPr>
          </a:p>
          <a:p>
            <a:pPr marL="215900" indent="-212725">
              <a:lnSpc>
                <a:spcPct val="100000"/>
              </a:lnSpc>
            </a:pPr>
            <a:r>
              <a:rPr lang="en-US" sz="2000" b="0" strike="noStrike" spc="-1" dirty="0">
                <a:latin typeface="+mn-lt"/>
              </a:rPr>
              <a:t>&lt;break time="0.3s"/&gt;</a:t>
            </a:r>
            <a:endParaRPr lang="en-US" sz="2000" b="0" strike="noStrike" spc="-1" dirty="0">
              <a:latin typeface="+mn-lt"/>
            </a:endParaRPr>
          </a:p>
          <a:p>
            <a:pPr marL="215900" indent="-212725">
              <a:lnSpc>
                <a:spcPct val="100000"/>
              </a:lnSpc>
            </a:pPr>
            <a:r>
              <a:rPr lang="en-US" sz="2000" b="0" strike="noStrike" spc="-1" dirty="0">
                <a:latin typeface="+mn-lt"/>
              </a:rPr>
              <a:t>For example, to find a value of a system </a:t>
            </a:r>
            <a:r>
              <a:rPr lang="en-US" sz="2000" b="0" strike="noStrike" spc="-1" dirty="0" err="1">
                <a:latin typeface="+mn-lt"/>
              </a:rPr>
              <a:t>initialisation</a:t>
            </a:r>
            <a:r>
              <a:rPr lang="en-US" sz="2000" b="0" strike="noStrike" spc="-1" dirty="0">
                <a:latin typeface="+mn-lt"/>
              </a:rPr>
              <a:t> variable: lower case table names, we use a statement: show variables like single quotation lower case table </a:t>
            </a:r>
            <a:r>
              <a:rPr lang="en-US" sz="2000" b="0" strike="noStrike" spc="-1" dirty="0" err="1">
                <a:latin typeface="+mn-lt"/>
              </a:rPr>
              <a:t>precentage</a:t>
            </a:r>
            <a:r>
              <a:rPr lang="en-US" sz="2000" b="0" strike="noStrike" spc="-1" dirty="0">
                <a:latin typeface="+mn-lt"/>
              </a:rPr>
              <a:t> single quotation.</a:t>
            </a:r>
            <a:endParaRPr lang="en-US" sz="2000" b="0" strike="noStrike" spc="-1" dirty="0">
              <a:latin typeface="+mn-lt"/>
            </a:endParaRPr>
          </a:p>
          <a:p>
            <a:pPr marL="215900" indent="-212725">
              <a:lnSpc>
                <a:spcPct val="100000"/>
              </a:lnSpc>
            </a:pPr>
            <a:r>
              <a:rPr lang="en-US" sz="2000" b="0" strike="noStrike" spc="-1" dirty="0">
                <a:latin typeface="+mn-lt"/>
              </a:rPr>
              <a:t>&lt;break time="0.3s"/&gt;</a:t>
            </a:r>
            <a:endParaRPr lang="en-US" sz="2000" b="0" strike="noStrike" spc="-1" dirty="0">
              <a:latin typeface="+mn-lt"/>
            </a:endParaRPr>
          </a:p>
          <a:p>
            <a:pPr marL="215900" indent="-212725">
              <a:lnSpc>
                <a:spcPct val="100000"/>
              </a:lnSpc>
            </a:pPr>
            <a:r>
              <a:rPr lang="en-US" sz="2000" b="0" strike="noStrike" spc="-1" dirty="0">
                <a:latin typeface="+mn-lt"/>
              </a:rPr>
              <a:t>Please, see a line at the bottom of the present slide.</a:t>
            </a:r>
            <a:endParaRPr lang="en-US" sz="2000" b="0" strike="noStrike" spc="-1" dirty="0">
              <a:latin typeface="+mn-lt"/>
            </a:endParaRPr>
          </a:p>
          <a:p>
            <a:pPr marL="215900" indent="-212725">
              <a:lnSpc>
                <a:spcPct val="100000"/>
              </a:lnSpc>
            </a:pPr>
            <a:r>
              <a:rPr lang="en-US" sz="2000" b="0" strike="noStrike" spc="-1" dirty="0">
                <a:latin typeface="+mn-lt"/>
              </a:rPr>
              <a:t>&lt;break time="0.5s"/&gt;</a:t>
            </a:r>
            <a:endParaRPr lang="en-US" sz="2000" b="0" strike="noStrike" spc="-1" dirty="0">
              <a:latin typeface="+mn-lt"/>
            </a:endParaRPr>
          </a:p>
          <a:p>
            <a:pPr marL="215900" indent="-212725">
              <a:lnSpc>
                <a:spcPct val="100000"/>
              </a:lnSpc>
            </a:pPr>
            <a:r>
              <a:rPr lang="en-US" sz="2000" b="0" strike="noStrike" spc="-1" dirty="0">
                <a:latin typeface="+mn-lt"/>
              </a:rPr>
              <a:t>&lt;/prosody&gt;</a:t>
            </a:r>
            <a:endParaRPr lang="en-US" sz="2000" b="0" strike="noStrike" spc="-1" dirty="0">
              <a:latin typeface="+mn-lt"/>
            </a:endParaRPr>
          </a:p>
          <a:p>
            <a:pPr marL="215900" indent="-212725">
              <a:lnSpc>
                <a:spcPct val="100000"/>
              </a:lnSpc>
            </a:pPr>
            <a:r>
              <a:rPr lang="en-US" sz="2000" b="0" strike="noStrike" spc="-1" dirty="0">
                <a:latin typeface="+mn-lt"/>
              </a:rPr>
              <a:t>&lt;/speak&gt;</a:t>
            </a:r>
            <a:endParaRPr lang="en-US" sz="2000" b="0" strike="noStrike" spc="-1" dirty="0">
              <a:latin typeface="+mn-lt"/>
            </a:endParaRPr>
          </a:p>
          <a:p>
            <a:pPr marL="215900" indent="-212725">
              <a:lnSpc>
                <a:spcPct val="100000"/>
              </a:lnSpc>
            </a:pPr>
            <a:endParaRPr lang="en-US" sz="2000" b="0" strike="noStrike" spc="-1" dirty="0">
              <a:latin typeface="+mn-lt"/>
            </a:endParaRPr>
          </a:p>
        </p:txBody>
      </p:sp>
      <p:sp>
        <p:nvSpPr>
          <p:cNvPr id="192"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
        <p:nvSpPr>
          <p:cNvPr id="193"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B35E5703-AC17-47FC-B22C-FE9FB0FB6B98}" type="slidenum">
              <a:rPr lang="en-US" sz="1200" b="0" strike="noStrike" spc="-1">
                <a:solidFill>
                  <a:srgbClr val="000000"/>
                </a:solidFill>
                <a:latin typeface="Times New Roman" panose="02020603050405020304"/>
                <a:ea typeface="+mn-ea"/>
              </a:rPr>
            </a:fld>
            <a:endParaRPr lang="en-US" sz="1200" b="0" strike="noStrike" spc="-1">
              <a:latin typeface="Arial" panose="020B0604020202090204"/>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PlaceHolder 1"/>
          <p:cNvSpPr>
            <a:spLocks noGrp="1"/>
          </p:cNvSpPr>
          <p:nvPr>
            <p:ph type="body"/>
          </p:nvPr>
        </p:nvSpPr>
        <p:spPr>
          <a:xfrm>
            <a:off x="709920" y="4861440"/>
            <a:ext cx="5675760" cy="4601880"/>
          </a:xfrm>
          <a:prstGeom prst="rect">
            <a:avLst/>
          </a:prstGeom>
        </p:spPr>
        <p:txBody>
          <a:bodyPr lIns="95040" tIns="47520" rIns="95040" bIns="47520"/>
          <a:lstStyle/>
          <a:p>
            <a:pPr marL="215900" indent="-212725">
              <a:lnSpc>
                <a:spcPct val="100000"/>
              </a:lnSpc>
            </a:pPr>
            <a:r>
              <a:rPr lang="en-US" sz="2000" b="0" strike="noStrike" spc="-1" dirty="0">
                <a:latin typeface="+mn-lt"/>
              </a:rPr>
              <a:t>&lt;!-- Neural, Brian, Male, British English. --&gt;</a:t>
            </a:r>
            <a:endParaRPr lang="en-US" sz="2000" b="0" strike="noStrike" spc="-1" dirty="0">
              <a:latin typeface="+mn-lt"/>
            </a:endParaRPr>
          </a:p>
          <a:p>
            <a:pPr marL="215900" indent="-212725">
              <a:lnSpc>
                <a:spcPct val="100000"/>
              </a:lnSpc>
            </a:pPr>
            <a:r>
              <a:rPr lang="en-US" sz="2000" b="0" strike="noStrike" spc="-1" dirty="0">
                <a:latin typeface="+mn-lt"/>
              </a:rPr>
              <a:t>&lt;speak&gt;</a:t>
            </a:r>
            <a:endParaRPr lang="en-US" sz="2000" b="0" strike="noStrike" spc="-1" dirty="0">
              <a:latin typeface="+mn-lt"/>
            </a:endParaRPr>
          </a:p>
          <a:p>
            <a:pPr marL="215900" indent="-212725">
              <a:lnSpc>
                <a:spcPct val="100000"/>
              </a:lnSpc>
            </a:pPr>
            <a:r>
              <a:rPr lang="en-US" sz="2000" b="0" strike="noStrike" spc="-1" dirty="0">
                <a:latin typeface="+mn-lt"/>
              </a:rPr>
              <a:t>&lt;break time="0.5s"/&gt;</a:t>
            </a:r>
            <a:endParaRPr lang="en-US" sz="2000" b="0" strike="noStrike" spc="-1" dirty="0">
              <a:latin typeface="+mn-lt"/>
            </a:endParaRPr>
          </a:p>
          <a:p>
            <a:pPr marL="215900" indent="-212725">
              <a:lnSpc>
                <a:spcPct val="100000"/>
              </a:lnSpc>
            </a:pPr>
            <a:r>
              <a:rPr lang="en-US" sz="2000" b="0" strike="noStrike" spc="-1" dirty="0">
                <a:latin typeface="+mn-lt"/>
              </a:rPr>
              <a:t>&lt;prosody rate="90%"&gt;</a:t>
            </a:r>
            <a:endParaRPr lang="en-US" sz="2000" b="0" strike="noStrike" spc="-1" dirty="0">
              <a:latin typeface="+mn-lt"/>
            </a:endParaRPr>
          </a:p>
          <a:p>
            <a:pPr marL="215900" indent="-212725">
              <a:lnSpc>
                <a:spcPct val="100000"/>
              </a:lnSpc>
            </a:pPr>
            <a:r>
              <a:rPr lang="en-US" sz="2000" b="0" strike="noStrike" spc="-1" dirty="0">
                <a:latin typeface="+mn-lt"/>
              </a:rPr>
              <a:t>There are two types of system </a:t>
            </a:r>
            <a:r>
              <a:rPr lang="en-US" sz="2000" b="0" strike="noStrike" spc="-1" dirty="0" err="1">
                <a:latin typeface="+mn-lt"/>
              </a:rPr>
              <a:t>initialisation</a:t>
            </a:r>
            <a:r>
              <a:rPr lang="en-US" sz="2000" b="0" strike="noStrike" spc="-1" dirty="0">
                <a:latin typeface="+mn-lt"/>
              </a:rPr>
              <a:t> variables: dynamic and static.</a:t>
            </a:r>
            <a:endParaRPr lang="en-US" sz="2000" b="0" strike="noStrike" spc="-1" dirty="0">
              <a:latin typeface="+mn-lt"/>
            </a:endParaRPr>
          </a:p>
          <a:p>
            <a:pPr marL="215900" indent="-212725">
              <a:lnSpc>
                <a:spcPct val="100000"/>
              </a:lnSpc>
            </a:pPr>
            <a:r>
              <a:rPr lang="en-US" sz="2000" b="0" strike="noStrike" spc="-1" dirty="0">
                <a:latin typeface="+mn-lt"/>
              </a:rPr>
              <a:t>&lt;break time="0.3s"/&gt;</a:t>
            </a:r>
            <a:endParaRPr lang="en-US" sz="2000" b="0" strike="noStrike" spc="-1" dirty="0">
              <a:latin typeface="+mn-lt"/>
            </a:endParaRPr>
          </a:p>
          <a:p>
            <a:pPr marL="215900" indent="-212725">
              <a:lnSpc>
                <a:spcPct val="100000"/>
              </a:lnSpc>
            </a:pPr>
            <a:r>
              <a:rPr lang="en-US" sz="2000" b="0" strike="noStrike" spc="-1" dirty="0">
                <a:latin typeface="+mn-lt"/>
              </a:rPr>
              <a:t>The values of dynamic system </a:t>
            </a:r>
            <a:r>
              <a:rPr lang="en-US" sz="2000" b="0" strike="noStrike" spc="-1" dirty="0" err="1">
                <a:latin typeface="+mn-lt"/>
              </a:rPr>
              <a:t>initialisation</a:t>
            </a:r>
            <a:r>
              <a:rPr lang="en-US" sz="2000" b="0" strike="noStrike" spc="-1" dirty="0">
                <a:latin typeface="+mn-lt"/>
              </a:rPr>
              <a:t> variables can be changed at run time, while no shutdown and restart of the system is required.</a:t>
            </a:r>
            <a:endParaRPr lang="en-US" sz="2000" b="0" strike="noStrike" spc="-1" dirty="0">
              <a:latin typeface="+mn-lt"/>
            </a:endParaRPr>
          </a:p>
          <a:p>
            <a:pPr marL="215900" indent="-212725">
              <a:lnSpc>
                <a:spcPct val="100000"/>
              </a:lnSpc>
            </a:pPr>
            <a:r>
              <a:rPr lang="en-US" sz="2000" b="0" strike="noStrike" spc="-1" dirty="0">
                <a:latin typeface="+mn-lt"/>
              </a:rPr>
              <a:t>&lt;break time="0.3s"/&gt;</a:t>
            </a:r>
            <a:endParaRPr lang="en-US" sz="2000" b="0" strike="noStrike" spc="-1" dirty="0">
              <a:latin typeface="+mn-lt"/>
            </a:endParaRPr>
          </a:p>
          <a:p>
            <a:pPr marL="215900" indent="-212725">
              <a:lnSpc>
                <a:spcPct val="100000"/>
              </a:lnSpc>
            </a:pPr>
            <a:r>
              <a:rPr lang="en-US" sz="2000" b="0" strike="noStrike" spc="-1" dirty="0">
                <a:latin typeface="+mn-lt"/>
              </a:rPr>
              <a:t>To change a value of dynamic system </a:t>
            </a:r>
            <a:r>
              <a:rPr lang="en-US" sz="2000" b="0" strike="noStrike" spc="-1" dirty="0" err="1">
                <a:latin typeface="+mn-lt"/>
              </a:rPr>
              <a:t>initialisation</a:t>
            </a:r>
            <a:r>
              <a:rPr lang="en-US" sz="2000" b="0" strike="noStrike" spc="-1" dirty="0">
                <a:latin typeface="+mn-lt"/>
              </a:rPr>
              <a:t> variables we use a statement: set.</a:t>
            </a:r>
            <a:endParaRPr lang="en-US" sz="2000" b="0" strike="noStrike" spc="-1" dirty="0">
              <a:latin typeface="+mn-lt"/>
            </a:endParaRPr>
          </a:p>
          <a:p>
            <a:pPr marL="215900" indent="-212725">
              <a:lnSpc>
                <a:spcPct val="100000"/>
              </a:lnSpc>
            </a:pPr>
            <a:r>
              <a:rPr lang="en-US" sz="2000" b="0" strike="noStrike" spc="-1" dirty="0">
                <a:latin typeface="+mn-lt"/>
              </a:rPr>
              <a:t>&lt;break time="0.3s"/&gt;</a:t>
            </a:r>
            <a:endParaRPr lang="en-US" sz="2000" b="0" strike="noStrike" spc="-1" dirty="0">
              <a:latin typeface="+mn-lt"/>
            </a:endParaRPr>
          </a:p>
          <a:p>
            <a:pPr marL="215900" indent="-212725">
              <a:lnSpc>
                <a:spcPct val="100000"/>
              </a:lnSpc>
            </a:pPr>
            <a:r>
              <a:rPr lang="en-US" sz="2000" b="0" strike="noStrike" spc="-1" dirty="0">
                <a:latin typeface="+mn-lt"/>
              </a:rPr>
              <a:t>For example, to change a value of a system </a:t>
            </a:r>
            <a:r>
              <a:rPr lang="en-US" sz="2000" b="0" strike="noStrike" spc="-1" dirty="0" err="1">
                <a:latin typeface="+mn-lt"/>
              </a:rPr>
              <a:t>initialisation</a:t>
            </a:r>
            <a:r>
              <a:rPr lang="en-US" sz="2000" b="0" strike="noStrike" spc="-1" dirty="0">
                <a:latin typeface="+mn-lt"/>
              </a:rPr>
              <a:t> variable: s q l safe updates, to: zero, we use the following statement: set s q l safe updates equals zero, see top part of the present slide.</a:t>
            </a:r>
            <a:endParaRPr lang="en-US" sz="2000" b="0" strike="noStrike" spc="-1" dirty="0">
              <a:latin typeface="+mn-lt"/>
            </a:endParaRPr>
          </a:p>
          <a:p>
            <a:pPr marL="215900" indent="-212725">
              <a:lnSpc>
                <a:spcPct val="100000"/>
              </a:lnSpc>
            </a:pPr>
            <a:r>
              <a:rPr lang="en-US" sz="2000" b="0" strike="noStrike" spc="-1" dirty="0">
                <a:latin typeface="+mn-lt"/>
              </a:rPr>
              <a:t>&lt;break time="0.3s"/&gt;</a:t>
            </a:r>
            <a:endParaRPr lang="en-US" sz="2000" b="0" strike="noStrike" spc="-1" dirty="0">
              <a:latin typeface="+mn-lt"/>
            </a:endParaRPr>
          </a:p>
          <a:p>
            <a:pPr marL="215900" indent="-212725">
              <a:lnSpc>
                <a:spcPct val="100000"/>
              </a:lnSpc>
            </a:pPr>
            <a:r>
              <a:rPr lang="en-US" sz="2000" b="0" strike="noStrike" spc="-1" dirty="0">
                <a:latin typeface="+mn-lt"/>
              </a:rPr>
              <a:t>Some of the system </a:t>
            </a:r>
            <a:r>
              <a:rPr lang="en-US" sz="2000" b="0" strike="noStrike" spc="-1" dirty="0" err="1">
                <a:latin typeface="+mn-lt"/>
              </a:rPr>
              <a:t>initialisation</a:t>
            </a:r>
            <a:r>
              <a:rPr lang="en-US" sz="2000" b="0" strike="noStrike" spc="-1" dirty="0">
                <a:latin typeface="+mn-lt"/>
              </a:rPr>
              <a:t> variables are static, (not dynamic), and such variables cannot be changed with the set statement.</a:t>
            </a:r>
            <a:endParaRPr lang="en-US" sz="2000" b="0" strike="noStrike" spc="-1" dirty="0">
              <a:latin typeface="+mn-lt"/>
            </a:endParaRPr>
          </a:p>
          <a:p>
            <a:pPr marL="215900" indent="-212725">
              <a:lnSpc>
                <a:spcPct val="100000"/>
              </a:lnSpc>
            </a:pPr>
            <a:r>
              <a:rPr lang="en-US" sz="2000" b="0" strike="noStrike" spc="-1" dirty="0">
                <a:latin typeface="+mn-lt"/>
              </a:rPr>
              <a:t>&lt;break time="0.3s"/&gt;</a:t>
            </a:r>
            <a:endParaRPr lang="en-US" sz="2000" b="0" strike="noStrike" spc="-1" dirty="0">
              <a:latin typeface="+mn-lt"/>
            </a:endParaRPr>
          </a:p>
          <a:p>
            <a:pPr marL="215900" indent="-212725">
              <a:lnSpc>
                <a:spcPct val="100000"/>
              </a:lnSpc>
            </a:pPr>
            <a:r>
              <a:rPr lang="en-US" sz="2000" b="0" strike="noStrike" spc="-1" dirty="0">
                <a:latin typeface="+mn-lt"/>
              </a:rPr>
              <a:t>For example, a variable: lower case table names, is static and it cannot be changed with the set statement.</a:t>
            </a:r>
            <a:endParaRPr lang="en-US" sz="2000" b="0" strike="noStrike" spc="-1" dirty="0">
              <a:latin typeface="+mn-lt"/>
            </a:endParaRPr>
          </a:p>
          <a:p>
            <a:pPr marL="215900" indent="-212725">
              <a:lnSpc>
                <a:spcPct val="100000"/>
              </a:lnSpc>
            </a:pPr>
            <a:r>
              <a:rPr lang="en-US" sz="2000" b="0" strike="noStrike" spc="-1" dirty="0">
                <a:latin typeface="+mn-lt"/>
              </a:rPr>
              <a:t>&lt;break time="0.3s"/&gt;</a:t>
            </a:r>
            <a:endParaRPr lang="en-US" sz="2000" b="0" strike="noStrike" spc="-1" dirty="0">
              <a:latin typeface="+mn-lt"/>
            </a:endParaRPr>
          </a:p>
          <a:p>
            <a:pPr marL="215900" indent="-212725">
              <a:lnSpc>
                <a:spcPct val="100000"/>
              </a:lnSpc>
            </a:pPr>
            <a:r>
              <a:rPr lang="en-US" sz="2000" b="0" strike="noStrike" spc="-1" dirty="0">
                <a:latin typeface="+mn-lt"/>
              </a:rPr>
              <a:t>An attempt to change a value of a system </a:t>
            </a:r>
            <a:r>
              <a:rPr lang="en-US" sz="2000" b="0" strike="noStrike" spc="-1" dirty="0" err="1">
                <a:latin typeface="+mn-lt"/>
              </a:rPr>
              <a:t>initialisation</a:t>
            </a:r>
            <a:r>
              <a:rPr lang="en-US" sz="2000" b="0" strike="noStrike" spc="-1" dirty="0">
                <a:latin typeface="+mn-lt"/>
              </a:rPr>
              <a:t> variable: lower case table name, at run time ends with an error message: variable lower case table names, is a read only variable.</a:t>
            </a:r>
            <a:endParaRPr lang="en-US" sz="2000" b="0" strike="noStrike" spc="-1" dirty="0">
              <a:latin typeface="+mn-lt"/>
            </a:endParaRPr>
          </a:p>
          <a:p>
            <a:pPr marL="215900" indent="-212725">
              <a:lnSpc>
                <a:spcPct val="100000"/>
              </a:lnSpc>
            </a:pPr>
            <a:r>
              <a:rPr lang="en-US" sz="2000" b="0" strike="noStrike" spc="-1" dirty="0">
                <a:latin typeface="+mn-lt"/>
              </a:rPr>
              <a:t>&lt;break time="0.3s"/&gt;</a:t>
            </a:r>
            <a:endParaRPr lang="en-US" sz="2000" b="0" strike="noStrike" spc="-1" dirty="0">
              <a:latin typeface="+mn-lt"/>
            </a:endParaRPr>
          </a:p>
          <a:p>
            <a:pPr marL="215900" indent="-212725">
              <a:lnSpc>
                <a:spcPct val="100000"/>
              </a:lnSpc>
            </a:pPr>
            <a:r>
              <a:rPr lang="en-US" sz="2000" b="0" strike="noStrike" spc="-1" dirty="0">
                <a:latin typeface="+mn-lt"/>
              </a:rPr>
              <a:t>The static system </a:t>
            </a:r>
            <a:r>
              <a:rPr lang="en-US" sz="2000" b="0" strike="noStrike" spc="-1" dirty="0" err="1">
                <a:latin typeface="+mn-lt"/>
              </a:rPr>
              <a:t>initialisation</a:t>
            </a:r>
            <a:r>
              <a:rPr lang="en-US" sz="2000" b="0" strike="noStrike" spc="-1" dirty="0">
                <a:latin typeface="+mn-lt"/>
              </a:rPr>
              <a:t> variables must be changed within a system configuration file.</a:t>
            </a:r>
            <a:endParaRPr lang="en-US" sz="2000" b="0" strike="noStrike" spc="-1" dirty="0">
              <a:latin typeface="+mn-lt"/>
            </a:endParaRPr>
          </a:p>
          <a:p>
            <a:pPr marL="215900" indent="-212725">
              <a:lnSpc>
                <a:spcPct val="100000"/>
              </a:lnSpc>
            </a:pPr>
            <a:r>
              <a:rPr lang="en-US" sz="2000" b="0" strike="noStrike" spc="-1" dirty="0">
                <a:latin typeface="+mn-lt"/>
              </a:rPr>
              <a:t>&lt;break time="0.3s"/&gt;</a:t>
            </a:r>
            <a:endParaRPr lang="en-US" sz="2000" b="0" strike="noStrike" spc="-1" dirty="0">
              <a:latin typeface="+mn-lt"/>
            </a:endParaRPr>
          </a:p>
          <a:p>
            <a:pPr marL="215900" indent="-212725">
              <a:lnSpc>
                <a:spcPct val="100000"/>
              </a:lnSpc>
            </a:pPr>
            <a:r>
              <a:rPr lang="en-US" sz="2000" b="0" strike="noStrike" spc="-1" dirty="0">
                <a:latin typeface="+mn-lt"/>
              </a:rPr>
              <a:t>To do so, we must stop a database server and next, use a text editor to change a value of a variable and finally restart a database server.</a:t>
            </a:r>
            <a:endParaRPr lang="en-US" sz="2000" b="0" strike="noStrike" spc="-1" dirty="0">
              <a:latin typeface="+mn-lt"/>
            </a:endParaRPr>
          </a:p>
          <a:p>
            <a:pPr marL="215900" indent="-212725">
              <a:lnSpc>
                <a:spcPct val="100000"/>
              </a:lnSpc>
            </a:pPr>
            <a:r>
              <a:rPr lang="en-US" sz="2000" b="0" strike="noStrike" spc="-1" dirty="0">
                <a:latin typeface="+mn-lt"/>
              </a:rPr>
              <a:t>&lt;break time="0.5s"/&gt;</a:t>
            </a:r>
            <a:endParaRPr lang="en-US" sz="2000" b="0" strike="noStrike" spc="-1" dirty="0">
              <a:latin typeface="+mn-lt"/>
            </a:endParaRPr>
          </a:p>
          <a:p>
            <a:pPr marL="215900" indent="-212725">
              <a:lnSpc>
                <a:spcPct val="100000"/>
              </a:lnSpc>
            </a:pPr>
            <a:r>
              <a:rPr lang="en-US" sz="2000" b="0" strike="noStrike" spc="-1" dirty="0">
                <a:latin typeface="+mn-lt"/>
              </a:rPr>
              <a:t>&lt;/prosody&gt;</a:t>
            </a:r>
            <a:endParaRPr lang="en-US" sz="2000" b="0" strike="noStrike" spc="-1" dirty="0">
              <a:latin typeface="+mn-lt"/>
            </a:endParaRPr>
          </a:p>
          <a:p>
            <a:pPr marL="215900" indent="-212725">
              <a:lnSpc>
                <a:spcPct val="100000"/>
              </a:lnSpc>
            </a:pPr>
            <a:r>
              <a:rPr lang="en-US" sz="2000" b="0" strike="noStrike" spc="-1" dirty="0">
                <a:latin typeface="+mn-lt"/>
              </a:rPr>
              <a:t>&lt;/speak&gt;</a:t>
            </a:r>
            <a:endParaRPr lang="en-US" sz="2000" b="0" strike="noStrike" spc="-1" dirty="0">
              <a:latin typeface="+mn-lt"/>
            </a:endParaRPr>
          </a:p>
        </p:txBody>
      </p:sp>
      <p:sp>
        <p:nvSpPr>
          <p:cNvPr id="195"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
        <p:nvSpPr>
          <p:cNvPr id="196"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6AB2B249-D5B2-4353-925D-F2AFE34BE0E6}" type="slidenum">
              <a:rPr lang="en-US" sz="1200" b="0" strike="noStrike" spc="-1">
                <a:solidFill>
                  <a:srgbClr val="000000"/>
                </a:solidFill>
                <a:latin typeface="Times New Roman" panose="02020603050405020304"/>
                <a:ea typeface="+mn-ea"/>
              </a:rPr>
            </a:fld>
            <a:endParaRPr lang="en-US" sz="1200" b="0" strike="noStrike" spc="-1">
              <a:latin typeface="Arial" panose="020B0604020202090204"/>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PlaceHolder 1"/>
          <p:cNvSpPr>
            <a:spLocks noGrp="1"/>
          </p:cNvSpPr>
          <p:nvPr>
            <p:ph type="body"/>
          </p:nvPr>
        </p:nvSpPr>
        <p:spPr>
          <a:xfrm>
            <a:off x="709920" y="4861440"/>
            <a:ext cx="5675760" cy="4601880"/>
          </a:xfrm>
          <a:prstGeom prst="rect">
            <a:avLst/>
          </a:prstGeom>
        </p:spPr>
        <p:txBody>
          <a:bodyPr lIns="95040" tIns="47520" rIns="95040" bIns="47520"/>
          <a:lstStyle/>
          <a:p>
            <a:pPr marL="215900" indent="-212725">
              <a:lnSpc>
                <a:spcPct val="100000"/>
              </a:lnSpc>
            </a:pPr>
            <a:r>
              <a:rPr lang="en-US" sz="2000" b="0" strike="noStrike" spc="-1" dirty="0">
                <a:latin typeface="+mn-lt"/>
              </a:rPr>
              <a:t>&lt;!-- Neural, Brian, Male, British English. --&gt;</a:t>
            </a:r>
            <a:endParaRPr lang="en-US" sz="2000" b="0" strike="noStrike" spc="-1" dirty="0">
              <a:latin typeface="+mn-lt"/>
            </a:endParaRPr>
          </a:p>
          <a:p>
            <a:pPr marL="215900" indent="-212725">
              <a:lnSpc>
                <a:spcPct val="100000"/>
              </a:lnSpc>
            </a:pPr>
            <a:r>
              <a:rPr lang="en-US" sz="2000" b="0" strike="noStrike" spc="-1" dirty="0">
                <a:latin typeface="+mn-lt"/>
              </a:rPr>
              <a:t>&lt;speak&gt;</a:t>
            </a:r>
            <a:endParaRPr lang="en-US" sz="2000" b="0" strike="noStrike" spc="-1" dirty="0">
              <a:latin typeface="+mn-lt"/>
            </a:endParaRPr>
          </a:p>
          <a:p>
            <a:pPr marL="215900" indent="-212725">
              <a:lnSpc>
                <a:spcPct val="100000"/>
              </a:lnSpc>
            </a:pPr>
            <a:r>
              <a:rPr lang="en-US" sz="2000" b="0" strike="noStrike" spc="-1" dirty="0">
                <a:latin typeface="+mn-lt"/>
              </a:rPr>
              <a:t>&lt;break time="0.5s"/&gt;</a:t>
            </a:r>
            <a:endParaRPr lang="en-US" sz="2000" b="0" strike="noStrike" spc="-1" dirty="0">
              <a:latin typeface="+mn-lt"/>
            </a:endParaRPr>
          </a:p>
          <a:p>
            <a:pPr marL="215900" indent="-212725">
              <a:lnSpc>
                <a:spcPct val="100000"/>
              </a:lnSpc>
            </a:pPr>
            <a:r>
              <a:rPr lang="en-US" sz="2000" b="0" strike="noStrike" spc="-1" dirty="0">
                <a:latin typeface="+mn-lt"/>
              </a:rPr>
              <a:t>&lt;prosody rate="90%"&gt;</a:t>
            </a:r>
            <a:endParaRPr lang="en-US" sz="2000" b="0" strike="noStrike" spc="-1" dirty="0">
              <a:latin typeface="+mn-lt"/>
            </a:endParaRPr>
          </a:p>
          <a:p>
            <a:pPr marL="215900" indent="-212725">
              <a:lnSpc>
                <a:spcPct val="100000"/>
              </a:lnSpc>
            </a:pPr>
            <a:r>
              <a:rPr lang="en-US" sz="2000" b="0" strike="noStrike" spc="-1" dirty="0">
                <a:latin typeface="+mn-lt"/>
              </a:rPr>
              <a:t>Post installation.</a:t>
            </a:r>
            <a:endParaRPr lang="en-US" sz="2000" b="0" strike="noStrike" spc="-1" dirty="0">
              <a:latin typeface="+mn-lt"/>
            </a:endParaRPr>
          </a:p>
          <a:p>
            <a:pPr marL="215900" indent="-212725">
              <a:lnSpc>
                <a:spcPct val="100000"/>
              </a:lnSpc>
            </a:pPr>
            <a:r>
              <a:rPr lang="en-US" sz="2000" b="0" strike="noStrike" spc="-1" dirty="0">
                <a:latin typeface="+mn-lt"/>
              </a:rPr>
              <a:t>&lt;break time="0.5s"/&gt;</a:t>
            </a:r>
            <a:endParaRPr lang="en-US" sz="2000" b="0" strike="noStrike" spc="-1" dirty="0">
              <a:latin typeface="+mn-lt"/>
            </a:endParaRPr>
          </a:p>
          <a:p>
            <a:pPr marL="215900" indent="-212725">
              <a:lnSpc>
                <a:spcPct val="100000"/>
              </a:lnSpc>
            </a:pPr>
            <a:r>
              <a:rPr lang="en-US" sz="2000" b="0" strike="noStrike" spc="-1" dirty="0">
                <a:latin typeface="+mn-lt"/>
              </a:rPr>
              <a:t>&lt;/prosody&gt;</a:t>
            </a:r>
            <a:endParaRPr lang="en-US" sz="2000" b="0" strike="noStrike" spc="-1" dirty="0">
              <a:latin typeface="+mn-lt"/>
            </a:endParaRPr>
          </a:p>
          <a:p>
            <a:pPr marL="215900" indent="-212725">
              <a:lnSpc>
                <a:spcPct val="100000"/>
              </a:lnSpc>
            </a:pPr>
            <a:r>
              <a:rPr lang="en-US" sz="2000" b="0" strike="noStrike" spc="-1" dirty="0">
                <a:latin typeface="+mn-lt"/>
              </a:rPr>
              <a:t>&lt;/speak&gt;</a:t>
            </a:r>
            <a:endParaRPr lang="en-US" sz="2000" b="0" strike="noStrike" spc="-1" dirty="0">
              <a:latin typeface="+mn-lt"/>
            </a:endParaRPr>
          </a:p>
        </p:txBody>
      </p:sp>
      <p:sp>
        <p:nvSpPr>
          <p:cNvPr id="198"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
        <p:nvSpPr>
          <p:cNvPr id="199"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F9E71E49-F837-41DD-8617-36EE63030173}" type="slidenum">
              <a:rPr lang="en-US" sz="1200" b="0" strike="noStrike" spc="-1">
                <a:solidFill>
                  <a:srgbClr val="000000"/>
                </a:solidFill>
                <a:latin typeface="Times New Roman" panose="02020603050405020304"/>
                <a:ea typeface="+mn-ea"/>
              </a:rPr>
            </a:fld>
            <a:endParaRPr lang="en-US" sz="1200" b="0" strike="noStrike" spc="-1">
              <a:latin typeface="Arial" panose="020B0604020202090204"/>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PlaceHolder 1"/>
          <p:cNvSpPr>
            <a:spLocks noGrp="1"/>
          </p:cNvSpPr>
          <p:nvPr>
            <p:ph type="body"/>
          </p:nvPr>
        </p:nvSpPr>
        <p:spPr>
          <a:xfrm>
            <a:off x="709920" y="4861440"/>
            <a:ext cx="5675760" cy="4601880"/>
          </a:xfrm>
          <a:prstGeom prst="rect">
            <a:avLst/>
          </a:prstGeom>
        </p:spPr>
        <p:txBody>
          <a:bodyPr lIns="95040" tIns="47520" rIns="95040" bIns="47520"/>
          <a:lstStyle/>
          <a:p>
            <a:pPr marL="215900" indent="-212725">
              <a:lnSpc>
                <a:spcPct val="100000"/>
              </a:lnSpc>
            </a:pPr>
            <a:r>
              <a:rPr lang="en-US" sz="2000" b="0" strike="noStrike" spc="-1" dirty="0">
                <a:latin typeface="+mn-lt"/>
              </a:rPr>
              <a:t>&lt;!-- Neural, Brian, Male, British English. --&gt;</a:t>
            </a:r>
            <a:endParaRPr lang="en-US" sz="2000" b="0" strike="noStrike" spc="-1" dirty="0">
              <a:latin typeface="+mn-lt"/>
            </a:endParaRPr>
          </a:p>
          <a:p>
            <a:pPr marL="215900" indent="-212725">
              <a:lnSpc>
                <a:spcPct val="100000"/>
              </a:lnSpc>
            </a:pPr>
            <a:r>
              <a:rPr lang="en-US" sz="2000" b="0" strike="noStrike" spc="-1" dirty="0">
                <a:latin typeface="+mn-lt"/>
              </a:rPr>
              <a:t>&lt;speak&gt;</a:t>
            </a:r>
            <a:endParaRPr lang="en-US" sz="2000" b="0" strike="noStrike" spc="-1" dirty="0">
              <a:latin typeface="+mn-lt"/>
            </a:endParaRPr>
          </a:p>
          <a:p>
            <a:pPr marL="215900" indent="-212725">
              <a:lnSpc>
                <a:spcPct val="100000"/>
              </a:lnSpc>
            </a:pPr>
            <a:r>
              <a:rPr lang="en-US" sz="2000" b="0" strike="noStrike" spc="-1" dirty="0">
                <a:latin typeface="+mn-lt"/>
              </a:rPr>
              <a:t>&lt;break time="0.5s"/&gt;</a:t>
            </a:r>
            <a:endParaRPr lang="en-US" sz="2000" b="0" strike="noStrike" spc="-1" dirty="0">
              <a:latin typeface="+mn-lt"/>
            </a:endParaRPr>
          </a:p>
          <a:p>
            <a:pPr marL="215900" indent="-212725">
              <a:lnSpc>
                <a:spcPct val="100000"/>
              </a:lnSpc>
            </a:pPr>
            <a:r>
              <a:rPr lang="en-US" sz="2000" b="0" strike="noStrike" spc="-1" dirty="0">
                <a:latin typeface="+mn-lt"/>
              </a:rPr>
              <a:t>&lt;prosody rate="90%"&gt;</a:t>
            </a:r>
            <a:endParaRPr lang="en-US" sz="2000" b="0" strike="noStrike" spc="-1" dirty="0">
              <a:latin typeface="+mn-lt"/>
            </a:endParaRPr>
          </a:p>
          <a:p>
            <a:pPr marL="215900" indent="-212725">
              <a:lnSpc>
                <a:spcPct val="100000"/>
              </a:lnSpc>
            </a:pPr>
            <a:r>
              <a:rPr lang="en-US" sz="2000" b="0" strike="noStrike" spc="-1" dirty="0">
                <a:latin typeface="+mn-lt"/>
              </a:rPr>
              <a:t>Just after installation of the system, there is only one user: root, available for a connection.</a:t>
            </a:r>
            <a:endParaRPr lang="en-US" sz="2000" b="0" strike="noStrike" spc="-1" dirty="0">
              <a:latin typeface="+mn-lt"/>
            </a:endParaRPr>
          </a:p>
          <a:p>
            <a:pPr marL="215900" indent="-212725">
              <a:lnSpc>
                <a:spcPct val="100000"/>
              </a:lnSpc>
            </a:pPr>
            <a:r>
              <a:rPr lang="en-US" sz="2000" b="0" strike="noStrike" spc="-1" dirty="0">
                <a:latin typeface="+mn-lt"/>
              </a:rPr>
              <a:t>&lt;break time="0.3s"/&gt;</a:t>
            </a:r>
            <a:endParaRPr lang="en-US" sz="2000" b="0" strike="noStrike" spc="-1" dirty="0">
              <a:latin typeface="+mn-lt"/>
            </a:endParaRPr>
          </a:p>
          <a:p>
            <a:pPr marL="215900" indent="-212725">
              <a:lnSpc>
                <a:spcPct val="100000"/>
              </a:lnSpc>
            </a:pPr>
            <a:r>
              <a:rPr lang="en-US" sz="2000" b="0" strike="noStrike" spc="-1" dirty="0">
                <a:latin typeface="+mn-lt"/>
              </a:rPr>
              <a:t>The user root, does not have a password granted and everyone can connect as a user root.</a:t>
            </a:r>
            <a:endParaRPr lang="en-US" sz="2000" b="0" strike="noStrike" spc="-1" dirty="0">
              <a:latin typeface="+mn-lt"/>
            </a:endParaRPr>
          </a:p>
          <a:p>
            <a:pPr marL="215900" indent="-212725">
              <a:lnSpc>
                <a:spcPct val="100000"/>
              </a:lnSpc>
            </a:pPr>
            <a:r>
              <a:rPr lang="en-US" sz="2000" b="0" strike="noStrike" spc="-1" dirty="0">
                <a:latin typeface="+mn-lt"/>
              </a:rPr>
              <a:t>&lt;break time="0.3s"/&gt;</a:t>
            </a:r>
            <a:endParaRPr lang="en-US" sz="2000" b="0" strike="noStrike" spc="-1" dirty="0">
              <a:latin typeface="+mn-lt"/>
            </a:endParaRPr>
          </a:p>
          <a:p>
            <a:pPr marL="215900" indent="-212725">
              <a:lnSpc>
                <a:spcPct val="100000"/>
              </a:lnSpc>
            </a:pPr>
            <a:r>
              <a:rPr lang="en-US" sz="2000" b="0" strike="noStrike" spc="-1" dirty="0">
                <a:latin typeface="+mn-lt"/>
              </a:rPr>
              <a:t>As it is an evident security risk, you must set a password for a user root.</a:t>
            </a:r>
            <a:endParaRPr lang="en-US" sz="2000" b="0" strike="noStrike" spc="-1" dirty="0">
              <a:latin typeface="+mn-lt"/>
            </a:endParaRPr>
          </a:p>
          <a:p>
            <a:pPr marL="215900" indent="-212725">
              <a:lnSpc>
                <a:spcPct val="100000"/>
              </a:lnSpc>
            </a:pPr>
            <a:r>
              <a:rPr lang="en-US" sz="2000" b="0" strike="noStrike" spc="-1" dirty="0">
                <a:latin typeface="+mn-lt"/>
              </a:rPr>
              <a:t>&lt;break time="0.3s"/&gt;</a:t>
            </a:r>
            <a:endParaRPr lang="en-US" sz="2000" b="0" strike="noStrike" spc="-1" dirty="0">
              <a:latin typeface="+mn-lt"/>
            </a:endParaRPr>
          </a:p>
          <a:p>
            <a:pPr marL="215900" indent="-212725">
              <a:lnSpc>
                <a:spcPct val="100000"/>
              </a:lnSpc>
            </a:pPr>
            <a:r>
              <a:rPr lang="en-US" sz="2000" b="0" strike="noStrike" spc="-1" dirty="0">
                <a:latin typeface="+mn-lt"/>
              </a:rPr>
              <a:t>To do so, we start a command line client: my s q l and we connect as a user: root, without a password in the following way: my s q l dash u root, see top of the present slide.</a:t>
            </a:r>
            <a:endParaRPr lang="en-US" sz="2000" b="0" strike="noStrike" spc="-1" dirty="0">
              <a:latin typeface="+mn-lt"/>
            </a:endParaRPr>
          </a:p>
          <a:p>
            <a:pPr marL="215900" indent="-212725">
              <a:lnSpc>
                <a:spcPct val="100000"/>
              </a:lnSpc>
            </a:pPr>
            <a:r>
              <a:rPr lang="en-US" sz="2000" b="0" strike="noStrike" spc="-1" dirty="0">
                <a:latin typeface="+mn-lt"/>
              </a:rPr>
              <a:t>&lt;break time="0.3s"/&gt;</a:t>
            </a:r>
            <a:endParaRPr lang="en-US" sz="2000" b="0" strike="noStrike" spc="-1" dirty="0">
              <a:latin typeface="+mn-lt"/>
            </a:endParaRPr>
          </a:p>
          <a:p>
            <a:pPr marL="215900" indent="-212725">
              <a:lnSpc>
                <a:spcPct val="100000"/>
              </a:lnSpc>
            </a:pPr>
            <a:r>
              <a:rPr lang="en-US" sz="2000" b="0" strike="noStrike" spc="-1" dirty="0">
                <a:latin typeface="+mn-lt"/>
              </a:rPr>
              <a:t>Next, we process ALTER USER statement, to set a new password for a user: root, connecting at a local host, see ALTER USER statement in the middle of the present slide.</a:t>
            </a:r>
            <a:endParaRPr lang="en-US" sz="2000" b="0" strike="noStrike" spc="-1" dirty="0">
              <a:latin typeface="+mn-lt"/>
            </a:endParaRPr>
          </a:p>
          <a:p>
            <a:pPr marL="215900" indent="-212725">
              <a:lnSpc>
                <a:spcPct val="100000"/>
              </a:lnSpc>
            </a:pPr>
            <a:r>
              <a:rPr lang="en-US" sz="2000" b="0" strike="noStrike" spc="-1" dirty="0">
                <a:latin typeface="+mn-lt"/>
              </a:rPr>
              <a:t>&lt;break time="0.3s"/&gt;</a:t>
            </a:r>
            <a:endParaRPr lang="en-US" sz="2000" b="0" strike="noStrike" spc="-1" dirty="0">
              <a:latin typeface="+mn-lt"/>
            </a:endParaRPr>
          </a:p>
          <a:p>
            <a:pPr marL="215900" indent="-212725">
              <a:lnSpc>
                <a:spcPct val="100000"/>
              </a:lnSpc>
            </a:pPr>
            <a:r>
              <a:rPr lang="en-US" sz="2000" b="0" strike="noStrike" spc="-1" dirty="0">
                <a:latin typeface="+mn-lt"/>
              </a:rPr>
              <a:t>To find the names of the other users, who can connect to the system, we process SELECT statement, that retrieves such information from a data dictionary, please see SELECT statement at bottom of the present slide.</a:t>
            </a:r>
            <a:endParaRPr lang="en-US" sz="2000" b="0" strike="noStrike" spc="-1" dirty="0">
              <a:latin typeface="+mn-lt"/>
            </a:endParaRPr>
          </a:p>
          <a:p>
            <a:pPr marL="215900" indent="-212725">
              <a:lnSpc>
                <a:spcPct val="100000"/>
              </a:lnSpc>
            </a:pPr>
            <a:r>
              <a:rPr lang="en-US" sz="2000" b="0" strike="noStrike" spc="-1" dirty="0">
                <a:latin typeface="+mn-lt"/>
              </a:rPr>
              <a:t>&lt;break time="0.5s"/&gt;</a:t>
            </a:r>
            <a:endParaRPr lang="en-US" sz="2000" b="0" strike="noStrike" spc="-1" dirty="0">
              <a:latin typeface="+mn-lt"/>
            </a:endParaRPr>
          </a:p>
          <a:p>
            <a:pPr marL="215900" indent="-212725">
              <a:lnSpc>
                <a:spcPct val="100000"/>
              </a:lnSpc>
            </a:pPr>
            <a:r>
              <a:rPr lang="en-US" sz="2000" b="0" strike="noStrike" spc="-1" dirty="0">
                <a:latin typeface="+mn-lt"/>
              </a:rPr>
              <a:t>&lt;/prosody&gt;</a:t>
            </a:r>
            <a:endParaRPr lang="en-US" sz="2000" b="0" strike="noStrike" spc="-1" dirty="0">
              <a:latin typeface="+mn-lt"/>
            </a:endParaRPr>
          </a:p>
          <a:p>
            <a:pPr marL="215900" indent="-212725">
              <a:lnSpc>
                <a:spcPct val="100000"/>
              </a:lnSpc>
            </a:pPr>
            <a:r>
              <a:rPr lang="en-US" sz="2000" b="0" strike="noStrike" spc="-1" dirty="0">
                <a:latin typeface="+mn-lt"/>
              </a:rPr>
              <a:t>&lt;/speak&gt;</a:t>
            </a:r>
            <a:endParaRPr lang="en-US" sz="2000" b="0" strike="noStrike" spc="-1" dirty="0">
              <a:latin typeface="+mn-lt"/>
            </a:endParaRPr>
          </a:p>
        </p:txBody>
      </p:sp>
      <p:sp>
        <p:nvSpPr>
          <p:cNvPr id="201"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
        <p:nvSpPr>
          <p:cNvPr id="202"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4C021676-3CE8-44E9-8C3F-3C76F6EFF24D}" type="slidenum">
              <a:rPr lang="en-US" sz="1200" b="0" strike="noStrike" spc="-1">
                <a:solidFill>
                  <a:srgbClr val="000000"/>
                </a:solidFill>
                <a:latin typeface="Times New Roman" panose="02020603050405020304"/>
                <a:ea typeface="+mn-ea"/>
              </a:rPr>
            </a:fld>
            <a:endParaRPr lang="en-US" sz="1200" b="0" strike="noStrike" spc="-1">
              <a:latin typeface="Arial" panose="020B0604020202090204"/>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PlaceHolder 1"/>
          <p:cNvSpPr>
            <a:spLocks noGrp="1"/>
          </p:cNvSpPr>
          <p:nvPr>
            <p:ph type="body"/>
          </p:nvPr>
        </p:nvSpPr>
        <p:spPr>
          <a:xfrm>
            <a:off x="709920" y="4861440"/>
            <a:ext cx="5675760" cy="4601880"/>
          </a:xfrm>
          <a:prstGeom prst="rect">
            <a:avLst/>
          </a:prstGeom>
        </p:spPr>
        <p:txBody>
          <a:bodyPr lIns="95040" tIns="47520" rIns="95040" bIns="47520"/>
          <a:lstStyle/>
          <a:p>
            <a:pPr marL="215900" indent="-212725">
              <a:lnSpc>
                <a:spcPct val="100000"/>
              </a:lnSpc>
            </a:pPr>
            <a:r>
              <a:rPr lang="en-US" sz="2000" b="0" strike="noStrike" spc="-1" dirty="0">
                <a:latin typeface="+mn-lt"/>
              </a:rPr>
              <a:t>&lt;!-- Neural, Brian, Male, British English. --&gt;</a:t>
            </a:r>
            <a:endParaRPr lang="en-US" sz="2000" b="0" strike="noStrike" spc="-1" dirty="0">
              <a:latin typeface="+mn-lt"/>
            </a:endParaRPr>
          </a:p>
          <a:p>
            <a:pPr marL="215900" indent="-212725">
              <a:lnSpc>
                <a:spcPct val="100000"/>
              </a:lnSpc>
            </a:pPr>
            <a:r>
              <a:rPr lang="en-US" sz="2000" b="0" strike="noStrike" spc="-1" dirty="0">
                <a:latin typeface="+mn-lt"/>
              </a:rPr>
              <a:t>&lt;speak&gt;</a:t>
            </a:r>
            <a:endParaRPr lang="en-US" sz="2000" b="0" strike="noStrike" spc="-1" dirty="0">
              <a:latin typeface="+mn-lt"/>
            </a:endParaRPr>
          </a:p>
          <a:p>
            <a:pPr marL="215900" indent="-212725">
              <a:lnSpc>
                <a:spcPct val="100000"/>
              </a:lnSpc>
            </a:pPr>
            <a:r>
              <a:rPr lang="en-US" sz="2000" b="0" strike="noStrike" spc="-1" dirty="0">
                <a:latin typeface="+mn-lt"/>
              </a:rPr>
              <a:t>&lt;break time="0.5s"/&gt;</a:t>
            </a:r>
            <a:endParaRPr lang="en-US" sz="2000" b="0" strike="noStrike" spc="-1" dirty="0">
              <a:latin typeface="+mn-lt"/>
            </a:endParaRPr>
          </a:p>
          <a:p>
            <a:pPr marL="215900" indent="-212725">
              <a:lnSpc>
                <a:spcPct val="100000"/>
              </a:lnSpc>
            </a:pPr>
            <a:r>
              <a:rPr lang="en-US" sz="2000" b="0" strike="noStrike" spc="-1" dirty="0">
                <a:latin typeface="+mn-lt"/>
              </a:rPr>
              <a:t>&lt;prosody rate="90%"&gt;</a:t>
            </a:r>
            <a:endParaRPr lang="en-US" sz="2000" b="0" strike="noStrike" spc="-1" dirty="0">
              <a:latin typeface="+mn-lt"/>
            </a:endParaRPr>
          </a:p>
          <a:p>
            <a:pPr marL="215900" indent="-212725">
              <a:lnSpc>
                <a:spcPct val="100000"/>
              </a:lnSpc>
            </a:pPr>
            <a:r>
              <a:rPr lang="en-US" sz="2000" b="0" strike="noStrike" spc="-1" dirty="0">
                <a:latin typeface="+mn-lt"/>
              </a:rPr>
              <a:t>After a password of a user: root, is set up, any future connection as a user: root, must be done in the following way: my s q l dash u root dash p dash v </a:t>
            </a:r>
            <a:endParaRPr lang="en-US" sz="2000" b="0" strike="noStrike" spc="-1" dirty="0">
              <a:latin typeface="+mn-lt"/>
            </a:endParaRPr>
          </a:p>
          <a:p>
            <a:pPr marL="215900" indent="-212725">
              <a:lnSpc>
                <a:spcPct val="100000"/>
              </a:lnSpc>
            </a:pPr>
            <a:r>
              <a:rPr lang="en-US" sz="2000" b="0" strike="noStrike" spc="-1" dirty="0">
                <a:latin typeface="+mn-lt"/>
              </a:rPr>
              <a:t>&lt;break time="0.3s"/&gt;</a:t>
            </a:r>
            <a:endParaRPr lang="en-US" sz="2000" b="0" strike="noStrike" spc="-1" dirty="0">
              <a:latin typeface="+mn-lt"/>
            </a:endParaRPr>
          </a:p>
          <a:p>
            <a:pPr marL="215900" indent="-212725">
              <a:lnSpc>
                <a:spcPct val="100000"/>
              </a:lnSpc>
            </a:pPr>
            <a:r>
              <a:rPr lang="en-US" sz="2000" b="0" strike="noStrike" spc="-1" dirty="0">
                <a:latin typeface="+mn-lt"/>
              </a:rPr>
              <a:t>An option: dash p, means a connection with a password and an option: dash v, verbose, turns on the listing of processed S Q L statements included in S Q L scripts.</a:t>
            </a:r>
            <a:endParaRPr lang="en-US" sz="2000" b="0" strike="noStrike" spc="-1" dirty="0">
              <a:latin typeface="+mn-lt"/>
            </a:endParaRPr>
          </a:p>
          <a:p>
            <a:pPr marL="215900" indent="-212725">
              <a:lnSpc>
                <a:spcPct val="100000"/>
              </a:lnSpc>
            </a:pPr>
            <a:r>
              <a:rPr lang="en-US" sz="2000" b="0" strike="noStrike" spc="-1" dirty="0">
                <a:latin typeface="+mn-lt"/>
              </a:rPr>
              <a:t>&lt;break time="0.3s"/&gt;</a:t>
            </a:r>
            <a:endParaRPr lang="en-US" sz="2000" b="0" strike="noStrike" spc="-1" dirty="0">
              <a:latin typeface="+mn-lt"/>
            </a:endParaRPr>
          </a:p>
          <a:p>
            <a:pPr marL="215900" indent="-212725">
              <a:lnSpc>
                <a:spcPct val="100000"/>
              </a:lnSpc>
            </a:pPr>
            <a:r>
              <a:rPr lang="en-US" sz="2000" b="0" strike="noStrike" spc="-1" dirty="0">
                <a:latin typeface="+mn-lt"/>
              </a:rPr>
              <a:t>Finally, remember that My S Q L user: root, is completely different from the operating system user: root !</a:t>
            </a:r>
            <a:endParaRPr lang="en-US" sz="2000" b="0" strike="noStrike" spc="-1" dirty="0">
              <a:latin typeface="+mn-lt"/>
            </a:endParaRPr>
          </a:p>
          <a:p>
            <a:pPr marL="215900" indent="-212725">
              <a:lnSpc>
                <a:spcPct val="100000"/>
              </a:lnSpc>
            </a:pPr>
            <a:r>
              <a:rPr lang="en-US" sz="2000" b="0" strike="noStrike" spc="-1" dirty="0">
                <a:latin typeface="+mn-lt"/>
              </a:rPr>
              <a:t>&lt;break time="0.3s"/&gt;</a:t>
            </a:r>
            <a:endParaRPr lang="en-US" sz="2000" b="0" strike="noStrike" spc="-1" dirty="0">
              <a:latin typeface="+mn-lt"/>
            </a:endParaRPr>
          </a:p>
          <a:p>
            <a:pPr marL="215900" indent="-212725">
              <a:lnSpc>
                <a:spcPct val="100000"/>
              </a:lnSpc>
            </a:pPr>
            <a:r>
              <a:rPr lang="en-US" sz="2000" b="0" strike="noStrike" spc="-1" dirty="0">
                <a:latin typeface="+mn-lt"/>
              </a:rPr>
              <a:t>To find what databases are available on the system, we use a statement: show databases.</a:t>
            </a:r>
            <a:endParaRPr lang="en-US" sz="2000" b="0" strike="noStrike" spc="-1" dirty="0">
              <a:latin typeface="+mn-lt"/>
            </a:endParaRPr>
          </a:p>
          <a:p>
            <a:pPr marL="215900" indent="-212725">
              <a:lnSpc>
                <a:spcPct val="100000"/>
              </a:lnSpc>
            </a:pPr>
            <a:r>
              <a:rPr lang="en-US" sz="2000" b="0" strike="noStrike" spc="-1" dirty="0">
                <a:latin typeface="+mn-lt"/>
              </a:rPr>
              <a:t>&lt;break time="0.3s"/&gt;</a:t>
            </a:r>
            <a:endParaRPr lang="en-US" sz="2000" b="0" strike="noStrike" spc="-1" dirty="0">
              <a:latin typeface="+mn-lt"/>
            </a:endParaRPr>
          </a:p>
          <a:p>
            <a:pPr marL="215900" indent="-212725">
              <a:lnSpc>
                <a:spcPct val="100000"/>
              </a:lnSpc>
            </a:pPr>
            <a:r>
              <a:rPr lang="en-US" sz="2000" b="0" strike="noStrike" spc="-1" dirty="0">
                <a:latin typeface="+mn-lt"/>
              </a:rPr>
              <a:t>A database called: information schema, is commonly known as a data dictionary.</a:t>
            </a:r>
            <a:endParaRPr lang="en-US" sz="2000" b="0" strike="noStrike" spc="-1" dirty="0">
              <a:latin typeface="+mn-lt"/>
            </a:endParaRPr>
          </a:p>
          <a:p>
            <a:pPr marL="215900" indent="-212725">
              <a:lnSpc>
                <a:spcPct val="100000"/>
              </a:lnSpc>
            </a:pPr>
            <a:r>
              <a:rPr lang="en-US" sz="2000" b="0" strike="noStrike" spc="-1" dirty="0">
                <a:latin typeface="+mn-lt"/>
              </a:rPr>
              <a:t>&lt;break time="0.3s"/&gt;</a:t>
            </a:r>
            <a:endParaRPr lang="en-US" sz="2000" b="0" strike="noStrike" spc="-1" dirty="0">
              <a:latin typeface="+mn-lt"/>
            </a:endParaRPr>
          </a:p>
          <a:p>
            <a:pPr marL="215900" indent="-212725">
              <a:lnSpc>
                <a:spcPct val="100000"/>
              </a:lnSpc>
            </a:pPr>
            <a:r>
              <a:rPr lang="en-US" sz="2000" b="0" strike="noStrike" spc="-1" dirty="0">
                <a:latin typeface="+mn-lt"/>
              </a:rPr>
              <a:t>It contains information about the users, relational tables, columns, consistency constraints and the others.</a:t>
            </a:r>
            <a:endParaRPr lang="en-US" sz="2000" b="0" strike="noStrike" spc="-1" dirty="0">
              <a:latin typeface="+mn-lt"/>
            </a:endParaRPr>
          </a:p>
          <a:p>
            <a:pPr marL="215900" indent="-212725">
              <a:lnSpc>
                <a:spcPct val="100000"/>
              </a:lnSpc>
            </a:pPr>
            <a:r>
              <a:rPr lang="en-US" sz="2000" b="0" strike="noStrike" spc="-1" dirty="0">
                <a:latin typeface="+mn-lt"/>
              </a:rPr>
              <a:t>&lt;break time="0.3s"/&gt;</a:t>
            </a:r>
            <a:endParaRPr lang="en-US" sz="2000" b="0" strike="noStrike" spc="-1" dirty="0">
              <a:latin typeface="+mn-lt"/>
            </a:endParaRPr>
          </a:p>
          <a:p>
            <a:pPr marL="215900" indent="-212725">
              <a:lnSpc>
                <a:spcPct val="100000"/>
              </a:lnSpc>
            </a:pPr>
            <a:r>
              <a:rPr lang="en-US" sz="2000" b="0" strike="noStrike" spc="-1" dirty="0">
                <a:latin typeface="+mn-lt"/>
              </a:rPr>
              <a:t>To list the names of relational tables included in a database: information schema, (data dictionary) we use a statement: use information schema, see a line at the bottom of the present slide.</a:t>
            </a:r>
            <a:endParaRPr lang="en-US" sz="2000" b="0" strike="noStrike" spc="-1" dirty="0">
              <a:latin typeface="+mn-lt"/>
            </a:endParaRPr>
          </a:p>
          <a:p>
            <a:pPr marL="215900" indent="-212725">
              <a:lnSpc>
                <a:spcPct val="100000"/>
              </a:lnSpc>
            </a:pPr>
            <a:r>
              <a:rPr lang="en-US" sz="2000" b="0" strike="noStrike" spc="-1" dirty="0">
                <a:latin typeface="+mn-lt"/>
              </a:rPr>
              <a:t>&lt;break time="0.5s"/&gt;</a:t>
            </a:r>
            <a:endParaRPr lang="en-US" sz="2000" b="0" strike="noStrike" spc="-1" dirty="0">
              <a:latin typeface="+mn-lt"/>
            </a:endParaRPr>
          </a:p>
          <a:p>
            <a:pPr marL="215900" indent="-212725">
              <a:lnSpc>
                <a:spcPct val="100000"/>
              </a:lnSpc>
            </a:pPr>
            <a:r>
              <a:rPr lang="en-US" sz="2000" b="0" strike="noStrike" spc="-1" dirty="0">
                <a:latin typeface="+mn-lt"/>
              </a:rPr>
              <a:t>&lt;/prosody&gt;</a:t>
            </a:r>
            <a:endParaRPr lang="en-US" sz="2000" b="0" strike="noStrike" spc="-1" dirty="0">
              <a:latin typeface="+mn-lt"/>
            </a:endParaRPr>
          </a:p>
          <a:p>
            <a:pPr marL="215900" indent="-212725">
              <a:lnSpc>
                <a:spcPct val="100000"/>
              </a:lnSpc>
            </a:pPr>
            <a:r>
              <a:rPr lang="en-US" sz="2000" b="0" strike="noStrike" spc="-1" dirty="0">
                <a:latin typeface="+mn-lt"/>
              </a:rPr>
              <a:t>&lt;/speak&gt;</a:t>
            </a:r>
            <a:endParaRPr lang="en-US" sz="2000" b="0" strike="noStrike" spc="-1" dirty="0">
              <a:latin typeface="+mn-lt"/>
            </a:endParaRPr>
          </a:p>
        </p:txBody>
      </p:sp>
      <p:sp>
        <p:nvSpPr>
          <p:cNvPr id="204"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
        <p:nvSpPr>
          <p:cNvPr id="205"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3853091F-9619-4538-95A0-15F3A6CB0F32}" type="slidenum">
              <a:rPr lang="en-US" sz="1200" b="0" strike="noStrike" spc="-1">
                <a:solidFill>
                  <a:srgbClr val="000000"/>
                </a:solidFill>
                <a:latin typeface="Times New Roman" panose="02020603050405020304"/>
                <a:ea typeface="+mn-ea"/>
              </a:rPr>
            </a:fld>
            <a:endParaRPr lang="en-US" sz="1200" b="0" strike="noStrike" spc="-1">
              <a:latin typeface="Arial" panose="020B0604020202090204"/>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PlaceHolder 1"/>
          <p:cNvSpPr>
            <a:spLocks noGrp="1"/>
          </p:cNvSpPr>
          <p:nvPr>
            <p:ph type="body"/>
          </p:nvPr>
        </p:nvSpPr>
        <p:spPr>
          <a:xfrm>
            <a:off x="709920" y="4861440"/>
            <a:ext cx="5675760" cy="4601880"/>
          </a:xfrm>
          <a:prstGeom prst="rect">
            <a:avLst/>
          </a:prstGeom>
        </p:spPr>
        <p:txBody>
          <a:bodyPr lIns="95040" tIns="47520" rIns="95040" bIns="47520"/>
          <a:lstStyle/>
          <a:p>
            <a:pPr marL="215900" indent="-212725">
              <a:lnSpc>
                <a:spcPct val="100000"/>
              </a:lnSpc>
            </a:pPr>
            <a:r>
              <a:rPr lang="en-US" sz="2000" b="0" strike="noStrike" spc="-1" dirty="0">
                <a:latin typeface="+mn-lt"/>
              </a:rPr>
              <a:t>&lt;!-- Neural, Brian, Male, British English. --&gt;</a:t>
            </a:r>
            <a:endParaRPr lang="en-US" sz="2000" b="0" strike="noStrike" spc="-1" dirty="0">
              <a:latin typeface="+mn-lt"/>
            </a:endParaRPr>
          </a:p>
          <a:p>
            <a:pPr marL="215900" indent="-212725">
              <a:lnSpc>
                <a:spcPct val="100000"/>
              </a:lnSpc>
            </a:pPr>
            <a:r>
              <a:rPr lang="en-US" sz="2000" b="0" strike="noStrike" spc="-1" dirty="0">
                <a:latin typeface="+mn-lt"/>
              </a:rPr>
              <a:t>&lt;speak&gt;</a:t>
            </a:r>
            <a:endParaRPr lang="en-US" sz="2000" b="0" strike="noStrike" spc="-1" dirty="0">
              <a:latin typeface="+mn-lt"/>
            </a:endParaRPr>
          </a:p>
          <a:p>
            <a:pPr marL="215900" indent="-212725">
              <a:lnSpc>
                <a:spcPct val="100000"/>
              </a:lnSpc>
            </a:pPr>
            <a:r>
              <a:rPr lang="en-US" sz="2000" b="0" strike="noStrike" spc="-1" dirty="0">
                <a:latin typeface="+mn-lt"/>
              </a:rPr>
              <a:t>&lt;break time="0.5s"/&gt;</a:t>
            </a:r>
            <a:endParaRPr lang="en-US" sz="2000" b="0" strike="noStrike" spc="-1" dirty="0">
              <a:latin typeface="+mn-lt"/>
            </a:endParaRPr>
          </a:p>
          <a:p>
            <a:pPr marL="215900" indent="-212725">
              <a:lnSpc>
                <a:spcPct val="100000"/>
              </a:lnSpc>
            </a:pPr>
            <a:r>
              <a:rPr lang="en-US" sz="2000" b="0" strike="noStrike" spc="-1" dirty="0">
                <a:latin typeface="+mn-lt"/>
              </a:rPr>
              <a:t>&lt;prosody rate="90%"&gt;</a:t>
            </a:r>
            <a:endParaRPr lang="en-US" sz="2000" b="0" strike="noStrike" spc="-1" dirty="0">
              <a:latin typeface="+mn-lt"/>
            </a:endParaRPr>
          </a:p>
          <a:p>
            <a:pPr marL="215900" indent="-212725">
              <a:lnSpc>
                <a:spcPct val="100000"/>
              </a:lnSpc>
            </a:pPr>
            <a:r>
              <a:rPr lang="en-US" sz="2000" b="0" strike="noStrike" spc="-1" dirty="0">
                <a:latin typeface="+mn-lt"/>
              </a:rPr>
              <a:t>And then, we simply use a statement: show tables.</a:t>
            </a:r>
            <a:endParaRPr lang="en-US" sz="2000" b="0" strike="noStrike" spc="-1" dirty="0">
              <a:latin typeface="+mn-lt"/>
            </a:endParaRPr>
          </a:p>
          <a:p>
            <a:pPr marL="215900" indent="-212725">
              <a:lnSpc>
                <a:spcPct val="100000"/>
              </a:lnSpc>
            </a:pPr>
            <a:r>
              <a:rPr lang="en-US" sz="2000" b="0" strike="noStrike" spc="-1" dirty="0">
                <a:latin typeface="+mn-lt"/>
              </a:rPr>
              <a:t>&lt;break time="0.3s"/&gt;</a:t>
            </a:r>
            <a:endParaRPr lang="en-US" sz="2000" b="0" strike="noStrike" spc="-1" dirty="0">
              <a:latin typeface="+mn-lt"/>
            </a:endParaRPr>
          </a:p>
          <a:p>
            <a:pPr marL="215900" indent="-212725">
              <a:lnSpc>
                <a:spcPct val="100000"/>
              </a:lnSpc>
            </a:pPr>
            <a:r>
              <a:rPr lang="en-US" sz="2000" b="0" strike="noStrike" spc="-1" dirty="0">
                <a:latin typeface="+mn-lt"/>
              </a:rPr>
              <a:t>Now, when the names of the relational tables are known, it is possible to access the data dictionary tables.</a:t>
            </a:r>
            <a:endParaRPr lang="en-US" sz="2000" b="0" strike="noStrike" spc="-1" dirty="0">
              <a:latin typeface="+mn-lt"/>
            </a:endParaRPr>
          </a:p>
          <a:p>
            <a:pPr marL="215900" indent="-212725">
              <a:lnSpc>
                <a:spcPct val="100000"/>
              </a:lnSpc>
            </a:pPr>
            <a:r>
              <a:rPr lang="en-US" sz="2000" b="0" strike="noStrike" spc="-1" dirty="0">
                <a:latin typeface="+mn-lt"/>
              </a:rPr>
              <a:t>&lt;break time="0.3s"/&gt;</a:t>
            </a:r>
            <a:endParaRPr lang="en-US" sz="2000" b="0" strike="noStrike" spc="-1" dirty="0">
              <a:latin typeface="+mn-lt"/>
            </a:endParaRPr>
          </a:p>
          <a:p>
            <a:pPr marL="215900" indent="-212725">
              <a:lnSpc>
                <a:spcPct val="100000"/>
              </a:lnSpc>
            </a:pPr>
            <a:r>
              <a:rPr lang="en-US" sz="2000" b="0" strike="noStrike" spc="-1" dirty="0">
                <a:latin typeface="+mn-lt"/>
              </a:rPr>
              <a:t>For example, we access a relational table: user privileges, to find what privileges are granted to the users, see SELECT statement in the middle of the present slide.</a:t>
            </a:r>
            <a:endParaRPr lang="en-US" sz="2000" b="0" strike="noStrike" spc="-1" dirty="0">
              <a:latin typeface="+mn-lt"/>
            </a:endParaRPr>
          </a:p>
          <a:p>
            <a:pPr marL="215900" indent="-212725">
              <a:lnSpc>
                <a:spcPct val="100000"/>
              </a:lnSpc>
            </a:pPr>
            <a:r>
              <a:rPr lang="en-US" sz="2000" b="0" strike="noStrike" spc="-1" dirty="0">
                <a:latin typeface="+mn-lt"/>
              </a:rPr>
              <a:t>&lt;break time="0.5s"/&gt;</a:t>
            </a:r>
            <a:endParaRPr lang="en-US" sz="2000" b="0" strike="noStrike" spc="-1" dirty="0">
              <a:latin typeface="+mn-lt"/>
            </a:endParaRPr>
          </a:p>
          <a:p>
            <a:pPr marL="215900" indent="-212725">
              <a:lnSpc>
                <a:spcPct val="100000"/>
              </a:lnSpc>
            </a:pPr>
            <a:r>
              <a:rPr lang="en-US" sz="2000" b="0" strike="noStrike" spc="-1" dirty="0">
                <a:latin typeface="+mn-lt"/>
              </a:rPr>
              <a:t>&lt;/prosody&gt;</a:t>
            </a:r>
            <a:endParaRPr lang="en-US" sz="2000" b="0" strike="noStrike" spc="-1" dirty="0">
              <a:latin typeface="+mn-lt"/>
            </a:endParaRPr>
          </a:p>
          <a:p>
            <a:pPr marL="215900" indent="-212725">
              <a:lnSpc>
                <a:spcPct val="100000"/>
              </a:lnSpc>
            </a:pPr>
            <a:r>
              <a:rPr lang="en-US" sz="2000" b="0" strike="noStrike" spc="-1" dirty="0">
                <a:latin typeface="+mn-lt"/>
              </a:rPr>
              <a:t>&lt;/speak&gt;</a:t>
            </a:r>
            <a:endParaRPr lang="en-US" sz="2000" b="0" strike="noStrike" spc="-1" dirty="0">
              <a:latin typeface="+mn-lt"/>
            </a:endParaRPr>
          </a:p>
        </p:txBody>
      </p:sp>
      <p:sp>
        <p:nvSpPr>
          <p:cNvPr id="207"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
        <p:nvSpPr>
          <p:cNvPr id="208"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16F7FF20-1536-4F74-A62E-8928C4E15565}" type="slidenum">
              <a:rPr lang="en-US" sz="1200" b="0" strike="noStrike" spc="-1">
                <a:solidFill>
                  <a:srgbClr val="000000"/>
                </a:solidFill>
                <a:latin typeface="Times New Roman" panose="02020603050405020304"/>
                <a:ea typeface="+mn-ea"/>
              </a:rPr>
            </a:fld>
            <a:endParaRPr lang="en-US" sz="1200" b="0" strike="noStrike" spc="-1">
              <a:latin typeface="Arial" panose="020B0604020202090204"/>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PlaceHolder 1"/>
          <p:cNvSpPr>
            <a:spLocks noGrp="1"/>
          </p:cNvSpPr>
          <p:nvPr>
            <p:ph type="body"/>
          </p:nvPr>
        </p:nvSpPr>
        <p:spPr>
          <a:xfrm>
            <a:off x="709920" y="4861440"/>
            <a:ext cx="5675760" cy="4601880"/>
          </a:xfrm>
          <a:prstGeom prst="rect">
            <a:avLst/>
          </a:prstGeom>
        </p:spPr>
        <p:txBody>
          <a:bodyPr lIns="95040" tIns="47520" rIns="95040" bIns="47520"/>
          <a:lstStyle/>
          <a:p>
            <a:pPr marL="215900" indent="-212725">
              <a:lnSpc>
                <a:spcPct val="100000"/>
              </a:lnSpc>
            </a:pPr>
            <a:r>
              <a:rPr lang="en-US" sz="2000" b="0" strike="noStrike" spc="-1" dirty="0">
                <a:latin typeface="+mn-lt"/>
              </a:rPr>
              <a:t>&lt;!-- Neural, Brian, Male, British English. --&gt;</a:t>
            </a:r>
            <a:endParaRPr lang="en-US" sz="2000" b="0" strike="noStrike" spc="-1" dirty="0">
              <a:latin typeface="+mn-lt"/>
            </a:endParaRPr>
          </a:p>
          <a:p>
            <a:pPr marL="215900" indent="-212725">
              <a:lnSpc>
                <a:spcPct val="100000"/>
              </a:lnSpc>
            </a:pPr>
            <a:r>
              <a:rPr lang="en-US" sz="2000" b="0" strike="noStrike" spc="-1" dirty="0">
                <a:latin typeface="+mn-lt"/>
              </a:rPr>
              <a:t>&lt;speak&gt;</a:t>
            </a:r>
            <a:endParaRPr lang="en-US" sz="2000" b="0" strike="noStrike" spc="-1" dirty="0">
              <a:latin typeface="+mn-lt"/>
            </a:endParaRPr>
          </a:p>
          <a:p>
            <a:pPr marL="215900" indent="-212725">
              <a:lnSpc>
                <a:spcPct val="100000"/>
              </a:lnSpc>
            </a:pPr>
            <a:r>
              <a:rPr lang="en-US" sz="2000" b="0" strike="noStrike" spc="-1" dirty="0">
                <a:latin typeface="+mn-lt"/>
              </a:rPr>
              <a:t>&lt;break time="0.5s"/&gt;</a:t>
            </a:r>
            <a:endParaRPr lang="en-US" sz="2000" b="0" strike="noStrike" spc="-1" dirty="0">
              <a:latin typeface="+mn-lt"/>
            </a:endParaRPr>
          </a:p>
          <a:p>
            <a:pPr marL="215900" indent="-212725">
              <a:lnSpc>
                <a:spcPct val="100000"/>
              </a:lnSpc>
            </a:pPr>
            <a:r>
              <a:rPr lang="en-US" sz="2000" b="0" strike="noStrike" spc="-1" dirty="0">
                <a:latin typeface="+mn-lt"/>
              </a:rPr>
              <a:t>&lt;prosody rate="90%"&gt;</a:t>
            </a:r>
            <a:endParaRPr lang="en-US" sz="2000" b="0" strike="noStrike" spc="-1" dirty="0">
              <a:latin typeface="+mn-lt"/>
            </a:endParaRPr>
          </a:p>
          <a:p>
            <a:pPr marL="215900" indent="-212725">
              <a:lnSpc>
                <a:spcPct val="100000"/>
              </a:lnSpc>
            </a:pPr>
            <a:r>
              <a:rPr lang="en-US" sz="2000" b="0" strike="noStrike" spc="-1" dirty="0">
                <a:latin typeface="+mn-lt"/>
              </a:rPr>
              <a:t>Some of the privileges granted to the users: root and c s </a:t>
            </a:r>
            <a:r>
              <a:rPr lang="en-US" sz="2000" b="0" strike="noStrike" spc="-1" dirty="0" err="1">
                <a:latin typeface="+mn-lt"/>
              </a:rPr>
              <a:t>i</a:t>
            </a:r>
            <a:r>
              <a:rPr lang="en-US" sz="2000" b="0" strike="noStrike" spc="-1" dirty="0">
                <a:latin typeface="+mn-lt"/>
              </a:rPr>
              <a:t> t 1 1 5, are listed in the present slide.</a:t>
            </a:r>
            <a:endParaRPr lang="en-US" sz="2000" b="0" strike="noStrike" spc="-1" dirty="0">
              <a:latin typeface="+mn-lt"/>
            </a:endParaRPr>
          </a:p>
          <a:p>
            <a:pPr marL="215900" indent="-212725">
              <a:lnSpc>
                <a:spcPct val="100000"/>
              </a:lnSpc>
            </a:pPr>
            <a:r>
              <a:rPr lang="en-US" sz="2000" b="0" strike="noStrike" spc="-1" dirty="0">
                <a:latin typeface="+mn-lt"/>
              </a:rPr>
              <a:t>&lt;break time="0.5s"/&gt;</a:t>
            </a:r>
            <a:endParaRPr lang="en-US" sz="2000" b="0" strike="noStrike" spc="-1" dirty="0">
              <a:latin typeface="+mn-lt"/>
            </a:endParaRPr>
          </a:p>
          <a:p>
            <a:pPr marL="215900" indent="-212725">
              <a:lnSpc>
                <a:spcPct val="100000"/>
              </a:lnSpc>
            </a:pPr>
            <a:r>
              <a:rPr lang="en-US" sz="2000" b="0" strike="noStrike" spc="-1" dirty="0">
                <a:latin typeface="+mn-lt"/>
              </a:rPr>
              <a:t>&lt;/prosody&gt;</a:t>
            </a:r>
            <a:endParaRPr lang="en-US" sz="2000" b="0" strike="noStrike" spc="-1" dirty="0">
              <a:latin typeface="+mn-lt"/>
            </a:endParaRPr>
          </a:p>
          <a:p>
            <a:pPr marL="215900" indent="-212725">
              <a:lnSpc>
                <a:spcPct val="100000"/>
              </a:lnSpc>
            </a:pPr>
            <a:r>
              <a:rPr lang="en-US" sz="2000" b="0" strike="noStrike" spc="-1" dirty="0">
                <a:latin typeface="+mn-lt"/>
              </a:rPr>
              <a:t>&lt;/speak&gt;</a:t>
            </a:r>
            <a:endParaRPr lang="en-US" sz="2000" b="0" strike="noStrike" spc="-1" dirty="0">
              <a:latin typeface="+mn-lt"/>
            </a:endParaRPr>
          </a:p>
        </p:txBody>
      </p:sp>
      <p:sp>
        <p:nvSpPr>
          <p:cNvPr id="210"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
        <p:nvSpPr>
          <p:cNvPr id="211"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5FC88D69-4900-487F-8774-90FAD6A8BD9F}" type="slidenum">
              <a:rPr lang="en-US" sz="1200" b="0" strike="noStrike" spc="-1">
                <a:solidFill>
                  <a:srgbClr val="000000"/>
                </a:solidFill>
                <a:latin typeface="Times New Roman" panose="02020603050405020304"/>
                <a:ea typeface="+mn-ea"/>
              </a:rPr>
            </a:fld>
            <a:endParaRPr lang="en-US" sz="1200" b="0" strike="noStrike" spc="-1">
              <a:latin typeface="Arial" panose="020B0604020202090204"/>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PlaceHolder 1"/>
          <p:cNvSpPr>
            <a:spLocks noGrp="1"/>
          </p:cNvSpPr>
          <p:nvPr>
            <p:ph type="body"/>
          </p:nvPr>
        </p:nvSpPr>
        <p:spPr>
          <a:xfrm>
            <a:off x="709920" y="4861440"/>
            <a:ext cx="5675760" cy="4601880"/>
          </a:xfrm>
          <a:prstGeom prst="rect">
            <a:avLst/>
          </a:prstGeom>
        </p:spPr>
        <p:txBody>
          <a:bodyPr lIns="95040" tIns="47520" rIns="95040" bIns="47520"/>
          <a:lstStyle/>
          <a:p>
            <a:pPr marL="215900" indent="-212725">
              <a:lnSpc>
                <a:spcPct val="100000"/>
              </a:lnSpc>
            </a:pPr>
            <a:r>
              <a:rPr lang="en-US" sz="2000" b="0" strike="noStrike" spc="-1" dirty="0">
                <a:latin typeface="+mn-lt"/>
              </a:rPr>
              <a:t>&lt;!-- Neural, Brian, Male, British English. --&gt;</a:t>
            </a:r>
            <a:endParaRPr lang="en-US" sz="2000" b="0" strike="noStrike" spc="-1" dirty="0">
              <a:latin typeface="+mn-lt"/>
            </a:endParaRPr>
          </a:p>
          <a:p>
            <a:pPr marL="215900" indent="-212725">
              <a:lnSpc>
                <a:spcPct val="100000"/>
              </a:lnSpc>
            </a:pPr>
            <a:r>
              <a:rPr lang="en-US" sz="2000" b="0" strike="noStrike" spc="-1" dirty="0">
                <a:latin typeface="+mn-lt"/>
              </a:rPr>
              <a:t>&lt;speak&gt;</a:t>
            </a:r>
            <a:endParaRPr lang="en-US" sz="2000" b="0" strike="noStrike" spc="-1" dirty="0">
              <a:latin typeface="+mn-lt"/>
            </a:endParaRPr>
          </a:p>
          <a:p>
            <a:pPr marL="215900" indent="-212725">
              <a:lnSpc>
                <a:spcPct val="100000"/>
              </a:lnSpc>
            </a:pPr>
            <a:r>
              <a:rPr lang="en-US" sz="2000" b="0" strike="noStrike" spc="-1" dirty="0">
                <a:latin typeface="+mn-lt"/>
              </a:rPr>
              <a:t>&lt;break time="0.5s"/&gt;</a:t>
            </a:r>
            <a:endParaRPr lang="en-US" sz="2000" b="0" strike="noStrike" spc="-1" dirty="0">
              <a:latin typeface="+mn-lt"/>
            </a:endParaRPr>
          </a:p>
          <a:p>
            <a:pPr marL="215900" indent="-212725">
              <a:lnSpc>
                <a:spcPct val="100000"/>
              </a:lnSpc>
            </a:pPr>
            <a:r>
              <a:rPr lang="en-US" sz="2000" b="0" strike="noStrike" spc="-1" dirty="0">
                <a:latin typeface="+mn-lt"/>
              </a:rPr>
              <a:t>&lt;prosody rate="90%"&gt;</a:t>
            </a:r>
            <a:endParaRPr lang="en-US" sz="2000" b="0" strike="noStrike" spc="-1" dirty="0">
              <a:latin typeface="+mn-lt"/>
            </a:endParaRPr>
          </a:p>
          <a:p>
            <a:pPr marL="215900" indent="-212725">
              <a:lnSpc>
                <a:spcPct val="100000"/>
              </a:lnSpc>
            </a:pPr>
            <a:r>
              <a:rPr lang="en-US" sz="2000" b="0" strike="noStrike" spc="-1" dirty="0">
                <a:latin typeface="+mn-lt"/>
              </a:rPr>
              <a:t>Databases.</a:t>
            </a:r>
            <a:endParaRPr lang="en-US" sz="2000" b="0" strike="noStrike" spc="-1" dirty="0">
              <a:latin typeface="+mn-lt"/>
            </a:endParaRPr>
          </a:p>
          <a:p>
            <a:pPr marL="215900" indent="-212725">
              <a:lnSpc>
                <a:spcPct val="100000"/>
              </a:lnSpc>
            </a:pPr>
            <a:r>
              <a:rPr lang="en-US" sz="2000" b="0" strike="noStrike" spc="-1" dirty="0">
                <a:latin typeface="+mn-lt"/>
              </a:rPr>
              <a:t>&lt;break time="0.5s"/&gt;</a:t>
            </a:r>
            <a:endParaRPr lang="en-US" sz="2000" b="0" strike="noStrike" spc="-1" dirty="0">
              <a:latin typeface="+mn-lt"/>
            </a:endParaRPr>
          </a:p>
          <a:p>
            <a:pPr marL="215900" indent="-212725">
              <a:lnSpc>
                <a:spcPct val="100000"/>
              </a:lnSpc>
            </a:pPr>
            <a:r>
              <a:rPr lang="en-US" sz="2000" b="0" strike="noStrike" spc="-1" dirty="0">
                <a:latin typeface="+mn-lt"/>
              </a:rPr>
              <a:t>&lt;/prosody&gt;</a:t>
            </a:r>
            <a:endParaRPr lang="en-US" sz="2000" b="0" strike="noStrike" spc="-1" dirty="0">
              <a:latin typeface="+mn-lt"/>
            </a:endParaRPr>
          </a:p>
          <a:p>
            <a:pPr marL="215900" indent="-212725">
              <a:lnSpc>
                <a:spcPct val="100000"/>
              </a:lnSpc>
            </a:pPr>
            <a:r>
              <a:rPr lang="en-US" sz="2000" b="0" strike="noStrike" spc="-1" dirty="0">
                <a:latin typeface="+mn-lt"/>
              </a:rPr>
              <a:t>&lt;/speak&gt;</a:t>
            </a:r>
            <a:endParaRPr lang="en-US" sz="2000" b="0" strike="noStrike" spc="-1" dirty="0">
              <a:latin typeface="+mn-lt"/>
            </a:endParaRPr>
          </a:p>
        </p:txBody>
      </p:sp>
      <p:sp>
        <p:nvSpPr>
          <p:cNvPr id="213"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
        <p:nvSpPr>
          <p:cNvPr id="214"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50929D27-AF3F-4C90-896D-B5DEAB231468}" type="slidenum">
              <a:rPr lang="en-US" sz="1200" b="0" strike="noStrike" spc="-1">
                <a:solidFill>
                  <a:srgbClr val="000000"/>
                </a:solidFill>
                <a:latin typeface="Times New Roman" panose="02020603050405020304"/>
                <a:ea typeface="+mn-ea"/>
              </a:rPr>
            </a:fld>
            <a:endParaRPr lang="en-US" sz="1200" b="0" strike="noStrike" spc="-1">
              <a:latin typeface="Arial" panose="020B0604020202090204"/>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PlaceHolder 1"/>
          <p:cNvSpPr>
            <a:spLocks noGrp="1"/>
          </p:cNvSpPr>
          <p:nvPr>
            <p:ph type="body"/>
          </p:nvPr>
        </p:nvSpPr>
        <p:spPr>
          <a:xfrm>
            <a:off x="709920" y="4861440"/>
            <a:ext cx="5675760" cy="4601880"/>
          </a:xfrm>
          <a:prstGeom prst="rect">
            <a:avLst/>
          </a:prstGeom>
        </p:spPr>
        <p:txBody>
          <a:bodyPr lIns="95040" tIns="47520" rIns="95040" bIns="47520"/>
          <a:lstStyle/>
          <a:p>
            <a:pPr marL="215900" indent="-212725">
              <a:lnSpc>
                <a:spcPct val="100000"/>
              </a:lnSpc>
            </a:pPr>
            <a:r>
              <a:rPr lang="en-US" sz="2000" b="0" strike="noStrike" spc="-1" dirty="0">
                <a:latin typeface="+mn-lt"/>
              </a:rPr>
              <a:t>&lt;!-- Neural, Brian, Male, British English. --&gt;</a:t>
            </a:r>
            <a:endParaRPr lang="en-US" sz="2000" b="0" strike="noStrike" spc="-1" dirty="0">
              <a:latin typeface="+mn-lt"/>
            </a:endParaRPr>
          </a:p>
          <a:p>
            <a:pPr marL="215900" indent="-212725">
              <a:lnSpc>
                <a:spcPct val="100000"/>
              </a:lnSpc>
            </a:pPr>
            <a:r>
              <a:rPr lang="en-US" sz="2000" b="0" strike="noStrike" spc="-1" dirty="0">
                <a:latin typeface="+mn-lt"/>
              </a:rPr>
              <a:t>&lt;speak&gt;</a:t>
            </a:r>
            <a:endParaRPr lang="en-US" sz="2000" b="0" strike="noStrike" spc="-1" dirty="0">
              <a:latin typeface="+mn-lt"/>
            </a:endParaRPr>
          </a:p>
          <a:p>
            <a:pPr marL="215900" indent="-212725">
              <a:lnSpc>
                <a:spcPct val="100000"/>
              </a:lnSpc>
            </a:pPr>
            <a:r>
              <a:rPr lang="en-US" sz="2000" b="0" strike="noStrike" spc="-1" dirty="0">
                <a:latin typeface="+mn-lt"/>
              </a:rPr>
              <a:t>&lt;break time="0.5s"/&gt;</a:t>
            </a:r>
            <a:endParaRPr lang="en-US" sz="2000" b="0" strike="noStrike" spc="-1" dirty="0">
              <a:latin typeface="+mn-lt"/>
            </a:endParaRPr>
          </a:p>
          <a:p>
            <a:pPr marL="215900" indent="-212725">
              <a:lnSpc>
                <a:spcPct val="100000"/>
              </a:lnSpc>
            </a:pPr>
            <a:r>
              <a:rPr lang="en-US" sz="2000" b="0" strike="noStrike" spc="-1" dirty="0">
                <a:latin typeface="+mn-lt"/>
              </a:rPr>
              <a:t>&lt;prosody rate="90%"&gt;</a:t>
            </a:r>
            <a:endParaRPr lang="en-US" sz="2000" b="0" strike="noStrike" spc="-1" dirty="0">
              <a:latin typeface="+mn-lt"/>
            </a:endParaRPr>
          </a:p>
          <a:p>
            <a:pPr marL="215900" indent="-212725">
              <a:lnSpc>
                <a:spcPct val="100000"/>
              </a:lnSpc>
            </a:pPr>
            <a:r>
              <a:rPr lang="en-US" sz="2000" b="0" strike="noStrike" spc="-1" dirty="0">
                <a:latin typeface="+mn-lt"/>
              </a:rPr>
              <a:t>In My S Q L database management system, the relational tables are stored in the databases.</a:t>
            </a:r>
            <a:endParaRPr lang="en-US" sz="2000" b="0" strike="noStrike" spc="-1" dirty="0">
              <a:latin typeface="+mn-lt"/>
            </a:endParaRPr>
          </a:p>
          <a:p>
            <a:pPr marL="215900" indent="-212725">
              <a:lnSpc>
                <a:spcPct val="100000"/>
              </a:lnSpc>
            </a:pPr>
            <a:r>
              <a:rPr lang="en-US" sz="2000" b="0" strike="noStrike" spc="-1" dirty="0">
                <a:latin typeface="+mn-lt"/>
              </a:rPr>
              <a:t>&lt;break time="0.3s"/&gt;</a:t>
            </a:r>
            <a:endParaRPr lang="en-US" sz="2000" b="0" strike="noStrike" spc="-1" dirty="0">
              <a:latin typeface="+mn-lt"/>
            </a:endParaRPr>
          </a:p>
          <a:p>
            <a:pPr marL="215900" indent="-212725">
              <a:lnSpc>
                <a:spcPct val="100000"/>
              </a:lnSpc>
            </a:pPr>
            <a:r>
              <a:rPr lang="en-US" sz="2000" b="0" strike="noStrike" spc="-1" dirty="0">
                <a:latin typeface="+mn-lt"/>
              </a:rPr>
              <a:t>It is why we have to create a database, before we can create any relational table.</a:t>
            </a:r>
            <a:endParaRPr lang="en-US" sz="2000" b="0" strike="noStrike" spc="-1" dirty="0">
              <a:latin typeface="+mn-lt"/>
            </a:endParaRPr>
          </a:p>
          <a:p>
            <a:pPr marL="215900" indent="-212725">
              <a:lnSpc>
                <a:spcPct val="100000"/>
              </a:lnSpc>
            </a:pPr>
            <a:r>
              <a:rPr lang="en-US" sz="2000" b="0" strike="noStrike" spc="-1" dirty="0">
                <a:latin typeface="+mn-lt"/>
              </a:rPr>
              <a:t>&lt;break time="0.3s"/&gt;</a:t>
            </a:r>
            <a:endParaRPr lang="en-US" sz="2000" b="0" strike="noStrike" spc="-1" dirty="0">
              <a:latin typeface="+mn-lt"/>
            </a:endParaRPr>
          </a:p>
          <a:p>
            <a:pPr marL="215900" indent="-212725">
              <a:lnSpc>
                <a:spcPct val="100000"/>
              </a:lnSpc>
            </a:pPr>
            <a:r>
              <a:rPr lang="en-US" sz="2000" b="0" strike="noStrike" spc="-1" dirty="0">
                <a:latin typeface="+mn-lt"/>
              </a:rPr>
              <a:t>To create a new database, we connect as a user: root, and we process: CREATE DATABASE statement, see top of the present slide.</a:t>
            </a:r>
            <a:endParaRPr lang="en-US" sz="2000" b="0" strike="noStrike" spc="-1" dirty="0">
              <a:latin typeface="+mn-lt"/>
            </a:endParaRPr>
          </a:p>
          <a:p>
            <a:pPr marL="215900" indent="-212725">
              <a:lnSpc>
                <a:spcPct val="100000"/>
              </a:lnSpc>
            </a:pPr>
            <a:r>
              <a:rPr lang="en-US" sz="2000" b="0" strike="noStrike" spc="-1" dirty="0">
                <a:latin typeface="+mn-lt"/>
              </a:rPr>
              <a:t>&lt;break time="0.3s"/&gt;</a:t>
            </a:r>
            <a:endParaRPr lang="en-US" sz="2000" b="0" strike="noStrike" spc="-1" dirty="0">
              <a:latin typeface="+mn-lt"/>
            </a:endParaRPr>
          </a:p>
          <a:p>
            <a:pPr marL="215900" indent="-212725">
              <a:lnSpc>
                <a:spcPct val="100000"/>
              </a:lnSpc>
            </a:pPr>
            <a:r>
              <a:rPr lang="en-US" sz="2000" b="0" strike="noStrike" spc="-1" dirty="0">
                <a:latin typeface="+mn-lt"/>
              </a:rPr>
              <a:t>We must be connected as a user: root, because a user: c s </a:t>
            </a:r>
            <a:r>
              <a:rPr lang="en-US" sz="2000" b="0" strike="noStrike" spc="-1" dirty="0" err="1">
                <a:latin typeface="+mn-lt"/>
              </a:rPr>
              <a:t>i</a:t>
            </a:r>
            <a:r>
              <a:rPr lang="en-US" sz="2000" b="0" strike="noStrike" spc="-1" dirty="0">
                <a:latin typeface="+mn-lt"/>
              </a:rPr>
              <a:t> t 1 1 5, does not have the privileges to process: CREATE DATABASE statement.</a:t>
            </a:r>
            <a:endParaRPr lang="en-US" sz="2000" b="0" strike="noStrike" spc="-1" dirty="0">
              <a:latin typeface="+mn-lt"/>
            </a:endParaRPr>
          </a:p>
          <a:p>
            <a:pPr marL="215900" indent="-212725">
              <a:lnSpc>
                <a:spcPct val="100000"/>
              </a:lnSpc>
            </a:pPr>
            <a:r>
              <a:rPr lang="en-US" sz="2000" b="0" strike="noStrike" spc="-1" dirty="0">
                <a:latin typeface="+mn-lt"/>
              </a:rPr>
              <a:t>&lt;break time="0.3s"/&gt;</a:t>
            </a:r>
            <a:endParaRPr lang="en-US" sz="2000" b="0" strike="noStrike" spc="-1" dirty="0">
              <a:latin typeface="+mn-lt"/>
            </a:endParaRPr>
          </a:p>
          <a:p>
            <a:pPr marL="215900" indent="-212725">
              <a:lnSpc>
                <a:spcPct val="100000"/>
              </a:lnSpc>
            </a:pPr>
            <a:r>
              <a:rPr lang="en-US" sz="2000" b="0" strike="noStrike" spc="-1" dirty="0">
                <a:latin typeface="+mn-lt"/>
              </a:rPr>
              <a:t>A database can be dropped with: DROP DATABASE statement.</a:t>
            </a:r>
            <a:endParaRPr lang="en-US" sz="2000" b="0" strike="noStrike" spc="-1" dirty="0">
              <a:latin typeface="+mn-lt"/>
            </a:endParaRPr>
          </a:p>
          <a:p>
            <a:pPr marL="215900" indent="-212725">
              <a:lnSpc>
                <a:spcPct val="100000"/>
              </a:lnSpc>
            </a:pPr>
            <a:r>
              <a:rPr lang="en-US" sz="2000" b="0" strike="noStrike" spc="-1" dirty="0">
                <a:latin typeface="+mn-lt"/>
              </a:rPr>
              <a:t>&lt;break time="0.3s"/&gt;</a:t>
            </a:r>
            <a:endParaRPr lang="en-US" sz="2000" b="0" strike="noStrike" spc="-1" dirty="0">
              <a:latin typeface="+mn-lt"/>
            </a:endParaRPr>
          </a:p>
          <a:p>
            <a:pPr marL="215900" indent="-212725">
              <a:lnSpc>
                <a:spcPct val="100000"/>
              </a:lnSpc>
            </a:pPr>
            <a:r>
              <a:rPr lang="en-US" sz="2000" b="0" strike="noStrike" spc="-1" dirty="0">
                <a:latin typeface="+mn-lt"/>
              </a:rPr>
              <a:t>Note, that DROP DATABASE statement, drops all tables stored in the database being dropped and the only way to restore the relational tables is to use a backup.</a:t>
            </a:r>
            <a:endParaRPr lang="en-US" sz="2000" b="0" strike="noStrike" spc="-1" dirty="0">
              <a:latin typeface="+mn-lt"/>
            </a:endParaRPr>
          </a:p>
          <a:p>
            <a:pPr marL="215900" indent="-212725">
              <a:lnSpc>
                <a:spcPct val="100000"/>
              </a:lnSpc>
            </a:pPr>
            <a:r>
              <a:rPr lang="en-US" sz="2000" b="0" strike="noStrike" spc="-1" dirty="0">
                <a:latin typeface="+mn-lt"/>
              </a:rPr>
              <a:t>&lt;break time="0.3s"/&gt;</a:t>
            </a:r>
            <a:endParaRPr lang="en-US" sz="2000" b="0" strike="noStrike" spc="-1" dirty="0">
              <a:latin typeface="+mn-lt"/>
            </a:endParaRPr>
          </a:p>
          <a:p>
            <a:pPr marL="215900" indent="-212725">
              <a:lnSpc>
                <a:spcPct val="100000"/>
              </a:lnSpc>
            </a:pPr>
            <a:r>
              <a:rPr lang="en-US" sz="2000" b="0" strike="noStrike" spc="-1" dirty="0">
                <a:latin typeface="+mn-lt"/>
              </a:rPr>
              <a:t>To be able to create a database, a user must have: CREATE DATABASE privilege, and to drop a database a user must have: DROP DATABASE privilege</a:t>
            </a:r>
            <a:endParaRPr lang="en-US" sz="2000" b="0" strike="noStrike" spc="-1" dirty="0">
              <a:latin typeface="+mn-lt"/>
            </a:endParaRPr>
          </a:p>
          <a:p>
            <a:pPr marL="215900" indent="-212725">
              <a:lnSpc>
                <a:spcPct val="100000"/>
              </a:lnSpc>
            </a:pPr>
            <a:r>
              <a:rPr lang="en-US" sz="2000" b="0" strike="noStrike" spc="-1" dirty="0">
                <a:latin typeface="+mn-lt"/>
              </a:rPr>
              <a:t>&lt;break time="0.3s"/&gt;</a:t>
            </a:r>
            <a:endParaRPr lang="en-US" sz="2000" b="0" strike="noStrike" spc="-1" dirty="0">
              <a:latin typeface="+mn-lt"/>
            </a:endParaRPr>
          </a:p>
          <a:p>
            <a:pPr marL="215900" indent="-212725">
              <a:lnSpc>
                <a:spcPct val="100000"/>
              </a:lnSpc>
            </a:pPr>
            <a:r>
              <a:rPr lang="en-US" sz="2000" b="0" strike="noStrike" spc="-1" dirty="0">
                <a:latin typeface="+mn-lt"/>
              </a:rPr>
              <a:t>A statement: show databases, lists all </a:t>
            </a:r>
            <a:r>
              <a:rPr lang="en-US" sz="2000" b="0" strike="noStrike" spc="-1" dirty="0" err="1">
                <a:latin typeface="+mn-lt"/>
              </a:rPr>
              <a:t>existsing</a:t>
            </a:r>
            <a:r>
              <a:rPr lang="en-US" sz="2000" b="0" strike="noStrike" spc="-1" dirty="0">
                <a:latin typeface="+mn-lt"/>
              </a:rPr>
              <a:t> databases.</a:t>
            </a:r>
            <a:endParaRPr lang="en-US" sz="2000" b="0" strike="noStrike" spc="-1" dirty="0">
              <a:latin typeface="+mn-lt"/>
            </a:endParaRPr>
          </a:p>
          <a:p>
            <a:pPr marL="215900" indent="-212725">
              <a:lnSpc>
                <a:spcPct val="100000"/>
              </a:lnSpc>
            </a:pPr>
            <a:r>
              <a:rPr lang="en-US" sz="2000" b="0" strike="noStrike" spc="-1" dirty="0">
                <a:latin typeface="+mn-lt"/>
              </a:rPr>
              <a:t>&lt;break time="0.3s"/&gt;</a:t>
            </a:r>
            <a:endParaRPr lang="en-US" sz="2000" b="0" strike="noStrike" spc="-1" dirty="0">
              <a:latin typeface="+mn-lt"/>
            </a:endParaRPr>
          </a:p>
          <a:p>
            <a:pPr marL="215900" indent="-212725">
              <a:lnSpc>
                <a:spcPct val="100000"/>
              </a:lnSpc>
            </a:pPr>
            <a:r>
              <a:rPr lang="en-US" sz="2000" b="0" strike="noStrike" spc="-1" dirty="0">
                <a:latin typeface="+mn-lt"/>
              </a:rPr>
              <a:t>To make a given database a default database for S Q L statements, we process a statement: use database name.</a:t>
            </a:r>
            <a:endParaRPr lang="en-US" sz="2000" b="0" strike="noStrike" spc="-1" dirty="0">
              <a:latin typeface="+mn-lt"/>
            </a:endParaRPr>
          </a:p>
          <a:p>
            <a:pPr marL="215900" indent="-212725">
              <a:lnSpc>
                <a:spcPct val="100000"/>
              </a:lnSpc>
            </a:pPr>
            <a:r>
              <a:rPr lang="en-US" sz="2000" b="0" strike="noStrike" spc="-1" dirty="0">
                <a:latin typeface="+mn-lt"/>
              </a:rPr>
              <a:t>&lt;break time="0.5s"/&gt;</a:t>
            </a:r>
            <a:endParaRPr lang="en-US" sz="2000" b="0" strike="noStrike" spc="-1" dirty="0">
              <a:latin typeface="+mn-lt"/>
            </a:endParaRPr>
          </a:p>
          <a:p>
            <a:pPr marL="215900" indent="-212725">
              <a:lnSpc>
                <a:spcPct val="100000"/>
              </a:lnSpc>
            </a:pPr>
            <a:r>
              <a:rPr lang="en-US" sz="2000" b="0" strike="noStrike" spc="-1" dirty="0">
                <a:latin typeface="+mn-lt"/>
              </a:rPr>
              <a:t>&lt;/prosody&gt;</a:t>
            </a:r>
            <a:endParaRPr lang="en-US" sz="2000" b="0" strike="noStrike" spc="-1" dirty="0">
              <a:latin typeface="+mn-lt"/>
            </a:endParaRPr>
          </a:p>
          <a:p>
            <a:pPr marL="215900" indent="-212725">
              <a:lnSpc>
                <a:spcPct val="100000"/>
              </a:lnSpc>
            </a:pPr>
            <a:r>
              <a:rPr lang="en-US" sz="2000" b="0" strike="noStrike" spc="-1" dirty="0">
                <a:latin typeface="+mn-lt"/>
              </a:rPr>
              <a:t>&lt;/speak&gt;</a:t>
            </a:r>
            <a:endParaRPr lang="en-US" sz="2000" b="0" strike="noStrike" spc="-1" dirty="0">
              <a:latin typeface="+mn-lt"/>
            </a:endParaRPr>
          </a:p>
        </p:txBody>
      </p:sp>
      <p:sp>
        <p:nvSpPr>
          <p:cNvPr id="216"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
        <p:nvSpPr>
          <p:cNvPr id="217"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3C4CEF7E-B4C2-4986-B8F0-C8E1B66803EA}" type="slidenum">
              <a:rPr lang="en-US" sz="1200" b="0" strike="noStrike" spc="-1">
                <a:solidFill>
                  <a:srgbClr val="000000"/>
                </a:solidFill>
                <a:latin typeface="Times New Roman" panose="02020603050405020304"/>
                <a:ea typeface="+mn-ea"/>
              </a:rPr>
            </a:fld>
            <a:endParaRPr lang="en-US" sz="1200" b="0" strike="noStrike" spc="-1">
              <a:latin typeface="Arial" panose="020B0604020202090204"/>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PlaceHolder 1"/>
          <p:cNvSpPr>
            <a:spLocks noGrp="1"/>
          </p:cNvSpPr>
          <p:nvPr>
            <p:ph type="body"/>
          </p:nvPr>
        </p:nvSpPr>
        <p:spPr>
          <a:xfrm>
            <a:off x="709920" y="4861440"/>
            <a:ext cx="5675760" cy="4601880"/>
          </a:xfrm>
          <a:prstGeom prst="rect">
            <a:avLst/>
          </a:prstGeom>
        </p:spPr>
        <p:txBody>
          <a:bodyPr lIns="95040" tIns="47520" rIns="95040" bIns="47520"/>
          <a:lstStyle/>
          <a:p>
            <a:pPr marL="215900" indent="-212725">
              <a:lnSpc>
                <a:spcPct val="100000"/>
              </a:lnSpc>
            </a:pPr>
            <a:r>
              <a:rPr lang="en-US" sz="2000" b="0" strike="noStrike" spc="-1" dirty="0">
                <a:latin typeface="+mn-lt"/>
              </a:rPr>
              <a:t>&lt;!-- Neural, Brian, Male, British English. --&gt;</a:t>
            </a:r>
            <a:endParaRPr lang="en-US" sz="2000" b="0" strike="noStrike" spc="-1" dirty="0">
              <a:latin typeface="+mn-lt"/>
            </a:endParaRPr>
          </a:p>
          <a:p>
            <a:pPr marL="215900" indent="-212725">
              <a:lnSpc>
                <a:spcPct val="100000"/>
              </a:lnSpc>
            </a:pPr>
            <a:r>
              <a:rPr lang="en-US" sz="2000" b="0" strike="noStrike" spc="-1" dirty="0">
                <a:latin typeface="+mn-lt"/>
              </a:rPr>
              <a:t>&lt;speak&gt;</a:t>
            </a:r>
            <a:endParaRPr lang="en-US" sz="2000" b="0" strike="noStrike" spc="-1" dirty="0">
              <a:latin typeface="+mn-lt"/>
            </a:endParaRPr>
          </a:p>
          <a:p>
            <a:pPr marL="215900" indent="-212725">
              <a:lnSpc>
                <a:spcPct val="100000"/>
              </a:lnSpc>
            </a:pPr>
            <a:r>
              <a:rPr lang="en-US" sz="2000" b="0" strike="noStrike" spc="-1" dirty="0">
                <a:latin typeface="+mn-lt"/>
              </a:rPr>
              <a:t>&lt;break time="0.5s"/&gt;</a:t>
            </a:r>
            <a:endParaRPr lang="en-US" sz="2000" b="0" strike="noStrike" spc="-1" dirty="0">
              <a:latin typeface="+mn-lt"/>
            </a:endParaRPr>
          </a:p>
          <a:p>
            <a:pPr marL="215900" indent="-212725">
              <a:lnSpc>
                <a:spcPct val="100000"/>
              </a:lnSpc>
            </a:pPr>
            <a:r>
              <a:rPr lang="en-US" sz="2000" b="0" strike="noStrike" spc="-1" dirty="0">
                <a:latin typeface="+mn-lt"/>
              </a:rPr>
              <a:t>&lt;prosody rate="90%"&gt;</a:t>
            </a:r>
            <a:endParaRPr lang="en-US" sz="2000" b="0" strike="noStrike" spc="-1" dirty="0">
              <a:latin typeface="+mn-lt"/>
            </a:endParaRPr>
          </a:p>
          <a:p>
            <a:pPr marL="215900" indent="-212725">
              <a:lnSpc>
                <a:spcPct val="100000"/>
              </a:lnSpc>
            </a:pPr>
            <a:r>
              <a:rPr lang="en-US" sz="2000" b="0" strike="noStrike" spc="-1" dirty="0">
                <a:latin typeface="+mn-lt"/>
              </a:rPr>
              <a:t>For example, to make a database: c s </a:t>
            </a:r>
            <a:r>
              <a:rPr lang="en-US" sz="2000" b="0" strike="noStrike" spc="-1" dirty="0" err="1">
                <a:latin typeface="+mn-lt"/>
              </a:rPr>
              <a:t>i</a:t>
            </a:r>
            <a:r>
              <a:rPr lang="en-US" sz="2000" b="0" strike="noStrike" spc="-1" dirty="0">
                <a:latin typeface="+mn-lt"/>
              </a:rPr>
              <a:t> t 1 1 5, a default database for S Q L statements, we process a statement: use c s </a:t>
            </a:r>
            <a:r>
              <a:rPr lang="en-US" sz="2000" b="0" strike="noStrike" spc="-1" dirty="0" err="1">
                <a:latin typeface="+mn-lt"/>
              </a:rPr>
              <a:t>i</a:t>
            </a:r>
            <a:r>
              <a:rPr lang="en-US" sz="2000" b="0" strike="noStrike" spc="-1" dirty="0">
                <a:latin typeface="+mn-lt"/>
              </a:rPr>
              <a:t> t 1 1 5.</a:t>
            </a:r>
            <a:endParaRPr lang="en-US" sz="2000" b="0" strike="noStrike" spc="-1" dirty="0">
              <a:latin typeface="+mn-lt"/>
            </a:endParaRPr>
          </a:p>
          <a:p>
            <a:pPr marL="215900" indent="-212725">
              <a:lnSpc>
                <a:spcPct val="100000"/>
              </a:lnSpc>
            </a:pPr>
            <a:r>
              <a:rPr lang="en-US" sz="2000" b="0" strike="noStrike" spc="-1" dirty="0">
                <a:latin typeface="+mn-lt"/>
              </a:rPr>
              <a:t>&lt;break time="0.3s"/&gt;</a:t>
            </a:r>
            <a:endParaRPr lang="en-US" sz="2000" b="0" strike="noStrike" spc="-1" dirty="0">
              <a:latin typeface="+mn-lt"/>
            </a:endParaRPr>
          </a:p>
          <a:p>
            <a:pPr marL="215900" indent="-212725">
              <a:lnSpc>
                <a:spcPct val="100000"/>
              </a:lnSpc>
            </a:pPr>
            <a:r>
              <a:rPr lang="en-US" sz="2000" b="0" strike="noStrike" spc="-1" dirty="0">
                <a:latin typeface="+mn-lt"/>
              </a:rPr>
              <a:t>If a relational table: DEPARTMENT, is located in a database: c s </a:t>
            </a:r>
            <a:r>
              <a:rPr lang="en-US" sz="2000" b="0" strike="noStrike" spc="-1" dirty="0" err="1">
                <a:latin typeface="+mn-lt"/>
              </a:rPr>
              <a:t>i</a:t>
            </a:r>
            <a:r>
              <a:rPr lang="en-US" sz="2000" b="0" strike="noStrike" spc="-1" dirty="0">
                <a:latin typeface="+mn-lt"/>
              </a:rPr>
              <a:t> t 1 1 5, then we can access the table with a simple: SELECT star FROM DEPARTMENT.</a:t>
            </a:r>
            <a:endParaRPr lang="en-US" sz="2000" b="0" strike="noStrike" spc="-1" dirty="0">
              <a:latin typeface="+mn-lt"/>
            </a:endParaRPr>
          </a:p>
          <a:p>
            <a:pPr marL="215900" indent="-212725">
              <a:lnSpc>
                <a:spcPct val="100000"/>
              </a:lnSpc>
            </a:pPr>
            <a:r>
              <a:rPr lang="en-US" sz="2000" b="0" strike="noStrike" spc="-1" dirty="0">
                <a:latin typeface="+mn-lt"/>
              </a:rPr>
              <a:t>&lt;break time="0.3s"/&gt;</a:t>
            </a:r>
            <a:endParaRPr lang="en-US" sz="2000" b="0" strike="noStrike" spc="-1" dirty="0">
              <a:latin typeface="+mn-lt"/>
            </a:endParaRPr>
          </a:p>
          <a:p>
            <a:pPr marL="215900" indent="-212725">
              <a:lnSpc>
                <a:spcPct val="100000"/>
              </a:lnSpc>
            </a:pPr>
            <a:r>
              <a:rPr lang="en-US" sz="2000" b="0" strike="noStrike" spc="-1" dirty="0">
                <a:latin typeface="+mn-lt"/>
              </a:rPr>
              <a:t>There is no need to prefix a name of a relational table with a name of database the relational table is located at.</a:t>
            </a:r>
            <a:endParaRPr lang="en-US" sz="2000" b="0" strike="noStrike" spc="-1" dirty="0">
              <a:latin typeface="+mn-lt"/>
            </a:endParaRPr>
          </a:p>
          <a:p>
            <a:pPr marL="215900" indent="-212725">
              <a:lnSpc>
                <a:spcPct val="100000"/>
              </a:lnSpc>
            </a:pPr>
            <a:r>
              <a:rPr lang="en-US" sz="2000" b="0" strike="noStrike" spc="-1" dirty="0">
                <a:latin typeface="+mn-lt"/>
              </a:rPr>
              <a:t>&lt;break time="0.3s"/&gt;</a:t>
            </a:r>
            <a:endParaRPr lang="en-US" sz="2000" b="0" strike="noStrike" spc="-1" dirty="0">
              <a:latin typeface="+mn-lt"/>
            </a:endParaRPr>
          </a:p>
          <a:p>
            <a:pPr marL="215900" indent="-212725">
              <a:lnSpc>
                <a:spcPct val="100000"/>
              </a:lnSpc>
            </a:pPr>
            <a:r>
              <a:rPr lang="en-US" sz="2000" b="0" strike="noStrike" spc="-1" dirty="0">
                <a:latin typeface="+mn-lt"/>
              </a:rPr>
              <a:t>However, if a relational table: COURSE, is located at a database: university,  then we can access it through: SELECT star FROM university dot COURSE.</a:t>
            </a:r>
            <a:endParaRPr lang="en-US" sz="2000" b="0" strike="noStrike" spc="-1" dirty="0">
              <a:latin typeface="+mn-lt"/>
            </a:endParaRPr>
          </a:p>
          <a:p>
            <a:pPr marL="215900" indent="-212725">
              <a:lnSpc>
                <a:spcPct val="100000"/>
              </a:lnSpc>
            </a:pPr>
            <a:r>
              <a:rPr lang="en-US" sz="2000" b="0" strike="noStrike" spc="-1" dirty="0">
                <a:latin typeface="+mn-lt"/>
              </a:rPr>
              <a:t>&lt;break time="0.3s"/&gt;</a:t>
            </a:r>
            <a:endParaRPr lang="en-US" sz="2000" b="0" strike="noStrike" spc="-1" dirty="0">
              <a:latin typeface="+mn-lt"/>
            </a:endParaRPr>
          </a:p>
          <a:p>
            <a:pPr marL="215900" indent="-212725">
              <a:lnSpc>
                <a:spcPct val="100000"/>
              </a:lnSpc>
            </a:pPr>
            <a:r>
              <a:rPr lang="en-US" sz="2000" b="0" strike="noStrike" spc="-1" dirty="0">
                <a:latin typeface="+mn-lt"/>
              </a:rPr>
              <a:t>A database: university, is not the present default database and because of that, we can access a relational table: COURSE, by prefixing a relational table name with a database name.</a:t>
            </a:r>
            <a:endParaRPr lang="en-US" sz="2000" b="0" strike="noStrike" spc="-1" dirty="0">
              <a:latin typeface="+mn-lt"/>
            </a:endParaRPr>
          </a:p>
          <a:p>
            <a:pPr marL="215900" indent="-212725">
              <a:lnSpc>
                <a:spcPct val="100000"/>
              </a:lnSpc>
            </a:pPr>
            <a:r>
              <a:rPr lang="en-US" sz="2000" b="0" strike="noStrike" spc="-1" dirty="0">
                <a:latin typeface="+mn-lt"/>
              </a:rPr>
              <a:t>&lt;break time="0.3s"/&gt;</a:t>
            </a:r>
            <a:endParaRPr lang="en-US" sz="2000" b="0" strike="noStrike" spc="-1" dirty="0">
              <a:latin typeface="+mn-lt"/>
            </a:endParaRPr>
          </a:p>
          <a:p>
            <a:pPr marL="215900" indent="-212725">
              <a:lnSpc>
                <a:spcPct val="100000"/>
              </a:lnSpc>
            </a:pPr>
            <a:r>
              <a:rPr lang="en-US" sz="2000" b="0" strike="noStrike" spc="-1" dirty="0">
                <a:latin typeface="+mn-lt"/>
              </a:rPr>
              <a:t>We can also make a database: university, a default database, for example, see two bottom lines in the present slide.</a:t>
            </a:r>
            <a:endParaRPr lang="en-US" sz="2000" b="0" strike="noStrike" spc="-1" dirty="0">
              <a:latin typeface="+mn-lt"/>
            </a:endParaRPr>
          </a:p>
          <a:p>
            <a:pPr marL="215900" indent="-212725">
              <a:lnSpc>
                <a:spcPct val="100000"/>
              </a:lnSpc>
            </a:pPr>
            <a:r>
              <a:rPr lang="en-US" sz="2000" b="0" strike="noStrike" spc="-1" dirty="0">
                <a:latin typeface="+mn-lt"/>
              </a:rPr>
              <a:t>&lt;break time="0.5s"/&gt;</a:t>
            </a:r>
            <a:endParaRPr lang="en-US" sz="2000" b="0" strike="noStrike" spc="-1" dirty="0">
              <a:latin typeface="+mn-lt"/>
            </a:endParaRPr>
          </a:p>
          <a:p>
            <a:pPr marL="215900" indent="-212725">
              <a:lnSpc>
                <a:spcPct val="100000"/>
              </a:lnSpc>
            </a:pPr>
            <a:r>
              <a:rPr lang="en-US" sz="2000" b="0" strike="noStrike" spc="-1" dirty="0">
                <a:latin typeface="+mn-lt"/>
              </a:rPr>
              <a:t>&lt;/prosody&gt;</a:t>
            </a:r>
            <a:endParaRPr lang="en-US" sz="2000" b="0" strike="noStrike" spc="-1" dirty="0">
              <a:latin typeface="+mn-lt"/>
            </a:endParaRPr>
          </a:p>
          <a:p>
            <a:pPr marL="215900" indent="-212725">
              <a:lnSpc>
                <a:spcPct val="100000"/>
              </a:lnSpc>
            </a:pPr>
            <a:r>
              <a:rPr lang="en-US" sz="2000" b="0" strike="noStrike" spc="-1" dirty="0">
                <a:latin typeface="+mn-lt"/>
              </a:rPr>
              <a:t>&lt;/speak&gt;</a:t>
            </a:r>
            <a:endParaRPr lang="en-US" sz="2000" b="0" strike="noStrike" spc="-1" dirty="0">
              <a:latin typeface="+mn-lt"/>
            </a:endParaRPr>
          </a:p>
        </p:txBody>
      </p:sp>
      <p:sp>
        <p:nvSpPr>
          <p:cNvPr id="219"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
        <p:nvSpPr>
          <p:cNvPr id="220"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ADABEF97-6D9A-4A6A-A514-715CCB591AC5}" type="slidenum">
              <a:rPr lang="en-US" sz="1200" b="0" strike="noStrike" spc="-1">
                <a:solidFill>
                  <a:srgbClr val="000000"/>
                </a:solidFill>
                <a:latin typeface="Times New Roman" panose="02020603050405020304"/>
                <a:ea typeface="+mn-ea"/>
              </a:rPr>
            </a:fld>
            <a:endParaRPr lang="en-US" sz="1200" b="0" strike="noStrike" spc="-1">
              <a:latin typeface="Arial" panose="020B06040202020902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PlaceHolder 1"/>
          <p:cNvSpPr>
            <a:spLocks noGrp="1"/>
          </p:cNvSpPr>
          <p:nvPr>
            <p:ph type="body"/>
          </p:nvPr>
        </p:nvSpPr>
        <p:spPr>
          <a:xfrm>
            <a:off x="709920" y="4861440"/>
            <a:ext cx="5675760" cy="4601880"/>
          </a:xfrm>
          <a:prstGeom prst="rect">
            <a:avLst/>
          </a:prstGeom>
        </p:spPr>
        <p:txBody>
          <a:bodyPr lIns="95040" tIns="47520" rIns="95040" bIns="47520"/>
          <a:lstStyle/>
          <a:p>
            <a:pPr marL="215900" indent="-212725">
              <a:lnSpc>
                <a:spcPct val="100000"/>
              </a:lnSpc>
            </a:pPr>
            <a:r>
              <a:rPr lang="en-US" sz="2000" b="0" strike="noStrike" spc="-1" dirty="0">
                <a:latin typeface="+mn-lt"/>
              </a:rPr>
              <a:t>&lt;!-- Neural, Brian, Male, British English. --&gt;</a:t>
            </a:r>
            <a:endParaRPr lang="en-US" sz="2000" b="0" strike="noStrike" spc="-1" dirty="0">
              <a:latin typeface="+mn-lt"/>
            </a:endParaRPr>
          </a:p>
          <a:p>
            <a:pPr marL="215900" indent="-212725">
              <a:lnSpc>
                <a:spcPct val="100000"/>
              </a:lnSpc>
            </a:pPr>
            <a:r>
              <a:rPr lang="en-US" sz="2000" b="0" strike="noStrike" spc="-1" dirty="0">
                <a:latin typeface="+mn-lt"/>
              </a:rPr>
              <a:t>&lt;speak&gt;</a:t>
            </a:r>
            <a:endParaRPr lang="en-US" sz="2000" b="0" strike="noStrike" spc="-1" dirty="0">
              <a:latin typeface="+mn-lt"/>
            </a:endParaRPr>
          </a:p>
          <a:p>
            <a:pPr marL="215900" indent="-212725">
              <a:lnSpc>
                <a:spcPct val="100000"/>
              </a:lnSpc>
            </a:pPr>
            <a:r>
              <a:rPr lang="en-US" sz="2000" b="0" strike="noStrike" spc="-1" dirty="0">
                <a:latin typeface="+mn-lt"/>
              </a:rPr>
              <a:t>&lt;break time="0.5s"/&gt;</a:t>
            </a:r>
            <a:endParaRPr lang="en-US" sz="2000" b="0" strike="noStrike" spc="-1" dirty="0">
              <a:latin typeface="+mn-lt"/>
            </a:endParaRPr>
          </a:p>
          <a:p>
            <a:pPr marL="215900" indent="-212725">
              <a:lnSpc>
                <a:spcPct val="100000"/>
              </a:lnSpc>
            </a:pPr>
            <a:r>
              <a:rPr lang="en-US" sz="2000" b="0" strike="noStrike" spc="-1" dirty="0">
                <a:latin typeface="+mn-lt"/>
              </a:rPr>
              <a:t>&lt;prosody rate="90%"&gt;</a:t>
            </a:r>
            <a:endParaRPr lang="en-US" sz="2000" b="0" strike="noStrike" spc="-1" dirty="0">
              <a:latin typeface="+mn-lt"/>
            </a:endParaRPr>
          </a:p>
          <a:p>
            <a:pPr marL="215900" indent="-212725">
              <a:lnSpc>
                <a:spcPct val="100000"/>
              </a:lnSpc>
            </a:pPr>
            <a:r>
              <a:rPr lang="en-US" sz="2000" b="0" strike="noStrike" spc="-1" dirty="0">
                <a:latin typeface="+mn-lt"/>
              </a:rPr>
              <a:t>Client Server Architecture.</a:t>
            </a:r>
            <a:endParaRPr lang="en-US" sz="2000" b="0" strike="noStrike" spc="-1" dirty="0">
              <a:latin typeface="+mn-lt"/>
            </a:endParaRPr>
          </a:p>
          <a:p>
            <a:pPr marL="215900" indent="-212725">
              <a:lnSpc>
                <a:spcPct val="100000"/>
              </a:lnSpc>
            </a:pPr>
            <a:r>
              <a:rPr lang="en-US" sz="2000" b="0" strike="noStrike" spc="-1" dirty="0">
                <a:latin typeface="+mn-lt"/>
              </a:rPr>
              <a:t>&lt;break time="0.5s"/&gt;</a:t>
            </a:r>
            <a:endParaRPr lang="en-US" sz="2000" b="0" strike="noStrike" spc="-1" dirty="0">
              <a:latin typeface="+mn-lt"/>
            </a:endParaRPr>
          </a:p>
          <a:p>
            <a:pPr marL="215900" indent="-212725">
              <a:lnSpc>
                <a:spcPct val="100000"/>
              </a:lnSpc>
            </a:pPr>
            <a:r>
              <a:rPr lang="en-US" sz="2000" b="0" strike="noStrike" spc="-1" dirty="0">
                <a:latin typeface="+mn-lt"/>
              </a:rPr>
              <a:t>&lt;/prosody&gt;</a:t>
            </a:r>
            <a:endParaRPr lang="en-US" sz="2000" b="0" strike="noStrike" spc="-1" dirty="0">
              <a:latin typeface="+mn-lt"/>
            </a:endParaRPr>
          </a:p>
          <a:p>
            <a:pPr marL="215900" indent="-212725">
              <a:lnSpc>
                <a:spcPct val="100000"/>
              </a:lnSpc>
            </a:pPr>
            <a:r>
              <a:rPr lang="en-US" sz="2000" b="0" strike="noStrike" spc="-1" dirty="0">
                <a:latin typeface="+mn-lt"/>
              </a:rPr>
              <a:t>&lt;/speak&gt;</a:t>
            </a:r>
            <a:endParaRPr lang="en-US" sz="2000" b="0" strike="noStrike" spc="-1" dirty="0">
              <a:latin typeface="+mn-lt"/>
            </a:endParaRPr>
          </a:p>
        </p:txBody>
      </p:sp>
      <p:sp>
        <p:nvSpPr>
          <p:cNvPr id="162"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
        <p:nvSpPr>
          <p:cNvPr id="163"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76DDBD50-2995-405F-A556-EDED1809DB8C}" type="slidenum">
              <a:rPr lang="en-US" sz="1200" b="0" strike="noStrike" spc="-1">
                <a:solidFill>
                  <a:srgbClr val="000000"/>
                </a:solidFill>
                <a:latin typeface="Times New Roman" panose="02020603050405020304"/>
                <a:ea typeface="+mn-ea"/>
              </a:rPr>
            </a:fld>
            <a:endParaRPr lang="en-US" sz="1200" b="0" strike="noStrike" spc="-1">
              <a:latin typeface="Arial" panose="020B0604020202090204"/>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PlaceHolder 1"/>
          <p:cNvSpPr>
            <a:spLocks noGrp="1"/>
          </p:cNvSpPr>
          <p:nvPr>
            <p:ph type="body"/>
          </p:nvPr>
        </p:nvSpPr>
        <p:spPr>
          <a:xfrm>
            <a:off x="709920" y="4861440"/>
            <a:ext cx="5675760" cy="4601880"/>
          </a:xfrm>
          <a:prstGeom prst="rect">
            <a:avLst/>
          </a:prstGeom>
        </p:spPr>
        <p:txBody>
          <a:bodyPr lIns="95040" tIns="47520" rIns="95040" bIns="47520"/>
          <a:lstStyle/>
          <a:p>
            <a:pPr marL="215900" indent="-212725">
              <a:lnSpc>
                <a:spcPct val="100000"/>
              </a:lnSpc>
            </a:pPr>
            <a:r>
              <a:rPr lang="en-US" sz="2000" b="0" strike="noStrike" spc="-1" dirty="0">
                <a:latin typeface="+mn-lt"/>
              </a:rPr>
              <a:t>&lt;!-- Neural, Brian, Male, British English. --&gt;</a:t>
            </a:r>
            <a:endParaRPr lang="en-US" sz="2000" b="0" strike="noStrike" spc="-1" dirty="0">
              <a:latin typeface="+mn-lt"/>
            </a:endParaRPr>
          </a:p>
          <a:p>
            <a:pPr marL="215900" indent="-212725">
              <a:lnSpc>
                <a:spcPct val="100000"/>
              </a:lnSpc>
            </a:pPr>
            <a:r>
              <a:rPr lang="en-US" sz="2000" b="0" strike="noStrike" spc="-1" dirty="0">
                <a:latin typeface="+mn-lt"/>
              </a:rPr>
              <a:t>&lt;speak&gt;</a:t>
            </a:r>
            <a:endParaRPr lang="en-US" sz="2000" b="0" strike="noStrike" spc="-1" dirty="0">
              <a:latin typeface="+mn-lt"/>
            </a:endParaRPr>
          </a:p>
          <a:p>
            <a:pPr marL="215900" indent="-212725">
              <a:lnSpc>
                <a:spcPct val="100000"/>
              </a:lnSpc>
            </a:pPr>
            <a:r>
              <a:rPr lang="en-US" sz="2000" b="0" strike="noStrike" spc="-1" dirty="0">
                <a:latin typeface="+mn-lt"/>
              </a:rPr>
              <a:t>&lt;break time="0.5s"/&gt;</a:t>
            </a:r>
            <a:endParaRPr lang="en-US" sz="2000" b="0" strike="noStrike" spc="-1" dirty="0">
              <a:latin typeface="+mn-lt"/>
            </a:endParaRPr>
          </a:p>
          <a:p>
            <a:pPr marL="215900" indent="-212725">
              <a:lnSpc>
                <a:spcPct val="100000"/>
              </a:lnSpc>
            </a:pPr>
            <a:r>
              <a:rPr lang="en-US" sz="2000" b="0" strike="noStrike" spc="-1" dirty="0">
                <a:latin typeface="+mn-lt"/>
              </a:rPr>
              <a:t>&lt;prosody rate="90%"&gt;</a:t>
            </a:r>
            <a:endParaRPr lang="en-US" sz="2000" b="0" strike="noStrike" spc="-1" dirty="0">
              <a:latin typeface="+mn-lt"/>
            </a:endParaRPr>
          </a:p>
          <a:p>
            <a:pPr marL="215900" indent="-212725">
              <a:lnSpc>
                <a:spcPct val="100000"/>
              </a:lnSpc>
            </a:pPr>
            <a:r>
              <a:rPr lang="en-US" sz="2000" b="0" strike="noStrike" spc="-1" dirty="0">
                <a:latin typeface="+mn-lt"/>
              </a:rPr>
              <a:t>A user can be connected to only one default database at a time, through processing of a statement: use.</a:t>
            </a:r>
            <a:endParaRPr lang="en-US" sz="2000" b="0" strike="noStrike" spc="-1" dirty="0">
              <a:latin typeface="+mn-lt"/>
            </a:endParaRPr>
          </a:p>
          <a:p>
            <a:pPr marL="215900" indent="-212725">
              <a:lnSpc>
                <a:spcPct val="100000"/>
              </a:lnSpc>
            </a:pPr>
            <a:r>
              <a:rPr lang="en-US" sz="2000" b="0" strike="noStrike" spc="-1" dirty="0">
                <a:latin typeface="+mn-lt"/>
              </a:rPr>
              <a:t>&lt;break time="0.3s"/&gt;</a:t>
            </a:r>
            <a:endParaRPr lang="en-US" sz="2000" b="0" strike="noStrike" spc="-1" dirty="0">
              <a:latin typeface="+mn-lt"/>
            </a:endParaRPr>
          </a:p>
          <a:p>
            <a:pPr marL="215900" indent="-212725">
              <a:lnSpc>
                <a:spcPct val="100000"/>
              </a:lnSpc>
            </a:pPr>
            <a:r>
              <a:rPr lang="en-US" sz="2000" b="0" strike="noStrike" spc="-1" dirty="0">
                <a:latin typeface="+mn-lt"/>
              </a:rPr>
              <a:t>A user can access many databases at a time, by prefixing the names of relational tables located in the other databases, with a database name.</a:t>
            </a:r>
            <a:endParaRPr lang="en-US" sz="2000" b="0" strike="noStrike" spc="-1" dirty="0">
              <a:latin typeface="+mn-lt"/>
            </a:endParaRPr>
          </a:p>
          <a:p>
            <a:pPr marL="215900" indent="-212725">
              <a:lnSpc>
                <a:spcPct val="100000"/>
              </a:lnSpc>
            </a:pPr>
            <a:r>
              <a:rPr lang="en-US" sz="2000" b="0" strike="noStrike" spc="-1" dirty="0">
                <a:latin typeface="+mn-lt"/>
              </a:rPr>
              <a:t>&lt;break time="0.3s"/&gt;</a:t>
            </a:r>
            <a:endParaRPr lang="en-US" sz="2000" b="0" strike="noStrike" spc="-1" dirty="0">
              <a:latin typeface="+mn-lt"/>
            </a:endParaRPr>
          </a:p>
          <a:p>
            <a:pPr marL="215900" indent="-212725">
              <a:lnSpc>
                <a:spcPct val="100000"/>
              </a:lnSpc>
            </a:pPr>
            <a:r>
              <a:rPr lang="en-US" sz="2000" b="0" strike="noStrike" spc="-1" dirty="0">
                <a:latin typeface="+mn-lt"/>
              </a:rPr>
              <a:t>A database can be dropped with: DROP DATABASE statement.</a:t>
            </a:r>
            <a:endParaRPr lang="en-US" sz="2000" b="0" strike="noStrike" spc="-1" dirty="0">
              <a:latin typeface="+mn-lt"/>
            </a:endParaRPr>
          </a:p>
          <a:p>
            <a:pPr marL="215900" indent="-212725">
              <a:lnSpc>
                <a:spcPct val="100000"/>
              </a:lnSpc>
            </a:pPr>
            <a:r>
              <a:rPr lang="en-US" sz="2000" b="0" strike="noStrike" spc="-1" dirty="0">
                <a:latin typeface="+mn-lt"/>
              </a:rPr>
              <a:t>&lt;break time="0.5s"/&gt;</a:t>
            </a:r>
            <a:endParaRPr lang="en-US" sz="2000" b="0" strike="noStrike" spc="-1" dirty="0">
              <a:latin typeface="+mn-lt"/>
            </a:endParaRPr>
          </a:p>
          <a:p>
            <a:pPr marL="215900" indent="-212725">
              <a:lnSpc>
                <a:spcPct val="100000"/>
              </a:lnSpc>
            </a:pPr>
            <a:r>
              <a:rPr lang="en-US" sz="2000" b="0" strike="noStrike" spc="-1" dirty="0">
                <a:latin typeface="+mn-lt"/>
              </a:rPr>
              <a:t>&lt;/prosody&gt;</a:t>
            </a:r>
            <a:endParaRPr lang="en-US" sz="2000" b="0" strike="noStrike" spc="-1" dirty="0">
              <a:latin typeface="+mn-lt"/>
            </a:endParaRPr>
          </a:p>
          <a:p>
            <a:pPr marL="215900" indent="-212725">
              <a:lnSpc>
                <a:spcPct val="100000"/>
              </a:lnSpc>
            </a:pPr>
            <a:r>
              <a:rPr lang="en-US" sz="2000" b="0" strike="noStrike" spc="-1" dirty="0">
                <a:latin typeface="+mn-lt"/>
              </a:rPr>
              <a:t>&lt;/speak&gt;</a:t>
            </a:r>
            <a:endParaRPr lang="en-US" sz="2000" b="0" strike="noStrike" spc="-1" dirty="0">
              <a:latin typeface="+mn-lt"/>
            </a:endParaRPr>
          </a:p>
        </p:txBody>
      </p:sp>
      <p:sp>
        <p:nvSpPr>
          <p:cNvPr id="222"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
        <p:nvSpPr>
          <p:cNvPr id="223"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73D36025-1C5B-4736-ACEE-82887781332B}" type="slidenum">
              <a:rPr lang="en-US" sz="1200" b="0" strike="noStrike" spc="-1">
                <a:solidFill>
                  <a:srgbClr val="000000"/>
                </a:solidFill>
                <a:latin typeface="Times New Roman" panose="02020603050405020304"/>
                <a:ea typeface="+mn-ea"/>
              </a:rPr>
            </a:fld>
            <a:endParaRPr lang="en-US" sz="1200" b="0" strike="noStrike" spc="-1">
              <a:latin typeface="Arial" panose="020B0604020202090204"/>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PlaceHolder 1"/>
          <p:cNvSpPr>
            <a:spLocks noGrp="1"/>
          </p:cNvSpPr>
          <p:nvPr>
            <p:ph type="body"/>
          </p:nvPr>
        </p:nvSpPr>
        <p:spPr>
          <a:xfrm>
            <a:off x="709920" y="4861440"/>
            <a:ext cx="5675760" cy="4601880"/>
          </a:xfrm>
          <a:prstGeom prst="rect">
            <a:avLst/>
          </a:prstGeom>
        </p:spPr>
        <p:txBody>
          <a:bodyPr lIns="95040" tIns="47520" rIns="95040" bIns="47520"/>
          <a:lstStyle/>
          <a:p>
            <a:pPr marL="215900" indent="-212725">
              <a:lnSpc>
                <a:spcPct val="100000"/>
              </a:lnSpc>
            </a:pPr>
            <a:r>
              <a:rPr lang="en-US" sz="2000" b="0" strike="noStrike" spc="-1" dirty="0">
                <a:latin typeface="+mn-lt"/>
              </a:rPr>
              <a:t>&lt;!-- Neural, Brian, Male, British English. --&gt;</a:t>
            </a:r>
            <a:endParaRPr lang="en-US" sz="2000" b="0" strike="noStrike" spc="-1" dirty="0">
              <a:latin typeface="+mn-lt"/>
            </a:endParaRPr>
          </a:p>
          <a:p>
            <a:pPr marL="215900" indent="-212725">
              <a:lnSpc>
                <a:spcPct val="100000"/>
              </a:lnSpc>
            </a:pPr>
            <a:r>
              <a:rPr lang="en-US" sz="2000" b="0" strike="noStrike" spc="-1" dirty="0">
                <a:latin typeface="+mn-lt"/>
              </a:rPr>
              <a:t>&lt;speak&gt;</a:t>
            </a:r>
            <a:endParaRPr lang="en-US" sz="2000" b="0" strike="noStrike" spc="-1" dirty="0">
              <a:latin typeface="+mn-lt"/>
            </a:endParaRPr>
          </a:p>
          <a:p>
            <a:pPr marL="215900" indent="-212725">
              <a:lnSpc>
                <a:spcPct val="100000"/>
              </a:lnSpc>
            </a:pPr>
            <a:r>
              <a:rPr lang="en-US" sz="2000" b="0" strike="noStrike" spc="-1" dirty="0">
                <a:latin typeface="+mn-lt"/>
              </a:rPr>
              <a:t>&lt;break time="0.5s"/&gt;</a:t>
            </a:r>
            <a:endParaRPr lang="en-US" sz="2000" b="0" strike="noStrike" spc="-1" dirty="0">
              <a:latin typeface="+mn-lt"/>
            </a:endParaRPr>
          </a:p>
          <a:p>
            <a:pPr marL="215900" indent="-212725">
              <a:lnSpc>
                <a:spcPct val="100000"/>
              </a:lnSpc>
            </a:pPr>
            <a:r>
              <a:rPr lang="en-US" sz="2000" b="0" strike="noStrike" spc="-1" dirty="0">
                <a:latin typeface="+mn-lt"/>
              </a:rPr>
              <a:t>&lt;prosody rate="90%"&gt;</a:t>
            </a:r>
            <a:endParaRPr lang="en-US" sz="2000" b="0" strike="noStrike" spc="-1" dirty="0">
              <a:latin typeface="+mn-lt"/>
            </a:endParaRPr>
          </a:p>
          <a:p>
            <a:pPr marL="215900" indent="-212725">
              <a:lnSpc>
                <a:spcPct val="100000"/>
              </a:lnSpc>
            </a:pPr>
            <a:r>
              <a:rPr lang="en-US" sz="2000" b="0" strike="noStrike" spc="-1" dirty="0">
                <a:latin typeface="+mn-lt"/>
              </a:rPr>
              <a:t>References.</a:t>
            </a:r>
            <a:endParaRPr lang="en-US" sz="2000" b="0" strike="noStrike" spc="-1" dirty="0">
              <a:latin typeface="+mn-lt"/>
            </a:endParaRPr>
          </a:p>
          <a:p>
            <a:pPr marL="215900" indent="-212725">
              <a:lnSpc>
                <a:spcPct val="100000"/>
              </a:lnSpc>
            </a:pPr>
            <a:r>
              <a:rPr lang="en-US" sz="2000" b="0" strike="noStrike" spc="-1" dirty="0">
                <a:latin typeface="+mn-lt"/>
              </a:rPr>
              <a:t>&lt;break time="0.5s"/&gt;</a:t>
            </a:r>
            <a:endParaRPr lang="en-US" sz="2000" b="0" strike="noStrike" spc="-1" dirty="0">
              <a:latin typeface="+mn-lt"/>
            </a:endParaRPr>
          </a:p>
          <a:p>
            <a:pPr marL="215900" indent="-212725">
              <a:lnSpc>
                <a:spcPct val="100000"/>
              </a:lnSpc>
            </a:pPr>
            <a:r>
              <a:rPr lang="en-US" sz="2000" b="0" strike="noStrike" spc="-1" dirty="0">
                <a:latin typeface="+mn-lt"/>
              </a:rPr>
              <a:t>&lt;/prosody&gt;</a:t>
            </a:r>
            <a:endParaRPr lang="en-US" sz="2000" b="0" strike="noStrike" spc="-1" dirty="0">
              <a:latin typeface="+mn-lt"/>
            </a:endParaRPr>
          </a:p>
          <a:p>
            <a:pPr marL="215900" indent="-212725">
              <a:lnSpc>
                <a:spcPct val="100000"/>
              </a:lnSpc>
            </a:pPr>
            <a:r>
              <a:rPr lang="en-US" sz="2000" b="0" strike="noStrike" spc="-1">
                <a:latin typeface="+mn-lt"/>
              </a:rPr>
              <a:t>&lt;/speak&gt;</a:t>
            </a:r>
            <a:endParaRPr lang="en-US" sz="2000" b="0" strike="noStrike" spc="-1" dirty="0">
              <a:latin typeface="+mn-lt"/>
            </a:endParaRPr>
          </a:p>
        </p:txBody>
      </p:sp>
      <p:sp>
        <p:nvSpPr>
          <p:cNvPr id="225"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
        <p:nvSpPr>
          <p:cNvPr id="226"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A0FC9C26-BFAC-4EE2-B17D-0B2BD17C216C}" type="slidenum">
              <a:rPr lang="en-US" sz="1200" b="0" strike="noStrike" spc="-1">
                <a:solidFill>
                  <a:srgbClr val="000000"/>
                </a:solidFill>
                <a:latin typeface="Times New Roman" panose="02020603050405020304"/>
                <a:ea typeface="+mn-ea"/>
              </a:rPr>
            </a:fld>
            <a:endParaRPr lang="en-US" sz="1200" b="0" strike="noStrike" spc="-1">
              <a:latin typeface="Arial" panose="020B06040202020902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PlaceHolder 1"/>
          <p:cNvSpPr>
            <a:spLocks noGrp="1"/>
          </p:cNvSpPr>
          <p:nvPr>
            <p:ph type="body"/>
          </p:nvPr>
        </p:nvSpPr>
        <p:spPr>
          <a:xfrm>
            <a:off x="709920" y="4861440"/>
            <a:ext cx="5675760" cy="4601880"/>
          </a:xfrm>
          <a:prstGeom prst="rect">
            <a:avLst/>
          </a:prstGeom>
        </p:spPr>
        <p:txBody>
          <a:bodyPr lIns="95040" tIns="47520" rIns="95040" bIns="47520"/>
          <a:lstStyle/>
          <a:p>
            <a:pPr marL="215900" indent="-212725">
              <a:lnSpc>
                <a:spcPct val="100000"/>
              </a:lnSpc>
            </a:pPr>
            <a:r>
              <a:rPr lang="en-US" sz="2000" b="0" strike="noStrike" spc="-1" dirty="0">
                <a:latin typeface="+mn-lt"/>
              </a:rPr>
              <a:t>&lt;!-- Neural, Brian, Male, British English. --&gt;</a:t>
            </a:r>
            <a:endParaRPr lang="en-US" sz="2000" b="0" strike="noStrike" spc="-1" dirty="0">
              <a:latin typeface="+mn-lt"/>
            </a:endParaRPr>
          </a:p>
          <a:p>
            <a:pPr marL="215900" indent="-212725">
              <a:lnSpc>
                <a:spcPct val="100000"/>
              </a:lnSpc>
            </a:pPr>
            <a:r>
              <a:rPr lang="en-US" sz="2000" b="0" strike="noStrike" spc="-1" dirty="0">
                <a:latin typeface="+mn-lt"/>
              </a:rPr>
              <a:t>&lt;speak&gt;</a:t>
            </a:r>
            <a:endParaRPr lang="en-US" sz="2000" b="0" strike="noStrike" spc="-1" dirty="0">
              <a:latin typeface="+mn-lt"/>
            </a:endParaRPr>
          </a:p>
          <a:p>
            <a:pPr marL="215900" indent="-212725">
              <a:lnSpc>
                <a:spcPct val="100000"/>
              </a:lnSpc>
            </a:pPr>
            <a:r>
              <a:rPr lang="en-US" sz="2000" b="0" strike="noStrike" spc="-1" dirty="0">
                <a:latin typeface="+mn-lt"/>
              </a:rPr>
              <a:t>&lt;break time="0.5s"/&gt;</a:t>
            </a:r>
            <a:endParaRPr lang="en-US" sz="2000" b="0" strike="noStrike" spc="-1" dirty="0">
              <a:latin typeface="+mn-lt"/>
            </a:endParaRPr>
          </a:p>
          <a:p>
            <a:pPr marL="215900" indent="-212725">
              <a:lnSpc>
                <a:spcPct val="100000"/>
              </a:lnSpc>
            </a:pPr>
            <a:r>
              <a:rPr lang="en-US" sz="2000" b="0" strike="noStrike" spc="-1" dirty="0">
                <a:latin typeface="+mn-lt"/>
              </a:rPr>
              <a:t>&lt;prosody rate="90%"&gt;</a:t>
            </a:r>
            <a:endParaRPr lang="en-US" sz="2000" b="0" strike="noStrike" spc="-1" dirty="0">
              <a:latin typeface="+mn-lt"/>
            </a:endParaRPr>
          </a:p>
          <a:p>
            <a:pPr marL="215900" indent="-212725">
              <a:lnSpc>
                <a:spcPct val="100000"/>
              </a:lnSpc>
            </a:pPr>
            <a:r>
              <a:rPr lang="en-US" sz="2000" b="0" strike="noStrike" spc="-1" dirty="0">
                <a:latin typeface="+mn-lt"/>
              </a:rPr>
              <a:t>The present slide shows a simplified architecture and data flow within a typical relational database server.</a:t>
            </a:r>
            <a:endParaRPr lang="en-US" sz="2000" b="0" strike="noStrike" spc="-1" dirty="0">
              <a:latin typeface="+mn-lt"/>
            </a:endParaRPr>
          </a:p>
          <a:p>
            <a:pPr marL="215900" indent="-212725">
              <a:lnSpc>
                <a:spcPct val="100000"/>
              </a:lnSpc>
            </a:pPr>
            <a:r>
              <a:rPr lang="en-US" sz="2000" b="0" strike="noStrike" spc="-1" dirty="0">
                <a:latin typeface="+mn-lt"/>
              </a:rPr>
              <a:t>&lt;break time="0.3s"/&gt;</a:t>
            </a:r>
            <a:endParaRPr lang="en-US" sz="2000" b="0" strike="noStrike" spc="-1" dirty="0">
              <a:latin typeface="+mn-lt"/>
            </a:endParaRPr>
          </a:p>
          <a:p>
            <a:pPr marL="215900" indent="-212725">
              <a:lnSpc>
                <a:spcPct val="100000"/>
              </a:lnSpc>
            </a:pPr>
            <a:r>
              <a:rPr lang="en-US" sz="2000" b="0" strike="noStrike" spc="-1" dirty="0">
                <a:latin typeface="+mn-lt"/>
              </a:rPr>
              <a:t>A client server architecture means, that a number of clients are connected to a single database server, over a local or wide-area network.</a:t>
            </a:r>
            <a:endParaRPr lang="en-US" sz="2000" b="0" strike="noStrike" spc="-1" dirty="0">
              <a:latin typeface="+mn-lt"/>
            </a:endParaRPr>
          </a:p>
          <a:p>
            <a:pPr marL="215900" indent="-212725">
              <a:lnSpc>
                <a:spcPct val="100000"/>
              </a:lnSpc>
            </a:pPr>
            <a:r>
              <a:rPr lang="en-US" sz="2000" b="0" strike="noStrike" spc="-1" dirty="0">
                <a:latin typeface="+mn-lt"/>
              </a:rPr>
              <a:t>&lt;break time="0.3s"/&gt;</a:t>
            </a:r>
            <a:endParaRPr lang="en-US" sz="2000" b="0" strike="noStrike" spc="-1" dirty="0">
              <a:latin typeface="+mn-lt"/>
            </a:endParaRPr>
          </a:p>
          <a:p>
            <a:pPr marL="215900" indent="-212725">
              <a:lnSpc>
                <a:spcPct val="100000"/>
              </a:lnSpc>
            </a:pPr>
            <a:r>
              <a:rPr lang="en-US" sz="2000" b="0" strike="noStrike" spc="-1" dirty="0">
                <a:latin typeface="+mn-lt"/>
              </a:rPr>
              <a:t>The connections are handled by the top most layer of software implementing a database server.</a:t>
            </a:r>
            <a:endParaRPr lang="en-US" sz="2000" b="0" strike="noStrike" spc="-1" dirty="0">
              <a:latin typeface="+mn-lt"/>
            </a:endParaRPr>
          </a:p>
          <a:p>
            <a:pPr marL="215900" indent="-212725">
              <a:lnSpc>
                <a:spcPct val="100000"/>
              </a:lnSpc>
            </a:pPr>
            <a:r>
              <a:rPr lang="en-US" sz="2000" b="0" strike="noStrike" spc="-1" dirty="0">
                <a:latin typeface="+mn-lt"/>
              </a:rPr>
              <a:t>&lt;break time="0.3s"/&gt;</a:t>
            </a:r>
            <a:endParaRPr lang="en-US" sz="2000" b="0" strike="noStrike" spc="-1" dirty="0">
              <a:latin typeface="+mn-lt"/>
            </a:endParaRPr>
          </a:p>
          <a:p>
            <a:pPr marL="215900" indent="-212725">
              <a:lnSpc>
                <a:spcPct val="100000"/>
              </a:lnSpc>
            </a:pPr>
            <a:r>
              <a:rPr lang="en-US" sz="2000" b="0" strike="noStrike" spc="-1" dirty="0">
                <a:latin typeface="+mn-lt"/>
              </a:rPr>
              <a:t>A single connection is implemented as a single thread of processing within an operating system.</a:t>
            </a:r>
            <a:endParaRPr lang="en-US" sz="2000" b="0" strike="noStrike" spc="-1" dirty="0">
              <a:latin typeface="+mn-lt"/>
            </a:endParaRPr>
          </a:p>
          <a:p>
            <a:pPr marL="215900" indent="-212725">
              <a:lnSpc>
                <a:spcPct val="100000"/>
              </a:lnSpc>
            </a:pPr>
            <a:r>
              <a:rPr lang="en-US" sz="2000" b="0" strike="noStrike" spc="-1" dirty="0">
                <a:latin typeface="+mn-lt"/>
              </a:rPr>
              <a:t>&lt;break time="0.3s"/&gt;</a:t>
            </a:r>
            <a:endParaRPr lang="en-US" sz="2000" b="0" strike="noStrike" spc="-1" dirty="0">
              <a:latin typeface="+mn-lt"/>
            </a:endParaRPr>
          </a:p>
          <a:p>
            <a:pPr marL="215900" indent="-212725">
              <a:lnSpc>
                <a:spcPct val="100000"/>
              </a:lnSpc>
            </a:pPr>
            <a:r>
              <a:rPr lang="en-US" sz="2000" b="0" strike="noStrike" spc="-1" dirty="0">
                <a:latin typeface="+mn-lt"/>
              </a:rPr>
              <a:t>The interactions between the clients and a database server are handled in the following way.</a:t>
            </a:r>
            <a:endParaRPr lang="en-US" sz="2000" b="0" strike="noStrike" spc="-1" dirty="0">
              <a:latin typeface="+mn-lt"/>
            </a:endParaRPr>
          </a:p>
          <a:p>
            <a:pPr marL="215900" indent="-212725">
              <a:lnSpc>
                <a:spcPct val="100000"/>
              </a:lnSpc>
            </a:pPr>
            <a:r>
              <a:rPr lang="en-US" sz="2000" b="0" strike="noStrike" spc="-1" dirty="0">
                <a:latin typeface="+mn-lt"/>
              </a:rPr>
              <a:t>&lt;break time="0.3s"/&gt;</a:t>
            </a:r>
            <a:endParaRPr lang="en-US" sz="2000" b="0" strike="noStrike" spc="-1" dirty="0">
              <a:latin typeface="+mn-lt"/>
            </a:endParaRPr>
          </a:p>
          <a:p>
            <a:pPr marL="215900" indent="-212725">
              <a:lnSpc>
                <a:spcPct val="100000"/>
              </a:lnSpc>
            </a:pPr>
            <a:r>
              <a:rPr lang="en-US" sz="2000" b="0" strike="noStrike" spc="-1" dirty="0">
                <a:latin typeface="+mn-lt"/>
              </a:rPr>
              <a:t>Assume, that a client submits a request expressed as an S Q L statement, to access some data items in a read or write mode.</a:t>
            </a:r>
            <a:endParaRPr lang="en-US" sz="2000" b="0" strike="noStrike" spc="-1" dirty="0">
              <a:latin typeface="+mn-lt"/>
            </a:endParaRPr>
          </a:p>
          <a:p>
            <a:pPr marL="215900" indent="-212725">
              <a:lnSpc>
                <a:spcPct val="100000"/>
              </a:lnSpc>
            </a:pPr>
            <a:r>
              <a:rPr lang="en-US" sz="2000" b="0" strike="noStrike" spc="-1" dirty="0">
                <a:latin typeface="+mn-lt"/>
              </a:rPr>
              <a:t>&lt;break time="0.3s"/&gt;</a:t>
            </a:r>
            <a:endParaRPr lang="en-US" sz="2000" b="0" strike="noStrike" spc="-1" dirty="0">
              <a:latin typeface="+mn-lt"/>
            </a:endParaRPr>
          </a:p>
          <a:p>
            <a:pPr marL="215900" indent="-212725">
              <a:lnSpc>
                <a:spcPct val="100000"/>
              </a:lnSpc>
            </a:pPr>
            <a:r>
              <a:rPr lang="en-US" sz="2000" b="0" strike="noStrike" spc="-1" dirty="0">
                <a:latin typeface="+mn-lt"/>
              </a:rPr>
              <a:t>A request is processed by a parser, that verifies the syntactical </a:t>
            </a:r>
            <a:r>
              <a:rPr lang="en-US" sz="2000" b="0" strike="noStrike" spc="-1" dirty="0" err="1">
                <a:latin typeface="+mn-lt"/>
              </a:rPr>
              <a:t>corectness</a:t>
            </a:r>
            <a:r>
              <a:rPr lang="en-US" sz="2000" b="0" strike="noStrike" spc="-1" dirty="0">
                <a:latin typeface="+mn-lt"/>
              </a:rPr>
              <a:t> of S Q L statement and by the access control handler, that verifies the access rights of a  user, in a relation to the requested data items.</a:t>
            </a:r>
            <a:endParaRPr lang="en-US" sz="2000" b="0" strike="noStrike" spc="-1" dirty="0">
              <a:latin typeface="+mn-lt"/>
            </a:endParaRPr>
          </a:p>
          <a:p>
            <a:pPr marL="215900" indent="-212725">
              <a:lnSpc>
                <a:spcPct val="100000"/>
              </a:lnSpc>
            </a:pPr>
            <a:r>
              <a:rPr lang="en-US" sz="2000" b="0" strike="noStrike" spc="-1" dirty="0">
                <a:latin typeface="+mn-lt"/>
              </a:rPr>
              <a:t>&lt;break time="0.3s"/&gt;</a:t>
            </a:r>
            <a:endParaRPr lang="en-US" sz="2000" b="0" strike="noStrike" spc="-1" dirty="0">
              <a:latin typeface="+mn-lt"/>
            </a:endParaRPr>
          </a:p>
          <a:p>
            <a:pPr marL="215900" indent="-212725">
              <a:lnSpc>
                <a:spcPct val="100000"/>
              </a:lnSpc>
            </a:pPr>
            <a:r>
              <a:rPr lang="en-US" sz="2000" b="0" strike="noStrike" spc="-1" dirty="0">
                <a:latin typeface="+mn-lt"/>
              </a:rPr>
              <a:t>Next, S Q L statement is passed to a query optimizer, that transforms the statement into a sequence of internal operations on data items and optimizes data access paths.</a:t>
            </a:r>
            <a:endParaRPr lang="en-US" sz="2000" b="0" strike="noStrike" spc="-1" dirty="0">
              <a:latin typeface="+mn-lt"/>
            </a:endParaRPr>
          </a:p>
          <a:p>
            <a:pPr marL="215900" indent="-212725">
              <a:lnSpc>
                <a:spcPct val="100000"/>
              </a:lnSpc>
            </a:pPr>
            <a:r>
              <a:rPr lang="en-US" sz="2000" b="0" strike="noStrike" spc="-1" dirty="0">
                <a:latin typeface="+mn-lt"/>
              </a:rPr>
              <a:t>&lt;break time="0.3s"/&gt;</a:t>
            </a:r>
            <a:endParaRPr lang="en-US" sz="2000" b="0" strike="noStrike" spc="-1" dirty="0">
              <a:latin typeface="+mn-lt"/>
            </a:endParaRPr>
          </a:p>
          <a:p>
            <a:pPr marL="215900" indent="-212725">
              <a:lnSpc>
                <a:spcPct val="100000"/>
              </a:lnSpc>
            </a:pPr>
            <a:r>
              <a:rPr lang="en-US" sz="2000" b="0" strike="noStrike" spc="-1" dirty="0">
                <a:latin typeface="+mn-lt"/>
              </a:rPr>
              <a:t>At the end of this stage, the optimal processing plan is created for the processing of S Q L statement.</a:t>
            </a:r>
            <a:endParaRPr lang="en-US" sz="2000" b="0" strike="noStrike" spc="-1" dirty="0">
              <a:latin typeface="+mn-lt"/>
            </a:endParaRPr>
          </a:p>
          <a:p>
            <a:pPr marL="215900" indent="-212725">
              <a:lnSpc>
                <a:spcPct val="100000"/>
              </a:lnSpc>
            </a:pPr>
            <a:r>
              <a:rPr lang="en-US" sz="2000" b="0" strike="noStrike" spc="-1" dirty="0">
                <a:latin typeface="+mn-lt"/>
              </a:rPr>
              <a:t>&lt;break time="0.3s"/&gt;</a:t>
            </a:r>
            <a:endParaRPr lang="en-US" sz="2000" b="0" strike="noStrike" spc="-1" dirty="0">
              <a:latin typeface="+mn-lt"/>
            </a:endParaRPr>
          </a:p>
          <a:p>
            <a:pPr marL="215900" indent="-212725">
              <a:lnSpc>
                <a:spcPct val="100000"/>
              </a:lnSpc>
            </a:pPr>
            <a:r>
              <a:rPr lang="en-US" sz="2000" b="0" strike="noStrike" spc="-1" dirty="0">
                <a:latin typeface="+mn-lt"/>
              </a:rPr>
              <a:t>The </a:t>
            </a:r>
            <a:r>
              <a:rPr lang="en-US" sz="2000" b="0" strike="noStrike" spc="-1" dirty="0" err="1">
                <a:latin typeface="+mn-lt"/>
              </a:rPr>
              <a:t>optimised</a:t>
            </a:r>
            <a:r>
              <a:rPr lang="en-US" sz="2000" b="0" strike="noStrike" spc="-1" dirty="0">
                <a:latin typeface="+mn-lt"/>
              </a:rPr>
              <a:t> query processing plan, is passed to a query processor, that performs interpretation of the plan.</a:t>
            </a:r>
            <a:endParaRPr lang="en-US" sz="2000" b="0" strike="noStrike" spc="-1" dirty="0">
              <a:latin typeface="+mn-lt"/>
            </a:endParaRPr>
          </a:p>
          <a:p>
            <a:pPr marL="215900" indent="-212725">
              <a:lnSpc>
                <a:spcPct val="100000"/>
              </a:lnSpc>
            </a:pPr>
            <a:r>
              <a:rPr lang="en-US" sz="2000" b="0" strike="noStrike" spc="-1" dirty="0">
                <a:latin typeface="+mn-lt"/>
              </a:rPr>
              <a:t>&lt;break time="0.3s"/&gt;</a:t>
            </a:r>
            <a:endParaRPr lang="en-US" sz="2000" b="0" strike="noStrike" spc="-1" dirty="0">
              <a:latin typeface="+mn-lt"/>
            </a:endParaRPr>
          </a:p>
          <a:p>
            <a:pPr marL="215900" indent="-212725">
              <a:lnSpc>
                <a:spcPct val="100000"/>
              </a:lnSpc>
            </a:pPr>
            <a:r>
              <a:rPr lang="en-US" sz="2000" b="0" strike="noStrike" spc="-1" dirty="0">
                <a:latin typeface="+mn-lt"/>
              </a:rPr>
              <a:t>Query processor brings the required data blocks, from persistent storage into a data buffer cache, located in the transient memory.</a:t>
            </a:r>
            <a:endParaRPr lang="en-US" sz="2000" b="0" strike="noStrike" spc="-1" dirty="0">
              <a:latin typeface="+mn-lt"/>
            </a:endParaRPr>
          </a:p>
          <a:p>
            <a:pPr marL="215900" indent="-212725">
              <a:lnSpc>
                <a:spcPct val="100000"/>
              </a:lnSpc>
            </a:pPr>
            <a:r>
              <a:rPr lang="en-US" sz="2000" b="0" strike="noStrike" spc="-1" dirty="0">
                <a:latin typeface="+mn-lt"/>
              </a:rPr>
              <a:t>&lt;break time="0.3s"/&gt;</a:t>
            </a:r>
            <a:endParaRPr lang="en-US" sz="2000" b="0" strike="noStrike" spc="-1" dirty="0">
              <a:latin typeface="+mn-lt"/>
            </a:endParaRPr>
          </a:p>
          <a:p>
            <a:pPr marL="215900" indent="-212725">
              <a:lnSpc>
                <a:spcPct val="100000"/>
              </a:lnSpc>
            </a:pPr>
            <a:r>
              <a:rPr lang="en-US" sz="2000" b="0" strike="noStrike" spc="-1" dirty="0">
                <a:latin typeface="+mn-lt"/>
              </a:rPr>
              <a:t>A data buffer cache is a piece of fast transient memory, that is used by a database system, for keeping frequently accessed data blocks.</a:t>
            </a:r>
            <a:endParaRPr lang="en-US" sz="2000" b="0" strike="noStrike" spc="-1" dirty="0">
              <a:latin typeface="+mn-lt"/>
            </a:endParaRPr>
          </a:p>
          <a:p>
            <a:pPr marL="215900" indent="-212725">
              <a:lnSpc>
                <a:spcPct val="100000"/>
              </a:lnSpc>
            </a:pPr>
            <a:r>
              <a:rPr lang="en-US" sz="2000" b="0" strike="noStrike" spc="-1" dirty="0">
                <a:latin typeface="+mn-lt"/>
              </a:rPr>
              <a:t>&lt;break time="0.3s"/&gt;</a:t>
            </a:r>
            <a:endParaRPr lang="en-US" sz="2000" b="0" strike="noStrike" spc="-1" dirty="0">
              <a:latin typeface="+mn-lt"/>
            </a:endParaRPr>
          </a:p>
          <a:p>
            <a:pPr marL="215900" indent="-212725">
              <a:lnSpc>
                <a:spcPct val="100000"/>
              </a:lnSpc>
            </a:pPr>
            <a:r>
              <a:rPr lang="en-US" sz="2000" b="0" strike="noStrike" spc="-1" dirty="0">
                <a:latin typeface="+mn-lt"/>
              </a:rPr>
              <a:t>A data buffer cache is used to reduce the total number of read and write operations on slower persistent storage and to replace such operations, with the operation of much faster transient memory.</a:t>
            </a:r>
            <a:endParaRPr lang="en-US" sz="2000" b="0" strike="noStrike" spc="-1" dirty="0">
              <a:latin typeface="+mn-lt"/>
            </a:endParaRPr>
          </a:p>
          <a:p>
            <a:pPr marL="215900" indent="-212725">
              <a:lnSpc>
                <a:spcPct val="100000"/>
              </a:lnSpc>
            </a:pPr>
            <a:r>
              <a:rPr lang="en-US" sz="2000" b="0" strike="noStrike" spc="-1" dirty="0">
                <a:latin typeface="+mn-lt"/>
              </a:rPr>
              <a:t>&lt;break time="0.3s"/&gt;</a:t>
            </a:r>
            <a:endParaRPr lang="en-US" sz="2000" b="0" strike="noStrike" spc="-1" dirty="0">
              <a:latin typeface="+mn-lt"/>
            </a:endParaRPr>
          </a:p>
          <a:p>
            <a:pPr marL="215900" indent="-212725">
              <a:lnSpc>
                <a:spcPct val="100000"/>
              </a:lnSpc>
            </a:pPr>
            <a:r>
              <a:rPr lang="en-US" sz="2000" b="0" strike="noStrike" spc="-1" dirty="0">
                <a:latin typeface="+mn-lt"/>
              </a:rPr>
              <a:t>The data blocks, that are read or  written many times, do not need to be read from or write from slower persistent memory each time a read or write operation is performed by a database system.</a:t>
            </a:r>
            <a:endParaRPr lang="en-US" sz="2000" b="0" strike="noStrike" spc="-1" dirty="0">
              <a:latin typeface="+mn-lt"/>
            </a:endParaRPr>
          </a:p>
          <a:p>
            <a:pPr marL="215900" indent="-212725">
              <a:lnSpc>
                <a:spcPct val="100000"/>
              </a:lnSpc>
            </a:pPr>
            <a:r>
              <a:rPr lang="en-US" sz="2000" b="0" strike="noStrike" spc="-1" dirty="0">
                <a:latin typeface="+mn-lt"/>
              </a:rPr>
              <a:t>&lt;break time="0.3s"/&gt;</a:t>
            </a:r>
            <a:endParaRPr lang="en-US" sz="2000" b="0" strike="noStrike" spc="-1" dirty="0">
              <a:latin typeface="+mn-lt"/>
            </a:endParaRPr>
          </a:p>
          <a:p>
            <a:pPr marL="215900" indent="-212725">
              <a:lnSpc>
                <a:spcPct val="100000"/>
              </a:lnSpc>
            </a:pPr>
            <a:r>
              <a:rPr lang="en-US" sz="2000" b="0" strike="noStrike" spc="-1" dirty="0">
                <a:latin typeface="+mn-lt"/>
              </a:rPr>
              <a:t>Instead, to make the modifications of data safe, a database server records all modifications in a sequential and persistent log.</a:t>
            </a:r>
            <a:endParaRPr lang="en-US" sz="2000" b="0" strike="noStrike" spc="-1" dirty="0">
              <a:latin typeface="+mn-lt"/>
            </a:endParaRPr>
          </a:p>
          <a:p>
            <a:pPr marL="215900" indent="-212725">
              <a:lnSpc>
                <a:spcPct val="100000"/>
              </a:lnSpc>
            </a:pPr>
            <a:r>
              <a:rPr lang="en-US" sz="2000" b="0" strike="noStrike" spc="-1" dirty="0">
                <a:latin typeface="+mn-lt"/>
              </a:rPr>
              <a:t>&lt;break time="0.3s"/&gt;</a:t>
            </a:r>
            <a:endParaRPr lang="en-US" sz="2000" b="0" strike="noStrike" spc="-1" dirty="0">
              <a:latin typeface="+mn-lt"/>
            </a:endParaRPr>
          </a:p>
          <a:p>
            <a:pPr marL="215900" indent="-212725">
              <a:lnSpc>
                <a:spcPct val="100000"/>
              </a:lnSpc>
            </a:pPr>
            <a:r>
              <a:rPr lang="en-US" sz="2000" b="0" strike="noStrike" spc="-1" dirty="0">
                <a:latin typeface="+mn-lt"/>
              </a:rPr>
              <a:t>Sequential write operations on persistent storage are faster, than random write operations on persistent storage.</a:t>
            </a:r>
            <a:endParaRPr lang="en-US" sz="2000" b="0" strike="noStrike" spc="-1" dirty="0">
              <a:latin typeface="+mn-lt"/>
            </a:endParaRPr>
          </a:p>
          <a:p>
            <a:pPr marL="215900" indent="-212725">
              <a:lnSpc>
                <a:spcPct val="100000"/>
              </a:lnSpc>
            </a:pPr>
            <a:r>
              <a:rPr lang="en-US" sz="2000" b="0" strike="noStrike" spc="-1" dirty="0">
                <a:latin typeface="+mn-lt"/>
              </a:rPr>
              <a:t>&lt;break time="0.3s"/&gt;</a:t>
            </a:r>
            <a:endParaRPr lang="en-US" sz="2000" b="0" strike="noStrike" spc="-1" dirty="0">
              <a:latin typeface="+mn-lt"/>
            </a:endParaRPr>
          </a:p>
          <a:p>
            <a:pPr marL="215900" indent="-212725">
              <a:lnSpc>
                <a:spcPct val="100000"/>
              </a:lnSpc>
            </a:pPr>
            <a:r>
              <a:rPr lang="en-US" sz="2000" b="0" strike="noStrike" spc="-1" dirty="0">
                <a:latin typeface="+mn-lt"/>
              </a:rPr>
              <a:t>When processing of S Q L statement is completed, data obtained from the processing is returned to a client.</a:t>
            </a:r>
            <a:endParaRPr lang="en-US" sz="2000" b="0" strike="noStrike" spc="-1" dirty="0">
              <a:latin typeface="+mn-lt"/>
            </a:endParaRPr>
          </a:p>
          <a:p>
            <a:pPr marL="215900" indent="-212725">
              <a:lnSpc>
                <a:spcPct val="100000"/>
              </a:lnSpc>
            </a:pPr>
            <a:r>
              <a:rPr lang="en-US" sz="2000" b="0" strike="noStrike" spc="-1" dirty="0">
                <a:latin typeface="+mn-lt"/>
              </a:rPr>
              <a:t>&lt;break time="0.5s"/&gt;</a:t>
            </a:r>
            <a:endParaRPr lang="en-US" sz="2000" b="0" strike="noStrike" spc="-1" dirty="0">
              <a:latin typeface="+mn-lt"/>
            </a:endParaRPr>
          </a:p>
          <a:p>
            <a:pPr marL="215900" indent="-212725">
              <a:lnSpc>
                <a:spcPct val="100000"/>
              </a:lnSpc>
            </a:pPr>
            <a:r>
              <a:rPr lang="en-US" sz="2000" b="0" strike="noStrike" spc="-1" dirty="0">
                <a:latin typeface="+mn-lt"/>
              </a:rPr>
              <a:t>&lt;/prosody&gt;</a:t>
            </a:r>
            <a:endParaRPr lang="en-US" sz="2000" b="0" strike="noStrike" spc="-1" dirty="0">
              <a:latin typeface="+mn-lt"/>
            </a:endParaRPr>
          </a:p>
          <a:p>
            <a:pPr marL="215900" indent="-212725">
              <a:lnSpc>
                <a:spcPct val="100000"/>
              </a:lnSpc>
            </a:pPr>
            <a:r>
              <a:rPr lang="en-US" sz="2000" b="0" strike="noStrike" spc="-1" dirty="0">
                <a:latin typeface="+mn-lt"/>
              </a:rPr>
              <a:t>&lt;/speak&gt;</a:t>
            </a:r>
            <a:endParaRPr lang="en-US" sz="2000" b="0" strike="noStrike" spc="-1" dirty="0">
              <a:latin typeface="+mn-lt"/>
            </a:endParaRPr>
          </a:p>
          <a:p>
            <a:pPr marL="215900" indent="-212725">
              <a:lnSpc>
                <a:spcPct val="100000"/>
              </a:lnSpc>
            </a:pPr>
            <a:endParaRPr lang="en-US" sz="2000" b="0" strike="noStrike" spc="-1" dirty="0">
              <a:latin typeface="+mn-lt"/>
            </a:endParaRPr>
          </a:p>
        </p:txBody>
      </p:sp>
      <p:sp>
        <p:nvSpPr>
          <p:cNvPr id="165"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
        <p:nvSpPr>
          <p:cNvPr id="166"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44BA784D-A4C5-4F37-B4B4-30FB95EC7F00}" type="slidenum">
              <a:rPr lang="en-US" sz="1200" b="0" strike="noStrike" spc="-1">
                <a:solidFill>
                  <a:srgbClr val="000000"/>
                </a:solidFill>
                <a:latin typeface="Times New Roman" panose="02020603050405020304"/>
                <a:ea typeface="+mn-ea"/>
              </a:rPr>
            </a:fld>
            <a:endParaRPr lang="en-US" sz="1200" b="0" strike="noStrike" spc="-1">
              <a:latin typeface="Arial" panose="020B0604020202090204"/>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p:cNvSpPr>
          <p:nvPr>
            <p:ph type="body"/>
          </p:nvPr>
        </p:nvSpPr>
        <p:spPr>
          <a:xfrm>
            <a:off x="709920" y="4861440"/>
            <a:ext cx="5675760" cy="4601880"/>
          </a:xfrm>
          <a:prstGeom prst="rect">
            <a:avLst/>
          </a:prstGeom>
        </p:spPr>
        <p:txBody>
          <a:bodyPr lIns="95040" tIns="47520" rIns="95040" bIns="47520"/>
          <a:lstStyle/>
          <a:p>
            <a:pPr marL="215900" indent="-212725">
              <a:lnSpc>
                <a:spcPct val="100000"/>
              </a:lnSpc>
            </a:pPr>
            <a:r>
              <a:rPr lang="en-US" sz="2000" b="0" strike="noStrike" spc="-1" dirty="0">
                <a:latin typeface="+mn-lt"/>
              </a:rPr>
              <a:t>&lt;!-- Neural, Brian, Male, British English. --&gt;</a:t>
            </a:r>
            <a:endParaRPr lang="en-US" sz="2000" b="0" strike="noStrike" spc="-1" dirty="0">
              <a:latin typeface="+mn-lt"/>
            </a:endParaRPr>
          </a:p>
          <a:p>
            <a:pPr marL="215900" indent="-212725">
              <a:lnSpc>
                <a:spcPct val="100000"/>
              </a:lnSpc>
            </a:pPr>
            <a:r>
              <a:rPr lang="en-US" sz="2000" b="0" strike="noStrike" spc="-1" dirty="0">
                <a:latin typeface="+mn-lt"/>
              </a:rPr>
              <a:t>&lt;speak&gt;</a:t>
            </a:r>
            <a:endParaRPr lang="en-US" sz="2000" b="0" strike="noStrike" spc="-1" dirty="0">
              <a:latin typeface="+mn-lt"/>
            </a:endParaRPr>
          </a:p>
          <a:p>
            <a:pPr marL="215900" indent="-212725">
              <a:lnSpc>
                <a:spcPct val="100000"/>
              </a:lnSpc>
            </a:pPr>
            <a:r>
              <a:rPr lang="en-US" sz="2000" b="0" strike="noStrike" spc="-1" dirty="0">
                <a:latin typeface="+mn-lt"/>
              </a:rPr>
              <a:t>&lt;break time="0.5s"/&gt;</a:t>
            </a:r>
            <a:endParaRPr lang="en-US" sz="2000" b="0" strike="noStrike" spc="-1" dirty="0">
              <a:latin typeface="+mn-lt"/>
            </a:endParaRPr>
          </a:p>
          <a:p>
            <a:pPr marL="215900" indent="-212725">
              <a:lnSpc>
                <a:spcPct val="100000"/>
              </a:lnSpc>
            </a:pPr>
            <a:r>
              <a:rPr lang="en-US" sz="2000" b="0" strike="noStrike" spc="-1" dirty="0">
                <a:latin typeface="+mn-lt"/>
              </a:rPr>
              <a:t>&lt;prosody rate="90%"&gt;</a:t>
            </a:r>
            <a:endParaRPr lang="en-US" sz="2000" b="0" strike="noStrike" spc="-1" dirty="0">
              <a:latin typeface="+mn-lt"/>
            </a:endParaRPr>
          </a:p>
          <a:p>
            <a:pPr marL="215900" indent="-212725">
              <a:lnSpc>
                <a:spcPct val="100000"/>
              </a:lnSpc>
            </a:pPr>
            <a:r>
              <a:rPr lang="en-US" sz="2000" b="0" strike="noStrike" spc="-1" dirty="0">
                <a:latin typeface="+mn-lt"/>
              </a:rPr>
              <a:t>A typical relational database server is implemented as three layers of software.</a:t>
            </a:r>
            <a:endParaRPr lang="en-US" sz="2000" b="0" strike="noStrike" spc="-1" dirty="0">
              <a:latin typeface="+mn-lt"/>
            </a:endParaRPr>
          </a:p>
          <a:p>
            <a:pPr marL="215900" indent="-212725">
              <a:lnSpc>
                <a:spcPct val="100000"/>
              </a:lnSpc>
            </a:pPr>
            <a:r>
              <a:rPr lang="en-US" sz="2000" b="0" strike="noStrike" spc="-1" dirty="0">
                <a:latin typeface="+mn-lt"/>
              </a:rPr>
              <a:t>&lt;break time="0.3s"/&gt;</a:t>
            </a:r>
            <a:endParaRPr lang="en-US" sz="2000" b="0" strike="noStrike" spc="-1" dirty="0">
              <a:latin typeface="+mn-lt"/>
            </a:endParaRPr>
          </a:p>
          <a:p>
            <a:pPr marL="215900" indent="-212725">
              <a:lnSpc>
                <a:spcPct val="100000"/>
              </a:lnSpc>
            </a:pPr>
            <a:r>
              <a:rPr lang="en-US" sz="2000" b="0" strike="noStrike" spc="-1" dirty="0">
                <a:latin typeface="+mn-lt"/>
              </a:rPr>
              <a:t>An outer layer of software includes the services not unique to a database server, for example: network based client server tools for connection handling, authentication, security and the others.</a:t>
            </a:r>
            <a:endParaRPr lang="en-US" sz="2000" b="0" strike="noStrike" spc="-1" dirty="0">
              <a:latin typeface="+mn-lt"/>
            </a:endParaRPr>
          </a:p>
          <a:p>
            <a:pPr marL="215900" indent="-212725">
              <a:lnSpc>
                <a:spcPct val="100000"/>
              </a:lnSpc>
            </a:pPr>
            <a:r>
              <a:rPr lang="en-US" sz="2000" b="0" strike="noStrike" spc="-1" dirty="0">
                <a:latin typeface="+mn-lt"/>
              </a:rPr>
              <a:t>&lt;break time="0.3s"/&gt;</a:t>
            </a:r>
            <a:endParaRPr lang="en-US" sz="2000" b="0" strike="noStrike" spc="-1" dirty="0">
              <a:latin typeface="+mn-lt"/>
            </a:endParaRPr>
          </a:p>
          <a:p>
            <a:pPr marL="215900" indent="-212725">
              <a:lnSpc>
                <a:spcPct val="100000"/>
              </a:lnSpc>
            </a:pPr>
            <a:r>
              <a:rPr lang="en-US" sz="2000" b="0" strike="noStrike" spc="-1" dirty="0">
                <a:latin typeface="+mn-lt"/>
              </a:rPr>
              <a:t>A middle layer of software, includes Data Definition and Data Manipulation Language processing software, for example: query processing, query analysis, query </a:t>
            </a:r>
            <a:r>
              <a:rPr lang="en-US" sz="2000" b="0" strike="noStrike" spc="-1" dirty="0" err="1">
                <a:latin typeface="+mn-lt"/>
              </a:rPr>
              <a:t>optimisation</a:t>
            </a:r>
            <a:r>
              <a:rPr lang="en-US" sz="2000" b="0" strike="noStrike" spc="-1" dirty="0">
                <a:latin typeface="+mn-lt"/>
              </a:rPr>
              <a:t>, caching and all built-in functions, data entry, data modification, creating database structures and the others.</a:t>
            </a:r>
            <a:endParaRPr lang="en-US" sz="2000" b="0" strike="noStrike" spc="-1" dirty="0">
              <a:latin typeface="+mn-lt"/>
            </a:endParaRPr>
          </a:p>
          <a:p>
            <a:pPr marL="215900" indent="-212725">
              <a:lnSpc>
                <a:spcPct val="100000"/>
              </a:lnSpc>
            </a:pPr>
            <a:r>
              <a:rPr lang="en-US" sz="2000" b="0" strike="noStrike" spc="-1" dirty="0">
                <a:latin typeface="+mn-lt"/>
              </a:rPr>
              <a:t>&lt;break time="0.3s"/&gt;</a:t>
            </a:r>
            <a:endParaRPr lang="en-US" sz="2000" b="0" strike="noStrike" spc="-1" dirty="0">
              <a:latin typeface="+mn-lt"/>
            </a:endParaRPr>
          </a:p>
          <a:p>
            <a:pPr marL="215900" indent="-212725">
              <a:lnSpc>
                <a:spcPct val="100000"/>
              </a:lnSpc>
            </a:pPr>
            <a:r>
              <a:rPr lang="en-US" sz="2000" b="0" strike="noStrike" spc="-1" dirty="0">
                <a:latin typeface="+mn-lt"/>
              </a:rPr>
              <a:t>An innermost layer of software includes database storage engines, that are responsible for storing and retrieving data, for example: </a:t>
            </a:r>
            <a:r>
              <a:rPr lang="en-US" sz="2000" b="0" strike="noStrike" spc="-1" dirty="0" err="1">
                <a:latin typeface="+mn-lt"/>
              </a:rPr>
              <a:t>Inno</a:t>
            </a:r>
            <a:r>
              <a:rPr lang="en-US" sz="2000" b="0" strike="noStrike" spc="-1" dirty="0">
                <a:latin typeface="+mn-lt"/>
              </a:rPr>
              <a:t> D B, My I S A M, MEMORY, C S V and the others.</a:t>
            </a:r>
            <a:endParaRPr lang="en-US" sz="2000" b="0" strike="noStrike" spc="-1" dirty="0">
              <a:latin typeface="+mn-lt"/>
            </a:endParaRPr>
          </a:p>
          <a:p>
            <a:pPr marL="215900" indent="-212725">
              <a:lnSpc>
                <a:spcPct val="100000"/>
              </a:lnSpc>
            </a:pPr>
            <a:r>
              <a:rPr lang="en-US" sz="2000" b="0" strike="noStrike" spc="-1" dirty="0">
                <a:latin typeface="+mn-lt"/>
              </a:rPr>
              <a:t>&lt;break time="0.5s"/&gt;</a:t>
            </a:r>
            <a:endParaRPr lang="en-US" sz="2000" b="0" strike="noStrike" spc="-1" dirty="0">
              <a:latin typeface="+mn-lt"/>
            </a:endParaRPr>
          </a:p>
          <a:p>
            <a:pPr marL="215900" indent="-212725">
              <a:lnSpc>
                <a:spcPct val="100000"/>
              </a:lnSpc>
            </a:pPr>
            <a:r>
              <a:rPr lang="en-US" sz="2000" b="0" strike="noStrike" spc="-1" dirty="0">
                <a:latin typeface="+mn-lt"/>
              </a:rPr>
              <a:t>&lt;/prosody&gt;</a:t>
            </a:r>
            <a:endParaRPr lang="en-US" sz="2000" b="0" strike="noStrike" spc="-1" dirty="0">
              <a:latin typeface="+mn-lt"/>
            </a:endParaRPr>
          </a:p>
          <a:p>
            <a:pPr marL="215900" indent="-212725">
              <a:lnSpc>
                <a:spcPct val="100000"/>
              </a:lnSpc>
            </a:pPr>
            <a:r>
              <a:rPr lang="en-US" sz="2000" b="0" strike="noStrike" spc="-1" dirty="0">
                <a:latin typeface="+mn-lt"/>
              </a:rPr>
              <a:t>&lt;/speak&gt;</a:t>
            </a:r>
            <a:endParaRPr lang="en-US" sz="2000" b="0" strike="noStrike" spc="-1" dirty="0">
              <a:latin typeface="+mn-lt"/>
            </a:endParaRPr>
          </a:p>
        </p:txBody>
      </p:sp>
      <p:sp>
        <p:nvSpPr>
          <p:cNvPr id="168"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
        <p:nvSpPr>
          <p:cNvPr id="169"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05CAE44F-C7A7-4B9C-8349-A3F706C39DEC}" type="slidenum">
              <a:rPr lang="en-US" sz="1200" b="0" strike="noStrike" spc="-1">
                <a:solidFill>
                  <a:srgbClr val="000000"/>
                </a:solidFill>
                <a:latin typeface="Times New Roman" panose="02020603050405020304"/>
                <a:ea typeface="+mn-ea"/>
              </a:rPr>
            </a:fld>
            <a:endParaRPr lang="en-US" sz="1200" b="0" strike="noStrike" spc="-1">
              <a:latin typeface="Arial" panose="020B0604020202090204"/>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709920" y="4861440"/>
            <a:ext cx="5675760" cy="4601880"/>
          </a:xfrm>
          <a:prstGeom prst="rect">
            <a:avLst/>
          </a:prstGeom>
        </p:spPr>
        <p:txBody>
          <a:bodyPr lIns="95040" tIns="47520" rIns="95040" bIns="47520"/>
          <a:lstStyle/>
          <a:p>
            <a:pPr marL="215900" indent="-212725">
              <a:lnSpc>
                <a:spcPct val="100000"/>
              </a:lnSpc>
            </a:pPr>
            <a:r>
              <a:rPr lang="en-US" sz="2000" b="0" strike="noStrike" spc="-1" dirty="0">
                <a:latin typeface="+mn-lt"/>
              </a:rPr>
              <a:t>&lt;!-- Neural, Brian, Male, British English. --&gt;</a:t>
            </a:r>
            <a:endParaRPr lang="en-US" sz="2000" b="0" strike="noStrike" spc="-1" dirty="0">
              <a:latin typeface="+mn-lt"/>
            </a:endParaRPr>
          </a:p>
          <a:p>
            <a:pPr marL="215900" indent="-212725">
              <a:lnSpc>
                <a:spcPct val="100000"/>
              </a:lnSpc>
            </a:pPr>
            <a:r>
              <a:rPr lang="en-US" sz="2000" b="0" strike="noStrike" spc="-1" dirty="0">
                <a:latin typeface="+mn-lt"/>
              </a:rPr>
              <a:t>&lt;speak&gt;</a:t>
            </a:r>
            <a:endParaRPr lang="en-US" sz="2000" b="0" strike="noStrike" spc="-1" dirty="0">
              <a:latin typeface="+mn-lt"/>
            </a:endParaRPr>
          </a:p>
          <a:p>
            <a:pPr marL="215900" indent="-212725">
              <a:lnSpc>
                <a:spcPct val="100000"/>
              </a:lnSpc>
            </a:pPr>
            <a:r>
              <a:rPr lang="en-US" sz="2000" b="0" strike="noStrike" spc="-1" dirty="0">
                <a:latin typeface="+mn-lt"/>
              </a:rPr>
              <a:t>&lt;break time="0.5s"/&gt;</a:t>
            </a:r>
            <a:endParaRPr lang="en-US" sz="2000" b="0" strike="noStrike" spc="-1" dirty="0">
              <a:latin typeface="+mn-lt"/>
            </a:endParaRPr>
          </a:p>
          <a:p>
            <a:pPr marL="215900" indent="-212725">
              <a:lnSpc>
                <a:spcPct val="100000"/>
              </a:lnSpc>
            </a:pPr>
            <a:r>
              <a:rPr lang="en-US" sz="2000" b="0" strike="noStrike" spc="-1" dirty="0">
                <a:latin typeface="+mn-lt"/>
              </a:rPr>
              <a:t>&lt;prosody rate="90%"&gt;</a:t>
            </a:r>
            <a:endParaRPr lang="en-US" sz="2000" b="0" strike="noStrike" spc="-1" dirty="0">
              <a:latin typeface="+mn-lt"/>
            </a:endParaRPr>
          </a:p>
          <a:p>
            <a:pPr marL="215900" indent="-212725">
              <a:lnSpc>
                <a:spcPct val="100000"/>
              </a:lnSpc>
            </a:pPr>
            <a:r>
              <a:rPr lang="en-US" sz="2000" b="0" strike="noStrike" spc="-1" dirty="0">
                <a:latin typeface="+mn-lt"/>
              </a:rPr>
              <a:t>The client connections are </a:t>
            </a:r>
            <a:r>
              <a:rPr lang="en-US" sz="2000" b="0" strike="noStrike" spc="-1" dirty="0" err="1">
                <a:latin typeface="+mn-lt"/>
              </a:rPr>
              <a:t>organised</a:t>
            </a:r>
            <a:r>
              <a:rPr lang="en-US" sz="2000" b="0" strike="noStrike" spc="-1" dirty="0">
                <a:latin typeface="+mn-lt"/>
              </a:rPr>
              <a:t> in the following way.</a:t>
            </a:r>
            <a:endParaRPr lang="en-US" sz="2000" b="0" strike="noStrike" spc="-1" dirty="0">
              <a:latin typeface="+mn-lt"/>
            </a:endParaRPr>
          </a:p>
          <a:p>
            <a:pPr marL="215900" indent="-212725">
              <a:lnSpc>
                <a:spcPct val="100000"/>
              </a:lnSpc>
            </a:pPr>
            <a:r>
              <a:rPr lang="en-US" sz="2000" b="0" strike="noStrike" spc="-1" dirty="0">
                <a:latin typeface="+mn-lt"/>
              </a:rPr>
              <a:t>&lt;break time="0.3s"/&gt;</a:t>
            </a:r>
            <a:endParaRPr lang="en-US" sz="2000" b="0" strike="noStrike" spc="-1" dirty="0">
              <a:latin typeface="+mn-lt"/>
            </a:endParaRPr>
          </a:p>
          <a:p>
            <a:pPr marL="215900" indent="-212725">
              <a:lnSpc>
                <a:spcPct val="100000"/>
              </a:lnSpc>
            </a:pPr>
            <a:r>
              <a:rPr lang="en-US" sz="2000" b="0" strike="noStrike" spc="-1" dirty="0">
                <a:latin typeface="+mn-lt"/>
              </a:rPr>
              <a:t>As more than one client can be connected at a time, each client connection gets its own operating system thread of processing within a database server.</a:t>
            </a:r>
            <a:endParaRPr lang="en-US" sz="2000" b="0" strike="noStrike" spc="-1" dirty="0">
              <a:latin typeface="+mn-lt"/>
            </a:endParaRPr>
          </a:p>
          <a:p>
            <a:pPr marL="215900" indent="-212725">
              <a:lnSpc>
                <a:spcPct val="100000"/>
              </a:lnSpc>
            </a:pPr>
            <a:r>
              <a:rPr lang="en-US" sz="2000" b="0" strike="noStrike" spc="-1" dirty="0">
                <a:latin typeface="+mn-lt"/>
              </a:rPr>
              <a:t>&lt;break time="0.3s"/&gt;</a:t>
            </a:r>
            <a:endParaRPr lang="en-US" sz="2000" b="0" strike="noStrike" spc="-1" dirty="0">
              <a:latin typeface="+mn-lt"/>
            </a:endParaRPr>
          </a:p>
          <a:p>
            <a:pPr marL="215900" indent="-212725">
              <a:lnSpc>
                <a:spcPct val="100000"/>
              </a:lnSpc>
            </a:pPr>
            <a:r>
              <a:rPr lang="en-US" sz="2000" b="0" strike="noStrike" spc="-1" dirty="0">
                <a:latin typeface="+mn-lt"/>
              </a:rPr>
              <a:t>A thread resides on one core or on one C P U.</a:t>
            </a:r>
            <a:endParaRPr lang="en-US" sz="2000" b="0" strike="noStrike" spc="-1" dirty="0">
              <a:latin typeface="+mn-lt"/>
            </a:endParaRPr>
          </a:p>
          <a:p>
            <a:pPr marL="215900" indent="-212725">
              <a:lnSpc>
                <a:spcPct val="100000"/>
              </a:lnSpc>
            </a:pPr>
            <a:r>
              <a:rPr lang="en-US" sz="2000" b="0" strike="noStrike" spc="-1" dirty="0">
                <a:latin typeface="+mn-lt"/>
              </a:rPr>
              <a:t>&lt;break time="0.3s"/&gt;</a:t>
            </a:r>
            <a:endParaRPr lang="en-US" sz="2000" b="0" strike="noStrike" spc="-1" dirty="0">
              <a:latin typeface="+mn-lt"/>
            </a:endParaRPr>
          </a:p>
          <a:p>
            <a:pPr marL="215900" indent="-212725">
              <a:lnSpc>
                <a:spcPct val="100000"/>
              </a:lnSpc>
            </a:pPr>
            <a:r>
              <a:rPr lang="en-US" sz="2000" b="0" strike="noStrike" spc="-1" dirty="0">
                <a:latin typeface="+mn-lt"/>
              </a:rPr>
              <a:t>When a client connects to a server, then a server authenticates a connection.</a:t>
            </a:r>
            <a:endParaRPr lang="en-US" sz="2000" b="0" strike="noStrike" spc="-1" dirty="0">
              <a:latin typeface="+mn-lt"/>
            </a:endParaRPr>
          </a:p>
          <a:p>
            <a:pPr marL="215900" indent="-212725">
              <a:lnSpc>
                <a:spcPct val="100000"/>
              </a:lnSpc>
            </a:pPr>
            <a:r>
              <a:rPr lang="en-US" sz="2000" b="0" strike="noStrike" spc="-1" dirty="0">
                <a:latin typeface="+mn-lt"/>
              </a:rPr>
              <a:t>&lt;break time="0.3s"/&gt;</a:t>
            </a:r>
            <a:endParaRPr lang="en-US" sz="2000" b="0" strike="noStrike" spc="-1" dirty="0">
              <a:latin typeface="+mn-lt"/>
            </a:endParaRPr>
          </a:p>
          <a:p>
            <a:pPr marL="215900" indent="-212725">
              <a:lnSpc>
                <a:spcPct val="100000"/>
              </a:lnSpc>
            </a:pPr>
            <a:r>
              <a:rPr lang="en-US" sz="2000" b="0" strike="noStrike" spc="-1" dirty="0">
                <a:latin typeface="+mn-lt"/>
              </a:rPr>
              <a:t>Authentication is based on a user name, I P address of an originating host, and password.</a:t>
            </a:r>
            <a:endParaRPr lang="en-US" sz="2000" b="0" strike="noStrike" spc="-1" dirty="0">
              <a:latin typeface="+mn-lt"/>
            </a:endParaRPr>
          </a:p>
          <a:p>
            <a:pPr marL="215900" indent="-212725">
              <a:lnSpc>
                <a:spcPct val="100000"/>
              </a:lnSpc>
            </a:pPr>
            <a:r>
              <a:rPr lang="en-US" sz="2000" b="0" strike="noStrike" spc="-1" dirty="0">
                <a:latin typeface="+mn-lt"/>
              </a:rPr>
              <a:t>&lt;break time="0.3s"/&gt;</a:t>
            </a:r>
            <a:endParaRPr lang="en-US" sz="2000" b="0" strike="noStrike" spc="-1" dirty="0">
              <a:latin typeface="+mn-lt"/>
            </a:endParaRPr>
          </a:p>
          <a:p>
            <a:pPr marL="215900" indent="-212725">
              <a:lnSpc>
                <a:spcPct val="100000"/>
              </a:lnSpc>
            </a:pPr>
            <a:r>
              <a:rPr lang="en-US" sz="2000" b="0" strike="noStrike" spc="-1" dirty="0">
                <a:latin typeface="+mn-lt"/>
              </a:rPr>
              <a:t>Once a client is connected, the server verifies whether it has the privileges to access the relational tables in a database.</a:t>
            </a:r>
            <a:endParaRPr lang="en-US" sz="2000" b="0" strike="noStrike" spc="-1" dirty="0">
              <a:latin typeface="+mn-lt"/>
            </a:endParaRPr>
          </a:p>
          <a:p>
            <a:pPr marL="215900" indent="-212725">
              <a:lnSpc>
                <a:spcPct val="100000"/>
              </a:lnSpc>
            </a:pPr>
            <a:r>
              <a:rPr lang="en-US" sz="2000" b="0" strike="noStrike" spc="-1" dirty="0">
                <a:latin typeface="+mn-lt"/>
              </a:rPr>
              <a:t>&lt;break time="0.5s"/&gt;</a:t>
            </a:r>
            <a:endParaRPr lang="en-US" sz="2000" b="0" strike="noStrike" spc="-1" dirty="0">
              <a:latin typeface="+mn-lt"/>
            </a:endParaRPr>
          </a:p>
          <a:p>
            <a:pPr marL="215900" indent="-212725">
              <a:lnSpc>
                <a:spcPct val="100000"/>
              </a:lnSpc>
            </a:pPr>
            <a:r>
              <a:rPr lang="en-US" sz="2000" b="0" strike="noStrike" spc="-1" dirty="0">
                <a:latin typeface="+mn-lt"/>
              </a:rPr>
              <a:t>&lt;/prosody&gt;</a:t>
            </a:r>
            <a:endParaRPr lang="en-US" sz="2000" b="0" strike="noStrike" spc="-1" dirty="0">
              <a:latin typeface="+mn-lt"/>
            </a:endParaRPr>
          </a:p>
          <a:p>
            <a:pPr marL="215900" indent="-212725">
              <a:lnSpc>
                <a:spcPct val="100000"/>
              </a:lnSpc>
            </a:pPr>
            <a:r>
              <a:rPr lang="en-US" sz="2000" b="0" strike="noStrike" spc="-1">
                <a:latin typeface="+mn-lt"/>
              </a:rPr>
              <a:t>&lt;/speak&gt;</a:t>
            </a:r>
            <a:endParaRPr lang="en-US" sz="2000" b="0" strike="noStrike" spc="-1" dirty="0">
              <a:latin typeface="+mn-lt"/>
            </a:endParaRPr>
          </a:p>
        </p:txBody>
      </p:sp>
      <p:sp>
        <p:nvSpPr>
          <p:cNvPr id="171"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
        <p:nvSpPr>
          <p:cNvPr id="172"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D1038B47-B220-40C1-909C-B918E3D83366}" type="slidenum">
              <a:rPr lang="en-US" sz="1200" b="0" strike="noStrike" spc="-1">
                <a:solidFill>
                  <a:srgbClr val="000000"/>
                </a:solidFill>
                <a:latin typeface="Times New Roman" panose="02020603050405020304"/>
                <a:ea typeface="+mn-ea"/>
              </a:rPr>
            </a:fld>
            <a:endParaRPr lang="en-US" sz="1200" b="0" strike="noStrike" spc="-1">
              <a:latin typeface="Arial" panose="020B0604020202090204"/>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PlaceHolder 1"/>
          <p:cNvSpPr>
            <a:spLocks noGrp="1"/>
          </p:cNvSpPr>
          <p:nvPr>
            <p:ph type="body"/>
          </p:nvPr>
        </p:nvSpPr>
        <p:spPr>
          <a:xfrm>
            <a:off x="709920" y="4861440"/>
            <a:ext cx="5675760" cy="4601880"/>
          </a:xfrm>
          <a:prstGeom prst="rect">
            <a:avLst/>
          </a:prstGeom>
        </p:spPr>
        <p:txBody>
          <a:bodyPr lIns="95040" tIns="47520" rIns="95040" bIns="47520"/>
          <a:lstStyle/>
          <a:p>
            <a:pPr marL="215900" indent="-212725">
              <a:lnSpc>
                <a:spcPct val="100000"/>
              </a:lnSpc>
            </a:pPr>
            <a:r>
              <a:rPr lang="en-US" sz="2000" b="0" strike="noStrike" spc="-1" dirty="0">
                <a:latin typeface="+mn-lt"/>
              </a:rPr>
              <a:t>&lt;!-- Neural, Brian, Male, British English. --&gt;</a:t>
            </a:r>
            <a:endParaRPr lang="en-US" sz="2000" b="0" strike="noStrike" spc="-1" dirty="0">
              <a:latin typeface="+mn-lt"/>
            </a:endParaRPr>
          </a:p>
          <a:p>
            <a:pPr marL="215900" indent="-212725">
              <a:lnSpc>
                <a:spcPct val="100000"/>
              </a:lnSpc>
            </a:pPr>
            <a:r>
              <a:rPr lang="en-US" sz="2000" b="0" strike="noStrike" spc="-1" dirty="0">
                <a:latin typeface="+mn-lt"/>
              </a:rPr>
              <a:t>&lt;speak&gt;</a:t>
            </a:r>
            <a:endParaRPr lang="en-US" sz="2000" b="0" strike="noStrike" spc="-1" dirty="0">
              <a:latin typeface="+mn-lt"/>
            </a:endParaRPr>
          </a:p>
          <a:p>
            <a:pPr marL="215900" indent="-212725">
              <a:lnSpc>
                <a:spcPct val="100000"/>
              </a:lnSpc>
            </a:pPr>
            <a:r>
              <a:rPr lang="en-US" sz="2000" b="0" strike="noStrike" spc="-1" dirty="0">
                <a:latin typeface="+mn-lt"/>
              </a:rPr>
              <a:t>&lt;break time="0.5s"/&gt;</a:t>
            </a:r>
            <a:endParaRPr lang="en-US" sz="2000" b="0" strike="noStrike" spc="-1" dirty="0">
              <a:latin typeface="+mn-lt"/>
            </a:endParaRPr>
          </a:p>
          <a:p>
            <a:pPr marL="215900" indent="-212725">
              <a:lnSpc>
                <a:spcPct val="100000"/>
              </a:lnSpc>
            </a:pPr>
            <a:r>
              <a:rPr lang="en-US" sz="2000" b="0" strike="noStrike" spc="-1" dirty="0">
                <a:latin typeface="+mn-lt"/>
              </a:rPr>
              <a:t>&lt;prosody rate="90%"&gt;</a:t>
            </a:r>
            <a:endParaRPr lang="en-US" sz="2000" b="0" strike="noStrike" spc="-1" dirty="0">
              <a:latin typeface="+mn-lt"/>
            </a:endParaRPr>
          </a:p>
          <a:p>
            <a:pPr marL="215900" indent="-212725">
              <a:lnSpc>
                <a:spcPct val="100000"/>
              </a:lnSpc>
            </a:pPr>
            <a:r>
              <a:rPr lang="en-US" sz="2000" b="0" strike="noStrike" spc="-1" dirty="0">
                <a:latin typeface="+mn-lt"/>
              </a:rPr>
              <a:t>Basic operations on database server.</a:t>
            </a:r>
            <a:endParaRPr lang="en-US" sz="2000" b="0" strike="noStrike" spc="-1" dirty="0">
              <a:latin typeface="+mn-lt"/>
            </a:endParaRPr>
          </a:p>
          <a:p>
            <a:pPr marL="215900" indent="-212725">
              <a:lnSpc>
                <a:spcPct val="100000"/>
              </a:lnSpc>
            </a:pPr>
            <a:r>
              <a:rPr lang="en-US" sz="2000" b="0" strike="noStrike" spc="-1" dirty="0">
                <a:latin typeface="+mn-lt"/>
              </a:rPr>
              <a:t>&lt;break time="0.5s"/&gt;</a:t>
            </a:r>
            <a:endParaRPr lang="en-US" sz="2000" b="0" strike="noStrike" spc="-1" dirty="0">
              <a:latin typeface="+mn-lt"/>
            </a:endParaRPr>
          </a:p>
          <a:p>
            <a:pPr marL="215900" indent="-212725">
              <a:lnSpc>
                <a:spcPct val="100000"/>
              </a:lnSpc>
            </a:pPr>
            <a:r>
              <a:rPr lang="en-US" sz="2000" b="0" strike="noStrike" spc="-1" dirty="0">
                <a:latin typeface="+mn-lt"/>
              </a:rPr>
              <a:t>&lt;/prosody&gt;</a:t>
            </a:r>
            <a:endParaRPr lang="en-US" sz="2000" b="0" strike="noStrike" spc="-1" dirty="0">
              <a:latin typeface="+mn-lt"/>
            </a:endParaRPr>
          </a:p>
          <a:p>
            <a:pPr marL="215900" indent="-212725">
              <a:lnSpc>
                <a:spcPct val="100000"/>
              </a:lnSpc>
            </a:pPr>
            <a:r>
              <a:rPr lang="en-US" sz="2000" b="0" strike="noStrike" spc="-1" dirty="0">
                <a:latin typeface="+mn-lt"/>
              </a:rPr>
              <a:t>&lt;/speak&gt;</a:t>
            </a:r>
            <a:endParaRPr lang="en-US" sz="2000" b="0" strike="noStrike" spc="-1" dirty="0">
              <a:latin typeface="+mn-lt"/>
            </a:endParaRPr>
          </a:p>
        </p:txBody>
      </p:sp>
      <p:sp>
        <p:nvSpPr>
          <p:cNvPr id="174"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
        <p:nvSpPr>
          <p:cNvPr id="175"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35773E92-E820-4779-9E14-F0475B89F227}" type="slidenum">
              <a:rPr lang="en-US" sz="1200" b="0" strike="noStrike" spc="-1">
                <a:solidFill>
                  <a:srgbClr val="000000"/>
                </a:solidFill>
                <a:latin typeface="Times New Roman" panose="02020603050405020304"/>
                <a:ea typeface="+mn-ea"/>
              </a:rPr>
            </a:fld>
            <a:endParaRPr lang="en-US" sz="1200" b="0" strike="noStrike" spc="-1">
              <a:latin typeface="Arial" panose="020B0604020202090204"/>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PlaceHolder 1"/>
          <p:cNvSpPr>
            <a:spLocks noGrp="1"/>
          </p:cNvSpPr>
          <p:nvPr>
            <p:ph type="body"/>
          </p:nvPr>
        </p:nvSpPr>
        <p:spPr>
          <a:xfrm>
            <a:off x="709920" y="4861440"/>
            <a:ext cx="5675760" cy="4601880"/>
          </a:xfrm>
          <a:prstGeom prst="rect">
            <a:avLst/>
          </a:prstGeom>
        </p:spPr>
        <p:txBody>
          <a:bodyPr lIns="95040" tIns="47520" rIns="95040" bIns="47520"/>
          <a:lstStyle/>
          <a:p>
            <a:pPr marL="215900" indent="-212725">
              <a:lnSpc>
                <a:spcPct val="100000"/>
              </a:lnSpc>
            </a:pPr>
            <a:r>
              <a:rPr lang="en-US" sz="2000" b="0" strike="noStrike" spc="-1" dirty="0">
                <a:latin typeface="+mn-lt"/>
              </a:rPr>
              <a:t>&lt;!-- Neural, Brian, Male, British English. --&gt;</a:t>
            </a:r>
            <a:endParaRPr lang="en-US" sz="2000" b="0" strike="noStrike" spc="-1" dirty="0">
              <a:latin typeface="+mn-lt"/>
            </a:endParaRPr>
          </a:p>
          <a:p>
            <a:pPr marL="215900" indent="-212725">
              <a:lnSpc>
                <a:spcPct val="100000"/>
              </a:lnSpc>
            </a:pPr>
            <a:r>
              <a:rPr lang="en-US" sz="2000" b="0" strike="noStrike" spc="-1" dirty="0">
                <a:latin typeface="+mn-lt"/>
              </a:rPr>
              <a:t>&lt;speak&gt;</a:t>
            </a:r>
            <a:endParaRPr lang="en-US" sz="2000" b="0" strike="noStrike" spc="-1" dirty="0">
              <a:latin typeface="+mn-lt"/>
            </a:endParaRPr>
          </a:p>
          <a:p>
            <a:pPr marL="215900" indent="-212725">
              <a:lnSpc>
                <a:spcPct val="100000"/>
              </a:lnSpc>
            </a:pPr>
            <a:r>
              <a:rPr lang="en-US" sz="2000" b="0" strike="noStrike" spc="-1" dirty="0">
                <a:latin typeface="+mn-lt"/>
              </a:rPr>
              <a:t>&lt;break time="0.5s"/&gt;</a:t>
            </a:r>
            <a:endParaRPr lang="en-US" sz="2000" b="0" strike="noStrike" spc="-1" dirty="0">
              <a:latin typeface="+mn-lt"/>
            </a:endParaRPr>
          </a:p>
          <a:p>
            <a:pPr marL="215900" indent="-212725">
              <a:lnSpc>
                <a:spcPct val="100000"/>
              </a:lnSpc>
            </a:pPr>
            <a:r>
              <a:rPr lang="en-US" sz="2000" b="0" strike="noStrike" spc="-1" dirty="0">
                <a:latin typeface="+mn-lt"/>
              </a:rPr>
              <a:t>&lt;prosody rate="90%"&gt;</a:t>
            </a:r>
            <a:endParaRPr lang="en-US" sz="2000" b="0" strike="noStrike" spc="-1" dirty="0">
              <a:latin typeface="+mn-lt"/>
            </a:endParaRPr>
          </a:p>
          <a:p>
            <a:pPr marL="215900" indent="-212725">
              <a:lnSpc>
                <a:spcPct val="100000"/>
              </a:lnSpc>
            </a:pPr>
            <a:r>
              <a:rPr lang="en-US" sz="2000" b="0" strike="noStrike" spc="-1" dirty="0">
                <a:latin typeface="+mn-lt"/>
              </a:rPr>
              <a:t>The basic database administrative operations include: starting, stopping, and testing a status of database server.</a:t>
            </a:r>
            <a:endParaRPr lang="en-US" sz="2000" b="0" strike="noStrike" spc="-1" dirty="0">
              <a:latin typeface="+mn-lt"/>
            </a:endParaRPr>
          </a:p>
          <a:p>
            <a:pPr marL="215900" indent="-212725">
              <a:lnSpc>
                <a:spcPct val="100000"/>
              </a:lnSpc>
            </a:pPr>
            <a:r>
              <a:rPr lang="en-US" sz="2000" b="0" strike="noStrike" spc="-1" dirty="0">
                <a:latin typeface="+mn-lt"/>
              </a:rPr>
              <a:t>&lt;break time="0.3s"/&gt;</a:t>
            </a:r>
            <a:endParaRPr lang="en-US" sz="2000" b="0" strike="noStrike" spc="-1" dirty="0">
              <a:latin typeface="+mn-lt"/>
            </a:endParaRPr>
          </a:p>
          <a:p>
            <a:pPr marL="215900" indent="-212725">
              <a:lnSpc>
                <a:spcPct val="100000"/>
              </a:lnSpc>
            </a:pPr>
            <a:r>
              <a:rPr lang="en-US" sz="2000" b="0" strike="noStrike" spc="-1" dirty="0">
                <a:latin typeface="+mn-lt"/>
              </a:rPr>
              <a:t>The operations are processed through a command line interface to operating system, for example: the Terminal program.</a:t>
            </a:r>
            <a:endParaRPr lang="en-US" sz="2000" b="0" strike="noStrike" spc="-1" dirty="0">
              <a:latin typeface="+mn-lt"/>
            </a:endParaRPr>
          </a:p>
          <a:p>
            <a:pPr marL="215900" indent="-212725">
              <a:lnSpc>
                <a:spcPct val="100000"/>
              </a:lnSpc>
            </a:pPr>
            <a:r>
              <a:rPr lang="en-US" sz="2000" b="0" strike="noStrike" spc="-1" dirty="0">
                <a:latin typeface="+mn-lt"/>
              </a:rPr>
              <a:t>&lt;break time="0.3s"/&gt;</a:t>
            </a:r>
            <a:endParaRPr lang="en-US" sz="2000" b="0" strike="noStrike" spc="-1" dirty="0">
              <a:latin typeface="+mn-lt"/>
            </a:endParaRPr>
          </a:p>
          <a:p>
            <a:pPr marL="215900" indent="-212725">
              <a:lnSpc>
                <a:spcPct val="100000"/>
              </a:lnSpc>
            </a:pPr>
            <a:r>
              <a:rPr lang="en-US" sz="2000" b="0" strike="noStrike" spc="-1" dirty="0">
                <a:latin typeface="+mn-lt"/>
              </a:rPr>
              <a:t>Usually, a database server is automatically started at the boot up time of an operating system.</a:t>
            </a:r>
            <a:endParaRPr lang="en-US" sz="2000" b="0" strike="noStrike" spc="-1" dirty="0">
              <a:latin typeface="+mn-lt"/>
            </a:endParaRPr>
          </a:p>
          <a:p>
            <a:pPr marL="215900" indent="-212725">
              <a:lnSpc>
                <a:spcPct val="100000"/>
              </a:lnSpc>
            </a:pPr>
            <a:r>
              <a:rPr lang="en-US" sz="2000" b="0" strike="noStrike" spc="-1" dirty="0">
                <a:latin typeface="+mn-lt"/>
              </a:rPr>
              <a:t>&lt;break time="0.3s"/&gt;</a:t>
            </a:r>
            <a:endParaRPr lang="en-US" sz="2000" b="0" strike="noStrike" spc="-1" dirty="0">
              <a:latin typeface="+mn-lt"/>
            </a:endParaRPr>
          </a:p>
          <a:p>
            <a:pPr marL="215900" indent="-212725">
              <a:lnSpc>
                <a:spcPct val="100000"/>
              </a:lnSpc>
            </a:pPr>
            <a:r>
              <a:rPr lang="en-US" sz="2000" b="0" strike="noStrike" spc="-1" dirty="0">
                <a:latin typeface="+mn-lt"/>
              </a:rPr>
              <a:t>A database server can be stopped through a command line interface using an operating system command: service, in the following way: service my s q l stop.</a:t>
            </a:r>
            <a:endParaRPr lang="en-US" sz="2000" b="0" strike="noStrike" spc="-1" dirty="0">
              <a:latin typeface="+mn-lt"/>
            </a:endParaRPr>
          </a:p>
          <a:p>
            <a:pPr marL="215900" indent="-212725">
              <a:lnSpc>
                <a:spcPct val="100000"/>
              </a:lnSpc>
            </a:pPr>
            <a:r>
              <a:rPr lang="en-US" sz="2000" b="0" strike="noStrike" spc="-1" dirty="0">
                <a:latin typeface="+mn-lt"/>
              </a:rPr>
              <a:t>&lt;break time="0.3s"/&gt;</a:t>
            </a:r>
            <a:endParaRPr lang="en-US" sz="2000" b="0" strike="noStrike" spc="-1" dirty="0">
              <a:latin typeface="+mn-lt"/>
            </a:endParaRPr>
          </a:p>
          <a:p>
            <a:pPr marL="215900" indent="-212725">
              <a:lnSpc>
                <a:spcPct val="100000"/>
              </a:lnSpc>
            </a:pPr>
            <a:r>
              <a:rPr lang="en-US" sz="2000" b="0" strike="noStrike" spc="-1" dirty="0">
                <a:latin typeface="+mn-lt"/>
              </a:rPr>
              <a:t>Note, that authentication at an operating system level, is required to process a command: service.</a:t>
            </a:r>
            <a:endParaRPr lang="en-US" sz="2000" b="0" strike="noStrike" spc="-1" dirty="0">
              <a:latin typeface="+mn-lt"/>
            </a:endParaRPr>
          </a:p>
          <a:p>
            <a:pPr marL="215900" indent="-212725">
              <a:lnSpc>
                <a:spcPct val="100000"/>
              </a:lnSpc>
            </a:pPr>
            <a:r>
              <a:rPr lang="en-US" sz="2000" b="0" strike="noStrike" spc="-1" dirty="0">
                <a:latin typeface="+mn-lt"/>
              </a:rPr>
              <a:t>&lt;break time="0.3s"/&gt;</a:t>
            </a:r>
            <a:endParaRPr lang="en-US" sz="2000" b="0" strike="noStrike" spc="-1" dirty="0">
              <a:latin typeface="+mn-lt"/>
            </a:endParaRPr>
          </a:p>
          <a:p>
            <a:pPr marL="215900" indent="-212725">
              <a:lnSpc>
                <a:spcPct val="100000"/>
              </a:lnSpc>
            </a:pPr>
            <a:r>
              <a:rPr lang="en-US" sz="2000" b="0" strike="noStrike" spc="-1" dirty="0">
                <a:latin typeface="+mn-lt"/>
              </a:rPr>
              <a:t>We may need to stop a database server, to perform some database administrative operations or to modify the values of system </a:t>
            </a:r>
            <a:r>
              <a:rPr lang="en-US" sz="2000" b="0" strike="noStrike" spc="-1" dirty="0" err="1">
                <a:latin typeface="+mn-lt"/>
              </a:rPr>
              <a:t>initialisation</a:t>
            </a:r>
            <a:r>
              <a:rPr lang="en-US" sz="2000" b="0" strike="noStrike" spc="-1" dirty="0">
                <a:latin typeface="+mn-lt"/>
              </a:rPr>
              <a:t> variables, that cannot be modified at run time.</a:t>
            </a:r>
            <a:endParaRPr lang="en-US" sz="2000" b="0" strike="noStrike" spc="-1" dirty="0">
              <a:latin typeface="+mn-lt"/>
            </a:endParaRPr>
          </a:p>
          <a:p>
            <a:pPr marL="215900" indent="-212725">
              <a:lnSpc>
                <a:spcPct val="100000"/>
              </a:lnSpc>
            </a:pPr>
            <a:r>
              <a:rPr lang="en-US" sz="2000" b="0" strike="noStrike" spc="-1" dirty="0">
                <a:latin typeface="+mn-lt"/>
              </a:rPr>
              <a:t>&lt;break time="0.3s"/&gt;</a:t>
            </a:r>
            <a:endParaRPr lang="en-US" sz="2000" b="0" strike="noStrike" spc="-1" dirty="0">
              <a:latin typeface="+mn-lt"/>
            </a:endParaRPr>
          </a:p>
          <a:p>
            <a:pPr marL="215900" indent="-212725">
              <a:lnSpc>
                <a:spcPct val="100000"/>
              </a:lnSpc>
            </a:pPr>
            <a:r>
              <a:rPr lang="en-US" sz="2000" b="0" strike="noStrike" spc="-1" dirty="0">
                <a:latin typeface="+mn-lt"/>
              </a:rPr>
              <a:t>A database server can be started through a command line interface, using an operating system command: service, in the following way: service my s q l start.</a:t>
            </a:r>
            <a:endParaRPr lang="en-US" sz="2000" b="0" strike="noStrike" spc="-1" dirty="0">
              <a:latin typeface="+mn-lt"/>
            </a:endParaRPr>
          </a:p>
          <a:p>
            <a:pPr marL="215900" indent="-212725">
              <a:lnSpc>
                <a:spcPct val="100000"/>
              </a:lnSpc>
            </a:pPr>
            <a:r>
              <a:rPr lang="en-US" sz="2000" b="0" strike="noStrike" spc="-1" dirty="0">
                <a:latin typeface="+mn-lt"/>
              </a:rPr>
              <a:t>&lt;break time="0.3s"/&gt;</a:t>
            </a:r>
            <a:endParaRPr lang="en-US" sz="2000" b="0" strike="noStrike" spc="-1" dirty="0">
              <a:latin typeface="+mn-lt"/>
            </a:endParaRPr>
          </a:p>
          <a:p>
            <a:pPr marL="215900" indent="-212725">
              <a:lnSpc>
                <a:spcPct val="100000"/>
              </a:lnSpc>
            </a:pPr>
            <a:r>
              <a:rPr lang="en-US" sz="2000" b="0" strike="noStrike" spc="-1" dirty="0">
                <a:latin typeface="+mn-lt"/>
              </a:rPr>
              <a:t>A status of a database server can be found through a command line interface, using an operation system command: service, in the following way: service my s q l status. </a:t>
            </a:r>
            <a:endParaRPr lang="en-US" sz="2000" b="0" strike="noStrike" spc="-1" dirty="0">
              <a:latin typeface="+mn-lt"/>
            </a:endParaRPr>
          </a:p>
          <a:p>
            <a:pPr marL="215900" indent="-212725">
              <a:lnSpc>
                <a:spcPct val="100000"/>
              </a:lnSpc>
            </a:pPr>
            <a:r>
              <a:rPr lang="en-US" sz="2000" b="0" strike="noStrike" spc="-1" dirty="0">
                <a:latin typeface="+mn-lt"/>
              </a:rPr>
              <a:t>&lt;break time="0.5s"/&gt;</a:t>
            </a:r>
            <a:endParaRPr lang="en-US" sz="2000" b="0" strike="noStrike" spc="-1" dirty="0">
              <a:latin typeface="+mn-lt"/>
            </a:endParaRPr>
          </a:p>
          <a:p>
            <a:pPr marL="215900" indent="-212725">
              <a:lnSpc>
                <a:spcPct val="100000"/>
              </a:lnSpc>
            </a:pPr>
            <a:r>
              <a:rPr lang="en-US" sz="2000" b="0" strike="noStrike" spc="-1" dirty="0">
                <a:latin typeface="+mn-lt"/>
              </a:rPr>
              <a:t>&lt;/prosody&gt;</a:t>
            </a:r>
            <a:endParaRPr lang="en-US" sz="2000" b="0" strike="noStrike" spc="-1" dirty="0">
              <a:latin typeface="+mn-lt"/>
            </a:endParaRPr>
          </a:p>
          <a:p>
            <a:pPr marL="215900" indent="-212725">
              <a:lnSpc>
                <a:spcPct val="100000"/>
              </a:lnSpc>
            </a:pPr>
            <a:r>
              <a:rPr lang="en-US" sz="2000" b="0" strike="noStrike" spc="-1">
                <a:latin typeface="+mn-lt"/>
              </a:rPr>
              <a:t>&lt;/speak&gt;</a:t>
            </a:r>
            <a:endParaRPr lang="en-US" sz="2000" b="0" strike="noStrike" spc="-1" dirty="0">
              <a:latin typeface="+mn-lt"/>
            </a:endParaRPr>
          </a:p>
        </p:txBody>
      </p:sp>
      <p:sp>
        <p:nvSpPr>
          <p:cNvPr id="177"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
        <p:nvSpPr>
          <p:cNvPr id="178"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65F3D398-7E3E-49BE-8B15-4323FE8CA696}" type="slidenum">
              <a:rPr lang="en-US" sz="1200" b="0" strike="noStrike" spc="-1">
                <a:solidFill>
                  <a:srgbClr val="000000"/>
                </a:solidFill>
                <a:latin typeface="Times New Roman" panose="02020603050405020304"/>
                <a:ea typeface="+mn-ea"/>
              </a:rPr>
            </a:fld>
            <a:endParaRPr lang="en-US" sz="1200" b="0" strike="noStrike" spc="-1">
              <a:latin typeface="Arial" panose="020B0604020202090204"/>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PlaceHolder 1"/>
          <p:cNvSpPr>
            <a:spLocks noGrp="1"/>
          </p:cNvSpPr>
          <p:nvPr>
            <p:ph type="body"/>
          </p:nvPr>
        </p:nvSpPr>
        <p:spPr>
          <a:xfrm>
            <a:off x="709920" y="4861440"/>
            <a:ext cx="5675760" cy="4601880"/>
          </a:xfrm>
          <a:prstGeom prst="rect">
            <a:avLst/>
          </a:prstGeom>
        </p:spPr>
        <p:txBody>
          <a:bodyPr lIns="95040" tIns="47520" rIns="95040" bIns="47520"/>
          <a:lstStyle/>
          <a:p>
            <a:pPr marL="215900" indent="-212725">
              <a:lnSpc>
                <a:spcPct val="100000"/>
              </a:lnSpc>
            </a:pPr>
            <a:r>
              <a:rPr lang="en-US" sz="2000" b="0" strike="noStrike" spc="-1" dirty="0">
                <a:latin typeface="+mn-lt"/>
              </a:rPr>
              <a:t>&lt;!-- Neural, Brian, Male, British English. --&gt;</a:t>
            </a:r>
            <a:endParaRPr lang="en-US" sz="2000" b="0" strike="noStrike" spc="-1" dirty="0">
              <a:latin typeface="+mn-lt"/>
            </a:endParaRPr>
          </a:p>
          <a:p>
            <a:pPr marL="215900" indent="-212725">
              <a:lnSpc>
                <a:spcPct val="100000"/>
              </a:lnSpc>
            </a:pPr>
            <a:r>
              <a:rPr lang="en-US" sz="2000" b="0" strike="noStrike" spc="-1" dirty="0">
                <a:latin typeface="+mn-lt"/>
              </a:rPr>
              <a:t>&lt;speak&gt;</a:t>
            </a:r>
            <a:endParaRPr lang="en-US" sz="2000" b="0" strike="noStrike" spc="-1" dirty="0">
              <a:latin typeface="+mn-lt"/>
            </a:endParaRPr>
          </a:p>
          <a:p>
            <a:pPr marL="215900" indent="-212725">
              <a:lnSpc>
                <a:spcPct val="100000"/>
              </a:lnSpc>
            </a:pPr>
            <a:r>
              <a:rPr lang="en-US" sz="2000" b="0" strike="noStrike" spc="-1" dirty="0">
                <a:latin typeface="+mn-lt"/>
              </a:rPr>
              <a:t>&lt;break time="0.5s"/&gt;</a:t>
            </a:r>
            <a:endParaRPr lang="en-US" sz="2000" b="0" strike="noStrike" spc="-1" dirty="0">
              <a:latin typeface="+mn-lt"/>
            </a:endParaRPr>
          </a:p>
          <a:p>
            <a:pPr marL="215900" indent="-212725">
              <a:lnSpc>
                <a:spcPct val="100000"/>
              </a:lnSpc>
            </a:pPr>
            <a:r>
              <a:rPr lang="en-US" sz="2000" b="0" strike="noStrike" spc="-1" dirty="0">
                <a:latin typeface="+mn-lt"/>
              </a:rPr>
              <a:t>&lt;prosody rate="90%"&gt;</a:t>
            </a:r>
            <a:endParaRPr lang="en-US" sz="2000" b="0" strike="noStrike" spc="-1" dirty="0">
              <a:latin typeface="+mn-lt"/>
            </a:endParaRPr>
          </a:p>
          <a:p>
            <a:pPr marL="215900" indent="-212725">
              <a:lnSpc>
                <a:spcPct val="100000"/>
              </a:lnSpc>
            </a:pPr>
            <a:r>
              <a:rPr lang="en-US" sz="2000" b="0" strike="noStrike" spc="-1" dirty="0">
                <a:latin typeface="+mn-lt"/>
              </a:rPr>
              <a:t>Initialization Variables.</a:t>
            </a:r>
            <a:endParaRPr lang="en-US" sz="2000" b="0" strike="noStrike" spc="-1" dirty="0">
              <a:latin typeface="+mn-lt"/>
            </a:endParaRPr>
          </a:p>
          <a:p>
            <a:pPr marL="215900" indent="-212725">
              <a:lnSpc>
                <a:spcPct val="100000"/>
              </a:lnSpc>
            </a:pPr>
            <a:r>
              <a:rPr lang="en-US" sz="2000" b="0" strike="noStrike" spc="-1" dirty="0">
                <a:latin typeface="+mn-lt"/>
              </a:rPr>
              <a:t>&lt;break time="0.5s"/&gt;</a:t>
            </a:r>
            <a:endParaRPr lang="en-US" sz="2000" b="0" strike="noStrike" spc="-1" dirty="0">
              <a:latin typeface="+mn-lt"/>
            </a:endParaRPr>
          </a:p>
          <a:p>
            <a:pPr marL="215900" indent="-212725">
              <a:lnSpc>
                <a:spcPct val="100000"/>
              </a:lnSpc>
            </a:pPr>
            <a:r>
              <a:rPr lang="en-US" sz="2000" b="0" strike="noStrike" spc="-1" dirty="0">
                <a:latin typeface="+mn-lt"/>
              </a:rPr>
              <a:t>&lt;/prosody&gt;</a:t>
            </a:r>
            <a:endParaRPr lang="en-US" sz="2000" b="0" strike="noStrike" spc="-1" dirty="0">
              <a:latin typeface="+mn-lt"/>
            </a:endParaRPr>
          </a:p>
          <a:p>
            <a:pPr marL="215900" indent="-212725">
              <a:lnSpc>
                <a:spcPct val="100000"/>
              </a:lnSpc>
            </a:pPr>
            <a:r>
              <a:rPr lang="en-US" sz="2000" b="0" strike="noStrike" spc="-1" dirty="0">
                <a:latin typeface="+mn-lt"/>
              </a:rPr>
              <a:t>&lt;/speak&gt;</a:t>
            </a:r>
            <a:endParaRPr lang="en-US" sz="2000" b="0" strike="noStrike" spc="-1" dirty="0">
              <a:latin typeface="+mn-lt"/>
            </a:endParaRPr>
          </a:p>
        </p:txBody>
      </p:sp>
      <p:sp>
        <p:nvSpPr>
          <p:cNvPr id="180"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
        <p:nvSpPr>
          <p:cNvPr id="181"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C1AC6121-8E76-4B35-BE7B-E7B36D811462}" type="slidenum">
              <a:rPr lang="en-US" sz="1200" b="0" strike="noStrike" spc="-1">
                <a:solidFill>
                  <a:srgbClr val="000000"/>
                </a:solidFill>
                <a:latin typeface="Times New Roman" panose="02020603050405020304"/>
                <a:ea typeface="+mn-ea"/>
              </a:rPr>
            </a:fld>
            <a:endParaRPr lang="en-US" sz="1200" b="0" strike="noStrike" spc="-1">
              <a:latin typeface="Arial" panose="020B0604020202090204"/>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p:cNvSpPr>
          <p:nvPr>
            <p:ph type="body"/>
          </p:nvPr>
        </p:nvSpPr>
        <p:spPr>
          <a:xfrm>
            <a:off x="709920" y="4861440"/>
            <a:ext cx="5675760" cy="4601880"/>
          </a:xfrm>
          <a:prstGeom prst="rect">
            <a:avLst/>
          </a:prstGeom>
        </p:spPr>
        <p:txBody>
          <a:bodyPr lIns="95040" tIns="47520" rIns="95040" bIns="47520"/>
          <a:lstStyle/>
          <a:p>
            <a:pPr marL="215900" indent="-212725">
              <a:lnSpc>
                <a:spcPct val="100000"/>
              </a:lnSpc>
            </a:pPr>
            <a:r>
              <a:rPr lang="en-US" sz="2000" b="0" strike="noStrike" spc="-1" dirty="0">
                <a:latin typeface="+mn-lt"/>
              </a:rPr>
              <a:t>&lt;!-- Neural, Brian, Male, British English. --&gt;</a:t>
            </a:r>
            <a:endParaRPr lang="en-US" sz="2000" b="0" strike="noStrike" spc="-1" dirty="0">
              <a:latin typeface="+mn-lt"/>
            </a:endParaRPr>
          </a:p>
          <a:p>
            <a:pPr marL="215900" indent="-212725">
              <a:lnSpc>
                <a:spcPct val="100000"/>
              </a:lnSpc>
            </a:pPr>
            <a:r>
              <a:rPr lang="en-US" sz="2000" b="0" strike="noStrike" spc="-1" dirty="0">
                <a:latin typeface="+mn-lt"/>
              </a:rPr>
              <a:t>&lt;speak&gt;</a:t>
            </a:r>
            <a:endParaRPr lang="en-US" sz="2000" b="0" strike="noStrike" spc="-1" dirty="0">
              <a:latin typeface="+mn-lt"/>
            </a:endParaRPr>
          </a:p>
          <a:p>
            <a:pPr marL="215900" indent="-212725">
              <a:lnSpc>
                <a:spcPct val="100000"/>
              </a:lnSpc>
            </a:pPr>
            <a:r>
              <a:rPr lang="en-US" sz="2000" b="0" strike="noStrike" spc="-1" dirty="0">
                <a:latin typeface="+mn-lt"/>
              </a:rPr>
              <a:t>&lt;break time="0.5s"/&gt;</a:t>
            </a:r>
            <a:endParaRPr lang="en-US" sz="2000" b="0" strike="noStrike" spc="-1" dirty="0">
              <a:latin typeface="+mn-lt"/>
            </a:endParaRPr>
          </a:p>
          <a:p>
            <a:pPr marL="215900" indent="-212725">
              <a:lnSpc>
                <a:spcPct val="100000"/>
              </a:lnSpc>
            </a:pPr>
            <a:r>
              <a:rPr lang="en-US" sz="2000" b="0" strike="noStrike" spc="-1" dirty="0">
                <a:latin typeface="+mn-lt"/>
              </a:rPr>
              <a:t>&lt;prosody rate="90%"&gt;</a:t>
            </a:r>
            <a:endParaRPr lang="en-US" sz="2000" b="0" strike="noStrike" spc="-1" dirty="0">
              <a:latin typeface="+mn-lt"/>
            </a:endParaRPr>
          </a:p>
          <a:p>
            <a:pPr marL="215900" indent="-212725">
              <a:lnSpc>
                <a:spcPct val="100000"/>
              </a:lnSpc>
            </a:pPr>
            <a:r>
              <a:rPr lang="en-US" sz="2000" b="0" strike="noStrike" spc="-1" dirty="0">
                <a:latin typeface="+mn-lt"/>
              </a:rPr>
              <a:t>At startup time, a database server reads the values of system </a:t>
            </a:r>
            <a:r>
              <a:rPr lang="en-US" sz="2000" b="0" strike="noStrike" spc="-1" dirty="0" err="1">
                <a:latin typeface="+mn-lt"/>
              </a:rPr>
              <a:t>initialisation</a:t>
            </a:r>
            <a:r>
              <a:rPr lang="en-US" sz="2000" b="0" strike="noStrike" spc="-1" dirty="0">
                <a:latin typeface="+mn-lt"/>
              </a:rPr>
              <a:t> variables.</a:t>
            </a:r>
            <a:endParaRPr lang="en-US" sz="2000" b="0" strike="noStrike" spc="-1" dirty="0">
              <a:latin typeface="+mn-lt"/>
            </a:endParaRPr>
          </a:p>
          <a:p>
            <a:pPr marL="215900" indent="-212725">
              <a:lnSpc>
                <a:spcPct val="100000"/>
              </a:lnSpc>
            </a:pPr>
            <a:r>
              <a:rPr lang="en-US" sz="2000" b="0" strike="noStrike" spc="-1" dirty="0">
                <a:latin typeface="+mn-lt"/>
              </a:rPr>
              <a:t>&lt;break time="0.3s"/&gt;</a:t>
            </a:r>
            <a:endParaRPr lang="en-US" sz="2000" b="0" strike="noStrike" spc="-1" dirty="0">
              <a:latin typeface="+mn-lt"/>
            </a:endParaRPr>
          </a:p>
          <a:p>
            <a:pPr marL="215900" indent="-212725">
              <a:lnSpc>
                <a:spcPct val="100000"/>
              </a:lnSpc>
            </a:pPr>
            <a:r>
              <a:rPr lang="en-US" sz="2000" b="0" strike="noStrike" spc="-1" dirty="0">
                <a:latin typeface="+mn-lt"/>
              </a:rPr>
              <a:t>The system </a:t>
            </a:r>
            <a:r>
              <a:rPr lang="en-US" sz="2000" b="0" strike="noStrike" spc="-1" dirty="0" err="1">
                <a:latin typeface="+mn-lt"/>
              </a:rPr>
              <a:t>initialisation</a:t>
            </a:r>
            <a:r>
              <a:rPr lang="en-US" sz="2000" b="0" strike="noStrike" spc="-1" dirty="0">
                <a:latin typeface="+mn-lt"/>
              </a:rPr>
              <a:t> variables determine the present functionality of a database server.</a:t>
            </a:r>
            <a:endParaRPr lang="en-US" sz="2000" b="0" strike="noStrike" spc="-1" dirty="0">
              <a:latin typeface="+mn-lt"/>
            </a:endParaRPr>
          </a:p>
          <a:p>
            <a:pPr marL="215900" indent="-212725">
              <a:lnSpc>
                <a:spcPct val="100000"/>
              </a:lnSpc>
            </a:pPr>
            <a:r>
              <a:rPr lang="en-US" sz="2000" b="0" strike="noStrike" spc="-1" dirty="0">
                <a:latin typeface="+mn-lt"/>
              </a:rPr>
              <a:t>&lt;break time="0.3s"/&gt;</a:t>
            </a:r>
            <a:endParaRPr lang="en-US" sz="2000" b="0" strike="noStrike" spc="-1" dirty="0">
              <a:latin typeface="+mn-lt"/>
            </a:endParaRPr>
          </a:p>
          <a:p>
            <a:pPr marL="215900" indent="-212725">
              <a:lnSpc>
                <a:spcPct val="100000"/>
              </a:lnSpc>
            </a:pPr>
            <a:r>
              <a:rPr lang="en-US" sz="2000" b="0" strike="noStrike" spc="-1" dirty="0">
                <a:latin typeface="+mn-lt"/>
              </a:rPr>
              <a:t>By changing the values of system </a:t>
            </a:r>
            <a:r>
              <a:rPr lang="en-US" sz="2000" b="0" strike="noStrike" spc="-1" dirty="0" err="1">
                <a:latin typeface="+mn-lt"/>
              </a:rPr>
              <a:t>initialisation</a:t>
            </a:r>
            <a:r>
              <a:rPr lang="en-US" sz="2000" b="0" strike="noStrike" spc="-1" dirty="0">
                <a:latin typeface="+mn-lt"/>
              </a:rPr>
              <a:t> variables, we can change the </a:t>
            </a:r>
            <a:r>
              <a:rPr lang="en-US" sz="2000" b="0" strike="noStrike" spc="-1" dirty="0" err="1">
                <a:latin typeface="+mn-lt"/>
              </a:rPr>
              <a:t>behaviour</a:t>
            </a:r>
            <a:r>
              <a:rPr lang="en-US" sz="2000" b="0" strike="noStrike" spc="-1" dirty="0">
                <a:latin typeface="+mn-lt"/>
              </a:rPr>
              <a:t> of a database server.</a:t>
            </a:r>
            <a:endParaRPr lang="en-US" sz="2000" b="0" strike="noStrike" spc="-1" dirty="0">
              <a:latin typeface="+mn-lt"/>
            </a:endParaRPr>
          </a:p>
          <a:p>
            <a:pPr marL="215900" indent="-212725">
              <a:lnSpc>
                <a:spcPct val="100000"/>
              </a:lnSpc>
            </a:pPr>
            <a:r>
              <a:rPr lang="en-US" sz="2000" b="0" strike="noStrike" spc="-1" dirty="0">
                <a:latin typeface="+mn-lt"/>
              </a:rPr>
              <a:t>&lt;break time="0.3s"/&gt;</a:t>
            </a:r>
            <a:endParaRPr lang="en-US" sz="2000" b="0" strike="noStrike" spc="-1" dirty="0">
              <a:latin typeface="+mn-lt"/>
            </a:endParaRPr>
          </a:p>
          <a:p>
            <a:pPr marL="215900" indent="-212725">
              <a:lnSpc>
                <a:spcPct val="100000"/>
              </a:lnSpc>
            </a:pPr>
            <a:r>
              <a:rPr lang="en-US" sz="2000" b="0" strike="noStrike" spc="-1" dirty="0">
                <a:latin typeface="+mn-lt"/>
              </a:rPr>
              <a:t>For example, a system </a:t>
            </a:r>
            <a:r>
              <a:rPr lang="en-US" sz="2000" b="0" strike="noStrike" spc="-1" dirty="0" err="1">
                <a:latin typeface="+mn-lt"/>
              </a:rPr>
              <a:t>initialisation</a:t>
            </a:r>
            <a:r>
              <a:rPr lang="en-US" sz="2000" b="0" strike="noStrike" spc="-1" dirty="0">
                <a:latin typeface="+mn-lt"/>
              </a:rPr>
              <a:t> variable: </a:t>
            </a:r>
            <a:r>
              <a:rPr lang="en-US" sz="2000" b="0" strike="noStrike" spc="-1" dirty="0" err="1">
                <a:latin typeface="+mn-lt"/>
              </a:rPr>
              <a:t>autocommit</a:t>
            </a:r>
            <a:r>
              <a:rPr lang="en-US" sz="2000" b="0" strike="noStrike" spc="-1" dirty="0">
                <a:latin typeface="+mn-lt"/>
              </a:rPr>
              <a:t>, determines whether the data manipulation operations are </a:t>
            </a:r>
            <a:r>
              <a:rPr lang="en-US" sz="2000" b="0" strike="noStrike" spc="-1" dirty="0" err="1">
                <a:latin typeface="+mn-lt"/>
              </a:rPr>
              <a:t>automaticaly</a:t>
            </a:r>
            <a:r>
              <a:rPr lang="en-US" sz="2000" b="0" strike="noStrike" spc="-1" dirty="0">
                <a:latin typeface="+mn-lt"/>
              </a:rPr>
              <a:t> committed immediately after their successful completion.</a:t>
            </a:r>
            <a:endParaRPr lang="en-US" sz="2000" b="0" strike="noStrike" spc="-1" dirty="0">
              <a:latin typeface="+mn-lt"/>
            </a:endParaRPr>
          </a:p>
          <a:p>
            <a:pPr marL="215900" indent="-212725">
              <a:lnSpc>
                <a:spcPct val="100000"/>
              </a:lnSpc>
            </a:pPr>
            <a:r>
              <a:rPr lang="en-US" sz="2000" b="0" strike="noStrike" spc="-1" dirty="0">
                <a:latin typeface="+mn-lt"/>
              </a:rPr>
              <a:t>&lt;break time="0.3s"/&gt;</a:t>
            </a:r>
            <a:endParaRPr lang="en-US" sz="2000" b="0" strike="noStrike" spc="-1" dirty="0">
              <a:latin typeface="+mn-lt"/>
            </a:endParaRPr>
          </a:p>
          <a:p>
            <a:pPr marL="215900" indent="-212725">
              <a:lnSpc>
                <a:spcPct val="100000"/>
              </a:lnSpc>
            </a:pPr>
            <a:r>
              <a:rPr lang="en-US" sz="2000" b="0" strike="noStrike" spc="-1" dirty="0">
                <a:latin typeface="+mn-lt"/>
              </a:rPr>
              <a:t>Some of the names and values of system </a:t>
            </a:r>
            <a:r>
              <a:rPr lang="en-US" sz="2000" b="0" strike="noStrike" spc="-1" dirty="0" err="1">
                <a:latin typeface="+mn-lt"/>
              </a:rPr>
              <a:t>initialisation</a:t>
            </a:r>
            <a:r>
              <a:rPr lang="en-US" sz="2000" b="0" strike="noStrike" spc="-1" dirty="0">
                <a:latin typeface="+mn-lt"/>
              </a:rPr>
              <a:t> variables used in My S Q L, are listed in the present slide.</a:t>
            </a:r>
            <a:endParaRPr lang="en-US" sz="2000" b="0" strike="noStrike" spc="-1" dirty="0">
              <a:latin typeface="+mn-lt"/>
            </a:endParaRPr>
          </a:p>
          <a:p>
            <a:pPr marL="215900" indent="-212725">
              <a:lnSpc>
                <a:spcPct val="100000"/>
              </a:lnSpc>
            </a:pPr>
            <a:r>
              <a:rPr lang="en-US" sz="2000" b="0" strike="noStrike" spc="-1" dirty="0">
                <a:latin typeface="+mn-lt"/>
              </a:rPr>
              <a:t>&lt;break time="0.3s"/&gt;</a:t>
            </a:r>
            <a:endParaRPr lang="en-US" sz="2000" b="0" strike="noStrike" spc="-1" dirty="0">
              <a:latin typeface="+mn-lt"/>
            </a:endParaRPr>
          </a:p>
          <a:p>
            <a:pPr marL="215900" indent="-212725">
              <a:lnSpc>
                <a:spcPct val="100000"/>
              </a:lnSpc>
            </a:pPr>
            <a:r>
              <a:rPr lang="en-US" sz="2000" b="0" strike="noStrike" spc="-1" dirty="0">
                <a:latin typeface="+mn-lt"/>
              </a:rPr>
              <a:t>For example, a value of: </a:t>
            </a:r>
            <a:r>
              <a:rPr lang="en-US" sz="2000" b="0" strike="noStrike" spc="-1" dirty="0" err="1">
                <a:latin typeface="+mn-lt"/>
              </a:rPr>
              <a:t>autocommit</a:t>
            </a:r>
            <a:r>
              <a:rPr lang="en-US" sz="2000" b="0" strike="noStrike" spc="-1" dirty="0">
                <a:latin typeface="+mn-lt"/>
              </a:rPr>
              <a:t> system </a:t>
            </a:r>
            <a:r>
              <a:rPr lang="en-US" sz="2000" b="0" strike="noStrike" spc="-1" dirty="0" err="1">
                <a:latin typeface="+mn-lt"/>
              </a:rPr>
              <a:t>initialisation</a:t>
            </a:r>
            <a:r>
              <a:rPr lang="en-US" sz="2000" b="0" strike="noStrike" spc="-1" dirty="0">
                <a:latin typeface="+mn-lt"/>
              </a:rPr>
              <a:t> variable, is set to: ON.</a:t>
            </a:r>
            <a:endParaRPr lang="en-US" sz="2000" b="0" strike="noStrike" spc="-1" dirty="0">
              <a:latin typeface="+mn-lt"/>
            </a:endParaRPr>
          </a:p>
          <a:p>
            <a:pPr marL="215900" indent="-212725">
              <a:lnSpc>
                <a:spcPct val="100000"/>
              </a:lnSpc>
            </a:pPr>
            <a:r>
              <a:rPr lang="en-US" sz="2000" b="0" strike="noStrike" spc="-1" dirty="0">
                <a:latin typeface="+mn-lt"/>
              </a:rPr>
              <a:t>&lt;break time="0.3s"/&gt;</a:t>
            </a:r>
            <a:endParaRPr lang="en-US" sz="2000" b="0" strike="noStrike" spc="-1" dirty="0">
              <a:latin typeface="+mn-lt"/>
            </a:endParaRPr>
          </a:p>
          <a:p>
            <a:pPr marL="215900" indent="-212725">
              <a:lnSpc>
                <a:spcPct val="100000"/>
              </a:lnSpc>
            </a:pPr>
            <a:r>
              <a:rPr lang="en-US" sz="2000" b="0" strike="noStrike" spc="-1" dirty="0">
                <a:latin typeface="+mn-lt"/>
              </a:rPr>
              <a:t>It means, that in the present functionality of the system, the outcomes of data manipulation operations, are automatically committed.</a:t>
            </a:r>
            <a:endParaRPr lang="en-US" sz="2000" b="0" strike="noStrike" spc="-1" dirty="0">
              <a:latin typeface="+mn-lt"/>
            </a:endParaRPr>
          </a:p>
          <a:p>
            <a:pPr marL="215900" indent="-212725">
              <a:lnSpc>
                <a:spcPct val="100000"/>
              </a:lnSpc>
            </a:pPr>
            <a:r>
              <a:rPr lang="en-US" sz="2000" b="0" strike="noStrike" spc="-1" dirty="0">
                <a:latin typeface="+mn-lt"/>
              </a:rPr>
              <a:t>&lt;break time="0.3s"/&gt;</a:t>
            </a:r>
            <a:endParaRPr lang="en-US" sz="2000" b="0" strike="noStrike" spc="-1" dirty="0">
              <a:latin typeface="+mn-lt"/>
            </a:endParaRPr>
          </a:p>
          <a:p>
            <a:pPr marL="215900" indent="-212725">
              <a:lnSpc>
                <a:spcPct val="100000"/>
              </a:lnSpc>
            </a:pPr>
            <a:r>
              <a:rPr lang="en-US" sz="2000" b="0" strike="noStrike" spc="-1" dirty="0">
                <a:latin typeface="+mn-lt"/>
              </a:rPr>
              <a:t>Another system </a:t>
            </a:r>
            <a:r>
              <a:rPr lang="en-US" sz="2000" b="0" strike="noStrike" spc="-1" dirty="0" err="1">
                <a:latin typeface="+mn-lt"/>
              </a:rPr>
              <a:t>initialisation</a:t>
            </a:r>
            <a:r>
              <a:rPr lang="en-US" sz="2000" b="0" strike="noStrike" spc="-1" dirty="0">
                <a:latin typeface="+mn-lt"/>
              </a:rPr>
              <a:t> variable: date format, determines a default format used when a date is transformed from a string format into an internal date format.</a:t>
            </a:r>
            <a:endParaRPr lang="en-US" sz="2000" b="0" strike="noStrike" spc="-1" dirty="0">
              <a:latin typeface="+mn-lt"/>
            </a:endParaRPr>
          </a:p>
          <a:p>
            <a:pPr marL="215900" indent="-212725">
              <a:lnSpc>
                <a:spcPct val="100000"/>
              </a:lnSpc>
            </a:pPr>
            <a:r>
              <a:rPr lang="en-US" sz="2000" b="0" strike="noStrike" spc="-1" dirty="0">
                <a:latin typeface="+mn-lt"/>
              </a:rPr>
              <a:t>&lt;break time="0.3s"/&gt;</a:t>
            </a:r>
            <a:endParaRPr lang="en-US" sz="2000" b="0" strike="noStrike" spc="-1" dirty="0">
              <a:latin typeface="+mn-lt"/>
            </a:endParaRPr>
          </a:p>
          <a:p>
            <a:pPr marL="215900" indent="-212725">
              <a:lnSpc>
                <a:spcPct val="100000"/>
              </a:lnSpc>
            </a:pPr>
            <a:r>
              <a:rPr lang="en-US" sz="2000" b="0" strike="noStrike" spc="-1" dirty="0">
                <a:latin typeface="+mn-lt"/>
              </a:rPr>
              <a:t>A default format requires a date to start from a value of year, followed by a value of month and a value of day.</a:t>
            </a:r>
            <a:endParaRPr lang="en-US" sz="2000" b="0" strike="noStrike" spc="-1" dirty="0">
              <a:latin typeface="+mn-lt"/>
            </a:endParaRPr>
          </a:p>
          <a:p>
            <a:pPr marL="215900" indent="-212725">
              <a:lnSpc>
                <a:spcPct val="100000"/>
              </a:lnSpc>
            </a:pPr>
            <a:r>
              <a:rPr lang="en-US" sz="2000" b="0" strike="noStrike" spc="-1" dirty="0">
                <a:latin typeface="+mn-lt"/>
              </a:rPr>
              <a:t>&lt;break time="0.3s"/&gt;</a:t>
            </a:r>
            <a:endParaRPr lang="en-US" sz="2000" b="0" strike="noStrike" spc="-1" dirty="0">
              <a:latin typeface="+mn-lt"/>
            </a:endParaRPr>
          </a:p>
          <a:p>
            <a:pPr marL="215900" indent="-212725">
              <a:lnSpc>
                <a:spcPct val="100000"/>
              </a:lnSpc>
            </a:pPr>
            <a:r>
              <a:rPr lang="en-US" sz="2000" b="0" strike="noStrike" spc="-1" dirty="0">
                <a:latin typeface="+mn-lt"/>
              </a:rPr>
              <a:t>The values must be separated with a single character: dash.</a:t>
            </a:r>
            <a:endParaRPr lang="en-US" sz="2000" b="0" strike="noStrike" spc="-1" dirty="0">
              <a:latin typeface="+mn-lt"/>
            </a:endParaRPr>
          </a:p>
          <a:p>
            <a:pPr marL="215900" indent="-212725">
              <a:lnSpc>
                <a:spcPct val="100000"/>
              </a:lnSpc>
            </a:pPr>
            <a:r>
              <a:rPr lang="en-US" sz="2000" b="0" strike="noStrike" spc="-1" dirty="0">
                <a:latin typeface="+mn-lt"/>
              </a:rPr>
              <a:t>&lt;break time="0.5s"/&gt;</a:t>
            </a:r>
            <a:endParaRPr lang="en-US" sz="2000" b="0" strike="noStrike" spc="-1" dirty="0">
              <a:latin typeface="+mn-lt"/>
            </a:endParaRPr>
          </a:p>
          <a:p>
            <a:pPr marL="215900" indent="-212725">
              <a:lnSpc>
                <a:spcPct val="100000"/>
              </a:lnSpc>
            </a:pPr>
            <a:r>
              <a:rPr lang="en-US" sz="2000" b="0" strike="noStrike" spc="-1" dirty="0">
                <a:latin typeface="+mn-lt"/>
              </a:rPr>
              <a:t>&lt;/prosody&gt;</a:t>
            </a:r>
            <a:endParaRPr lang="en-US" sz="2000" b="0" strike="noStrike" spc="-1" dirty="0">
              <a:latin typeface="+mn-lt"/>
            </a:endParaRPr>
          </a:p>
          <a:p>
            <a:pPr marL="215900" indent="-212725">
              <a:lnSpc>
                <a:spcPct val="100000"/>
              </a:lnSpc>
            </a:pPr>
            <a:r>
              <a:rPr lang="en-US" sz="2000" b="0" strike="noStrike" spc="-1" dirty="0">
                <a:latin typeface="+mn-lt"/>
              </a:rPr>
              <a:t>&lt;/speak&gt;</a:t>
            </a:r>
            <a:endParaRPr lang="en-US" sz="2000" b="0" strike="noStrike" spc="-1" dirty="0">
              <a:latin typeface="+mn-lt"/>
            </a:endParaRPr>
          </a:p>
        </p:txBody>
      </p:sp>
      <p:sp>
        <p:nvSpPr>
          <p:cNvPr id="183"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panose="020B0604020202090204"/>
            </a:endParaRPr>
          </a:p>
        </p:txBody>
      </p:sp>
      <p:sp>
        <p:nvSpPr>
          <p:cNvPr id="184"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C52BEADD-2E63-4571-9DA0-289682040AE5}" type="slidenum">
              <a:rPr lang="en-US" sz="1200" b="0" strike="noStrike" spc="-1">
                <a:solidFill>
                  <a:srgbClr val="000000"/>
                </a:solidFill>
                <a:latin typeface="Times New Roman" panose="02020603050405020304"/>
                <a:ea typeface="+mn-ea"/>
              </a:rPr>
            </a:fld>
            <a:endParaRPr lang="en-US" sz="1200" b="0" strike="noStrike" spc="-1">
              <a:latin typeface="Arial" panose="020B06040202020902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90204"/>
            </a:endParaRPr>
          </a:p>
        </p:txBody>
      </p:sp>
      <p:sp>
        <p:nvSpPr>
          <p:cNvPr id="28"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29"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90204"/>
            </a:endParaRPr>
          </a:p>
        </p:txBody>
      </p:sp>
      <p:sp>
        <p:nvSpPr>
          <p:cNvPr id="3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3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33"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34"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90204"/>
            </a:endParaRPr>
          </a:p>
        </p:txBody>
      </p:sp>
      <p:sp>
        <p:nvSpPr>
          <p:cNvPr id="36"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37"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38"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39"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40"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41"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90204"/>
            </a:endParaRPr>
          </a:p>
        </p:txBody>
      </p:sp>
      <p:sp>
        <p:nvSpPr>
          <p:cNvPr id="47"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90204"/>
            </a:endParaRPr>
          </a:p>
        </p:txBody>
      </p:sp>
      <p:sp>
        <p:nvSpPr>
          <p:cNvPr id="49"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90204"/>
            </a:endParaRPr>
          </a:p>
        </p:txBody>
      </p:sp>
      <p:sp>
        <p:nvSpPr>
          <p:cNvPr id="5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panose="020B0604020202090204"/>
            </a:endParaRPr>
          </a:p>
        </p:txBody>
      </p:sp>
      <p:sp>
        <p:nvSpPr>
          <p:cNvPr id="5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90204"/>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57"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58"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90204"/>
            </a:endParaRPr>
          </a:p>
        </p:txBody>
      </p:sp>
      <p:sp>
        <p:nvSpPr>
          <p:cNvPr id="7"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90204"/>
            </a:endParaRPr>
          </a:p>
        </p:txBody>
      </p:sp>
      <p:sp>
        <p:nvSpPr>
          <p:cNvPr id="6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panose="020B0604020202090204"/>
            </a:endParaRPr>
          </a:p>
        </p:txBody>
      </p:sp>
      <p:sp>
        <p:nvSpPr>
          <p:cNvPr id="6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62"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90204"/>
            </a:endParaRPr>
          </a:p>
        </p:txBody>
      </p:sp>
      <p:sp>
        <p:nvSpPr>
          <p:cNvPr id="6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6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66"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90204"/>
            </a:endParaRPr>
          </a:p>
        </p:txBody>
      </p:sp>
      <p:sp>
        <p:nvSpPr>
          <p:cNvPr id="68"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69"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90204"/>
            </a:endParaRPr>
          </a:p>
        </p:txBody>
      </p:sp>
      <p:sp>
        <p:nvSpPr>
          <p:cNvPr id="7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7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73"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74"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90204"/>
            </a:endParaRPr>
          </a:p>
        </p:txBody>
      </p:sp>
      <p:sp>
        <p:nvSpPr>
          <p:cNvPr id="76"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77"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78"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79"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80"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81"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90204"/>
            </a:endParaRPr>
          </a:p>
        </p:txBody>
      </p:sp>
      <p:sp>
        <p:nvSpPr>
          <p:cNvPr id="9"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90204"/>
            </a:endParaRPr>
          </a:p>
        </p:txBody>
      </p:sp>
      <p:sp>
        <p:nvSpPr>
          <p:cNvPr id="1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panose="020B0604020202090204"/>
            </a:endParaRPr>
          </a:p>
        </p:txBody>
      </p:sp>
      <p:sp>
        <p:nvSpPr>
          <p:cNvPr id="1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90204"/>
            </a:endParaRPr>
          </a:p>
        </p:txBody>
      </p:sp>
      <p:sp>
        <p:nvSpPr>
          <p:cNvPr id="1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17"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18"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90204"/>
            </a:endParaRPr>
          </a:p>
        </p:txBody>
      </p:sp>
      <p:sp>
        <p:nvSpPr>
          <p:cNvPr id="2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panose="020B0604020202090204"/>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22"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panose="020B0604020202090204"/>
            </a:endParaRPr>
          </a:p>
        </p:txBody>
      </p:sp>
      <p:sp>
        <p:nvSpPr>
          <p:cNvPr id="2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2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panose="020B0604020202090204"/>
            </a:endParaRPr>
          </a:p>
        </p:txBody>
      </p:sp>
      <p:sp>
        <p:nvSpPr>
          <p:cNvPr id="26"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3.png"/><Relationship Id="rId14" Type="http://schemas.openxmlformats.org/officeDocument/2006/relationships/image" Target="../media/image2.png"/><Relationship Id="rId13" Type="http://schemas.openxmlformats.org/officeDocument/2006/relationships/image" Target="../media/image1.emf"/><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4" Type="http://schemas.openxmlformats.org/officeDocument/2006/relationships/theme" Target="../theme/theme2.xml"/><Relationship Id="rId13" Type="http://schemas.openxmlformats.org/officeDocument/2006/relationships/image" Target="../media/image1.emf"/><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C2340"/>
        </a:solidFill>
        <a:effectLst/>
      </p:bgPr>
    </p:bg>
    <p:spTree>
      <p:nvGrpSpPr>
        <p:cNvPr id="1" name=""/>
        <p:cNvGrpSpPr/>
        <p:nvPr/>
      </p:nvGrpSpPr>
      <p:grpSpPr>
        <a:xfrm>
          <a:off x="0" y="0"/>
          <a:ext cx="0" cy="0"/>
          <a:chOff x="0" y="0"/>
          <a:chExt cx="0" cy="0"/>
        </a:xfrm>
      </p:grpSpPr>
      <p:sp>
        <p:nvSpPr>
          <p:cNvPr id="6" name="Line 1"/>
          <p:cNvSpPr/>
          <p:nvPr/>
        </p:nvSpPr>
        <p:spPr>
          <a:xfrm>
            <a:off x="457200" y="6420960"/>
            <a:ext cx="7535880" cy="360"/>
          </a:xfrm>
          <a:prstGeom prst="line">
            <a:avLst/>
          </a:prstGeom>
          <a:ln>
            <a:round/>
          </a:ln>
        </p:spPr>
        <p:style>
          <a:lnRef idx="1">
            <a:schemeClr val="dk1"/>
          </a:lnRef>
          <a:fillRef idx="0">
            <a:schemeClr val="dk1"/>
          </a:fillRef>
          <a:effectRef idx="0">
            <a:schemeClr val="dk1"/>
          </a:effectRef>
          <a:fontRef idx="minor"/>
        </p:style>
      </p:sp>
      <p:pic>
        <p:nvPicPr>
          <p:cNvPr id="7" name="Picture 3"/>
          <p:cNvPicPr/>
          <p:nvPr/>
        </p:nvPicPr>
        <p:blipFill>
          <a:blip r:embed="rId13"/>
          <a:stretch>
            <a:fillRect/>
          </a:stretch>
        </p:blipFill>
        <p:spPr>
          <a:xfrm>
            <a:off x="8114040" y="6079320"/>
            <a:ext cx="646560" cy="550440"/>
          </a:xfrm>
          <a:prstGeom prst="rect">
            <a:avLst/>
          </a:prstGeom>
          <a:ln>
            <a:noFill/>
          </a:ln>
        </p:spPr>
      </p:pic>
      <p:pic>
        <p:nvPicPr>
          <p:cNvPr id="2" name="Picture 3"/>
          <p:cNvPicPr/>
          <p:nvPr/>
        </p:nvPicPr>
        <p:blipFill>
          <a:blip r:embed="rId14"/>
          <a:stretch>
            <a:fillRect/>
          </a:stretch>
        </p:blipFill>
        <p:spPr>
          <a:xfrm>
            <a:off x="0" y="4320"/>
            <a:ext cx="9140400" cy="6846120"/>
          </a:xfrm>
          <a:prstGeom prst="rect">
            <a:avLst/>
          </a:prstGeom>
          <a:ln>
            <a:noFill/>
          </a:ln>
        </p:spPr>
      </p:pic>
      <p:pic>
        <p:nvPicPr>
          <p:cNvPr id="3" name="Picture 5"/>
          <p:cNvPicPr/>
          <p:nvPr/>
        </p:nvPicPr>
        <p:blipFill>
          <a:blip r:embed="rId15"/>
          <a:stretch>
            <a:fillRect/>
          </a:stretch>
        </p:blipFill>
        <p:spPr>
          <a:xfrm>
            <a:off x="7317720" y="5233320"/>
            <a:ext cx="1421640" cy="1169280"/>
          </a:xfrm>
          <a:prstGeom prst="rect">
            <a:avLst/>
          </a:prstGeom>
          <a:ln>
            <a:noFill/>
          </a:ln>
        </p:spPr>
      </p:pic>
      <p:sp>
        <p:nvSpPr>
          <p:cNvPr id="4" name="PlaceHolder 2"/>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latin typeface="Arial" panose="020B0604020202090204"/>
              </a:rPr>
              <a:t>单击鼠标编辑标题文字格式</a:t>
            </a:r>
            <a:endParaRPr lang="en-US" sz="4400" b="0" strike="noStrike" spc="-1">
              <a:latin typeface="Arial" panose="020B0604020202090204"/>
            </a:endParaRPr>
          </a:p>
        </p:txBody>
      </p:sp>
      <p:sp>
        <p:nvSpPr>
          <p:cNvPr id="5" name="PlaceHolder 3"/>
          <p:cNvSpPr>
            <a:spLocks noGrp="1"/>
          </p:cNvSpPr>
          <p:nvPr>
            <p:ph type="body"/>
          </p:nvPr>
        </p:nvSpPr>
        <p:spPr>
          <a:xfrm>
            <a:off x="457200" y="1604520"/>
            <a:ext cx="8229240" cy="3977280"/>
          </a:xfrm>
          <a:prstGeom prst="rect">
            <a:avLst/>
          </a:prstGeom>
        </p:spPr>
        <p:txBody>
          <a:bodyPr lIns="0" tIns="0" rIns="0" bIns="0">
            <a:normAutofit/>
          </a:bodyPr>
          <a:lstStyle/>
          <a:p>
            <a:pPr marL="431800" indent="-323850">
              <a:spcBef>
                <a:spcPts val="1415"/>
              </a:spcBef>
              <a:buClr>
                <a:srgbClr val="FFFFFF"/>
              </a:buClr>
              <a:buSzPct val="45000"/>
              <a:buFont typeface="Wingdings" panose="05000000000000000000" pitchFamily="2" charset="2"/>
              <a:buChar char=""/>
            </a:pPr>
            <a:r>
              <a:rPr lang="en-US" sz="3200" b="0" strike="noStrike" spc="-1">
                <a:latin typeface="Arial" panose="020B0604020202090204"/>
              </a:rPr>
              <a:t>单击鼠标编辑大纲文字格式</a:t>
            </a:r>
            <a:endParaRPr lang="en-US" sz="3200" b="0" strike="noStrike" spc="-1">
              <a:latin typeface="Arial" panose="020B0604020202090204"/>
            </a:endParaRPr>
          </a:p>
          <a:p>
            <a:pPr marL="864235" lvl="1" indent="-323850">
              <a:spcBef>
                <a:spcPts val="1135"/>
              </a:spcBef>
              <a:buClr>
                <a:srgbClr val="FFFFFF"/>
              </a:buClr>
              <a:buSzPct val="75000"/>
              <a:buFont typeface="Symbol" charset="2"/>
              <a:buChar char=""/>
            </a:pPr>
            <a:r>
              <a:rPr lang="en-US" sz="2800" b="0" strike="noStrike" spc="-1">
                <a:latin typeface="Arial" panose="020B0604020202090204"/>
              </a:rPr>
              <a:t>第二个大纲级</a:t>
            </a:r>
            <a:endParaRPr lang="en-US" sz="2800" b="0" strike="noStrike" spc="-1">
              <a:latin typeface="Arial" panose="020B0604020202090204"/>
            </a:endParaRPr>
          </a:p>
          <a:p>
            <a:pPr marL="1296035" lvl="2" indent="-288290">
              <a:spcBef>
                <a:spcPts val="850"/>
              </a:spcBef>
              <a:buClr>
                <a:srgbClr val="FFFFFF"/>
              </a:buClr>
              <a:buSzPct val="45000"/>
              <a:buFont typeface="Wingdings" panose="05000000000000000000" pitchFamily="2" charset="2"/>
              <a:buChar char=""/>
            </a:pPr>
            <a:r>
              <a:rPr lang="en-US" sz="2400" b="0" strike="noStrike" spc="-1">
                <a:latin typeface="Arial" panose="020B0604020202090204"/>
              </a:rPr>
              <a:t>第三大纲级别</a:t>
            </a:r>
            <a:endParaRPr lang="en-US" sz="2400" b="0" strike="noStrike" spc="-1">
              <a:latin typeface="Arial" panose="020B0604020202090204"/>
            </a:endParaRPr>
          </a:p>
          <a:p>
            <a:pPr marL="1727835" lvl="3" indent="-215900">
              <a:spcBef>
                <a:spcPts val="565"/>
              </a:spcBef>
              <a:buClr>
                <a:srgbClr val="FFFFFF"/>
              </a:buClr>
              <a:buSzPct val="75000"/>
              <a:buFont typeface="Symbol" charset="2"/>
              <a:buChar char=""/>
            </a:pPr>
            <a:r>
              <a:rPr lang="en-US" sz="2000" b="0" strike="noStrike" spc="-1">
                <a:latin typeface="Arial" panose="020B0604020202090204"/>
              </a:rPr>
              <a:t>第四大纲级别</a:t>
            </a:r>
            <a:endParaRPr lang="en-US" sz="2000" b="0" strike="noStrike" spc="-1">
              <a:latin typeface="Arial" panose="020B0604020202090204"/>
            </a:endParaRPr>
          </a:p>
          <a:p>
            <a:pPr marL="2160270" lvl="4" indent="-215900">
              <a:spcBef>
                <a:spcPts val="285"/>
              </a:spcBef>
              <a:buClr>
                <a:srgbClr val="FFFFFF"/>
              </a:buClr>
              <a:buSzPct val="45000"/>
              <a:buFont typeface="Wingdings" panose="05000000000000000000" pitchFamily="2" charset="2"/>
              <a:buChar char=""/>
            </a:pPr>
            <a:r>
              <a:rPr lang="en-US" sz="2000" b="0" strike="noStrike" spc="-1">
                <a:latin typeface="Arial" panose="020B0604020202090204"/>
              </a:rPr>
              <a:t>第五大纲级别</a:t>
            </a:r>
            <a:endParaRPr lang="en-US" sz="2000" b="0" strike="noStrike" spc="-1">
              <a:latin typeface="Arial" panose="020B0604020202090204"/>
            </a:endParaRPr>
          </a:p>
          <a:p>
            <a:pPr marL="2592070" lvl="5" indent="-215900">
              <a:spcBef>
                <a:spcPts val="285"/>
              </a:spcBef>
              <a:buClr>
                <a:srgbClr val="FFFFFF"/>
              </a:buClr>
              <a:buSzPct val="45000"/>
              <a:buFont typeface="Wingdings" panose="05000000000000000000" pitchFamily="2" charset="2"/>
              <a:buChar char=""/>
            </a:pPr>
            <a:r>
              <a:rPr lang="en-US" sz="2000" b="0" strike="noStrike" spc="-1">
                <a:latin typeface="Arial" panose="020B0604020202090204"/>
              </a:rPr>
              <a:t>第六大纲级别</a:t>
            </a:r>
            <a:endParaRPr lang="en-US" sz="2000" b="0" strike="noStrike" spc="-1">
              <a:latin typeface="Arial" panose="020B0604020202090204"/>
            </a:endParaRPr>
          </a:p>
          <a:p>
            <a:pPr marL="3023870" lvl="6" indent="-215900">
              <a:spcBef>
                <a:spcPts val="285"/>
              </a:spcBef>
              <a:buClr>
                <a:srgbClr val="FFFFFF"/>
              </a:buClr>
              <a:buSzPct val="45000"/>
              <a:buFont typeface="Wingdings" panose="05000000000000000000" pitchFamily="2" charset="2"/>
              <a:buChar char=""/>
            </a:pPr>
            <a:r>
              <a:rPr lang="en-US" sz="2000" b="0" strike="noStrike" spc="-1">
                <a:latin typeface="Arial" panose="020B0604020202090204"/>
              </a:rPr>
              <a:t>第七大纲级别</a:t>
            </a:r>
            <a:endParaRPr lang="en-US" sz="2000" b="0" strike="noStrike" spc="-1">
              <a:latin typeface="Arial" panose="020B060402020209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 name="Line 1"/>
          <p:cNvSpPr/>
          <p:nvPr/>
        </p:nvSpPr>
        <p:spPr>
          <a:xfrm>
            <a:off x="457200" y="6420960"/>
            <a:ext cx="7535880" cy="360"/>
          </a:xfrm>
          <a:prstGeom prst="line">
            <a:avLst/>
          </a:prstGeom>
          <a:ln>
            <a:round/>
          </a:ln>
        </p:spPr>
        <p:style>
          <a:lnRef idx="1">
            <a:schemeClr val="dk1"/>
          </a:lnRef>
          <a:fillRef idx="0">
            <a:schemeClr val="dk1"/>
          </a:fillRef>
          <a:effectRef idx="0">
            <a:schemeClr val="dk1"/>
          </a:effectRef>
          <a:fontRef idx="minor"/>
        </p:style>
      </p:sp>
      <p:pic>
        <p:nvPicPr>
          <p:cNvPr id="43" name="Picture 3"/>
          <p:cNvPicPr/>
          <p:nvPr/>
        </p:nvPicPr>
        <p:blipFill>
          <a:blip r:embed="rId13"/>
          <a:stretch>
            <a:fillRect/>
          </a:stretch>
        </p:blipFill>
        <p:spPr>
          <a:xfrm>
            <a:off x="8114040" y="6079320"/>
            <a:ext cx="646560" cy="550440"/>
          </a:xfrm>
          <a:prstGeom prst="rect">
            <a:avLst/>
          </a:prstGeom>
          <a:ln>
            <a:noFill/>
          </a:ln>
        </p:spPr>
      </p:pic>
      <p:sp>
        <p:nvSpPr>
          <p:cNvPr id="44" name="PlaceHolder 2"/>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latin typeface="Arial" panose="020B0604020202090204"/>
              </a:rPr>
              <a:t>单击鼠标编辑标题文字格式</a:t>
            </a:r>
            <a:endParaRPr lang="en-US" sz="4400" b="0" strike="noStrike" spc="-1">
              <a:latin typeface="Arial" panose="020B0604020202090204"/>
            </a:endParaRPr>
          </a:p>
        </p:txBody>
      </p:sp>
      <p:sp>
        <p:nvSpPr>
          <p:cNvPr id="45" name="PlaceHolder 3"/>
          <p:cNvSpPr>
            <a:spLocks noGrp="1"/>
          </p:cNvSpPr>
          <p:nvPr>
            <p:ph type="body"/>
          </p:nvPr>
        </p:nvSpPr>
        <p:spPr>
          <a:xfrm>
            <a:off x="457200" y="1604520"/>
            <a:ext cx="822924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US" sz="3200" b="0" strike="noStrike" spc="-1">
                <a:latin typeface="Arial" panose="020B0604020202090204"/>
              </a:rPr>
              <a:t>单击鼠标编辑大纲文字格式</a:t>
            </a:r>
            <a:endParaRPr lang="en-US" sz="3200" b="0" strike="noStrike" spc="-1">
              <a:latin typeface="Arial" panose="020B0604020202090204"/>
            </a:endParaRPr>
          </a:p>
          <a:p>
            <a:pPr marL="864235" lvl="1" indent="-323850">
              <a:spcBef>
                <a:spcPts val="1135"/>
              </a:spcBef>
              <a:buClr>
                <a:srgbClr val="000000"/>
              </a:buClr>
              <a:buSzPct val="75000"/>
              <a:buFont typeface="Symbol" charset="2"/>
              <a:buChar char=""/>
            </a:pPr>
            <a:r>
              <a:rPr lang="en-US" sz="2800" b="0" strike="noStrike" spc="-1">
                <a:latin typeface="Arial" panose="020B0604020202090204"/>
              </a:rPr>
              <a:t>第二个大纲级</a:t>
            </a:r>
            <a:endParaRPr lang="en-US" sz="2800" b="0" strike="noStrike" spc="-1">
              <a:latin typeface="Arial" panose="020B0604020202090204"/>
            </a:endParaRPr>
          </a:p>
          <a:p>
            <a:pPr marL="1296035" lvl="2" indent="-288290">
              <a:spcBef>
                <a:spcPts val="850"/>
              </a:spcBef>
              <a:buClr>
                <a:srgbClr val="000000"/>
              </a:buClr>
              <a:buSzPct val="45000"/>
              <a:buFont typeface="Wingdings" panose="05000000000000000000" pitchFamily="2" charset="2"/>
              <a:buChar char=""/>
            </a:pPr>
            <a:r>
              <a:rPr lang="en-US" sz="2400" b="0" strike="noStrike" spc="-1">
                <a:latin typeface="Arial" panose="020B0604020202090204"/>
              </a:rPr>
              <a:t>第三大纲级别</a:t>
            </a:r>
            <a:endParaRPr lang="en-US" sz="2400" b="0" strike="noStrike" spc="-1">
              <a:latin typeface="Arial" panose="020B0604020202090204"/>
            </a:endParaRPr>
          </a:p>
          <a:p>
            <a:pPr marL="1727835" lvl="3" indent="-215900">
              <a:spcBef>
                <a:spcPts val="565"/>
              </a:spcBef>
              <a:buClr>
                <a:srgbClr val="000000"/>
              </a:buClr>
              <a:buSzPct val="75000"/>
              <a:buFont typeface="Symbol" charset="2"/>
              <a:buChar char=""/>
            </a:pPr>
            <a:r>
              <a:rPr lang="en-US" sz="2000" b="0" strike="noStrike" spc="-1">
                <a:latin typeface="Arial" panose="020B0604020202090204"/>
              </a:rPr>
              <a:t>第四大纲级别</a:t>
            </a:r>
            <a:endParaRPr lang="en-US" sz="2000" b="0" strike="noStrike" spc="-1">
              <a:latin typeface="Arial" panose="020B0604020202090204"/>
            </a:endParaRPr>
          </a:p>
          <a:p>
            <a:pPr marL="2160270" lvl="4" indent="-215900">
              <a:spcBef>
                <a:spcPts val="285"/>
              </a:spcBef>
              <a:buClr>
                <a:srgbClr val="000000"/>
              </a:buClr>
              <a:buSzPct val="45000"/>
              <a:buFont typeface="Wingdings" panose="05000000000000000000" pitchFamily="2" charset="2"/>
              <a:buChar char=""/>
            </a:pPr>
            <a:r>
              <a:rPr lang="en-US" sz="2000" b="0" strike="noStrike" spc="-1">
                <a:latin typeface="Arial" panose="020B0604020202090204"/>
              </a:rPr>
              <a:t>第五大纲级别</a:t>
            </a:r>
            <a:endParaRPr lang="en-US" sz="2000" b="0" strike="noStrike" spc="-1">
              <a:latin typeface="Arial" panose="020B0604020202090204"/>
            </a:endParaRPr>
          </a:p>
          <a:p>
            <a:pPr marL="2592070" lvl="5" indent="-215900">
              <a:spcBef>
                <a:spcPts val="285"/>
              </a:spcBef>
              <a:buClr>
                <a:srgbClr val="000000"/>
              </a:buClr>
              <a:buSzPct val="45000"/>
              <a:buFont typeface="Wingdings" panose="05000000000000000000" pitchFamily="2" charset="2"/>
              <a:buChar char=""/>
            </a:pPr>
            <a:r>
              <a:rPr lang="en-US" sz="2000" b="0" strike="noStrike" spc="-1">
                <a:latin typeface="Arial" panose="020B0604020202090204"/>
              </a:rPr>
              <a:t>第六大纲级别</a:t>
            </a:r>
            <a:endParaRPr lang="en-US" sz="2000" b="0" strike="noStrike" spc="-1">
              <a:latin typeface="Arial" panose="020B0604020202090204"/>
            </a:endParaRPr>
          </a:p>
          <a:p>
            <a:pPr marL="3023870" lvl="6" indent="-215900">
              <a:spcBef>
                <a:spcPts val="285"/>
              </a:spcBef>
              <a:buClr>
                <a:srgbClr val="000000"/>
              </a:buClr>
              <a:buSzPct val="45000"/>
              <a:buFont typeface="Wingdings" panose="05000000000000000000" pitchFamily="2" charset="2"/>
              <a:buChar char=""/>
            </a:pPr>
            <a:r>
              <a:rPr lang="en-US" sz="2000" b="0" strike="noStrike" spc="-1">
                <a:latin typeface="Arial" panose="020B0604020202090204"/>
              </a:rPr>
              <a:t>第七大纲级别</a:t>
            </a:r>
            <a:endParaRPr lang="en-US" sz="2000" b="0" strike="noStrike" spc="-1">
              <a:latin typeface="Arial" panose="020B06040202020902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CustomShape 1"/>
          <p:cNvSpPr/>
          <p:nvPr/>
        </p:nvSpPr>
        <p:spPr>
          <a:xfrm>
            <a:off x="316800" y="2917080"/>
            <a:ext cx="6443280" cy="24832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b"/>
          <a:lstStyle/>
          <a:p>
            <a:pPr>
              <a:lnSpc>
                <a:spcPct val="80000"/>
              </a:lnSpc>
            </a:pPr>
            <a:r>
              <a:rPr lang="en-US" sz="6600" b="0" strike="noStrike" spc="-131">
                <a:solidFill>
                  <a:srgbClr val="FFFFFF"/>
                </a:solidFill>
                <a:latin typeface="Times New Roman" panose="02020603050405020304"/>
                <a:ea typeface="DejaVu Sans"/>
              </a:rPr>
              <a:t>Architecture of Relational Database Server</a:t>
            </a:r>
            <a:endParaRPr lang="en-US" sz="6600" b="0" strike="noStrike" spc="-1">
              <a:latin typeface="Arial" panose="020B0604020202090204"/>
            </a:endParaRPr>
          </a:p>
        </p:txBody>
      </p:sp>
      <p:sp>
        <p:nvSpPr>
          <p:cNvPr id="88" name="CustomShape 2"/>
          <p:cNvSpPr/>
          <p:nvPr/>
        </p:nvSpPr>
        <p:spPr>
          <a:xfrm>
            <a:off x="303120" y="5513040"/>
            <a:ext cx="6397200" cy="1062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spcBef>
                <a:spcPts val="320"/>
              </a:spcBef>
            </a:pPr>
            <a:r>
              <a:rPr lang="en-US" sz="1600" b="0" strike="noStrike" spc="-1">
                <a:solidFill>
                  <a:srgbClr val="D9D9D6"/>
                </a:solidFill>
                <a:latin typeface="Montserrat"/>
                <a:ea typeface="DejaVu Sans"/>
              </a:rPr>
              <a:t>CSIT882: Data Management Systems</a:t>
            </a:r>
            <a:endParaRPr lang="en-US" sz="1600" b="0" strike="noStrike" spc="-1">
              <a:latin typeface="Arial" panose="020B0604020202090204"/>
            </a:endParaRPr>
          </a:p>
        </p:txBody>
      </p:sp>
      <p:sp>
        <p:nvSpPr>
          <p:cNvPr id="89" name="CustomShape 3"/>
          <p:cNvSpPr/>
          <p:nvPr/>
        </p:nvSpPr>
        <p:spPr>
          <a:xfrm>
            <a:off x="198720" y="993960"/>
            <a:ext cx="181080" cy="3657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CustomShape 1"/>
          <p:cNvSpPr/>
          <p:nvPr/>
        </p:nvSpPr>
        <p:spPr>
          <a:xfrm>
            <a:off x="457200" y="411120"/>
            <a:ext cx="814716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905">
              <a:lnSpc>
                <a:spcPct val="100000"/>
              </a:lnSpc>
              <a:spcBef>
                <a:spcPts val="560"/>
              </a:spcBef>
            </a:pPr>
            <a:r>
              <a:rPr lang="en-US" sz="3200" b="0" strike="noStrike" spc="-1" dirty="0" err="1">
                <a:solidFill>
                  <a:srgbClr val="0B223E"/>
                </a:solidFill>
                <a:latin typeface="Times New Roman" panose="02020603050405020304"/>
                <a:ea typeface="DejaVu Sans"/>
              </a:rPr>
              <a:t>Initialisation</a:t>
            </a:r>
            <a:r>
              <a:rPr lang="en-US" sz="3200" b="0" strike="noStrike" spc="-1" dirty="0">
                <a:solidFill>
                  <a:srgbClr val="0B223E"/>
                </a:solidFill>
                <a:latin typeface="Times New Roman" panose="02020603050405020304"/>
                <a:ea typeface="DejaVu Sans"/>
              </a:rPr>
              <a:t> Variables</a:t>
            </a:r>
            <a:endParaRPr lang="en-US" sz="3200" b="0" strike="noStrike" spc="-1" dirty="0">
              <a:latin typeface="Arial" panose="020B0604020202090204"/>
            </a:endParaRPr>
          </a:p>
        </p:txBody>
      </p:sp>
      <p:sp>
        <p:nvSpPr>
          <p:cNvPr id="122" name="CustomShape 2"/>
          <p:cNvSpPr/>
          <p:nvPr/>
        </p:nvSpPr>
        <p:spPr>
          <a:xfrm>
            <a:off x="457200" y="1041120"/>
            <a:ext cx="7870320" cy="4431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25" indent="-340995" algn="just">
              <a:lnSpc>
                <a:spcPct val="100000"/>
              </a:lnSpc>
              <a:spcBef>
                <a:spcPts val="560"/>
              </a:spcBef>
              <a:buClr>
                <a:srgbClr val="0C2340"/>
              </a:buClr>
              <a:buFont typeface="Arial" panose="020B0604020202090204"/>
              <a:buChar char="•"/>
            </a:pPr>
            <a:r>
              <a:rPr lang="en-US" sz="2200" b="0" strike="noStrike" spc="-1" dirty="0">
                <a:solidFill>
                  <a:srgbClr val="000000"/>
                </a:solidFill>
                <a:latin typeface="Times New Roman" panose="02020603050405020304"/>
                <a:ea typeface="DejaVu Sans"/>
              </a:rPr>
              <a:t>To display </a:t>
            </a:r>
            <a:r>
              <a:rPr lang="en-US" sz="2200" b="0" strike="noStrike" spc="-1" dirty="0">
                <a:solidFill>
                  <a:srgbClr val="000000"/>
                </a:solidFill>
                <a:latin typeface="Courier New" panose="02070609020205090404" pitchFamily="49" charset="0"/>
                <a:ea typeface="DejaVu Sans"/>
                <a:cs typeface="Courier New" panose="02070609020205090404" pitchFamily="49" charset="0"/>
              </a:rPr>
              <a:t>ALL</a:t>
            </a:r>
            <a:r>
              <a:rPr lang="en-US" sz="2200" b="0" strike="noStrike" spc="-1" dirty="0">
                <a:solidFill>
                  <a:srgbClr val="000000"/>
                </a:solidFill>
                <a:latin typeface="Times New Roman" panose="02020603050405020304"/>
                <a:ea typeface="DejaVu Sans"/>
              </a:rPr>
              <a:t> (501) the system </a:t>
            </a:r>
            <a:r>
              <a:rPr lang="en-US" sz="2200" b="0" strike="noStrike" spc="-1" dirty="0" err="1">
                <a:solidFill>
                  <a:srgbClr val="000000"/>
                </a:solidFill>
                <a:latin typeface="Times New Roman" panose="02020603050405020304"/>
                <a:ea typeface="DejaVu Sans"/>
              </a:rPr>
              <a:t>initialisation</a:t>
            </a:r>
            <a:r>
              <a:rPr lang="en-US" sz="2200" b="0" strike="noStrike" spc="-1" dirty="0">
                <a:solidFill>
                  <a:srgbClr val="000000"/>
                </a:solidFill>
                <a:latin typeface="Times New Roman" panose="02020603050405020304"/>
                <a:ea typeface="DejaVu Sans"/>
              </a:rPr>
              <a:t> variables connect as </a:t>
            </a:r>
            <a:r>
              <a:rPr lang="en-US" sz="2200" b="0" strike="noStrike" spc="-1" dirty="0" err="1">
                <a:solidFill>
                  <a:srgbClr val="000000"/>
                </a:solidFill>
                <a:latin typeface="Courier New" panose="02070609020205090404" pitchFamily="49" charset="0"/>
                <a:ea typeface="DejaVu Sans"/>
                <a:cs typeface="Courier New" panose="02070609020205090404" pitchFamily="49" charset="0"/>
              </a:rPr>
              <a:t>mysql</a:t>
            </a:r>
            <a:r>
              <a:rPr lang="en-US" sz="2200" b="0" strike="noStrike" spc="-1" dirty="0">
                <a:solidFill>
                  <a:srgbClr val="000000"/>
                </a:solidFill>
                <a:latin typeface="Times New Roman" panose="02020603050405020304"/>
                <a:ea typeface="DejaVu Sans"/>
              </a:rPr>
              <a:t> client and use </a:t>
            </a:r>
            <a:r>
              <a:rPr lang="en-US" sz="2200" b="0" strike="noStrike" spc="-1" dirty="0">
                <a:solidFill>
                  <a:srgbClr val="000000"/>
                </a:solidFill>
                <a:latin typeface="Courier New" panose="02070609020205090404" pitchFamily="49" charset="0"/>
                <a:ea typeface="DejaVu Sans"/>
                <a:cs typeface="Courier New" panose="02070609020205090404" pitchFamily="49" charset="0"/>
              </a:rPr>
              <a:t>show variables</a:t>
            </a:r>
            <a:r>
              <a:rPr lang="en-US" sz="2200" b="0" strike="noStrike" spc="-1" dirty="0">
                <a:solidFill>
                  <a:srgbClr val="000000"/>
                </a:solidFill>
                <a:latin typeface="Times New Roman" panose="02020603050405020304"/>
                <a:ea typeface="DejaVu Sans"/>
              </a:rPr>
              <a:t> statement </a:t>
            </a:r>
            <a:endParaRPr lang="en-US" sz="2200" b="0" strike="noStrike" spc="-1" dirty="0">
              <a:latin typeface="Arial" panose="020B0604020202090204"/>
            </a:endParaRPr>
          </a:p>
          <a:p>
            <a:pPr marL="352425" indent="-340995" algn="just">
              <a:lnSpc>
                <a:spcPct val="100000"/>
              </a:lnSpc>
              <a:spcBef>
                <a:spcPts val="560"/>
              </a:spcBef>
              <a:buClr>
                <a:srgbClr val="0C2340"/>
              </a:buClr>
              <a:buFont typeface="Arial" panose="020B0604020202090204"/>
              <a:buChar char="•"/>
            </a:pPr>
            <a:r>
              <a:rPr lang="en-US" sz="2200" b="0" strike="noStrike" spc="-1" dirty="0">
                <a:solidFill>
                  <a:srgbClr val="000000"/>
                </a:solidFill>
                <a:latin typeface="Times New Roman" panose="02020603050405020304"/>
                <a:ea typeface="DejaVu Sans"/>
              </a:rPr>
              <a:t>To display </a:t>
            </a:r>
            <a:r>
              <a:rPr lang="en-US" sz="2200" b="0" strike="noStrike" spc="-1" dirty="0">
                <a:solidFill>
                  <a:srgbClr val="000000"/>
                </a:solidFill>
                <a:latin typeface="Courier New" panose="02070609020205090404" pitchFamily="49" charset="0"/>
                <a:ea typeface="DejaVu Sans"/>
                <a:cs typeface="Courier New" panose="02070609020205090404" pitchFamily="49" charset="0"/>
              </a:rPr>
              <a:t>GLOBAL</a:t>
            </a:r>
            <a:r>
              <a:rPr lang="en-US" sz="2200" b="0" strike="noStrike" spc="-1" dirty="0">
                <a:solidFill>
                  <a:srgbClr val="000000"/>
                </a:solidFill>
                <a:latin typeface="Times New Roman" panose="02020603050405020304"/>
                <a:ea typeface="DejaVu Sans"/>
              </a:rPr>
              <a:t> (487) system </a:t>
            </a:r>
            <a:r>
              <a:rPr lang="en-US" sz="2200" b="0" strike="noStrike" spc="-1" dirty="0" err="1">
                <a:solidFill>
                  <a:srgbClr val="000000"/>
                </a:solidFill>
                <a:latin typeface="Times New Roman" panose="02020603050405020304"/>
                <a:ea typeface="DejaVu Sans"/>
              </a:rPr>
              <a:t>initialisation</a:t>
            </a:r>
            <a:r>
              <a:rPr lang="en-US" sz="2200" b="0" strike="noStrike" spc="-1" dirty="0">
                <a:solidFill>
                  <a:srgbClr val="000000"/>
                </a:solidFill>
                <a:latin typeface="Times New Roman" panose="02020603050405020304"/>
                <a:ea typeface="DejaVu Sans"/>
              </a:rPr>
              <a:t> variables </a:t>
            </a:r>
            <a:r>
              <a:rPr lang="en-US" sz="2200" b="0" strike="noStrike" spc="-1" dirty="0">
                <a:solidFill>
                  <a:srgbClr val="000000"/>
                </a:solidFill>
                <a:latin typeface="Courier New" panose="02070609020205090404" pitchFamily="49" charset="0"/>
                <a:ea typeface="DejaVu Sans"/>
                <a:cs typeface="Courier New" panose="02070609020205090404" pitchFamily="49" charset="0"/>
              </a:rPr>
              <a:t>use show global variables </a:t>
            </a:r>
            <a:r>
              <a:rPr lang="en-US" sz="2200" b="0" strike="noStrike" spc="-1" dirty="0">
                <a:solidFill>
                  <a:srgbClr val="000000"/>
                </a:solidFill>
                <a:latin typeface="Times New Roman" panose="02020603050405020304"/>
                <a:ea typeface="DejaVu Sans"/>
              </a:rPr>
              <a:t>statement (parameters for new connections)</a:t>
            </a:r>
            <a:endParaRPr lang="en-US" sz="2200" b="0" strike="noStrike" spc="-1" dirty="0">
              <a:latin typeface="Arial" panose="020B0604020202090204"/>
            </a:endParaRPr>
          </a:p>
          <a:p>
            <a:pPr marL="352425" indent="-340995" algn="just">
              <a:lnSpc>
                <a:spcPct val="100000"/>
              </a:lnSpc>
              <a:spcBef>
                <a:spcPts val="560"/>
              </a:spcBef>
              <a:buClr>
                <a:srgbClr val="0C2340"/>
              </a:buClr>
              <a:buFont typeface="Arial" panose="020B0604020202090204"/>
              <a:buChar char="•"/>
            </a:pPr>
            <a:r>
              <a:rPr lang="en-US" sz="2200" b="0" strike="noStrike" spc="-1" dirty="0">
                <a:solidFill>
                  <a:srgbClr val="000000"/>
                </a:solidFill>
                <a:latin typeface="Times New Roman" panose="02020603050405020304"/>
                <a:ea typeface="DejaVu Sans"/>
              </a:rPr>
              <a:t>To display </a:t>
            </a:r>
            <a:r>
              <a:rPr lang="en-US" sz="2200" b="0" strike="noStrike" spc="-1" dirty="0">
                <a:solidFill>
                  <a:srgbClr val="000000"/>
                </a:solidFill>
                <a:latin typeface="Courier New" panose="02070609020205090404" pitchFamily="49" charset="0"/>
                <a:ea typeface="DejaVu Sans"/>
                <a:cs typeface="Courier New" panose="02070609020205090404" pitchFamily="49" charset="0"/>
              </a:rPr>
              <a:t>LOCAL </a:t>
            </a:r>
            <a:r>
              <a:rPr lang="en-US" sz="2200" b="0" strike="noStrike" spc="-1" dirty="0">
                <a:solidFill>
                  <a:srgbClr val="000000"/>
                </a:solidFill>
                <a:latin typeface="Times New Roman" panose="02020603050405020304"/>
                <a:ea typeface="DejaVu Sans"/>
              </a:rPr>
              <a:t>(</a:t>
            </a:r>
            <a:r>
              <a:rPr lang="en-US" sz="2200" b="0" strike="noStrike" spc="-1" dirty="0">
                <a:solidFill>
                  <a:srgbClr val="000000"/>
                </a:solidFill>
                <a:latin typeface="Courier New" panose="02070609020205090404" pitchFamily="49" charset="0"/>
                <a:ea typeface="DejaVu Sans"/>
                <a:cs typeface="Courier New" panose="02070609020205090404" pitchFamily="49" charset="0"/>
              </a:rPr>
              <a:t>SESSION</a:t>
            </a:r>
            <a:r>
              <a:rPr lang="en-US" sz="2200" b="0" strike="noStrike" spc="-1" dirty="0">
                <a:solidFill>
                  <a:srgbClr val="000000"/>
                </a:solidFill>
                <a:latin typeface="Times New Roman" panose="02020603050405020304"/>
                <a:ea typeface="DejaVu Sans"/>
              </a:rPr>
              <a:t>) (487) system </a:t>
            </a:r>
            <a:r>
              <a:rPr lang="en-US" sz="2200" b="0" strike="noStrike" spc="-1" dirty="0" err="1">
                <a:solidFill>
                  <a:srgbClr val="000000"/>
                </a:solidFill>
                <a:latin typeface="Times New Roman" panose="02020603050405020304"/>
                <a:ea typeface="DejaVu Sans"/>
              </a:rPr>
              <a:t>initialisation</a:t>
            </a:r>
            <a:r>
              <a:rPr lang="en-US" sz="2200" b="0" strike="noStrike" spc="-1" dirty="0">
                <a:solidFill>
                  <a:srgbClr val="000000"/>
                </a:solidFill>
                <a:latin typeface="Times New Roman" panose="02020603050405020304"/>
                <a:ea typeface="DejaVu Sans"/>
              </a:rPr>
              <a:t> parameters use </a:t>
            </a:r>
            <a:r>
              <a:rPr lang="en-US" sz="2200" b="0" strike="noStrike" spc="-1" dirty="0">
                <a:solidFill>
                  <a:srgbClr val="000000"/>
                </a:solidFill>
                <a:latin typeface="Courier New" panose="02070609020205090404" pitchFamily="49" charset="0"/>
                <a:ea typeface="DejaVu Sans"/>
                <a:cs typeface="Courier New" panose="02070609020205090404" pitchFamily="49" charset="0"/>
              </a:rPr>
              <a:t>show variables like </a:t>
            </a:r>
            <a:r>
              <a:rPr lang="en-US" sz="2200" b="0" strike="noStrike" spc="-1" dirty="0">
                <a:solidFill>
                  <a:srgbClr val="000000"/>
                </a:solidFill>
                <a:latin typeface="Times New Roman" panose="02020603050405020304"/>
                <a:ea typeface="DejaVu Sans"/>
              </a:rPr>
              <a:t>statement (parameters for the current connection)</a:t>
            </a:r>
            <a:endParaRPr lang="en-US" sz="2200" b="0" strike="noStrike" spc="-1" dirty="0">
              <a:latin typeface="Arial" panose="020B0604020202090204"/>
            </a:endParaRPr>
          </a:p>
          <a:p>
            <a:pPr marL="352425" indent="-340995" algn="just">
              <a:lnSpc>
                <a:spcPct val="100000"/>
              </a:lnSpc>
              <a:spcBef>
                <a:spcPts val="560"/>
              </a:spcBef>
              <a:buClr>
                <a:srgbClr val="0C2340"/>
              </a:buClr>
              <a:buFont typeface="Arial" panose="020B0604020202090204"/>
              <a:buChar char="•"/>
            </a:pPr>
            <a:r>
              <a:rPr lang="en-US" sz="2200" b="0" strike="noStrike" spc="-1" dirty="0">
                <a:solidFill>
                  <a:srgbClr val="000000"/>
                </a:solidFill>
                <a:latin typeface="Times New Roman" panose="02020603050405020304"/>
                <a:ea typeface="DejaVu Sans"/>
              </a:rPr>
              <a:t>For example, to find all variables related to updates we use a statement</a:t>
            </a:r>
            <a:endParaRPr lang="en-US" sz="2200" b="0" strike="noStrike" spc="-1" dirty="0">
              <a:latin typeface="Arial" panose="020B0604020202090204"/>
            </a:endParaRPr>
          </a:p>
          <a:p>
            <a:pPr marL="361950" algn="just">
              <a:lnSpc>
                <a:spcPct val="100000"/>
              </a:lnSpc>
              <a:spcBef>
                <a:spcPts val="560"/>
              </a:spcBef>
              <a:buClr>
                <a:srgbClr val="0C2340"/>
              </a:buClr>
            </a:pPr>
            <a:r>
              <a:rPr lang="en-US" sz="2000" b="0" strike="noStrike" spc="-1" dirty="0">
                <a:solidFill>
                  <a:srgbClr val="000000"/>
                </a:solidFill>
                <a:latin typeface="Courier New" panose="02070609020205090404"/>
                <a:ea typeface="DejaVu Sans"/>
              </a:rPr>
              <a:t>show variables like '%update%';</a:t>
            </a:r>
            <a:endParaRPr lang="en-US" sz="2000" b="0" strike="noStrike" spc="-1" dirty="0">
              <a:latin typeface="Arial" panose="020B0604020202090204"/>
            </a:endParaRPr>
          </a:p>
          <a:p>
            <a:pPr marL="352425" indent="-340995" algn="just">
              <a:lnSpc>
                <a:spcPct val="100000"/>
              </a:lnSpc>
              <a:spcBef>
                <a:spcPts val="560"/>
              </a:spcBef>
              <a:buClr>
                <a:srgbClr val="0C2340"/>
              </a:buClr>
              <a:buFont typeface="Arial" panose="020B0604020202090204"/>
              <a:buChar char="•"/>
            </a:pPr>
            <a:r>
              <a:rPr lang="en-US" sz="2200" b="0" strike="noStrike" spc="-1" dirty="0">
                <a:solidFill>
                  <a:srgbClr val="000000"/>
                </a:solidFill>
                <a:latin typeface="Times New Roman" panose="02020603050405020304"/>
                <a:ea typeface="DejaVu Sans"/>
              </a:rPr>
              <a:t>For example, to find a value of variable </a:t>
            </a:r>
            <a:r>
              <a:rPr lang="en-US" sz="2200" b="0" strike="noStrike" spc="-1" dirty="0" err="1">
                <a:solidFill>
                  <a:srgbClr val="000000"/>
                </a:solidFill>
                <a:latin typeface="Courier New" panose="02070609020205090404" pitchFamily="49" charset="0"/>
                <a:ea typeface="DejaVu Sans"/>
                <a:cs typeface="Courier New" panose="02070609020205090404" pitchFamily="49" charset="0"/>
              </a:rPr>
              <a:t>lower_case_table_names</a:t>
            </a:r>
            <a:r>
              <a:rPr lang="en-US" sz="2200" spc="-1" dirty="0">
                <a:solidFill>
                  <a:srgbClr val="000000"/>
                </a:solidFill>
                <a:latin typeface="Courier New" panose="02070609020205090404" pitchFamily="49" charset="0"/>
                <a:ea typeface="DejaVu Sans"/>
                <a:cs typeface="Courier New" panose="02070609020205090404" pitchFamily="49" charset="0"/>
              </a:rPr>
              <a:t> </a:t>
            </a:r>
            <a:r>
              <a:rPr lang="en-US" sz="2200" b="0" strike="noStrike" spc="-1" dirty="0">
                <a:solidFill>
                  <a:srgbClr val="000000"/>
                </a:solidFill>
                <a:latin typeface="Times New Roman" panose="02020603050405020304"/>
                <a:ea typeface="DejaVu Sans"/>
              </a:rPr>
              <a:t>use a statemen</a:t>
            </a:r>
            <a:r>
              <a:rPr lang="en-US" sz="2000" b="0" strike="noStrike" spc="-1" dirty="0">
                <a:solidFill>
                  <a:srgbClr val="000000"/>
                </a:solidFill>
                <a:latin typeface="Times New Roman" panose="02020603050405020304"/>
                <a:ea typeface="DejaVu Sans"/>
              </a:rPr>
              <a:t>t</a:t>
            </a:r>
            <a:endParaRPr lang="en-US" sz="2000" b="0" strike="noStrike" spc="-1" dirty="0">
              <a:latin typeface="Arial" panose="020B0604020202090204"/>
            </a:endParaRPr>
          </a:p>
          <a:p>
            <a:pPr marL="361950" algn="just">
              <a:lnSpc>
                <a:spcPct val="100000"/>
              </a:lnSpc>
              <a:spcBef>
                <a:spcPts val="560"/>
              </a:spcBef>
              <a:buClr>
                <a:srgbClr val="0C2340"/>
              </a:buClr>
            </a:pPr>
            <a:r>
              <a:rPr lang="en-US" sz="2000" b="0" strike="noStrike" spc="-1" dirty="0">
                <a:solidFill>
                  <a:srgbClr val="000000"/>
                </a:solidFill>
                <a:latin typeface="Courier New" panose="02070609020205090404"/>
                <a:ea typeface="DejaVu Sans"/>
              </a:rPr>
              <a:t>show variables like '</a:t>
            </a:r>
            <a:r>
              <a:rPr lang="en-US" sz="2000" b="0" strike="noStrike" spc="-1" dirty="0" err="1">
                <a:solidFill>
                  <a:srgbClr val="000000"/>
                </a:solidFill>
                <a:latin typeface="Courier New" panose="02070609020205090404"/>
                <a:ea typeface="DejaVu Sans"/>
              </a:rPr>
              <a:t>lower_case_table</a:t>
            </a:r>
            <a:r>
              <a:rPr lang="en-US" sz="2000" b="0" strike="noStrike" spc="-1" dirty="0">
                <a:solidFill>
                  <a:srgbClr val="000000"/>
                </a:solidFill>
                <a:latin typeface="Courier New" panose="02070609020205090404"/>
                <a:ea typeface="DejaVu Sans"/>
              </a:rPr>
              <a:t>%'</a:t>
            </a:r>
            <a:endParaRPr lang="en-US" sz="2000" b="0" strike="noStrike" spc="-1" dirty="0">
              <a:latin typeface="Arial" panose="020B0604020202090204"/>
            </a:endParaRPr>
          </a:p>
          <a:p>
            <a:pPr algn="just">
              <a:lnSpc>
                <a:spcPct val="100000"/>
              </a:lnSpc>
              <a:spcBef>
                <a:spcPts val="560"/>
              </a:spcBef>
            </a:pPr>
            <a:endParaRPr lang="en-US" sz="2000" b="0" strike="noStrike" spc="-1" dirty="0">
              <a:latin typeface="Arial" panose="020B0604020202090204"/>
            </a:endParaRPr>
          </a:p>
          <a:p>
            <a:pPr algn="just">
              <a:lnSpc>
                <a:spcPct val="100000"/>
              </a:lnSpc>
              <a:spcBef>
                <a:spcPts val="560"/>
              </a:spcBef>
            </a:pPr>
            <a:endParaRPr lang="en-US" sz="2000" b="0" strike="noStrike" spc="-1" dirty="0">
              <a:latin typeface="Arial" panose="020B0604020202090204"/>
            </a:endParaRPr>
          </a:p>
          <a:p>
            <a:pPr algn="just">
              <a:lnSpc>
                <a:spcPct val="100000"/>
              </a:lnSpc>
              <a:spcBef>
                <a:spcPts val="560"/>
              </a:spcBef>
            </a:pPr>
            <a:endParaRPr lang="en-US" sz="2000" b="0" strike="noStrike" spc="-1" dirty="0">
              <a:latin typeface="Arial" panose="020B0604020202090204"/>
            </a:endParaRPr>
          </a:p>
        </p:txBody>
      </p:sp>
      <p:sp>
        <p:nvSpPr>
          <p:cNvPr id="123"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925AD97D-6A9B-4FFB-A904-472F9033A9CF}" type="slidenum">
              <a:rPr lang="en-US" sz="1400" b="0" strike="noStrike" spc="-1">
                <a:solidFill>
                  <a:srgbClr val="8B8B8B"/>
                </a:solidFill>
                <a:latin typeface="Montserrat"/>
                <a:ea typeface="DejaVu Sans"/>
              </a:rPr>
            </a:fld>
            <a:endParaRPr lang="en-US" sz="14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ustomShape 1"/>
          <p:cNvSpPr/>
          <p:nvPr/>
        </p:nvSpPr>
        <p:spPr>
          <a:xfrm>
            <a:off x="457200" y="411120"/>
            <a:ext cx="814716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905">
              <a:lnSpc>
                <a:spcPct val="100000"/>
              </a:lnSpc>
              <a:spcBef>
                <a:spcPts val="560"/>
              </a:spcBef>
            </a:pPr>
            <a:r>
              <a:rPr lang="en-US" sz="3200" b="0" strike="noStrike" spc="-1" dirty="0" err="1">
                <a:solidFill>
                  <a:srgbClr val="0B223E"/>
                </a:solidFill>
                <a:latin typeface="Times New Roman" panose="02020603050405020304"/>
                <a:ea typeface="DejaVu Sans"/>
              </a:rPr>
              <a:t>Initialisation</a:t>
            </a:r>
            <a:r>
              <a:rPr lang="en-US" sz="3200" b="0" strike="noStrike" spc="-1" dirty="0">
                <a:solidFill>
                  <a:srgbClr val="0B223E"/>
                </a:solidFill>
                <a:latin typeface="Times New Roman" panose="02020603050405020304"/>
                <a:ea typeface="DejaVu Sans"/>
              </a:rPr>
              <a:t> Variables</a:t>
            </a:r>
            <a:endParaRPr lang="en-US" sz="3200" b="0" strike="noStrike" spc="-1" dirty="0">
              <a:latin typeface="Arial" panose="020B0604020202090204"/>
            </a:endParaRPr>
          </a:p>
        </p:txBody>
      </p:sp>
      <p:sp>
        <p:nvSpPr>
          <p:cNvPr id="125" name="CustomShape 2"/>
          <p:cNvSpPr/>
          <p:nvPr/>
        </p:nvSpPr>
        <p:spPr>
          <a:xfrm>
            <a:off x="457200" y="1041120"/>
            <a:ext cx="7870320" cy="4431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25" indent="-340995" algn="just">
              <a:lnSpc>
                <a:spcPct val="100000"/>
              </a:lnSpc>
              <a:spcBef>
                <a:spcPts val="560"/>
              </a:spcBef>
              <a:buClr>
                <a:srgbClr val="0C2340"/>
              </a:buClr>
              <a:buFont typeface="Arial" panose="020B0604020202090204"/>
              <a:buChar char="•"/>
            </a:pPr>
            <a:r>
              <a:rPr lang="en-US" sz="1800" b="0" strike="noStrike" spc="-1" dirty="0">
                <a:solidFill>
                  <a:srgbClr val="000000"/>
                </a:solidFill>
                <a:latin typeface="Times New Roman" panose="02020603050405020304"/>
                <a:ea typeface="DejaVu Sans"/>
              </a:rPr>
              <a:t>To change a value of dynamic system </a:t>
            </a:r>
            <a:r>
              <a:rPr lang="en-US" sz="1800" b="0" strike="noStrike" spc="-1" dirty="0" err="1">
                <a:solidFill>
                  <a:srgbClr val="000000"/>
                </a:solidFill>
                <a:latin typeface="Times New Roman" panose="02020603050405020304"/>
                <a:ea typeface="DejaVu Sans"/>
              </a:rPr>
              <a:t>initialisation</a:t>
            </a:r>
            <a:r>
              <a:rPr lang="en-US" sz="1800" b="0" strike="noStrike" spc="-1" dirty="0">
                <a:solidFill>
                  <a:srgbClr val="000000"/>
                </a:solidFill>
                <a:latin typeface="Times New Roman" panose="02020603050405020304"/>
                <a:ea typeface="DejaVu Sans"/>
              </a:rPr>
              <a:t> variables we use set statement</a:t>
            </a:r>
            <a:endParaRPr lang="en-US" sz="1800" b="0" strike="noStrike" spc="-1" dirty="0">
              <a:latin typeface="Arial" panose="020B0604020202090204"/>
            </a:endParaRPr>
          </a:p>
          <a:p>
            <a:pPr marL="352425" indent="-340995" algn="just">
              <a:lnSpc>
                <a:spcPct val="100000"/>
              </a:lnSpc>
              <a:spcBef>
                <a:spcPts val="560"/>
              </a:spcBef>
              <a:buClr>
                <a:srgbClr val="0C2340"/>
              </a:buClr>
              <a:buFont typeface="Arial" panose="020B0604020202090204"/>
              <a:buChar char="•"/>
            </a:pPr>
            <a:r>
              <a:rPr lang="en-US" sz="1800" b="0" strike="noStrike" spc="-1" dirty="0">
                <a:solidFill>
                  <a:srgbClr val="000000"/>
                </a:solidFill>
                <a:latin typeface="Times New Roman" panose="02020603050405020304"/>
                <a:ea typeface="DejaVu Sans"/>
              </a:rPr>
              <a:t>For example to change a value of system </a:t>
            </a:r>
            <a:r>
              <a:rPr lang="en-US" sz="1800" b="0" strike="noStrike" spc="-1" dirty="0" err="1">
                <a:solidFill>
                  <a:srgbClr val="000000"/>
                </a:solidFill>
                <a:latin typeface="Times New Roman" panose="02020603050405020304"/>
                <a:ea typeface="DejaVu Sans"/>
              </a:rPr>
              <a:t>initialisation</a:t>
            </a:r>
            <a:r>
              <a:rPr lang="en-US" sz="1800" b="0" strike="noStrike" spc="-1" dirty="0">
                <a:solidFill>
                  <a:srgbClr val="000000"/>
                </a:solidFill>
                <a:latin typeface="Times New Roman" panose="02020603050405020304"/>
                <a:ea typeface="DejaVu Sans"/>
              </a:rPr>
              <a:t> variable </a:t>
            </a:r>
            <a:r>
              <a:rPr lang="en-US" sz="1800" b="0" strike="noStrike" spc="-1" dirty="0" err="1">
                <a:solidFill>
                  <a:srgbClr val="000000"/>
                </a:solidFill>
                <a:latin typeface="Times New Roman" panose="02020603050405020304"/>
                <a:ea typeface="DejaVu Sans"/>
              </a:rPr>
              <a:t>sql_safe_updates</a:t>
            </a:r>
            <a:r>
              <a:rPr lang="en-US" sz="1800" b="0" strike="noStrike" spc="-1" dirty="0">
                <a:solidFill>
                  <a:srgbClr val="000000"/>
                </a:solidFill>
                <a:latin typeface="Times New Roman" panose="02020603050405020304"/>
                <a:ea typeface="DejaVu Sans"/>
              </a:rPr>
              <a:t> to 0 we use the following statement</a:t>
            </a:r>
            <a:endParaRPr lang="en-US" sz="1800" b="0" strike="noStrike" spc="-1" dirty="0">
              <a:latin typeface="Arial" panose="020B0604020202090204"/>
            </a:endParaRPr>
          </a:p>
          <a:p>
            <a:pPr marL="361950" algn="just">
              <a:lnSpc>
                <a:spcPct val="100000"/>
              </a:lnSpc>
              <a:spcBef>
                <a:spcPts val="560"/>
              </a:spcBef>
              <a:buClr>
                <a:srgbClr val="0C2340"/>
              </a:buClr>
            </a:pPr>
            <a:r>
              <a:rPr lang="en-US" sz="1800" b="0" strike="noStrike" spc="-1" dirty="0">
                <a:solidFill>
                  <a:srgbClr val="000000"/>
                </a:solidFill>
                <a:latin typeface="Courier New" panose="02070609020205090404"/>
                <a:ea typeface="DejaVu Sans"/>
              </a:rPr>
              <a:t>set </a:t>
            </a:r>
            <a:r>
              <a:rPr lang="en-US" sz="1800" b="0" strike="noStrike" spc="-1" dirty="0" err="1">
                <a:solidFill>
                  <a:srgbClr val="000000"/>
                </a:solidFill>
                <a:latin typeface="Courier New" panose="02070609020205090404"/>
                <a:ea typeface="DejaVu Sans"/>
              </a:rPr>
              <a:t>sql_safe_updates</a:t>
            </a:r>
            <a:r>
              <a:rPr lang="en-US" sz="1800" b="0" strike="noStrike" spc="-1" dirty="0">
                <a:solidFill>
                  <a:srgbClr val="000000"/>
                </a:solidFill>
                <a:latin typeface="Courier New" panose="02070609020205090404"/>
                <a:ea typeface="DejaVu Sans"/>
              </a:rPr>
              <a:t>=0</a:t>
            </a:r>
            <a:endParaRPr lang="en-US" sz="1800" b="0" strike="noStrike" spc="-1" dirty="0">
              <a:latin typeface="Arial" panose="020B0604020202090204"/>
            </a:endParaRPr>
          </a:p>
          <a:p>
            <a:pPr algn="just">
              <a:lnSpc>
                <a:spcPct val="100000"/>
              </a:lnSpc>
              <a:spcBef>
                <a:spcPts val="560"/>
              </a:spcBef>
            </a:pPr>
            <a:endParaRPr lang="en-US" sz="1800" b="0" strike="noStrike" spc="-1" dirty="0">
              <a:latin typeface="Arial" panose="020B0604020202090204"/>
            </a:endParaRPr>
          </a:p>
          <a:p>
            <a:pPr marL="352425" indent="-340995" algn="just">
              <a:lnSpc>
                <a:spcPct val="100000"/>
              </a:lnSpc>
              <a:spcBef>
                <a:spcPts val="560"/>
              </a:spcBef>
              <a:buClr>
                <a:srgbClr val="0C2340"/>
              </a:buClr>
              <a:buFont typeface="Arial" panose="020B0604020202090204"/>
              <a:buChar char="•"/>
            </a:pPr>
            <a:r>
              <a:rPr lang="en-US" sz="1800" b="0" strike="noStrike" spc="-1" dirty="0">
                <a:solidFill>
                  <a:srgbClr val="000000"/>
                </a:solidFill>
                <a:latin typeface="Times New Roman" panose="02020603050405020304"/>
                <a:ea typeface="DejaVu Sans"/>
              </a:rPr>
              <a:t>Some of the system </a:t>
            </a:r>
            <a:r>
              <a:rPr lang="en-US" sz="1800" b="0" strike="noStrike" spc="-1" dirty="0" err="1">
                <a:solidFill>
                  <a:srgbClr val="000000"/>
                </a:solidFill>
                <a:latin typeface="Times New Roman" panose="02020603050405020304"/>
                <a:ea typeface="DejaVu Sans"/>
              </a:rPr>
              <a:t>initialisation</a:t>
            </a:r>
            <a:r>
              <a:rPr lang="en-US" sz="1800" b="0" strike="noStrike" spc="-1" dirty="0">
                <a:solidFill>
                  <a:srgbClr val="000000"/>
                </a:solidFill>
                <a:latin typeface="Times New Roman" panose="02020603050405020304"/>
                <a:ea typeface="DejaVu Sans"/>
              </a:rPr>
              <a:t> variables are not dynamic and it cannot be changed with set !</a:t>
            </a:r>
            <a:endParaRPr lang="en-US" sz="1800" b="0" strike="noStrike" spc="-1" dirty="0">
              <a:latin typeface="Arial" panose="020B0604020202090204"/>
            </a:endParaRPr>
          </a:p>
          <a:p>
            <a:pPr marL="352425" indent="-340995" algn="just">
              <a:lnSpc>
                <a:spcPct val="100000"/>
              </a:lnSpc>
              <a:spcBef>
                <a:spcPts val="560"/>
              </a:spcBef>
              <a:buClr>
                <a:srgbClr val="0C2340"/>
              </a:buClr>
              <a:buFont typeface="Arial" panose="020B0604020202090204"/>
              <a:buChar char="•"/>
            </a:pPr>
            <a:r>
              <a:rPr lang="en-US" sz="1800" b="0" strike="noStrike" spc="-1" dirty="0">
                <a:solidFill>
                  <a:srgbClr val="000000"/>
                </a:solidFill>
                <a:latin typeface="Times New Roman" panose="02020603050405020304"/>
                <a:ea typeface="DejaVu Sans"/>
              </a:rPr>
              <a:t>For example, a variable </a:t>
            </a:r>
            <a:r>
              <a:rPr lang="en-US" sz="1800" b="0" strike="noStrike" spc="-1" dirty="0" err="1">
                <a:solidFill>
                  <a:srgbClr val="000000"/>
                </a:solidFill>
                <a:latin typeface="Times New Roman" panose="02020603050405020304"/>
                <a:ea typeface="DejaVu Sans"/>
              </a:rPr>
              <a:t>lower_case_table_names</a:t>
            </a:r>
            <a:r>
              <a:rPr lang="en-US" sz="1800" b="0" strike="noStrike" spc="-1" dirty="0">
                <a:solidFill>
                  <a:srgbClr val="000000"/>
                </a:solidFill>
                <a:latin typeface="Times New Roman" panose="02020603050405020304"/>
                <a:ea typeface="DejaVu Sans"/>
              </a:rPr>
              <a:t> is </a:t>
            </a:r>
            <a:r>
              <a:rPr lang="en-US" sz="1800" strike="noStrike" spc="-1" dirty="0">
                <a:solidFill>
                  <a:srgbClr val="FF0000"/>
                </a:solidFill>
                <a:latin typeface="Times New Roman" panose="02020603050405020304"/>
                <a:ea typeface="DejaVu Sans"/>
              </a:rPr>
              <a:t>not dynamic</a:t>
            </a:r>
            <a:r>
              <a:rPr lang="en-US" sz="1800" b="0" strike="noStrike" spc="-1" dirty="0">
                <a:solidFill>
                  <a:srgbClr val="000000"/>
                </a:solidFill>
                <a:latin typeface="Times New Roman" panose="02020603050405020304"/>
                <a:ea typeface="DejaVu Sans"/>
              </a:rPr>
              <a:t> and it cannot be changed with set</a:t>
            </a:r>
            <a:endParaRPr lang="en-US" sz="1800" b="0" strike="noStrike" spc="-1" dirty="0">
              <a:latin typeface="Arial" panose="020B0604020202090204"/>
            </a:endParaRPr>
          </a:p>
          <a:p>
            <a:pPr marL="361950" algn="just">
              <a:lnSpc>
                <a:spcPct val="100000"/>
              </a:lnSpc>
              <a:spcBef>
                <a:spcPts val="560"/>
              </a:spcBef>
              <a:buClr>
                <a:srgbClr val="0C2340"/>
              </a:buClr>
            </a:pPr>
            <a:r>
              <a:rPr lang="en-US" sz="1800" b="0" strike="noStrike" spc="-1" dirty="0">
                <a:solidFill>
                  <a:srgbClr val="000000"/>
                </a:solidFill>
                <a:latin typeface="Courier New" panose="02070609020205090404"/>
                <a:ea typeface="DejaVu Sans"/>
              </a:rPr>
              <a:t>set </a:t>
            </a:r>
            <a:r>
              <a:rPr lang="en-US" sz="1800" b="0" strike="noStrike" spc="-1" dirty="0" err="1">
                <a:solidFill>
                  <a:srgbClr val="000000"/>
                </a:solidFill>
                <a:latin typeface="Courier New" panose="02070609020205090404"/>
                <a:ea typeface="DejaVu Sans"/>
              </a:rPr>
              <a:t>lower_case_table_names</a:t>
            </a:r>
            <a:r>
              <a:rPr lang="en-US" sz="1800" b="0" strike="noStrike" spc="-1" dirty="0">
                <a:solidFill>
                  <a:srgbClr val="000000"/>
                </a:solidFill>
                <a:latin typeface="Courier New" panose="02070609020205090404"/>
                <a:ea typeface="DejaVu Sans"/>
              </a:rPr>
              <a:t>=1</a:t>
            </a:r>
            <a:endParaRPr lang="en-US" sz="1800" b="0" strike="noStrike" spc="-1" dirty="0">
              <a:latin typeface="Arial" panose="020B0604020202090204"/>
            </a:endParaRPr>
          </a:p>
          <a:p>
            <a:pPr algn="just">
              <a:lnSpc>
                <a:spcPct val="100000"/>
              </a:lnSpc>
              <a:spcBef>
                <a:spcPts val="560"/>
              </a:spcBef>
            </a:pPr>
            <a:endParaRPr lang="en-US" sz="1800" b="0" strike="noStrike" spc="-1" dirty="0">
              <a:latin typeface="Arial" panose="020B0604020202090204"/>
            </a:endParaRPr>
          </a:p>
          <a:p>
            <a:pPr marL="361950" algn="just">
              <a:lnSpc>
                <a:spcPct val="100000"/>
              </a:lnSpc>
              <a:spcBef>
                <a:spcPts val="560"/>
              </a:spcBef>
              <a:buClr>
                <a:srgbClr val="0C2340"/>
              </a:buClr>
            </a:pPr>
            <a:r>
              <a:rPr lang="en-US" sz="1800" b="0" strike="noStrike" spc="-1" dirty="0">
                <a:solidFill>
                  <a:srgbClr val="000000"/>
                </a:solidFill>
                <a:latin typeface="Courier New" panose="02070609020205090404"/>
                <a:ea typeface="DejaVu Sans"/>
              </a:rPr>
              <a:t>ERROR 1238 (HY000): Variable '</a:t>
            </a:r>
            <a:r>
              <a:rPr lang="en-US" sz="1800" b="0" strike="noStrike" spc="-1" dirty="0" err="1">
                <a:solidFill>
                  <a:srgbClr val="000000"/>
                </a:solidFill>
                <a:latin typeface="Courier New" panose="02070609020205090404"/>
                <a:ea typeface="DejaVu Sans"/>
              </a:rPr>
              <a:t>lower_case_table_names</a:t>
            </a:r>
            <a:r>
              <a:rPr lang="en-US" sz="1800" b="0" strike="noStrike" spc="-1" dirty="0">
                <a:solidFill>
                  <a:srgbClr val="000000"/>
                </a:solidFill>
                <a:latin typeface="Courier New" panose="02070609020205090404"/>
                <a:ea typeface="DejaVu Sans"/>
              </a:rPr>
              <a:t>' is a read only variable</a:t>
            </a:r>
            <a:endParaRPr lang="en-US" sz="1800" b="0" strike="noStrike" spc="-1" dirty="0">
              <a:latin typeface="Arial" panose="020B0604020202090204"/>
            </a:endParaRPr>
          </a:p>
          <a:p>
            <a:pPr marL="352425" indent="-340995" algn="just">
              <a:lnSpc>
                <a:spcPct val="100000"/>
              </a:lnSpc>
              <a:spcBef>
                <a:spcPts val="560"/>
              </a:spcBef>
              <a:buClr>
                <a:srgbClr val="0C2340"/>
              </a:buClr>
              <a:buFont typeface="Arial" panose="020B0604020202090204"/>
              <a:buChar char="•"/>
            </a:pPr>
            <a:r>
              <a:rPr lang="en-US" sz="1800" b="0" strike="noStrike" spc="-1" dirty="0">
                <a:solidFill>
                  <a:srgbClr val="000000"/>
                </a:solidFill>
                <a:latin typeface="Times New Roman" panose="02020603050405020304"/>
                <a:ea typeface="DejaVu Sans"/>
              </a:rPr>
              <a:t>The system </a:t>
            </a:r>
            <a:r>
              <a:rPr lang="en-US" sz="1800" b="0" strike="noStrike" spc="-1">
                <a:solidFill>
                  <a:srgbClr val="000000"/>
                </a:solidFill>
                <a:latin typeface="Times New Roman" panose="02020603050405020304"/>
                <a:ea typeface="DejaVu Sans"/>
              </a:rPr>
              <a:t>initialisation</a:t>
            </a:r>
            <a:r>
              <a:rPr lang="en-US" sz="1800" b="0" strike="noStrike" spc="-1" dirty="0">
                <a:solidFill>
                  <a:srgbClr val="000000"/>
                </a:solidFill>
                <a:latin typeface="Times New Roman" panose="02020603050405020304"/>
                <a:ea typeface="DejaVu Sans"/>
              </a:rPr>
              <a:t> variables that or not dynamic must be changed in a system configuration file (stop server, change variable, start server)</a:t>
            </a:r>
            <a:endParaRPr lang="en-US" sz="1800" b="0" strike="noStrike" spc="-1" dirty="0">
              <a:latin typeface="Arial" panose="020B0604020202090204"/>
            </a:endParaRPr>
          </a:p>
          <a:p>
            <a:pPr algn="just">
              <a:lnSpc>
                <a:spcPct val="100000"/>
              </a:lnSpc>
              <a:spcBef>
                <a:spcPts val="560"/>
              </a:spcBef>
            </a:pPr>
            <a:endParaRPr lang="en-US" sz="1800" b="0" strike="noStrike" spc="-1" dirty="0">
              <a:latin typeface="Arial" panose="020B0604020202090204"/>
            </a:endParaRPr>
          </a:p>
          <a:p>
            <a:pPr algn="just">
              <a:lnSpc>
                <a:spcPct val="100000"/>
              </a:lnSpc>
              <a:spcBef>
                <a:spcPts val="560"/>
              </a:spcBef>
            </a:pPr>
            <a:endParaRPr lang="en-US" sz="1800" b="0" strike="noStrike" spc="-1" dirty="0">
              <a:latin typeface="Arial" panose="020B0604020202090204"/>
            </a:endParaRPr>
          </a:p>
          <a:p>
            <a:pPr algn="just">
              <a:lnSpc>
                <a:spcPct val="100000"/>
              </a:lnSpc>
              <a:spcBef>
                <a:spcPts val="560"/>
              </a:spcBef>
            </a:pPr>
            <a:endParaRPr lang="en-US" sz="1800" b="0" strike="noStrike" spc="-1" dirty="0">
              <a:latin typeface="Arial" panose="020B0604020202090204"/>
            </a:endParaRPr>
          </a:p>
        </p:txBody>
      </p:sp>
      <p:sp>
        <p:nvSpPr>
          <p:cNvPr id="126"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5B15D458-2738-4ABC-8CBE-31BC1460630A}" type="slidenum">
              <a:rPr lang="en-US" sz="1400" b="0" strike="noStrike" spc="-1">
                <a:solidFill>
                  <a:srgbClr val="8B8B8B"/>
                </a:solidFill>
                <a:latin typeface="Montserrat"/>
                <a:ea typeface="DejaVu Sans"/>
              </a:rPr>
            </a:fld>
            <a:endParaRPr lang="en-US" sz="14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CustomShape 1"/>
          <p:cNvSpPr/>
          <p:nvPr/>
        </p:nvSpPr>
        <p:spPr>
          <a:xfrm>
            <a:off x="457200" y="411120"/>
            <a:ext cx="727632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panose="02020603050405020304"/>
                <a:ea typeface="DejaVu Sans"/>
              </a:rPr>
              <a:t>Outline</a:t>
            </a:r>
            <a:endParaRPr lang="en-US" sz="3600" b="0" strike="noStrike" spc="-1">
              <a:latin typeface="Arial" panose="020B0604020202090204"/>
            </a:endParaRPr>
          </a:p>
        </p:txBody>
      </p:sp>
      <p:sp>
        <p:nvSpPr>
          <p:cNvPr id="128" name="CustomShape 2"/>
          <p:cNvSpPr/>
          <p:nvPr/>
        </p:nvSpPr>
        <p:spPr>
          <a:xfrm>
            <a:off x="457200" y="1514520"/>
            <a:ext cx="7870320" cy="31618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2900" indent="-339725">
              <a:lnSpc>
                <a:spcPct val="100000"/>
              </a:lnSpc>
              <a:spcBef>
                <a:spcPts val="560"/>
              </a:spcBef>
              <a:buClr>
                <a:srgbClr val="0C2340"/>
              </a:buClr>
              <a:buFont typeface="Arial" panose="020B0604020202090204"/>
              <a:buChar char="•"/>
            </a:pPr>
            <a:r>
              <a:rPr lang="en-US" sz="2800" b="0" strike="noStrike" spc="-1" dirty="0">
                <a:solidFill>
                  <a:srgbClr val="000000"/>
                </a:solidFill>
                <a:latin typeface="Times New Roman" panose="02020603050405020304"/>
                <a:ea typeface="DejaVu Sans"/>
              </a:rPr>
              <a:t>Client-Server Architecture</a:t>
            </a:r>
            <a:endParaRPr lang="en-US" sz="2800" b="0" strike="noStrike" spc="-1" dirty="0">
              <a:latin typeface="Arial" panose="020B0604020202090204"/>
            </a:endParaRPr>
          </a:p>
          <a:p>
            <a:pPr marL="342900" indent="-339725">
              <a:lnSpc>
                <a:spcPct val="100000"/>
              </a:lnSpc>
              <a:spcBef>
                <a:spcPts val="560"/>
              </a:spcBef>
              <a:buClr>
                <a:srgbClr val="0C2340"/>
              </a:buClr>
              <a:buFont typeface="Arial" panose="020B0604020202090204"/>
              <a:buChar char="•"/>
            </a:pPr>
            <a:r>
              <a:rPr lang="en-US" sz="2800" b="0" strike="noStrike" spc="-1" dirty="0">
                <a:solidFill>
                  <a:srgbClr val="000000"/>
                </a:solidFill>
                <a:latin typeface="Times New Roman" panose="02020603050405020304"/>
                <a:ea typeface="DejaVu Sans"/>
              </a:rPr>
              <a:t>Basic Operations on Database Server</a:t>
            </a:r>
            <a:endParaRPr lang="en-US" sz="2800" b="0" strike="noStrike" spc="-1" dirty="0">
              <a:latin typeface="Arial" panose="020B0604020202090204"/>
            </a:endParaRPr>
          </a:p>
          <a:p>
            <a:pPr marL="342900" indent="-339725">
              <a:lnSpc>
                <a:spcPct val="100000"/>
              </a:lnSpc>
              <a:spcBef>
                <a:spcPts val="560"/>
              </a:spcBef>
              <a:buClr>
                <a:srgbClr val="0C2340"/>
              </a:buClr>
              <a:buFont typeface="Arial" panose="020B0604020202090204"/>
              <a:buChar char="•"/>
            </a:pPr>
            <a:r>
              <a:rPr lang="en-US" sz="2800" b="0" strike="noStrike" spc="-1" dirty="0" err="1">
                <a:solidFill>
                  <a:srgbClr val="000000"/>
                </a:solidFill>
                <a:latin typeface="Times New Roman" panose="02020603050405020304"/>
                <a:ea typeface="DejaVu Sans"/>
              </a:rPr>
              <a:t>Initialisation</a:t>
            </a:r>
            <a:r>
              <a:rPr lang="en-US" sz="2800" b="0" strike="noStrike" spc="-1" dirty="0">
                <a:solidFill>
                  <a:srgbClr val="000000"/>
                </a:solidFill>
                <a:latin typeface="Times New Roman" panose="02020603050405020304"/>
                <a:ea typeface="DejaVu Sans"/>
              </a:rPr>
              <a:t> Variables</a:t>
            </a:r>
            <a:endParaRPr lang="en-US" sz="2800" b="0" strike="noStrike" spc="-1" dirty="0">
              <a:latin typeface="Arial" panose="020B0604020202090204"/>
            </a:endParaRPr>
          </a:p>
          <a:p>
            <a:pPr marL="342900" indent="-339725">
              <a:lnSpc>
                <a:spcPct val="100000"/>
              </a:lnSpc>
              <a:spcBef>
                <a:spcPts val="560"/>
              </a:spcBef>
              <a:buClr>
                <a:srgbClr val="0C2340"/>
              </a:buClr>
              <a:buFont typeface="Arial" panose="020B0604020202090204"/>
              <a:buChar char="•"/>
            </a:pPr>
            <a:r>
              <a:rPr lang="en-US" sz="2800" b="0" strike="noStrike" spc="-1" dirty="0">
                <a:solidFill>
                  <a:srgbClr val="FF0000"/>
                </a:solidFill>
                <a:latin typeface="Times New Roman" panose="02020603050405020304"/>
                <a:ea typeface="DejaVu Sans"/>
              </a:rPr>
              <a:t>Post Installation</a:t>
            </a:r>
            <a:endParaRPr lang="en-US" sz="2800" b="0" strike="noStrike" spc="-1" dirty="0">
              <a:latin typeface="Arial" panose="020B0604020202090204"/>
            </a:endParaRPr>
          </a:p>
          <a:p>
            <a:pPr marL="342900" indent="-339725">
              <a:lnSpc>
                <a:spcPct val="100000"/>
              </a:lnSpc>
              <a:spcBef>
                <a:spcPts val="560"/>
              </a:spcBef>
              <a:buClr>
                <a:srgbClr val="0C2340"/>
              </a:buClr>
              <a:buFont typeface="Arial" panose="020B0604020202090204"/>
              <a:buChar char="•"/>
            </a:pPr>
            <a:r>
              <a:rPr lang="en-US" sz="2800" b="0" strike="noStrike" spc="-1" dirty="0">
                <a:solidFill>
                  <a:srgbClr val="000000"/>
                </a:solidFill>
                <a:latin typeface="Times New Roman" panose="02020603050405020304"/>
                <a:ea typeface="DejaVu Sans"/>
              </a:rPr>
              <a:t>Databases</a:t>
            </a:r>
            <a:endParaRPr lang="en-US" sz="2800" b="0" strike="noStrike" spc="-1" dirty="0">
              <a:latin typeface="Arial" panose="020B0604020202090204"/>
            </a:endParaRPr>
          </a:p>
        </p:txBody>
      </p:sp>
      <p:sp>
        <p:nvSpPr>
          <p:cNvPr id="129"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D9F0B52C-B883-4A0F-A364-009C51DB0B4F}" type="slidenum">
              <a:rPr lang="en-US" sz="1400" b="0" strike="noStrike" spc="-1">
                <a:solidFill>
                  <a:srgbClr val="8B8B8B"/>
                </a:solidFill>
                <a:latin typeface="Montserrat"/>
                <a:ea typeface="DejaVu Sans"/>
              </a:rPr>
            </a:fld>
            <a:endParaRPr lang="en-US" sz="14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457200" y="411120"/>
            <a:ext cx="814716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905">
              <a:lnSpc>
                <a:spcPct val="100000"/>
              </a:lnSpc>
              <a:spcBef>
                <a:spcPts val="560"/>
              </a:spcBef>
            </a:pPr>
            <a:r>
              <a:rPr lang="en-US" sz="3200" b="0" strike="noStrike" spc="-1">
                <a:solidFill>
                  <a:srgbClr val="0B223E"/>
                </a:solidFill>
                <a:latin typeface="Times New Roman" panose="02020603050405020304"/>
                <a:ea typeface="DejaVu Sans"/>
              </a:rPr>
              <a:t>Post Installation</a:t>
            </a:r>
            <a:endParaRPr lang="en-US" sz="3200" b="0" strike="noStrike" spc="-1">
              <a:latin typeface="Arial" panose="020B0604020202090204"/>
            </a:endParaRPr>
          </a:p>
        </p:txBody>
      </p:sp>
      <p:sp>
        <p:nvSpPr>
          <p:cNvPr id="131" name="CustomShape 2"/>
          <p:cNvSpPr/>
          <p:nvPr/>
        </p:nvSpPr>
        <p:spPr>
          <a:xfrm>
            <a:off x="457200" y="1041120"/>
            <a:ext cx="7870320" cy="4431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25" indent="-340995" algn="just">
              <a:lnSpc>
                <a:spcPct val="100000"/>
              </a:lnSpc>
              <a:spcBef>
                <a:spcPts val="560"/>
              </a:spcBef>
              <a:buClr>
                <a:srgbClr val="0C2340"/>
              </a:buClr>
              <a:buFont typeface="Arial" panose="020B0604020202090204"/>
              <a:buChar char="•"/>
            </a:pPr>
            <a:r>
              <a:rPr lang="en-US" sz="1800" b="0" strike="noStrike" spc="-1" dirty="0">
                <a:solidFill>
                  <a:srgbClr val="000000"/>
                </a:solidFill>
                <a:latin typeface="Times New Roman" panose="02020603050405020304"/>
                <a:ea typeface="DejaVu Sans"/>
              </a:rPr>
              <a:t>Just after installation there is only one user root available on the installed system</a:t>
            </a:r>
            <a:endParaRPr lang="en-US" sz="1800" b="0" strike="noStrike" spc="-1" dirty="0">
              <a:latin typeface="Arial" panose="020B0604020202090204"/>
            </a:endParaRPr>
          </a:p>
          <a:p>
            <a:pPr marL="352425" indent="-340995" algn="just">
              <a:lnSpc>
                <a:spcPct val="100000"/>
              </a:lnSpc>
              <a:spcBef>
                <a:spcPts val="560"/>
              </a:spcBef>
              <a:buClr>
                <a:srgbClr val="0C2340"/>
              </a:buClr>
              <a:buFont typeface="Arial" panose="020B0604020202090204"/>
              <a:buChar char="•"/>
            </a:pPr>
            <a:r>
              <a:rPr lang="en-US" sz="1800" b="0" strike="noStrike" spc="-1" dirty="0">
                <a:solidFill>
                  <a:srgbClr val="000000"/>
                </a:solidFill>
                <a:latin typeface="Times New Roman" panose="02020603050405020304"/>
                <a:ea typeface="DejaVu Sans"/>
              </a:rPr>
              <a:t>First we start </a:t>
            </a:r>
            <a:r>
              <a:rPr lang="en-US" sz="1800" b="0" strike="noStrike" spc="-1" dirty="0" err="1">
                <a:solidFill>
                  <a:srgbClr val="000000"/>
                </a:solidFill>
                <a:latin typeface="Times New Roman" panose="02020603050405020304"/>
                <a:ea typeface="DejaVu Sans"/>
              </a:rPr>
              <a:t>mysql</a:t>
            </a:r>
            <a:r>
              <a:rPr lang="en-US" sz="1800" b="0" strike="noStrike" spc="-1" dirty="0">
                <a:solidFill>
                  <a:srgbClr val="000000"/>
                </a:solidFill>
                <a:latin typeface="Times New Roman" panose="02020603050405020304"/>
                <a:ea typeface="DejaVu Sans"/>
              </a:rPr>
              <a:t> client and we connect as a user root without a password !</a:t>
            </a:r>
            <a:endParaRPr lang="en-US" sz="1800" b="0" strike="noStrike" spc="-1" dirty="0">
              <a:latin typeface="Arial" panose="020B0604020202090204"/>
            </a:endParaRPr>
          </a:p>
          <a:p>
            <a:pPr marL="11430" algn="just">
              <a:lnSpc>
                <a:spcPct val="100000"/>
              </a:lnSpc>
              <a:spcBef>
                <a:spcPts val="560"/>
              </a:spcBef>
              <a:buClr>
                <a:srgbClr val="0C2340"/>
              </a:buClr>
            </a:pPr>
            <a:endParaRPr lang="en-US" sz="1300" b="0" strike="noStrike" spc="-1" dirty="0">
              <a:solidFill>
                <a:srgbClr val="000000"/>
              </a:solidFill>
              <a:latin typeface="Courier New" panose="02070609020205090404"/>
              <a:ea typeface="DejaVu Sans"/>
            </a:endParaRPr>
          </a:p>
          <a:p>
            <a:pPr marL="361950" algn="just">
              <a:lnSpc>
                <a:spcPct val="100000"/>
              </a:lnSpc>
              <a:spcBef>
                <a:spcPts val="560"/>
              </a:spcBef>
              <a:buClr>
                <a:srgbClr val="0C2340"/>
              </a:buClr>
            </a:pPr>
            <a:r>
              <a:rPr lang="en-US" sz="1600" b="0" strike="noStrike" spc="-1" dirty="0" err="1">
                <a:solidFill>
                  <a:srgbClr val="000000"/>
                </a:solidFill>
                <a:latin typeface="Courier New" panose="02070609020205090404"/>
                <a:ea typeface="DejaVu Sans"/>
              </a:rPr>
              <a:t>mysql</a:t>
            </a:r>
            <a:r>
              <a:rPr lang="en-US" sz="1600" b="0" strike="noStrike" spc="-1" dirty="0">
                <a:solidFill>
                  <a:srgbClr val="000000"/>
                </a:solidFill>
                <a:latin typeface="Courier New" panose="02070609020205090404"/>
                <a:ea typeface="DejaVu Sans"/>
              </a:rPr>
              <a:t> -u root</a:t>
            </a:r>
            <a:endParaRPr lang="en-US" sz="1600" b="0" strike="noStrike" spc="-1" dirty="0">
              <a:solidFill>
                <a:srgbClr val="000000"/>
              </a:solidFill>
              <a:latin typeface="Courier New" panose="02070609020205090404"/>
              <a:ea typeface="DejaVu Sans"/>
            </a:endParaRPr>
          </a:p>
          <a:p>
            <a:pPr marL="11430" algn="just">
              <a:lnSpc>
                <a:spcPct val="100000"/>
              </a:lnSpc>
              <a:spcBef>
                <a:spcPts val="560"/>
              </a:spcBef>
              <a:buClr>
                <a:srgbClr val="0C2340"/>
              </a:buClr>
            </a:pPr>
            <a:endParaRPr lang="en-US" sz="800" b="0" strike="noStrike" spc="-1" dirty="0">
              <a:latin typeface="Arial" panose="020B0604020202090204"/>
            </a:endParaRPr>
          </a:p>
          <a:p>
            <a:pPr marL="352425" indent="-340995" algn="just">
              <a:lnSpc>
                <a:spcPct val="100000"/>
              </a:lnSpc>
              <a:spcBef>
                <a:spcPts val="560"/>
              </a:spcBef>
              <a:buClr>
                <a:srgbClr val="0C2340"/>
              </a:buClr>
              <a:buFont typeface="Arial" panose="020B0604020202090204"/>
              <a:buChar char="•"/>
            </a:pPr>
            <a:r>
              <a:rPr lang="en-US" sz="1800" b="0" strike="noStrike" spc="-1" dirty="0">
                <a:solidFill>
                  <a:srgbClr val="000000"/>
                </a:solidFill>
                <a:latin typeface="Times New Roman" panose="02020603050405020304"/>
                <a:ea typeface="DejaVu Sans"/>
              </a:rPr>
              <a:t>As it is an evident security risk you must set a password for </a:t>
            </a:r>
            <a:r>
              <a:rPr lang="en-US" sz="1800" b="0" strike="noStrike" spc="-1" dirty="0">
                <a:solidFill>
                  <a:srgbClr val="000000"/>
                </a:solidFill>
                <a:latin typeface="Courier New" panose="02070609020205090404" pitchFamily="49" charset="0"/>
                <a:ea typeface="DejaVu Sans"/>
                <a:cs typeface="Courier New" panose="02070609020205090404" pitchFamily="49" charset="0"/>
              </a:rPr>
              <a:t>root</a:t>
            </a:r>
            <a:r>
              <a:rPr lang="en-US" sz="1800" b="0" strike="noStrike" spc="-1" dirty="0">
                <a:solidFill>
                  <a:srgbClr val="000000"/>
                </a:solidFill>
                <a:latin typeface="Times New Roman" panose="02020603050405020304"/>
                <a:ea typeface="DejaVu Sans"/>
              </a:rPr>
              <a:t> user</a:t>
            </a:r>
            <a:endParaRPr lang="en-US" sz="1800" b="0" strike="noStrike" spc="-1" dirty="0">
              <a:latin typeface="Arial" panose="020B0604020202090204"/>
            </a:endParaRPr>
          </a:p>
          <a:p>
            <a:pPr marL="11430" algn="just">
              <a:lnSpc>
                <a:spcPct val="100000"/>
              </a:lnSpc>
              <a:spcBef>
                <a:spcPts val="560"/>
              </a:spcBef>
              <a:buClr>
                <a:srgbClr val="0C2340"/>
              </a:buClr>
            </a:pPr>
            <a:endParaRPr lang="en-US" sz="800" b="0" strike="noStrike" spc="-1" dirty="0">
              <a:solidFill>
                <a:srgbClr val="000000"/>
              </a:solidFill>
              <a:latin typeface="Courier New" panose="02070609020205090404"/>
              <a:ea typeface="DejaVu Sans"/>
            </a:endParaRPr>
          </a:p>
          <a:p>
            <a:pPr marL="361950" algn="just">
              <a:lnSpc>
                <a:spcPct val="100000"/>
              </a:lnSpc>
              <a:spcBef>
                <a:spcPts val="560"/>
              </a:spcBef>
              <a:buClr>
                <a:srgbClr val="0C2340"/>
              </a:buClr>
            </a:pPr>
            <a:r>
              <a:rPr lang="en-US" sz="1600" b="0" strike="noStrike" spc="-1" dirty="0">
                <a:solidFill>
                  <a:srgbClr val="000000"/>
                </a:solidFill>
                <a:latin typeface="Courier New" panose="02070609020205090404"/>
                <a:ea typeface="DejaVu Sans"/>
              </a:rPr>
              <a:t>ALTER USER '</a:t>
            </a:r>
            <a:r>
              <a:rPr lang="en-US" sz="1600" b="0" strike="noStrike" spc="-1" dirty="0" err="1">
                <a:solidFill>
                  <a:srgbClr val="000000"/>
                </a:solidFill>
                <a:latin typeface="Courier New" panose="02070609020205090404"/>
                <a:ea typeface="DejaVu Sans"/>
              </a:rPr>
              <a:t>root'@'localhost</a:t>
            </a:r>
            <a:r>
              <a:rPr lang="en-US" sz="1600" b="0" strike="noStrike" spc="-1" dirty="0">
                <a:solidFill>
                  <a:srgbClr val="000000"/>
                </a:solidFill>
                <a:latin typeface="Courier New" panose="02070609020205090404"/>
                <a:ea typeface="DejaVu Sans"/>
              </a:rPr>
              <a:t>' IDENTIFIED BY 'password’;</a:t>
            </a:r>
            <a:endParaRPr lang="en-US" sz="1600" b="0" strike="noStrike" spc="-1" dirty="0">
              <a:solidFill>
                <a:srgbClr val="000000"/>
              </a:solidFill>
              <a:latin typeface="Courier New" panose="02070609020205090404"/>
              <a:ea typeface="DejaVu Sans"/>
            </a:endParaRPr>
          </a:p>
          <a:p>
            <a:pPr marL="11430" algn="just">
              <a:lnSpc>
                <a:spcPct val="100000"/>
              </a:lnSpc>
              <a:spcBef>
                <a:spcPts val="560"/>
              </a:spcBef>
              <a:buClr>
                <a:srgbClr val="0C2340"/>
              </a:buClr>
            </a:pPr>
            <a:endParaRPr lang="en-US" sz="800" b="0" strike="noStrike" spc="-1" dirty="0">
              <a:latin typeface="Arial" panose="020B0604020202090204"/>
            </a:endParaRPr>
          </a:p>
          <a:p>
            <a:pPr marL="352425" indent="-340995" algn="just">
              <a:lnSpc>
                <a:spcPct val="100000"/>
              </a:lnSpc>
              <a:spcBef>
                <a:spcPts val="560"/>
              </a:spcBef>
              <a:buClr>
                <a:srgbClr val="0C2340"/>
              </a:buClr>
              <a:buFont typeface="Arial" panose="020B0604020202090204"/>
              <a:buChar char="•"/>
            </a:pPr>
            <a:r>
              <a:rPr lang="en-US" sz="1800" b="0" strike="noStrike" spc="-1" dirty="0">
                <a:solidFill>
                  <a:srgbClr val="000000"/>
                </a:solidFill>
                <a:latin typeface="Times New Roman" panose="02020603050405020304"/>
                <a:ea typeface="DejaVu Sans"/>
              </a:rPr>
              <a:t>To find what other users can connect to the system execute a statement:</a:t>
            </a:r>
            <a:endParaRPr lang="en-US" sz="1800" b="0" strike="noStrike" spc="-1" dirty="0">
              <a:solidFill>
                <a:srgbClr val="000000"/>
              </a:solidFill>
              <a:latin typeface="Times New Roman" panose="02020603050405020304"/>
              <a:ea typeface="DejaVu Sans"/>
            </a:endParaRPr>
          </a:p>
          <a:p>
            <a:pPr marL="11430" algn="just">
              <a:lnSpc>
                <a:spcPct val="100000"/>
              </a:lnSpc>
              <a:spcBef>
                <a:spcPts val="560"/>
              </a:spcBef>
              <a:buClr>
                <a:srgbClr val="0C2340"/>
              </a:buClr>
            </a:pPr>
            <a:endParaRPr lang="en-US" sz="800" b="0" strike="noStrike" spc="-1" dirty="0">
              <a:latin typeface="Arial" panose="020B0604020202090204"/>
            </a:endParaRPr>
          </a:p>
          <a:p>
            <a:pPr marL="361950" algn="just">
              <a:lnSpc>
                <a:spcPct val="100000"/>
              </a:lnSpc>
              <a:spcBef>
                <a:spcPts val="560"/>
              </a:spcBef>
              <a:buClr>
                <a:srgbClr val="0C2340"/>
              </a:buClr>
            </a:pPr>
            <a:r>
              <a:rPr lang="en-US" sz="1400" b="0" strike="noStrike" spc="-1" dirty="0">
                <a:solidFill>
                  <a:srgbClr val="000000"/>
                </a:solidFill>
                <a:latin typeface="Courier New" panose="02070609020205090404"/>
                <a:ea typeface="DejaVu Sans"/>
              </a:rPr>
              <a:t>SELECT user, host, HEX(</a:t>
            </a:r>
            <a:r>
              <a:rPr lang="en-US" sz="1400" b="0" strike="noStrike" spc="-1" dirty="0" err="1">
                <a:solidFill>
                  <a:srgbClr val="000000"/>
                </a:solidFill>
                <a:latin typeface="Courier New" panose="02070609020205090404"/>
                <a:ea typeface="DejaVu Sans"/>
              </a:rPr>
              <a:t>authentication_string</a:t>
            </a:r>
            <a:r>
              <a:rPr lang="en-US" sz="1400" b="0" strike="noStrike" spc="-1" dirty="0">
                <a:solidFill>
                  <a:srgbClr val="000000"/>
                </a:solidFill>
                <a:latin typeface="Courier New" panose="02070609020205090404"/>
                <a:ea typeface="DejaVu Sans"/>
              </a:rPr>
              <a:t>) FROM </a:t>
            </a:r>
            <a:r>
              <a:rPr lang="en-US" sz="1400" b="0" strike="noStrike" spc="-1" dirty="0" err="1">
                <a:solidFill>
                  <a:srgbClr val="000000"/>
                </a:solidFill>
                <a:latin typeface="Courier New" panose="02070609020205090404"/>
                <a:ea typeface="DejaVu Sans"/>
              </a:rPr>
              <a:t>mysql.user</a:t>
            </a:r>
            <a:r>
              <a:rPr lang="en-US" sz="1400" b="0" strike="noStrike" spc="-1" dirty="0">
                <a:solidFill>
                  <a:srgbClr val="000000"/>
                </a:solidFill>
                <a:latin typeface="Courier New" panose="02070609020205090404"/>
                <a:ea typeface="DejaVu Sans"/>
              </a:rPr>
              <a:t>;</a:t>
            </a:r>
            <a:endParaRPr lang="en-US" sz="1400" b="0" strike="noStrike" spc="-1" dirty="0">
              <a:solidFill>
                <a:srgbClr val="000000"/>
              </a:solidFill>
              <a:latin typeface="Courier New" panose="02070609020205090404"/>
              <a:ea typeface="DejaVu Sans"/>
            </a:endParaRPr>
          </a:p>
          <a:p>
            <a:pPr marL="361950" algn="just">
              <a:lnSpc>
                <a:spcPct val="100000"/>
              </a:lnSpc>
              <a:spcBef>
                <a:spcPts val="560"/>
              </a:spcBef>
              <a:buClr>
                <a:srgbClr val="0C2340"/>
              </a:buClr>
            </a:pPr>
            <a:endParaRPr lang="en-US" sz="800" b="0" strike="noStrike" spc="-1" dirty="0">
              <a:latin typeface="Arial" panose="020B0604020202090204"/>
            </a:endParaRPr>
          </a:p>
          <a:p>
            <a:pPr marL="11430" algn="just">
              <a:lnSpc>
                <a:spcPct val="100000"/>
              </a:lnSpc>
              <a:spcBef>
                <a:spcPts val="560"/>
              </a:spcBef>
              <a:buClr>
                <a:srgbClr val="0C2340"/>
              </a:buClr>
            </a:pPr>
            <a:r>
              <a:rPr lang="en-US" sz="1200" b="0" strike="noStrike" spc="-1" dirty="0">
                <a:solidFill>
                  <a:srgbClr val="000000"/>
                </a:solidFill>
                <a:latin typeface="Courier New" panose="02070609020205090404"/>
                <a:ea typeface="DejaVu Sans"/>
              </a:rPr>
              <a:t>+-----------+-----------+------------------------------------------...------+</a:t>
            </a:r>
            <a:endParaRPr lang="en-US" sz="1200" b="0" strike="noStrike" spc="-1" dirty="0">
              <a:latin typeface="Arial" panose="020B0604020202090204"/>
            </a:endParaRPr>
          </a:p>
          <a:p>
            <a:pPr marL="11430" algn="just">
              <a:lnSpc>
                <a:spcPct val="100000"/>
              </a:lnSpc>
              <a:spcBef>
                <a:spcPts val="560"/>
              </a:spcBef>
              <a:buClr>
                <a:srgbClr val="0C2340"/>
              </a:buClr>
            </a:pPr>
            <a:r>
              <a:rPr lang="en-US" sz="1200" b="0" strike="noStrike" spc="-1" dirty="0">
                <a:solidFill>
                  <a:srgbClr val="000000"/>
                </a:solidFill>
                <a:latin typeface="Courier New" panose="02070609020205090404"/>
                <a:ea typeface="DejaVu Sans"/>
              </a:rPr>
              <a:t>| user      | host      | HEX(</a:t>
            </a:r>
            <a:r>
              <a:rPr lang="en-US" sz="1200" b="0" strike="noStrike" spc="-1" dirty="0" err="1">
                <a:solidFill>
                  <a:srgbClr val="000000"/>
                </a:solidFill>
                <a:latin typeface="Courier New" panose="02070609020205090404"/>
                <a:ea typeface="DejaVu Sans"/>
              </a:rPr>
              <a:t>authentication_string</a:t>
            </a:r>
            <a:r>
              <a:rPr lang="en-US" sz="1200" b="0" strike="noStrike" spc="-1" dirty="0">
                <a:solidFill>
                  <a:srgbClr val="000000"/>
                </a:solidFill>
                <a:latin typeface="Courier New" panose="02070609020205090404"/>
                <a:ea typeface="DejaVu Sans"/>
              </a:rPr>
              <a:t>)                        |</a:t>
            </a:r>
            <a:endParaRPr lang="en-US" sz="1200" b="0" strike="noStrike" spc="-1" dirty="0">
              <a:latin typeface="Arial" panose="020B0604020202090204"/>
            </a:endParaRPr>
          </a:p>
          <a:p>
            <a:pPr marL="11430" algn="just">
              <a:lnSpc>
                <a:spcPct val="100000"/>
              </a:lnSpc>
              <a:spcBef>
                <a:spcPts val="560"/>
              </a:spcBef>
              <a:buClr>
                <a:srgbClr val="0C2340"/>
              </a:buClr>
            </a:pPr>
            <a:r>
              <a:rPr lang="en-US" sz="1200" b="0" strike="noStrike" spc="-1" dirty="0">
                <a:solidFill>
                  <a:srgbClr val="000000"/>
                </a:solidFill>
                <a:latin typeface="Courier New" panose="02070609020205090404"/>
                <a:ea typeface="DejaVu Sans"/>
              </a:rPr>
              <a:t>+-----------+-----------+------------------------------------------...------+</a:t>
            </a:r>
            <a:endParaRPr lang="en-US" sz="1200" b="0" strike="noStrike" spc="-1" dirty="0">
              <a:latin typeface="Arial" panose="020B0604020202090204"/>
            </a:endParaRPr>
          </a:p>
          <a:p>
            <a:pPr marL="11430" algn="just">
              <a:lnSpc>
                <a:spcPct val="100000"/>
              </a:lnSpc>
              <a:spcBef>
                <a:spcPts val="560"/>
              </a:spcBef>
              <a:buClr>
                <a:srgbClr val="0C2340"/>
              </a:buClr>
            </a:pPr>
            <a:r>
              <a:rPr lang="en-US" sz="1200" b="0" strike="noStrike" spc="-1" dirty="0">
                <a:solidFill>
                  <a:srgbClr val="000000"/>
                </a:solidFill>
                <a:latin typeface="Courier New" panose="02070609020205090404"/>
                <a:ea typeface="DejaVu Sans"/>
              </a:rPr>
              <a:t>| root      | localhost | 2A383146354532314533353430374438386426432...30394 |</a:t>
            </a:r>
            <a:endParaRPr lang="en-US" sz="1200" b="0" strike="noStrike" spc="-1" dirty="0">
              <a:latin typeface="Arial" panose="020B0604020202090204"/>
            </a:endParaRPr>
          </a:p>
          <a:p>
            <a:pPr marL="11430" algn="just">
              <a:lnSpc>
                <a:spcPct val="100000"/>
              </a:lnSpc>
              <a:spcBef>
                <a:spcPts val="560"/>
              </a:spcBef>
              <a:buClr>
                <a:srgbClr val="0C2340"/>
              </a:buClr>
            </a:pPr>
            <a:r>
              <a:rPr lang="en-US" sz="1200" b="0" strike="noStrike" spc="-1" dirty="0">
                <a:solidFill>
                  <a:srgbClr val="000000"/>
                </a:solidFill>
                <a:latin typeface="Courier New" panose="02070609020205090404"/>
                <a:ea typeface="DejaVu Sans"/>
              </a:rPr>
              <a:t>| </a:t>
            </a:r>
            <a:r>
              <a:rPr lang="en-US" sz="1200" b="0" strike="noStrike" spc="-1" dirty="0" err="1">
                <a:solidFill>
                  <a:srgbClr val="000000"/>
                </a:solidFill>
                <a:latin typeface="Courier New" panose="02070609020205090404"/>
                <a:ea typeface="DejaVu Sans"/>
              </a:rPr>
              <a:t>mysql.sys</a:t>
            </a:r>
            <a:r>
              <a:rPr lang="en-US" sz="1200" b="0" strike="noStrike" spc="-1" dirty="0">
                <a:solidFill>
                  <a:srgbClr val="000000"/>
                </a:solidFill>
                <a:latin typeface="Courier New" panose="02070609020205090404"/>
                <a:ea typeface="DejaVu Sans"/>
              </a:rPr>
              <a:t> | localhost | 2A5448495349534E4F544156414C4944504155345...44484 |</a:t>
            </a:r>
            <a:endParaRPr lang="en-US" sz="1200" b="0" strike="noStrike" spc="-1" dirty="0">
              <a:latin typeface="Arial" panose="020B0604020202090204"/>
            </a:endParaRPr>
          </a:p>
          <a:p>
            <a:pPr marL="11430" algn="just">
              <a:lnSpc>
                <a:spcPct val="100000"/>
              </a:lnSpc>
              <a:spcBef>
                <a:spcPts val="560"/>
              </a:spcBef>
              <a:buClr>
                <a:srgbClr val="0C2340"/>
              </a:buClr>
            </a:pPr>
            <a:r>
              <a:rPr lang="en-US" sz="1200" b="0" strike="noStrike" spc="-1" dirty="0">
                <a:solidFill>
                  <a:srgbClr val="000000"/>
                </a:solidFill>
                <a:latin typeface="Courier New" panose="02070609020205090404"/>
                <a:ea typeface="DejaVu Sans"/>
              </a:rPr>
              <a:t>| csit115   | localhost | 2A323045343946324432303337373739383133336...44433 |</a:t>
            </a:r>
            <a:endParaRPr lang="en-US" sz="1200" b="0" strike="noStrike" spc="-1" dirty="0">
              <a:latin typeface="Arial" panose="020B0604020202090204"/>
            </a:endParaRPr>
          </a:p>
          <a:p>
            <a:pPr marL="11430" algn="just">
              <a:lnSpc>
                <a:spcPct val="100000"/>
              </a:lnSpc>
              <a:spcBef>
                <a:spcPts val="560"/>
              </a:spcBef>
              <a:buClr>
                <a:srgbClr val="0C2340"/>
              </a:buClr>
            </a:pPr>
            <a:r>
              <a:rPr lang="en-US" sz="1200" b="0" strike="noStrike" spc="-1" dirty="0">
                <a:solidFill>
                  <a:srgbClr val="000000"/>
                </a:solidFill>
                <a:latin typeface="Courier New" panose="02070609020205090404"/>
                <a:ea typeface="DejaVu Sans"/>
              </a:rPr>
              <a:t>+-----------+-----------+------------------------------------------...------+</a:t>
            </a:r>
            <a:endParaRPr lang="en-US" sz="1200" b="0" strike="noStrike" spc="-1" dirty="0">
              <a:latin typeface="Arial" panose="020B0604020202090204"/>
            </a:endParaRPr>
          </a:p>
          <a:p>
            <a:pPr marL="11430" algn="just">
              <a:lnSpc>
                <a:spcPct val="100000"/>
              </a:lnSpc>
              <a:spcBef>
                <a:spcPts val="560"/>
              </a:spcBef>
              <a:buClr>
                <a:srgbClr val="0C2340"/>
              </a:buClr>
            </a:pPr>
            <a:r>
              <a:rPr lang="en-US" sz="1200" b="0" strike="noStrike" spc="-1" dirty="0">
                <a:solidFill>
                  <a:srgbClr val="000000"/>
                </a:solidFill>
                <a:latin typeface="Courier New" panose="02070609020205090404"/>
                <a:ea typeface="DejaVu Sans"/>
              </a:rPr>
              <a:t> </a:t>
            </a:r>
            <a:endParaRPr lang="en-US" sz="1200" b="0" strike="noStrike" spc="-1" dirty="0">
              <a:latin typeface="Arial" panose="020B0604020202090204"/>
            </a:endParaRPr>
          </a:p>
          <a:p>
            <a:pPr algn="just">
              <a:lnSpc>
                <a:spcPct val="100000"/>
              </a:lnSpc>
              <a:spcBef>
                <a:spcPts val="560"/>
              </a:spcBef>
            </a:pPr>
            <a:endParaRPr lang="en-US" sz="1200" b="0" strike="noStrike" spc="-1" dirty="0">
              <a:latin typeface="Arial" panose="020B0604020202090204"/>
            </a:endParaRPr>
          </a:p>
        </p:txBody>
      </p:sp>
      <p:sp>
        <p:nvSpPr>
          <p:cNvPr id="132"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9E892BA-9A81-4159-AEAE-CABEA3782EC7}" type="slidenum">
              <a:rPr lang="en-US" sz="1400" b="0" strike="noStrike" spc="-1">
                <a:solidFill>
                  <a:srgbClr val="8B8B8B"/>
                </a:solidFill>
                <a:latin typeface="Montserrat"/>
                <a:ea typeface="DejaVu Sans"/>
              </a:rPr>
            </a:fld>
            <a:endParaRPr lang="en-US" sz="14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457200" y="411120"/>
            <a:ext cx="814716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905">
              <a:lnSpc>
                <a:spcPct val="100000"/>
              </a:lnSpc>
              <a:spcBef>
                <a:spcPts val="560"/>
              </a:spcBef>
            </a:pPr>
            <a:r>
              <a:rPr lang="en-US" sz="3200" b="0" strike="noStrike" spc="-1">
                <a:solidFill>
                  <a:srgbClr val="0B223E"/>
                </a:solidFill>
                <a:latin typeface="Times New Roman" panose="02020603050405020304"/>
                <a:ea typeface="DejaVu Sans"/>
              </a:rPr>
              <a:t>Post Installation</a:t>
            </a:r>
            <a:endParaRPr lang="en-US" sz="3200" b="0" strike="noStrike" spc="-1">
              <a:latin typeface="Arial" panose="020B0604020202090204"/>
            </a:endParaRPr>
          </a:p>
        </p:txBody>
      </p:sp>
      <p:sp>
        <p:nvSpPr>
          <p:cNvPr id="135" name="CustomShape 2"/>
          <p:cNvSpPr/>
          <p:nvPr/>
        </p:nvSpPr>
        <p:spPr>
          <a:xfrm>
            <a:off x="457200" y="1041120"/>
            <a:ext cx="7870320" cy="4431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25" indent="-340995" algn="just">
              <a:lnSpc>
                <a:spcPct val="100000"/>
              </a:lnSpc>
              <a:spcBef>
                <a:spcPts val="560"/>
              </a:spcBef>
              <a:buClr>
                <a:srgbClr val="0C2340"/>
              </a:buClr>
              <a:buFont typeface="Arial" panose="020B0604020202090204"/>
              <a:buChar char="•"/>
            </a:pPr>
            <a:r>
              <a:rPr lang="en-US" sz="2000" b="0" strike="noStrike" spc="-1" dirty="0">
                <a:solidFill>
                  <a:srgbClr val="000000"/>
                </a:solidFill>
                <a:latin typeface="Times New Roman" panose="02020603050405020304"/>
                <a:ea typeface="DejaVu Sans"/>
              </a:rPr>
              <a:t>After a password </a:t>
            </a:r>
            <a:r>
              <a:rPr lang="en-US" sz="2000" spc="-1" dirty="0">
                <a:solidFill>
                  <a:srgbClr val="000000"/>
                </a:solidFill>
                <a:latin typeface="Times New Roman" panose="02020603050405020304"/>
                <a:ea typeface="DejaVu Sans"/>
              </a:rPr>
              <a:t>of </a:t>
            </a:r>
            <a:r>
              <a:rPr lang="en-US" sz="2000" b="0" strike="noStrike" spc="-1" dirty="0">
                <a:solidFill>
                  <a:srgbClr val="000000"/>
                </a:solidFill>
                <a:latin typeface="Times New Roman" panose="02020603050405020304"/>
                <a:ea typeface="DejaVu Sans"/>
              </a:rPr>
              <a:t>a user root is set up any future connection as a user </a:t>
            </a:r>
            <a:r>
              <a:rPr lang="en-US" sz="2000" b="0" strike="noStrike" spc="-1" dirty="0">
                <a:solidFill>
                  <a:srgbClr val="000000"/>
                </a:solidFill>
                <a:latin typeface="Courier New" panose="02070609020205090404" pitchFamily="49" charset="0"/>
                <a:ea typeface="DejaVu Sans"/>
                <a:cs typeface="Courier New" panose="02070609020205090404" pitchFamily="49" charset="0"/>
              </a:rPr>
              <a:t>root</a:t>
            </a:r>
            <a:r>
              <a:rPr lang="en-US" sz="2000" b="0" strike="noStrike" spc="-1" dirty="0">
                <a:solidFill>
                  <a:srgbClr val="000000"/>
                </a:solidFill>
                <a:latin typeface="Times New Roman" panose="02020603050405020304"/>
                <a:ea typeface="DejaVu Sans"/>
              </a:rPr>
              <a:t> must be done in the following way</a:t>
            </a:r>
            <a:endParaRPr lang="en-US" sz="2000" b="0" strike="noStrike" spc="-1" dirty="0">
              <a:solidFill>
                <a:srgbClr val="000000"/>
              </a:solidFill>
              <a:latin typeface="Times New Roman" panose="02020603050405020304"/>
              <a:ea typeface="DejaVu Sans"/>
            </a:endParaRPr>
          </a:p>
          <a:p>
            <a:pPr marL="11430" algn="just">
              <a:lnSpc>
                <a:spcPct val="100000"/>
              </a:lnSpc>
              <a:spcBef>
                <a:spcPts val="560"/>
              </a:spcBef>
              <a:buClr>
                <a:srgbClr val="0C2340"/>
              </a:buClr>
            </a:pPr>
            <a:endParaRPr lang="en-US" sz="800" b="0" strike="noStrike" spc="-1" dirty="0">
              <a:latin typeface="Arial" panose="020B0604020202090204"/>
            </a:endParaRPr>
          </a:p>
          <a:p>
            <a:pPr marL="361950" algn="just">
              <a:lnSpc>
                <a:spcPct val="100000"/>
              </a:lnSpc>
              <a:spcBef>
                <a:spcPts val="560"/>
              </a:spcBef>
              <a:buClr>
                <a:srgbClr val="0C2340"/>
              </a:buClr>
            </a:pPr>
            <a:r>
              <a:rPr lang="en-US" sz="1600" b="0" strike="noStrike" spc="-1" dirty="0" err="1">
                <a:solidFill>
                  <a:srgbClr val="000000"/>
                </a:solidFill>
                <a:latin typeface="Courier New" panose="02070609020205090404"/>
                <a:ea typeface="DejaVu Sans"/>
              </a:rPr>
              <a:t>mysql</a:t>
            </a:r>
            <a:r>
              <a:rPr lang="en-US" sz="1600" b="0" strike="noStrike" spc="-1" dirty="0">
                <a:solidFill>
                  <a:srgbClr val="000000"/>
                </a:solidFill>
                <a:latin typeface="Courier New" panose="02070609020205090404"/>
                <a:ea typeface="DejaVu Sans"/>
              </a:rPr>
              <a:t> -u root -p -v </a:t>
            </a:r>
            <a:endParaRPr lang="en-US" sz="1600" b="0" strike="noStrike" spc="-1" dirty="0">
              <a:solidFill>
                <a:srgbClr val="000000"/>
              </a:solidFill>
              <a:latin typeface="Courier New" panose="02070609020205090404"/>
              <a:ea typeface="DejaVu Sans"/>
            </a:endParaRPr>
          </a:p>
          <a:p>
            <a:pPr marL="361950" algn="just">
              <a:lnSpc>
                <a:spcPct val="100000"/>
              </a:lnSpc>
              <a:spcBef>
                <a:spcPts val="560"/>
              </a:spcBef>
              <a:buClr>
                <a:srgbClr val="0C2340"/>
              </a:buClr>
            </a:pPr>
            <a:endParaRPr lang="en-US" sz="800" b="0" strike="noStrike" spc="-1" dirty="0">
              <a:latin typeface="Arial" panose="020B0604020202090204"/>
            </a:endParaRPr>
          </a:p>
          <a:p>
            <a:pPr marL="352425" indent="-340995" algn="just">
              <a:lnSpc>
                <a:spcPct val="100000"/>
              </a:lnSpc>
              <a:spcBef>
                <a:spcPts val="560"/>
              </a:spcBef>
              <a:buClr>
                <a:srgbClr val="0C2340"/>
              </a:buClr>
              <a:buFont typeface="Arial" panose="020B0604020202090204"/>
              <a:buChar char="•"/>
            </a:pPr>
            <a:r>
              <a:rPr lang="en-US" sz="2000" b="0" strike="noStrike" spc="-1" dirty="0">
                <a:solidFill>
                  <a:srgbClr val="000000"/>
                </a:solidFill>
                <a:latin typeface="Times New Roman" panose="02020603050405020304"/>
                <a:ea typeface="DejaVu Sans"/>
              </a:rPr>
              <a:t>Finally, remember that MySQL root user is completely different from operating system </a:t>
            </a:r>
            <a:r>
              <a:rPr lang="en-US" sz="2000" b="0" strike="noStrike" spc="-1" dirty="0">
                <a:solidFill>
                  <a:srgbClr val="000000"/>
                </a:solidFill>
                <a:latin typeface="Courier New" panose="02070609020205090404" pitchFamily="49" charset="0"/>
                <a:ea typeface="DejaVu Sans"/>
                <a:cs typeface="Courier New" panose="02070609020205090404" pitchFamily="49" charset="0"/>
              </a:rPr>
              <a:t>root</a:t>
            </a:r>
            <a:r>
              <a:rPr lang="en-US" sz="2000" b="0" strike="noStrike" spc="-1" dirty="0">
                <a:solidFill>
                  <a:srgbClr val="000000"/>
                </a:solidFill>
                <a:latin typeface="Times New Roman" panose="02020603050405020304"/>
                <a:ea typeface="DejaVu Sans"/>
              </a:rPr>
              <a:t> user!</a:t>
            </a:r>
            <a:endParaRPr lang="en-US" sz="2000" b="0" strike="noStrike" spc="-1" dirty="0">
              <a:latin typeface="Arial" panose="020B0604020202090204"/>
            </a:endParaRPr>
          </a:p>
          <a:p>
            <a:pPr marL="352425" indent="-340995" algn="just">
              <a:lnSpc>
                <a:spcPct val="100000"/>
              </a:lnSpc>
              <a:spcBef>
                <a:spcPts val="560"/>
              </a:spcBef>
              <a:buClr>
                <a:srgbClr val="0C2340"/>
              </a:buClr>
              <a:buFont typeface="Arial" panose="020B0604020202090204"/>
              <a:buChar char="•"/>
            </a:pPr>
            <a:r>
              <a:rPr lang="en-US" sz="2000" b="0" strike="noStrike" spc="-1" dirty="0">
                <a:solidFill>
                  <a:srgbClr val="000000"/>
                </a:solidFill>
                <a:latin typeface="Times New Roman" panose="02020603050405020304"/>
                <a:ea typeface="DejaVu Sans"/>
              </a:rPr>
              <a:t>To find what databases are available on the system use a statement:</a:t>
            </a:r>
            <a:endParaRPr lang="en-US" sz="2000" b="0" strike="noStrike" spc="-1" dirty="0">
              <a:solidFill>
                <a:srgbClr val="000000"/>
              </a:solidFill>
              <a:latin typeface="Times New Roman" panose="02020603050405020304"/>
              <a:ea typeface="DejaVu Sans"/>
            </a:endParaRPr>
          </a:p>
          <a:p>
            <a:pPr marL="11430" algn="just">
              <a:lnSpc>
                <a:spcPct val="100000"/>
              </a:lnSpc>
              <a:spcBef>
                <a:spcPts val="560"/>
              </a:spcBef>
              <a:buClr>
                <a:srgbClr val="0C2340"/>
              </a:buClr>
            </a:pPr>
            <a:endParaRPr lang="en-US" sz="800" b="0" strike="noStrike" spc="-1" dirty="0">
              <a:latin typeface="Arial" panose="020B0604020202090204"/>
            </a:endParaRPr>
          </a:p>
          <a:p>
            <a:pPr marL="360045" algn="just">
              <a:lnSpc>
                <a:spcPct val="100000"/>
              </a:lnSpc>
              <a:spcBef>
                <a:spcPts val="560"/>
              </a:spcBef>
            </a:pPr>
            <a:r>
              <a:rPr lang="en-US" sz="1600" b="0" strike="noStrike" spc="-1" dirty="0">
                <a:solidFill>
                  <a:srgbClr val="000000"/>
                </a:solidFill>
                <a:latin typeface="Courier New" panose="02070609020205090404"/>
                <a:ea typeface="DejaVu Sans"/>
              </a:rPr>
              <a:t>show databases;</a:t>
            </a:r>
            <a:endParaRPr lang="en-US" sz="1600" b="0" strike="noStrike" spc="-1" dirty="0">
              <a:latin typeface="Arial" panose="020B0604020202090204"/>
            </a:endParaRPr>
          </a:p>
          <a:p>
            <a:pPr algn="just">
              <a:lnSpc>
                <a:spcPct val="100000"/>
              </a:lnSpc>
              <a:spcBef>
                <a:spcPts val="560"/>
              </a:spcBef>
            </a:pPr>
            <a:endParaRPr lang="en-US" sz="800" b="0" strike="noStrike" spc="-1" dirty="0">
              <a:latin typeface="Arial" panose="020B0604020202090204"/>
            </a:endParaRPr>
          </a:p>
          <a:p>
            <a:pPr marL="352425" indent="-340995" algn="just">
              <a:lnSpc>
                <a:spcPct val="100000"/>
              </a:lnSpc>
              <a:spcBef>
                <a:spcPts val="560"/>
              </a:spcBef>
              <a:buClr>
                <a:srgbClr val="0C2340"/>
              </a:buClr>
              <a:buFont typeface="Arial" panose="020B0604020202090204"/>
              <a:buChar char="•"/>
            </a:pPr>
            <a:r>
              <a:rPr lang="en-US" sz="2000" b="0" strike="noStrike" spc="-1" dirty="0">
                <a:solidFill>
                  <a:srgbClr val="000000"/>
                </a:solidFill>
                <a:latin typeface="Times New Roman" panose="02020603050405020304"/>
                <a:ea typeface="DejaVu Sans"/>
              </a:rPr>
              <a:t>A database </a:t>
            </a:r>
            <a:r>
              <a:rPr lang="en-US" sz="2000" b="0" strike="noStrike" spc="-1" dirty="0" err="1">
                <a:solidFill>
                  <a:srgbClr val="000000"/>
                </a:solidFill>
                <a:latin typeface="Courier New" panose="02070609020205090404" pitchFamily="49" charset="0"/>
                <a:ea typeface="DejaVu Sans"/>
                <a:cs typeface="Courier New" panose="02070609020205090404" pitchFamily="49" charset="0"/>
              </a:rPr>
              <a:t>information_schema</a:t>
            </a:r>
            <a:r>
              <a:rPr lang="en-US" sz="2000" b="0" strike="noStrike" spc="-1" dirty="0">
                <a:solidFill>
                  <a:srgbClr val="000000"/>
                </a:solidFill>
                <a:latin typeface="Courier New" panose="02070609020205090404" pitchFamily="49" charset="0"/>
                <a:ea typeface="DejaVu Sans"/>
                <a:cs typeface="Courier New" panose="02070609020205090404" pitchFamily="49" charset="0"/>
              </a:rPr>
              <a:t> </a:t>
            </a:r>
            <a:r>
              <a:rPr lang="en-US" sz="2000" b="0" strike="noStrike" spc="-1" dirty="0">
                <a:solidFill>
                  <a:srgbClr val="000000"/>
                </a:solidFill>
                <a:latin typeface="Times New Roman" panose="02020603050405020304"/>
                <a:ea typeface="DejaVu Sans"/>
              </a:rPr>
              <a:t>is commonly called as a data dictionary and it contains information about relational tables, columns, constraints </a:t>
            </a:r>
            <a:r>
              <a:rPr lang="en-US" sz="2000" spc="-1" dirty="0">
                <a:solidFill>
                  <a:srgbClr val="000000"/>
                </a:solidFill>
                <a:latin typeface="Times New Roman" panose="02020603050405020304"/>
                <a:ea typeface="DejaVu Sans"/>
              </a:rPr>
              <a:t>and the others</a:t>
            </a:r>
            <a:endParaRPr lang="en-US" sz="2000" b="0" strike="noStrike" spc="-1" dirty="0">
              <a:latin typeface="Arial" panose="020B0604020202090204"/>
            </a:endParaRPr>
          </a:p>
          <a:p>
            <a:pPr marL="352425" indent="-340995" algn="just">
              <a:lnSpc>
                <a:spcPct val="100000"/>
              </a:lnSpc>
              <a:spcBef>
                <a:spcPts val="560"/>
              </a:spcBef>
              <a:buClr>
                <a:srgbClr val="0C2340"/>
              </a:buClr>
              <a:buFont typeface="Arial" panose="020B0604020202090204"/>
              <a:buChar char="•"/>
            </a:pPr>
            <a:r>
              <a:rPr lang="en-US" sz="2000" b="0" strike="noStrike" spc="-1" dirty="0">
                <a:solidFill>
                  <a:srgbClr val="000000"/>
                </a:solidFill>
                <a:latin typeface="Times New Roman" panose="02020603050405020304"/>
                <a:ea typeface="DejaVu Sans"/>
              </a:rPr>
              <a:t>To list the names of relational tables included in a database </a:t>
            </a:r>
            <a:r>
              <a:rPr lang="en-US" sz="2000" b="0" strike="noStrike" spc="-1" dirty="0" err="1">
                <a:solidFill>
                  <a:srgbClr val="000000"/>
                </a:solidFill>
                <a:latin typeface="Courier New" panose="02070609020205090404" pitchFamily="49" charset="0"/>
                <a:ea typeface="DejaVu Sans"/>
                <a:cs typeface="Courier New" panose="02070609020205090404" pitchFamily="49" charset="0"/>
              </a:rPr>
              <a:t>information_schema</a:t>
            </a:r>
            <a:r>
              <a:rPr lang="en-US" sz="2000" b="0" strike="noStrike" spc="-1" dirty="0">
                <a:solidFill>
                  <a:srgbClr val="000000"/>
                </a:solidFill>
                <a:latin typeface="Courier New" panose="02070609020205090404" pitchFamily="49" charset="0"/>
                <a:ea typeface="DejaVu Sans"/>
                <a:cs typeface="Courier New" panose="02070609020205090404" pitchFamily="49" charset="0"/>
              </a:rPr>
              <a:t> </a:t>
            </a:r>
            <a:r>
              <a:rPr lang="en-US" sz="2000" b="0" strike="noStrike" spc="-1" dirty="0">
                <a:solidFill>
                  <a:srgbClr val="000000"/>
                </a:solidFill>
                <a:latin typeface="Times New Roman" panose="02020603050405020304"/>
                <a:ea typeface="DejaVu Sans"/>
              </a:rPr>
              <a:t>we switch to the database</a:t>
            </a:r>
            <a:endParaRPr lang="en-US" sz="2000" b="0" strike="noStrike" spc="-1" dirty="0">
              <a:solidFill>
                <a:srgbClr val="000000"/>
              </a:solidFill>
              <a:latin typeface="Times New Roman" panose="02020603050405020304"/>
              <a:ea typeface="DejaVu Sans"/>
            </a:endParaRPr>
          </a:p>
          <a:p>
            <a:pPr marL="11430" algn="just">
              <a:lnSpc>
                <a:spcPct val="100000"/>
              </a:lnSpc>
              <a:spcBef>
                <a:spcPts val="560"/>
              </a:spcBef>
              <a:buClr>
                <a:srgbClr val="0C2340"/>
              </a:buClr>
            </a:pPr>
            <a:endParaRPr lang="en-US" sz="800" b="0" strike="noStrike" spc="-1" dirty="0">
              <a:latin typeface="Arial" panose="020B0604020202090204"/>
            </a:endParaRPr>
          </a:p>
          <a:p>
            <a:pPr marL="361950" algn="just">
              <a:lnSpc>
                <a:spcPct val="100000"/>
              </a:lnSpc>
              <a:spcBef>
                <a:spcPts val="560"/>
              </a:spcBef>
              <a:buClr>
                <a:srgbClr val="0C2340"/>
              </a:buClr>
            </a:pPr>
            <a:r>
              <a:rPr lang="en-US" sz="1600" b="0" strike="noStrike" spc="-1" dirty="0">
                <a:solidFill>
                  <a:srgbClr val="000000"/>
                </a:solidFill>
                <a:latin typeface="Courier New" panose="02070609020205090404"/>
                <a:ea typeface="DejaVu Sans"/>
              </a:rPr>
              <a:t>use </a:t>
            </a:r>
            <a:r>
              <a:rPr lang="en-US" sz="1600" b="0" strike="noStrike" spc="-1" dirty="0" err="1">
                <a:solidFill>
                  <a:srgbClr val="000000"/>
                </a:solidFill>
                <a:latin typeface="Courier New" panose="02070609020205090404"/>
                <a:ea typeface="DejaVu Sans"/>
              </a:rPr>
              <a:t>information_schema</a:t>
            </a:r>
            <a:r>
              <a:rPr lang="en-US" sz="1600" b="0" strike="noStrike" spc="-1" dirty="0">
                <a:solidFill>
                  <a:srgbClr val="000000"/>
                </a:solidFill>
                <a:latin typeface="Courier New" panose="02070609020205090404"/>
                <a:ea typeface="DejaVu Sans"/>
              </a:rPr>
              <a:t>;</a:t>
            </a:r>
            <a:endParaRPr lang="en-US" sz="1600" b="0" strike="noStrike" spc="-1" dirty="0">
              <a:latin typeface="Arial" panose="020B0604020202090204"/>
            </a:endParaRPr>
          </a:p>
          <a:p>
            <a:pPr algn="just">
              <a:lnSpc>
                <a:spcPct val="100000"/>
              </a:lnSpc>
              <a:spcBef>
                <a:spcPts val="560"/>
              </a:spcBef>
            </a:pPr>
            <a:endParaRPr lang="en-US" sz="1300" b="0" strike="noStrike" spc="-1" dirty="0">
              <a:latin typeface="Arial" panose="020B0604020202090204"/>
            </a:endParaRPr>
          </a:p>
          <a:p>
            <a:pPr algn="just">
              <a:lnSpc>
                <a:spcPct val="100000"/>
              </a:lnSpc>
              <a:spcBef>
                <a:spcPts val="560"/>
              </a:spcBef>
            </a:pPr>
            <a:endParaRPr lang="en-US" sz="1300" b="0" strike="noStrike" spc="-1" dirty="0">
              <a:latin typeface="Arial" panose="020B0604020202090204"/>
            </a:endParaRPr>
          </a:p>
        </p:txBody>
      </p:sp>
      <p:sp>
        <p:nvSpPr>
          <p:cNvPr id="136"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9E281730-02F6-4A69-B210-3F9092349C4A}" type="slidenum">
              <a:rPr lang="en-US" sz="1400" b="0" strike="noStrike" spc="-1">
                <a:solidFill>
                  <a:srgbClr val="8B8B8B"/>
                </a:solidFill>
                <a:latin typeface="Montserrat"/>
                <a:ea typeface="DejaVu Sans"/>
              </a:rPr>
            </a:fld>
            <a:endParaRPr lang="en-US" sz="14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457200" y="411120"/>
            <a:ext cx="814716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905">
              <a:lnSpc>
                <a:spcPct val="100000"/>
              </a:lnSpc>
              <a:spcBef>
                <a:spcPts val="560"/>
              </a:spcBef>
            </a:pPr>
            <a:r>
              <a:rPr lang="en-US" sz="3200" b="0" strike="noStrike" spc="-1">
                <a:solidFill>
                  <a:srgbClr val="0B223E"/>
                </a:solidFill>
                <a:latin typeface="Times New Roman" panose="02020603050405020304"/>
                <a:ea typeface="DejaVu Sans"/>
              </a:rPr>
              <a:t>Post Installation</a:t>
            </a:r>
            <a:endParaRPr lang="en-US" sz="3200" b="0" strike="noStrike" spc="-1">
              <a:latin typeface="Arial" panose="020B0604020202090204"/>
            </a:endParaRPr>
          </a:p>
        </p:txBody>
      </p:sp>
      <p:sp>
        <p:nvSpPr>
          <p:cNvPr id="138" name="CustomShape 2"/>
          <p:cNvSpPr/>
          <p:nvPr/>
        </p:nvSpPr>
        <p:spPr>
          <a:xfrm>
            <a:off x="457200" y="1041120"/>
            <a:ext cx="7870320" cy="4431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25" indent="-340995" algn="just">
              <a:lnSpc>
                <a:spcPct val="100000"/>
              </a:lnSpc>
              <a:spcBef>
                <a:spcPts val="560"/>
              </a:spcBef>
              <a:buClr>
                <a:srgbClr val="0C2340"/>
              </a:buClr>
              <a:buFont typeface="Arial" panose="020B0604020202090204"/>
              <a:buChar char="•"/>
            </a:pPr>
            <a:r>
              <a:rPr lang="en-US" sz="2000" b="0" strike="noStrike" spc="-1" dirty="0">
                <a:solidFill>
                  <a:srgbClr val="000000"/>
                </a:solidFill>
                <a:latin typeface="Times New Roman" panose="02020603050405020304"/>
                <a:ea typeface="DejaVu Sans"/>
              </a:rPr>
              <a:t>And then we simply "say”</a:t>
            </a:r>
            <a:endParaRPr lang="en-US" sz="2000" b="0" strike="noStrike" spc="-1" dirty="0">
              <a:solidFill>
                <a:srgbClr val="000000"/>
              </a:solidFill>
              <a:latin typeface="Times New Roman" panose="02020603050405020304"/>
              <a:ea typeface="DejaVu Sans"/>
            </a:endParaRPr>
          </a:p>
          <a:p>
            <a:pPr marL="11430" algn="just">
              <a:lnSpc>
                <a:spcPct val="100000"/>
              </a:lnSpc>
              <a:spcBef>
                <a:spcPts val="560"/>
              </a:spcBef>
              <a:buClr>
                <a:srgbClr val="0C2340"/>
              </a:buClr>
            </a:pPr>
            <a:endParaRPr lang="en-US" sz="800" b="0" strike="noStrike" spc="-1" dirty="0">
              <a:latin typeface="Arial" panose="020B0604020202090204"/>
            </a:endParaRPr>
          </a:p>
          <a:p>
            <a:pPr marL="361950" algn="just">
              <a:lnSpc>
                <a:spcPct val="100000"/>
              </a:lnSpc>
              <a:spcBef>
                <a:spcPts val="560"/>
              </a:spcBef>
              <a:buClr>
                <a:srgbClr val="0C2340"/>
              </a:buClr>
            </a:pPr>
            <a:r>
              <a:rPr lang="en-US" sz="1600" b="0" strike="noStrike" spc="-1" dirty="0">
                <a:solidFill>
                  <a:srgbClr val="000000"/>
                </a:solidFill>
                <a:latin typeface="Courier New" panose="02070609020205090404"/>
                <a:ea typeface="DejaVu Sans"/>
              </a:rPr>
              <a:t>show tables;</a:t>
            </a:r>
            <a:endParaRPr lang="en-US" sz="1600" b="0" strike="noStrike" spc="-1" dirty="0">
              <a:solidFill>
                <a:srgbClr val="000000"/>
              </a:solidFill>
              <a:latin typeface="Courier New" panose="02070609020205090404"/>
              <a:ea typeface="DejaVu Sans"/>
            </a:endParaRPr>
          </a:p>
          <a:p>
            <a:pPr marL="11430" algn="just">
              <a:lnSpc>
                <a:spcPct val="100000"/>
              </a:lnSpc>
              <a:spcBef>
                <a:spcPts val="560"/>
              </a:spcBef>
              <a:buClr>
                <a:srgbClr val="0C2340"/>
              </a:buClr>
            </a:pPr>
            <a:endParaRPr lang="en-US" sz="1600" b="0" strike="noStrike" spc="-1" dirty="0">
              <a:latin typeface="Arial" panose="020B0604020202090204"/>
            </a:endParaRPr>
          </a:p>
          <a:p>
            <a:pPr marL="352425" indent="-340995" algn="just">
              <a:lnSpc>
                <a:spcPct val="100000"/>
              </a:lnSpc>
              <a:spcBef>
                <a:spcPts val="560"/>
              </a:spcBef>
              <a:buClr>
                <a:srgbClr val="0C2340"/>
              </a:buClr>
              <a:buFont typeface="Arial" panose="020B0604020202090204"/>
              <a:buChar char="•"/>
            </a:pPr>
            <a:r>
              <a:rPr lang="en-US" sz="2000" b="0" strike="noStrike" spc="-1" dirty="0">
                <a:solidFill>
                  <a:srgbClr val="000000"/>
                </a:solidFill>
                <a:latin typeface="Times New Roman" panose="02020603050405020304"/>
                <a:ea typeface="DejaVu Sans"/>
              </a:rPr>
              <a:t>Now, when the names of relational tables are known, it is possible to access data dictionary tables</a:t>
            </a:r>
            <a:endParaRPr lang="en-US" sz="2000" b="0" strike="noStrike" spc="-1" dirty="0">
              <a:latin typeface="Arial" panose="020B0604020202090204"/>
            </a:endParaRPr>
          </a:p>
          <a:p>
            <a:pPr marL="352425" indent="-340995" algn="just">
              <a:lnSpc>
                <a:spcPct val="100000"/>
              </a:lnSpc>
              <a:spcBef>
                <a:spcPts val="560"/>
              </a:spcBef>
              <a:buClr>
                <a:srgbClr val="0C2340"/>
              </a:buClr>
              <a:buFont typeface="Arial" panose="020B0604020202090204"/>
              <a:buChar char="•"/>
            </a:pPr>
            <a:r>
              <a:rPr lang="en-US" sz="2000" b="0" strike="noStrike" spc="-1" dirty="0">
                <a:solidFill>
                  <a:srgbClr val="000000"/>
                </a:solidFill>
                <a:latin typeface="Times New Roman" panose="02020603050405020304"/>
                <a:ea typeface="DejaVu Sans"/>
              </a:rPr>
              <a:t>For example we access a table </a:t>
            </a:r>
            <a:r>
              <a:rPr lang="en-US" sz="2000" b="0" strike="noStrike" spc="-1" dirty="0" err="1">
                <a:solidFill>
                  <a:srgbClr val="000000"/>
                </a:solidFill>
                <a:latin typeface="Courier New" panose="02070609020205090404" pitchFamily="49" charset="0"/>
                <a:ea typeface="DejaVu Sans"/>
                <a:cs typeface="Courier New" panose="02070609020205090404" pitchFamily="49" charset="0"/>
              </a:rPr>
              <a:t>user_privileges</a:t>
            </a:r>
            <a:r>
              <a:rPr lang="en-US" sz="2000" b="0" strike="noStrike" spc="-1" dirty="0">
                <a:solidFill>
                  <a:srgbClr val="000000"/>
                </a:solidFill>
                <a:latin typeface="Courier New" panose="02070609020205090404" pitchFamily="49" charset="0"/>
                <a:ea typeface="DejaVu Sans"/>
                <a:cs typeface="Courier New" panose="02070609020205090404" pitchFamily="49" charset="0"/>
              </a:rPr>
              <a:t> </a:t>
            </a:r>
            <a:r>
              <a:rPr lang="en-US" sz="2000" b="0" strike="noStrike" spc="-1" dirty="0">
                <a:solidFill>
                  <a:srgbClr val="000000"/>
                </a:solidFill>
                <a:latin typeface="Times New Roman" panose="02020603050405020304"/>
                <a:ea typeface="DejaVu Sans"/>
              </a:rPr>
              <a:t>to find what privileges are granted to the users</a:t>
            </a:r>
            <a:endParaRPr lang="en-US" sz="2000" b="0" strike="noStrike" spc="-1" dirty="0">
              <a:solidFill>
                <a:srgbClr val="000000"/>
              </a:solidFill>
              <a:latin typeface="Times New Roman" panose="02020603050405020304"/>
              <a:ea typeface="DejaVu Sans"/>
            </a:endParaRPr>
          </a:p>
          <a:p>
            <a:pPr marL="11430" algn="just">
              <a:lnSpc>
                <a:spcPct val="100000"/>
              </a:lnSpc>
              <a:spcBef>
                <a:spcPts val="560"/>
              </a:spcBef>
              <a:buClr>
                <a:srgbClr val="0C2340"/>
              </a:buClr>
            </a:pPr>
            <a:endParaRPr lang="en-US" sz="800" b="0" strike="noStrike" spc="-1" dirty="0">
              <a:latin typeface="Courier New" panose="02070609020205090404" pitchFamily="49" charset="0"/>
              <a:cs typeface="Courier New" panose="02070609020205090404" pitchFamily="49" charset="0"/>
            </a:endParaRPr>
          </a:p>
          <a:p>
            <a:pPr marL="361950" algn="just">
              <a:lnSpc>
                <a:spcPct val="100000"/>
              </a:lnSpc>
              <a:spcBef>
                <a:spcPts val="560"/>
              </a:spcBef>
              <a:buClr>
                <a:srgbClr val="0C2340"/>
              </a:buClr>
            </a:pPr>
            <a:r>
              <a:rPr lang="en-US" sz="1600" b="0" strike="noStrike" spc="-1" dirty="0">
                <a:solidFill>
                  <a:srgbClr val="000000"/>
                </a:solidFill>
                <a:latin typeface="Courier New" panose="02070609020205090404"/>
                <a:ea typeface="DejaVu Sans"/>
              </a:rPr>
              <a:t>SELECT * FROM </a:t>
            </a:r>
            <a:r>
              <a:rPr lang="en-US" sz="1600" b="0" strike="noStrike" spc="-1" dirty="0" err="1">
                <a:solidFill>
                  <a:srgbClr val="000000"/>
                </a:solidFill>
                <a:latin typeface="Courier New" panose="02070609020205090404"/>
                <a:ea typeface="DejaVu Sans"/>
              </a:rPr>
              <a:t>user_privileges</a:t>
            </a:r>
            <a:r>
              <a:rPr lang="en-US" sz="1600" b="0" strike="noStrike" spc="-1" dirty="0">
                <a:solidFill>
                  <a:srgbClr val="000000"/>
                </a:solidFill>
                <a:latin typeface="Courier New" panose="02070609020205090404"/>
                <a:ea typeface="DejaVu Sans"/>
              </a:rPr>
              <a:t>;</a:t>
            </a:r>
            <a:endParaRPr lang="en-US" sz="1600" b="0" strike="noStrike" spc="-1" dirty="0">
              <a:latin typeface="Arial" panose="020B0604020202090204"/>
            </a:endParaRPr>
          </a:p>
          <a:p>
            <a:pPr algn="just">
              <a:lnSpc>
                <a:spcPct val="100000"/>
              </a:lnSpc>
              <a:spcBef>
                <a:spcPts val="560"/>
              </a:spcBef>
            </a:pPr>
            <a:endParaRPr lang="en-US" sz="1300" b="0" strike="noStrike" spc="-1" dirty="0">
              <a:latin typeface="Arial" panose="020B0604020202090204"/>
            </a:endParaRPr>
          </a:p>
          <a:p>
            <a:pPr algn="just">
              <a:lnSpc>
                <a:spcPct val="100000"/>
              </a:lnSpc>
              <a:spcBef>
                <a:spcPts val="560"/>
              </a:spcBef>
            </a:pPr>
            <a:endParaRPr lang="en-US" sz="1300" b="0" strike="noStrike" spc="-1" dirty="0">
              <a:latin typeface="Arial" panose="020B0604020202090204"/>
            </a:endParaRPr>
          </a:p>
          <a:p>
            <a:pPr algn="just">
              <a:lnSpc>
                <a:spcPct val="100000"/>
              </a:lnSpc>
              <a:spcBef>
                <a:spcPts val="560"/>
              </a:spcBef>
            </a:pPr>
            <a:endParaRPr lang="en-US" sz="1300" b="0" strike="noStrike" spc="-1" dirty="0">
              <a:latin typeface="Arial" panose="020B0604020202090204"/>
            </a:endParaRPr>
          </a:p>
        </p:txBody>
      </p:sp>
      <p:sp>
        <p:nvSpPr>
          <p:cNvPr id="139"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CAC62358-4D57-4FD7-966F-CA1B1A532DE2}" type="slidenum">
              <a:rPr lang="en-US" sz="1400" b="0" strike="noStrike" spc="-1">
                <a:solidFill>
                  <a:srgbClr val="8B8B8B"/>
                </a:solidFill>
                <a:latin typeface="Montserrat"/>
                <a:ea typeface="DejaVu Sans"/>
              </a:rPr>
            </a:fld>
            <a:endParaRPr lang="en-US" sz="14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457200" y="411120"/>
            <a:ext cx="814716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905">
              <a:lnSpc>
                <a:spcPct val="100000"/>
              </a:lnSpc>
              <a:spcBef>
                <a:spcPts val="560"/>
              </a:spcBef>
            </a:pPr>
            <a:r>
              <a:rPr lang="en-US" sz="3200" b="0" strike="noStrike" spc="-1">
                <a:solidFill>
                  <a:srgbClr val="0B223E"/>
                </a:solidFill>
                <a:latin typeface="Times New Roman" panose="02020603050405020304"/>
                <a:ea typeface="DejaVu Sans"/>
              </a:rPr>
              <a:t>Post Installation</a:t>
            </a:r>
            <a:endParaRPr lang="en-US" sz="3200" b="0" strike="noStrike" spc="-1">
              <a:latin typeface="Arial" panose="020B0604020202090204"/>
            </a:endParaRPr>
          </a:p>
        </p:txBody>
      </p:sp>
      <p:sp>
        <p:nvSpPr>
          <p:cNvPr id="141" name="CustomShape 2"/>
          <p:cNvSpPr/>
          <p:nvPr/>
        </p:nvSpPr>
        <p:spPr>
          <a:xfrm>
            <a:off x="457200" y="1041120"/>
            <a:ext cx="7870320" cy="4431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25" indent="-340995" algn="just">
              <a:lnSpc>
                <a:spcPct val="100000"/>
              </a:lnSpc>
              <a:spcBef>
                <a:spcPts val="560"/>
              </a:spcBef>
              <a:buClr>
                <a:srgbClr val="0C2340"/>
              </a:buClr>
              <a:buFont typeface="Arial" panose="020B0604020202090204"/>
              <a:buChar char="•"/>
            </a:pPr>
            <a:r>
              <a:rPr lang="en-US" sz="2000" b="0" strike="noStrike" spc="-1">
                <a:solidFill>
                  <a:srgbClr val="000000"/>
                </a:solidFill>
                <a:latin typeface="Times New Roman" panose="02020603050405020304"/>
                <a:ea typeface="DejaVu Sans"/>
              </a:rPr>
              <a:t>Some of the </a:t>
            </a:r>
            <a:r>
              <a:rPr lang="en-US" sz="2000" b="0" strike="noStrike" spc="-1" dirty="0">
                <a:solidFill>
                  <a:srgbClr val="000000"/>
                </a:solidFill>
                <a:latin typeface="Times New Roman" panose="02020603050405020304"/>
                <a:ea typeface="DejaVu Sans"/>
              </a:rPr>
              <a:t>privileges granted to the users </a:t>
            </a:r>
            <a:r>
              <a:rPr lang="en-US" sz="2000" b="0" strike="noStrike" spc="-1" dirty="0">
                <a:solidFill>
                  <a:srgbClr val="000000"/>
                </a:solidFill>
                <a:latin typeface="Courier New" panose="02070609020205090404" pitchFamily="49" charset="0"/>
                <a:ea typeface="DejaVu Sans"/>
                <a:cs typeface="Courier New" panose="02070609020205090404" pitchFamily="49" charset="0"/>
              </a:rPr>
              <a:t>root</a:t>
            </a:r>
            <a:r>
              <a:rPr lang="en-US" sz="2000" b="0" strike="noStrike" spc="-1" dirty="0">
                <a:solidFill>
                  <a:srgbClr val="000000"/>
                </a:solidFill>
                <a:latin typeface="Times New Roman" panose="02020603050405020304"/>
                <a:ea typeface="DejaVu Sans"/>
              </a:rPr>
              <a:t> and </a:t>
            </a:r>
            <a:r>
              <a:rPr lang="en-US" sz="2000" b="0" strike="noStrike" spc="-1" dirty="0">
                <a:solidFill>
                  <a:srgbClr val="000000"/>
                </a:solidFill>
                <a:latin typeface="Courier New" panose="02070609020205090404" pitchFamily="49" charset="0"/>
                <a:ea typeface="DejaVu Sans"/>
                <a:cs typeface="Courier New" panose="02070609020205090404" pitchFamily="49" charset="0"/>
              </a:rPr>
              <a:t>csit115</a:t>
            </a:r>
            <a:r>
              <a:rPr lang="en-US" sz="2000" b="0" strike="noStrike" spc="-1" dirty="0">
                <a:solidFill>
                  <a:srgbClr val="000000"/>
                </a:solidFill>
                <a:latin typeface="Times New Roman" panose="02020603050405020304"/>
                <a:ea typeface="DejaVu Sans"/>
              </a:rPr>
              <a:t> are the following</a:t>
            </a:r>
            <a:endParaRPr lang="en-US" sz="2000" b="0" strike="noStrike" spc="-1" dirty="0">
              <a:latin typeface="Arial" panose="020B0604020202090204"/>
            </a:endParaRPr>
          </a:p>
          <a:p>
            <a:pPr algn="just">
              <a:lnSpc>
                <a:spcPct val="100000"/>
              </a:lnSpc>
              <a:spcBef>
                <a:spcPts val="560"/>
              </a:spcBef>
            </a:pPr>
            <a:r>
              <a:rPr lang="en-US" sz="1300" b="0" strike="noStrike" spc="-1" dirty="0">
                <a:solidFill>
                  <a:srgbClr val="000000"/>
                </a:solidFill>
                <a:latin typeface="Courier New" panose="02070609020205090404"/>
                <a:ea typeface="DejaVu Sans"/>
              </a:rPr>
              <a:t>+-------------------------+---------------+----------------+--------------+</a:t>
            </a:r>
            <a:endParaRPr lang="en-US" sz="1300" b="0" strike="noStrike" spc="-1" dirty="0">
              <a:latin typeface="Arial" panose="020B0604020202090204"/>
            </a:endParaRPr>
          </a:p>
          <a:p>
            <a:pPr algn="just">
              <a:lnSpc>
                <a:spcPct val="100000"/>
              </a:lnSpc>
              <a:spcBef>
                <a:spcPts val="560"/>
              </a:spcBef>
            </a:pPr>
            <a:r>
              <a:rPr lang="en-US" sz="1300" b="0" strike="noStrike" spc="-1" dirty="0">
                <a:solidFill>
                  <a:srgbClr val="000000"/>
                </a:solidFill>
                <a:latin typeface="Courier New" panose="02070609020205090404"/>
                <a:ea typeface="DejaVu Sans"/>
              </a:rPr>
              <a:t>| GRANTEE                 | TABLE_CATALOG | PRIVILEGE_TYPE | IS_GRANTABLE |</a:t>
            </a:r>
            <a:endParaRPr lang="en-US" sz="1300" b="0" strike="noStrike" spc="-1" dirty="0">
              <a:latin typeface="Arial" panose="020B0604020202090204"/>
            </a:endParaRPr>
          </a:p>
          <a:p>
            <a:pPr algn="just">
              <a:lnSpc>
                <a:spcPct val="100000"/>
              </a:lnSpc>
              <a:spcBef>
                <a:spcPts val="560"/>
              </a:spcBef>
            </a:pPr>
            <a:r>
              <a:rPr lang="en-US" sz="1300" b="0" strike="noStrike" spc="-1" dirty="0">
                <a:solidFill>
                  <a:srgbClr val="000000"/>
                </a:solidFill>
                <a:latin typeface="Courier New" panose="02070609020205090404"/>
                <a:ea typeface="DejaVu Sans"/>
              </a:rPr>
              <a:t>+-------------------------+---------------+----------------+--------------+</a:t>
            </a:r>
            <a:endParaRPr lang="en-US" sz="1300" b="0" strike="noStrike" spc="-1" dirty="0">
              <a:latin typeface="Arial" panose="020B0604020202090204"/>
            </a:endParaRPr>
          </a:p>
          <a:p>
            <a:pPr algn="just">
              <a:lnSpc>
                <a:spcPct val="100000"/>
              </a:lnSpc>
              <a:spcBef>
                <a:spcPts val="560"/>
              </a:spcBef>
            </a:pPr>
            <a:r>
              <a:rPr lang="en-US" sz="1300" b="0" strike="noStrike" spc="-1" dirty="0">
                <a:solidFill>
                  <a:srgbClr val="000000"/>
                </a:solidFill>
                <a:latin typeface="Courier New" panose="02070609020205090404"/>
                <a:ea typeface="DejaVu Sans"/>
              </a:rPr>
              <a:t>| '</a:t>
            </a:r>
            <a:r>
              <a:rPr lang="en-US" sz="1300" b="0" strike="noStrike" spc="-1" dirty="0" err="1">
                <a:solidFill>
                  <a:srgbClr val="000000"/>
                </a:solidFill>
                <a:latin typeface="Courier New" panose="02070609020205090404"/>
                <a:ea typeface="DejaVu Sans"/>
              </a:rPr>
              <a:t>root'@'localhost</a:t>
            </a:r>
            <a:r>
              <a:rPr lang="en-US" sz="1300" b="0" strike="noStrike" spc="-1" dirty="0">
                <a:solidFill>
                  <a:srgbClr val="000000"/>
                </a:solidFill>
                <a:latin typeface="Courier New" panose="02070609020205090404"/>
                <a:ea typeface="DejaVu Sans"/>
              </a:rPr>
              <a:t>'      | def           | SELECT         | YES          |</a:t>
            </a:r>
            <a:endParaRPr lang="en-US" sz="1300" b="0" strike="noStrike" spc="-1" dirty="0">
              <a:latin typeface="Arial" panose="020B0604020202090204"/>
            </a:endParaRPr>
          </a:p>
          <a:p>
            <a:pPr algn="just">
              <a:lnSpc>
                <a:spcPct val="100000"/>
              </a:lnSpc>
              <a:spcBef>
                <a:spcPts val="560"/>
              </a:spcBef>
            </a:pPr>
            <a:r>
              <a:rPr lang="en-US" sz="1300" b="0" strike="noStrike" spc="-1" dirty="0">
                <a:solidFill>
                  <a:srgbClr val="000000"/>
                </a:solidFill>
                <a:latin typeface="Courier New" panose="02070609020205090404"/>
                <a:ea typeface="DejaVu Sans"/>
              </a:rPr>
              <a:t>| '</a:t>
            </a:r>
            <a:r>
              <a:rPr lang="en-US" sz="1300" b="0" strike="noStrike" spc="-1" dirty="0" err="1">
                <a:solidFill>
                  <a:srgbClr val="000000"/>
                </a:solidFill>
                <a:latin typeface="Courier New" panose="02070609020205090404"/>
                <a:ea typeface="DejaVu Sans"/>
              </a:rPr>
              <a:t>root'@'localhost</a:t>
            </a:r>
            <a:r>
              <a:rPr lang="en-US" sz="1300" b="0" strike="noStrike" spc="-1" dirty="0">
                <a:solidFill>
                  <a:srgbClr val="000000"/>
                </a:solidFill>
                <a:latin typeface="Courier New" panose="02070609020205090404"/>
                <a:ea typeface="DejaVu Sans"/>
              </a:rPr>
              <a:t>'      | def           | INSERT         | YES          |</a:t>
            </a:r>
            <a:endParaRPr lang="en-US" sz="1300" b="0" strike="noStrike" spc="-1" dirty="0">
              <a:latin typeface="Arial" panose="020B0604020202090204"/>
            </a:endParaRPr>
          </a:p>
          <a:p>
            <a:pPr algn="just">
              <a:lnSpc>
                <a:spcPct val="100000"/>
              </a:lnSpc>
              <a:spcBef>
                <a:spcPts val="560"/>
              </a:spcBef>
            </a:pPr>
            <a:r>
              <a:rPr lang="en-US" sz="1300" b="0" strike="noStrike" spc="-1" dirty="0">
                <a:solidFill>
                  <a:srgbClr val="000000"/>
                </a:solidFill>
                <a:latin typeface="Courier New" panose="02070609020205090404"/>
                <a:ea typeface="DejaVu Sans"/>
              </a:rPr>
              <a:t>| '</a:t>
            </a:r>
            <a:r>
              <a:rPr lang="en-US" sz="1300" b="0" strike="noStrike" spc="-1" dirty="0" err="1">
                <a:solidFill>
                  <a:srgbClr val="000000"/>
                </a:solidFill>
                <a:latin typeface="Courier New" panose="02070609020205090404"/>
                <a:ea typeface="DejaVu Sans"/>
              </a:rPr>
              <a:t>root'@'localhost</a:t>
            </a:r>
            <a:r>
              <a:rPr lang="en-US" sz="1300" b="0" strike="noStrike" spc="-1" dirty="0">
                <a:solidFill>
                  <a:srgbClr val="000000"/>
                </a:solidFill>
                <a:latin typeface="Courier New" panose="02070609020205090404"/>
                <a:ea typeface="DejaVu Sans"/>
              </a:rPr>
              <a:t>'      | def           | UPDATE         | YES          |</a:t>
            </a:r>
            <a:endParaRPr lang="en-US" sz="1300" b="0" strike="noStrike" spc="-1" dirty="0">
              <a:latin typeface="Arial" panose="020B0604020202090204"/>
            </a:endParaRPr>
          </a:p>
          <a:p>
            <a:pPr algn="just">
              <a:lnSpc>
                <a:spcPct val="100000"/>
              </a:lnSpc>
              <a:spcBef>
                <a:spcPts val="560"/>
              </a:spcBef>
            </a:pPr>
            <a:r>
              <a:rPr lang="en-US" sz="1300" b="0" strike="noStrike" spc="-1" dirty="0">
                <a:solidFill>
                  <a:srgbClr val="000000"/>
                </a:solidFill>
                <a:latin typeface="Courier New" panose="02070609020205090404"/>
                <a:ea typeface="DejaVu Sans"/>
              </a:rPr>
              <a:t>| '</a:t>
            </a:r>
            <a:r>
              <a:rPr lang="en-US" sz="1300" b="0" strike="noStrike" spc="-1" dirty="0" err="1">
                <a:solidFill>
                  <a:srgbClr val="000000"/>
                </a:solidFill>
                <a:latin typeface="Courier New" panose="02070609020205090404"/>
                <a:ea typeface="DejaVu Sans"/>
              </a:rPr>
              <a:t>root'@'localhost</a:t>
            </a:r>
            <a:r>
              <a:rPr lang="en-US" sz="1300" b="0" strike="noStrike" spc="-1" dirty="0">
                <a:solidFill>
                  <a:srgbClr val="000000"/>
                </a:solidFill>
                <a:latin typeface="Courier New" panose="02070609020205090404"/>
                <a:ea typeface="DejaVu Sans"/>
              </a:rPr>
              <a:t>'      | def           | DELETE         | YES          |</a:t>
            </a:r>
            <a:endParaRPr lang="en-US" sz="1300" b="0" strike="noStrike" spc="-1" dirty="0">
              <a:latin typeface="Arial" panose="020B0604020202090204"/>
            </a:endParaRPr>
          </a:p>
          <a:p>
            <a:pPr algn="just">
              <a:lnSpc>
                <a:spcPct val="100000"/>
              </a:lnSpc>
              <a:spcBef>
                <a:spcPts val="560"/>
              </a:spcBef>
            </a:pPr>
            <a:r>
              <a:rPr lang="en-US" sz="1300" b="0" strike="noStrike" spc="-1" dirty="0">
                <a:solidFill>
                  <a:srgbClr val="000000"/>
                </a:solidFill>
                <a:latin typeface="Courier New" panose="02070609020205090404"/>
                <a:ea typeface="DejaVu Sans"/>
              </a:rPr>
              <a:t>| '</a:t>
            </a:r>
            <a:r>
              <a:rPr lang="en-US" sz="1300" b="0" strike="noStrike" spc="-1" dirty="0" err="1">
                <a:solidFill>
                  <a:srgbClr val="000000"/>
                </a:solidFill>
                <a:latin typeface="Courier New" panose="02070609020205090404"/>
                <a:ea typeface="DejaVu Sans"/>
              </a:rPr>
              <a:t>root'@'localhost</a:t>
            </a:r>
            <a:r>
              <a:rPr lang="en-US" sz="1300" b="0" strike="noStrike" spc="-1" dirty="0">
                <a:solidFill>
                  <a:srgbClr val="000000"/>
                </a:solidFill>
                <a:latin typeface="Courier New" panose="02070609020205090404"/>
                <a:ea typeface="DejaVu Sans"/>
              </a:rPr>
              <a:t>'      | def           | CREATE         | YES          |</a:t>
            </a:r>
            <a:endParaRPr lang="en-US" sz="1300" b="0" strike="noStrike" spc="-1" dirty="0">
              <a:latin typeface="Arial" panose="020B0604020202090204"/>
            </a:endParaRPr>
          </a:p>
          <a:p>
            <a:pPr algn="just">
              <a:lnSpc>
                <a:spcPct val="100000"/>
              </a:lnSpc>
              <a:spcBef>
                <a:spcPts val="560"/>
              </a:spcBef>
            </a:pPr>
            <a:r>
              <a:rPr lang="en-US" sz="1300" b="0" strike="noStrike" spc="-1" dirty="0">
                <a:solidFill>
                  <a:srgbClr val="000000"/>
                </a:solidFill>
                <a:latin typeface="Courier New" panose="02070609020205090404"/>
                <a:ea typeface="DejaVu Sans"/>
              </a:rPr>
              <a:t>| '</a:t>
            </a:r>
            <a:r>
              <a:rPr lang="en-US" sz="1300" b="0" strike="noStrike" spc="-1" dirty="0" err="1">
                <a:solidFill>
                  <a:srgbClr val="000000"/>
                </a:solidFill>
                <a:latin typeface="Courier New" panose="02070609020205090404"/>
                <a:ea typeface="DejaVu Sans"/>
              </a:rPr>
              <a:t>root'@'localhost</a:t>
            </a:r>
            <a:r>
              <a:rPr lang="en-US" sz="1300" b="0" strike="noStrike" spc="-1" dirty="0">
                <a:solidFill>
                  <a:srgbClr val="000000"/>
                </a:solidFill>
                <a:latin typeface="Courier New" panose="02070609020205090404"/>
                <a:ea typeface="DejaVu Sans"/>
              </a:rPr>
              <a:t>'      | def           | DROP           | YES          |</a:t>
            </a:r>
            <a:endParaRPr lang="en-US" sz="1300" b="0" strike="noStrike" spc="-1" dirty="0">
              <a:latin typeface="Arial" panose="020B0604020202090204"/>
            </a:endParaRPr>
          </a:p>
          <a:p>
            <a:pPr algn="just">
              <a:lnSpc>
                <a:spcPct val="100000"/>
              </a:lnSpc>
              <a:spcBef>
                <a:spcPts val="560"/>
              </a:spcBef>
            </a:pPr>
            <a:r>
              <a:rPr lang="en-US" sz="1300" b="0" strike="noStrike" spc="-1" dirty="0">
                <a:solidFill>
                  <a:srgbClr val="000000"/>
                </a:solidFill>
                <a:latin typeface="Courier New" panose="02070609020205090404"/>
                <a:ea typeface="DejaVu Sans"/>
              </a:rPr>
              <a:t>...			...	       ...        ...	         ...</a:t>
            </a:r>
            <a:endParaRPr lang="en-US" sz="1300" b="0" strike="noStrike" spc="-1" dirty="0">
              <a:latin typeface="Arial" panose="020B0604020202090204"/>
            </a:endParaRPr>
          </a:p>
          <a:p>
            <a:pPr algn="just">
              <a:lnSpc>
                <a:spcPct val="100000"/>
              </a:lnSpc>
              <a:spcBef>
                <a:spcPts val="560"/>
              </a:spcBef>
            </a:pPr>
            <a:r>
              <a:rPr lang="en-US" sz="1300" b="0" strike="noStrike" spc="-1" dirty="0">
                <a:solidFill>
                  <a:srgbClr val="000000"/>
                </a:solidFill>
                <a:latin typeface="Courier New" panose="02070609020205090404"/>
                <a:ea typeface="DejaVu Sans"/>
              </a:rPr>
              <a:t>| 'csit115'@'localhost'   | def           | SELECT         | NO           |</a:t>
            </a:r>
            <a:endParaRPr lang="en-US" sz="1300" b="0" strike="noStrike" spc="-1" dirty="0">
              <a:latin typeface="Arial" panose="020B0604020202090204"/>
            </a:endParaRPr>
          </a:p>
          <a:p>
            <a:pPr algn="just">
              <a:lnSpc>
                <a:spcPct val="100000"/>
              </a:lnSpc>
              <a:spcBef>
                <a:spcPts val="560"/>
              </a:spcBef>
            </a:pPr>
            <a:r>
              <a:rPr lang="en-US" sz="1300" b="0" strike="noStrike" spc="-1" dirty="0">
                <a:solidFill>
                  <a:srgbClr val="000000"/>
                </a:solidFill>
                <a:latin typeface="Courier New" panose="02070609020205090404"/>
                <a:ea typeface="DejaVu Sans"/>
              </a:rPr>
              <a:t>| 'csit115'@'localhost'   | def           | INSERT         | NO           |</a:t>
            </a:r>
            <a:endParaRPr lang="en-US" sz="1300" b="0" strike="noStrike" spc="-1" dirty="0">
              <a:latin typeface="Arial" panose="020B0604020202090204"/>
            </a:endParaRPr>
          </a:p>
          <a:p>
            <a:pPr algn="just">
              <a:lnSpc>
                <a:spcPct val="100000"/>
              </a:lnSpc>
              <a:spcBef>
                <a:spcPts val="560"/>
              </a:spcBef>
            </a:pPr>
            <a:r>
              <a:rPr lang="en-US" sz="1300" b="0" strike="noStrike" spc="-1" dirty="0">
                <a:solidFill>
                  <a:srgbClr val="000000"/>
                </a:solidFill>
                <a:latin typeface="Courier New" panose="02070609020205090404"/>
                <a:ea typeface="DejaVu Sans"/>
              </a:rPr>
              <a:t>| 'csit115'@'localhost'   | def           | UPDATE         | NO           |</a:t>
            </a:r>
            <a:endParaRPr lang="en-US" sz="1300" b="0" strike="noStrike" spc="-1" dirty="0">
              <a:latin typeface="Arial" panose="020B0604020202090204"/>
            </a:endParaRPr>
          </a:p>
          <a:p>
            <a:pPr algn="just">
              <a:lnSpc>
                <a:spcPct val="100000"/>
              </a:lnSpc>
              <a:spcBef>
                <a:spcPts val="560"/>
              </a:spcBef>
            </a:pPr>
            <a:r>
              <a:rPr lang="en-US" sz="1300" b="0" strike="noStrike" spc="-1" dirty="0">
                <a:solidFill>
                  <a:srgbClr val="000000"/>
                </a:solidFill>
                <a:latin typeface="Courier New" panose="02070609020205090404"/>
                <a:ea typeface="DejaVu Sans"/>
              </a:rPr>
              <a:t>| 'csit115'@'localhost'   | def           | DELETE         | NO           |</a:t>
            </a:r>
            <a:endParaRPr lang="en-US" sz="1300" b="0" strike="noStrike" spc="-1" dirty="0">
              <a:latin typeface="Arial" panose="020B0604020202090204"/>
            </a:endParaRPr>
          </a:p>
          <a:p>
            <a:pPr algn="just">
              <a:lnSpc>
                <a:spcPct val="100000"/>
              </a:lnSpc>
              <a:spcBef>
                <a:spcPts val="560"/>
              </a:spcBef>
            </a:pPr>
            <a:r>
              <a:rPr lang="en-US" sz="1300" b="0" strike="noStrike" spc="-1" dirty="0">
                <a:solidFill>
                  <a:srgbClr val="000000"/>
                </a:solidFill>
                <a:latin typeface="Courier New" panose="02070609020205090404"/>
                <a:ea typeface="DejaVu Sans"/>
              </a:rPr>
              <a:t>...			...	       ...        ...	         ...</a:t>
            </a:r>
            <a:endParaRPr lang="en-US" sz="1300" b="0" strike="noStrike" spc="-1" dirty="0">
              <a:latin typeface="Arial" panose="020B0604020202090204"/>
            </a:endParaRPr>
          </a:p>
          <a:p>
            <a:pPr algn="just">
              <a:lnSpc>
                <a:spcPct val="100000"/>
              </a:lnSpc>
              <a:spcBef>
                <a:spcPts val="560"/>
              </a:spcBef>
            </a:pPr>
            <a:r>
              <a:rPr lang="en-US" sz="1300" b="0" strike="noStrike" spc="-1" dirty="0">
                <a:solidFill>
                  <a:srgbClr val="000000"/>
                </a:solidFill>
                <a:latin typeface="Courier New" panose="02070609020205090404"/>
                <a:ea typeface="DejaVu Sans"/>
              </a:rPr>
              <a:t>+-------------------------+---------------+----------------+--------------+</a:t>
            </a:r>
            <a:endParaRPr lang="en-US" sz="1300" b="0" strike="noStrike" spc="-1" dirty="0">
              <a:latin typeface="Arial" panose="020B0604020202090204"/>
            </a:endParaRPr>
          </a:p>
          <a:p>
            <a:pPr marL="352425" indent="-340995" algn="just">
              <a:lnSpc>
                <a:spcPct val="100000"/>
              </a:lnSpc>
              <a:spcBef>
                <a:spcPts val="560"/>
              </a:spcBef>
              <a:buClr>
                <a:srgbClr val="0C2340"/>
              </a:buClr>
              <a:buFont typeface="Arial" panose="020B0604020202090204"/>
              <a:buChar char="•"/>
            </a:pPr>
            <a:endParaRPr lang="en-US" sz="1300" b="0" strike="noStrike" spc="-1" dirty="0">
              <a:latin typeface="Arial" panose="020B0604020202090204"/>
            </a:endParaRPr>
          </a:p>
          <a:p>
            <a:pPr algn="just">
              <a:lnSpc>
                <a:spcPct val="100000"/>
              </a:lnSpc>
              <a:spcBef>
                <a:spcPts val="560"/>
              </a:spcBef>
            </a:pPr>
            <a:endParaRPr lang="en-US" sz="1300" b="0" strike="noStrike" spc="-1" dirty="0">
              <a:latin typeface="Arial" panose="020B0604020202090204"/>
            </a:endParaRPr>
          </a:p>
        </p:txBody>
      </p:sp>
      <p:sp>
        <p:nvSpPr>
          <p:cNvPr id="142"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950CAD29-B416-478D-A839-AD74C5528DD0}" type="slidenum">
              <a:rPr lang="en-US" sz="1400" b="0" strike="noStrike" spc="-1">
                <a:solidFill>
                  <a:srgbClr val="8B8B8B"/>
                </a:solidFill>
                <a:latin typeface="Montserrat"/>
                <a:ea typeface="DejaVu Sans"/>
              </a:rPr>
            </a:fld>
            <a:endParaRPr lang="en-US" sz="14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457200" y="411120"/>
            <a:ext cx="727632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panose="02020603050405020304"/>
                <a:ea typeface="DejaVu Sans"/>
              </a:rPr>
              <a:t>Outline</a:t>
            </a:r>
            <a:endParaRPr lang="en-US" sz="3600" b="0" strike="noStrike" spc="-1">
              <a:latin typeface="Arial" panose="020B0604020202090204"/>
            </a:endParaRPr>
          </a:p>
        </p:txBody>
      </p:sp>
      <p:sp>
        <p:nvSpPr>
          <p:cNvPr id="144" name="CustomShape 2"/>
          <p:cNvSpPr/>
          <p:nvPr/>
        </p:nvSpPr>
        <p:spPr>
          <a:xfrm>
            <a:off x="457200" y="1514520"/>
            <a:ext cx="7870320" cy="31618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2900" indent="-339725">
              <a:lnSpc>
                <a:spcPct val="100000"/>
              </a:lnSpc>
              <a:spcBef>
                <a:spcPts val="560"/>
              </a:spcBef>
              <a:buClr>
                <a:srgbClr val="0C2340"/>
              </a:buClr>
              <a:buFont typeface="Arial" panose="020B0604020202090204"/>
              <a:buChar char="•"/>
            </a:pPr>
            <a:r>
              <a:rPr lang="en-US" sz="2800" b="0" strike="noStrike" spc="-1" dirty="0">
                <a:solidFill>
                  <a:srgbClr val="000000"/>
                </a:solidFill>
                <a:latin typeface="Times New Roman" panose="02020603050405020304"/>
                <a:ea typeface="DejaVu Sans"/>
              </a:rPr>
              <a:t>Client-Server Architecture</a:t>
            </a:r>
            <a:endParaRPr lang="en-US" sz="2800" b="0" strike="noStrike" spc="-1" dirty="0">
              <a:latin typeface="Arial" panose="020B0604020202090204"/>
            </a:endParaRPr>
          </a:p>
          <a:p>
            <a:pPr marL="342900" indent="-339725">
              <a:lnSpc>
                <a:spcPct val="100000"/>
              </a:lnSpc>
              <a:spcBef>
                <a:spcPts val="560"/>
              </a:spcBef>
              <a:buClr>
                <a:srgbClr val="0C2340"/>
              </a:buClr>
              <a:buFont typeface="Arial" panose="020B0604020202090204"/>
              <a:buChar char="•"/>
            </a:pPr>
            <a:r>
              <a:rPr lang="en-US" sz="2800" b="0" strike="noStrike" spc="-1" dirty="0">
                <a:solidFill>
                  <a:srgbClr val="000000"/>
                </a:solidFill>
                <a:latin typeface="Times New Roman" panose="02020603050405020304"/>
                <a:ea typeface="DejaVu Sans"/>
              </a:rPr>
              <a:t>Basic Operations on Database Server</a:t>
            </a:r>
            <a:endParaRPr lang="en-US" sz="2800" b="0" strike="noStrike" spc="-1" dirty="0">
              <a:latin typeface="Arial" panose="020B0604020202090204"/>
            </a:endParaRPr>
          </a:p>
          <a:p>
            <a:pPr marL="342900" indent="-339725">
              <a:lnSpc>
                <a:spcPct val="100000"/>
              </a:lnSpc>
              <a:spcBef>
                <a:spcPts val="560"/>
              </a:spcBef>
              <a:buClr>
                <a:srgbClr val="0C2340"/>
              </a:buClr>
              <a:buFont typeface="Arial" panose="020B0604020202090204"/>
              <a:buChar char="•"/>
            </a:pPr>
            <a:r>
              <a:rPr lang="en-US" sz="2800" b="0" strike="noStrike" spc="-1">
                <a:solidFill>
                  <a:srgbClr val="000000"/>
                </a:solidFill>
                <a:latin typeface="Times New Roman" panose="02020603050405020304"/>
                <a:ea typeface="DejaVu Sans"/>
              </a:rPr>
              <a:t>Initialisation</a:t>
            </a:r>
            <a:r>
              <a:rPr lang="en-US" sz="2800" b="0" strike="noStrike" spc="-1" dirty="0">
                <a:solidFill>
                  <a:srgbClr val="000000"/>
                </a:solidFill>
                <a:latin typeface="Times New Roman" panose="02020603050405020304"/>
                <a:ea typeface="DejaVu Sans"/>
              </a:rPr>
              <a:t> Variables</a:t>
            </a:r>
            <a:endParaRPr lang="en-US" sz="2800" b="0" strike="noStrike" spc="-1" dirty="0">
              <a:latin typeface="Arial" panose="020B0604020202090204"/>
            </a:endParaRPr>
          </a:p>
          <a:p>
            <a:pPr marL="342900" indent="-339725">
              <a:lnSpc>
                <a:spcPct val="100000"/>
              </a:lnSpc>
              <a:spcBef>
                <a:spcPts val="560"/>
              </a:spcBef>
              <a:buClr>
                <a:srgbClr val="0C2340"/>
              </a:buClr>
              <a:buFont typeface="Arial" panose="020B0604020202090204"/>
              <a:buChar char="•"/>
            </a:pPr>
            <a:r>
              <a:rPr lang="en-US" sz="2800" b="0" strike="noStrike" spc="-1" dirty="0">
                <a:solidFill>
                  <a:srgbClr val="000000"/>
                </a:solidFill>
                <a:latin typeface="Times New Roman" panose="02020603050405020304"/>
                <a:ea typeface="DejaVu Sans"/>
              </a:rPr>
              <a:t>Post Installation</a:t>
            </a:r>
            <a:endParaRPr lang="en-US" sz="2800" b="0" strike="noStrike" spc="-1" dirty="0">
              <a:latin typeface="Arial" panose="020B0604020202090204"/>
            </a:endParaRPr>
          </a:p>
          <a:p>
            <a:pPr marL="342900" indent="-339725">
              <a:lnSpc>
                <a:spcPct val="100000"/>
              </a:lnSpc>
              <a:spcBef>
                <a:spcPts val="560"/>
              </a:spcBef>
              <a:buClr>
                <a:srgbClr val="0C2340"/>
              </a:buClr>
              <a:buFont typeface="Arial" panose="020B0604020202090204"/>
              <a:buChar char="•"/>
            </a:pPr>
            <a:r>
              <a:rPr lang="en-US" sz="2800" b="0" strike="noStrike" spc="-1" dirty="0">
                <a:solidFill>
                  <a:srgbClr val="FF0000"/>
                </a:solidFill>
                <a:latin typeface="Times New Roman" panose="02020603050405020304"/>
                <a:ea typeface="DejaVu Sans"/>
              </a:rPr>
              <a:t>Databases</a:t>
            </a:r>
            <a:endParaRPr lang="en-US" sz="2800" b="0" strike="noStrike" spc="-1" dirty="0">
              <a:latin typeface="Arial" panose="020B0604020202090204"/>
            </a:endParaRPr>
          </a:p>
        </p:txBody>
      </p:sp>
      <p:sp>
        <p:nvSpPr>
          <p:cNvPr id="145"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F1CF0C21-9AFD-43CB-BDB2-ED6C3EE54CAC}" type="slidenum">
              <a:rPr lang="en-US" sz="1400" b="0" strike="noStrike" spc="-1">
                <a:solidFill>
                  <a:srgbClr val="8B8B8B"/>
                </a:solidFill>
                <a:latin typeface="Montserrat"/>
                <a:ea typeface="DejaVu Sans"/>
              </a:rPr>
            </a:fld>
            <a:endParaRPr lang="en-US" sz="14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ustomShape 1"/>
          <p:cNvSpPr/>
          <p:nvPr/>
        </p:nvSpPr>
        <p:spPr>
          <a:xfrm>
            <a:off x="457200" y="411120"/>
            <a:ext cx="814716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905">
              <a:lnSpc>
                <a:spcPct val="100000"/>
              </a:lnSpc>
              <a:spcBef>
                <a:spcPts val="560"/>
              </a:spcBef>
            </a:pPr>
            <a:r>
              <a:rPr lang="en-US" sz="3200" b="0" strike="noStrike" spc="-1">
                <a:solidFill>
                  <a:srgbClr val="0B223E"/>
                </a:solidFill>
                <a:latin typeface="Times New Roman" panose="02020603050405020304"/>
                <a:ea typeface="DejaVu Sans"/>
              </a:rPr>
              <a:t>Databases</a:t>
            </a:r>
            <a:endParaRPr lang="en-US" sz="3200" b="0" strike="noStrike" spc="-1">
              <a:latin typeface="Arial" panose="020B0604020202090204"/>
            </a:endParaRPr>
          </a:p>
        </p:txBody>
      </p:sp>
      <p:sp>
        <p:nvSpPr>
          <p:cNvPr id="147" name="CustomShape 2"/>
          <p:cNvSpPr/>
          <p:nvPr/>
        </p:nvSpPr>
        <p:spPr>
          <a:xfrm>
            <a:off x="457200" y="1041120"/>
            <a:ext cx="7870320" cy="4431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25" indent="-340995" algn="just">
              <a:lnSpc>
                <a:spcPct val="100000"/>
              </a:lnSpc>
              <a:spcBef>
                <a:spcPts val="560"/>
              </a:spcBef>
              <a:buClr>
                <a:srgbClr val="0C2340"/>
              </a:buClr>
              <a:buFont typeface="Arial" panose="020B0604020202090204"/>
              <a:buChar char="•"/>
            </a:pPr>
            <a:r>
              <a:rPr lang="en-US" sz="2000" b="0" strike="noStrike" spc="-1" dirty="0">
                <a:solidFill>
                  <a:srgbClr val="000000"/>
                </a:solidFill>
                <a:latin typeface="Times New Roman" panose="02020603050405020304"/>
                <a:ea typeface="DejaVu Sans"/>
              </a:rPr>
              <a:t>In order to create the relational tables we have to create a database first</a:t>
            </a:r>
            <a:endParaRPr lang="en-US" sz="2000" b="0" strike="noStrike" spc="-1" dirty="0">
              <a:latin typeface="Arial" panose="020B0604020202090204"/>
            </a:endParaRPr>
          </a:p>
          <a:p>
            <a:pPr marL="352425" indent="-340995" algn="just">
              <a:lnSpc>
                <a:spcPct val="100000"/>
              </a:lnSpc>
              <a:spcBef>
                <a:spcPts val="560"/>
              </a:spcBef>
              <a:buClr>
                <a:srgbClr val="0C2340"/>
              </a:buClr>
              <a:buFont typeface="Arial" panose="020B0604020202090204"/>
              <a:buChar char="•"/>
            </a:pPr>
            <a:r>
              <a:rPr lang="en-US" sz="2000" b="0" strike="noStrike" spc="-1" dirty="0">
                <a:solidFill>
                  <a:srgbClr val="000000"/>
                </a:solidFill>
                <a:latin typeface="Times New Roman" panose="02020603050405020304"/>
                <a:ea typeface="DejaVu Sans"/>
              </a:rPr>
              <a:t>While connected as a user root process a statement</a:t>
            </a:r>
            <a:endParaRPr lang="en-US" sz="800" b="0" strike="noStrike" spc="-1" dirty="0">
              <a:latin typeface="Arial" panose="020B0604020202090204"/>
            </a:endParaRPr>
          </a:p>
          <a:p>
            <a:pPr marL="360045" algn="just">
              <a:lnSpc>
                <a:spcPct val="100000"/>
              </a:lnSpc>
              <a:spcBef>
                <a:spcPts val="560"/>
              </a:spcBef>
            </a:pPr>
            <a:r>
              <a:rPr lang="en-US" sz="1600" b="0" strike="noStrike" spc="-1" dirty="0">
                <a:solidFill>
                  <a:srgbClr val="000000"/>
                </a:solidFill>
                <a:latin typeface="Courier New" panose="02070609020205090404"/>
                <a:ea typeface="DejaVu Sans"/>
              </a:rPr>
              <a:t>CREATE DATABASE database-name;</a:t>
            </a:r>
            <a:endParaRPr lang="en-US" sz="1600" b="0" strike="noStrike" spc="-1" dirty="0">
              <a:solidFill>
                <a:srgbClr val="000000"/>
              </a:solidFill>
              <a:latin typeface="Courier New" panose="02070609020205090404"/>
              <a:ea typeface="DejaVu Sans"/>
            </a:endParaRPr>
          </a:p>
          <a:p>
            <a:pPr marL="360045" algn="just">
              <a:lnSpc>
                <a:spcPct val="100000"/>
              </a:lnSpc>
              <a:spcBef>
                <a:spcPts val="560"/>
              </a:spcBef>
            </a:pPr>
            <a:endParaRPr lang="en-US" sz="800" b="0" strike="noStrike" spc="-1" dirty="0">
              <a:latin typeface="Arial" panose="020B0604020202090204"/>
            </a:endParaRPr>
          </a:p>
          <a:p>
            <a:pPr marL="352425" indent="-340995" algn="just">
              <a:lnSpc>
                <a:spcPct val="100000"/>
              </a:lnSpc>
              <a:spcBef>
                <a:spcPts val="560"/>
              </a:spcBef>
              <a:buClr>
                <a:srgbClr val="0C2340"/>
              </a:buClr>
              <a:buFont typeface="Arial" panose="020B0604020202090204"/>
              <a:buChar char="•"/>
            </a:pPr>
            <a:r>
              <a:rPr lang="en-US" sz="2000" b="0" strike="noStrike" spc="-1" dirty="0">
                <a:solidFill>
                  <a:srgbClr val="000000"/>
                </a:solidFill>
                <a:latin typeface="Times New Roman" panose="02020603050405020304"/>
                <a:ea typeface="DejaVu Sans"/>
              </a:rPr>
              <a:t>It is simple to drop it with</a:t>
            </a:r>
            <a:endParaRPr lang="en-US" sz="800" b="0" strike="noStrike" spc="-1" dirty="0">
              <a:latin typeface="Arial" panose="020B0604020202090204"/>
            </a:endParaRPr>
          </a:p>
          <a:p>
            <a:pPr marL="360045" algn="just">
              <a:lnSpc>
                <a:spcPct val="100000"/>
              </a:lnSpc>
              <a:spcBef>
                <a:spcPts val="560"/>
              </a:spcBef>
            </a:pPr>
            <a:r>
              <a:rPr lang="en-US" sz="1600" b="0" strike="noStrike" spc="-1" dirty="0">
                <a:solidFill>
                  <a:srgbClr val="000000"/>
                </a:solidFill>
                <a:latin typeface="Courier New" panose="02070609020205090404"/>
                <a:ea typeface="DejaVu Sans"/>
              </a:rPr>
              <a:t>DROP DATABASE database-name;</a:t>
            </a:r>
            <a:endParaRPr lang="en-US" sz="1600" b="0" strike="noStrike" spc="-1" dirty="0">
              <a:solidFill>
                <a:srgbClr val="000000"/>
              </a:solidFill>
              <a:latin typeface="Courier New" panose="02070609020205090404"/>
              <a:ea typeface="DejaVu Sans"/>
            </a:endParaRPr>
          </a:p>
          <a:p>
            <a:pPr marL="360045" algn="just">
              <a:lnSpc>
                <a:spcPct val="100000"/>
              </a:lnSpc>
              <a:spcBef>
                <a:spcPts val="560"/>
              </a:spcBef>
            </a:pPr>
            <a:endParaRPr lang="en-US" sz="800" b="0" strike="noStrike" spc="-1" dirty="0">
              <a:latin typeface="Arial" panose="020B0604020202090204"/>
            </a:endParaRPr>
          </a:p>
          <a:p>
            <a:pPr marL="352425" indent="-340995" algn="just">
              <a:lnSpc>
                <a:spcPct val="100000"/>
              </a:lnSpc>
              <a:spcBef>
                <a:spcPts val="560"/>
              </a:spcBef>
              <a:buClr>
                <a:srgbClr val="0C2340"/>
              </a:buClr>
              <a:buFont typeface="Arial" panose="020B0604020202090204"/>
              <a:buChar char="•"/>
            </a:pPr>
            <a:r>
              <a:rPr lang="en-US" sz="2000" b="0" strike="noStrike" spc="-1" dirty="0">
                <a:solidFill>
                  <a:srgbClr val="000000"/>
                </a:solidFill>
                <a:latin typeface="Times New Roman" panose="02020603050405020304"/>
                <a:ea typeface="DejaVu Sans"/>
              </a:rPr>
              <a:t>To be able to create a database a user must have </a:t>
            </a:r>
            <a:r>
              <a:rPr lang="en-US" sz="2000" b="0" strike="noStrike" spc="-1" dirty="0">
                <a:solidFill>
                  <a:srgbClr val="000000"/>
                </a:solidFill>
                <a:latin typeface="Courier New" panose="02070609020205090404" pitchFamily="49" charset="0"/>
                <a:ea typeface="DejaVu Sans"/>
                <a:cs typeface="Courier New" panose="02070609020205090404" pitchFamily="49" charset="0"/>
              </a:rPr>
              <a:t>CREATE DATABASE</a:t>
            </a:r>
            <a:r>
              <a:rPr lang="en-US" sz="2000" b="0" strike="noStrike" spc="-1" dirty="0">
                <a:solidFill>
                  <a:srgbClr val="000000"/>
                </a:solidFill>
                <a:latin typeface="Times New Roman" panose="02020603050405020304"/>
                <a:ea typeface="DejaVu Sans"/>
              </a:rPr>
              <a:t> privilege and to drop a database a user must have </a:t>
            </a:r>
            <a:r>
              <a:rPr lang="en-US" sz="2000" b="0" strike="noStrike" spc="-1" dirty="0">
                <a:solidFill>
                  <a:srgbClr val="000000"/>
                </a:solidFill>
                <a:latin typeface="Courier New" panose="02070609020205090404" pitchFamily="49" charset="0"/>
                <a:ea typeface="DejaVu Sans"/>
                <a:cs typeface="Courier New" panose="02070609020205090404" pitchFamily="49" charset="0"/>
              </a:rPr>
              <a:t>DROP DATABASE</a:t>
            </a:r>
            <a:r>
              <a:rPr lang="en-US" sz="2000" b="0" strike="noStrike" spc="-1" dirty="0">
                <a:solidFill>
                  <a:srgbClr val="000000"/>
                </a:solidFill>
                <a:latin typeface="Times New Roman" panose="02020603050405020304"/>
                <a:ea typeface="DejaVu Sans"/>
              </a:rPr>
              <a:t> privilege</a:t>
            </a:r>
            <a:endParaRPr lang="en-US" sz="2000" b="0" strike="noStrike" spc="-1" dirty="0">
              <a:latin typeface="Arial" panose="020B0604020202090204"/>
            </a:endParaRPr>
          </a:p>
          <a:p>
            <a:pPr marL="352425" indent="-340995" algn="just">
              <a:lnSpc>
                <a:spcPct val="100000"/>
              </a:lnSpc>
              <a:spcBef>
                <a:spcPts val="560"/>
              </a:spcBef>
              <a:buClr>
                <a:srgbClr val="0C2340"/>
              </a:buClr>
              <a:buFont typeface="Arial" panose="020B0604020202090204"/>
              <a:buChar char="•"/>
            </a:pPr>
            <a:r>
              <a:rPr lang="en-US" sz="2000" b="0" strike="noStrike" spc="-1" dirty="0">
                <a:solidFill>
                  <a:srgbClr val="000000"/>
                </a:solidFill>
                <a:latin typeface="Times New Roman" panose="02020603050405020304"/>
                <a:ea typeface="DejaVu Sans"/>
              </a:rPr>
              <a:t>To list all created database we process a statement</a:t>
            </a:r>
            <a:endParaRPr lang="en-US" sz="800" b="0" strike="noStrike" spc="-1" dirty="0">
              <a:latin typeface="Arial" panose="020B0604020202090204"/>
            </a:endParaRPr>
          </a:p>
          <a:p>
            <a:pPr marL="360045" algn="just">
              <a:lnSpc>
                <a:spcPct val="100000"/>
              </a:lnSpc>
              <a:spcBef>
                <a:spcPts val="560"/>
              </a:spcBef>
            </a:pPr>
            <a:r>
              <a:rPr lang="en-US" sz="1600" b="0" strike="noStrike" spc="-1" dirty="0">
                <a:solidFill>
                  <a:srgbClr val="000000"/>
                </a:solidFill>
                <a:latin typeface="Courier New" panose="02070609020205090404"/>
                <a:ea typeface="DejaVu Sans"/>
              </a:rPr>
              <a:t>show databases;</a:t>
            </a:r>
            <a:endParaRPr lang="en-US" sz="1600" b="0" strike="noStrike" spc="-1" dirty="0">
              <a:solidFill>
                <a:srgbClr val="000000"/>
              </a:solidFill>
              <a:latin typeface="Courier New" panose="02070609020205090404"/>
              <a:ea typeface="DejaVu Sans"/>
            </a:endParaRPr>
          </a:p>
          <a:p>
            <a:pPr marL="360045" algn="just">
              <a:lnSpc>
                <a:spcPct val="100000"/>
              </a:lnSpc>
              <a:spcBef>
                <a:spcPts val="560"/>
              </a:spcBef>
            </a:pPr>
            <a:endParaRPr lang="en-US" sz="800" b="0" strike="noStrike" spc="-1" dirty="0">
              <a:latin typeface="Arial" panose="020B0604020202090204"/>
            </a:endParaRPr>
          </a:p>
          <a:p>
            <a:pPr marL="352425" indent="-340995" algn="just">
              <a:lnSpc>
                <a:spcPct val="100000"/>
              </a:lnSpc>
              <a:spcBef>
                <a:spcPts val="560"/>
              </a:spcBef>
              <a:buClr>
                <a:srgbClr val="0C2340"/>
              </a:buClr>
              <a:buFont typeface="Arial" panose="020B0604020202090204"/>
              <a:buChar char="•"/>
            </a:pPr>
            <a:r>
              <a:rPr lang="en-US" sz="2000" b="0" strike="noStrike" spc="-1" dirty="0">
                <a:solidFill>
                  <a:srgbClr val="000000"/>
                </a:solidFill>
                <a:latin typeface="Times New Roman" panose="02020603050405020304"/>
                <a:ea typeface="DejaVu Sans"/>
              </a:rPr>
              <a:t>To make a given database, a default database for SQL statements, we process a statement</a:t>
            </a:r>
            <a:endParaRPr lang="en-US" sz="800" spc="-1" dirty="0">
              <a:solidFill>
                <a:srgbClr val="000000"/>
              </a:solidFill>
              <a:latin typeface="Arial" panose="020B0604020202090204"/>
              <a:ea typeface="DejaVu Sans"/>
            </a:endParaRPr>
          </a:p>
          <a:p>
            <a:pPr marL="360045" algn="just">
              <a:lnSpc>
                <a:spcPct val="100000"/>
              </a:lnSpc>
              <a:spcBef>
                <a:spcPts val="560"/>
              </a:spcBef>
            </a:pPr>
            <a:r>
              <a:rPr lang="en-US" sz="1600" b="0" strike="noStrike" spc="-1" dirty="0">
                <a:solidFill>
                  <a:srgbClr val="000000"/>
                </a:solidFill>
                <a:latin typeface="Courier New" panose="02070609020205090404"/>
                <a:ea typeface="DejaVu Sans"/>
              </a:rPr>
              <a:t>use database-name;</a:t>
            </a:r>
            <a:endParaRPr lang="en-US" sz="1600" b="0" strike="noStrike" spc="-1" dirty="0">
              <a:latin typeface="Arial" panose="020B0604020202090204"/>
            </a:endParaRPr>
          </a:p>
          <a:p>
            <a:pPr algn="just">
              <a:lnSpc>
                <a:spcPct val="100000"/>
              </a:lnSpc>
              <a:spcBef>
                <a:spcPts val="560"/>
              </a:spcBef>
            </a:pPr>
            <a:endParaRPr lang="en-US" sz="1600" b="0" strike="noStrike" spc="-1" dirty="0">
              <a:latin typeface="Arial" panose="020B0604020202090204"/>
            </a:endParaRPr>
          </a:p>
        </p:txBody>
      </p:sp>
      <p:sp>
        <p:nvSpPr>
          <p:cNvPr id="148"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F4FF8D6F-1D0C-4FB3-AE07-1A060A368D4C}" type="slidenum">
              <a:rPr lang="en-US" sz="1400" b="0" strike="noStrike" spc="-1">
                <a:solidFill>
                  <a:srgbClr val="8B8B8B"/>
                </a:solidFill>
                <a:latin typeface="Montserrat"/>
                <a:ea typeface="DejaVu Sans"/>
              </a:rPr>
            </a:fld>
            <a:endParaRPr lang="en-US" sz="14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CustomShape 1"/>
          <p:cNvSpPr/>
          <p:nvPr/>
        </p:nvSpPr>
        <p:spPr>
          <a:xfrm>
            <a:off x="457200" y="411120"/>
            <a:ext cx="814716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905">
              <a:lnSpc>
                <a:spcPct val="100000"/>
              </a:lnSpc>
              <a:spcBef>
                <a:spcPts val="560"/>
              </a:spcBef>
            </a:pPr>
            <a:r>
              <a:rPr lang="en-US" sz="3200" b="0" strike="noStrike" spc="-1">
                <a:solidFill>
                  <a:srgbClr val="0B223E"/>
                </a:solidFill>
                <a:latin typeface="Times New Roman" panose="02020603050405020304"/>
                <a:ea typeface="DejaVu Sans"/>
              </a:rPr>
              <a:t>Databases</a:t>
            </a:r>
            <a:endParaRPr lang="en-US" sz="3200" b="0" strike="noStrike" spc="-1">
              <a:latin typeface="Arial" panose="020B0604020202090204"/>
            </a:endParaRPr>
          </a:p>
        </p:txBody>
      </p:sp>
      <p:sp>
        <p:nvSpPr>
          <p:cNvPr id="150" name="CustomShape 2"/>
          <p:cNvSpPr/>
          <p:nvPr/>
        </p:nvSpPr>
        <p:spPr>
          <a:xfrm>
            <a:off x="457200" y="1041120"/>
            <a:ext cx="7870320" cy="4431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25" indent="-340995" algn="just">
              <a:lnSpc>
                <a:spcPct val="100000"/>
              </a:lnSpc>
              <a:spcBef>
                <a:spcPts val="560"/>
              </a:spcBef>
              <a:buClr>
                <a:srgbClr val="0C2340"/>
              </a:buClr>
              <a:buFont typeface="Arial" panose="020B0604020202090204"/>
              <a:buChar char="•"/>
            </a:pPr>
            <a:r>
              <a:rPr lang="en-US" sz="2000" b="0" strike="noStrike" spc="-1" dirty="0">
                <a:solidFill>
                  <a:srgbClr val="000000"/>
                </a:solidFill>
                <a:latin typeface="Times New Roman" panose="02020603050405020304"/>
                <a:ea typeface="DejaVu Sans"/>
              </a:rPr>
              <a:t>For example, to make a database </a:t>
            </a:r>
            <a:r>
              <a:rPr lang="en-US" sz="2000" b="0" strike="noStrike" spc="-1" dirty="0">
                <a:solidFill>
                  <a:srgbClr val="000000"/>
                </a:solidFill>
                <a:latin typeface="Courier New" panose="02070609020205090404" pitchFamily="49" charset="0"/>
                <a:ea typeface="DejaVu Sans"/>
                <a:cs typeface="Courier New" panose="02070609020205090404" pitchFamily="49" charset="0"/>
              </a:rPr>
              <a:t>csit115</a:t>
            </a:r>
            <a:r>
              <a:rPr lang="en-US" sz="2000" b="0" strike="noStrike" spc="-1" dirty="0">
                <a:solidFill>
                  <a:srgbClr val="000000"/>
                </a:solidFill>
                <a:latin typeface="Times New Roman" panose="02020603050405020304"/>
                <a:ea typeface="DejaVu Sans"/>
              </a:rPr>
              <a:t> a default database for SQL statements, we </a:t>
            </a:r>
            <a:r>
              <a:rPr lang="en-US" sz="2000" spc="-1" dirty="0">
                <a:solidFill>
                  <a:srgbClr val="000000"/>
                </a:solidFill>
                <a:latin typeface="Times New Roman" panose="02020603050405020304"/>
                <a:ea typeface="DejaVu Sans"/>
              </a:rPr>
              <a:t>process</a:t>
            </a:r>
            <a:r>
              <a:rPr lang="en-US" sz="2000" b="0" strike="noStrike" spc="-1" dirty="0">
                <a:solidFill>
                  <a:srgbClr val="000000"/>
                </a:solidFill>
                <a:latin typeface="Times New Roman" panose="02020603050405020304"/>
                <a:ea typeface="DejaVu Sans"/>
              </a:rPr>
              <a:t> a statement</a:t>
            </a:r>
            <a:endParaRPr lang="en-US" sz="2000" b="0" strike="noStrike" spc="-1" dirty="0">
              <a:solidFill>
                <a:srgbClr val="000000"/>
              </a:solidFill>
              <a:latin typeface="Times New Roman" panose="02020603050405020304"/>
              <a:ea typeface="DejaVu Sans"/>
            </a:endParaRPr>
          </a:p>
          <a:p>
            <a:pPr marL="11430" algn="just">
              <a:lnSpc>
                <a:spcPct val="100000"/>
              </a:lnSpc>
              <a:spcBef>
                <a:spcPts val="560"/>
              </a:spcBef>
              <a:buClr>
                <a:srgbClr val="0C2340"/>
              </a:buClr>
            </a:pPr>
            <a:endParaRPr lang="en-US" sz="800" b="0" strike="noStrike" spc="-1" dirty="0">
              <a:latin typeface="Arial" panose="020B0604020202090204"/>
            </a:endParaRPr>
          </a:p>
          <a:p>
            <a:pPr marL="360045" algn="just">
              <a:lnSpc>
                <a:spcPct val="100000"/>
              </a:lnSpc>
              <a:spcBef>
                <a:spcPts val="560"/>
              </a:spcBef>
            </a:pPr>
            <a:r>
              <a:rPr lang="en-US" sz="1800" b="0" strike="noStrike" spc="-1" dirty="0">
                <a:solidFill>
                  <a:srgbClr val="000000"/>
                </a:solidFill>
                <a:latin typeface="Courier New" panose="02070609020205090404"/>
                <a:ea typeface="DejaVu Sans"/>
              </a:rPr>
              <a:t>use csit115;</a:t>
            </a:r>
            <a:endParaRPr lang="en-US" sz="1800" b="0" strike="noStrike" spc="-1" dirty="0">
              <a:solidFill>
                <a:srgbClr val="000000"/>
              </a:solidFill>
              <a:latin typeface="Courier New" panose="02070609020205090404"/>
              <a:ea typeface="DejaVu Sans"/>
            </a:endParaRPr>
          </a:p>
          <a:p>
            <a:pPr marL="360045" algn="just">
              <a:lnSpc>
                <a:spcPct val="100000"/>
              </a:lnSpc>
              <a:spcBef>
                <a:spcPts val="560"/>
              </a:spcBef>
            </a:pPr>
            <a:endParaRPr lang="en-US" sz="800" b="0" strike="noStrike" spc="-1" dirty="0">
              <a:latin typeface="Arial" panose="020B0604020202090204"/>
            </a:endParaRPr>
          </a:p>
          <a:p>
            <a:pPr marL="352425" indent="-340995" algn="just">
              <a:lnSpc>
                <a:spcPct val="100000"/>
              </a:lnSpc>
              <a:spcBef>
                <a:spcPts val="560"/>
              </a:spcBef>
              <a:buClr>
                <a:srgbClr val="0C2340"/>
              </a:buClr>
              <a:buFont typeface="Arial" panose="020B0604020202090204"/>
              <a:buChar char="•"/>
            </a:pPr>
            <a:r>
              <a:rPr lang="en-US" sz="2000" b="0" strike="noStrike" spc="-1" dirty="0">
                <a:solidFill>
                  <a:srgbClr val="000000"/>
                </a:solidFill>
                <a:latin typeface="Times New Roman" panose="02020603050405020304"/>
                <a:ea typeface="DejaVu Sans"/>
              </a:rPr>
              <a:t>Then, if a relational table </a:t>
            </a:r>
            <a:r>
              <a:rPr lang="en-US" sz="2000" b="0" strike="noStrike" spc="-1" dirty="0">
                <a:solidFill>
                  <a:srgbClr val="000000"/>
                </a:solidFill>
                <a:latin typeface="Courier New" panose="02070609020205090404" pitchFamily="49" charset="0"/>
                <a:ea typeface="DejaVu Sans"/>
                <a:cs typeface="Courier New" panose="02070609020205090404" pitchFamily="49" charset="0"/>
              </a:rPr>
              <a:t>DEPARTMENT</a:t>
            </a:r>
            <a:r>
              <a:rPr lang="en-US" sz="2000" b="0" strike="noStrike" spc="-1" dirty="0">
                <a:solidFill>
                  <a:srgbClr val="000000"/>
                </a:solidFill>
                <a:latin typeface="Times New Roman" panose="02020603050405020304"/>
                <a:ea typeface="DejaVu Sans"/>
              </a:rPr>
              <a:t> is located in a database </a:t>
            </a:r>
            <a:r>
              <a:rPr lang="en-US" sz="2000" b="0" strike="noStrike" spc="-1" dirty="0">
                <a:solidFill>
                  <a:srgbClr val="000000"/>
                </a:solidFill>
                <a:latin typeface="Courier New" panose="02070609020205090404" pitchFamily="49" charset="0"/>
                <a:ea typeface="DejaVu Sans"/>
                <a:cs typeface="Courier New" panose="02070609020205090404" pitchFamily="49" charset="0"/>
              </a:rPr>
              <a:t>csit115</a:t>
            </a:r>
            <a:r>
              <a:rPr lang="en-US" sz="2000" b="0" strike="noStrike" spc="-1" dirty="0">
                <a:solidFill>
                  <a:srgbClr val="000000"/>
                </a:solidFill>
                <a:latin typeface="Times New Roman" panose="02020603050405020304"/>
                <a:ea typeface="DejaVu Sans"/>
              </a:rPr>
              <a:t> then we can access the table with a simple</a:t>
            </a:r>
            <a:endParaRPr lang="en-US" sz="2000" b="0" strike="noStrike" spc="-1" dirty="0">
              <a:solidFill>
                <a:srgbClr val="000000"/>
              </a:solidFill>
              <a:latin typeface="Times New Roman" panose="02020603050405020304"/>
              <a:ea typeface="DejaVu Sans"/>
            </a:endParaRPr>
          </a:p>
          <a:p>
            <a:pPr marL="11430" algn="just">
              <a:lnSpc>
                <a:spcPct val="100000"/>
              </a:lnSpc>
              <a:spcBef>
                <a:spcPts val="560"/>
              </a:spcBef>
              <a:buClr>
                <a:srgbClr val="0C2340"/>
              </a:buClr>
            </a:pPr>
            <a:endParaRPr lang="en-US" sz="800" b="0" strike="noStrike" spc="-1" dirty="0">
              <a:latin typeface="Arial" panose="020B0604020202090204"/>
            </a:endParaRPr>
          </a:p>
          <a:p>
            <a:pPr marL="360045" algn="just">
              <a:lnSpc>
                <a:spcPct val="100000"/>
              </a:lnSpc>
              <a:spcBef>
                <a:spcPts val="560"/>
              </a:spcBef>
            </a:pPr>
            <a:r>
              <a:rPr lang="en-US" sz="1800" b="0" strike="noStrike" spc="-1" dirty="0">
                <a:solidFill>
                  <a:srgbClr val="000000"/>
                </a:solidFill>
                <a:latin typeface="Courier New" panose="02070609020205090404"/>
                <a:ea typeface="DejaVu Sans"/>
              </a:rPr>
              <a:t>SELECT * FROM DEPARTMENT;</a:t>
            </a:r>
            <a:endParaRPr lang="en-US" sz="1800" b="0" strike="noStrike" spc="-1" dirty="0">
              <a:solidFill>
                <a:srgbClr val="000000"/>
              </a:solidFill>
              <a:latin typeface="Courier New" panose="02070609020205090404"/>
              <a:ea typeface="DejaVu Sans"/>
            </a:endParaRPr>
          </a:p>
          <a:p>
            <a:pPr marL="360045" algn="just">
              <a:lnSpc>
                <a:spcPct val="100000"/>
              </a:lnSpc>
              <a:spcBef>
                <a:spcPts val="560"/>
              </a:spcBef>
            </a:pPr>
            <a:endParaRPr lang="en-US" sz="800" b="0" strike="noStrike" spc="-1" dirty="0">
              <a:latin typeface="Arial" panose="020B0604020202090204"/>
            </a:endParaRPr>
          </a:p>
          <a:p>
            <a:pPr marL="352425" indent="-340995" algn="just">
              <a:lnSpc>
                <a:spcPct val="100000"/>
              </a:lnSpc>
              <a:spcBef>
                <a:spcPts val="560"/>
              </a:spcBef>
              <a:buClr>
                <a:srgbClr val="0C2340"/>
              </a:buClr>
              <a:buFont typeface="Arial" panose="020B0604020202090204"/>
              <a:buChar char="•"/>
            </a:pPr>
            <a:r>
              <a:rPr lang="en-US" sz="2000" b="0" strike="noStrike" spc="-1" dirty="0">
                <a:solidFill>
                  <a:srgbClr val="000000"/>
                </a:solidFill>
                <a:latin typeface="Times New Roman" panose="02020603050405020304"/>
                <a:ea typeface="DejaVu Sans"/>
              </a:rPr>
              <a:t>Then, if a relational table </a:t>
            </a:r>
            <a:r>
              <a:rPr lang="en-US" sz="2000" b="0" strike="noStrike" spc="-1" dirty="0">
                <a:solidFill>
                  <a:srgbClr val="000000"/>
                </a:solidFill>
                <a:latin typeface="Courier New" panose="02070609020205090404" pitchFamily="49" charset="0"/>
                <a:ea typeface="DejaVu Sans"/>
                <a:cs typeface="Courier New" panose="02070609020205090404" pitchFamily="49" charset="0"/>
              </a:rPr>
              <a:t>COURSE</a:t>
            </a:r>
            <a:r>
              <a:rPr lang="en-US" sz="2000" b="0" strike="noStrike" spc="-1" dirty="0">
                <a:solidFill>
                  <a:srgbClr val="000000"/>
                </a:solidFill>
                <a:latin typeface="Times New Roman" panose="02020603050405020304"/>
                <a:ea typeface="DejaVu Sans"/>
              </a:rPr>
              <a:t> is created in a database </a:t>
            </a:r>
            <a:r>
              <a:rPr lang="en-US" sz="2000" b="0" strike="noStrike" spc="-1" dirty="0">
                <a:solidFill>
                  <a:srgbClr val="000000"/>
                </a:solidFill>
                <a:latin typeface="Courier New" panose="02070609020205090404" pitchFamily="49" charset="0"/>
                <a:ea typeface="DejaVu Sans"/>
                <a:cs typeface="Courier New" panose="02070609020205090404" pitchFamily="49" charset="0"/>
              </a:rPr>
              <a:t>university</a:t>
            </a:r>
            <a:r>
              <a:rPr lang="en-US" sz="2000" b="0" strike="noStrike" spc="-1" dirty="0">
                <a:solidFill>
                  <a:srgbClr val="000000"/>
                </a:solidFill>
                <a:latin typeface="Times New Roman" panose="02020603050405020304"/>
                <a:ea typeface="DejaVu Sans"/>
              </a:rPr>
              <a:t> then we can access it either through prefixing a relational table name with a database name</a:t>
            </a:r>
            <a:endParaRPr lang="en-US" sz="2000" b="0" strike="noStrike" spc="-1" dirty="0">
              <a:latin typeface="Arial" panose="020B0604020202090204"/>
            </a:endParaRPr>
          </a:p>
          <a:p>
            <a:pPr marL="360045" algn="just">
              <a:lnSpc>
                <a:spcPct val="100000"/>
              </a:lnSpc>
              <a:spcBef>
                <a:spcPts val="560"/>
              </a:spcBef>
            </a:pPr>
            <a:endParaRPr lang="en-US" sz="800" spc="-1" dirty="0">
              <a:solidFill>
                <a:srgbClr val="000000"/>
              </a:solidFill>
              <a:latin typeface="Arial" panose="020B0604020202090204"/>
              <a:ea typeface="DejaVu Sans"/>
            </a:endParaRPr>
          </a:p>
          <a:p>
            <a:pPr marL="360045" algn="just">
              <a:lnSpc>
                <a:spcPct val="100000"/>
              </a:lnSpc>
              <a:spcBef>
                <a:spcPts val="560"/>
              </a:spcBef>
            </a:pPr>
            <a:r>
              <a:rPr lang="en-US" spc="-1" dirty="0">
                <a:solidFill>
                  <a:srgbClr val="000000"/>
                </a:solidFill>
                <a:latin typeface="Courier New" panose="02070609020205090404"/>
              </a:rPr>
              <a:t>SELECT * FROM </a:t>
            </a:r>
            <a:r>
              <a:rPr lang="en-US" spc="-1" dirty="0" err="1">
                <a:solidFill>
                  <a:srgbClr val="000000"/>
                </a:solidFill>
                <a:latin typeface="Courier New" panose="02070609020205090404"/>
              </a:rPr>
              <a:t>university.COURSE</a:t>
            </a:r>
            <a:r>
              <a:rPr lang="en-US" spc="-1" dirty="0">
                <a:solidFill>
                  <a:srgbClr val="000000"/>
                </a:solidFill>
                <a:latin typeface="Courier New" panose="02070609020205090404"/>
              </a:rPr>
              <a:t>;</a:t>
            </a:r>
            <a:endParaRPr lang="en-US" sz="800" b="0" strike="noStrike" spc="-1" dirty="0">
              <a:latin typeface="Arial" panose="020B0604020202090204"/>
            </a:endParaRPr>
          </a:p>
          <a:p>
            <a:pPr marL="352425" indent="-340995" algn="just">
              <a:lnSpc>
                <a:spcPct val="100000"/>
              </a:lnSpc>
              <a:spcBef>
                <a:spcPts val="560"/>
              </a:spcBef>
              <a:buClr>
                <a:srgbClr val="0C2340"/>
              </a:buClr>
              <a:buFont typeface="Arial" panose="020B0604020202090204"/>
              <a:buChar char="•"/>
            </a:pPr>
            <a:r>
              <a:rPr lang="en-US" sz="2000" b="0" strike="noStrike" spc="-1" dirty="0">
                <a:solidFill>
                  <a:srgbClr val="000000"/>
                </a:solidFill>
                <a:latin typeface="Times New Roman" panose="02020603050405020304"/>
                <a:ea typeface="DejaVu Sans"/>
              </a:rPr>
              <a:t>or through making </a:t>
            </a:r>
            <a:r>
              <a:rPr lang="en-US" sz="2000" b="0" strike="noStrike" spc="-1" dirty="0">
                <a:solidFill>
                  <a:srgbClr val="000000"/>
                </a:solidFill>
                <a:latin typeface="Courier New" panose="02070609020205090404" pitchFamily="49" charset="0"/>
                <a:ea typeface="DejaVu Sans"/>
                <a:cs typeface="Courier New" panose="02070609020205090404" pitchFamily="49" charset="0"/>
              </a:rPr>
              <a:t>university</a:t>
            </a:r>
            <a:r>
              <a:rPr lang="en-US" sz="2000" b="0" strike="noStrike" spc="-1" dirty="0">
                <a:solidFill>
                  <a:srgbClr val="000000"/>
                </a:solidFill>
                <a:latin typeface="Times New Roman" panose="02020603050405020304"/>
                <a:ea typeface="DejaVu Sans"/>
              </a:rPr>
              <a:t> a default database</a:t>
            </a:r>
            <a:endParaRPr lang="en-US" sz="800" b="0" strike="noStrike" spc="-1" dirty="0">
              <a:latin typeface="Arial" panose="020B0604020202090204"/>
            </a:endParaRPr>
          </a:p>
          <a:p>
            <a:pPr marL="360045" algn="just">
              <a:lnSpc>
                <a:spcPct val="100000"/>
              </a:lnSpc>
              <a:spcBef>
                <a:spcPts val="560"/>
              </a:spcBef>
            </a:pPr>
            <a:r>
              <a:rPr lang="en-US" spc="-1" dirty="0">
                <a:solidFill>
                  <a:srgbClr val="000000"/>
                </a:solidFill>
                <a:latin typeface="Courier New" panose="02070609020205090404"/>
              </a:rPr>
              <a:t>use university;</a:t>
            </a:r>
            <a:endParaRPr lang="en-US" spc="-1" dirty="0">
              <a:solidFill>
                <a:srgbClr val="000000"/>
              </a:solidFill>
              <a:latin typeface="Courier New" panose="02070609020205090404"/>
            </a:endParaRPr>
          </a:p>
          <a:p>
            <a:pPr marL="360045" algn="just">
              <a:lnSpc>
                <a:spcPct val="100000"/>
              </a:lnSpc>
              <a:spcBef>
                <a:spcPts val="560"/>
              </a:spcBef>
            </a:pPr>
            <a:r>
              <a:rPr lang="en-US" sz="1800" b="0" strike="noStrike" spc="-1" dirty="0">
                <a:solidFill>
                  <a:srgbClr val="000000"/>
                </a:solidFill>
                <a:latin typeface="Courier New" panose="02070609020205090404"/>
              </a:rPr>
              <a:t>SELECT * FROM university;</a:t>
            </a:r>
            <a:endParaRPr lang="en-US" sz="1800" b="0" strike="noStrike" spc="-1" dirty="0">
              <a:latin typeface="Arial" panose="020B0604020202090204"/>
            </a:endParaRPr>
          </a:p>
        </p:txBody>
      </p:sp>
      <p:sp>
        <p:nvSpPr>
          <p:cNvPr id="151"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91221340-BD7B-4372-848F-5045E74BF3C0}" type="slidenum">
              <a:rPr lang="en-US" sz="1400" b="0" strike="noStrike" spc="-1">
                <a:solidFill>
                  <a:srgbClr val="8B8B8B"/>
                </a:solidFill>
                <a:latin typeface="Montserrat"/>
                <a:ea typeface="DejaVu Sans"/>
              </a:rPr>
            </a:fld>
            <a:endParaRPr lang="en-US" sz="14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457200" y="411120"/>
            <a:ext cx="727632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panose="02020603050405020304"/>
                <a:ea typeface="DejaVu Sans"/>
              </a:rPr>
              <a:t>Outline</a:t>
            </a:r>
            <a:endParaRPr lang="en-US" sz="3600" b="0" strike="noStrike" spc="-1">
              <a:latin typeface="Arial" panose="020B0604020202090204"/>
            </a:endParaRPr>
          </a:p>
        </p:txBody>
      </p:sp>
      <p:sp>
        <p:nvSpPr>
          <p:cNvPr id="91" name="CustomShape 2"/>
          <p:cNvSpPr/>
          <p:nvPr/>
        </p:nvSpPr>
        <p:spPr>
          <a:xfrm>
            <a:off x="457200" y="1514520"/>
            <a:ext cx="7870320" cy="31618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2900" indent="-339725">
              <a:lnSpc>
                <a:spcPct val="100000"/>
              </a:lnSpc>
              <a:spcBef>
                <a:spcPts val="560"/>
              </a:spcBef>
              <a:buClr>
                <a:srgbClr val="0C2340"/>
              </a:buClr>
              <a:buFont typeface="Arial" panose="020B0604020202090204"/>
              <a:buChar char="•"/>
            </a:pPr>
            <a:r>
              <a:rPr lang="en-US" sz="2800" b="0" strike="noStrike" spc="-1" dirty="0">
                <a:solidFill>
                  <a:srgbClr val="FF0000"/>
                </a:solidFill>
                <a:latin typeface="Times New Roman" panose="02020603050405020304"/>
                <a:ea typeface="DejaVu Sans"/>
              </a:rPr>
              <a:t>Client-Server Architecture</a:t>
            </a:r>
            <a:endParaRPr lang="en-US" sz="2800" b="0" strike="noStrike" spc="-1" dirty="0">
              <a:latin typeface="Arial" panose="020B0604020202090204"/>
            </a:endParaRPr>
          </a:p>
          <a:p>
            <a:pPr marL="342900" indent="-339725">
              <a:lnSpc>
                <a:spcPct val="100000"/>
              </a:lnSpc>
              <a:spcBef>
                <a:spcPts val="560"/>
              </a:spcBef>
              <a:buClr>
                <a:srgbClr val="0C2340"/>
              </a:buClr>
              <a:buFont typeface="Arial" panose="020B0604020202090204"/>
              <a:buChar char="•"/>
            </a:pPr>
            <a:r>
              <a:rPr lang="en-US" sz="2800" b="0" strike="noStrike" spc="-1" dirty="0">
                <a:solidFill>
                  <a:srgbClr val="000000"/>
                </a:solidFill>
                <a:latin typeface="Times New Roman" panose="02020603050405020304"/>
                <a:ea typeface="DejaVu Sans"/>
              </a:rPr>
              <a:t>Basic Operations on Database Server</a:t>
            </a:r>
            <a:endParaRPr lang="en-US" sz="2800" b="0" strike="noStrike" spc="-1" dirty="0">
              <a:latin typeface="Arial" panose="020B0604020202090204"/>
            </a:endParaRPr>
          </a:p>
          <a:p>
            <a:pPr marL="342900" indent="-339725">
              <a:lnSpc>
                <a:spcPct val="100000"/>
              </a:lnSpc>
              <a:spcBef>
                <a:spcPts val="560"/>
              </a:spcBef>
              <a:buClr>
                <a:srgbClr val="0C2340"/>
              </a:buClr>
              <a:buFont typeface="Arial" panose="020B0604020202090204"/>
              <a:buChar char="•"/>
            </a:pPr>
            <a:r>
              <a:rPr lang="en-US" sz="2800" b="0" strike="noStrike" spc="-1">
                <a:solidFill>
                  <a:srgbClr val="000000"/>
                </a:solidFill>
                <a:latin typeface="Times New Roman" panose="02020603050405020304"/>
                <a:ea typeface="DejaVu Sans"/>
              </a:rPr>
              <a:t>Initialisation</a:t>
            </a:r>
            <a:r>
              <a:rPr lang="en-US" sz="2800" b="0" strike="noStrike" spc="-1" dirty="0">
                <a:solidFill>
                  <a:srgbClr val="000000"/>
                </a:solidFill>
                <a:latin typeface="Times New Roman" panose="02020603050405020304"/>
                <a:ea typeface="DejaVu Sans"/>
              </a:rPr>
              <a:t> Variables</a:t>
            </a:r>
            <a:endParaRPr lang="en-US" sz="2800" b="0" strike="noStrike" spc="-1" dirty="0">
              <a:latin typeface="Arial" panose="020B0604020202090204"/>
            </a:endParaRPr>
          </a:p>
          <a:p>
            <a:pPr marL="342900" indent="-339725">
              <a:lnSpc>
                <a:spcPct val="100000"/>
              </a:lnSpc>
              <a:spcBef>
                <a:spcPts val="560"/>
              </a:spcBef>
              <a:buClr>
                <a:srgbClr val="0C2340"/>
              </a:buClr>
              <a:buFont typeface="Arial" panose="020B0604020202090204"/>
              <a:buChar char="•"/>
            </a:pPr>
            <a:r>
              <a:rPr lang="en-US" sz="2800" b="0" strike="noStrike" spc="-1" dirty="0">
                <a:solidFill>
                  <a:srgbClr val="000000"/>
                </a:solidFill>
                <a:latin typeface="Times New Roman" panose="02020603050405020304"/>
                <a:ea typeface="DejaVu Sans"/>
              </a:rPr>
              <a:t>Post Installation</a:t>
            </a:r>
            <a:endParaRPr lang="en-US" sz="2800" b="0" strike="noStrike" spc="-1" dirty="0">
              <a:latin typeface="Arial" panose="020B0604020202090204"/>
            </a:endParaRPr>
          </a:p>
          <a:p>
            <a:pPr marL="342900" indent="-339725">
              <a:lnSpc>
                <a:spcPct val="100000"/>
              </a:lnSpc>
              <a:spcBef>
                <a:spcPts val="560"/>
              </a:spcBef>
              <a:buClr>
                <a:srgbClr val="0C2340"/>
              </a:buClr>
              <a:buFont typeface="Arial" panose="020B0604020202090204"/>
              <a:buChar char="•"/>
            </a:pPr>
            <a:r>
              <a:rPr lang="en-US" sz="2800" b="0" strike="noStrike" spc="-1" dirty="0">
                <a:solidFill>
                  <a:srgbClr val="000000"/>
                </a:solidFill>
                <a:latin typeface="Times New Roman" panose="02020603050405020304"/>
                <a:ea typeface="DejaVu Sans"/>
              </a:rPr>
              <a:t>Databases</a:t>
            </a:r>
            <a:endParaRPr lang="en-US" sz="2800" b="0" strike="noStrike" spc="-1" dirty="0">
              <a:latin typeface="Arial" panose="020B0604020202090204"/>
            </a:endParaRPr>
          </a:p>
        </p:txBody>
      </p:sp>
      <p:sp>
        <p:nvSpPr>
          <p:cNvPr id="92"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5B5461E2-BC26-4CCD-A537-D21F6898D612}" type="slidenum">
              <a:rPr lang="en-US" sz="1400" b="0" strike="noStrike" spc="-1">
                <a:solidFill>
                  <a:srgbClr val="8B8B8B"/>
                </a:solidFill>
                <a:latin typeface="Montserrat"/>
                <a:ea typeface="DejaVu Sans"/>
              </a:rPr>
            </a:fld>
            <a:endParaRPr lang="en-US" sz="14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457200" y="411120"/>
            <a:ext cx="814716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905">
              <a:lnSpc>
                <a:spcPct val="100000"/>
              </a:lnSpc>
              <a:spcBef>
                <a:spcPts val="560"/>
              </a:spcBef>
            </a:pPr>
            <a:r>
              <a:rPr lang="en-US" sz="3200" b="0" strike="noStrike" spc="-1">
                <a:solidFill>
                  <a:srgbClr val="0B223E"/>
                </a:solidFill>
                <a:latin typeface="Times New Roman" panose="02020603050405020304"/>
                <a:ea typeface="DejaVu Sans"/>
              </a:rPr>
              <a:t>Databases</a:t>
            </a:r>
            <a:endParaRPr lang="en-US" sz="3200" b="0" strike="noStrike" spc="-1">
              <a:latin typeface="Arial" panose="020B0604020202090204"/>
            </a:endParaRPr>
          </a:p>
        </p:txBody>
      </p:sp>
      <p:sp>
        <p:nvSpPr>
          <p:cNvPr id="153" name="CustomShape 2"/>
          <p:cNvSpPr/>
          <p:nvPr/>
        </p:nvSpPr>
        <p:spPr>
          <a:xfrm>
            <a:off x="457200" y="1041120"/>
            <a:ext cx="7870320" cy="4431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25" indent="-340995" algn="just">
              <a:lnSpc>
                <a:spcPct val="100000"/>
              </a:lnSpc>
              <a:spcBef>
                <a:spcPts val="560"/>
              </a:spcBef>
              <a:buClr>
                <a:srgbClr val="0C2340"/>
              </a:buClr>
              <a:buFont typeface="Arial" panose="020B0604020202090204"/>
              <a:buChar char="•"/>
            </a:pPr>
            <a:r>
              <a:rPr lang="en-US" sz="2000" b="0" strike="noStrike" spc="-1" dirty="0">
                <a:solidFill>
                  <a:srgbClr val="000000"/>
                </a:solidFill>
                <a:latin typeface="Times New Roman" panose="02020603050405020304"/>
                <a:ea typeface="DejaVu Sans"/>
              </a:rPr>
              <a:t>A user can be connected to one default database through application of </a:t>
            </a:r>
            <a:r>
              <a:rPr lang="en-US" sz="2000" b="0" strike="noStrike" spc="-1" dirty="0">
                <a:solidFill>
                  <a:srgbClr val="000000"/>
                </a:solidFill>
                <a:latin typeface="Courier New" panose="02070609020205090404" pitchFamily="49" charset="0"/>
                <a:ea typeface="DejaVu Sans"/>
                <a:cs typeface="Courier New" panose="02070609020205090404" pitchFamily="49" charset="0"/>
              </a:rPr>
              <a:t>use</a:t>
            </a:r>
            <a:r>
              <a:rPr lang="en-US" sz="2000" b="0" strike="noStrike" spc="-1" dirty="0">
                <a:solidFill>
                  <a:srgbClr val="000000"/>
                </a:solidFill>
                <a:latin typeface="Times New Roman" panose="02020603050405020304"/>
                <a:ea typeface="DejaVu Sans"/>
              </a:rPr>
              <a:t> statement to one database at a time</a:t>
            </a:r>
            <a:endParaRPr lang="en-US" sz="2000" b="0" strike="noStrike" spc="-1" dirty="0">
              <a:latin typeface="Arial" panose="020B0604020202090204"/>
            </a:endParaRPr>
          </a:p>
          <a:p>
            <a:pPr marL="352425" indent="-340995" algn="just">
              <a:lnSpc>
                <a:spcPct val="100000"/>
              </a:lnSpc>
              <a:spcBef>
                <a:spcPts val="560"/>
              </a:spcBef>
              <a:buClr>
                <a:srgbClr val="0C2340"/>
              </a:buClr>
              <a:buFont typeface="Arial" panose="020B0604020202090204"/>
              <a:buChar char="•"/>
            </a:pPr>
            <a:r>
              <a:rPr lang="en-US" sz="2000" b="0" strike="noStrike" spc="-1" dirty="0">
                <a:solidFill>
                  <a:srgbClr val="000000"/>
                </a:solidFill>
                <a:latin typeface="Times New Roman" panose="02020603050405020304"/>
                <a:ea typeface="DejaVu Sans"/>
              </a:rPr>
              <a:t>A user can access many databases at a time through prefixing the names of relational tables located in the other databases, with an appropriate database name</a:t>
            </a:r>
            <a:endParaRPr lang="en-US" sz="2000" b="0" strike="noStrike" spc="-1" dirty="0">
              <a:latin typeface="Arial" panose="020B0604020202090204"/>
            </a:endParaRPr>
          </a:p>
          <a:p>
            <a:pPr marL="352425" indent="-340995" algn="just">
              <a:lnSpc>
                <a:spcPct val="100000"/>
              </a:lnSpc>
              <a:spcBef>
                <a:spcPts val="560"/>
              </a:spcBef>
              <a:buClr>
                <a:srgbClr val="0C2340"/>
              </a:buClr>
              <a:buFont typeface="Arial" panose="020B0604020202090204"/>
              <a:buChar char="•"/>
            </a:pPr>
            <a:r>
              <a:rPr lang="en-US" sz="2000" b="0" strike="noStrike" spc="-1" dirty="0">
                <a:solidFill>
                  <a:srgbClr val="000000"/>
                </a:solidFill>
                <a:latin typeface="Times New Roman" panose="02020603050405020304"/>
                <a:ea typeface="DejaVu Sans"/>
              </a:rPr>
              <a:t>A database can be dropped with a statement</a:t>
            </a:r>
            <a:endParaRPr lang="en-US" sz="2000" b="0" strike="noStrike" spc="-1" dirty="0">
              <a:solidFill>
                <a:srgbClr val="000000"/>
              </a:solidFill>
              <a:latin typeface="Times New Roman" panose="02020603050405020304"/>
              <a:ea typeface="DejaVu Sans"/>
            </a:endParaRPr>
          </a:p>
          <a:p>
            <a:pPr marL="11430" algn="just">
              <a:lnSpc>
                <a:spcPct val="100000"/>
              </a:lnSpc>
              <a:spcBef>
                <a:spcPts val="560"/>
              </a:spcBef>
              <a:buClr>
                <a:srgbClr val="0C2340"/>
              </a:buClr>
            </a:pPr>
            <a:endParaRPr lang="en-US" sz="800" b="0" strike="noStrike" spc="-1" dirty="0">
              <a:latin typeface="Arial" panose="020B0604020202090204"/>
            </a:endParaRPr>
          </a:p>
          <a:p>
            <a:pPr marL="360045" algn="just">
              <a:lnSpc>
                <a:spcPct val="100000"/>
              </a:lnSpc>
              <a:spcBef>
                <a:spcPts val="560"/>
              </a:spcBef>
            </a:pPr>
            <a:r>
              <a:rPr lang="en-US" sz="1800" b="0" strike="noStrike" spc="-1" dirty="0">
                <a:solidFill>
                  <a:srgbClr val="000000"/>
                </a:solidFill>
                <a:latin typeface="Courier New" panose="02070609020205090404"/>
                <a:ea typeface="DejaVu Sans"/>
              </a:rPr>
              <a:t>DROP DATABASE database-name;</a:t>
            </a:r>
            <a:endParaRPr lang="en-US" sz="1800" b="0" strike="noStrike" spc="-1" dirty="0">
              <a:latin typeface="Arial" panose="020B0604020202090204"/>
            </a:endParaRPr>
          </a:p>
          <a:p>
            <a:pPr algn="just">
              <a:lnSpc>
                <a:spcPct val="100000"/>
              </a:lnSpc>
              <a:spcBef>
                <a:spcPts val="560"/>
              </a:spcBef>
            </a:pPr>
            <a:endParaRPr lang="en-US" sz="1800" b="0" strike="noStrike" spc="-1" dirty="0">
              <a:latin typeface="Arial" panose="020B0604020202090204"/>
            </a:endParaRPr>
          </a:p>
        </p:txBody>
      </p:sp>
      <p:sp>
        <p:nvSpPr>
          <p:cNvPr id="154"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C04CDF62-E879-43D2-AE81-51C0265A0A8F}" type="slidenum">
              <a:rPr lang="en-US" sz="1400" b="0" strike="noStrike" spc="-1">
                <a:solidFill>
                  <a:srgbClr val="8B8B8B"/>
                </a:solidFill>
                <a:latin typeface="Montserrat"/>
                <a:ea typeface="DejaVu Sans"/>
              </a:rPr>
            </a:fld>
            <a:endParaRPr lang="en-US" sz="14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CustomShape 1"/>
          <p:cNvSpPr/>
          <p:nvPr/>
        </p:nvSpPr>
        <p:spPr>
          <a:xfrm>
            <a:off x="457200" y="411120"/>
            <a:ext cx="727632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panose="02020603050405020304"/>
                <a:ea typeface="DejaVu Sans"/>
              </a:rPr>
              <a:t>References</a:t>
            </a:r>
            <a:endParaRPr lang="en-US" sz="3600" b="0" strike="noStrike" spc="-1">
              <a:latin typeface="Arial" panose="020B0604020202090204"/>
            </a:endParaRPr>
          </a:p>
        </p:txBody>
      </p:sp>
      <p:sp>
        <p:nvSpPr>
          <p:cNvPr id="156" name="CustomShape 2"/>
          <p:cNvSpPr/>
          <p:nvPr/>
        </p:nvSpPr>
        <p:spPr>
          <a:xfrm>
            <a:off x="457200" y="1401120"/>
            <a:ext cx="7870320" cy="4431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2900" indent="-339725" algn="just">
              <a:lnSpc>
                <a:spcPct val="100000"/>
              </a:lnSpc>
              <a:spcBef>
                <a:spcPts val="560"/>
              </a:spcBef>
              <a:buClr>
                <a:srgbClr val="0C2340"/>
              </a:buClr>
              <a:buFont typeface="Arial" panose="020B0604020202090204"/>
              <a:buChar char="•"/>
            </a:pPr>
            <a:r>
              <a:rPr lang="en-US" sz="1900" b="0" strike="noStrike" spc="-1">
                <a:solidFill>
                  <a:srgbClr val="0C2340"/>
                </a:solidFill>
                <a:latin typeface="Times New Roman" panose="02020603050405020304"/>
                <a:ea typeface="DejaVu Sans"/>
              </a:rPr>
              <a:t>Cabral S., Murphy K., MySQL Administrator's Bible, Wiley Publications, 2009 (Available online through UOW Library)</a:t>
            </a:r>
            <a:endParaRPr lang="en-US" sz="1900" b="0" strike="noStrike" spc="-1">
              <a:latin typeface="Arial" panose="020B0604020202090204"/>
            </a:endParaRPr>
          </a:p>
          <a:p>
            <a:pPr marL="342900" indent="-339725" algn="just">
              <a:lnSpc>
                <a:spcPct val="100000"/>
              </a:lnSpc>
              <a:spcBef>
                <a:spcPts val="560"/>
              </a:spcBef>
              <a:buClr>
                <a:srgbClr val="0C2340"/>
              </a:buClr>
              <a:buFont typeface="Arial" panose="020B0604020202090204"/>
              <a:buChar char="•"/>
            </a:pPr>
            <a:r>
              <a:rPr lang="en-US" sz="1900" b="0" strike="noStrike" spc="-1">
                <a:solidFill>
                  <a:srgbClr val="0C2340"/>
                </a:solidFill>
                <a:latin typeface="Times New Roman" panose="02020603050405020304"/>
                <a:ea typeface="DejaVu Sans"/>
              </a:rPr>
              <a:t>How to ... ? Cookbook, How to manage MySQL database server ? Recipes 8.1, 8.2, 8.3, and 8.4</a:t>
            </a:r>
            <a:endParaRPr lang="en-US" sz="1900" b="0" strike="noStrike" spc="-1">
              <a:latin typeface="Arial" panose="020B0604020202090204"/>
            </a:endParaRPr>
          </a:p>
        </p:txBody>
      </p:sp>
      <p:sp>
        <p:nvSpPr>
          <p:cNvPr id="157"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99549168-CDFE-4A38-9EB5-CFDF0EEA4593}" type="slidenum">
              <a:rPr lang="en-US" sz="1400" b="0" strike="noStrike" spc="-1">
                <a:solidFill>
                  <a:srgbClr val="8B8B8B"/>
                </a:solidFill>
                <a:latin typeface="Montserrat"/>
                <a:ea typeface="DejaVu Sans"/>
              </a:rPr>
            </a:fld>
            <a:endParaRPr lang="en-US" sz="14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457200" y="411120"/>
            <a:ext cx="814716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905">
              <a:lnSpc>
                <a:spcPct val="100000"/>
              </a:lnSpc>
              <a:spcBef>
                <a:spcPts val="560"/>
              </a:spcBef>
            </a:pPr>
            <a:r>
              <a:rPr lang="en-US" sz="3200" b="0" strike="noStrike" spc="-1">
                <a:solidFill>
                  <a:srgbClr val="0B223E"/>
                </a:solidFill>
                <a:latin typeface="Times New Roman" panose="02020603050405020304"/>
                <a:ea typeface="DejaVu Sans"/>
              </a:rPr>
              <a:t>Client-Server Architecture</a:t>
            </a:r>
            <a:endParaRPr lang="en-US" sz="3200" b="0" strike="noStrike" spc="-1">
              <a:latin typeface="Arial" panose="020B0604020202090204"/>
            </a:endParaRPr>
          </a:p>
        </p:txBody>
      </p:sp>
      <p:sp>
        <p:nvSpPr>
          <p:cNvPr id="94" name="CustomShape 2"/>
          <p:cNvSpPr/>
          <p:nvPr/>
        </p:nvSpPr>
        <p:spPr>
          <a:xfrm>
            <a:off x="457200" y="1041120"/>
            <a:ext cx="7870320" cy="4431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25" indent="-340995" algn="just">
              <a:lnSpc>
                <a:spcPct val="100000"/>
              </a:lnSpc>
              <a:spcBef>
                <a:spcPts val="560"/>
              </a:spcBef>
              <a:buClr>
                <a:srgbClr val="0C2340"/>
              </a:buClr>
              <a:buFont typeface="Arial" panose="020B0604020202090204"/>
              <a:buChar char="•"/>
            </a:pPr>
            <a:r>
              <a:rPr lang="en-US" sz="2400" b="0" strike="noStrike" spc="-1" dirty="0">
                <a:solidFill>
                  <a:srgbClr val="002060"/>
                </a:solidFill>
                <a:latin typeface="Times New Roman" panose="02020603050405020304"/>
                <a:ea typeface="DejaVu Sans"/>
              </a:rPr>
              <a:t>A </a:t>
            </a:r>
            <a:r>
              <a:rPr lang="en-US" sz="2400" b="0" strike="noStrike" spc="-1" dirty="0">
                <a:solidFill>
                  <a:srgbClr val="FF0000"/>
                </a:solidFill>
                <a:latin typeface="Times New Roman" panose="02020603050405020304"/>
                <a:ea typeface="DejaVu Sans"/>
              </a:rPr>
              <a:t>client-server architecture </a:t>
            </a:r>
            <a:r>
              <a:rPr lang="en-US" sz="2400" b="0" strike="noStrike" spc="-1" dirty="0">
                <a:solidFill>
                  <a:srgbClr val="002060"/>
                </a:solidFill>
                <a:latin typeface="Times New Roman" panose="02020603050405020304"/>
                <a:ea typeface="DejaVu Sans"/>
              </a:rPr>
              <a:t>means that a number of clients are ,connected to a database server over a local or wide-area network</a:t>
            </a:r>
            <a:endParaRPr lang="en-US" sz="2400" b="0" strike="noStrike" spc="-1" dirty="0">
              <a:latin typeface="Arial" panose="020B0604020202090204"/>
            </a:endParaRPr>
          </a:p>
        </p:txBody>
      </p:sp>
      <p:sp>
        <p:nvSpPr>
          <p:cNvPr id="95"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0DAF49D4-9DC4-427E-AFAF-53728EFC67EF}" type="slidenum">
              <a:rPr lang="en-US" sz="1400" b="0" strike="noStrike" spc="-1">
                <a:solidFill>
                  <a:srgbClr val="8B8B8B"/>
                </a:solidFill>
                <a:latin typeface="Montserrat"/>
                <a:ea typeface="DejaVu Sans"/>
              </a:rPr>
            </a:fld>
            <a:endParaRPr lang="en-US" sz="1400" b="0" strike="noStrike" spc="-1">
              <a:latin typeface="Arial" panose="020B0604020202090204"/>
            </a:endParaRPr>
          </a:p>
        </p:txBody>
      </p:sp>
      <p:pic>
        <p:nvPicPr>
          <p:cNvPr id="96" name="Picture 2"/>
          <p:cNvPicPr/>
          <p:nvPr/>
        </p:nvPicPr>
        <p:blipFill>
          <a:blip r:embed="rId1"/>
          <a:stretch>
            <a:fillRect/>
          </a:stretch>
        </p:blipFill>
        <p:spPr>
          <a:xfrm>
            <a:off x="1549080" y="2077200"/>
            <a:ext cx="5954760" cy="4259160"/>
          </a:xfrm>
          <a:prstGeom prst="rect">
            <a:avLst/>
          </a:prstGeom>
          <a:ln>
            <a:noFill/>
          </a:ln>
        </p:spPr>
      </p:pic>
    </p:spTree>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CustomShape 1"/>
          <p:cNvSpPr/>
          <p:nvPr/>
        </p:nvSpPr>
        <p:spPr>
          <a:xfrm>
            <a:off x="457200" y="411120"/>
            <a:ext cx="814716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905">
              <a:lnSpc>
                <a:spcPct val="100000"/>
              </a:lnSpc>
              <a:spcBef>
                <a:spcPts val="560"/>
              </a:spcBef>
            </a:pPr>
            <a:r>
              <a:rPr lang="en-US" sz="3200" b="0" strike="noStrike" spc="-1">
                <a:solidFill>
                  <a:srgbClr val="0B223E"/>
                </a:solidFill>
                <a:latin typeface="Times New Roman" panose="02020603050405020304"/>
                <a:ea typeface="DejaVu Sans"/>
              </a:rPr>
              <a:t>Client-Server Architecture</a:t>
            </a:r>
            <a:endParaRPr lang="en-US" sz="3200" b="0" strike="noStrike" spc="-1">
              <a:latin typeface="Arial" panose="020B0604020202090204"/>
            </a:endParaRPr>
          </a:p>
        </p:txBody>
      </p:sp>
      <p:sp>
        <p:nvSpPr>
          <p:cNvPr id="98" name="CustomShape 2"/>
          <p:cNvSpPr/>
          <p:nvPr/>
        </p:nvSpPr>
        <p:spPr>
          <a:xfrm>
            <a:off x="457200" y="1041120"/>
            <a:ext cx="7870320" cy="4431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25" indent="-340995" algn="just">
              <a:lnSpc>
                <a:spcPct val="100000"/>
              </a:lnSpc>
              <a:spcBef>
                <a:spcPts val="560"/>
              </a:spcBef>
              <a:buClr>
                <a:srgbClr val="0C2340"/>
              </a:buClr>
              <a:buFont typeface="Arial" panose="020B0604020202090204"/>
              <a:buChar char="•"/>
            </a:pPr>
            <a:r>
              <a:rPr lang="en-US" sz="2400" b="0" strike="noStrike" spc="-1" dirty="0">
                <a:solidFill>
                  <a:srgbClr val="000000"/>
                </a:solidFill>
                <a:latin typeface="Times New Roman" panose="02020603050405020304"/>
                <a:ea typeface="DejaVu Sans"/>
              </a:rPr>
              <a:t>A typical relational database server is implemented over the following three layers of software:</a:t>
            </a:r>
            <a:endParaRPr lang="en-US" sz="2400" b="0" strike="noStrike" spc="-1" dirty="0">
              <a:latin typeface="Arial" panose="020B0604020202090204"/>
            </a:endParaRPr>
          </a:p>
          <a:p>
            <a:pPr marL="714375" indent="-352425" algn="just">
              <a:lnSpc>
                <a:spcPct val="100000"/>
              </a:lnSpc>
              <a:spcBef>
                <a:spcPts val="560"/>
              </a:spcBef>
            </a:pPr>
            <a:r>
              <a:rPr lang="en-US" sz="2400" b="0" strike="noStrike" spc="-1" dirty="0">
                <a:solidFill>
                  <a:srgbClr val="000000"/>
                </a:solidFill>
                <a:latin typeface="Times New Roman" panose="02020603050405020304"/>
                <a:ea typeface="DejaVu Sans"/>
              </a:rPr>
              <a:t>-	Services not unique to a </a:t>
            </a:r>
            <a:r>
              <a:rPr lang="en-US" sz="2400" spc="-1" dirty="0">
                <a:solidFill>
                  <a:srgbClr val="000000"/>
                </a:solidFill>
                <a:latin typeface="Times New Roman" panose="02020603050405020304"/>
                <a:ea typeface="DejaVu Sans"/>
              </a:rPr>
              <a:t>database server</a:t>
            </a:r>
            <a:r>
              <a:rPr lang="en-US" sz="2400" b="0" strike="noStrike" spc="-1" dirty="0">
                <a:solidFill>
                  <a:srgbClr val="000000"/>
                </a:solidFill>
                <a:latin typeface="Times New Roman" panose="02020603050405020304"/>
                <a:ea typeface="DejaVu Sans"/>
              </a:rPr>
              <a:t> like: network based client/server tools for connection handling, authentication, security </a:t>
            </a:r>
            <a:r>
              <a:rPr lang="en-US" sz="2400" spc="-1" dirty="0">
                <a:solidFill>
                  <a:srgbClr val="000000"/>
                </a:solidFill>
                <a:latin typeface="Times New Roman" panose="02020603050405020304"/>
                <a:ea typeface="DejaVu Sans"/>
              </a:rPr>
              <a:t>and the others</a:t>
            </a:r>
            <a:r>
              <a:rPr lang="zh-CN" altLang="en-US" sz="2400" spc="-1" dirty="0">
                <a:solidFill>
                  <a:srgbClr val="000000"/>
                </a:solidFill>
                <a:latin typeface="Times New Roman" panose="02020603050405020304"/>
                <a:ea typeface="宋体" charset="0"/>
              </a:rPr>
              <a:t>（</a:t>
            </a:r>
            <a:r>
              <a:rPr lang="en-US" altLang="zh-CN" sz="2400" spc="-1" dirty="0">
                <a:solidFill>
                  <a:srgbClr val="000000"/>
                </a:solidFill>
                <a:latin typeface="Times New Roman" panose="02020603050405020304"/>
                <a:ea typeface="宋体" charset="0"/>
              </a:rPr>
              <a:t>Web Server</a:t>
            </a:r>
            <a:r>
              <a:rPr lang="zh-CN" altLang="en-US" sz="2400" spc="-1" dirty="0">
                <a:solidFill>
                  <a:srgbClr val="000000"/>
                </a:solidFill>
                <a:latin typeface="Times New Roman" panose="02020603050405020304"/>
                <a:ea typeface="宋体" charset="0"/>
              </a:rPr>
              <a:t>）</a:t>
            </a:r>
            <a:endParaRPr lang="en-US" sz="2400" b="0" strike="noStrike" spc="-1" dirty="0">
              <a:latin typeface="Arial" panose="020B0604020202090204"/>
            </a:endParaRPr>
          </a:p>
          <a:p>
            <a:pPr marL="714375" indent="-352425" algn="just">
              <a:lnSpc>
                <a:spcPct val="100000"/>
              </a:lnSpc>
              <a:spcBef>
                <a:spcPts val="560"/>
              </a:spcBef>
            </a:pPr>
            <a:r>
              <a:rPr lang="en-US" sz="2400" b="0" strike="noStrike" spc="-1" dirty="0">
                <a:solidFill>
                  <a:srgbClr val="000000"/>
                </a:solidFill>
                <a:latin typeface="Times New Roman" panose="02020603050405020304"/>
                <a:ea typeface="DejaVu Sans"/>
              </a:rPr>
              <a:t>-	DDL and DML processing </a:t>
            </a:r>
            <a:r>
              <a:rPr lang="en-US" sz="2400" spc="-1" dirty="0">
                <a:solidFill>
                  <a:srgbClr val="000000"/>
                </a:solidFill>
                <a:latin typeface="Times New Roman" panose="02020603050405020304"/>
                <a:ea typeface="DejaVu Sans"/>
              </a:rPr>
              <a:t>includes</a:t>
            </a:r>
            <a:r>
              <a:rPr lang="en-US" sz="2400" b="0" strike="noStrike" spc="-1" dirty="0">
                <a:solidFill>
                  <a:srgbClr val="000000"/>
                </a:solidFill>
                <a:latin typeface="Times New Roman" panose="02020603050405020304"/>
                <a:ea typeface="DejaVu Sans"/>
              </a:rPr>
              <a:t> query processing, query analysis, query </a:t>
            </a:r>
            <a:r>
              <a:rPr lang="en-US" sz="2400" b="0" strike="noStrike" spc="-1" dirty="0" err="1">
                <a:solidFill>
                  <a:srgbClr val="000000"/>
                </a:solidFill>
                <a:latin typeface="Times New Roman" panose="02020603050405020304"/>
                <a:ea typeface="DejaVu Sans"/>
              </a:rPr>
              <a:t>optimisation</a:t>
            </a:r>
            <a:r>
              <a:rPr lang="en-US" sz="2400" b="0" strike="noStrike" spc="-1" dirty="0">
                <a:solidFill>
                  <a:srgbClr val="000000"/>
                </a:solidFill>
                <a:latin typeface="Times New Roman" panose="02020603050405020304"/>
                <a:ea typeface="DejaVu Sans"/>
              </a:rPr>
              <a:t>, caching and all built-in functions, data entry, data modification, creating database structures and the others</a:t>
            </a:r>
            <a:r>
              <a:rPr lang="zh-CN" altLang="en-US" sz="2400" b="0" strike="noStrike" spc="-1" dirty="0">
                <a:solidFill>
                  <a:srgbClr val="000000"/>
                </a:solidFill>
                <a:latin typeface="Times New Roman" panose="02020603050405020304"/>
                <a:ea typeface="宋体" charset="0"/>
              </a:rPr>
              <a:t>（</a:t>
            </a:r>
            <a:r>
              <a:rPr lang="en-US" altLang="zh-CN" sz="2400" b="0" strike="noStrike" spc="-1" dirty="0">
                <a:solidFill>
                  <a:srgbClr val="000000"/>
                </a:solidFill>
                <a:latin typeface="Times New Roman" panose="02020603050405020304"/>
                <a:ea typeface="宋体" charset="0"/>
              </a:rPr>
              <a:t>Business Server</a:t>
            </a:r>
            <a:r>
              <a:rPr lang="zh-CN" altLang="en-US" sz="2400" b="0" strike="noStrike" spc="-1" dirty="0">
                <a:solidFill>
                  <a:srgbClr val="000000"/>
                </a:solidFill>
                <a:latin typeface="Times New Roman" panose="02020603050405020304"/>
                <a:ea typeface="宋体" charset="0"/>
              </a:rPr>
              <a:t>）</a:t>
            </a:r>
            <a:endParaRPr lang="en-US" sz="2400" spc="-1" dirty="0">
              <a:latin typeface="Arial" panose="020B0604020202090204"/>
            </a:endParaRPr>
          </a:p>
          <a:p>
            <a:pPr marL="714375" indent="-352425" algn="just">
              <a:lnSpc>
                <a:spcPct val="100000"/>
              </a:lnSpc>
              <a:spcBef>
                <a:spcPts val="560"/>
              </a:spcBef>
              <a:buFontTx/>
              <a:buChar char="-"/>
            </a:pPr>
            <a:r>
              <a:rPr lang="en-US" sz="2400" b="0" strike="noStrike" spc="-1" dirty="0">
                <a:solidFill>
                  <a:srgbClr val="000000"/>
                </a:solidFill>
                <a:latin typeface="Times New Roman" panose="02020603050405020304"/>
                <a:ea typeface="DejaVu Sans"/>
              </a:rPr>
              <a:t>Database (storage) engines responsible for storing and retrieving data, </a:t>
            </a:r>
            <a:r>
              <a:rPr lang="en-US" sz="2400" spc="-1" dirty="0">
                <a:solidFill>
                  <a:srgbClr val="000000"/>
                </a:solidFill>
                <a:latin typeface="Times New Roman" panose="02020603050405020304"/>
                <a:ea typeface="DejaVu Sans"/>
              </a:rPr>
              <a:t>for example</a:t>
            </a:r>
            <a:r>
              <a:rPr lang="en-US" sz="2400" b="0" strike="noStrike" spc="-1" dirty="0">
                <a:solidFill>
                  <a:srgbClr val="000000"/>
                </a:solidFill>
                <a:latin typeface="Times New Roman" panose="02020603050405020304"/>
                <a:ea typeface="DejaVu Sans"/>
              </a:rPr>
              <a:t>. </a:t>
            </a:r>
            <a:r>
              <a:rPr lang="en-US" sz="2400" b="0" strike="noStrike" spc="-1" dirty="0" err="1">
                <a:solidFill>
                  <a:srgbClr val="000000"/>
                </a:solidFill>
                <a:latin typeface="Times New Roman" panose="02020603050405020304"/>
                <a:ea typeface="DejaVu Sans"/>
              </a:rPr>
              <a:t>InnoDB</a:t>
            </a:r>
            <a:r>
              <a:rPr lang="en-US" sz="2400" b="0" strike="noStrike" spc="-1" dirty="0">
                <a:solidFill>
                  <a:srgbClr val="000000"/>
                </a:solidFill>
                <a:latin typeface="Times New Roman" panose="02020603050405020304"/>
                <a:ea typeface="DejaVu Sans"/>
              </a:rPr>
              <a:t>, </a:t>
            </a:r>
            <a:r>
              <a:rPr lang="en-US" sz="2400" b="0" strike="noStrike" spc="-1" dirty="0" err="1">
                <a:solidFill>
                  <a:srgbClr val="000000"/>
                </a:solidFill>
                <a:latin typeface="Times New Roman" panose="02020603050405020304"/>
                <a:ea typeface="DejaVu Sans"/>
              </a:rPr>
              <a:t>MyISAM</a:t>
            </a:r>
            <a:r>
              <a:rPr lang="en-US" sz="2400" b="0" strike="noStrike" spc="-1" dirty="0">
                <a:solidFill>
                  <a:srgbClr val="000000"/>
                </a:solidFill>
                <a:latin typeface="Times New Roman" panose="02020603050405020304"/>
                <a:ea typeface="DejaVu Sans"/>
              </a:rPr>
              <a:t>, MEMORY, 	CSV, </a:t>
            </a:r>
            <a:r>
              <a:rPr lang="en-US" sz="2400" spc="-1" dirty="0">
                <a:solidFill>
                  <a:srgbClr val="000000"/>
                </a:solidFill>
                <a:latin typeface="Times New Roman" panose="02020603050405020304"/>
                <a:ea typeface="DejaVu Sans"/>
              </a:rPr>
              <a:t>and the others</a:t>
            </a:r>
            <a:r>
              <a:rPr lang="zh-CN" altLang="en-US" sz="2400" spc="-1" dirty="0">
                <a:solidFill>
                  <a:srgbClr val="000000"/>
                </a:solidFill>
                <a:latin typeface="Times New Roman" panose="02020603050405020304"/>
                <a:ea typeface="宋体" charset="0"/>
              </a:rPr>
              <a:t>（</a:t>
            </a:r>
            <a:r>
              <a:rPr lang="en-US" altLang="zh-CN" sz="2400" spc="-1" dirty="0">
                <a:solidFill>
                  <a:srgbClr val="000000"/>
                </a:solidFill>
                <a:latin typeface="Times New Roman" panose="02020603050405020304"/>
                <a:ea typeface="宋体" charset="0"/>
              </a:rPr>
              <a:t>Database Server)</a:t>
            </a:r>
            <a:endParaRPr lang="en-US" altLang="zh-CN" sz="2400" spc="-1" dirty="0">
              <a:solidFill>
                <a:srgbClr val="000000"/>
              </a:solidFill>
              <a:latin typeface="Times New Roman" panose="02020603050405020304"/>
              <a:ea typeface="宋体" charset="0"/>
            </a:endParaRPr>
          </a:p>
        </p:txBody>
      </p:sp>
      <p:sp>
        <p:nvSpPr>
          <p:cNvPr id="99"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DA52DEBC-8579-46AC-A27C-0EA84FDD1276}" type="slidenum">
              <a:rPr lang="en-US" sz="1400" b="0" strike="noStrike" spc="-1">
                <a:solidFill>
                  <a:srgbClr val="8B8B8B"/>
                </a:solidFill>
                <a:latin typeface="Montserrat"/>
                <a:ea typeface="DejaVu Sans"/>
              </a:rPr>
            </a:fld>
            <a:endParaRPr lang="en-US" sz="14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457200" y="411120"/>
            <a:ext cx="814716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905">
              <a:lnSpc>
                <a:spcPct val="100000"/>
              </a:lnSpc>
              <a:spcBef>
                <a:spcPts val="560"/>
              </a:spcBef>
            </a:pPr>
            <a:r>
              <a:rPr lang="en-US" sz="3200" b="0" strike="noStrike" spc="-1">
                <a:solidFill>
                  <a:srgbClr val="0B223E"/>
                </a:solidFill>
                <a:latin typeface="Times New Roman" panose="02020603050405020304"/>
                <a:ea typeface="DejaVu Sans"/>
              </a:rPr>
              <a:t>Client-Server Architecture</a:t>
            </a:r>
            <a:endParaRPr lang="en-US" sz="3200" b="0" strike="noStrike" spc="-1">
              <a:latin typeface="Arial" panose="020B0604020202090204"/>
            </a:endParaRPr>
          </a:p>
        </p:txBody>
      </p:sp>
      <p:sp>
        <p:nvSpPr>
          <p:cNvPr id="101" name="CustomShape 2"/>
          <p:cNvSpPr/>
          <p:nvPr/>
        </p:nvSpPr>
        <p:spPr>
          <a:xfrm>
            <a:off x="457200" y="1041120"/>
            <a:ext cx="7870320" cy="4431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25" indent="-340995" algn="just">
              <a:lnSpc>
                <a:spcPct val="100000"/>
              </a:lnSpc>
              <a:spcBef>
                <a:spcPts val="560"/>
              </a:spcBef>
              <a:buClr>
                <a:srgbClr val="0C2340"/>
              </a:buClr>
              <a:buFont typeface="Arial" panose="020B0604020202090204"/>
              <a:buChar char="•"/>
            </a:pPr>
            <a:r>
              <a:rPr lang="en-US" sz="2400" b="0" strike="noStrike" spc="-1" dirty="0">
                <a:solidFill>
                  <a:srgbClr val="000000"/>
                </a:solidFill>
                <a:latin typeface="Times New Roman" panose="02020603050405020304"/>
                <a:ea typeface="DejaVu Sans"/>
              </a:rPr>
              <a:t>Client connections are </a:t>
            </a:r>
            <a:r>
              <a:rPr lang="en-US" sz="2400" b="0" strike="noStrike" spc="-1" dirty="0" err="1">
                <a:solidFill>
                  <a:srgbClr val="000000"/>
                </a:solidFill>
                <a:latin typeface="Times New Roman" panose="02020603050405020304"/>
                <a:ea typeface="DejaVu Sans"/>
              </a:rPr>
              <a:t>organised</a:t>
            </a:r>
            <a:r>
              <a:rPr lang="en-US" sz="2400" b="0" strike="noStrike" spc="-1" dirty="0">
                <a:solidFill>
                  <a:srgbClr val="000000"/>
                </a:solidFill>
                <a:latin typeface="Times New Roman" panose="02020603050405020304"/>
                <a:ea typeface="DejaVu Sans"/>
              </a:rPr>
              <a:t> in the following way:</a:t>
            </a:r>
            <a:endParaRPr lang="en-US" sz="2400" b="0" strike="noStrike" spc="-1" dirty="0">
              <a:latin typeface="Arial" panose="020B0604020202090204"/>
            </a:endParaRPr>
          </a:p>
          <a:p>
            <a:pPr marL="714375" indent="-352425" algn="just">
              <a:lnSpc>
                <a:spcPct val="100000"/>
              </a:lnSpc>
              <a:spcBef>
                <a:spcPts val="560"/>
              </a:spcBef>
              <a:buClr>
                <a:srgbClr val="0C2340"/>
              </a:buClr>
            </a:pPr>
            <a:r>
              <a:rPr lang="en-US" sz="2400" b="0" strike="noStrike" spc="-1" dirty="0">
                <a:solidFill>
                  <a:srgbClr val="000000"/>
                </a:solidFill>
                <a:latin typeface="Times New Roman" panose="02020603050405020304"/>
                <a:ea typeface="DejaVu Sans"/>
              </a:rPr>
              <a:t>-	As more than one client can be connected at a time each client connection gets its own operating system thread of processing within a database server</a:t>
            </a:r>
            <a:endParaRPr lang="en-US" sz="2400" spc="-1" dirty="0">
              <a:latin typeface="Arial" panose="020B0604020202090204"/>
            </a:endParaRPr>
          </a:p>
          <a:p>
            <a:pPr marL="714375" indent="-352425" algn="just">
              <a:lnSpc>
                <a:spcPct val="100000"/>
              </a:lnSpc>
              <a:spcBef>
                <a:spcPts val="560"/>
              </a:spcBef>
              <a:buClr>
                <a:srgbClr val="0C2340"/>
              </a:buClr>
            </a:pPr>
            <a:r>
              <a:rPr lang="en-US" sz="2400" b="0" strike="noStrike" spc="-1" dirty="0">
                <a:solidFill>
                  <a:srgbClr val="000000"/>
                </a:solidFill>
                <a:latin typeface="Times New Roman" panose="02020603050405020304"/>
                <a:ea typeface="DejaVu Sans"/>
              </a:rPr>
              <a:t>-	A thread resides on one core or on one CPU</a:t>
            </a:r>
            <a:endParaRPr lang="en-US" sz="2400" b="0" strike="noStrike" spc="-1" dirty="0">
              <a:latin typeface="Arial" panose="020B0604020202090204"/>
            </a:endParaRPr>
          </a:p>
          <a:p>
            <a:pPr marL="714375" indent="-352425" algn="just">
              <a:lnSpc>
                <a:spcPct val="100000"/>
              </a:lnSpc>
              <a:spcBef>
                <a:spcPts val="560"/>
              </a:spcBef>
              <a:buClr>
                <a:srgbClr val="0C2340"/>
              </a:buClr>
            </a:pPr>
            <a:r>
              <a:rPr lang="en-US" sz="2400" b="0" strike="noStrike" spc="-1" dirty="0">
                <a:solidFill>
                  <a:srgbClr val="000000"/>
                </a:solidFill>
                <a:latin typeface="Times New Roman" panose="02020603050405020304"/>
                <a:ea typeface="DejaVu Sans"/>
              </a:rPr>
              <a:t>-	When a client connects to a server then a server authenticates a connection</a:t>
            </a:r>
            <a:endParaRPr lang="en-US" sz="2400" b="0" strike="noStrike" spc="-1" dirty="0">
              <a:latin typeface="Arial" panose="020B0604020202090204"/>
            </a:endParaRPr>
          </a:p>
          <a:p>
            <a:pPr marL="714375" indent="-352425" algn="just">
              <a:lnSpc>
                <a:spcPct val="100000"/>
              </a:lnSpc>
              <a:spcBef>
                <a:spcPts val="560"/>
              </a:spcBef>
              <a:buClr>
                <a:srgbClr val="0C2340"/>
              </a:buClr>
            </a:pPr>
            <a:r>
              <a:rPr lang="en-US" sz="2400" b="0" strike="noStrike" spc="-1" dirty="0">
                <a:solidFill>
                  <a:srgbClr val="000000"/>
                </a:solidFill>
                <a:latin typeface="Times New Roman" panose="02020603050405020304"/>
                <a:ea typeface="DejaVu Sans"/>
              </a:rPr>
              <a:t>-	Authentication is based on the user name, the originating host, and the password</a:t>
            </a:r>
            <a:endParaRPr lang="en-US" sz="2400" b="0" strike="noStrike" spc="-1" dirty="0">
              <a:latin typeface="Arial" panose="020B0604020202090204"/>
            </a:endParaRPr>
          </a:p>
          <a:p>
            <a:pPr marL="714375" indent="-352425" algn="just">
              <a:lnSpc>
                <a:spcPct val="100000"/>
              </a:lnSpc>
              <a:spcBef>
                <a:spcPts val="560"/>
              </a:spcBef>
              <a:buClr>
                <a:srgbClr val="0C2340"/>
              </a:buClr>
            </a:pPr>
            <a:r>
              <a:rPr lang="en-US" sz="2400" b="0" strike="noStrike" spc="-1" dirty="0">
                <a:solidFill>
                  <a:srgbClr val="000000"/>
                </a:solidFill>
                <a:latin typeface="Times New Roman" panose="02020603050405020304"/>
                <a:ea typeface="DejaVu Sans"/>
              </a:rPr>
              <a:t>-	Once a client is connected, the server verifies whether it has the privileges to access the relational tables in a database</a:t>
            </a:r>
            <a:endParaRPr lang="en-US" sz="2400" b="0" strike="noStrike" spc="-1" dirty="0">
              <a:latin typeface="Arial" panose="020B0604020202090204"/>
            </a:endParaRPr>
          </a:p>
        </p:txBody>
      </p:sp>
      <p:sp>
        <p:nvSpPr>
          <p:cNvPr id="102"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28FB9B60-FFC6-42E4-9AC0-FFDA1AF2CCB3}" type="slidenum">
              <a:rPr lang="en-US" sz="1400" b="0" strike="noStrike" spc="-1">
                <a:solidFill>
                  <a:srgbClr val="8B8B8B"/>
                </a:solidFill>
                <a:latin typeface="Montserrat"/>
                <a:ea typeface="DejaVu Sans"/>
              </a:rPr>
            </a:fld>
            <a:endParaRPr lang="en-US" sz="14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457200" y="411120"/>
            <a:ext cx="727632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panose="02020603050405020304"/>
                <a:ea typeface="DejaVu Sans"/>
              </a:rPr>
              <a:t>Outline</a:t>
            </a:r>
            <a:endParaRPr lang="en-US" sz="3600" b="0" strike="noStrike" spc="-1">
              <a:latin typeface="Arial" panose="020B0604020202090204"/>
            </a:endParaRPr>
          </a:p>
        </p:txBody>
      </p:sp>
      <p:sp>
        <p:nvSpPr>
          <p:cNvPr id="104" name="CustomShape 2"/>
          <p:cNvSpPr/>
          <p:nvPr/>
        </p:nvSpPr>
        <p:spPr>
          <a:xfrm>
            <a:off x="457200" y="1514520"/>
            <a:ext cx="7870320" cy="31618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2900" indent="-339725">
              <a:lnSpc>
                <a:spcPct val="100000"/>
              </a:lnSpc>
              <a:spcBef>
                <a:spcPts val="560"/>
              </a:spcBef>
              <a:buClr>
                <a:srgbClr val="0C2340"/>
              </a:buClr>
              <a:buFont typeface="Arial" panose="020B0604020202090204"/>
              <a:buChar char="•"/>
            </a:pPr>
            <a:r>
              <a:rPr lang="en-US" sz="2800" b="0" strike="noStrike" spc="-1" dirty="0">
                <a:solidFill>
                  <a:srgbClr val="000000"/>
                </a:solidFill>
                <a:latin typeface="Times New Roman" panose="02020603050405020304"/>
                <a:ea typeface="DejaVu Sans"/>
              </a:rPr>
              <a:t>Client-Server Architecture</a:t>
            </a:r>
            <a:endParaRPr lang="en-US" sz="2800" b="0" strike="noStrike" spc="-1" dirty="0">
              <a:latin typeface="Arial" panose="020B0604020202090204"/>
            </a:endParaRPr>
          </a:p>
          <a:p>
            <a:pPr marL="342900" indent="-339725">
              <a:lnSpc>
                <a:spcPct val="100000"/>
              </a:lnSpc>
              <a:spcBef>
                <a:spcPts val="560"/>
              </a:spcBef>
              <a:buClr>
                <a:srgbClr val="0C2340"/>
              </a:buClr>
              <a:buFont typeface="Arial" panose="020B0604020202090204"/>
              <a:buChar char="•"/>
            </a:pPr>
            <a:r>
              <a:rPr lang="en-US" sz="2800" b="0" strike="noStrike" spc="-1" dirty="0">
                <a:solidFill>
                  <a:srgbClr val="FF0000"/>
                </a:solidFill>
                <a:latin typeface="Times New Roman" panose="02020603050405020304"/>
                <a:ea typeface="DejaVu Sans"/>
              </a:rPr>
              <a:t>Basic Operations on Database Server</a:t>
            </a:r>
            <a:endParaRPr lang="en-US" sz="2800" b="0" strike="noStrike" spc="-1" dirty="0">
              <a:latin typeface="Arial" panose="020B0604020202090204"/>
            </a:endParaRPr>
          </a:p>
          <a:p>
            <a:pPr marL="342900" indent="-339725">
              <a:lnSpc>
                <a:spcPct val="100000"/>
              </a:lnSpc>
              <a:spcBef>
                <a:spcPts val="560"/>
              </a:spcBef>
              <a:buClr>
                <a:srgbClr val="0C2340"/>
              </a:buClr>
              <a:buFont typeface="Arial" panose="020B0604020202090204"/>
              <a:buChar char="•"/>
            </a:pPr>
            <a:r>
              <a:rPr lang="en-US" sz="2800" b="0" strike="noStrike" spc="-1">
                <a:solidFill>
                  <a:srgbClr val="000000"/>
                </a:solidFill>
                <a:latin typeface="Times New Roman" panose="02020603050405020304"/>
                <a:ea typeface="DejaVu Sans"/>
              </a:rPr>
              <a:t>Initialisation</a:t>
            </a:r>
            <a:r>
              <a:rPr lang="en-US" sz="2800" b="0" strike="noStrike" spc="-1" dirty="0">
                <a:solidFill>
                  <a:srgbClr val="000000"/>
                </a:solidFill>
                <a:latin typeface="Times New Roman" panose="02020603050405020304"/>
                <a:ea typeface="DejaVu Sans"/>
              </a:rPr>
              <a:t> Variables</a:t>
            </a:r>
            <a:endParaRPr lang="en-US" sz="2800" b="0" strike="noStrike" spc="-1" dirty="0">
              <a:latin typeface="Arial" panose="020B0604020202090204"/>
            </a:endParaRPr>
          </a:p>
          <a:p>
            <a:pPr marL="342900" indent="-339725">
              <a:lnSpc>
                <a:spcPct val="100000"/>
              </a:lnSpc>
              <a:spcBef>
                <a:spcPts val="560"/>
              </a:spcBef>
              <a:buClr>
                <a:srgbClr val="0C2340"/>
              </a:buClr>
              <a:buFont typeface="Arial" panose="020B0604020202090204"/>
              <a:buChar char="•"/>
            </a:pPr>
            <a:r>
              <a:rPr lang="en-US" sz="2800" b="0" strike="noStrike" spc="-1" dirty="0">
                <a:solidFill>
                  <a:srgbClr val="000000"/>
                </a:solidFill>
                <a:latin typeface="Times New Roman" panose="02020603050405020304"/>
                <a:ea typeface="DejaVu Sans"/>
              </a:rPr>
              <a:t>Post Installation</a:t>
            </a:r>
            <a:endParaRPr lang="en-US" sz="2800" b="0" strike="noStrike" spc="-1" dirty="0">
              <a:latin typeface="Arial" panose="020B0604020202090204"/>
            </a:endParaRPr>
          </a:p>
          <a:p>
            <a:pPr marL="342900" indent="-339725">
              <a:lnSpc>
                <a:spcPct val="100000"/>
              </a:lnSpc>
              <a:spcBef>
                <a:spcPts val="560"/>
              </a:spcBef>
              <a:buClr>
                <a:srgbClr val="0C2340"/>
              </a:buClr>
              <a:buFont typeface="Arial" panose="020B0604020202090204"/>
              <a:buChar char="•"/>
            </a:pPr>
            <a:r>
              <a:rPr lang="en-US" sz="2800" b="0" strike="noStrike" spc="-1" dirty="0">
                <a:solidFill>
                  <a:srgbClr val="000000"/>
                </a:solidFill>
                <a:latin typeface="Times New Roman" panose="02020603050405020304"/>
                <a:ea typeface="DejaVu Sans"/>
              </a:rPr>
              <a:t>Databases</a:t>
            </a:r>
            <a:endParaRPr lang="en-US" sz="2800" b="0" strike="noStrike" spc="-1" dirty="0">
              <a:latin typeface="Arial" panose="020B0604020202090204"/>
            </a:endParaRPr>
          </a:p>
        </p:txBody>
      </p:sp>
      <p:sp>
        <p:nvSpPr>
          <p:cNvPr id="105"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4F8429DB-AE86-40AB-B10B-5FD84911C8CB}" type="slidenum">
              <a:rPr lang="en-US" sz="1400" b="0" strike="noStrike" spc="-1">
                <a:solidFill>
                  <a:srgbClr val="8B8B8B"/>
                </a:solidFill>
                <a:latin typeface="Montserrat"/>
                <a:ea typeface="DejaVu Sans"/>
              </a:rPr>
            </a:fld>
            <a:endParaRPr lang="en-US" sz="14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CustomShape 1"/>
          <p:cNvSpPr/>
          <p:nvPr/>
        </p:nvSpPr>
        <p:spPr>
          <a:xfrm>
            <a:off x="457200" y="411120"/>
            <a:ext cx="814716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905">
              <a:lnSpc>
                <a:spcPct val="100000"/>
              </a:lnSpc>
              <a:spcBef>
                <a:spcPts val="560"/>
              </a:spcBef>
            </a:pPr>
            <a:r>
              <a:rPr lang="en-US" sz="3200" b="0" strike="noStrike" spc="-1">
                <a:solidFill>
                  <a:srgbClr val="0B223E"/>
                </a:solidFill>
                <a:latin typeface="Times New Roman" panose="02020603050405020304"/>
                <a:ea typeface="DejaVu Sans"/>
              </a:rPr>
              <a:t>Basic Operations on Database Server</a:t>
            </a:r>
            <a:endParaRPr lang="en-US" sz="3200" b="0" strike="noStrike" spc="-1">
              <a:latin typeface="Arial" panose="020B0604020202090204"/>
            </a:endParaRPr>
          </a:p>
        </p:txBody>
      </p:sp>
      <p:sp>
        <p:nvSpPr>
          <p:cNvPr id="107" name="CustomShape 2"/>
          <p:cNvSpPr/>
          <p:nvPr/>
        </p:nvSpPr>
        <p:spPr>
          <a:xfrm>
            <a:off x="457200" y="1041120"/>
            <a:ext cx="7870320" cy="4431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25" indent="-340995" algn="just">
              <a:lnSpc>
                <a:spcPct val="100000"/>
              </a:lnSpc>
              <a:spcBef>
                <a:spcPts val="560"/>
              </a:spcBef>
              <a:buClr>
                <a:srgbClr val="0C2340"/>
              </a:buClr>
              <a:buFont typeface="Arial" panose="020B0604020202090204"/>
              <a:buChar char="•"/>
            </a:pPr>
            <a:r>
              <a:rPr lang="en-US" sz="2400" b="0" strike="noStrike" spc="-1" dirty="0">
                <a:solidFill>
                  <a:srgbClr val="000000"/>
                </a:solidFill>
                <a:latin typeface="Times New Roman" panose="02020603050405020304"/>
                <a:ea typeface="DejaVu Sans"/>
              </a:rPr>
              <a:t>Starting/stopping a database server</a:t>
            </a:r>
            <a:endParaRPr lang="en-US" sz="2400" b="0" strike="noStrike" spc="-1" dirty="0">
              <a:latin typeface="Arial" panose="020B0604020202090204"/>
            </a:endParaRPr>
          </a:p>
          <a:p>
            <a:pPr marL="352425" indent="-340995" algn="just">
              <a:lnSpc>
                <a:spcPct val="100000"/>
              </a:lnSpc>
              <a:spcBef>
                <a:spcPts val="560"/>
              </a:spcBef>
              <a:buClr>
                <a:srgbClr val="0C2340"/>
              </a:buClr>
              <a:buFont typeface="Arial" panose="020B0604020202090204"/>
              <a:buChar char="•"/>
            </a:pPr>
            <a:r>
              <a:rPr lang="en-US" sz="2400" b="0" strike="noStrike" spc="-1" dirty="0">
                <a:solidFill>
                  <a:srgbClr val="000000"/>
                </a:solidFill>
                <a:latin typeface="Times New Roman" panose="02020603050405020304"/>
                <a:ea typeface="DejaVu Sans"/>
              </a:rPr>
              <a:t>Usually a database server is automatically started at the  boot-up time of operating system</a:t>
            </a:r>
            <a:endParaRPr lang="en-US" sz="2400" b="0" strike="noStrike" spc="-1" dirty="0">
              <a:latin typeface="Arial" panose="020B0604020202090204"/>
            </a:endParaRPr>
          </a:p>
          <a:p>
            <a:pPr marL="352425" indent="-340995" algn="just">
              <a:lnSpc>
                <a:spcPct val="100000"/>
              </a:lnSpc>
              <a:spcBef>
                <a:spcPts val="560"/>
              </a:spcBef>
              <a:buClr>
                <a:srgbClr val="0C2340"/>
              </a:buClr>
              <a:buFont typeface="Arial" panose="020B0604020202090204"/>
              <a:buChar char="•"/>
            </a:pPr>
            <a:r>
              <a:rPr lang="en-US" sz="2400" b="0" strike="noStrike" spc="-1" dirty="0">
                <a:solidFill>
                  <a:srgbClr val="000000"/>
                </a:solidFill>
                <a:latin typeface="Times New Roman" panose="02020603050405020304"/>
                <a:ea typeface="DejaVu Sans"/>
              </a:rPr>
              <a:t>A database server can be stopped from a command line for a certain period of time</a:t>
            </a:r>
            <a:endParaRPr lang="en-US" sz="2400" b="0" strike="noStrike" spc="-1" dirty="0">
              <a:latin typeface="Arial" panose="020B0604020202090204"/>
            </a:endParaRPr>
          </a:p>
          <a:p>
            <a:pPr marL="361950" algn="just">
              <a:lnSpc>
                <a:spcPct val="100000"/>
              </a:lnSpc>
              <a:spcBef>
                <a:spcPts val="560"/>
              </a:spcBef>
              <a:buClr>
                <a:srgbClr val="0C2340"/>
              </a:buClr>
            </a:pPr>
            <a:r>
              <a:rPr lang="en-US" sz="2400" b="0" strike="noStrike" spc="-1" dirty="0">
                <a:solidFill>
                  <a:srgbClr val="000000"/>
                </a:solidFill>
                <a:latin typeface="Courier New" panose="02070609020205090404"/>
                <a:ea typeface="DejaVu Sans"/>
              </a:rPr>
              <a:t>service </a:t>
            </a:r>
            <a:r>
              <a:rPr lang="en-US" sz="2400" b="0" strike="noStrike" spc="-1" dirty="0" err="1">
                <a:solidFill>
                  <a:srgbClr val="000000"/>
                </a:solidFill>
                <a:latin typeface="Courier New" panose="02070609020205090404"/>
                <a:ea typeface="DejaVu Sans"/>
              </a:rPr>
              <a:t>mysql</a:t>
            </a:r>
            <a:r>
              <a:rPr lang="en-US" sz="2400" b="0" strike="noStrike" spc="-1" dirty="0">
                <a:solidFill>
                  <a:srgbClr val="000000"/>
                </a:solidFill>
                <a:latin typeface="Courier New" panose="02070609020205090404"/>
                <a:ea typeface="DejaVu Sans"/>
              </a:rPr>
              <a:t> stop</a:t>
            </a:r>
            <a:endParaRPr lang="en-US" sz="2400" b="0" strike="noStrike" spc="-1" dirty="0">
              <a:latin typeface="Arial" panose="020B0604020202090204"/>
            </a:endParaRPr>
          </a:p>
          <a:p>
            <a:pPr marL="352425" indent="-340995" algn="just">
              <a:lnSpc>
                <a:spcPct val="100000"/>
              </a:lnSpc>
              <a:spcBef>
                <a:spcPts val="560"/>
              </a:spcBef>
              <a:buClr>
                <a:srgbClr val="0C2340"/>
              </a:buClr>
              <a:buFont typeface="Arial" panose="020B0604020202090204"/>
              <a:buChar char="•"/>
            </a:pPr>
            <a:r>
              <a:rPr lang="en-US" sz="2400" b="0" strike="noStrike" spc="-1" dirty="0">
                <a:solidFill>
                  <a:srgbClr val="000000"/>
                </a:solidFill>
                <a:latin typeface="Times New Roman" panose="02020603050405020304"/>
                <a:ea typeface="DejaVu Sans"/>
              </a:rPr>
              <a:t>A database server can be started from a command line</a:t>
            </a:r>
            <a:endParaRPr lang="en-US" sz="2400" b="0" strike="noStrike" spc="-1" dirty="0">
              <a:latin typeface="Arial" panose="020B0604020202090204"/>
            </a:endParaRPr>
          </a:p>
          <a:p>
            <a:pPr marL="361950" algn="just">
              <a:lnSpc>
                <a:spcPct val="100000"/>
              </a:lnSpc>
              <a:spcBef>
                <a:spcPts val="560"/>
              </a:spcBef>
              <a:buClr>
                <a:srgbClr val="0C2340"/>
              </a:buClr>
            </a:pPr>
            <a:r>
              <a:rPr lang="en-US" sz="2400" b="0" strike="noStrike" spc="-1" dirty="0">
                <a:solidFill>
                  <a:srgbClr val="000000"/>
                </a:solidFill>
                <a:latin typeface="Courier New" panose="02070609020205090404"/>
                <a:ea typeface="DejaVu Sans"/>
              </a:rPr>
              <a:t>service </a:t>
            </a:r>
            <a:r>
              <a:rPr lang="en-US" sz="2400" b="0" strike="noStrike" spc="-1" dirty="0" err="1">
                <a:solidFill>
                  <a:srgbClr val="000000"/>
                </a:solidFill>
                <a:latin typeface="Courier New" panose="02070609020205090404"/>
                <a:ea typeface="DejaVu Sans"/>
              </a:rPr>
              <a:t>mysql</a:t>
            </a:r>
            <a:r>
              <a:rPr lang="en-US" sz="2400" b="0" strike="noStrike" spc="-1" dirty="0">
                <a:solidFill>
                  <a:srgbClr val="000000"/>
                </a:solidFill>
                <a:latin typeface="Courier New" panose="02070609020205090404"/>
                <a:ea typeface="DejaVu Sans"/>
              </a:rPr>
              <a:t> start</a:t>
            </a:r>
            <a:endParaRPr lang="en-US" sz="2400" b="0" strike="noStrike" spc="-1" dirty="0">
              <a:latin typeface="Arial" panose="020B0604020202090204"/>
            </a:endParaRPr>
          </a:p>
          <a:p>
            <a:pPr marL="352425" indent="-340995" algn="just">
              <a:lnSpc>
                <a:spcPct val="100000"/>
              </a:lnSpc>
              <a:spcBef>
                <a:spcPts val="560"/>
              </a:spcBef>
              <a:buClr>
                <a:srgbClr val="0C2340"/>
              </a:buClr>
              <a:buFont typeface="Arial" panose="020B0604020202090204"/>
              <a:buChar char="•"/>
            </a:pPr>
            <a:r>
              <a:rPr lang="en-US" sz="2400" spc="-1">
                <a:solidFill>
                  <a:srgbClr val="000000"/>
                </a:solidFill>
                <a:latin typeface="Times New Roman" panose="02020603050405020304"/>
                <a:ea typeface="DejaVu Sans"/>
              </a:rPr>
              <a:t>Th</a:t>
            </a:r>
            <a:r>
              <a:rPr lang="en-US" sz="2400" spc="-1" dirty="0">
                <a:solidFill>
                  <a:srgbClr val="000000"/>
                </a:solidFill>
                <a:latin typeface="Times New Roman" panose="02020603050405020304"/>
                <a:ea typeface="DejaVu Sans"/>
              </a:rPr>
              <a:t>e</a:t>
            </a:r>
            <a:r>
              <a:rPr lang="en-US" sz="2400" b="0" strike="noStrike" spc="-1">
                <a:solidFill>
                  <a:srgbClr val="000000"/>
                </a:solidFill>
                <a:latin typeface="Times New Roman" panose="02020603050405020304"/>
                <a:ea typeface="DejaVu Sans"/>
              </a:rPr>
              <a:t> </a:t>
            </a:r>
            <a:r>
              <a:rPr lang="en-US" sz="2400" b="0" strike="noStrike" spc="-1" dirty="0">
                <a:solidFill>
                  <a:srgbClr val="000000"/>
                </a:solidFill>
                <a:latin typeface="Times New Roman" panose="02020603050405020304"/>
                <a:ea typeface="DejaVu Sans"/>
              </a:rPr>
              <a:t>status </a:t>
            </a:r>
            <a:r>
              <a:rPr lang="en-US" sz="2400" b="0" strike="noStrike" spc="-1">
                <a:solidFill>
                  <a:srgbClr val="000000"/>
                </a:solidFill>
                <a:latin typeface="Times New Roman" panose="02020603050405020304"/>
                <a:ea typeface="DejaVu Sans"/>
              </a:rPr>
              <a:t>of a database </a:t>
            </a:r>
            <a:r>
              <a:rPr lang="en-US" sz="2400" b="0" strike="noStrike" spc="-1" dirty="0">
                <a:solidFill>
                  <a:srgbClr val="000000"/>
                </a:solidFill>
                <a:latin typeface="Times New Roman" panose="02020603050405020304"/>
                <a:ea typeface="DejaVu Sans"/>
              </a:rPr>
              <a:t>server can be found in the following way</a:t>
            </a:r>
            <a:endParaRPr lang="en-US" sz="2400" b="0" strike="noStrike" spc="-1" dirty="0">
              <a:latin typeface="Arial" panose="020B0604020202090204"/>
            </a:endParaRPr>
          </a:p>
          <a:p>
            <a:pPr marL="361950" algn="just">
              <a:lnSpc>
                <a:spcPct val="100000"/>
              </a:lnSpc>
              <a:spcBef>
                <a:spcPts val="560"/>
              </a:spcBef>
              <a:buClr>
                <a:srgbClr val="0C2340"/>
              </a:buClr>
            </a:pPr>
            <a:r>
              <a:rPr lang="en-US" sz="2400" b="0" strike="noStrike" spc="-1" dirty="0">
                <a:solidFill>
                  <a:srgbClr val="000000"/>
                </a:solidFill>
                <a:latin typeface="Courier New" panose="02070609020205090404"/>
                <a:ea typeface="DejaVu Sans"/>
              </a:rPr>
              <a:t>service </a:t>
            </a:r>
            <a:r>
              <a:rPr lang="en-US" sz="2400" b="0" strike="noStrike" spc="-1" dirty="0" err="1">
                <a:solidFill>
                  <a:srgbClr val="000000"/>
                </a:solidFill>
                <a:latin typeface="Courier New" panose="02070609020205090404"/>
                <a:ea typeface="DejaVu Sans"/>
              </a:rPr>
              <a:t>mysql</a:t>
            </a:r>
            <a:r>
              <a:rPr lang="en-US" sz="2400" b="0" strike="noStrike" spc="-1" dirty="0">
                <a:solidFill>
                  <a:srgbClr val="000000"/>
                </a:solidFill>
                <a:latin typeface="Courier New" panose="02070609020205090404"/>
                <a:ea typeface="DejaVu Sans"/>
              </a:rPr>
              <a:t> status</a:t>
            </a:r>
            <a:endParaRPr lang="en-US" sz="2400" b="0" strike="noStrike" spc="-1" dirty="0">
              <a:latin typeface="Arial" panose="020B0604020202090204"/>
            </a:endParaRPr>
          </a:p>
        </p:txBody>
      </p:sp>
      <p:sp>
        <p:nvSpPr>
          <p:cNvPr id="108"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1151CC7A-F0B5-4B7A-B58C-A98C06421953}" type="slidenum">
              <a:rPr lang="en-US" sz="1400" b="0" strike="noStrike" spc="-1">
                <a:solidFill>
                  <a:srgbClr val="8B8B8B"/>
                </a:solidFill>
                <a:latin typeface="Montserrat"/>
                <a:ea typeface="DejaVu Sans"/>
              </a:rPr>
            </a:fld>
            <a:endParaRPr lang="en-US" sz="14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457200" y="411120"/>
            <a:ext cx="727632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panose="02020603050405020304"/>
                <a:ea typeface="DejaVu Sans"/>
              </a:rPr>
              <a:t>Outline</a:t>
            </a:r>
            <a:endParaRPr lang="en-US" sz="3600" b="0" strike="noStrike" spc="-1">
              <a:latin typeface="Arial" panose="020B0604020202090204"/>
            </a:endParaRPr>
          </a:p>
        </p:txBody>
      </p:sp>
      <p:sp>
        <p:nvSpPr>
          <p:cNvPr id="110" name="CustomShape 2"/>
          <p:cNvSpPr/>
          <p:nvPr/>
        </p:nvSpPr>
        <p:spPr>
          <a:xfrm>
            <a:off x="457200" y="1514520"/>
            <a:ext cx="7870320" cy="31618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2900" indent="-339725">
              <a:lnSpc>
                <a:spcPct val="100000"/>
              </a:lnSpc>
              <a:spcBef>
                <a:spcPts val="560"/>
              </a:spcBef>
              <a:buClr>
                <a:srgbClr val="0C2340"/>
              </a:buClr>
              <a:buFont typeface="Arial" panose="020B0604020202090204"/>
              <a:buChar char="•"/>
            </a:pPr>
            <a:r>
              <a:rPr lang="en-US" sz="2800" b="0" strike="noStrike" spc="-1" dirty="0">
                <a:solidFill>
                  <a:srgbClr val="000000"/>
                </a:solidFill>
                <a:latin typeface="Times New Roman" panose="02020603050405020304"/>
                <a:ea typeface="DejaVu Sans"/>
              </a:rPr>
              <a:t>Client-Server Architecture</a:t>
            </a:r>
            <a:endParaRPr lang="en-US" sz="2800" b="0" strike="noStrike" spc="-1" dirty="0">
              <a:latin typeface="Arial" panose="020B0604020202090204"/>
            </a:endParaRPr>
          </a:p>
          <a:p>
            <a:pPr marL="342900" indent="-339725">
              <a:lnSpc>
                <a:spcPct val="100000"/>
              </a:lnSpc>
              <a:spcBef>
                <a:spcPts val="560"/>
              </a:spcBef>
              <a:buClr>
                <a:srgbClr val="0C2340"/>
              </a:buClr>
              <a:buFont typeface="Arial" panose="020B0604020202090204"/>
              <a:buChar char="•"/>
            </a:pPr>
            <a:r>
              <a:rPr lang="en-US" sz="2800" b="0" strike="noStrike" spc="-1" dirty="0">
                <a:solidFill>
                  <a:srgbClr val="000000"/>
                </a:solidFill>
                <a:latin typeface="Times New Roman" panose="02020603050405020304"/>
                <a:ea typeface="DejaVu Sans"/>
              </a:rPr>
              <a:t>Basic Operations on Database Server</a:t>
            </a:r>
            <a:endParaRPr lang="en-US" sz="2800" b="0" strike="noStrike" spc="-1" dirty="0">
              <a:latin typeface="Arial" panose="020B0604020202090204"/>
            </a:endParaRPr>
          </a:p>
          <a:p>
            <a:pPr marL="342900" indent="-339725">
              <a:lnSpc>
                <a:spcPct val="100000"/>
              </a:lnSpc>
              <a:spcBef>
                <a:spcPts val="560"/>
              </a:spcBef>
              <a:buClr>
                <a:srgbClr val="0C2340"/>
              </a:buClr>
              <a:buFont typeface="Arial" panose="020B0604020202090204"/>
              <a:buChar char="•"/>
            </a:pPr>
            <a:r>
              <a:rPr lang="en-US" sz="2800" b="0" strike="noStrike" spc="-1" dirty="0" err="1">
                <a:solidFill>
                  <a:srgbClr val="FF0000"/>
                </a:solidFill>
                <a:latin typeface="Times New Roman" panose="02020603050405020304"/>
                <a:ea typeface="DejaVu Sans"/>
              </a:rPr>
              <a:t>Initialisation</a:t>
            </a:r>
            <a:r>
              <a:rPr lang="en-US" sz="2800" b="0" strike="noStrike" spc="-1" dirty="0">
                <a:solidFill>
                  <a:srgbClr val="FF0000"/>
                </a:solidFill>
                <a:latin typeface="Times New Roman" panose="02020603050405020304"/>
                <a:ea typeface="DejaVu Sans"/>
              </a:rPr>
              <a:t> Variables</a:t>
            </a:r>
            <a:endParaRPr lang="en-US" sz="2800" b="0" strike="noStrike" spc="-1" dirty="0">
              <a:latin typeface="Arial" panose="020B0604020202090204"/>
            </a:endParaRPr>
          </a:p>
          <a:p>
            <a:pPr marL="342900" indent="-339725">
              <a:lnSpc>
                <a:spcPct val="100000"/>
              </a:lnSpc>
              <a:spcBef>
                <a:spcPts val="560"/>
              </a:spcBef>
              <a:buClr>
                <a:srgbClr val="0C2340"/>
              </a:buClr>
              <a:buFont typeface="Arial" panose="020B0604020202090204"/>
              <a:buChar char="•"/>
            </a:pPr>
            <a:r>
              <a:rPr lang="en-US" sz="2800" b="0" strike="noStrike" spc="-1" dirty="0">
                <a:solidFill>
                  <a:srgbClr val="000000"/>
                </a:solidFill>
                <a:latin typeface="Times New Roman" panose="02020603050405020304"/>
                <a:ea typeface="DejaVu Sans"/>
              </a:rPr>
              <a:t>Post Installation</a:t>
            </a:r>
            <a:endParaRPr lang="en-US" sz="2800" b="0" strike="noStrike" spc="-1" dirty="0">
              <a:latin typeface="Arial" panose="020B0604020202090204"/>
            </a:endParaRPr>
          </a:p>
          <a:p>
            <a:pPr marL="342900" indent="-339725">
              <a:lnSpc>
                <a:spcPct val="100000"/>
              </a:lnSpc>
              <a:spcBef>
                <a:spcPts val="560"/>
              </a:spcBef>
              <a:buClr>
                <a:srgbClr val="0C2340"/>
              </a:buClr>
              <a:buFont typeface="Arial" panose="020B0604020202090204"/>
              <a:buChar char="•"/>
            </a:pPr>
            <a:r>
              <a:rPr lang="en-US" sz="2800" b="0" strike="noStrike" spc="-1" dirty="0">
                <a:solidFill>
                  <a:srgbClr val="000000"/>
                </a:solidFill>
                <a:latin typeface="Times New Roman" panose="02020603050405020304"/>
                <a:ea typeface="DejaVu Sans"/>
              </a:rPr>
              <a:t>Databases</a:t>
            </a:r>
            <a:endParaRPr lang="en-US" sz="2800" b="0" strike="noStrike" spc="-1" dirty="0">
              <a:latin typeface="Arial" panose="020B0604020202090204"/>
            </a:endParaRPr>
          </a:p>
        </p:txBody>
      </p:sp>
      <p:sp>
        <p:nvSpPr>
          <p:cNvPr id="111"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0CDB051-9B71-4DD6-89B1-B9F00D885CC2}" type="slidenum">
              <a:rPr lang="en-US" sz="1400" b="0" strike="noStrike" spc="-1">
                <a:solidFill>
                  <a:srgbClr val="8B8B8B"/>
                </a:solidFill>
                <a:latin typeface="Montserrat"/>
                <a:ea typeface="DejaVu Sans"/>
              </a:rPr>
            </a:fld>
            <a:endParaRPr lang="en-US" sz="14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CustomShape 1"/>
          <p:cNvSpPr/>
          <p:nvPr/>
        </p:nvSpPr>
        <p:spPr>
          <a:xfrm>
            <a:off x="457200" y="411120"/>
            <a:ext cx="814716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905">
              <a:lnSpc>
                <a:spcPct val="100000"/>
              </a:lnSpc>
              <a:spcBef>
                <a:spcPts val="560"/>
              </a:spcBef>
            </a:pPr>
            <a:r>
              <a:rPr lang="en-US" sz="3200" b="0" strike="noStrike" spc="-1" dirty="0" err="1">
                <a:solidFill>
                  <a:srgbClr val="0B223E"/>
                </a:solidFill>
                <a:latin typeface="Times New Roman" panose="02020603050405020304"/>
                <a:ea typeface="DejaVu Sans"/>
              </a:rPr>
              <a:t>Initialisation</a:t>
            </a:r>
            <a:r>
              <a:rPr lang="en-US" sz="3200" b="0" strike="noStrike" spc="-1" dirty="0">
                <a:solidFill>
                  <a:srgbClr val="0B223E"/>
                </a:solidFill>
                <a:latin typeface="Times New Roman" panose="02020603050405020304"/>
                <a:ea typeface="DejaVu Sans"/>
              </a:rPr>
              <a:t> Variables</a:t>
            </a:r>
            <a:endParaRPr lang="en-US" sz="3200" b="0" strike="noStrike" spc="-1" dirty="0">
              <a:latin typeface="Arial" panose="020B0604020202090204"/>
            </a:endParaRPr>
          </a:p>
        </p:txBody>
      </p:sp>
      <p:sp>
        <p:nvSpPr>
          <p:cNvPr id="113" name="CustomShape 2"/>
          <p:cNvSpPr/>
          <p:nvPr/>
        </p:nvSpPr>
        <p:spPr>
          <a:xfrm>
            <a:off x="457200" y="1041120"/>
            <a:ext cx="7870320" cy="4431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25" indent="-340995" algn="just">
              <a:lnSpc>
                <a:spcPct val="100000"/>
              </a:lnSpc>
              <a:spcBef>
                <a:spcPts val="560"/>
              </a:spcBef>
              <a:buClr>
                <a:srgbClr val="0C2340"/>
              </a:buClr>
              <a:buFont typeface="Arial" panose="020B0604020202090204"/>
              <a:buChar char="•"/>
            </a:pPr>
            <a:r>
              <a:rPr lang="en-US" sz="1800" b="0" strike="noStrike" spc="-1" dirty="0">
                <a:solidFill>
                  <a:srgbClr val="000000"/>
                </a:solidFill>
                <a:latin typeface="Times New Roman" panose="02020603050405020304"/>
                <a:ea typeface="DejaVu Sans"/>
              </a:rPr>
              <a:t>At the startup time a database server reads the values of the system </a:t>
            </a:r>
            <a:r>
              <a:rPr lang="en-US" sz="1800" b="0" strike="noStrike" spc="-1" dirty="0" err="1">
                <a:solidFill>
                  <a:srgbClr val="000000"/>
                </a:solidFill>
                <a:latin typeface="Times New Roman" panose="02020603050405020304"/>
                <a:ea typeface="DejaVu Sans"/>
              </a:rPr>
              <a:t>initialisation</a:t>
            </a:r>
            <a:r>
              <a:rPr lang="en-US" sz="1800" b="0" strike="noStrike" spc="-1" dirty="0">
                <a:solidFill>
                  <a:srgbClr val="000000"/>
                </a:solidFill>
                <a:latin typeface="Times New Roman" panose="02020603050405020304"/>
                <a:ea typeface="DejaVu Sans"/>
              </a:rPr>
              <a:t> variables</a:t>
            </a:r>
            <a:endParaRPr lang="en-US" sz="1800" b="0" strike="noStrike" spc="-1" dirty="0">
              <a:latin typeface="Arial" panose="020B0604020202090204"/>
            </a:endParaRPr>
          </a:p>
          <a:p>
            <a:pPr marL="352425" indent="-340995" algn="just">
              <a:lnSpc>
                <a:spcPct val="100000"/>
              </a:lnSpc>
              <a:spcBef>
                <a:spcPts val="560"/>
              </a:spcBef>
              <a:buClr>
                <a:srgbClr val="0C2340"/>
              </a:buClr>
              <a:buFont typeface="Arial" panose="020B0604020202090204"/>
              <a:buChar char="•"/>
            </a:pPr>
            <a:r>
              <a:rPr lang="en-US" sz="1800" b="0" strike="noStrike" spc="-1" dirty="0">
                <a:solidFill>
                  <a:srgbClr val="000000"/>
                </a:solidFill>
                <a:latin typeface="Times New Roman" panose="02020603050405020304"/>
                <a:ea typeface="DejaVu Sans"/>
              </a:rPr>
              <a:t>The system </a:t>
            </a:r>
            <a:r>
              <a:rPr lang="en-US" sz="1800" b="0" strike="noStrike" spc="-1" dirty="0" err="1">
                <a:solidFill>
                  <a:srgbClr val="000000"/>
                </a:solidFill>
                <a:latin typeface="Times New Roman" panose="02020603050405020304"/>
                <a:ea typeface="DejaVu Sans"/>
              </a:rPr>
              <a:t>initialisation</a:t>
            </a:r>
            <a:r>
              <a:rPr lang="en-US" sz="1800" b="0" strike="noStrike" spc="-1" dirty="0">
                <a:solidFill>
                  <a:srgbClr val="000000"/>
                </a:solidFill>
                <a:latin typeface="Times New Roman" panose="02020603050405020304"/>
                <a:ea typeface="DejaVu Sans"/>
              </a:rPr>
              <a:t> variables determine functionality of a database server</a:t>
            </a:r>
            <a:endParaRPr lang="en-US" sz="1800" b="0" strike="noStrike" spc="-1" dirty="0">
              <a:latin typeface="Arial" panose="020B0604020202090204"/>
            </a:endParaRPr>
          </a:p>
          <a:p>
            <a:pPr marL="352425" indent="-340995" algn="just">
              <a:lnSpc>
                <a:spcPct val="100000"/>
              </a:lnSpc>
              <a:spcBef>
                <a:spcPts val="560"/>
              </a:spcBef>
              <a:buClr>
                <a:srgbClr val="0C2340"/>
              </a:buClr>
              <a:buFont typeface="Arial" panose="020B0604020202090204"/>
              <a:buChar char="•"/>
            </a:pPr>
            <a:r>
              <a:rPr lang="en-US" sz="1800" b="0" strike="noStrike" spc="-1" dirty="0">
                <a:solidFill>
                  <a:srgbClr val="000000"/>
                </a:solidFill>
                <a:latin typeface="Times New Roman" panose="02020603050405020304"/>
                <a:ea typeface="DejaVu Sans"/>
              </a:rPr>
              <a:t>For example, some of system </a:t>
            </a:r>
            <a:r>
              <a:rPr lang="en-US" sz="1800" b="0" strike="noStrike" spc="-1" dirty="0" err="1">
                <a:solidFill>
                  <a:srgbClr val="000000"/>
                </a:solidFill>
                <a:latin typeface="Times New Roman" panose="02020603050405020304"/>
                <a:ea typeface="DejaVu Sans"/>
              </a:rPr>
              <a:t>initalisation</a:t>
            </a:r>
            <a:r>
              <a:rPr lang="en-US" sz="1800" b="0" strike="noStrike" spc="-1" dirty="0">
                <a:solidFill>
                  <a:srgbClr val="000000"/>
                </a:solidFill>
                <a:latin typeface="Times New Roman" panose="02020603050405020304"/>
                <a:ea typeface="DejaVu Sans"/>
              </a:rPr>
              <a:t> variable of MySQL are the following:</a:t>
            </a:r>
            <a:endParaRPr lang="en-US" sz="1800" b="0" strike="noStrike" spc="-1" dirty="0">
              <a:latin typeface="Arial" panose="020B0604020202090204"/>
            </a:endParaRPr>
          </a:p>
          <a:p>
            <a:pPr marL="361950" indent="11430" algn="just">
              <a:lnSpc>
                <a:spcPct val="100000"/>
              </a:lnSpc>
              <a:spcBef>
                <a:spcPts val="560"/>
              </a:spcBef>
              <a:buClr>
                <a:srgbClr val="0C2340"/>
              </a:buClr>
            </a:pPr>
            <a:r>
              <a:rPr lang="en-US" sz="1300" b="0" strike="noStrike" spc="-1" dirty="0">
                <a:solidFill>
                  <a:srgbClr val="000000"/>
                </a:solidFill>
                <a:latin typeface="Courier New" panose="02070609020205090404"/>
                <a:ea typeface="DejaVu Sans"/>
              </a:rPr>
              <a:t>+-------------------------------+--------------------------+</a:t>
            </a:r>
            <a:endParaRPr lang="en-US" sz="1300" b="0" strike="noStrike" spc="-1" dirty="0">
              <a:latin typeface="Arial" panose="020B0604020202090204"/>
            </a:endParaRPr>
          </a:p>
          <a:p>
            <a:pPr marL="361950" indent="11430" algn="just">
              <a:lnSpc>
                <a:spcPct val="100000"/>
              </a:lnSpc>
              <a:spcBef>
                <a:spcPts val="560"/>
              </a:spcBef>
              <a:buClr>
                <a:srgbClr val="0C2340"/>
              </a:buClr>
            </a:pPr>
            <a:r>
              <a:rPr lang="en-US" sz="1300" b="0" strike="noStrike" spc="-1" dirty="0">
                <a:solidFill>
                  <a:srgbClr val="000000"/>
                </a:solidFill>
                <a:latin typeface="Courier New" panose="02070609020205090404"/>
                <a:ea typeface="DejaVu Sans"/>
              </a:rPr>
              <a:t>| </a:t>
            </a:r>
            <a:r>
              <a:rPr lang="en-US" sz="1300" b="0" strike="noStrike" spc="-1" dirty="0" err="1">
                <a:solidFill>
                  <a:srgbClr val="000000"/>
                </a:solidFill>
                <a:latin typeface="Courier New" panose="02070609020205090404"/>
                <a:ea typeface="DejaVu Sans"/>
              </a:rPr>
              <a:t>Variable_name</a:t>
            </a:r>
            <a:r>
              <a:rPr lang="en-US" sz="1300" b="0" strike="noStrike" spc="-1" dirty="0">
                <a:solidFill>
                  <a:srgbClr val="000000"/>
                </a:solidFill>
                <a:latin typeface="Courier New" panose="02070609020205090404"/>
                <a:ea typeface="DejaVu Sans"/>
              </a:rPr>
              <a:t>                 | Value                    |</a:t>
            </a:r>
            <a:endParaRPr lang="en-US" sz="1300" b="0" strike="noStrike" spc="-1" dirty="0">
              <a:latin typeface="Arial" panose="020B0604020202090204"/>
            </a:endParaRPr>
          </a:p>
          <a:p>
            <a:pPr marL="361950" indent="11430" algn="just">
              <a:lnSpc>
                <a:spcPct val="100000"/>
              </a:lnSpc>
              <a:spcBef>
                <a:spcPts val="560"/>
              </a:spcBef>
              <a:buClr>
                <a:srgbClr val="0C2340"/>
              </a:buClr>
            </a:pPr>
            <a:r>
              <a:rPr lang="en-US" sz="1300" b="0" strike="noStrike" spc="-1" dirty="0">
                <a:solidFill>
                  <a:srgbClr val="000000"/>
                </a:solidFill>
                <a:latin typeface="Courier New" panose="02070609020205090404"/>
                <a:ea typeface="DejaVu Sans"/>
              </a:rPr>
              <a:t>+-------------------------------+--------------------------+</a:t>
            </a:r>
            <a:endParaRPr lang="en-US" sz="1300" b="0" strike="noStrike" spc="-1" dirty="0">
              <a:latin typeface="Arial" panose="020B0604020202090204"/>
            </a:endParaRPr>
          </a:p>
          <a:p>
            <a:pPr marL="361950" indent="11430" algn="just">
              <a:lnSpc>
                <a:spcPct val="100000"/>
              </a:lnSpc>
              <a:spcBef>
                <a:spcPts val="560"/>
              </a:spcBef>
              <a:buClr>
                <a:srgbClr val="0C2340"/>
              </a:buClr>
            </a:pPr>
            <a:r>
              <a:rPr lang="en-US" sz="1300" b="0" strike="noStrike" spc="-1" dirty="0">
                <a:solidFill>
                  <a:srgbClr val="000000"/>
                </a:solidFill>
                <a:latin typeface="Courier New" panose="02070609020205090404"/>
                <a:ea typeface="DejaVu Sans"/>
              </a:rPr>
              <a:t>| </a:t>
            </a:r>
            <a:r>
              <a:rPr lang="en-US" sz="1300" b="0" strike="noStrike" spc="-1" dirty="0" err="1">
                <a:solidFill>
                  <a:srgbClr val="000000"/>
                </a:solidFill>
                <a:latin typeface="Courier New" panose="02070609020205090404"/>
                <a:ea typeface="DejaVu Sans"/>
              </a:rPr>
              <a:t>auto_increment_increment</a:t>
            </a:r>
            <a:r>
              <a:rPr lang="en-US" sz="1300" b="0" strike="noStrike" spc="-1" dirty="0">
                <a:solidFill>
                  <a:srgbClr val="000000"/>
                </a:solidFill>
                <a:latin typeface="Courier New" panose="02070609020205090404"/>
                <a:ea typeface="DejaVu Sans"/>
              </a:rPr>
              <a:t>      | 1                        |</a:t>
            </a:r>
            <a:endParaRPr lang="en-US" sz="1300" b="0" strike="noStrike" spc="-1" dirty="0">
              <a:latin typeface="Arial" panose="020B0604020202090204"/>
            </a:endParaRPr>
          </a:p>
          <a:p>
            <a:pPr marL="361950" indent="11430" algn="just">
              <a:lnSpc>
                <a:spcPct val="100000"/>
              </a:lnSpc>
              <a:spcBef>
                <a:spcPts val="560"/>
              </a:spcBef>
              <a:buClr>
                <a:srgbClr val="0C2340"/>
              </a:buClr>
            </a:pPr>
            <a:r>
              <a:rPr lang="en-US" sz="1300" b="0" strike="noStrike" spc="-1" dirty="0">
                <a:solidFill>
                  <a:srgbClr val="000000"/>
                </a:solidFill>
                <a:latin typeface="Courier New" panose="02070609020205090404"/>
                <a:ea typeface="DejaVu Sans"/>
              </a:rPr>
              <a:t>| </a:t>
            </a:r>
            <a:r>
              <a:rPr lang="en-US" sz="1300" b="0" strike="noStrike" spc="-1" dirty="0" err="1">
                <a:solidFill>
                  <a:srgbClr val="000000"/>
                </a:solidFill>
                <a:latin typeface="Courier New" panose="02070609020205090404"/>
                <a:ea typeface="DejaVu Sans"/>
              </a:rPr>
              <a:t>auto_increment_offset</a:t>
            </a:r>
            <a:r>
              <a:rPr lang="en-US" sz="1300" b="0" strike="noStrike" spc="-1" dirty="0">
                <a:solidFill>
                  <a:srgbClr val="000000"/>
                </a:solidFill>
                <a:latin typeface="Courier New" panose="02070609020205090404"/>
                <a:ea typeface="DejaVu Sans"/>
              </a:rPr>
              <a:t>         | 1                        |</a:t>
            </a:r>
            <a:endParaRPr lang="en-US" sz="1300" b="0" strike="noStrike" spc="-1" dirty="0">
              <a:latin typeface="Arial" panose="020B0604020202090204"/>
            </a:endParaRPr>
          </a:p>
          <a:p>
            <a:pPr marL="361950" indent="11430" algn="just">
              <a:lnSpc>
                <a:spcPct val="100000"/>
              </a:lnSpc>
              <a:spcBef>
                <a:spcPts val="560"/>
              </a:spcBef>
              <a:buClr>
                <a:srgbClr val="0C2340"/>
              </a:buClr>
            </a:pPr>
            <a:r>
              <a:rPr lang="en-US" sz="1300" b="0" strike="noStrike" spc="-1" dirty="0">
                <a:solidFill>
                  <a:srgbClr val="FF0000"/>
                </a:solidFill>
                <a:latin typeface="Courier New" panose="02070609020205090404"/>
                <a:ea typeface="DejaVu Sans"/>
              </a:rPr>
              <a:t>| </a:t>
            </a:r>
            <a:r>
              <a:rPr lang="en-US" sz="1300" b="0" strike="noStrike" spc="-1" dirty="0" err="1">
                <a:solidFill>
                  <a:srgbClr val="FF0000"/>
                </a:solidFill>
                <a:latin typeface="Courier New" panose="02070609020205090404"/>
                <a:ea typeface="DejaVu Sans"/>
              </a:rPr>
              <a:t>autocommit</a:t>
            </a:r>
            <a:r>
              <a:rPr lang="en-US" sz="1300" b="0" strike="noStrike" spc="-1" dirty="0">
                <a:solidFill>
                  <a:srgbClr val="FF0000"/>
                </a:solidFill>
                <a:latin typeface="Courier New" panose="02070609020205090404"/>
                <a:ea typeface="DejaVu Sans"/>
              </a:rPr>
              <a:t>                    | ON                       |</a:t>
            </a:r>
            <a:endParaRPr lang="en-US" sz="1300" b="0" strike="noStrike" spc="-1" dirty="0">
              <a:solidFill>
                <a:srgbClr val="FF0000"/>
              </a:solidFill>
              <a:latin typeface="Arial" panose="020B0604020202090204"/>
            </a:endParaRPr>
          </a:p>
          <a:p>
            <a:pPr marL="361950" indent="11430" algn="just">
              <a:lnSpc>
                <a:spcPct val="100000"/>
              </a:lnSpc>
              <a:spcBef>
                <a:spcPts val="560"/>
              </a:spcBef>
              <a:buClr>
                <a:srgbClr val="0C2340"/>
              </a:buClr>
            </a:pPr>
            <a:r>
              <a:rPr lang="en-US" sz="1300" b="0" strike="noStrike" spc="-1" dirty="0">
                <a:solidFill>
                  <a:srgbClr val="000000"/>
                </a:solidFill>
                <a:latin typeface="Courier New" panose="02070609020205090404"/>
                <a:ea typeface="DejaVu Sans"/>
              </a:rPr>
              <a:t>| </a:t>
            </a:r>
            <a:r>
              <a:rPr lang="en-US" sz="1300" b="0" strike="noStrike" spc="-1" dirty="0" err="1">
                <a:solidFill>
                  <a:srgbClr val="000000"/>
                </a:solidFill>
                <a:latin typeface="Courier New" panose="02070609020205090404"/>
                <a:ea typeface="DejaVu Sans"/>
              </a:rPr>
              <a:t>automatic_sp_privileges</a:t>
            </a:r>
            <a:r>
              <a:rPr lang="en-US" sz="1300" b="0" strike="noStrike" spc="-1" dirty="0">
                <a:solidFill>
                  <a:srgbClr val="000000"/>
                </a:solidFill>
                <a:latin typeface="Courier New" panose="02070609020205090404"/>
                <a:ea typeface="DejaVu Sans"/>
              </a:rPr>
              <a:t>       | ON                       |</a:t>
            </a:r>
            <a:endParaRPr lang="en-US" sz="1300" b="0" strike="noStrike" spc="-1" dirty="0">
              <a:latin typeface="Arial" panose="020B0604020202090204"/>
            </a:endParaRPr>
          </a:p>
          <a:p>
            <a:pPr marL="361950" indent="11430" algn="just">
              <a:lnSpc>
                <a:spcPct val="100000"/>
              </a:lnSpc>
              <a:spcBef>
                <a:spcPts val="560"/>
              </a:spcBef>
              <a:buClr>
                <a:srgbClr val="0C2340"/>
              </a:buClr>
            </a:pPr>
            <a:r>
              <a:rPr lang="en-US" sz="1300" b="0" strike="noStrike" spc="-1" dirty="0">
                <a:solidFill>
                  <a:srgbClr val="000000"/>
                </a:solidFill>
                <a:latin typeface="Courier New" panose="02070609020205090404"/>
                <a:ea typeface="DejaVu Sans"/>
              </a:rPr>
              <a:t>| </a:t>
            </a:r>
            <a:r>
              <a:rPr lang="en-US" sz="1300" b="0" strike="noStrike" spc="-1" dirty="0" err="1">
                <a:solidFill>
                  <a:srgbClr val="000000"/>
                </a:solidFill>
                <a:latin typeface="Courier New" panose="02070609020205090404"/>
                <a:ea typeface="DejaVu Sans"/>
              </a:rPr>
              <a:t>avoid_temporal_upgrade</a:t>
            </a:r>
            <a:r>
              <a:rPr lang="en-US" sz="1300" b="0" strike="noStrike" spc="-1" dirty="0">
                <a:solidFill>
                  <a:srgbClr val="000000"/>
                </a:solidFill>
                <a:latin typeface="Courier New" panose="02070609020205090404"/>
                <a:ea typeface="DejaVu Sans"/>
              </a:rPr>
              <a:t>                                   |</a:t>
            </a:r>
            <a:endParaRPr lang="en-US" sz="1300" b="0" strike="noStrike" spc="-1" dirty="0">
              <a:latin typeface="Arial" panose="020B0604020202090204"/>
            </a:endParaRPr>
          </a:p>
          <a:p>
            <a:pPr marL="361950" indent="11430" algn="just">
              <a:lnSpc>
                <a:spcPct val="100000"/>
              </a:lnSpc>
              <a:spcBef>
                <a:spcPts val="560"/>
              </a:spcBef>
              <a:buClr>
                <a:srgbClr val="0C2340"/>
              </a:buClr>
            </a:pPr>
            <a:r>
              <a:rPr lang="en-US" sz="1300" b="0" strike="noStrike" spc="-1" dirty="0">
                <a:solidFill>
                  <a:srgbClr val="000000"/>
                </a:solidFill>
                <a:latin typeface="Courier New" panose="02070609020205090404"/>
                <a:ea typeface="DejaVu Sans"/>
              </a:rPr>
              <a:t>       ...               ...          ...           ...</a:t>
            </a:r>
            <a:endParaRPr lang="en-US" sz="1300" b="0" strike="noStrike" spc="-1" dirty="0">
              <a:latin typeface="Arial" panose="020B0604020202090204"/>
            </a:endParaRPr>
          </a:p>
          <a:p>
            <a:pPr marL="361950" indent="11430" algn="just">
              <a:lnSpc>
                <a:spcPct val="100000"/>
              </a:lnSpc>
              <a:spcBef>
                <a:spcPts val="560"/>
              </a:spcBef>
              <a:buClr>
                <a:srgbClr val="0C2340"/>
              </a:buClr>
            </a:pPr>
            <a:r>
              <a:rPr lang="en-US" sz="1300" b="0" strike="noStrike" spc="-1" dirty="0">
                <a:solidFill>
                  <a:srgbClr val="000000"/>
                </a:solidFill>
                <a:latin typeface="Courier New" panose="02070609020205090404"/>
                <a:ea typeface="DejaVu Sans"/>
              </a:rPr>
              <a:t>| </a:t>
            </a:r>
            <a:r>
              <a:rPr lang="en-US" sz="1300" b="0" strike="noStrike" spc="-1" dirty="0" err="1">
                <a:solidFill>
                  <a:srgbClr val="000000"/>
                </a:solidFill>
                <a:latin typeface="Courier New" panose="02070609020205090404"/>
                <a:ea typeface="DejaVu Sans"/>
              </a:rPr>
              <a:t>datadir</a:t>
            </a:r>
            <a:r>
              <a:rPr lang="en-US" sz="1300" b="0" strike="noStrike" spc="-1" dirty="0">
                <a:solidFill>
                  <a:srgbClr val="000000"/>
                </a:solidFill>
                <a:latin typeface="Courier New" panose="02070609020205090404"/>
                <a:ea typeface="DejaVu Sans"/>
              </a:rPr>
              <a:t>                       | /</a:t>
            </a:r>
            <a:r>
              <a:rPr lang="en-US" sz="1300" b="0" strike="noStrike" spc="-1" dirty="0" err="1">
                <a:solidFill>
                  <a:srgbClr val="000000"/>
                </a:solidFill>
                <a:latin typeface="Courier New" panose="02070609020205090404"/>
                <a:ea typeface="DejaVu Sans"/>
              </a:rPr>
              <a:t>var</a:t>
            </a:r>
            <a:r>
              <a:rPr lang="en-US" sz="1300" b="0" strike="noStrike" spc="-1" dirty="0">
                <a:solidFill>
                  <a:srgbClr val="000000"/>
                </a:solidFill>
                <a:latin typeface="Courier New" panose="02070609020205090404"/>
                <a:ea typeface="DejaVu Sans"/>
              </a:rPr>
              <a:t>/lib/</a:t>
            </a:r>
            <a:r>
              <a:rPr lang="en-US" sz="1300" b="0" strike="noStrike" spc="-1" dirty="0" err="1">
                <a:solidFill>
                  <a:srgbClr val="000000"/>
                </a:solidFill>
                <a:latin typeface="Courier New" panose="02070609020205090404"/>
                <a:ea typeface="DejaVu Sans"/>
              </a:rPr>
              <a:t>mysql</a:t>
            </a:r>
            <a:r>
              <a:rPr lang="en-US" sz="1300" b="0" strike="noStrike" spc="-1" dirty="0">
                <a:solidFill>
                  <a:srgbClr val="000000"/>
                </a:solidFill>
                <a:latin typeface="Courier New" panose="02070609020205090404"/>
                <a:ea typeface="DejaVu Sans"/>
              </a:rPr>
              <a:t>/          |</a:t>
            </a:r>
            <a:endParaRPr lang="en-US" sz="1300" b="0" strike="noStrike" spc="-1" dirty="0">
              <a:latin typeface="Arial" panose="020B0604020202090204"/>
            </a:endParaRPr>
          </a:p>
          <a:p>
            <a:pPr marL="361950" indent="11430" algn="just">
              <a:lnSpc>
                <a:spcPct val="100000"/>
              </a:lnSpc>
              <a:spcBef>
                <a:spcPts val="560"/>
              </a:spcBef>
              <a:buClr>
                <a:srgbClr val="0C2340"/>
              </a:buClr>
            </a:pPr>
            <a:r>
              <a:rPr lang="en-US" sz="1300" b="0" strike="noStrike" spc="-1" dirty="0">
                <a:solidFill>
                  <a:srgbClr val="FF0000"/>
                </a:solidFill>
                <a:latin typeface="Courier New" panose="02070609020205090404"/>
                <a:ea typeface="DejaVu Sans"/>
              </a:rPr>
              <a:t>| </a:t>
            </a:r>
            <a:r>
              <a:rPr lang="en-US" sz="1300" b="0" strike="noStrike" spc="-1" dirty="0" err="1">
                <a:solidFill>
                  <a:srgbClr val="FF0000"/>
                </a:solidFill>
                <a:latin typeface="Courier New" panose="02070609020205090404"/>
                <a:ea typeface="DejaVu Sans"/>
              </a:rPr>
              <a:t>date_format</a:t>
            </a:r>
            <a:r>
              <a:rPr lang="en-US" sz="1300" b="0" strike="noStrike" spc="-1" dirty="0">
                <a:solidFill>
                  <a:srgbClr val="FF0000"/>
                </a:solidFill>
                <a:latin typeface="Courier New" panose="02070609020205090404"/>
                <a:ea typeface="DejaVu Sans"/>
              </a:rPr>
              <a:t>                   | %Y-%m-%d                 |</a:t>
            </a:r>
            <a:endParaRPr lang="en-US" sz="1300" b="0" strike="noStrike" spc="-1" dirty="0">
              <a:solidFill>
                <a:srgbClr val="FF0000"/>
              </a:solidFill>
              <a:latin typeface="Arial" panose="020B0604020202090204"/>
            </a:endParaRPr>
          </a:p>
          <a:p>
            <a:pPr marL="361950" indent="11430" algn="just">
              <a:lnSpc>
                <a:spcPct val="100000"/>
              </a:lnSpc>
              <a:spcBef>
                <a:spcPts val="560"/>
              </a:spcBef>
              <a:buClr>
                <a:srgbClr val="0C2340"/>
              </a:buClr>
            </a:pPr>
            <a:r>
              <a:rPr lang="en-US" sz="1300" b="0" strike="noStrike" spc="-1" dirty="0">
                <a:solidFill>
                  <a:srgbClr val="000000"/>
                </a:solidFill>
                <a:latin typeface="Courier New" panose="02070609020205090404"/>
                <a:ea typeface="DejaVu Sans"/>
              </a:rPr>
              <a:t>| </a:t>
            </a:r>
            <a:r>
              <a:rPr lang="en-US" sz="1300" b="0" strike="noStrike" spc="-1" dirty="0" err="1">
                <a:solidFill>
                  <a:srgbClr val="000000"/>
                </a:solidFill>
                <a:latin typeface="Courier New" panose="02070609020205090404"/>
                <a:ea typeface="DejaVu Sans"/>
              </a:rPr>
              <a:t>lower_case_table_names</a:t>
            </a:r>
            <a:r>
              <a:rPr lang="en-US" sz="1300" b="0" strike="noStrike" spc="-1" dirty="0">
                <a:solidFill>
                  <a:srgbClr val="000000"/>
                </a:solidFill>
                <a:latin typeface="Courier New" panose="02070609020205090404"/>
                <a:ea typeface="DejaVu Sans"/>
              </a:rPr>
              <a:t>        | 0                        |</a:t>
            </a:r>
            <a:endParaRPr lang="en-US" sz="1300" b="0" strike="noStrike" spc="-1" dirty="0">
              <a:latin typeface="Arial" panose="020B0604020202090204"/>
            </a:endParaRPr>
          </a:p>
          <a:p>
            <a:pPr marL="361950" indent="11430" algn="just">
              <a:lnSpc>
                <a:spcPct val="100000"/>
              </a:lnSpc>
              <a:spcBef>
                <a:spcPts val="560"/>
              </a:spcBef>
              <a:buClr>
                <a:srgbClr val="0C2340"/>
              </a:buClr>
            </a:pPr>
            <a:r>
              <a:rPr lang="en-US" sz="1300" b="0" strike="noStrike" spc="-1" dirty="0">
                <a:solidFill>
                  <a:srgbClr val="000000"/>
                </a:solidFill>
                <a:latin typeface="Courier New" panose="02070609020205090404"/>
                <a:ea typeface="DejaVu Sans"/>
              </a:rPr>
              <a:t>| </a:t>
            </a:r>
            <a:r>
              <a:rPr lang="en-US" sz="1300" b="0" strike="noStrike" spc="-1" dirty="0" err="1">
                <a:solidFill>
                  <a:srgbClr val="000000"/>
                </a:solidFill>
                <a:latin typeface="Courier New" panose="02070609020205090404"/>
                <a:ea typeface="DejaVu Sans"/>
              </a:rPr>
              <a:t>max_user_connections</a:t>
            </a:r>
            <a:r>
              <a:rPr lang="en-US" sz="1300" b="0" strike="noStrike" spc="-1" dirty="0">
                <a:solidFill>
                  <a:srgbClr val="000000"/>
                </a:solidFill>
                <a:latin typeface="Courier New" panose="02070609020205090404"/>
                <a:ea typeface="DejaVu Sans"/>
              </a:rPr>
              <a:t>          | 0                        |</a:t>
            </a:r>
            <a:endParaRPr lang="en-US" sz="1300" b="0" strike="noStrike" spc="-1" dirty="0">
              <a:latin typeface="Arial" panose="020B0604020202090204"/>
            </a:endParaRPr>
          </a:p>
          <a:p>
            <a:pPr marL="361950" indent="11430" algn="just">
              <a:lnSpc>
                <a:spcPct val="100000"/>
              </a:lnSpc>
              <a:spcBef>
                <a:spcPts val="560"/>
              </a:spcBef>
              <a:buClr>
                <a:srgbClr val="0C2340"/>
              </a:buClr>
            </a:pPr>
            <a:r>
              <a:rPr lang="en-US" sz="1300" b="0" strike="noStrike" spc="-1" dirty="0">
                <a:solidFill>
                  <a:srgbClr val="000000"/>
                </a:solidFill>
                <a:latin typeface="Courier New" panose="02070609020205090404"/>
                <a:ea typeface="DejaVu Sans"/>
              </a:rPr>
              <a:t>       ...               ...          ...           ...</a:t>
            </a:r>
            <a:endParaRPr lang="en-US" sz="1300" b="0" strike="noStrike" spc="-1" dirty="0">
              <a:latin typeface="Arial" panose="020B0604020202090204"/>
            </a:endParaRPr>
          </a:p>
          <a:p>
            <a:pPr marL="361950" indent="11430" algn="just">
              <a:lnSpc>
                <a:spcPct val="100000"/>
              </a:lnSpc>
              <a:spcBef>
                <a:spcPts val="560"/>
              </a:spcBef>
              <a:buClr>
                <a:srgbClr val="0C2340"/>
              </a:buClr>
            </a:pPr>
            <a:r>
              <a:rPr lang="en-US" sz="1300" b="0" strike="noStrike" spc="-1" dirty="0">
                <a:solidFill>
                  <a:srgbClr val="000000"/>
                </a:solidFill>
                <a:latin typeface="Courier New" panose="02070609020205090404"/>
                <a:ea typeface="DejaVu Sans"/>
              </a:rPr>
              <a:t>+-------------------------------+--------------------------+</a:t>
            </a:r>
            <a:endParaRPr lang="en-US" sz="1300" b="0" strike="noStrike" spc="-1" dirty="0">
              <a:latin typeface="Arial" panose="020B0604020202090204"/>
            </a:endParaRPr>
          </a:p>
        </p:txBody>
      </p:sp>
      <p:sp>
        <p:nvSpPr>
          <p:cNvPr id="114"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FEA96315-8A51-4ACE-8645-47C48ECFA225}" type="slidenum">
              <a:rPr lang="en-US" sz="1400" b="0" strike="noStrike" spc="-1">
                <a:solidFill>
                  <a:srgbClr val="8B8B8B"/>
                </a:solidFill>
                <a:latin typeface="Montserrat"/>
                <a:ea typeface="DejaVu Sans"/>
              </a:rPr>
            </a:fld>
            <a:endParaRPr lang="en-US" sz="1400" b="0" strike="noStrike" spc="-1">
              <a:latin typeface="Arial" panose="020B0604020202090204"/>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9674</Words>
  <Application>WPS 演示</Application>
  <PresentationFormat>On-screen Show (4:3)</PresentationFormat>
  <Paragraphs>292</Paragraphs>
  <Slides>21</Slides>
  <Notes>21</Notes>
  <HiddenSlides>0</HiddenSlides>
  <MMClips>0</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21</vt:i4>
      </vt:variant>
    </vt:vector>
  </HeadingPairs>
  <TitlesOfParts>
    <vt:vector size="40" baseType="lpstr">
      <vt:lpstr>Arial</vt:lpstr>
      <vt:lpstr>方正书宋_GBK</vt:lpstr>
      <vt:lpstr>Wingdings</vt:lpstr>
      <vt:lpstr>Arial</vt:lpstr>
      <vt:lpstr>Symbol</vt:lpstr>
      <vt:lpstr>Kingsoft Sign</vt:lpstr>
      <vt:lpstr>Times New Roman</vt:lpstr>
      <vt:lpstr>DejaVu Sans</vt:lpstr>
      <vt:lpstr>Thonburi</vt:lpstr>
      <vt:lpstr>Montserrat</vt:lpstr>
      <vt:lpstr>Courier New</vt:lpstr>
      <vt:lpstr>Courier New</vt:lpstr>
      <vt:lpstr>微软雅黑</vt:lpstr>
      <vt:lpstr>汉仪旗黑</vt:lpstr>
      <vt:lpstr>宋体</vt:lpstr>
      <vt:lpstr>Arial Unicode MS</vt:lpstr>
      <vt:lpstr>宋体-简</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UOW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liubin</cp:lastModifiedBy>
  <cp:revision>32</cp:revision>
  <cp:lastPrinted>2021-11-17T05:11:54Z</cp:lastPrinted>
  <dcterms:created xsi:type="dcterms:W3CDTF">2021-11-17T05:11:54Z</dcterms:created>
  <dcterms:modified xsi:type="dcterms:W3CDTF">2021-11-17T05:11:54Z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16.0016</vt:lpwstr>
  </property>
  <property fmtid="{D5CDD505-2E9C-101B-9397-08002B2CF9AE}" pid="3" name="Company">
    <vt:lpwstr>UOW</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4</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4</vt:i4>
  </property>
  <property fmtid="{D5CDD505-2E9C-101B-9397-08002B2CF9AE}" pid="13" name="KSOProductBuildVer">
    <vt:lpwstr>2052-3.9.2.6301</vt:lpwstr>
  </property>
</Properties>
</file>