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5"/>
  </p:notesMasterIdLst>
  <p:sldIdLst>
    <p:sldId id="256" r:id="rId3"/>
    <p:sldId id="257" r:id="rId4"/>
    <p:sldId id="258" r:id="rId5"/>
    <p:sldId id="287" r:id="rId6"/>
    <p:sldId id="289" r:id="rId7"/>
    <p:sldId id="291" r:id="rId8"/>
    <p:sldId id="290" r:id="rId9"/>
    <p:sldId id="292" r:id="rId10"/>
    <p:sldId id="293" r:id="rId11"/>
    <p:sldId id="299" r:id="rId12"/>
    <p:sldId id="294" r:id="rId13"/>
    <p:sldId id="295" r:id="rId14"/>
    <p:sldId id="296" r:id="rId15"/>
    <p:sldId id="297" r:id="rId16"/>
    <p:sldId id="298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286" r:id="rId3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E22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2570"/>
  </p:normalViewPr>
  <p:slideViewPr>
    <p:cSldViewPr snapToGrid="0" snapToObjects="1">
      <p:cViewPr varScale="1">
        <p:scale>
          <a:sx n="89" d="100"/>
          <a:sy n="89" d="100"/>
        </p:scale>
        <p:origin x="27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单击编辑备注格式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7E760D7-54A8-43B1-9400-591B6BDB0F8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Discretionary access control.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This presentation explains how to create and how to manipulate the new user accounts.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0" name="CustomShape 2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050ABD-2706-4B48-9575-4FEA896B80B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next group includes: column privileges.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Column privileges are called: column, because the privileges apply to the columns in a relational table.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column privilege must be followed by a list of columns, enclosed within the left and right brackets.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Column privileges include the rights to process the statements like: INSERT, REFERENCES, SELECT and UPDATE. 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6391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S Q L statements: GRANT and REVOKE, can be used to assign or to revoke the privileges, to or from the database users.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GRANT statement has the following parameters: privilege type, privilege level, user name and an optional clause: WITH GRANT OPTION.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privilege type can be one of the privilege types, listed at the lower part of the present slide.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privilege level determines a scope of a database a privilege applies to.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following privilege levels are available: global privileges, database privileges, table privileges and column privileges.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details of the privilege levels will be presented in the next few slides.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 optional clause: WITH GRANT OPTION, means, that a grantee of a privilege, is allowed to act as a grantor and pass the privilege to another user.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REVOKE statement has the following parameters: privilege type, privilege level and user name.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When revoking: ALL privileges and GRANT OPTION, there is no need to provide a privilege level.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7726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privileges granted at a global privileges level, are the administrative privileges and apply to all databases on a given server.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global privileges level is denoted by star dot star.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first example of a privilege type: SELECT, is granted at a global privileges level to a user James.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means, that a user James is allowed to process SELECT statement, on any relational tables located in any database.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next example, all privileges are granted at a global privileges level to a user Harry.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means, that a user Harry, has all topmost database administration privileges.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privilege: USAGE, granted at a global privileges level, means no </a:t>
            </a:r>
            <a:r>
              <a:rPr lang="en-US" sz="2000" b="0" strike="noStrike" spc="-1" dirty="0" err="1">
                <a:latin typeface="+mn-lt"/>
              </a:rPr>
              <a:t>provileges</a:t>
            </a:r>
            <a:r>
              <a:rPr lang="en-US" sz="2000" b="0" strike="noStrike" spc="-1" dirty="0">
                <a:latin typeface="+mn-lt"/>
              </a:rPr>
              <a:t> granted to Robin.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list of privileges, that can be granted globally is given at the lower part of the slide.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Information about the privileges granted at a global privileges level, is stored in a relational table: user, located at  my s q l database.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4672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privileges granted at a database privileges level are the privileges, that apply to all objects in a given database.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Database privileges are denoted by: database name dot star.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first example: SELECT privilege, is granted to user James on all tables located at a database: c s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t 1 1 5.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means, that a user James is allowed to use SELECT statement, on all relational tables located at a database c s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t 1 1 5.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second example, all privileges are granted to user: harry, on a database: university.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third example: INSERT, UPDATE and DELETE privileges, are granted to  user: Robin, on a database c s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t 1 1 5.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means that a user: Robin, is allowed to use INSERT, UPDATE and DELETE statements, on all tables located at a database  c s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t 1 1 5.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Note, that information about all privileges, granted at a database level are stored in a relational table: d b, located at my s q l database.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1229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privileges granted at table privileges level, are the privileges, that apply to all columns in a given table.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privileges at table privileges level, are denoted by: database name dot table name.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first example: SELECT privilege, is granted to  user: </a:t>
            </a:r>
            <a:r>
              <a:rPr lang="en-US" sz="2000" b="0" strike="noStrike" spc="-1" dirty="0" err="1">
                <a:latin typeface="+mn-lt"/>
              </a:rPr>
              <a:t>james</a:t>
            </a:r>
            <a:r>
              <a:rPr lang="en-US" sz="2000" b="0" strike="noStrike" spc="-1" dirty="0">
                <a:latin typeface="+mn-lt"/>
              </a:rPr>
              <a:t>, on a relational table: DRIVER, located at a database: c s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t 1 1 5.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means that a user: </a:t>
            </a:r>
            <a:r>
              <a:rPr lang="en-US" sz="2000" b="0" strike="noStrike" spc="-1" dirty="0" err="1">
                <a:latin typeface="+mn-lt"/>
              </a:rPr>
              <a:t>james</a:t>
            </a:r>
            <a:r>
              <a:rPr lang="en-US" sz="2000" b="0" strike="noStrike" spc="-1" dirty="0">
                <a:latin typeface="+mn-lt"/>
              </a:rPr>
              <a:t>, is allowed to apply SELECT statement to a relational table: DRIVER, located at a database: c s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t 1 1 5.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second example, all privileges are granted to user: Harry, on a relational table: COURSE, located at a database: university.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third example: INSERT, UPDATE and DELETE privileges, are granted to user: Robin, on a relational table: ORDERS, located at a database: c s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t 1 1 5.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table privileges are stored in a relational table: tables </a:t>
            </a:r>
            <a:r>
              <a:rPr lang="en-US" sz="2000" b="0" strike="noStrike" spc="-1" dirty="0" err="1">
                <a:latin typeface="+mn-lt"/>
              </a:rPr>
              <a:t>priv</a:t>
            </a:r>
            <a:r>
              <a:rPr lang="en-US" sz="2000" b="0" strike="noStrike" spc="-1" dirty="0">
                <a:latin typeface="+mn-lt"/>
              </a:rPr>
              <a:t>, in my s q l database.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8417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privileges granted at a column privileges level, are the privileges, that apply to the selected columns in a given relational table.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privilege to be granted at a column privileges level, must be followed by a list of column names, enclosed within the left and right brackets.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first example: a privilege to apply SELECT statement on a column: L NUM, in a relational table: DRIVER, located at a database: c s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t 1 1 5 is granted to user: James.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means, that user: James, can select the values from a column: L NUM, in  a relational table:  DRIVER, located at a database: c s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t 1 1 5.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second example: INSERT privilege, is granted to user: Harry, on the columns: s name and level, in a relational table: SKILL, located at a database: university.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means, that user: Harry, is allowed to insert data into the columns: s name and level, in a relational table: SKILL, located at a database: university.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Information about the column privileges is stored in a relational table: columns </a:t>
            </a:r>
            <a:r>
              <a:rPr lang="en-US" sz="2000" b="0" strike="noStrike" spc="-1" dirty="0" err="1">
                <a:latin typeface="+mn-lt"/>
              </a:rPr>
              <a:t>priv</a:t>
            </a:r>
            <a:r>
              <a:rPr lang="en-US" sz="2000" b="0" strike="noStrike" spc="-1" dirty="0">
                <a:latin typeface="+mn-lt"/>
              </a:rPr>
              <a:t>, located at my s q l database.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095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Roles.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9026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role is defined as a named group of privileges.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Roles are very useful, when a group of privileges must be granted to the continuously increasing groups of users.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For example, assume, that user: James, must be granted the read privileges on a relational table: ITEM, and the write privileges on a relational table: ORDERS, both located at a database: c s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t 1 1 5.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appropriate GRANT statements are listed in the middle of the present slide.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Now, assume, that the same privileges must be granted to user: Kate.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Then, we have to repeat the processing of both GRANT statements.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If more GRANT statements have been used and more users created, then such situation quickly becomes pretty awkward.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Each new user needs the repetition of all GRANT statements and each new GRANT statement must be repeated for all users.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6042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If the same two privileges must be granted to another 100 users, then we have to repeat GRANT statements 200 times.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Instead, we can create a role: CUSTOMER, and grant both privileges to the role.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Role is like a definition of a new complex privilege, that consists of other privileges and other roles.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     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Roles allow for creating the hierarchical systems of discretionary access control.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     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After a role: CUSTOMER, is created, we can grant the privileges to the role, please see the first three S Q L statements in the present slide.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     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And then, we can grant the role: CUSTOMER, to the users: James and Kate, please see two GRANT statements in the middle of the present slide.  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Next, 100 users can be granted in the same way a single role: CUSTOMER.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concept of role allows for simplification of discretionary access control.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 important fact is, that any modification to the role: CUSTOMER, automatically affects the privileges of the users who have been granted the role.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6102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As it was mentioned earlier, a role can be granted to another role, creating a hierarchy of privileges.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For example, assume that a role: FREQUENT CUSTOMER, must possess all privileges of a role: CUSTOMER and additionally the write privileges on a relational table: DISCOUNT.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  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S Q L statements, that create the roles and, that grant the privileges, are listed in the middle of the present slide.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Next, we grant a role: FREQUENT CUSTOMER to a user: Harry.	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Any future modifications to a role: CUSTOMER, are automatically inherited by a role: FREQUENT CUSTOMER.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66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User management.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Applications.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6323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Assume, that a database system is in a state immediately after the installation and after starting of My S Q L server.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Immediately after the installation of My S Q L server, there is one user: root, with no password and with all privileges granted to the user.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To demonstrate the sample applications of discretionary access control we have to provide a password to a user: root, and to create the other users.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first step, a user root connects without a password and sets up a new password.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start a command line interface: my s q l to my S Q L database server in a Terminal window.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Please see a command: my s q l dash u root.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Next, we use: ALTER USER statement, to create a password for a user: root.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Finally, while connected as a user root we use: CREATE USER statement, to create a new user: </a:t>
            </a:r>
            <a:r>
              <a:rPr lang="en-US" sz="2000" b="0" strike="noStrike" spc="-1" dirty="0" err="1">
                <a:latin typeface="+mn-lt"/>
              </a:rPr>
              <a:t>james</a:t>
            </a:r>
            <a:r>
              <a:rPr lang="en-US" sz="2000" b="0" strike="noStrike" spc="-1" dirty="0">
                <a:latin typeface="+mn-lt"/>
              </a:rPr>
              <a:t> b.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 dirty="0">
              <a:latin typeface="+mn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798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At the moment a user: </a:t>
            </a:r>
            <a:r>
              <a:rPr lang="en-US" sz="2000" b="0" strike="noStrike" spc="-1" dirty="0" err="1">
                <a:latin typeface="+mn-lt"/>
              </a:rPr>
              <a:t>james</a:t>
            </a:r>
            <a:r>
              <a:rPr lang="en-US" sz="2000" b="0" strike="noStrike" spc="-1" dirty="0">
                <a:latin typeface="+mn-lt"/>
              </a:rPr>
              <a:t> b, has no privileges.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To verify it, we access a relational table: user, located at: my s q l database and we list: SELECT, INSERT and UPDATE </a:t>
            </a:r>
            <a:r>
              <a:rPr lang="en-US" sz="2000" b="0" strike="noStrike" spc="-1" dirty="0" err="1">
                <a:latin typeface="+mn-lt"/>
              </a:rPr>
              <a:t>priviliges</a:t>
            </a:r>
            <a:r>
              <a:rPr lang="en-US" sz="2000" b="0" strike="noStrike" spc="-1" dirty="0">
                <a:latin typeface="+mn-lt"/>
              </a:rPr>
              <a:t>, granted to the user.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SELECT statement, that retrieves such information, is listed at the top of the present slide.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results returned by the SELECT statement, are listed at the bottom of the present slide.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results confirm, that user: </a:t>
            </a:r>
            <a:r>
              <a:rPr lang="en-US" sz="2000" b="0" strike="noStrike" spc="-1" dirty="0" err="1">
                <a:latin typeface="+mn-lt"/>
              </a:rPr>
              <a:t>james</a:t>
            </a:r>
            <a:r>
              <a:rPr lang="en-US" sz="2000" b="0" strike="noStrike" spc="-1" dirty="0">
                <a:latin typeface="+mn-lt"/>
              </a:rPr>
              <a:t> b, has no granted privileges: SELECT, INSERT and UPDATE.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35166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next step, user: root, grants all privileges to user: </a:t>
            </a:r>
            <a:r>
              <a:rPr lang="en-US" sz="2000" b="0" strike="noStrike" spc="-1" dirty="0" err="1">
                <a:latin typeface="+mn-lt"/>
              </a:rPr>
              <a:t>james</a:t>
            </a:r>
            <a:r>
              <a:rPr lang="en-US" sz="2000" b="0" strike="noStrike" spc="-1" dirty="0">
                <a:latin typeface="+mn-lt"/>
              </a:rPr>
              <a:t> b, on all databases, without GRANT OPTION.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Without GRANT OPTION means, that user: </a:t>
            </a:r>
            <a:r>
              <a:rPr lang="en-US" sz="2000" b="0" strike="noStrike" spc="-1" dirty="0" err="1">
                <a:latin typeface="+mn-lt"/>
              </a:rPr>
              <a:t>james</a:t>
            </a:r>
            <a:r>
              <a:rPr lang="en-US" sz="2000" b="0" strike="noStrike" spc="-1" dirty="0">
                <a:latin typeface="+mn-lt"/>
              </a:rPr>
              <a:t> b, cannot pass the granted privileges to the other users.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GRANT statement, that grants all privileges to user: </a:t>
            </a:r>
            <a:r>
              <a:rPr lang="en-US" sz="2000" b="0" strike="noStrike" spc="-1" dirty="0" err="1">
                <a:latin typeface="+mn-lt"/>
              </a:rPr>
              <a:t>james</a:t>
            </a:r>
            <a:r>
              <a:rPr lang="en-US" sz="2000" b="0" strike="noStrike" spc="-1" dirty="0">
                <a:latin typeface="+mn-lt"/>
              </a:rPr>
              <a:t> b, is given at the top of the present slide.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is possible to verify the privileges of user: </a:t>
            </a:r>
            <a:r>
              <a:rPr lang="en-US" sz="2000" b="0" strike="noStrike" spc="-1" dirty="0" err="1">
                <a:latin typeface="+mn-lt"/>
              </a:rPr>
              <a:t>james</a:t>
            </a:r>
            <a:r>
              <a:rPr lang="en-US" sz="2000" b="0" strike="noStrike" spc="-1" dirty="0">
                <a:latin typeface="+mn-lt"/>
              </a:rPr>
              <a:t> b, with SELECT statement applied to a relational table: user, located at a database my s q l.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SELECT statement, that shows: SELECT, INSERT, UPDATE, DELETE and GRANT privileges and information retrieved from a relational table: user, is given at the bottom of the present slide.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7733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User: root, uses CREATE DATABASE statement, to create a database: m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6.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Next, user: </a:t>
            </a:r>
            <a:r>
              <a:rPr lang="en-US" sz="2000" b="0" strike="noStrike" spc="-1" dirty="0" err="1">
                <a:latin typeface="+mn-lt"/>
              </a:rPr>
              <a:t>james</a:t>
            </a:r>
            <a:r>
              <a:rPr lang="en-US" sz="2000" b="0" strike="noStrike" spc="-1" dirty="0">
                <a:latin typeface="+mn-lt"/>
              </a:rPr>
              <a:t> b, opens a Terminal window and uses a command line interface: my s q l, to connect to My S Q L server.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Next, user: </a:t>
            </a:r>
            <a:r>
              <a:rPr lang="en-US" sz="2000" b="0" strike="noStrike" spc="-1" dirty="0" err="1">
                <a:latin typeface="+mn-lt"/>
              </a:rPr>
              <a:t>james</a:t>
            </a:r>
            <a:r>
              <a:rPr lang="en-US" sz="2000" b="0" strike="noStrike" spc="-1" dirty="0">
                <a:latin typeface="+mn-lt"/>
              </a:rPr>
              <a:t> b, makes a database a default database, please see the statements in the middle of the present slide.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Next, user: </a:t>
            </a:r>
            <a:r>
              <a:rPr lang="en-US" sz="2000" b="0" strike="noStrike" spc="-1" dirty="0" err="1">
                <a:latin typeface="+mn-lt"/>
              </a:rPr>
              <a:t>james</a:t>
            </a:r>
            <a:r>
              <a:rPr lang="en-US" sz="2000" b="0" strike="noStrike" spc="-1" dirty="0">
                <a:latin typeface="+mn-lt"/>
              </a:rPr>
              <a:t> b, uses its privileges to create the relational tables: DEPARTMENT and COURSE, in a default database: m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6.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User: </a:t>
            </a:r>
            <a:r>
              <a:rPr lang="en-US" sz="2000" b="0" strike="noStrike" spc="-1" dirty="0" err="1">
                <a:latin typeface="+mn-lt"/>
              </a:rPr>
              <a:t>james</a:t>
            </a:r>
            <a:r>
              <a:rPr lang="en-US" sz="2000" b="0" strike="noStrike" spc="-1" dirty="0">
                <a:latin typeface="+mn-lt"/>
              </a:rPr>
              <a:t> b, who created the relational tables,  has all privileges on the tables created.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User: root, also has all privileges on the relational tables created by user: </a:t>
            </a:r>
            <a:r>
              <a:rPr lang="en-US" sz="2000" b="0" strike="noStrike" spc="-1" dirty="0" err="1">
                <a:latin typeface="+mn-lt"/>
              </a:rPr>
              <a:t>james</a:t>
            </a:r>
            <a:r>
              <a:rPr lang="en-US" sz="2000" b="0" strike="noStrike" spc="-1" dirty="0">
                <a:latin typeface="+mn-lt"/>
              </a:rPr>
              <a:t> b.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7611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user: root, verifies some of the privileges on the relational tables created by user: </a:t>
            </a:r>
            <a:r>
              <a:rPr lang="en-US" sz="2000" b="0" strike="noStrike" spc="-1" dirty="0" err="1">
                <a:latin typeface="+mn-lt"/>
              </a:rPr>
              <a:t>james</a:t>
            </a:r>
            <a:r>
              <a:rPr lang="en-US" sz="2000" b="0" strike="noStrike" spc="-1" dirty="0">
                <a:latin typeface="+mn-lt"/>
              </a:rPr>
              <a:t> b.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Note, that the names of relational tables, must be prefixed with a name of a database, because a database: m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6 is not a default database of user: root.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Next, user: root, creates a new user: harry p.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Please see a CREATE USER statement, in the middle of the present slide.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Next, user: root, grants to user: harry p, a privilege: SELECT on all tables located at a database m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6.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Note, a database privilege level: m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6 dot star, used in the GRANT statement listed at the bottom of the present slide.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 dirty="0">
              <a:latin typeface="+mn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9069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To confirm, that user: harry p, has  database level privilege: SELECT on a database: m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6, user: root processes SELECT statement on a relational table: d b, located at a database my s q l.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Please see SELECT statement, at the top of the present slide and the results obtained from the processing of the statement.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Next, user: root, grants to user: harry p, the privileges: INSERT, UPDATE and DELETE,  on all tables located at a database c s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t 1 1 5.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Please see GRANT statement, at the bottom of the present slide.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6626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Now, user: harry p, has: INSERT, UPDATE and DELETE privileges, on all tables located at a database: c s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t 1 1 5.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again check the privileges granted to user: harry p, on the databases: m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6 and c s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t 1 1 5.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Please, see SELECT statement, listed at the top of the present slide.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results are listed at the bottom of the present slide.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2626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next step, user: root, grants to user: </a:t>
            </a:r>
            <a:r>
              <a:rPr lang="en-US" sz="2000" b="0" strike="noStrike" spc="-1" dirty="0" err="1">
                <a:latin typeface="+mn-lt"/>
              </a:rPr>
              <a:t>james</a:t>
            </a:r>
            <a:r>
              <a:rPr lang="en-US" sz="2000" b="0" strike="noStrike" spc="-1" dirty="0">
                <a:latin typeface="+mn-lt"/>
              </a:rPr>
              <a:t> b, the table level privileges: UPDATE and DELETE, on a relational table: DEPARTMENT, located at a database: c s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t 1 1 5;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GRANT statement is given at the top paragraph of the present slide.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results of granting privileges at a relational table level, are listed at the bottom of the present slide.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To list the table level privileges, user: root, accesses a relational table: tables </a:t>
            </a:r>
            <a:r>
              <a:rPr lang="en-US" sz="2000" b="0" strike="noStrike" spc="-1" dirty="0" err="1">
                <a:latin typeface="+mn-lt"/>
              </a:rPr>
              <a:t>privs</a:t>
            </a:r>
            <a:r>
              <a:rPr lang="en-US" sz="2000" b="0" strike="noStrike" spc="-1" dirty="0">
                <a:latin typeface="+mn-lt"/>
              </a:rPr>
              <a:t>, located at a database: my s q l.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6666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next step, user: root, grants to user: </a:t>
            </a:r>
            <a:r>
              <a:rPr lang="en-US" sz="2000" b="0" strike="noStrike" spc="-1" dirty="0" err="1">
                <a:latin typeface="+mn-lt"/>
              </a:rPr>
              <a:t>james</a:t>
            </a:r>
            <a:r>
              <a:rPr lang="en-US" sz="2000" b="0" strike="noStrike" spc="-1" dirty="0">
                <a:latin typeface="+mn-lt"/>
              </a:rPr>
              <a:t> b, a column level privilege: REFERENCES, on a column: D NAME, in a relational table: DEPARTMENT, located at a database c s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t 1 1 5;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privilege allows user: </a:t>
            </a:r>
            <a:r>
              <a:rPr lang="en-US" sz="2000" b="0" strike="noStrike" spc="-1" dirty="0" err="1">
                <a:latin typeface="+mn-lt"/>
              </a:rPr>
              <a:t>james</a:t>
            </a:r>
            <a:r>
              <a:rPr lang="en-US" sz="2000" b="0" strike="noStrike" spc="-1" dirty="0">
                <a:latin typeface="+mn-lt"/>
              </a:rPr>
              <a:t> b, to refer to a primary key: D NAME, in  a relational table: DEPARTMENT, in any referential integrity constraint attached to a relational table owned by the user. 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GRANT statement, used by user: root, to grant a column level privilege: REFERENCES, to user </a:t>
            </a:r>
            <a:r>
              <a:rPr lang="en-US" sz="2000" b="0" strike="noStrike" spc="-1" dirty="0" err="1">
                <a:latin typeface="+mn-lt"/>
              </a:rPr>
              <a:t>james</a:t>
            </a:r>
            <a:r>
              <a:rPr lang="en-US" sz="2000" b="0" strike="noStrike" spc="-1" dirty="0">
                <a:latin typeface="+mn-lt"/>
              </a:rPr>
              <a:t> b, is listed at the top paragraph of the present slide.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Information about the column level privilege: REFERENCES granted by to user: </a:t>
            </a:r>
            <a:r>
              <a:rPr lang="en-US" sz="2000" b="0" strike="noStrike" spc="-1" dirty="0" err="1">
                <a:latin typeface="+mn-lt"/>
              </a:rPr>
              <a:t>james</a:t>
            </a:r>
            <a:r>
              <a:rPr lang="en-US" sz="2000" b="0" strike="noStrike" spc="-1" dirty="0">
                <a:latin typeface="+mn-lt"/>
              </a:rPr>
              <a:t> b, is included in a relational table: columns </a:t>
            </a:r>
            <a:r>
              <a:rPr lang="en-US" sz="2000" b="0" strike="noStrike" spc="-1" dirty="0" err="1">
                <a:latin typeface="+mn-lt"/>
              </a:rPr>
              <a:t>priv</a:t>
            </a:r>
            <a:r>
              <a:rPr lang="en-US" sz="2000" b="0" strike="noStrike" spc="-1" dirty="0">
                <a:latin typeface="+mn-lt"/>
              </a:rPr>
              <a:t>, located at a database my s q l.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information, is listed at the bottom of the present slide.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 dirty="0">
              <a:latin typeface="+mn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0115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S Q L statement: CREATE USER, can be used to create a new user account, later on simply called as: a user.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To be able to use such statement, a user must have: CREATE USER privilege.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CREATE user statement, takes two parameters: a name of a new user and a password.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password must be enclosed within the single quotations to allow the blanks and special characters to be used as the password codes.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sample CREATE USER statement is given at the top of the present slide.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statement creates a user </a:t>
            </a:r>
            <a:r>
              <a:rPr lang="en-US" sz="2000" b="0" strike="noStrike" spc="-1" dirty="0" err="1">
                <a:latin typeface="+mn-lt"/>
              </a:rPr>
              <a:t>james</a:t>
            </a:r>
            <a:r>
              <a:rPr lang="en-US" sz="2000" b="0" strike="noStrike" spc="-1" dirty="0">
                <a:latin typeface="+mn-lt"/>
              </a:rPr>
              <a:t> b with a password m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6.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S Q L statement: DROP USER, can be used to drop a user account.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For example, see  DROP USER statement in the middle of the present slide, that drops a user </a:t>
            </a:r>
            <a:r>
              <a:rPr lang="en-US" sz="2000" b="0" strike="noStrike" spc="-1" dirty="0" err="1">
                <a:latin typeface="+mn-lt"/>
              </a:rPr>
              <a:t>james</a:t>
            </a:r>
            <a:r>
              <a:rPr lang="en-US" sz="2000" b="0" strike="noStrike" spc="-1" dirty="0">
                <a:latin typeface="+mn-lt"/>
              </a:rPr>
              <a:t> b.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SQL statement: ALTER USER, can be used to change the parameters of a user account.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 example of ALTER USER statement, that changes a password of a user: </a:t>
            </a:r>
            <a:r>
              <a:rPr lang="en-US" sz="2000" b="0" strike="noStrike" spc="-1" dirty="0" err="1">
                <a:latin typeface="+mn-lt"/>
              </a:rPr>
              <a:t>james</a:t>
            </a:r>
            <a:r>
              <a:rPr lang="en-US" sz="2000" b="0" strike="noStrike" spc="-1" dirty="0">
                <a:latin typeface="+mn-lt"/>
              </a:rPr>
              <a:t> b, is given in the middle of the present slide.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To list the names of all user accounts, we have to access a data dictionary table: users located at my s q l database.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SELECT statement, that accesses a database: my s q l, and a data dictionary table: users, is given at the bottom of the present slide.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next step, user: c s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t 1 1 5, creates a relational view: I T DEPT located at a database: c s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t 1 1 5.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Please see: CREATE VIEW statement, in the first paragraph of the present slide.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Then, user: root, who has all privileges on all databases in the system,  grants to user: </a:t>
            </a:r>
            <a:r>
              <a:rPr lang="en-US" sz="2000" b="0" strike="noStrike" spc="-1" dirty="0" err="1">
                <a:latin typeface="+mn-lt"/>
              </a:rPr>
              <a:t>james</a:t>
            </a:r>
            <a:r>
              <a:rPr lang="en-US" sz="2000" b="0" strike="noStrike" spc="-1" dirty="0">
                <a:latin typeface="+mn-lt"/>
              </a:rPr>
              <a:t> b, a privilege: INSERT, on a view: I T DEPT, in a database c s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t 1 1 5.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GRANT statement must determine, a location of a view I T DEPT at a database c s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t 1 1 5, with a prefix notation, because the database is not a </a:t>
            </a:r>
            <a:r>
              <a:rPr lang="en-US" sz="2000" b="0" strike="noStrike" spc="-1" dirty="0" err="1">
                <a:latin typeface="+mn-lt"/>
              </a:rPr>
              <a:t>defult</a:t>
            </a:r>
            <a:r>
              <a:rPr lang="en-US" sz="2000" b="0" strike="noStrike" spc="-1" dirty="0">
                <a:latin typeface="+mn-lt"/>
              </a:rPr>
              <a:t> database of user: root.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Please see, GRANT statement, at the bottom of the present slide.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time="053s"/&gt;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4051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User: root, verifies whether user: </a:t>
            </a:r>
            <a:r>
              <a:rPr lang="en-US" sz="2000" b="0" strike="noStrike" spc="-1" dirty="0" err="1">
                <a:latin typeface="+mn-lt"/>
              </a:rPr>
              <a:t>james</a:t>
            </a:r>
            <a:r>
              <a:rPr lang="en-US" sz="2000" b="0" strike="noStrike" spc="-1" dirty="0">
                <a:latin typeface="+mn-lt"/>
              </a:rPr>
              <a:t> b, has a privilege: INSERT, on a view: I T DEPT, located at a database c s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t 1 1 5;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privilege granted to user: </a:t>
            </a:r>
            <a:r>
              <a:rPr lang="en-US" sz="2000" b="0" strike="noStrike" spc="-1" dirty="0" err="1">
                <a:latin typeface="+mn-lt"/>
              </a:rPr>
              <a:t>james</a:t>
            </a:r>
            <a:r>
              <a:rPr lang="en-US" sz="2000" b="0" strike="noStrike" spc="-1" dirty="0">
                <a:latin typeface="+mn-lt"/>
              </a:rPr>
              <a:t> b, is a table level privilege and information about the privileges at a table level, is located in a relational table: tables </a:t>
            </a:r>
            <a:r>
              <a:rPr lang="en-US" sz="2000" b="0" strike="noStrike" spc="-1" dirty="0" err="1">
                <a:latin typeface="+mn-lt"/>
              </a:rPr>
              <a:t>priv</a:t>
            </a:r>
            <a:r>
              <a:rPr lang="en-US" sz="2000" b="0" strike="noStrike" spc="-1" dirty="0">
                <a:latin typeface="+mn-lt"/>
              </a:rPr>
              <a:t>, located at a database my s q l.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table level privileges granted to user: </a:t>
            </a:r>
            <a:r>
              <a:rPr lang="en-US" sz="2000" b="0" strike="noStrike" spc="-1" dirty="0" err="1">
                <a:latin typeface="+mn-lt"/>
              </a:rPr>
              <a:t>james</a:t>
            </a:r>
            <a:r>
              <a:rPr lang="en-US" sz="2000" b="0" strike="noStrike" spc="-1" dirty="0">
                <a:latin typeface="+mn-lt"/>
              </a:rPr>
              <a:t> b, are listed at the bottom of the present slide.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69941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References.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B293BEBB-CB62-48D8-AF3B-85DA3A8A7C1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Database management.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6560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&lt;speak&gt;&lt;prosody rate=”80%"&gt;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is a slide body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8294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Privileges.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8806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privilege is a right to perform an operation on a database, or to access in a read or write mode a data object stored in a database.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My S Q L distinguish several groups of privileges.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first group includes administrative </a:t>
            </a:r>
            <a:r>
              <a:rPr lang="en-US" sz="2000" b="0" strike="noStrike" spc="-1" dirty="0" err="1">
                <a:latin typeface="+mn-lt"/>
              </a:rPr>
              <a:t>priviliges</a:t>
            </a:r>
            <a:r>
              <a:rPr lang="en-US" sz="2000" b="0" strike="noStrike" spc="-1" dirty="0">
                <a:latin typeface="+mn-lt"/>
              </a:rPr>
              <a:t>, also called as: global </a:t>
            </a:r>
            <a:r>
              <a:rPr lang="en-US" sz="2000" b="0" strike="noStrike" spc="-1" dirty="0" err="1">
                <a:latin typeface="+mn-lt"/>
              </a:rPr>
              <a:t>provileges</a:t>
            </a:r>
            <a:r>
              <a:rPr lang="en-US" sz="2000" b="0" strike="noStrike" spc="-1" dirty="0">
                <a:latin typeface="+mn-lt"/>
              </a:rPr>
              <a:t>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Administrative privileges enable the users, to manage the operations of the My S Q L server.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Administrative privileges are global, because they are not specific to a particular database.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Administrative privileges include the rights to process the statements like: ALL, CREATE ROLE, CREATE TABLESPACE, CREATE USER, DROP ROLE, PROCESS, PROXY, RELOAD, REPLICATION CLIENT, REPLICATION SLAVE, SHOW DATABASES, SHUTDOWN, SUPER and USAGE.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special privilege named: USAGE, is a synonym for no privileges granted to a user.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0237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</a:t>
            </a:r>
            <a:r>
              <a:rPr lang="en-US" sz="2000" b="0" strike="noStrike" spc="-1" dirty="0">
                <a:latin typeface="+mn-lt"/>
                <a:sym typeface="Wingdings" pitchFamily="2" charset="2"/>
              </a:rPr>
              <a:t></a:t>
            </a:r>
            <a:endParaRPr lang="en-US" sz="2000" b="0" strike="noStrike" spc="-1" dirty="0">
              <a:latin typeface="+mn-lt"/>
            </a:endParaRP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time=“0.5s”/&gt;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rate=“90%”&gt;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next group includes: database privileges.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time=“0.3s”/&gt;&lt;break time=“0.3s”/&gt;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Database privileges are called: database, because the privileges apply to a database and to all objects within it.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time=“0.3s”/&gt;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Database privileges can be granted for the specific databases or globally, such that they apply to all databases in the system.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time=“0.3s”/&gt;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Database privileges include the rights to process the statements like: CREATE, DROP, EVENT, GRANT OPTION, LOCK TABLES and REFERENCES.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time=“0.5s”/&gt;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 dirty="0">
              <a:latin typeface="+mn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3540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next group includes: table privileges.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Table privileges are called: table, because the privileges apply to a relational table and its columns.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Table privileges can be granted for the specific relational tables, or globally, such that they apply to all tables in a given database.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Table privileges include the rights to process the statements like: ALTER, CREATE TEMPORARY TABLES, DELETE, INDEX, INSERT, SELECT, TRIGGER and UPDATE. 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Information about all privileges is stored in the relational tables: user, </a:t>
            </a:r>
            <a:r>
              <a:rPr lang="en-US" sz="2000" b="0" strike="noStrike" spc="-1" dirty="0" err="1">
                <a:latin typeface="+mn-lt"/>
              </a:rPr>
              <a:t>db</a:t>
            </a:r>
            <a:r>
              <a:rPr lang="en-US" sz="2000" b="0" strike="noStrike" spc="-1" dirty="0">
                <a:latin typeface="+mn-lt"/>
              </a:rPr>
              <a:t>, tables </a:t>
            </a:r>
            <a:r>
              <a:rPr lang="en-US" sz="2000" b="0" strike="noStrike" spc="-1" dirty="0" err="1">
                <a:latin typeface="+mn-lt"/>
              </a:rPr>
              <a:t>priv</a:t>
            </a:r>
            <a:r>
              <a:rPr lang="en-US" sz="2000" b="0" strike="noStrike" spc="-1" dirty="0">
                <a:latin typeface="+mn-lt"/>
              </a:rPr>
              <a:t>, columns </a:t>
            </a:r>
            <a:r>
              <a:rPr lang="en-US" sz="2000" b="0" strike="noStrike" spc="-1" dirty="0" err="1">
                <a:latin typeface="+mn-lt"/>
              </a:rPr>
              <a:t>priv</a:t>
            </a:r>
            <a:r>
              <a:rPr lang="en-US" sz="2000" b="0" strike="noStrike" spc="-1" dirty="0">
                <a:latin typeface="+mn-lt"/>
              </a:rPr>
              <a:t> and procs </a:t>
            </a:r>
            <a:r>
              <a:rPr lang="en-US" sz="2000" b="0" strike="noStrike" spc="-1" dirty="0" err="1">
                <a:latin typeface="+mn-lt"/>
              </a:rPr>
              <a:t>priv</a:t>
            </a:r>
            <a:r>
              <a:rPr lang="en-US" sz="2000" b="0" strike="noStrike" spc="-1" dirty="0">
                <a:latin typeface="+mn-lt"/>
              </a:rPr>
              <a:t> located at my s q l database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To list all privileges we use a statement: show privileges.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335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/>
          <p:nvPr/>
        </p:nvSpPr>
        <p:spPr>
          <a:xfrm>
            <a:off x="457200" y="6420960"/>
            <a:ext cx="753588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" name="Picture 3"/>
          <p:cNvPicPr/>
          <p:nvPr/>
        </p:nvPicPr>
        <p:blipFill>
          <a:blip r:embed="rId14"/>
          <a:stretch/>
        </p:blipFill>
        <p:spPr>
          <a:xfrm>
            <a:off x="8114040" y="6079320"/>
            <a:ext cx="647280" cy="551160"/>
          </a:xfrm>
          <a:prstGeom prst="rect">
            <a:avLst/>
          </a:prstGeom>
          <a:ln>
            <a:noFill/>
          </a:ln>
        </p:spPr>
      </p:pic>
      <p:pic>
        <p:nvPicPr>
          <p:cNvPr id="2" name="Picture 3"/>
          <p:cNvPicPr/>
          <p:nvPr/>
        </p:nvPicPr>
        <p:blipFill>
          <a:blip r:embed="rId15"/>
          <a:stretch/>
        </p:blipFill>
        <p:spPr>
          <a:xfrm>
            <a:off x="0" y="4320"/>
            <a:ext cx="9141120" cy="6846840"/>
          </a:xfrm>
          <a:prstGeom prst="rect">
            <a:avLst/>
          </a:prstGeom>
          <a:ln>
            <a:noFill/>
          </a:ln>
        </p:spPr>
      </p:pic>
      <p:pic>
        <p:nvPicPr>
          <p:cNvPr id="3" name="Picture 5"/>
          <p:cNvPicPr/>
          <p:nvPr/>
        </p:nvPicPr>
        <p:blipFill>
          <a:blip r:embed="rId16"/>
          <a:stretch/>
        </p:blipFill>
        <p:spPr>
          <a:xfrm>
            <a:off x="7317720" y="5233320"/>
            <a:ext cx="1422360" cy="117000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>
            <a:off x="457200" y="6420960"/>
            <a:ext cx="753588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" name="Picture 3"/>
          <p:cNvPicPr/>
          <p:nvPr/>
        </p:nvPicPr>
        <p:blipFill>
          <a:blip r:embed="rId14"/>
          <a:stretch/>
        </p:blipFill>
        <p:spPr>
          <a:xfrm>
            <a:off x="8114040" y="6079320"/>
            <a:ext cx="647280" cy="551160"/>
          </a:xfrm>
          <a:prstGeom prst="rect">
            <a:avLst/>
          </a:prstGeom>
          <a:ln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6800" y="2917080"/>
            <a:ext cx="6444000" cy="248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b"/>
          <a:lstStyle/>
          <a:p>
            <a:pPr>
              <a:lnSpc>
                <a:spcPct val="80000"/>
              </a:lnSpc>
            </a:pPr>
            <a:r>
              <a:rPr lang="en-US" sz="6600" spc="-137" dirty="0">
                <a:solidFill>
                  <a:srgbClr val="FFFFFF"/>
                </a:solidFill>
                <a:latin typeface="Times New Roman"/>
              </a:rPr>
              <a:t>Discretionary Access Control</a:t>
            </a:r>
            <a:endParaRPr lang="en-US" sz="66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03120" y="5513040"/>
            <a:ext cx="6397920" cy="10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D9D9D6"/>
                </a:solidFill>
                <a:latin typeface="Montserrat"/>
                <a:ea typeface="DejaVu Sans"/>
              </a:rPr>
              <a:t>CSIT882: Data Management Systems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98720" y="993960"/>
            <a:ext cx="181800" cy="3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Privileges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330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/>
              </a:rPr>
              <a:t>MySQL distinguish the following groups of privileges</a:t>
            </a:r>
          </a:p>
          <a:p>
            <a:pPr marL="714375" indent="-352425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-	</a:t>
            </a: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Column privileges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apply to the columns in relational tables</a:t>
            </a:r>
          </a:p>
          <a:p>
            <a:pPr marL="714375" indent="-352425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-	</a:t>
            </a: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Column privilege 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must be followed by the column or columns, enclosed within parentheses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The permissible privileges at the </a:t>
            </a: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column level 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are the following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pc="-1" dirty="0">
                <a:solidFill>
                  <a:srgbClr val="0C2340"/>
                </a:solidFill>
                <a:latin typeface="Times New Roman"/>
              </a:rPr>
              <a:t>, 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US" spc="-1" dirty="0">
                <a:solidFill>
                  <a:srgbClr val="0C2340"/>
                </a:solidFill>
                <a:latin typeface="Times New Roman"/>
              </a:rPr>
              <a:t>, 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pc="-1" dirty="0">
                <a:solidFill>
                  <a:srgbClr val="0C2340"/>
                </a:solidFill>
                <a:latin typeface="Times New Roman"/>
              </a:rPr>
              <a:t>, 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pc="-1" dirty="0">
              <a:solidFill>
                <a:srgbClr val="0C23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Column privileges 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are stored in </a:t>
            </a:r>
            <a:r>
              <a:rPr lang="en-US" sz="20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mysql.columns_priv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table</a:t>
            </a:r>
            <a:endParaRPr lang="en-US" sz="2000" spc="-1" dirty="0">
              <a:solidFill>
                <a:srgbClr val="0C23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10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29062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Privileges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SQL statements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and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REVOKE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can be used to assign/revoke the privileges to/from the database users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privilege-type ON privilege-level TO  user[WITH GRANT OPTION];</a:t>
            </a: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REVOKE privilege-type ON privilege-level FROM user;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REVOKE ALL PRIVILEGES FROM user;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REVOKE GRANT OPTION FROM user;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Available privilege types</a:t>
            </a:r>
          </a:p>
          <a:p>
            <a:pPr marL="319088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ALL,ALTER,ALTER ROUTINE,CREATE,CREATE ROUTINE,CREATE </a:t>
            </a:r>
          </a:p>
          <a:p>
            <a:pPr marL="319088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TABLESPACE,CREATE TEMPORARY TABLES,CREATE USER,CREATE </a:t>
            </a:r>
          </a:p>
          <a:p>
            <a:pPr marL="319088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VIEW,DELETE,DROP,EVENT,EXECUTE,FILE,GRANT </a:t>
            </a:r>
          </a:p>
          <a:p>
            <a:pPr marL="319088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OPTION,INDEX,INSERT,LOCKTABLES,PROCESS,PROXY,</a:t>
            </a:r>
          </a:p>
          <a:p>
            <a:pPr marL="319088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REFERENCES,RELOAD, REPLICATION CLIENT,REPLICATION </a:t>
            </a:r>
          </a:p>
          <a:p>
            <a:pPr marL="319088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SLAVE,SELECT,SHOW DATABASES,SHOW </a:t>
            </a:r>
          </a:p>
          <a:p>
            <a:pPr marL="319088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VIEW,SHUTDOWN,SUPER,TRIGGER,UPDATE,USAGE</a:t>
            </a: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11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47307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Privileges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551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The following </a:t>
            </a: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privilege levels 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are available</a:t>
            </a:r>
            <a:r>
              <a:rPr lang="en-US" sz="2000" spc="-1" dirty="0">
                <a:solidFill>
                  <a:srgbClr val="0E223F"/>
                </a:solidFill>
                <a:latin typeface="Times New Roman"/>
              </a:rPr>
              <a:t>: a </a:t>
            </a: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global privileges level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, a database privileges level, a table privileges level and a column privileges level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Privileges granted at a </a:t>
            </a: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global privileges level 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are administrative privileges or apply to all databases on a given server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A global privileges level 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is denoted by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*.*</a:t>
            </a: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7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SELECT ON *.* TO James;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7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ALL ON *.* TO Harry;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7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USAGE ON *.* TO Robin;</a:t>
            </a:r>
            <a:endParaRPr lang="en-US" sz="1700" spc="-1" dirty="0">
              <a:solidFill>
                <a:srgbClr val="0C2340"/>
              </a:solidFill>
              <a:latin typeface="Times New Roman"/>
            </a:endParaRP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The following privileges can be granted only globally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7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ALL, CREATE ROLE, CREATE TABLESPACE, CREATE USER, DROP ROLE, PROCESS, PROXY, RELOAD, REPLICATION CLIENT, REPLICATION SLAVE, SHOW DATABASES, SHUTDOWN, SUPER, USAGE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7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CREATE USER ON *.* TO James;</a:t>
            </a:r>
          </a:p>
          <a:p>
            <a:pPr marL="361950" indent="-352425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Privileges granted at </a:t>
            </a: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a global privileges level 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stored in </a:t>
            </a:r>
            <a:r>
              <a:rPr lang="en-US" sz="20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mysql.user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pc="-1" dirty="0">
              <a:solidFill>
                <a:srgbClr val="0C23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pc="-1" dirty="0">
              <a:solidFill>
                <a:srgbClr val="0C23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12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68946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Privileges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The following </a:t>
            </a: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privilege levels 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are available: </a:t>
            </a: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a global privileges level, </a:t>
            </a:r>
            <a:r>
              <a:rPr lang="en-US" sz="2000" spc="-1" dirty="0">
                <a:solidFill>
                  <a:srgbClr val="0E223F"/>
                </a:solidFill>
                <a:latin typeface="Times New Roman"/>
              </a:rPr>
              <a:t>a </a:t>
            </a: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database privileges level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, a table privileges level and a column privileges level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Privileges granted at a </a:t>
            </a: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database privileges level 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are privileges, that apply to all objects in a given database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Database privileges levels 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are denoted by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database-name.*</a:t>
            </a: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SELECT ON csit115.* TO James;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ALL ON university.* TO Harry;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INSERT, UPDATE, DELETE on csit115.* TO Robin;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The permissible privileges at the </a:t>
            </a: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database privileges level 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are the following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CREATE, DROP, EVENT, GRANT OPTION, LOCK TABLES, REFERENCES</a:t>
            </a:r>
            <a:endParaRPr lang="en-US" sz="1000" spc="-1" dirty="0">
              <a:solidFill>
                <a:srgbClr val="0C23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Database privileges 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are stored in </a:t>
            </a:r>
            <a:r>
              <a:rPr lang="en-US" sz="20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mysql.db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table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pc="-1" dirty="0">
              <a:solidFill>
                <a:srgbClr val="0C23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pc="-1" dirty="0">
              <a:solidFill>
                <a:srgbClr val="0C23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13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6254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Privileges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330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The following </a:t>
            </a: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privilege levels 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are available: </a:t>
            </a: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a global privileges level, a database privileges level, a </a:t>
            </a: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table privileges level 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and a column privileges level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Privileges granted at a </a:t>
            </a: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table privileges level 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are privileges, that apply to all columns in a given table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Table privileges levels 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are denoted by 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database-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name.table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</a:t>
            </a: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SELECT ON csit115.DRIVER TO James;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ALL ON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university.COURSE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Harry;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INSERT, DELETE on csit115.ORDERS TO Robin;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z="1600" spc="-1" dirty="0">
              <a:solidFill>
                <a:srgbClr val="0C23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The permissible privileges at a </a:t>
            </a: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table privileges level 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are the following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ALTER, CREATE TEMPORARY TABLES, DELETE, INDEX, INSERT, SELECT, TRIGGER, UPDATE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pc="-1" dirty="0">
              <a:solidFill>
                <a:srgbClr val="0C23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Table privileges 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are stored in </a:t>
            </a:r>
            <a:r>
              <a:rPr lang="en-US" sz="20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mysql.tables_priv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table</a:t>
            </a:r>
            <a:endParaRPr lang="en-US" spc="-1" dirty="0">
              <a:solidFill>
                <a:srgbClr val="0C23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pc="-1" dirty="0">
              <a:solidFill>
                <a:srgbClr val="0C23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14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33566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Privileges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330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The following </a:t>
            </a: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privilege levels 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are available: </a:t>
            </a: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a global privileges level, a database privileges level, a </a:t>
            </a:r>
            <a:r>
              <a:rPr lang="en-US" sz="2000" spc="-1" dirty="0">
                <a:solidFill>
                  <a:srgbClr val="0E223F"/>
                </a:solidFill>
                <a:latin typeface="Times New Roman"/>
              </a:rPr>
              <a:t>table privileges level and 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 </a:t>
            </a: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column privileges level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Privileges granted at a </a:t>
            </a: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column privileges 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are privileges that apply to selected columns in a given table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 privilege to be granted as a </a:t>
            </a: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column privileges level 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must be followed by the column name(s), enclosed within parentheses</a:t>
            </a:r>
          </a:p>
          <a:p>
            <a:pPr marL="404813" indent="-42863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SELECT (LNUM) ON csit115.DRIVER TO James;	  </a:t>
            </a:r>
          </a:p>
          <a:p>
            <a:pPr marL="404813" indent="-42863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INSERT (</a:t>
            </a:r>
            <a:r>
              <a:rPr lang="en-US" sz="16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level) ON </a:t>
            </a:r>
            <a:r>
              <a:rPr lang="en-US" sz="16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university.SKILL</a:t>
            </a: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Harry; </a:t>
            </a:r>
          </a:p>
          <a:p>
            <a:pPr marL="404813" indent="-42863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UPDATE(</a:t>
            </a:r>
            <a:r>
              <a:rPr lang="en-US" sz="16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ordernum</a:t>
            </a: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REFERENCES (</a:t>
            </a:r>
            <a:r>
              <a:rPr lang="en-US" sz="16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ordernum</a:t>
            </a: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on</a:t>
            </a:r>
          </a:p>
          <a:p>
            <a:pPr marL="404813" indent="-42863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csit115.ORDERS TO Robin;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The permissible privileges at a column</a:t>
            </a: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 privileges level 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are the following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pc="-1" dirty="0">
                <a:solidFill>
                  <a:srgbClr val="0C2340"/>
                </a:solidFill>
                <a:latin typeface="Times New Roman"/>
              </a:rPr>
              <a:t>, 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US" spc="-1" dirty="0">
                <a:solidFill>
                  <a:srgbClr val="0C2340"/>
                </a:solidFill>
                <a:latin typeface="Times New Roman"/>
              </a:rPr>
              <a:t>, 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pc="-1" dirty="0">
                <a:solidFill>
                  <a:srgbClr val="0C2340"/>
                </a:solidFill>
                <a:latin typeface="Times New Roman"/>
              </a:rPr>
              <a:t>, 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Column privileges 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are stored in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20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.columns_priv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table</a:t>
            </a:r>
            <a:endParaRPr lang="en-US" spc="-1" dirty="0">
              <a:solidFill>
                <a:srgbClr val="0C23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15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77164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Outline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/>
              </a:rPr>
              <a:t>User management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/>
              </a:rPr>
              <a:t>Database management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/>
              </a:rPr>
              <a:t>Privileges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FF0000"/>
                </a:solidFill>
                <a:latin typeface="Times New Roman"/>
              </a:rPr>
              <a:t>Roles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/>
              </a:rPr>
              <a:t>Applications</a:t>
            </a: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16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24997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Roles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330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 </a:t>
            </a: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role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is defined as a named group of privileges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Roles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are very useful when a group of privileges must be granted to the continuously increasing groups of users</a:t>
            </a: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For example, assume that a user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must be granted read privileges on a relational table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and write privileges on a relational table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ORDERS 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  <a:cs typeface="Courier New" panose="02070309020205020404" pitchFamily="49" charset="0"/>
              </a:rPr>
              <a:t>located in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csit115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  <a:cs typeface="Courier New" panose="02070309020205020404" pitchFamily="49" charset="0"/>
              </a:rPr>
              <a:t> database.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SELECT ON csit115.ITEM TO James;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INSERT, UPDATE, DELETE ON csit115.ORDERS TO 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James;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Now, assume that the same privileges must be granted to a user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Kate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Then, we have to repeat both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statements	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SELECT ON csit115.ITEM TO Kate;	  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INSERT, UPDATE, DELETE ON csit115. ORDERS TO                    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Kate;</a:t>
            </a: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17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47463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Roles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330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If the same privileges must be granted to another 100 users then we have to repeat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statements 200 times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Instead we can create a role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and grant both privileges to the role</a:t>
            </a:r>
          </a:p>
          <a:p>
            <a:pPr marL="404813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ROLE CUSTOMER;  	      </a:t>
            </a:r>
          </a:p>
          <a:p>
            <a:pPr marL="404813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SELECT ON ITEM TO CUSTOMER;</a:t>
            </a:r>
          </a:p>
          <a:p>
            <a:pPr marL="404813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INSERT, UPDATE, DELETE ON ORDERS TO CUSTOMER;</a:t>
            </a: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And then grant a role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to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and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Kate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 	      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CUSTOMER TO James;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CUSTOMER TO Kate;</a:t>
            </a: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Next 100 users can be granted in the same way a single role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 concept of role allows for simplification of discretionary access control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Any modification to a role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will also affect the privileges of the users who have been granted a role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endParaRPr lang="en-US" spc="-1" dirty="0">
              <a:solidFill>
                <a:srgbClr val="0C23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18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00180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Roles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330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 role can be granted to another role creating a hierarchy of privileges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For example, assume that role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FREQUENT_CUSTOMER 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must possess all privileges of a role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and additionally write privileges on a relational table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	  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ROLE FREQUENT_CUSTOMER;	  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INSERT, UPDATE, DELETE ON DISCOUNT TO FREQUENT_CUSTOMER;	  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CUSTOMER TO FREQUENT_CUSTOMER;</a:t>
            </a:r>
          </a:p>
          <a:p>
            <a:pPr marL="1044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53340" indent="-3429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Grant a role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FREQUENT_CUSTOMER 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to a user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	  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CUSTOMER TO Harry;</a:t>
            </a:r>
          </a:p>
          <a:p>
            <a:pPr marL="1044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>
                <a:solidFill>
                  <a:srgbClr val="0C2340"/>
                </a:solidFill>
                <a:latin typeface="Times New Roman"/>
              </a:rPr>
              <a:t>Any future modifications 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to a role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will be inherited by a role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FREQUENT_CUSTOMER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endParaRPr lang="en-US" sz="2000" spc="-1" dirty="0">
              <a:solidFill>
                <a:srgbClr val="0C2340"/>
              </a:solidFill>
              <a:latin typeface="Times New Roman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19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42157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Outline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FF0000"/>
                </a:solidFill>
                <a:latin typeface="Times New Roman"/>
              </a:rPr>
              <a:t>User management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/>
              </a:rPr>
              <a:t>Database management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/>
              </a:rPr>
              <a:t>Privileges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/>
              </a:rPr>
              <a:t>Roles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/>
              </a:rPr>
              <a:t>Applications</a:t>
            </a: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Outline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/>
              </a:rPr>
              <a:t>User management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/>
              </a:rPr>
              <a:t>Database management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/>
              </a:rPr>
              <a:t>Privileges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/>
              </a:rPr>
              <a:t>Roles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FF0000"/>
                </a:solidFill>
                <a:latin typeface="Times New Roman"/>
              </a:rPr>
              <a:t>Applications</a:t>
            </a: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20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26688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Applications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330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Immediately after installation of the system there is one user root with no password and with all privileges granted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 user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connects without a password and sets up a new password</a:t>
            </a:r>
          </a:p>
          <a:p>
            <a:pPr marL="1044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root</a:t>
            </a:r>
          </a:p>
          <a:p>
            <a:pPr marL="1044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USER root IDENTIFIED BY 'root';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 user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creates a new user </a:t>
            </a:r>
            <a:r>
              <a:rPr lang="en-US" sz="20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endParaRPr lang="en-US" sz="2000" spc="-1" dirty="0">
              <a:solidFill>
                <a:srgbClr val="0C23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44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USER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IDENTIFIED BY '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21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5000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Applications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330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 user </a:t>
            </a:r>
            <a:r>
              <a:rPr lang="en-US" sz="20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has no privileges</a:t>
            </a:r>
          </a:p>
          <a:p>
            <a:pPr marL="1044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user,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select_priv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insert_priv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update_priv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delete_priv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mysql.user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user='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1044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1044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+--------+-------------+-------------+-------------+-------------+</a:t>
            </a:r>
          </a:p>
          <a:p>
            <a:pPr marL="1044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user   | </a:t>
            </a:r>
            <a:r>
              <a:rPr lang="en-US" sz="14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select_priv</a:t>
            </a:r>
            <a:r>
              <a:rPr lang="en-US" sz="14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insert_priv</a:t>
            </a:r>
            <a:r>
              <a:rPr lang="en-US" sz="14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update_priv</a:t>
            </a:r>
            <a:r>
              <a:rPr lang="en-US" sz="14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delete_priv</a:t>
            </a:r>
            <a:r>
              <a:rPr lang="en-US" sz="14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1044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+--------+-------------+-------------+-------------+-------------+</a:t>
            </a:r>
          </a:p>
          <a:p>
            <a:pPr marL="1044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z="14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N           | N           | N           | N           |</a:t>
            </a:r>
          </a:p>
          <a:p>
            <a:pPr marL="1044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+--------+-------------+-------------+-------------+-------------+</a:t>
            </a: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22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87310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Applications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330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 user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grants all privileges to a user </a:t>
            </a:r>
            <a:r>
              <a:rPr lang="en-US" sz="20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on all databases without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OPTION</a:t>
            </a: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ALL ON *.* to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pc="-1" dirty="0">
              <a:solidFill>
                <a:srgbClr val="0C23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User </a:t>
            </a:r>
            <a:r>
              <a:rPr lang="en-US" sz="20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has all privileges but he/she cannot grant any privileges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select_priv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insert_priv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update_priv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delete_priv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grant_priv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mysql.user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user='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1044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1044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+--------+-------------+-------------+-------------+-------------+------------+</a:t>
            </a:r>
          </a:p>
          <a:p>
            <a:pPr marL="1044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user   |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select_priv</a:t>
            </a: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insert_priv</a:t>
            </a: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update_priv</a:t>
            </a: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delete_priv</a:t>
            </a: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grant_priv</a:t>
            </a: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1044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+--------+-------------+-------------+-------------+-------------+------------+</a:t>
            </a:r>
          </a:p>
          <a:p>
            <a:pPr marL="1044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Y           | Y           | Y           | Y           | N          |</a:t>
            </a:r>
          </a:p>
          <a:p>
            <a:pPr marL="1044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+--------+-------------+-------------+-------------+-------------+------------+</a:t>
            </a: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23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77981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Applications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330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 user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creates a database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mi6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DATABASE mi6;</a:t>
            </a:r>
          </a:p>
          <a:p>
            <a:pPr marL="1044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53340" indent="-3429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 user </a:t>
            </a:r>
            <a:r>
              <a:rPr lang="en-US" sz="20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connects to </a:t>
            </a:r>
            <a:r>
              <a:rPr lang="en-US" sz="2000" spc="-1" dirty="0" err="1">
                <a:solidFill>
                  <a:srgbClr val="0C2340"/>
                </a:solidFill>
                <a:latin typeface="Times New Roman"/>
              </a:rPr>
              <a:t>mySQL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server and makes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mi6 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spc="-1" dirty="0" err="1">
                <a:solidFill>
                  <a:srgbClr val="0C23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deafultd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-p -v;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mi6;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 user </a:t>
            </a:r>
            <a:r>
              <a:rPr lang="en-US" sz="20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creates the relational tables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and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 user </a:t>
            </a:r>
            <a:r>
              <a:rPr lang="en-US" sz="20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has all privileges on the tables created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 user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has all privileges on the tables created by a user </a:t>
            </a:r>
            <a:r>
              <a:rPr lang="en-US" sz="20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endParaRPr lang="en-US" sz="2000" spc="-1" dirty="0">
              <a:solidFill>
                <a:srgbClr val="0C23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24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98213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Applications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330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 user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tests some privileges on the relational tables created by a user </a:t>
            </a:r>
            <a:r>
              <a:rPr lang="en-US" sz="20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mi6.DEPARTMENT;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mi6.COURSE;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 user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creates a new user </a:t>
            </a:r>
            <a:r>
              <a:rPr lang="en-US" sz="20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harryp</a:t>
            </a:r>
            <a:endParaRPr lang="en-US" sz="2000" spc="-1" dirty="0">
              <a:solidFill>
                <a:srgbClr val="0C23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USER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harryp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IDENTIFIED BY '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harryp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 user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grants to a user </a:t>
            </a:r>
            <a:r>
              <a:rPr lang="en-US" sz="20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harryp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a privilege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(read) on all tables in a database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mi6</a:t>
            </a: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SELECT ON mi6.* TO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harryp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endParaRPr lang="en-US" sz="2000" spc="-1" dirty="0">
              <a:solidFill>
                <a:srgbClr val="0C2340"/>
              </a:solidFill>
              <a:latin typeface="Times New Roman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25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9299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Applications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330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 user </a:t>
            </a:r>
            <a:r>
              <a:rPr lang="en-US" sz="20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harryp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has a privilege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on a database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mi6</a:t>
            </a: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user,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select_priv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insert_priv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delete_priv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update_priv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mysql.db</a:t>
            </a:r>
            <a:endParaRPr lang="en-US" spc="-1" dirty="0">
              <a:solidFill>
                <a:srgbClr val="0C23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user='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harryp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1044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+--------+-----+-------------+-------------+-------------+-------------+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user   |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select_priv</a:t>
            </a: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insert_priv</a:t>
            </a: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update_priv</a:t>
            </a: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delete_priv</a:t>
            </a: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+--------+-----+-------------+-------------+-------------+-------------+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harryp</a:t>
            </a: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mi6 | Y           | N           | N           | N           |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+--------+-----+-------------+-------------+-------------+-------------+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 user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grants to a user </a:t>
            </a:r>
            <a:r>
              <a:rPr lang="en-US" sz="20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harryp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the privileges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,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, and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(write) on all tables in a database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csit115</a:t>
            </a: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INSERT, UPDATE, DELETE ON csit115.* TO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harryp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26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80150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Applications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330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 user </a:t>
            </a:r>
            <a:r>
              <a:rPr lang="en-US" sz="20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harryp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has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,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, and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(write) privileges on all tables in a database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csit115</a:t>
            </a: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user,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select_priv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insert_priv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delete_priv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update_priv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mysql.db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user='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harryp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1044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1044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+--------+---------+-------------+-------------+-------------+-------------+</a:t>
            </a:r>
          </a:p>
          <a:p>
            <a:pPr marL="1044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user   |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select_priv</a:t>
            </a: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insert_priv</a:t>
            </a: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update_priv</a:t>
            </a: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delete_priv</a:t>
            </a: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1044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+--------+---------+-------------+-------------+-------------+-------------+</a:t>
            </a:r>
          </a:p>
          <a:p>
            <a:pPr marL="1044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harryp</a:t>
            </a: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mi6     | Y           | N           | N           | N           |</a:t>
            </a:r>
          </a:p>
          <a:p>
            <a:pPr marL="1044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harryp</a:t>
            </a: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csit115 | N           | Y           | Y           | Y           |</a:t>
            </a:r>
          </a:p>
          <a:p>
            <a:pPr marL="1044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+--------+---------+-------------+-------------+-------------+-------------+</a:t>
            </a: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27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70080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Applications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330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 user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grants to a user </a:t>
            </a:r>
            <a:r>
              <a:rPr lang="en-US" sz="20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the privileges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and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on a table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in a database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csit115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;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UPDATE, DELETE ON csit115.DEPARTMENT TO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44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pc="-1" dirty="0">
              <a:solidFill>
                <a:srgbClr val="0C23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4813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user,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table_priv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04813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mysql.tables_priv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04813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user='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+--------+---------+------------+---------------+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user   | </a:t>
            </a:r>
            <a:r>
              <a:rPr lang="en-US" sz="16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en-US" sz="16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table_priv</a:t>
            </a: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 |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+--------+---------+------------+---------------+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6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csit115 | DEPARTMENT | </a:t>
            </a:r>
            <a:r>
              <a:rPr lang="en-US" sz="16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Update,Delete</a:t>
            </a: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+--------+---------+------------+---------------+</a:t>
            </a: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28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62127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Applications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330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 user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grants to a user </a:t>
            </a:r>
            <a:r>
              <a:rPr lang="en-US" sz="20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a privilege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on a column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DNAME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in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table in a database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csit115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;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REFERENCES (DNAME) ON csit115.DEPARTMENT TO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44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404813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user,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column_priv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04813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mysql.columns_priv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04813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user='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1044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+--------+---------+------------+-------------+-------------+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user   | </a:t>
            </a:r>
            <a:r>
              <a:rPr lang="en-US" sz="14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en-US" sz="14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14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14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column_priv</a:t>
            </a:r>
            <a:r>
              <a:rPr lang="en-US" sz="14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+--------+---------+------------+-------------+-------------+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z="14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csit115 | DEPARTMENT | DNAME       | References  |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+--------+---------+------------+-------------+-------------+</a:t>
            </a: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29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24348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User management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Creating a new user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USER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IDENTIFIED BY 'mi6';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Dropping a user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USER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Altering a user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USER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IDENTIFIED BY '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cia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Listing the users</a:t>
            </a:r>
          </a:p>
          <a:p>
            <a:pPr marL="404813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USER FROM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mysql.user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4813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pPr marL="404813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user      |</a:t>
            </a:r>
          </a:p>
          <a:p>
            <a:pPr marL="404813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pPr marL="404813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csit115   |</a:t>
            </a:r>
          </a:p>
          <a:p>
            <a:pPr marL="404813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mysql.sys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404813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root      |</a:t>
            </a:r>
          </a:p>
          <a:p>
            <a:pPr marL="404813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1044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z="2000" spc="-1" dirty="0">
              <a:solidFill>
                <a:srgbClr val="0C2340"/>
              </a:solidFill>
              <a:latin typeface="Times New Roman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3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Applications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330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 user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csit115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creates a relational view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ITDEPT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in a database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csit115</a:t>
            </a: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ITDEPT(DNAME, BUDGET, CHAIRMAN) 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(SELECT * FROM 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DEPARTMENT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DNAME='IT’);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 user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grants to a user </a:t>
            </a:r>
            <a:r>
              <a:rPr lang="en-US" sz="20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a privilege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on a view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ITDEPT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in a database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csit115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;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INSERT ON csit115.ITDEPT TO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30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32495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Applications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330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 user </a:t>
            </a:r>
            <a:r>
              <a:rPr lang="en-US" sz="20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has a privilege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on a view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ITDEPT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in a database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csit115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;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user,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table_priv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mysql.tables_priv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user='</a:t>
            </a:r>
            <a:r>
              <a:rPr lang="en-US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1044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+--------+---------+------------+---------------+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user   | </a:t>
            </a:r>
            <a:r>
              <a:rPr lang="en-US" sz="16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en-US" sz="16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table_priv</a:t>
            </a: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 |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+--------+---------+------------+---------------+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6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csit115 | DEPARTMENT | </a:t>
            </a:r>
            <a:r>
              <a:rPr lang="en-US" sz="16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Update,Delete</a:t>
            </a: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6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csit115 | ITDEPT     | Insert.       |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+--------+---------+------------+---------------+</a:t>
            </a: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31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14260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References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140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3080" indent="-3402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1900" spc="-1" dirty="0">
                <a:solidFill>
                  <a:srgbClr val="0C2340"/>
                </a:solidFill>
                <a:latin typeface="Times New Roman"/>
              </a:rPr>
              <a:t>C. Coronel, S. Morris, A. </a:t>
            </a:r>
            <a:r>
              <a:rPr lang="en-US" sz="1900" spc="-1" dirty="0" err="1">
                <a:solidFill>
                  <a:srgbClr val="0C2340"/>
                </a:solidFill>
                <a:latin typeface="Times New Roman"/>
              </a:rPr>
              <a:t>Basta</a:t>
            </a:r>
            <a:r>
              <a:rPr lang="en-US" sz="1900" spc="-1" dirty="0">
                <a:solidFill>
                  <a:srgbClr val="0C2340"/>
                </a:solidFill>
                <a:latin typeface="Times New Roman"/>
              </a:rPr>
              <a:t>, M. </a:t>
            </a:r>
            <a:r>
              <a:rPr lang="en-US" sz="1900" spc="-1" dirty="0" err="1">
                <a:solidFill>
                  <a:srgbClr val="0C2340"/>
                </a:solidFill>
                <a:latin typeface="Times New Roman"/>
              </a:rPr>
              <a:t>Zgola</a:t>
            </a:r>
            <a:r>
              <a:rPr lang="en-US" sz="1900" spc="-1" dirty="0">
                <a:solidFill>
                  <a:srgbClr val="0C2340"/>
                </a:solidFill>
                <a:latin typeface="Times New Roman"/>
              </a:rPr>
              <a:t>, Data Management and Security, Chapter 9, Cengage Compose eBook, 2018, eBook: Data Management and Security, 1st Edition</a:t>
            </a:r>
          </a:p>
          <a:p>
            <a:pPr marL="343080" indent="-3402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1900" spc="-1" dirty="0">
                <a:solidFill>
                  <a:srgbClr val="0C2340"/>
                </a:solidFill>
                <a:latin typeface="Times New Roman"/>
              </a:rPr>
              <a:t>T. </a:t>
            </a:r>
            <a:r>
              <a:rPr lang="en-US" sz="1900" spc="-1" dirty="0" err="1">
                <a:solidFill>
                  <a:srgbClr val="0C2340"/>
                </a:solidFill>
                <a:latin typeface="Times New Roman"/>
              </a:rPr>
              <a:t>Connoly</a:t>
            </a:r>
            <a:r>
              <a:rPr lang="en-US" sz="1900" spc="-1" dirty="0">
                <a:solidFill>
                  <a:srgbClr val="0C2340"/>
                </a:solidFill>
                <a:latin typeface="Times New Roman"/>
              </a:rPr>
              <a:t>, C. </a:t>
            </a:r>
            <a:r>
              <a:rPr lang="en-US" sz="1900" spc="-1" dirty="0" err="1">
                <a:solidFill>
                  <a:srgbClr val="0C2340"/>
                </a:solidFill>
                <a:latin typeface="Times New Roman"/>
              </a:rPr>
              <a:t>Begg</a:t>
            </a:r>
            <a:r>
              <a:rPr lang="en-US" sz="1900" spc="-1" dirty="0">
                <a:solidFill>
                  <a:srgbClr val="0C2340"/>
                </a:solidFill>
                <a:latin typeface="Times New Roman"/>
              </a:rPr>
              <a:t>, Database Systems, A Practical Approach to Design, Implementation, and Management, Chapter 7.6 Discretionary Access Control, Pearson Education Ltd, 2015</a:t>
            </a:r>
          </a:p>
          <a:p>
            <a:pPr marL="343080" indent="-3402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1900" spc="-1" dirty="0">
                <a:solidFill>
                  <a:srgbClr val="0C2340"/>
                </a:solidFill>
                <a:latin typeface="Times New Roman"/>
              </a:rPr>
              <a:t>How to ... ? Cookbook, How to manage discretionary access control ? Recipes 9.1 and 9.2</a:t>
            </a:r>
          </a:p>
          <a:p>
            <a:pPr marL="343080" indent="-3402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1900" spc="-1" dirty="0">
                <a:solidFill>
                  <a:srgbClr val="0C2340"/>
                </a:solidFill>
                <a:latin typeface="Times New Roman"/>
              </a:rPr>
              <a:t>MySQL 8.0 Reference Manual, 13.7.1.4 </a:t>
            </a:r>
            <a:r>
              <a:rPr lang="en-US" sz="19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lang="en-US" sz="1900" spc="-1" dirty="0">
                <a:solidFill>
                  <a:srgbClr val="0C2340"/>
                </a:solidFill>
                <a:latin typeface="Times New Roman"/>
              </a:rPr>
              <a:t> Statement</a:t>
            </a:r>
          </a:p>
          <a:p>
            <a:pPr marL="343080" indent="-3402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1900" spc="-1" dirty="0">
                <a:solidFill>
                  <a:srgbClr val="0C2340"/>
                </a:solidFill>
                <a:latin typeface="Times New Roman"/>
              </a:rPr>
              <a:t>MySQL 8.0 Reference Manual, 13.7.1.6 </a:t>
            </a:r>
            <a:r>
              <a:rPr lang="en-US" sz="1900" spc="-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REVOKE</a:t>
            </a:r>
            <a:r>
              <a:rPr lang="en-US" sz="1900" spc="-1">
                <a:solidFill>
                  <a:srgbClr val="0C2340"/>
                </a:solidFill>
                <a:latin typeface="Times New Roman"/>
              </a:rPr>
              <a:t> Statement</a:t>
            </a:r>
            <a:endParaRPr lang="en-US" sz="1900" b="0" strike="noStrike" spc="-1" dirty="0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F6AC280-27E8-4AFD-9F95-4F3085E41176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32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Outline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/>
              </a:rPr>
              <a:t>User management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FF0000"/>
                </a:solidFill>
                <a:latin typeface="Times New Roman"/>
              </a:rPr>
              <a:t>Database management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/>
              </a:rPr>
              <a:t>Privileges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/>
              </a:rPr>
              <a:t>Roles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/>
              </a:rPr>
              <a:t>Applications</a:t>
            </a: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09709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Database management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Creating a new database</a:t>
            </a:r>
          </a:p>
          <a:p>
            <a:pPr marL="404813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DATABASE university</a:t>
            </a:r>
            <a:r>
              <a:rPr lang="en-US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Dropping a database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DATABASE university;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Accessing a database</a:t>
            </a:r>
          </a:p>
          <a:p>
            <a:pPr marL="361950">
              <a:spcBef>
                <a:spcPts val="561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16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university.COURSE</a:t>
            </a:r>
            <a:r>
              <a:rPr lang="en-US" sz="1600" spc="-1" dirty="0">
                <a:solidFill>
                  <a:srgbClr val="0C2340"/>
                </a:solidFill>
                <a:latin typeface="Times New Roman"/>
              </a:rPr>
              <a:t>;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university;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COURSE;</a:t>
            </a:r>
          </a:p>
          <a:p>
            <a:pPr marL="353340" indent="-3429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Listing databases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databases;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+--------------------+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Database           |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+--------------------+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0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information_schema</a:t>
            </a:r>
            <a:r>
              <a:rPr lang="en-US" sz="1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csit115            |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0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|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...                |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1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+--------------------+</a:t>
            </a: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02735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Outline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/>
              </a:rPr>
              <a:t>User management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/>
              </a:rPr>
              <a:t>Database management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FF0000"/>
                </a:solidFill>
                <a:latin typeface="Times New Roman"/>
              </a:rPr>
              <a:t>Privileges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/>
              </a:rPr>
              <a:t>Roles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/>
              </a:rPr>
              <a:t>Applications</a:t>
            </a: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1390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Privileges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A privilege is a right to perform an operation on a database or to access in read or write mode a data object stored in a database</a:t>
            </a: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MySQL distinguish the following groups of privileges:</a:t>
            </a:r>
          </a:p>
          <a:p>
            <a:pPr marL="714375" indent="-395288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/>
              </a:rPr>
              <a:t>-	</a:t>
            </a:r>
            <a:r>
              <a:rPr lang="en-US" spc="-1" dirty="0">
                <a:solidFill>
                  <a:srgbClr val="FF0000"/>
                </a:solidFill>
                <a:latin typeface="Times New Roman"/>
              </a:rPr>
              <a:t>Administrative (global) privileges </a:t>
            </a:r>
            <a:r>
              <a:rPr lang="en-US" spc="-1" dirty="0">
                <a:solidFill>
                  <a:srgbClr val="0C2340"/>
                </a:solidFill>
                <a:latin typeface="Times New Roman"/>
              </a:rPr>
              <a:t>enable the users to manage the operation of the MySQL server</a:t>
            </a:r>
          </a:p>
          <a:p>
            <a:pPr marL="714375" indent="-395288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Tx/>
              <a:buChar char="-"/>
            </a:pPr>
            <a:r>
              <a:rPr lang="en-US" spc="-1" dirty="0">
                <a:solidFill>
                  <a:srgbClr val="FF0000"/>
                </a:solidFill>
                <a:latin typeface="Times New Roman"/>
              </a:rPr>
              <a:t>Administrative privileges </a:t>
            </a:r>
            <a:r>
              <a:rPr lang="en-US" spc="-1" dirty="0">
                <a:solidFill>
                  <a:srgbClr val="0C2340"/>
                </a:solidFill>
                <a:latin typeface="Times New Roman"/>
              </a:rPr>
              <a:t>are global because they are not specific to a particular database</a:t>
            </a:r>
          </a:p>
          <a:p>
            <a:pPr marL="714375" indent="-395288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Tx/>
              <a:buChar char="-"/>
            </a:pPr>
            <a:endParaRPr lang="en-US" spc="-1" dirty="0">
              <a:solidFill>
                <a:srgbClr val="0C2340"/>
              </a:solidFill>
              <a:latin typeface="Times New Roman"/>
            </a:endParaRP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ALL, CREATE ROLE, CREATE TABLESPACE, CREATE USER, DROP ROLE, PROCESS, PROXY, RELOAD, REPLICATION CLIENT, REPLICATION SLAVE, SHOW DATABASES, SHUTDOWN, SUPER, USAGE</a:t>
            </a:r>
          </a:p>
          <a:p>
            <a:pPr marL="704850" indent="-3429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 panose="020B0604020202020204" pitchFamily="34" charset="0"/>
              <a:buChar char="•"/>
            </a:pPr>
            <a:endParaRPr lang="en-US" sz="2000" spc="-1" dirty="0">
              <a:solidFill>
                <a:srgbClr val="0C23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indent="-171450">
              <a:spcBef>
                <a:spcPts val="561"/>
              </a:spcBef>
              <a:buClr>
                <a:srgbClr val="0C234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special privilege named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USAGE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synonym for no privileges granted to a user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z="1000" spc="-1" dirty="0">
              <a:solidFill>
                <a:srgbClr val="0C23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7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82367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Privileges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MySQL distinguishes the following groups of privileges:</a:t>
            </a:r>
          </a:p>
          <a:p>
            <a:pPr marL="714375" indent="-352425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-	</a:t>
            </a:r>
            <a:r>
              <a:rPr lang="en-US" spc="-1" dirty="0">
                <a:solidFill>
                  <a:srgbClr val="FF0000"/>
                </a:solidFill>
                <a:latin typeface="Times New Roman"/>
              </a:rPr>
              <a:t>Database privileges </a:t>
            </a:r>
            <a:r>
              <a:rPr lang="en-US" spc="-1" dirty="0">
                <a:solidFill>
                  <a:srgbClr val="0C2340"/>
                </a:solidFill>
                <a:latin typeface="Times New Roman"/>
              </a:rPr>
              <a:t>apply to a database and to all objects within it</a:t>
            </a:r>
          </a:p>
          <a:p>
            <a:pPr marL="714375" indent="-352425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/>
              </a:rPr>
              <a:t>-	</a:t>
            </a:r>
            <a:r>
              <a:rPr lang="en-US" spc="-1" dirty="0">
                <a:solidFill>
                  <a:srgbClr val="FF0000"/>
                </a:solidFill>
                <a:latin typeface="Times New Roman"/>
              </a:rPr>
              <a:t>Database privileges </a:t>
            </a:r>
            <a:r>
              <a:rPr lang="en-US" spc="-1" dirty="0">
                <a:solidFill>
                  <a:srgbClr val="0C2340"/>
                </a:solidFill>
                <a:latin typeface="Times New Roman"/>
              </a:rPr>
              <a:t>can be granted for the specific databases, or globally, such that they apply to all databases</a:t>
            </a:r>
          </a:p>
          <a:p>
            <a:pPr marL="1044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CREATE, DROP, EVENT, GRANT OPTION, LOCK TABLES, REFERENCES</a:t>
            </a:r>
            <a:endParaRPr lang="en-US" sz="1000" spc="-1" dirty="0">
              <a:solidFill>
                <a:srgbClr val="0C23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8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9788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Privileges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MySQL distinguish the following groups of privileges</a:t>
            </a:r>
          </a:p>
          <a:p>
            <a:pPr marL="714375" indent="-352425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/>
              </a:rPr>
              <a:t>-	</a:t>
            </a:r>
            <a:r>
              <a:rPr lang="en-US" spc="-1" dirty="0">
                <a:solidFill>
                  <a:srgbClr val="FF0000"/>
                </a:solidFill>
                <a:latin typeface="Times New Roman"/>
              </a:rPr>
              <a:t>Table privileges</a:t>
            </a:r>
            <a:r>
              <a:rPr lang="en-US" spc="-1" dirty="0">
                <a:solidFill>
                  <a:srgbClr val="0C2340"/>
                </a:solidFill>
                <a:latin typeface="Times New Roman"/>
              </a:rPr>
              <a:t> apply to a relational table and its columns</a:t>
            </a:r>
          </a:p>
          <a:p>
            <a:pPr marL="714375" indent="-352425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/>
              </a:rPr>
              <a:t>-	</a:t>
            </a:r>
            <a:r>
              <a:rPr lang="en-US" spc="-1" dirty="0">
                <a:solidFill>
                  <a:srgbClr val="FF0000"/>
                </a:solidFill>
                <a:latin typeface="Times New Roman"/>
              </a:rPr>
              <a:t>Table privileges </a:t>
            </a:r>
            <a:r>
              <a:rPr lang="en-US" spc="-1" dirty="0">
                <a:solidFill>
                  <a:srgbClr val="0C2340"/>
                </a:solidFill>
                <a:latin typeface="Times New Roman"/>
              </a:rPr>
              <a:t>can be granted for specific relational tables, or globally so that they apply to all tables in a given database</a:t>
            </a:r>
          </a:p>
          <a:p>
            <a:pPr marL="1044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ALTER, CREATE TEMPORARY TABLES, DELETE, INDEX, INSERT, SELECT, TRIGGER, UPDATE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Information </a:t>
            </a:r>
            <a:r>
              <a:rPr lang="en-US" sz="2000" spc="-1">
                <a:solidFill>
                  <a:srgbClr val="0C2340"/>
                </a:solidFill>
                <a:latin typeface="Times New Roman"/>
              </a:rPr>
              <a:t>about all privileges 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is stored in the relational tables: 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, </a:t>
            </a:r>
            <a:r>
              <a:rPr lang="en-US" sz="20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, </a:t>
            </a:r>
            <a:r>
              <a:rPr lang="en-US" sz="20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tables_priv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, </a:t>
            </a:r>
            <a:r>
              <a:rPr lang="en-US" sz="20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columns_priv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and </a:t>
            </a:r>
            <a:r>
              <a:rPr lang="en-US" sz="20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procs_priv</a:t>
            </a: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located at </a:t>
            </a:r>
            <a:r>
              <a:rPr lang="en-US" sz="2000" spc="-1" dirty="0" err="1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 database</a:t>
            </a:r>
          </a:p>
          <a:p>
            <a:pPr marL="1044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z="2000" spc="-1" dirty="0">
              <a:solidFill>
                <a:srgbClr val="0C2340"/>
              </a:solidFill>
              <a:latin typeface="Times New Roman"/>
            </a:endParaRPr>
          </a:p>
          <a:p>
            <a:pPr marL="352440" indent="-3420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/>
              </a:rPr>
              <a:t>To list all privileges use a statement</a:t>
            </a:r>
          </a:p>
          <a:p>
            <a:pPr marL="36195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privileges;</a:t>
            </a:r>
            <a:endParaRPr lang="en-US" sz="1000" spc="-1" dirty="0">
              <a:solidFill>
                <a:srgbClr val="0C23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9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33966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4275</TotalTime>
  <Words>8275</Words>
  <Application>Microsoft Macintosh PowerPoint</Application>
  <PresentationFormat>On-screen Show (4:3)</PresentationFormat>
  <Paragraphs>936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Courier New</vt:lpstr>
      <vt:lpstr>DejaVu Sans</vt:lpstr>
      <vt:lpstr>Montserrat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UOW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49</cp:revision>
  <dcterms:modified xsi:type="dcterms:W3CDTF">2021-01-13T23:16:48Z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2016-01-22T04:47:59Z</dcterms:created>
  <dc:creator/>
  <dc:description/>
  <dc:language>en-AU</dc:language>
  <cp:lastModifiedBy/>
  <cp:lastPrinted>2016-03-29T02:04:58Z</cp:lastPrinted>
  <dcterms:modified xsi:type="dcterms:W3CDTF">2020-08-05T21:46:40Z</dcterms:modified>
  <cp:revision>231</cp:revision>
  <dc:subject/>
  <dc:title>System Analysis Week 5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Company">
    <vt:lpwstr>UOW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