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87" r:id="rId5"/>
    <p:sldId id="288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302" r:id="rId14"/>
    <p:sldId id="298" r:id="rId15"/>
    <p:sldId id="300" r:id="rId16"/>
    <p:sldId id="303" r:id="rId17"/>
    <p:sldId id="301" r:id="rId18"/>
    <p:sldId id="286" r:id="rId19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E2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62979"/>
  </p:normalViewPr>
  <p:slideViewPr>
    <p:cSldViewPr snapToGrid="0" snapToObjects="1">
      <p:cViewPr varScale="1">
        <p:scale>
          <a:sx n="74" d="100"/>
          <a:sy n="74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E760D7-54A8-43B1-9400-591B6BDB0F8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User management.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presentation explains the basic security guidelines.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0" name="CustomShape 2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050ABD-2706-4B48-9575-4FEA896B8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drop a user account we use: DROP USER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name of a user account or simply speaking: user name, is up to 32 characters long.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user account may have a password.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strongly recommended, to give a password to a user account.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Instead of a password, a user account may have the authentication plugin, that implements an external authentication methods.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User name and passwords are stored in a relational table: user, located at: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passwords, stored in a relational table: my s q l dot user, are encrypted using a plugin specific algorithm.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a user connects to the server, there is an initial authentication step, at which the user provides a password, that have a hash value equal to a hashed password stored in a relational table: my s q l dot user table.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0909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After a user connects, then depending on the sufficient privileges, the user can set or change a password.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connecting, a password is either provided in a command line or it is entered interactively during a login process.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These two ways of creating a command line connection to a database system are listed in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910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Setting account resource limits.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18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possible, to set the resource limits for the individual user accounts, on the </a:t>
            </a:r>
            <a:r>
              <a:rPr lang="en-US" sz="2000" b="0" strike="noStrike" spc="-1" dirty="0" err="1">
                <a:latin typeface="+mn-lt"/>
              </a:rPr>
              <a:t>utilisation</a:t>
            </a:r>
            <a:r>
              <a:rPr lang="en-US" sz="2000" b="0" strike="noStrike" spc="-1" dirty="0">
                <a:latin typeface="+mn-lt"/>
              </a:rPr>
              <a:t> of the following database server resources.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MAX QUERIES PER HOUR: is a parameter, that limits the total number of queries an account can issue per hour.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MAX UPDATES PER HOUR: is a parameter, that limits the total number of updates an account can issue per hour.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MAX CONNECTIONS PER HOUR: is a parameter, that limits the total number of times an account can connect to the server per hour.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MAX USER CONNECTIONS: is a parameter, that limits total number of simultaneous connections to the server from a user account.	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resource limits for a user account can be set either by: CREATE USER or by ALTER USER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few examples of setting the resource limits, are given in a bottom part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643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server stores the resource limits assigned to a user account in: my s q l dot user table, in a row corresponding to the user account.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database server counts the total number of times each account uses the resources.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If an account reaches its limit on number of connections within the last hour, the server rejects the further connections for the account until that hour is up.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Similarly, if the account reaches its limit on the number of queries or updates, the server rejects further queries or updates until the hour is up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 all such cases, the server issues appropriate error messages.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reset the current counts to zero for all accounts, a database administrator can use: FLUSH USER RESOURCES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counts for an individual account, can be reset to zero by setting any of its limits again.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per-hour counter resets do not affect: MAX USER  CONNECTIONS limit.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All counts begin at zero, when the server starts and the counts do not carry over through server restarts.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418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Locking and unlocking user accounts.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4550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account can be locked immediately after its creation or at any time later on.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clause: ACCOUNT LOCK, used in: CREATE USER statement, locks a user account immediately after the account is created.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CREATE USER statement given at the top of the slide creates a new user account: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and it locks the </a:t>
            </a:r>
            <a:r>
              <a:rPr lang="en-US" sz="2000" b="0" strike="noStrike" spc="-1" dirty="0" err="1">
                <a:latin typeface="+mn-lt"/>
              </a:rPr>
              <a:t>acount</a:t>
            </a:r>
            <a:r>
              <a:rPr lang="en-US" sz="2000" b="0" strike="noStrike" spc="-1" dirty="0">
                <a:latin typeface="+mn-lt"/>
              </a:rPr>
              <a:t>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existing account can be locked or unlocked with: ALTER USER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examples in the present slide shows how to lock and how to unlock a user account.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Locked or unlocked state of a user account is recorded in a column: account locked, in a relational table: user, located at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362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References.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293BEBB-CB62-48D8-AF3B-85DA3A8A7C1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Basic security guidelines.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&lt;speak&gt;&lt;prosody rate=”80%"&gt;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This is a slide body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&lt;/</a:t>
            </a:r>
            <a:r>
              <a:rPr lang="en-US" sz="2000" b="0" strike="noStrike" spc="-1" dirty="0">
                <a:latin typeface="+mn-lt"/>
              </a:rPr>
              <a:t>prosody&lt;!--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first and the very important security guideline is the following: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Do not ever give anyone, except: root user,  access to the relational tables in a database: my s q l !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database: my s q l, contains the data dictionary relational tables with metadata.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Corruption of information included in the data dictionary tables is a catastrophic event for a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More security guidelines: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 GRANT and REVOKE statements, to control access to a database and do not grant more privileges than necessary.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Try at a command line prompt a statement: my s q l dash u root. If it works all right, then it means, that you must set a password for a user: root.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 SHOW GRANTS statement, to check which accounts have access to what data objects. Then, use REVOKE statement to remove the privileges, that are not necessary.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&lt;/speak&gt;</a:t>
            </a:r>
          </a:p>
          <a:p>
            <a:pPr marL="216000" indent="-21348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765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other security guidelines are the following: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Do not store cleartext passwords in your database. 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all passwords must be encrypted.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encrypt the passwords, use hashing functions like s h a 2, s h a 1, m d 5 or some other one way hashing function and store the hash value.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Do not choose the passwords from the dictionaries, because special programs exist to break the passwords.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Invest in a firewall, to protect you from at least 50% of all types of exploits in any software.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applications, that access My S Q L database, should not trust any data entered by the users.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Such applications, should be written using the proper defensive programming techniques.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Do not transmit plain (un-encrypted) data over the Internet, because such information is accessible to everyone, who has the time and ability to intercept it and use it for their own purposes.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Instead, use an encrypted protocol such as S S L or S S H.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527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Securing passwords.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2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Using: the dash p your password, option on a command line interface like: my s q l dash u root dash p root, is convenient. but ... it is extremely insecure !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Using: the dash p option, on a command line with no password provided, like: my s q l dash u root dash p, is less convenient, but it is more secure.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Use the utility: my s q l config editor, to store authentication credentials in an encrypted login path file named: dot my login dot c n f.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file can be read later by My S Q L client programs.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537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Another option, is to store your password in a file with the system variables in a section: client.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to keep the password safe, the file should not be accessible to anyone but yourself.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Yet another option, is to store your password in the MY S Q L, P W D environment variable.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method of storing your My S Q L password must be considered as extremely insecure and it should not be used.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021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Adding removing user accounts.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86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create a new user account, we use CREATE USER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CREATE USER statement listed in the present slide, creates a new user account: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b, with a password: m </a:t>
            </a:r>
            <a:r>
              <a:rPr lang="en-US" sz="2000" b="0" strike="noStrike" spc="-1" dirty="0" err="1">
                <a:latin typeface="+mn-lt"/>
              </a:rPr>
              <a:t>i</a:t>
            </a:r>
            <a:r>
              <a:rPr lang="en-US" sz="2000" b="0" strike="noStrike" spc="-1" dirty="0">
                <a:latin typeface="+mn-lt"/>
              </a:rPr>
              <a:t> 6.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alter an existing user account, we use ALTER USER statement.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 ALTER USER statement listed in the present slide, changes a password to a user account: </a:t>
            </a:r>
            <a:r>
              <a:rPr lang="en-US" sz="2000" b="0" strike="noStrike" spc="-1" dirty="0" err="1">
                <a:latin typeface="+mn-lt"/>
              </a:rPr>
              <a:t>james</a:t>
            </a:r>
            <a:r>
              <a:rPr lang="en-US" sz="2000" b="0" strike="noStrike" spc="-1" dirty="0">
                <a:latin typeface="+mn-lt"/>
              </a:rPr>
              <a:t> b.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list the names of all user accounts, we use SELECT statement accessing a column: USER, from a relational table: USER, located at my s q l database.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sample results of the SELECT statement are given at the bottom of the present slide.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</a:p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47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4320"/>
            <a:ext cx="9141120" cy="684684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/>
        </p:blipFill>
        <p:spPr>
          <a:xfrm>
            <a:off x="7317720" y="5233320"/>
            <a:ext cx="1422360" cy="1170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4000" cy="24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spc="-137">
                <a:solidFill>
                  <a:srgbClr val="FFFFFF"/>
                </a:solidFill>
                <a:latin typeface="Times New Roman"/>
              </a:rPr>
              <a:t>User Management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792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Adding/removing user accounts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Dropping a user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DROP USER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User name is up to 32 characters long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User account may have a password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Accounts instead of password may have authentication plugins that implement external authentication method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User name and passwords are stored in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table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Passwords stored in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table are encrypted using plugin-specific algorithm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When a user connects to the server there is an initial authentication step in which it provides a password that have a hash value equal to hashed password stored in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table</a:t>
            </a:r>
            <a:endParaRPr lang="en-US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24983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Adding/removing user accounts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After a user connects it can (depending on sufficient privileges) set or change password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When connecting a password is either provided in a command line or it is entered interactively during a login process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csit115 –pcsit115 csit115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–u csit115 –p csit115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35135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security guidelines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passwords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Adding/removing user accounts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accounts resource limits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Locking/</a:t>
            </a:r>
            <a:r>
              <a:rPr lang="en-US" sz="2800" spc="-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user accounts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8710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Setting accounts resource limits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541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It is possible to set the limits for individual accounts on </a:t>
            </a:r>
            <a:r>
              <a:rPr lang="en-US" sz="2000" spc="-1" dirty="0" err="1">
                <a:solidFill>
                  <a:srgbClr val="002060"/>
                </a:solidFill>
                <a:latin typeface="Times New Roman"/>
              </a:rPr>
              <a:t>utilisation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 of the following server resources: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total number of queries an account can issue per hour (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MAX_QUERIES_PER_HOUR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)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total number of updates an account can issue per hour (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MAX_UPDATES_PER_HOUR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)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total number of times an account can connect to the server per hour (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MAX_CONNECTIONS_PER_HOUR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)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total number of simultaneous connections to the server by an account (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MAX_USER_CONNECTIONS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)	  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'mi6' WITH MAX_USER_CONNECTIONS 2;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MAX_QUERIES_PER_HOUR 100;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robinh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MAX_USER_CONNECTIONS 0;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alcapone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MAX_QUERIES_PER_HOUR 20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MAX_UPDATES_PER_HOUR 10 MAX_CONNECTIONS_PER_HOUR 5;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0982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/>
              </a:rPr>
              <a:t>Setting accounts resource limits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8147880" cy="560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The server stores resource limits for an account in </a:t>
            </a:r>
            <a:r>
              <a:rPr lang="en-US" sz="19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z="19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table in a row corresponding to the account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Database server counts the number of times each account uses the resources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If an </a:t>
            </a:r>
            <a:r>
              <a:rPr lang="en-US" sz="1900" u="sng" spc="-1" dirty="0">
                <a:solidFill>
                  <a:srgbClr val="002060"/>
                </a:solidFill>
                <a:latin typeface="Times New Roman"/>
              </a:rPr>
              <a:t>account reaches its limit on number of connections</a:t>
            </a: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 within the last hour, the server rejects further connections for the account until that hour is up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Similarly, if the account reaches its limit on the </a:t>
            </a:r>
            <a:r>
              <a:rPr lang="en-US" sz="1900" u="sng" spc="-1" dirty="0">
                <a:solidFill>
                  <a:srgbClr val="002060"/>
                </a:solidFill>
                <a:latin typeface="Times New Roman"/>
              </a:rPr>
              <a:t>number of queries or updates, the server rejects further queries or updates </a:t>
            </a: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until the hour is up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In all such cases, the server issues appropriate error messages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To reset the current counts to zero for all accounts, dba issues a </a:t>
            </a:r>
            <a:r>
              <a:rPr lang="en-US" sz="19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FLUSH USER_RESOURCES</a:t>
            </a: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 statement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The counts for an individual account can be reset to zero by setting any of its limits again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The per-hour counter resets do not affect </a:t>
            </a:r>
            <a:r>
              <a:rPr lang="en-US" sz="19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MAX_USER_CONNECTIONS </a:t>
            </a: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limit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 dirty="0">
                <a:solidFill>
                  <a:srgbClr val="002060"/>
                </a:solidFill>
                <a:latin typeface="Times New Roman"/>
              </a:rPr>
              <a:t>All counts begin at zero when the server starts and the counts do not carry over through server restarts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252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security guidelines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passwords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Adding/removing user accounts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accounts </a:t>
            </a: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 limits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Locking/unlocking user accounts</a:t>
            </a: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30967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Adding/removing user accounts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An account can be locked immediately after its creation (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) or at any time later on (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)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19088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'mi6' ACCOUNT LOCK;</a:t>
            </a:r>
          </a:p>
          <a:p>
            <a:pPr marL="319088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9088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ACCOUNT LOCK;</a:t>
            </a:r>
          </a:p>
          <a:p>
            <a:pPr marL="319088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19088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harryp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ACCOUNT UNLOCK;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Locked or unlocked state of a </a:t>
            </a:r>
            <a:r>
              <a:rPr lang="en-US" sz="2000" spc="-1">
                <a:solidFill>
                  <a:srgbClr val="002060"/>
                </a:solidFill>
                <a:latin typeface="Times New Roman"/>
              </a:rPr>
              <a:t>user account is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recorded in the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account_locked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column of the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table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2163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References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40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1900" spc="-1">
                <a:solidFill>
                  <a:srgbClr val="0C2340"/>
                </a:solidFill>
                <a:latin typeface="Times New Roman"/>
              </a:rPr>
              <a:t>MySQL 5.7 Reference Manual, 7.1 General Security Issues</a:t>
            </a:r>
            <a:endParaRPr lang="en-US" sz="1900" spc="-1" dirty="0">
              <a:solidFill>
                <a:srgbClr val="0C2340"/>
              </a:solidFill>
              <a:latin typeface="Times New Roman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F6AC280-27E8-4AFD-9F95-4F3085E4117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security guidelines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passwords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Adding/removing user accounts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accounts resource limits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Locking/</a:t>
            </a:r>
            <a:r>
              <a:rPr lang="en-US" sz="2800" spc="-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user accounts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Basic security guidelines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Do not ever give anyone (except </a:t>
            </a:r>
            <a:r>
              <a:rPr lang="en-US" sz="2000" spc="-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 user) access to the relational tables in a database: </a:t>
            </a:r>
            <a:r>
              <a:rPr lang="en-US" sz="2000" spc="-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  !</a:t>
            </a:r>
            <a:r>
              <a:rPr lang="zh-CN" altLang="en-US" sz="2000" spc="-1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altLang="zh-CN" sz="2000" spc="-1" dirty="0" err="1">
                <a:solidFill>
                  <a:srgbClr val="FF0000"/>
                </a:solidFill>
                <a:latin typeface="Times New Roman"/>
              </a:rPr>
              <a:t>mysql</a:t>
            </a:r>
            <a:r>
              <a:rPr lang="zh-CN" altLang="en-US" sz="2000" spc="-1" dirty="0">
                <a:solidFill>
                  <a:srgbClr val="FF0000"/>
                </a:solidFill>
                <a:latin typeface="Times New Roman"/>
              </a:rPr>
              <a:t>是系统表，其他用户不能访问</a:t>
            </a:r>
            <a:endParaRPr lang="en-US" sz="2000" spc="-1" dirty="0">
              <a:solidFill>
                <a:srgbClr val="FF000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Use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GRANT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 and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 statements to control access to MySQL and do not grant more privileges than necessary</a:t>
            </a:r>
            <a:r>
              <a:rPr lang="zh-CN" altLang="en-US" sz="2000" spc="-1" dirty="0">
                <a:solidFill>
                  <a:srgbClr val="002060"/>
                </a:solidFill>
                <a:latin typeface="Times New Roman"/>
              </a:rPr>
              <a:t> 授权就用</a:t>
            </a:r>
            <a:r>
              <a:rPr lang="en-US" altLang="zh-CN" sz="2000" spc="-1" dirty="0">
                <a:solidFill>
                  <a:srgbClr val="002060"/>
                </a:solidFill>
                <a:latin typeface="Times New Roman"/>
              </a:rPr>
              <a:t>grant</a:t>
            </a:r>
            <a:r>
              <a:rPr lang="zh-CN" altLang="en-US" sz="2000" spc="-1" dirty="0">
                <a:solidFill>
                  <a:srgbClr val="002060"/>
                </a:solidFill>
                <a:latin typeface="Times New Roman"/>
              </a:rPr>
              <a:t>和</a:t>
            </a:r>
            <a:r>
              <a:rPr lang="en-US" altLang="zh-CN" sz="2000" spc="-1" dirty="0">
                <a:solidFill>
                  <a:srgbClr val="002060"/>
                </a:solidFill>
                <a:latin typeface="Times New Roman"/>
              </a:rPr>
              <a:t>revoke</a:t>
            </a:r>
            <a:r>
              <a:rPr lang="zh-CN" altLang="en-US" sz="2000" spc="-1" dirty="0">
                <a:solidFill>
                  <a:srgbClr val="002060"/>
                </a:solidFill>
                <a:latin typeface="Times New Roman"/>
              </a:rPr>
              <a:t>授权，不能给过多权限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Try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If it works all right then you must set a password for a user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 !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Use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GRANTS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statement to check which accounts have access to what data objects.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Then use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REVOKE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 statement to remove those privileges that are not necessary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68246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20525"/>
            <a:ext cx="8147880" cy="62059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Basic security guidelines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19"/>
            <a:ext cx="7871040" cy="50210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Do not store cleartext passwords in your </a:t>
            </a:r>
            <a:r>
              <a:rPr lang="en-US" sz="2000" spc="-1" dirty="0" err="1">
                <a:solidFill>
                  <a:srgbClr val="002060"/>
                </a:solidFill>
                <a:latin typeface="Times New Roman"/>
              </a:rPr>
              <a:t>database不要存明文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Instead, use hashing functions like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sha2()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,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sha1()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,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md5()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or some other one-way hashing function and store the hash </a:t>
            </a:r>
            <a:r>
              <a:rPr lang="en-US" sz="2000" spc="-1" dirty="0" err="1">
                <a:solidFill>
                  <a:srgbClr val="002060"/>
                </a:solidFill>
                <a:latin typeface="Times New Roman"/>
              </a:rPr>
              <a:t>value用hash存储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Do not choose passwords from dictionaries because special programs exist to break </a:t>
            </a:r>
            <a:r>
              <a:rPr lang="en-US" sz="2000" spc="-1" dirty="0" err="1">
                <a:solidFill>
                  <a:srgbClr val="002060"/>
                </a:solidFill>
                <a:latin typeface="Times New Roman"/>
              </a:rPr>
              <a:t>passwords不要用单词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Invest in a firewall to protect you from at least 50% of all types of exploits in any </a:t>
            </a:r>
            <a:r>
              <a:rPr lang="en-US" sz="2000" spc="-1" dirty="0" err="1">
                <a:solidFill>
                  <a:srgbClr val="002060"/>
                </a:solidFill>
                <a:latin typeface="Times New Roman"/>
              </a:rPr>
              <a:t>software装防火墙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Applications that access MySQL should not trust any data entered by users, and should be written using proper defensive programming techniques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Do not transmit plain (unencrypted) data over the Internet because such information is accessible to everyone who has the time and ability to intercept it and use it for their own </a:t>
            </a:r>
            <a:r>
              <a:rPr lang="en-US" sz="2000" spc="-1" dirty="0" err="1">
                <a:solidFill>
                  <a:srgbClr val="002060"/>
                </a:solidFill>
                <a:latin typeface="Times New Roman"/>
              </a:rPr>
              <a:t>purposes不用网络发明文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Instead, use an encrypted protocol such as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SSL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 or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SSH用SSL</a:t>
            </a:r>
            <a:r>
              <a:rPr lang="zh-CN" alt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zh-CN" alt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协议</a:t>
            </a:r>
            <a:endParaRPr lang="en-US" sz="2000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44399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security guidelines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passwords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Adding/removing user accounts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accounts resource limits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Locking/</a:t>
            </a:r>
            <a:r>
              <a:rPr lang="en-US" sz="2800" spc="-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user accounts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5772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Securing passwords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Using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pyour_password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or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--password=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your_password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option on the command line like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proot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is convenient but ...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it is extremely insecure !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Using the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-p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or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--password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option on the command line with no password value like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-u root -p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is less convenient but it is more secure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Use the 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mysql_config_editor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utility to store authentication credentials in an encrypted login path file named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mylogin.cnf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.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The file can be read later by MySQL client programs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9111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Securing passwords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Store your password in a file with system variables in a section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[client]</a:t>
            </a:r>
          </a:p>
          <a:p>
            <a:pPr marL="1044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[client]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password=</a:t>
            </a:r>
            <a:r>
              <a:rPr lang="en-US" sz="2000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your_password</a:t>
            </a:r>
            <a:endParaRPr lang="en-US" sz="2000" spc="-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To keep the password safe, </a:t>
            </a:r>
            <a:r>
              <a:rPr lang="en-US" sz="2000" spc="-1" dirty="0">
                <a:solidFill>
                  <a:srgbClr val="FF0000"/>
                </a:solidFill>
                <a:latin typeface="Times New Roman"/>
              </a:rPr>
              <a:t>the file should not be accessible to anyone but yourself</a:t>
            </a: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Store your password in the </a:t>
            </a:r>
            <a:r>
              <a:rPr lang="en-US" sz="2000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MYSQL_PWD </a:t>
            </a: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environment variable</a:t>
            </a:r>
            <a:r>
              <a:rPr lang="zh-CN" altLang="en-US" sz="2000" spc="-1" dirty="0">
                <a:solidFill>
                  <a:srgbClr val="002060"/>
                </a:solidFill>
                <a:latin typeface="Times New Roman"/>
              </a:rPr>
              <a:t> 存到环境变量中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This method of specifying your MySQL password must be considered extremely insecure and should not be used.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73249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security guidelines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Securing passwords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Adding/removing user accounts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accounts resource limits</a:t>
            </a: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Locking/</a:t>
            </a:r>
            <a:r>
              <a:rPr lang="en-US" sz="2800" spc="-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unlocking user accounts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7844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800">
              <a:lnSpc>
                <a:spcPct val="100000"/>
              </a:lnSpc>
              <a:spcBef>
                <a:spcPts val="561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/>
                <a:ea typeface="DejaVu Sans"/>
              </a:rPr>
              <a:t>Adding/removing user accounts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Creating a new user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'mi6';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Altering a user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USER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IDENTIFIED BY '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52440" indent="-34200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000" spc="-1" dirty="0">
                <a:solidFill>
                  <a:srgbClr val="002060"/>
                </a:solidFill>
                <a:latin typeface="Times New Roman"/>
              </a:rPr>
              <a:t>Listing the users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USER FROM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mysql.user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spc="-1" dirty="0">
              <a:solidFill>
                <a:srgbClr val="002060"/>
              </a:solidFill>
              <a:latin typeface="Times New Roman"/>
            </a:endParaRP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USER    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jamesb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csit115 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pc="-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mysql.sys</a:t>
            </a: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root      |</a:t>
            </a:r>
          </a:p>
          <a:p>
            <a:pPr marL="361950" algn="just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</a:pPr>
            <a:r>
              <a:rPr lang="en-US" spc="-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09489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5139</TotalTime>
  <Words>3676</Words>
  <Application>Microsoft Macintosh PowerPoint</Application>
  <PresentationFormat>全屏显示(4:3)</PresentationFormat>
  <Paragraphs>434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Courier New</vt:lpstr>
      <vt:lpstr>Montserrat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Yinqiao Li</cp:lastModifiedBy>
  <cp:revision>105</cp:revision>
  <dcterms:modified xsi:type="dcterms:W3CDTF">2023-12-04T06:31:12Z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2016-01-22T04:47:59Z</dcterms:created>
  <dc:creator/>
  <dc:description/>
  <dc:language>en-AU</dc:language>
  <cp:lastModifiedBy/>
  <cp:lastPrinted>2016-03-29T02:04:58Z</cp:lastPrinted>
  <dcterms:modified xsi:type="dcterms:W3CDTF">2020-08-05T21:46:40Z</dcterms:modified>
  <cp:revision>231</cp:revision>
  <dc:subject/>
  <dc:title>System Analysis Week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