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1"/>
  </p:notesMasterIdLst>
  <p:sldIdLst>
    <p:sldId id="256" r:id="rId3"/>
    <p:sldId id="257" r:id="rId4"/>
    <p:sldId id="287" r:id="rId5"/>
    <p:sldId id="288"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289" r:id="rId24"/>
    <p:sldId id="307" r:id="rId25"/>
    <p:sldId id="308" r:id="rId26"/>
    <p:sldId id="309" r:id="rId27"/>
    <p:sldId id="310" r:id="rId28"/>
    <p:sldId id="312" r:id="rId29"/>
    <p:sldId id="313" r:id="rId30"/>
    <p:sldId id="311" r:id="rId31"/>
    <p:sldId id="314" r:id="rId32"/>
    <p:sldId id="315" r:id="rId33"/>
    <p:sldId id="316" r:id="rId34"/>
    <p:sldId id="318" r:id="rId35"/>
    <p:sldId id="319" r:id="rId36"/>
    <p:sldId id="320" r:id="rId37"/>
    <p:sldId id="322" r:id="rId38"/>
    <p:sldId id="323" r:id="rId39"/>
    <p:sldId id="286" r:id="rId4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E22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56458"/>
  </p:normalViewPr>
  <p:slideViewPr>
    <p:cSldViewPr snapToGrid="0" snapToObjects="1">
      <p:cViewPr varScale="1">
        <p:scale>
          <a:sx n="66" d="100"/>
          <a:sy n="66" d="100"/>
        </p:scale>
        <p:origin x="34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a:rPr>
              <a:t> </a:t>
            </a: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a:rPr>
              <a:t> </a:t>
            </a: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a:rPr>
              <a:t> </a:t>
            </a: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77E760D7-54A8-43B1-9400-591B6BDB0F81}"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Data integrity.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This presentation explains a concept of data integrity.</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0" name="CustomShape 2"/>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050ABD-2706-4B48-9575-4FEA896B80B9}" type="slidenum">
              <a:rPr lang="en-US" sz="1200" b="0" strike="noStrike" spc="-1">
                <a:solidFill>
                  <a:srgbClr val="000000"/>
                </a:solidFill>
                <a:latin typeface="+mn-lt"/>
                <a:ea typeface="+mn-ea"/>
              </a:rPr>
              <a:t>1</a:t>
            </a:fld>
            <a:endParaRPr lang="en-US" sz="1200" b="0" strike="noStrike" spc="-1">
              <a:latin typeface="Arial"/>
            </a:endParaRPr>
          </a:p>
        </p:txBody>
      </p:sp>
      <p:sp>
        <p:nvSpPr>
          <p:cNvPr id="191" name="CustomShape 3"/>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Verification of consistency constraints.</a:t>
            </a:r>
          </a:p>
          <a:p>
            <a:pPr marL="216000" indent="-213480">
              <a:lnSpc>
                <a:spcPct val="100000"/>
              </a:lnSpc>
            </a:pPr>
            <a:r>
              <a:rPr lang="en-US" sz="2000" b="0" strike="noStrike" spc="-1">
                <a:latin typeface="+mn-lt"/>
              </a:rPr>
              <a:t>&lt;</a:t>
            </a:r>
            <a:r>
              <a:rPr lang="en-US" sz="2000" b="0" strike="noStrike" spc="-1" dirty="0">
                <a:latin typeface="+mn-lt"/>
              </a:rPr>
              <a: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10</a:t>
            </a:fld>
            <a:endParaRPr lang="en-US" sz="1200" b="0" strike="noStrike" spc="-1">
              <a:latin typeface="Arial"/>
            </a:endParaRPr>
          </a:p>
        </p:txBody>
      </p:sp>
    </p:spTree>
    <p:extLst>
      <p:ext uri="{BB962C8B-B14F-4D97-AF65-F5344CB8AC3E}">
        <p14:creationId xmlns:p14="http://schemas.microsoft.com/office/powerpoint/2010/main" val="3803574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How do we enforce the consistency constraints in the contents of a database ?</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simple method is to define the consistency constraints in: CREATE TABLE or ALTER TABLE statements of S Q L.</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Then, a verification of the consistency constraints is automatically  performed by a database server.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Unfortunately, such solution is not general enough.</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large number of constraints, cannot be expressed as the clauses of CREATE TABLE or ALTER TABLE statements.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a:p>
            <a:pPr marL="216000" indent="-213480">
              <a:lnSpc>
                <a:spcPct val="100000"/>
              </a:lnSpc>
            </a:pPr>
            <a:endParaRPr lang="en-US" sz="2000" b="0" strike="noStrike" spc="-1" dirty="0">
              <a:latin typeface="+mn-lt"/>
            </a:endParaRP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11</a:t>
            </a:fld>
            <a:endParaRPr lang="en-US" sz="1200" b="0" strike="noStrike" spc="-1">
              <a:latin typeface="Arial"/>
            </a:endParaRPr>
          </a:p>
        </p:txBody>
      </p:sp>
    </p:spTree>
    <p:extLst>
      <p:ext uri="{BB962C8B-B14F-4D97-AF65-F5344CB8AC3E}">
        <p14:creationId xmlns:p14="http://schemas.microsoft.com/office/powerpoint/2010/main" val="739470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Another method to enforce a consistency constraint, is to periodically validate the constraint in the contents of a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a constraint is not satisfied, then it is possible to reverse all modifications, related to the constraint and performed from a moment when the constraint was enforced last time.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verification of a consistency constraint, can be done through negation of a constraint condition and through processing of a query with WHERE clause, that implements a negated consistency constraint condition.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Such query is equivalent to a query, that finds all data violating a given consistency constraint.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processing of the query provides an empty result, then a consistency constraint validates well in the contents of a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the query returns a nonempty result, then it means, that a database contains data, that violates a consistency constraint.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Assume, that we would like to enforce a consistency constraint, saying that a student cannot </a:t>
            </a:r>
            <a:r>
              <a:rPr lang="en-US" sz="2000" b="0" strike="noStrike" spc="-1" dirty="0" err="1">
                <a:latin typeface="+mn-lt"/>
              </a:rPr>
              <a:t>enrol</a:t>
            </a:r>
            <a:r>
              <a:rPr lang="en-US" sz="2000" b="0" strike="noStrike" spc="-1" dirty="0">
                <a:latin typeface="+mn-lt"/>
              </a:rPr>
              <a:t> in more than 4 subjects per session.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Then, after negation of the consistency constraint, we try to find the students who enrolled in more than 4 subjects per session.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We can implement SELECT statement, that finds the students who enrolled in more than 4 subjects per session and we can process such statement after insertion of a new row into a relational table: ENROLMENT.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the SELECT statement returns a nonempty results, then we can roll back the latest insertion.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way how the modification to a database can be rolled back, will be discussed in one the presentations coming soon.</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12</a:t>
            </a:fld>
            <a:endParaRPr lang="en-US" sz="1200" b="0" strike="noStrike" spc="-1">
              <a:latin typeface="Arial"/>
            </a:endParaRPr>
          </a:p>
        </p:txBody>
      </p:sp>
    </p:spTree>
    <p:extLst>
      <p:ext uri="{BB962C8B-B14F-4D97-AF65-F5344CB8AC3E}">
        <p14:creationId xmlns:p14="http://schemas.microsoft.com/office/powerpoint/2010/main" val="3687066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There is a pretty large number of other ways, how we can </a:t>
            </a:r>
            <a:r>
              <a:rPr lang="en-US" sz="2000" b="0" strike="noStrike" spc="-1" dirty="0" err="1">
                <a:latin typeface="+mn-lt"/>
              </a:rPr>
              <a:t>organise</a:t>
            </a:r>
            <a:r>
              <a:rPr lang="en-US" sz="2000" b="0" strike="noStrike" spc="-1" dirty="0">
                <a:latin typeface="+mn-lt"/>
              </a:rPr>
              <a:t> verification of consistency constraints in the contents of a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One of the ways is to implement verification of consistency constraints within a database application, that </a:t>
            </a:r>
            <a:r>
              <a:rPr lang="en-US" sz="2000" b="0" strike="noStrike" spc="-1" dirty="0" err="1">
                <a:latin typeface="+mn-lt"/>
              </a:rPr>
              <a:t>performes</a:t>
            </a:r>
            <a:r>
              <a:rPr lang="en-US" sz="2000" b="0" strike="noStrike" spc="-1" dirty="0">
                <a:latin typeface="+mn-lt"/>
              </a:rPr>
              <a:t> the modifications of the database contents.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example, we implement a Java application accessing a relational database, through Java </a:t>
            </a:r>
            <a:r>
              <a:rPr lang="en-US" sz="2000" b="0" strike="noStrike" spc="-1" dirty="0" err="1">
                <a:latin typeface="+mn-lt"/>
              </a:rPr>
              <a:t>DataBase</a:t>
            </a:r>
            <a:r>
              <a:rPr lang="en-US" sz="2000" b="0" strike="noStrike" spc="-1" dirty="0">
                <a:latin typeface="+mn-lt"/>
              </a:rPr>
              <a:t> Connectivity (J D B C).</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such a case, verification of a consistency constraint, is performed by a database application.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also possible to implement a verification of consistency constraints, within a stored procedure or stored function.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stored procedure or a stored function, is a piece of code written in a host language of database system + S Q L and stored in a data dictionary.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such a case, verification of a consistency constraint, is performed by a database server.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possible to implement a verification of consistency constraints, as a servlet or p h p code located at a Web server.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such a case, verification of a consistency constraint, is performed by a Web server.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also possible to implement a verification of consistency constraints, as a database trigger.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database trigger is a piece of code written in a host language of a database system + S Q L and stored in a data dictionary.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database trigger can be automatically activated, when a </a:t>
            </a:r>
            <a:r>
              <a:rPr lang="en-US" sz="2000" b="0" strike="noStrike" spc="-1" dirty="0" err="1">
                <a:latin typeface="+mn-lt"/>
              </a:rPr>
              <a:t>predifined</a:t>
            </a:r>
            <a:r>
              <a:rPr lang="en-US" sz="2000" b="0" strike="noStrike" spc="-1" dirty="0">
                <a:latin typeface="+mn-lt"/>
              </a:rPr>
              <a:t> event happens and a predefined condition is satisfied.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such a case, verification of consistency constraint, is performed by a database server.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the next few slides, we shall look at the details how a consistency constraint can be verified as S Q L script, as a stored procedure or function or as a database trigger.</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13</a:t>
            </a:fld>
            <a:endParaRPr lang="en-US" sz="1200" b="0" strike="noStrike" spc="-1">
              <a:latin typeface="Arial"/>
            </a:endParaRPr>
          </a:p>
        </p:txBody>
      </p:sp>
    </p:spTree>
    <p:extLst>
      <p:ext uri="{BB962C8B-B14F-4D97-AF65-F5344CB8AC3E}">
        <p14:creationId xmlns:p14="http://schemas.microsoft.com/office/powerpoint/2010/main" val="1882427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First, we look at the application of S Q L scripts to verify consistency constraints.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Assume, that a relational table: EMPLOYEE, contains information common to all employees and the relational tables: DRIVER and ADMIN, contain information specific to the drivers and administration people.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We would like to enforce a multi-table constraint saying, that a table EMPLOYEE must contain only information about drivers and admin people.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means, that if information about an employee is recorded in a relational table: EMPLOYEE, then more information related to the employee must be recorded either in a relational table: ADMIN or in a relational table: DRIVER or in both of them.</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Well, we assume, that sometimes an employee can be a driver and an administration person.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To verify the consistency constraint, we negate its condition and we put it in SELECT statement.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SELECT statement given at the bottom of the present slide lists all rows in the EMPLOYEE table, that violate the constraint.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SELECT statement finds the employees recorded in a relational table: EMPLOYEE, and not recorded in both relational tables: DRIVER and ADMIN.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processing of S Q L script, that contains the SELECT statement returns an empty result, then it means, that the consistency constraint is enforced in the present contents of a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the consistency constraint is not valid in the present contents of a database, then SELECT statement returns information about all data, that violates the constraint.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14</a:t>
            </a:fld>
            <a:endParaRPr lang="en-US" sz="1200" b="0" strike="noStrike" spc="-1">
              <a:latin typeface="Arial"/>
            </a:endParaRPr>
          </a:p>
        </p:txBody>
      </p:sp>
    </p:spTree>
    <p:extLst>
      <p:ext uri="{BB962C8B-B14F-4D97-AF65-F5344CB8AC3E}">
        <p14:creationId xmlns:p14="http://schemas.microsoft.com/office/powerpoint/2010/main" val="1173384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The present slide contains the SELECT statement, that verifies the consistency constraint.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sample results returned by the statement, are listed at the bottom of the present slide.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SELECT statement found, that information about an employee number 20 is not included in any of the relational tables: DRIVER or ADMIN.</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15</a:t>
            </a:fld>
            <a:endParaRPr lang="en-US" sz="1200" b="0" strike="noStrike" spc="-1">
              <a:latin typeface="Arial"/>
            </a:endParaRPr>
          </a:p>
        </p:txBody>
      </p:sp>
    </p:spTree>
    <p:extLst>
      <p:ext uri="{BB962C8B-B14F-4D97-AF65-F5344CB8AC3E}">
        <p14:creationId xmlns:p14="http://schemas.microsoft.com/office/powerpoint/2010/main" val="238626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The next implementation technique, that verifies a consistency constraints, is based on application of stored routines: procedures and/or functions.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stored routine is a piece of code, whose logic is usually implemented in a host language of a database system, together with embedded S Q L statements accessing the contents of a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host language is a general purpose algorithmic programming language.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Different database systems may have different host languages.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stored routine is stored in a data dictionary, also called: data repository of a database system, for example: my s q l database  or information system database, on My S Q L database server.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sample stored procedure: country h o s is listed at the bottom of the present slide.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procedure finds the names and heads of states of the countries located at a continent, whose name is passed to a procedure through an input parameter.</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16</a:t>
            </a:fld>
            <a:endParaRPr lang="en-US" sz="1200" b="0" strike="noStrike" spc="-1">
              <a:latin typeface="Arial"/>
            </a:endParaRPr>
          </a:p>
        </p:txBody>
      </p:sp>
    </p:spTree>
    <p:extLst>
      <p:ext uri="{BB962C8B-B14F-4D97-AF65-F5344CB8AC3E}">
        <p14:creationId xmlns:p14="http://schemas.microsoft.com/office/powerpoint/2010/main" val="1310452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 stored procedure country h o s can be invoked using a CALL statement, in a way listed at the top of the present slide.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Then, it is possible to include within a stored procedure, S Q L statements, that verifies a consistency constraint.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rights to process a stored procedure can be granted to different users implementing their own applications.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Then, there is no need to repeat the identical S Q L statements, that verifies a constraint in every application.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example, a stored procedure: insert employee, can be used to verify the consistency constraints.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Then a call to: insert employee, replaces the application of INSERT statement.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stored procedure does not have to return a value and it can modify its parameters, for a later inspection by the caller.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stored procedure can also generate the results, to be returned to the client program, through one of its parameters.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17</a:t>
            </a:fld>
            <a:endParaRPr lang="en-US" sz="1200" b="0" strike="noStrike" spc="-1">
              <a:latin typeface="Arial"/>
            </a:endParaRPr>
          </a:p>
        </p:txBody>
      </p:sp>
    </p:spTree>
    <p:extLst>
      <p:ext uri="{BB962C8B-B14F-4D97-AF65-F5344CB8AC3E}">
        <p14:creationId xmlns:p14="http://schemas.microsoft.com/office/powerpoint/2010/main" val="2460275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 stored function can be used much like a built-in row function.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stored function can be invoked in an expression to return a value during the evaluation of the expression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example, a stored function: Customer Level, returns a customer level depending on a value of an input parameter, that determine a credit limit.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sample implementation of the function, is given in the middle of the present slide.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function can be used in SELECT statement, as a standard row function.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Please, see SELECT statement, at the bottom of the present slide.</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18</a:t>
            </a:fld>
            <a:endParaRPr lang="en-US" sz="1200" b="0" strike="noStrike" spc="-1">
              <a:latin typeface="Arial"/>
            </a:endParaRPr>
          </a:p>
        </p:txBody>
      </p:sp>
    </p:spTree>
    <p:extLst>
      <p:ext uri="{BB962C8B-B14F-4D97-AF65-F5344CB8AC3E}">
        <p14:creationId xmlns:p14="http://schemas.microsoft.com/office/powerpoint/2010/main" val="2411201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Another way how verification of consistency constraints can be done, is to implement it, as a database trigger.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trigger is a named database object, associated with a relational table.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trigger is activated, when a particular event occurs for the relational table.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database trigger can be used to evaluate consistency constraints, after the modifications of a database or to perform the calculations of the values of derived columns in a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triggers can also be used, to enforce sophisticated database security constraints and/or to audit suspicious database activities, like for example an update to a column: SALARY, performed on Sunday.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trigger is created through processing of CREATE TRIGGER statement.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trigger is automatically activated when an S Q L statement inserts, updates or deletes the rows in a relational table associated with the trigger.</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19</a:t>
            </a:fld>
            <a:endParaRPr lang="en-US" sz="1200" b="0" strike="noStrike" spc="-1">
              <a:latin typeface="Arial"/>
            </a:endParaRPr>
          </a:p>
        </p:txBody>
      </p:sp>
    </p:spTree>
    <p:extLst>
      <p:ext uri="{BB962C8B-B14F-4D97-AF65-F5344CB8AC3E}">
        <p14:creationId xmlns:p14="http://schemas.microsoft.com/office/powerpoint/2010/main" val="1090789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Data integrity ? What is it ?</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For example, insertion of a row automatically activates a database trigger.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trigger performs verification of a consistency constraint, after a new row has been inserted.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trigger can be activated, either before or after the triggering event: processing of INSERT statement.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means, that we can activate a trigger before each row is inserted or after each row is inserted into a relational table.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sample implementation of a database trigger, that fires before an update on a relational table: ACCOUNT, is given at the bottom of the present slide.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trigger checks, if a new amount is positive and if it is not, then the trigger aborts the processing of an UPDATE statement, that fired the trigger.</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20</a:t>
            </a:fld>
            <a:endParaRPr lang="en-US" sz="1200" b="0" strike="noStrike" spc="-1">
              <a:latin typeface="Arial"/>
            </a:endParaRPr>
          </a:p>
        </p:txBody>
      </p:sp>
    </p:spTree>
    <p:extLst>
      <p:ext uri="{BB962C8B-B14F-4D97-AF65-F5344CB8AC3E}">
        <p14:creationId xmlns:p14="http://schemas.microsoft.com/office/powerpoint/2010/main" val="347024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In another case, a database trigger is used, to audit updates performed on a relational table: EMPLOYEE.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trigger saves in a relational table: EMPLOYEES AUDIT, the values of employee number, last name and the present date.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sample implementation of the trigger, is given in the present slide. </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21</a:t>
            </a:fld>
            <a:endParaRPr lang="en-US" sz="1200" b="0" strike="noStrike" spc="-1">
              <a:latin typeface="Arial"/>
            </a:endParaRPr>
          </a:p>
        </p:txBody>
      </p:sp>
    </p:spTree>
    <p:extLst>
      <p:ext uri="{BB962C8B-B14F-4D97-AF65-F5344CB8AC3E}">
        <p14:creationId xmlns:p14="http://schemas.microsoft.com/office/powerpoint/2010/main" val="1018714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ROLLBACK and COMMIT statements.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22</a:t>
            </a:fld>
            <a:endParaRPr lang="en-US" sz="1200" b="0" strike="noStrike" spc="-1">
              <a:latin typeface="Arial"/>
            </a:endParaRPr>
          </a:p>
        </p:txBody>
      </p:sp>
    </p:spTree>
    <p:extLst>
      <p:ext uri="{BB962C8B-B14F-4D97-AF65-F5344CB8AC3E}">
        <p14:creationId xmlns:p14="http://schemas.microsoft.com/office/powerpoint/2010/main" val="3062949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Every database system, allows for the immediate reversals of the recent modifications, with ROLLBACK statement.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On the other hand, COMMIT statement makes all modifications performed since the beginning of a session or since the latest processing of COMMIT statement, permanent in a database, </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COMMIT statement, makes the reversal of such modification with ROLLBACK statement impossible.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All modifications, performed since the latest COMMIT statement or the beginning of a session can be reversed with ROLLBACK statement.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23</a:t>
            </a:fld>
            <a:endParaRPr lang="en-US" sz="1200" b="0" strike="noStrike" spc="-1">
              <a:latin typeface="Arial"/>
            </a:endParaRPr>
          </a:p>
        </p:txBody>
      </p:sp>
    </p:spTree>
    <p:extLst>
      <p:ext uri="{BB962C8B-B14F-4D97-AF65-F5344CB8AC3E}">
        <p14:creationId xmlns:p14="http://schemas.microsoft.com/office/powerpoint/2010/main" val="3176104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system variable: AUTOCOMMIT, can be used to control the permanent recording of the modifications in a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a system variable: AUTOCOMMIT, is set to: ON, then all data manipulation statements like: INSERT, UPDATE and DELETE, are immediately and automatically committed, at the end of processing of the data manipulation statement.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a system variable: AUTOCOMMIT, is set to OFF, then all modifications to a database are either committed by COMMIT statement or any data definition statement like: CREATE, ALTER or DROP.</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Exit statement, that ends a session, does not commit the modifications.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By default, a variable AUTOCOMMIT is set to: 'ON', at the beginning of a session.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value of AUTOCOMMIT variable, can be changed in the same way as the values of other system variables.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24</a:t>
            </a:fld>
            <a:endParaRPr lang="en-US" sz="1200" b="0" strike="noStrike" spc="-1">
              <a:latin typeface="Arial"/>
            </a:endParaRPr>
          </a:p>
        </p:txBody>
      </p:sp>
    </p:spTree>
    <p:extLst>
      <p:ext uri="{BB962C8B-B14F-4D97-AF65-F5344CB8AC3E}">
        <p14:creationId xmlns:p14="http://schemas.microsoft.com/office/powerpoint/2010/main" val="1354990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In some cases setting a system variable: AUTOCOMMIT, to: ON, may contribute to an unintentional corruption of a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Assume, that we would like to delete the Department of Arts from a relational table: DEPARTMENT and a system variable: AUTOCOMMIT, is set to: 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First, we use DELETE statement, to delete all courses offered by the Department of Arts.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DELETE statement is given in the second paragraph of the present slide.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a value of system variable: AUTOCOMMIT, is ON, then DELETE statement is immediately committed, and the results of the deletion are visible to the other users of the same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Assume, that at this point another user processes SELECT statement, that finds the total number of departments and the total number of courses offered by each department.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Both SELECT statements are given at the bottom of the present slide.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SELECT statement accesses two relational tables. </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One of the relational table: COURSE, is changed and its contents are visible to the other users.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However, the other relational table: DEPARTMENT, is not changed yet.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why, a user querying a database gets incorrect information, that the Department of Arts still exists and it offers no courses !</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may happen, that a modification of a database needs two or more data manipulation statements.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And, it may also happen, that an intermediate state of a database, between two data manipulations is inconsistent.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Then, it is incorrect to set a system variable: AUTOCOMMIT, to: ON, because such inconsistent state of a database is revealed to the users.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25</a:t>
            </a:fld>
            <a:endParaRPr lang="en-US" sz="1200" b="0" strike="noStrike" spc="-1">
              <a:latin typeface="Arial"/>
            </a:endParaRPr>
          </a:p>
        </p:txBody>
      </p:sp>
    </p:spTree>
    <p:extLst>
      <p:ext uri="{BB962C8B-B14F-4D97-AF65-F5344CB8AC3E}">
        <p14:creationId xmlns:p14="http://schemas.microsoft.com/office/powerpoint/2010/main" val="2138764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Now, in another case, we assume, that we would like to delete the Department of Arts and a value of system variable: AUTOCOMMIT is set to: OFF.</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Like before, first, we delete all courses offered by the Department of Arts.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a system variable AUTOCOMMIT is set to OFF, then the  DELETE statement is not immediately committed and the results of the deletion are not visible to the other users of the same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Assume, that at this point in time, another user processes SELECT statements, that find the total number of departments and the total number of courses offered by each department.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Then, another user obtains the  correct information, because the deletions have not been committed yet and another user does not see the deletions at all.</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the deletions are committed with COMMIT statement, then the deletions become permanent and both deletions are visible to the other users.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26</a:t>
            </a:fld>
            <a:endParaRPr lang="en-US" sz="1200" b="0" strike="noStrike" spc="-1">
              <a:latin typeface="Arial"/>
            </a:endParaRPr>
          </a:p>
        </p:txBody>
      </p:sp>
    </p:spTree>
    <p:extLst>
      <p:ext uri="{BB962C8B-B14F-4D97-AF65-F5344CB8AC3E}">
        <p14:creationId xmlns:p14="http://schemas.microsoft.com/office/powerpoint/2010/main" val="40660943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Backup and recovery.</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27</a:t>
            </a:fld>
            <a:endParaRPr lang="en-US" sz="1200" b="0" strike="noStrike" spc="-1">
              <a:latin typeface="Arial"/>
            </a:endParaRPr>
          </a:p>
        </p:txBody>
      </p:sp>
    </p:spTree>
    <p:extLst>
      <p:ext uri="{BB962C8B-B14F-4D97-AF65-F5344CB8AC3E}">
        <p14:creationId xmlns:p14="http://schemas.microsoft.com/office/powerpoint/2010/main" val="1055713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 database system, like My S Q L, supports two types of backups: physical backup and logical backup.</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physical backup consists of the raw copies of the directories and files, that store the contents of a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Physical backup, is more suitable for the large, important databases, that need to be recovered quickly, when a database integrity problem occurs.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Logical backup, saves information represented as the logical database structures and the contents.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example, as INSERT statements or delimited-text files.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logical data structures, are represented by the S Q L statements like: CREATE DATABASE and CREATE TABLE statements.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Logical backup is more suitable for the smaller amounts of data, where we can edit the data values or the table structures or recreate the data on a different system architecture.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diagram at the bottom of the present slide, shows the outcomes from processing of a program: my s q l dump, that creates a logical backup.</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logical backup contains S Q L statements, generated from the contents of a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 Q L script generated by: my s q l dump program, consist of: CREATE DATABASE, DROP TABLE, CREATE TABLE and INSERT statements.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 Q L script can by processed by a command line interface: my s q l,  to restore data from a logical backup.</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28</a:t>
            </a:fld>
            <a:endParaRPr lang="en-US" sz="1200" b="0" strike="noStrike" spc="-1">
              <a:latin typeface="Arial"/>
            </a:endParaRPr>
          </a:p>
        </p:txBody>
      </p:sp>
    </p:spTree>
    <p:extLst>
      <p:ext uri="{BB962C8B-B14F-4D97-AF65-F5344CB8AC3E}">
        <p14:creationId xmlns:p14="http://schemas.microsoft.com/office/powerpoint/2010/main" val="2925021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An interesting question is: which backup technique is better ?</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impossible to give a decisive answer, that entirely favors one of the techniques.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depends on the  situation, where a backup is taken and on the external constraints.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definitely true, that physical backup is more compact than logical backup.</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because only data is backed up in the persistent storage.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Logical backup needs more space for representation of the database structures, when saved in a text format. </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Also, application of physical backup, are faster than logical backup, because it involves only copying files without any conversion.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Logical backup is slower than physical one, because the server must access database information and convert it to a logical format.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Physical backup can be performed only while the MySQL server is not running.</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a database server is running, then it is necessary to perform appropriate locking, such that the server does not change the database contents at backup time.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means, that to take a physical backup we must shutdown the system.</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Logical backup is done by querying  My S Q L server to obtain database structure and content information.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Granularity of logical backup and restore is available at a server level: all databases, at a database level: all tables in a particular database or a table level.</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an evident advantage of logical backup over physical backup.</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Logical backup is performed with the My S Q L server running and the server is not taken offline.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possible to manipulate the contents of logical backup, for example, we can remove the fragments of backup or transform it into another format.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Such operations are not possible with a physical backup.</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29</a:t>
            </a:fld>
            <a:endParaRPr lang="en-US" sz="1200" b="0" strike="noStrike" spc="-1">
              <a:latin typeface="Arial"/>
            </a:endParaRPr>
          </a:p>
        </p:txBody>
      </p:sp>
    </p:spTree>
    <p:extLst>
      <p:ext uri="{BB962C8B-B14F-4D97-AF65-F5344CB8AC3E}">
        <p14:creationId xmlns:p14="http://schemas.microsoft.com/office/powerpoint/2010/main" val="413688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The term: data integrity,  refers to the overall completeness, accuracy and consistency of data.</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can be indicated by the absence of alteration between two instances or between two updates of a data record, meaning, that data is intact and unchanged.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term: data integrity, also refers to maintaining and assuring the accuracy and consistency of data over its entire life-cycle.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a critical aspect to the design, implementation and usage of any system which stores, processes or retrieves data.</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Data integrity is the opposite to data corruption, which is a form of data loss.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overall intent of any data integrity technique is the same: to ensure, that data is recorded exactly as intended and upon later retrieval, to ensure the data is the same as it was when it was originally recorded.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short, data integrity aims to prevent unintentional changes, to information stored in a database.</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a:latin typeface="+mn-lt"/>
              </a:rPr>
              <a:t>&lt;/speak&gt;</a:t>
            </a:r>
            <a:endParaRPr lang="en-US" sz="2000" b="0" strike="noStrike" spc="-1" dirty="0">
              <a:latin typeface="+mn-lt"/>
            </a:endParaRP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3</a:t>
            </a:fld>
            <a:endParaRPr lang="en-US" sz="1200" b="0" strike="noStrike" spc="-1">
              <a:latin typeface="Arial"/>
            </a:endParaRPr>
          </a:p>
        </p:txBody>
      </p:sp>
    </p:spTree>
    <p:extLst>
      <p:ext uri="{BB962C8B-B14F-4D97-AF65-F5344CB8AC3E}">
        <p14:creationId xmlns:p14="http://schemas.microsoft.com/office/powerpoint/2010/main" val="35457651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 program: my s q l dump, that is external to S Q L can be used to create a logical backup.</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program produces two types of output, depending on whether an option dash dash tab is used.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Without a dash dash tab option: my s q l dump, writes S Q L statements to the standard output.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output consists of CREATE statements, that create the dumped objects, like databases, tables, stored routines and so forth and INSERT statements, that load data into the relational tables.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output can be saved in a file and reloaded later on with: my s q l command line client, to recreate and reload the dumped objects.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options are available to modify the format of the SQL statements, and to control which objects are dumped.</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30</a:t>
            </a:fld>
            <a:endParaRPr lang="en-US" sz="1200" b="0" strike="noStrike" spc="-1">
              <a:latin typeface="Arial"/>
            </a:endParaRPr>
          </a:p>
        </p:txBody>
      </p:sp>
    </p:spTree>
    <p:extLst>
      <p:ext uri="{BB962C8B-B14F-4D97-AF65-F5344CB8AC3E}">
        <p14:creationId xmlns:p14="http://schemas.microsoft.com/office/powerpoint/2010/main" val="2888434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As we have already mentioned, my s q l dump program produces two types of output, depending on whether the option dash dash tab is used.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When an option dash dash tab is used, my s q l dump produces two output files for each  relational table dumped.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server writes data into one file as a tab-delimited text, one line per row in a relational table.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This file is named t b l name dot t x t in the output directory.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server also sends a CREATE TABLE statement, for the table to my s q l dump, which writes it as a file named </a:t>
            </a:r>
            <a:r>
              <a:rPr lang="en-US" sz="2000" b="0" strike="noStrike" spc="-1" dirty="0" err="1">
                <a:latin typeface="+mn-lt"/>
              </a:rPr>
              <a:t>tbl</a:t>
            </a:r>
            <a:r>
              <a:rPr lang="en-US" sz="2000" b="0" strike="noStrike" spc="-1" dirty="0">
                <a:latin typeface="+mn-lt"/>
              </a:rPr>
              <a:t> name dot s q l in the output directory.</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31</a:t>
            </a:fld>
            <a:endParaRPr lang="en-US" sz="1200" b="0" strike="noStrike" spc="-1">
              <a:latin typeface="Arial"/>
            </a:endParaRPr>
          </a:p>
        </p:txBody>
      </p:sp>
    </p:spTree>
    <p:extLst>
      <p:ext uri="{BB962C8B-B14F-4D97-AF65-F5344CB8AC3E}">
        <p14:creationId xmlns:p14="http://schemas.microsoft.com/office/powerpoint/2010/main" val="2621292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Now, we present a few examples of creating a logical backup with the: my s q l dump program, without the dash dash tab option.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means that all output is </a:t>
            </a:r>
            <a:r>
              <a:rPr lang="en-US" sz="2000" b="0" strike="noStrike" spc="-1" dirty="0" err="1">
                <a:latin typeface="+mn-lt"/>
              </a:rPr>
              <a:t>writtent</a:t>
            </a:r>
            <a:r>
              <a:rPr lang="en-US" sz="2000" b="0" strike="noStrike" spc="-1" dirty="0">
                <a:latin typeface="+mn-lt"/>
              </a:rPr>
              <a:t> into a single S Q L script file.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By default, my s q l dump program writes information as S Q L statements to the standard output, that can be saved in a file through redirection of the standard output to a file.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Redirection of the standard output to a file, is implemented with a greater character followed by a name of a file, see a command in the middle of the present slide.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the first example, a program: my s q l dump, connects as a user: root, prompts about a password, uses a verbose mode, locks all dumped tables to prevent data inconsistencies, takes a backup of all databases and saves it in a file dump dot </a:t>
            </a:r>
            <a:r>
              <a:rPr lang="en-US" sz="2000" b="0" strike="noStrike" spc="-1" dirty="0" err="1">
                <a:latin typeface="+mn-lt"/>
              </a:rPr>
              <a:t>sql</a:t>
            </a:r>
            <a:endParaRPr lang="en-US" sz="2000" b="0" strike="noStrike" spc="-1" dirty="0">
              <a:latin typeface="+mn-lt"/>
            </a:endParaRP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option: dash dash user, determines a user account is used by my s q l dump.</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option: dash dash password, means, that my s q l dump program, interactively asks about a password to a user account before creating a logical backup.</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option: dash dash verbose, means, that my s q l dump program, displays on a terminal screen all messages issued when a backup is created.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option: dash dash lock tables, means, that all relational tables to be backed up, must be locked before a backup is taken, to avoid data inconsistencies.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option: dash dash all databases, means that all databases created on the server installation, must be backed up.</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Finally, greater dump dot s q l, means, that the standard output (terminal screen) will be redirected to a file: dump dot s q l.</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32</a:t>
            </a:fld>
            <a:endParaRPr lang="en-US" sz="1200" b="0" strike="noStrike" spc="-1">
              <a:latin typeface="Arial"/>
            </a:endParaRPr>
          </a:p>
        </p:txBody>
      </p:sp>
    </p:spTree>
    <p:extLst>
      <p:ext uri="{BB962C8B-B14F-4D97-AF65-F5344CB8AC3E}">
        <p14:creationId xmlns:p14="http://schemas.microsoft.com/office/powerpoint/2010/main" val="132182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In the next example, my s q l dump program, connects as a user: root, prompts about a password, uses a verbose mode, locks all dumped tables to prevent data inconsistencies, takes a backup of c s </a:t>
            </a:r>
            <a:r>
              <a:rPr lang="en-US" sz="2000" b="0" strike="noStrike" spc="-1" dirty="0" err="1">
                <a:latin typeface="+mn-lt"/>
              </a:rPr>
              <a:t>i</a:t>
            </a:r>
            <a:r>
              <a:rPr lang="en-US" sz="2000" b="0" strike="noStrike" spc="-1" dirty="0">
                <a:latin typeface="+mn-lt"/>
              </a:rPr>
              <a:t> t 1 1 5 database and saves it in a file c s </a:t>
            </a:r>
            <a:r>
              <a:rPr lang="en-US" sz="2000" b="0" strike="noStrike" spc="-1" dirty="0" err="1">
                <a:latin typeface="+mn-lt"/>
              </a:rPr>
              <a:t>i</a:t>
            </a:r>
            <a:r>
              <a:rPr lang="en-US" sz="2000" b="0" strike="noStrike" spc="-1" dirty="0">
                <a:latin typeface="+mn-lt"/>
              </a:rPr>
              <a:t> t 1 1 5 dump dot s q l.</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the present example, we use the options: user, password, verbose and lock tables in the same way and the same reasons, as in the previous example.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We also use an option: dash dash databases to provide information about the databases, that must be backed up.</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this case it is only: c s </a:t>
            </a:r>
            <a:r>
              <a:rPr lang="en-US" sz="2000" b="0" strike="noStrike" spc="-1" dirty="0" err="1">
                <a:latin typeface="+mn-lt"/>
              </a:rPr>
              <a:t>i</a:t>
            </a:r>
            <a:r>
              <a:rPr lang="en-US" sz="2000" b="0" strike="noStrike" spc="-1" dirty="0">
                <a:latin typeface="+mn-lt"/>
              </a:rPr>
              <a:t> t 1 1 5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logical backup is written to a file c s </a:t>
            </a:r>
            <a:r>
              <a:rPr lang="en-US" sz="2000" b="0" strike="noStrike" spc="-1" dirty="0" err="1">
                <a:latin typeface="+mn-lt"/>
              </a:rPr>
              <a:t>i</a:t>
            </a:r>
            <a:r>
              <a:rPr lang="en-US" sz="2000" b="0" strike="noStrike" spc="-1" dirty="0">
                <a:latin typeface="+mn-lt"/>
              </a:rPr>
              <a:t> t 1 1 5 dump dot </a:t>
            </a:r>
            <a:r>
              <a:rPr lang="en-US" sz="2000" b="0" strike="noStrike" spc="-1" dirty="0" err="1">
                <a:latin typeface="+mn-lt"/>
              </a:rPr>
              <a:t>sql</a:t>
            </a:r>
            <a:r>
              <a:rPr lang="en-US" sz="2000" b="0" strike="noStrike" spc="-1" dirty="0">
                <a:latin typeface="+mn-lt"/>
              </a:rPr>
              <a: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33</a:t>
            </a:fld>
            <a:endParaRPr lang="en-US" sz="1200" b="0" strike="noStrike" spc="-1">
              <a:latin typeface="Arial"/>
            </a:endParaRPr>
          </a:p>
        </p:txBody>
      </p:sp>
    </p:spTree>
    <p:extLst>
      <p:ext uri="{BB962C8B-B14F-4D97-AF65-F5344CB8AC3E}">
        <p14:creationId xmlns:p14="http://schemas.microsoft.com/office/powerpoint/2010/main" val="1410484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The present slide shows a sample contents of a logical backup written to a file c s </a:t>
            </a:r>
            <a:r>
              <a:rPr lang="en-US" sz="2000" b="0" strike="noStrike" spc="-1" dirty="0" err="1">
                <a:latin typeface="+mn-lt"/>
              </a:rPr>
              <a:t>i</a:t>
            </a:r>
            <a:r>
              <a:rPr lang="en-US" sz="2000" b="0" strike="noStrike" spc="-1" dirty="0">
                <a:latin typeface="+mn-lt"/>
              </a:rPr>
              <a:t> t 1 1 5 dot s q l.</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 Q L script generated as a logical backup, contains S Q L statements, that create a database c s </a:t>
            </a:r>
            <a:r>
              <a:rPr lang="en-US" sz="2000" b="0" strike="noStrike" spc="-1" dirty="0" err="1">
                <a:latin typeface="+mn-lt"/>
              </a:rPr>
              <a:t>i</a:t>
            </a:r>
            <a:r>
              <a:rPr lang="en-US" sz="2000" b="0" strike="noStrike" spc="-1" dirty="0">
                <a:latin typeface="+mn-lt"/>
              </a:rPr>
              <a:t> t 1 1 5, and later on make the database a default one for the rest of the script.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script creates the tables, locks the tables for a </a:t>
            </a:r>
            <a:r>
              <a:rPr lang="en-US" sz="2000" b="0" strike="noStrike" spc="-1" dirty="0" err="1">
                <a:latin typeface="+mn-lt"/>
              </a:rPr>
              <a:t>priod</a:t>
            </a:r>
            <a:r>
              <a:rPr lang="en-US" sz="2000" b="0" strike="noStrike" spc="-1" dirty="0">
                <a:latin typeface="+mn-lt"/>
              </a:rPr>
              <a:t> of data insertions, such that an intermediate state of a database cannot be disclosed to the users.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Please note, that the script overwrites the existing relational tables, see DROP TABLE IF EXISTS statements.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Please, also note, the multirow INSERT statements used, to reduce the size of the backup file.</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34</a:t>
            </a:fld>
            <a:endParaRPr lang="en-US" sz="1200" b="0" strike="noStrike" spc="-1">
              <a:latin typeface="Arial"/>
            </a:endParaRPr>
          </a:p>
        </p:txBody>
      </p:sp>
    </p:spTree>
    <p:extLst>
      <p:ext uri="{BB962C8B-B14F-4D97-AF65-F5344CB8AC3E}">
        <p14:creationId xmlns:p14="http://schemas.microsoft.com/office/powerpoint/2010/main" val="197757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Now, assume, that we would like to restore the contents of a database: c s </a:t>
            </a:r>
            <a:r>
              <a:rPr lang="en-US" sz="2000" b="0" strike="noStrike" spc="-1" dirty="0" err="1">
                <a:latin typeface="+mn-lt"/>
              </a:rPr>
              <a:t>i</a:t>
            </a:r>
            <a:r>
              <a:rPr lang="en-US" sz="2000" b="0" strike="noStrike" spc="-1" dirty="0">
                <a:latin typeface="+mn-lt"/>
              </a:rPr>
              <a:t> t 1 1 5, from a backup file.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To do so we use a command line interfaces; my s q l, we  connect as a user: c s </a:t>
            </a:r>
            <a:r>
              <a:rPr lang="en-US" sz="2000" b="0" strike="noStrike" spc="-1" dirty="0" err="1">
                <a:latin typeface="+mn-lt"/>
              </a:rPr>
              <a:t>i</a:t>
            </a:r>
            <a:r>
              <a:rPr lang="en-US" sz="2000" b="0" strike="noStrike" spc="-1" dirty="0">
                <a:latin typeface="+mn-lt"/>
              </a:rPr>
              <a:t> t 1 1 1 5 and we drop the existing database with: DROP DATABASE statement.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Next, we quit a command line interface and we start it again.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This time, we redirect the standard input (keyboard) to a file: c s </a:t>
            </a:r>
            <a:r>
              <a:rPr lang="en-US" sz="2000" b="0" strike="noStrike" spc="-1" dirty="0" err="1">
                <a:latin typeface="+mn-lt"/>
              </a:rPr>
              <a:t>i</a:t>
            </a:r>
            <a:r>
              <a:rPr lang="en-US" sz="2000" b="0" strike="noStrike" spc="-1" dirty="0">
                <a:latin typeface="+mn-lt"/>
              </a:rPr>
              <a:t> t 1 1 5 dump dot s q l, with a logical backup.</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means, that after redirection a command line interface reads S Q L statements, from the file instead of from a keyboard.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yet another way how S Q L scripts, can be processed with a command line interface in My S Q L system.</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35</a:t>
            </a:fld>
            <a:endParaRPr lang="en-US" sz="1200" b="0" strike="noStrike" spc="-1">
              <a:latin typeface="Arial"/>
            </a:endParaRPr>
          </a:p>
        </p:txBody>
      </p:sp>
    </p:spTree>
    <p:extLst>
      <p:ext uri="{BB962C8B-B14F-4D97-AF65-F5344CB8AC3E}">
        <p14:creationId xmlns:p14="http://schemas.microsoft.com/office/powerpoint/2010/main" val="2079448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In the last example, a program my s q l dump connects as a user: root, prompts about a password, uses verbose mode, locks all relational tables to be backed up to prevent data inconsistencies.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Then, it takes backup of: EMPLOYEE and DRIVER tables, located in the: c s </a:t>
            </a:r>
            <a:r>
              <a:rPr lang="en-US" sz="2000" b="0" strike="noStrike" spc="-1" dirty="0" err="1">
                <a:latin typeface="+mn-lt"/>
              </a:rPr>
              <a:t>i</a:t>
            </a:r>
            <a:r>
              <a:rPr lang="en-US" sz="2000" b="0" strike="noStrike" spc="-1" dirty="0">
                <a:latin typeface="+mn-lt"/>
              </a:rPr>
              <a:t> t 1 1 5 database and saves the backup in a file </a:t>
            </a:r>
            <a:r>
              <a:rPr lang="en-US" sz="2000" b="0" strike="noStrike" spc="-1" dirty="0" err="1">
                <a:latin typeface="+mn-lt"/>
              </a:rPr>
              <a:t>emp</a:t>
            </a:r>
            <a:r>
              <a:rPr lang="en-US" sz="2000" b="0" strike="noStrike" spc="-1" dirty="0">
                <a:latin typeface="+mn-lt"/>
              </a:rPr>
              <a:t> </a:t>
            </a:r>
            <a:r>
              <a:rPr lang="en-US" sz="2000" b="0" strike="noStrike" spc="-1" dirty="0" err="1">
                <a:latin typeface="+mn-lt"/>
              </a:rPr>
              <a:t>driv</a:t>
            </a:r>
            <a:r>
              <a:rPr lang="en-US" sz="2000" b="0" strike="noStrike" spc="-1" dirty="0">
                <a:latin typeface="+mn-lt"/>
              </a:rPr>
              <a:t> dot s q l.	  </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the present example, we use the options: user, password, verbose and lock tables, in the same way as in the previous examples.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This time: my s q l dump program, has two arguments: a name of a database used:  c s </a:t>
            </a:r>
            <a:r>
              <a:rPr lang="en-US" sz="2000" b="0" strike="noStrike" spc="-1" dirty="0" err="1">
                <a:latin typeface="+mn-lt"/>
              </a:rPr>
              <a:t>i</a:t>
            </a:r>
            <a:r>
              <a:rPr lang="en-US" sz="2000" b="0" strike="noStrike" spc="-1" dirty="0">
                <a:latin typeface="+mn-lt"/>
              </a:rPr>
              <a:t> t 1 1 5 and the names of relational tables: EMPLOYEE and DRIVER to be included in a logical backup.</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logical backup is saved in a file </a:t>
            </a:r>
            <a:r>
              <a:rPr lang="en-US" sz="2000" b="0" strike="noStrike" spc="-1" dirty="0" err="1">
                <a:latin typeface="+mn-lt"/>
              </a:rPr>
              <a:t>emp</a:t>
            </a:r>
            <a:r>
              <a:rPr lang="en-US" sz="2000" b="0" strike="noStrike" spc="-1" dirty="0">
                <a:latin typeface="+mn-lt"/>
              </a:rPr>
              <a:t> </a:t>
            </a:r>
            <a:r>
              <a:rPr lang="en-US" sz="2000" b="0" strike="noStrike" spc="-1" dirty="0" err="1">
                <a:latin typeface="+mn-lt"/>
              </a:rPr>
              <a:t>driv</a:t>
            </a:r>
            <a:r>
              <a:rPr lang="en-US" sz="2000" b="0" strike="noStrike" spc="-1" dirty="0">
                <a:latin typeface="+mn-lt"/>
              </a:rPr>
              <a:t> dot </a:t>
            </a:r>
            <a:r>
              <a:rPr lang="en-US" sz="2000" b="0" strike="noStrike" spc="-1" dirty="0" err="1">
                <a:latin typeface="+mn-lt"/>
              </a:rPr>
              <a:t>sql</a:t>
            </a:r>
            <a:r>
              <a:rPr lang="en-US" sz="2000" b="0" strike="noStrike" spc="-1" dirty="0">
                <a:latin typeface="+mn-lt"/>
              </a:rPr>
              <a:t>, please see a redirection of an output from my s q l dump program.</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order to restore the relational tables: EMPLOYEE and DRIVER from a logical backup, we connect as a user c s </a:t>
            </a:r>
            <a:r>
              <a:rPr lang="en-US" sz="2000" b="0" strike="noStrike" spc="-1" dirty="0" err="1">
                <a:latin typeface="+mn-lt"/>
              </a:rPr>
              <a:t>i</a:t>
            </a:r>
            <a:r>
              <a:rPr lang="en-US" sz="2000" b="0" strike="noStrike" spc="-1" dirty="0">
                <a:latin typeface="+mn-lt"/>
              </a:rPr>
              <a:t> t 1 1 5 and we drop the relational tables: EMPLOYEE and DRIVER.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To do so we have to first drop two referential integrity constraints attached to the relational tables: TRIP and ADMIN.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At the end we quit a command line interface my s q l.</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36</a:t>
            </a:fld>
            <a:endParaRPr lang="en-US" sz="1200" b="0" strike="noStrike" spc="-1">
              <a:latin typeface="Arial"/>
            </a:endParaRPr>
          </a:p>
        </p:txBody>
      </p:sp>
    </p:spTree>
    <p:extLst>
      <p:ext uri="{BB962C8B-B14F-4D97-AF65-F5344CB8AC3E}">
        <p14:creationId xmlns:p14="http://schemas.microsoft.com/office/powerpoint/2010/main" val="143931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To recreate and to restore the contents of the relational tables: DRIVER and EMPLOYEE, from a backup file, we restart a command line interface to a database server and we redirect an input from a keyboard, to a file with a logical backup.</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Finally, we have to recreate the referential integrity constraints, that have been dropped before taking a backup.</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37</a:t>
            </a:fld>
            <a:endParaRPr lang="en-US" sz="1200" b="0" strike="noStrike" spc="-1">
              <a:latin typeface="Arial"/>
            </a:endParaRPr>
          </a:p>
        </p:txBody>
      </p:sp>
    </p:spTree>
    <p:extLst>
      <p:ext uri="{BB962C8B-B14F-4D97-AF65-F5344CB8AC3E}">
        <p14:creationId xmlns:p14="http://schemas.microsoft.com/office/powerpoint/2010/main" val="655127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References.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a:latin typeface="+mn-lt"/>
              </a:rPr>
              <a:t>&lt;/speak&gt;</a:t>
            </a:r>
            <a:endParaRPr lang="en-US" sz="2000" b="0" strike="noStrike" spc="-1" dirty="0">
              <a:latin typeface="+mn-lt"/>
            </a:endParaRPr>
          </a:p>
        </p:txBody>
      </p:sp>
      <p:sp>
        <p:nvSpPr>
          <p:cNvPr id="280"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81"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293BEBB-CB62-48D8-AF3B-85DA3A8A7C1C}" type="slidenum">
              <a:rPr lang="en-US" sz="1200" b="0" strike="noStrike" spc="-1">
                <a:solidFill>
                  <a:srgbClr val="000000"/>
                </a:solidFill>
                <a:latin typeface="Times New Roman"/>
                <a:ea typeface="+mn-ea"/>
              </a:rPr>
              <a:t>38</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Consistency constraints.</a:t>
            </a:r>
          </a:p>
          <a:p>
            <a:pPr marL="216000" indent="-213480">
              <a:lnSpc>
                <a:spcPct val="100000"/>
              </a:lnSpc>
            </a:pPr>
            <a:r>
              <a:rPr lang="en-US" sz="2000" b="0" strike="noStrike" spc="-1">
                <a:latin typeface="+mn-lt"/>
              </a:rPr>
              <a:t>&lt;</a:t>
            </a:r>
            <a:r>
              <a:rPr lang="en-US" sz="2000" b="0" strike="noStrike" spc="-1" dirty="0">
                <a:latin typeface="+mn-lt"/>
              </a:rPr>
              <a: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4</a:t>
            </a:fld>
            <a:endParaRPr lang="en-US" sz="1200" b="0" strike="noStrike" spc="-1">
              <a:latin typeface="Arial"/>
            </a:endParaRPr>
          </a:p>
        </p:txBody>
      </p:sp>
    </p:spTree>
    <p:extLst>
      <p:ext uri="{BB962C8B-B14F-4D97-AF65-F5344CB8AC3E}">
        <p14:creationId xmlns:p14="http://schemas.microsoft.com/office/powerpoint/2010/main" val="3301890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 consistency constraint is a property, that is always valid in a fragment of the real world modeled by a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the other words, a consistency constraint is a condition, that must be satisfied by every persistent state of a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example, the following are the sample consistency constraints.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attribute student number uniquely identifies each student.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budget of a small ARC grant cannot exceed 10000 Australian $s.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value of an attribute date of birth must be always present.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employee is a member of precisely one department.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salary of a full professor is in the range from x to y.</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5</a:t>
            </a:fld>
            <a:endParaRPr lang="en-US" sz="1200" b="0" strike="noStrike" spc="-1">
              <a:latin typeface="Arial"/>
            </a:endParaRPr>
          </a:p>
        </p:txBody>
      </p:sp>
    </p:spTree>
    <p:extLst>
      <p:ext uri="{BB962C8B-B14F-4D97-AF65-F5344CB8AC3E}">
        <p14:creationId xmlns:p14="http://schemas.microsoft.com/office/powerpoint/2010/main" val="2585359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CREATE TABLE and ALTER TABLE statements of S Q L, allow for specification of several types of consistency constraints.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One of the types includes the primary and candidate key constraints.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example, in a relational table: STUDENT, a student number is a primary key.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triple of attributes: first name, last name and date of birth, is a candidate key, when a database does not contain information about at least two people with the same names and date of birth.</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attribute: </a:t>
            </a:r>
            <a:r>
              <a:rPr lang="en-US" sz="2000" b="0" strike="noStrike" spc="-1" dirty="0" err="1">
                <a:latin typeface="+mn-lt"/>
              </a:rPr>
              <a:t>medicare</a:t>
            </a:r>
            <a:r>
              <a:rPr lang="en-US" sz="2000" b="0" strike="noStrike" spc="-1" dirty="0">
                <a:latin typeface="+mn-lt"/>
              </a:rPr>
              <a:t> number, is also a candidate key.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attribute: code, is a primary key in a relational table: SUBJECT.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attribute: title, is a candidate key in a relational table: SUBJECT, when there are no two or more courses with the same title.</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6</a:t>
            </a:fld>
            <a:endParaRPr lang="en-US" sz="1200" b="0" strike="noStrike" spc="-1">
              <a:latin typeface="Arial"/>
            </a:endParaRPr>
          </a:p>
        </p:txBody>
      </p:sp>
    </p:spTree>
    <p:extLst>
      <p:ext uri="{BB962C8B-B14F-4D97-AF65-F5344CB8AC3E}">
        <p14:creationId xmlns:p14="http://schemas.microsoft.com/office/powerpoint/2010/main" val="1220923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Another type of consistency constraint, that can be enforced with CREATE TABLE and ALTER TABLE statements, is a referential integrity constraint.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example, two referential integrity constraints must be enforced in a relational table: ENROLMENT, please see the present slide.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the first one, an attribute: student number (s </a:t>
            </a:r>
            <a:r>
              <a:rPr lang="en-US" sz="2000" b="0" strike="noStrike" spc="-1" dirty="0" err="1">
                <a:latin typeface="+mn-lt"/>
              </a:rPr>
              <a:t>num</a:t>
            </a:r>
            <a:r>
              <a:rPr lang="en-US" sz="2000" b="0" strike="noStrike" spc="-1" dirty="0">
                <a:latin typeface="+mn-lt"/>
              </a:rPr>
              <a:t>) refers to a primary key: student number, in a relational table: STUDENT.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the second constraint, an attribute: code, refers to a primary key: code, in a relational table: SUBJECT.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the second example on the present slide, an attribute: country name, in a relational table: CUSTOMER, refers to an attribute: name, in a relational table: COUNTRY.</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7</a:t>
            </a:fld>
            <a:endParaRPr lang="en-US" sz="1200" b="0" strike="noStrike" spc="-1">
              <a:latin typeface="Arial"/>
            </a:endParaRPr>
          </a:p>
        </p:txBody>
      </p:sp>
    </p:spTree>
    <p:extLst>
      <p:ext uri="{BB962C8B-B14F-4D97-AF65-F5344CB8AC3E}">
        <p14:creationId xmlns:p14="http://schemas.microsoft.com/office/powerpoint/2010/main" val="1945810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Another consistency constraint, that can be enforced with CREATE TABLE and ALTER TABLE statements, is a constraint, that determines whether a value in a column is mandatory or optional.</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commonly called as: NULL, NOT NULL constraint.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example, all columns, that belong to a primary key constraint must have the values, it means, that both column  must NOT be NULL.</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possible to determine through NULL, NOT NULL clause attached to a specification of a column whether the values are mandatory or optional.</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example, see a specification of: degree column, in a relational table: STUDENT.</a:t>
            </a:r>
          </a:p>
          <a:p>
            <a:pPr marL="216000" indent="-213480">
              <a:lnSpc>
                <a:spcPct val="100000"/>
              </a:lnSpc>
            </a:pPr>
            <a:r>
              <a:rPr lang="en-US" sz="2000" b="0" strike="noStrike" spc="-1" dirty="0">
                <a:latin typeface="+mn-lt"/>
              </a:rPr>
              <a:t>&lt;break time="0.3s"/&gt; </a:t>
            </a:r>
          </a:p>
          <a:p>
            <a:pPr marL="216000" indent="-213480">
              <a:lnSpc>
                <a:spcPct val="100000"/>
              </a:lnSpc>
            </a:pPr>
            <a:r>
              <a:rPr lang="en-US" sz="2000" b="0" strike="noStrike" spc="-1" dirty="0">
                <a:latin typeface="+mn-lt"/>
              </a:rPr>
              <a:t>Yet another consistency constraint, that can be enforced by CREATE TABLE and ALTER TABLE statements, is a column type constraint.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column type constraint, determines a set of values, that can be used in a given column, in a given relational table.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example, a column student number (s </a:t>
            </a:r>
            <a:r>
              <a:rPr lang="en-US" sz="2000" b="0" strike="noStrike" spc="-1" dirty="0" err="1">
                <a:latin typeface="+mn-lt"/>
              </a:rPr>
              <a:t>num</a:t>
            </a:r>
            <a:r>
              <a:rPr lang="en-US" sz="2000" b="0" strike="noStrike" spc="-1" dirty="0">
                <a:latin typeface="+mn-lt"/>
              </a:rPr>
              <a:t>) is a sequence of digits, maximum 7 digits long. </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Yet another consistency constraint, that can be enforced by CREATE TABLE and ALTER TABLE statements is a domain constraint.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domain constraint, precisely determines a set of values that can be included in a given column.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example, a column: credits, in a relational table: SUBJECT, can take only two values: 6 or 12.</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8</a:t>
            </a:fld>
            <a:endParaRPr lang="en-US" sz="1200" b="0" strike="noStrike" spc="-1">
              <a:latin typeface="Arial"/>
            </a:endParaRPr>
          </a:p>
        </p:txBody>
      </p:sp>
    </p:spTree>
    <p:extLst>
      <p:ext uri="{BB962C8B-B14F-4D97-AF65-F5344CB8AC3E}">
        <p14:creationId xmlns:p14="http://schemas.microsoft.com/office/powerpoint/2010/main" val="2134975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There exists many, many other types of  consistency constraints, that cannot be enforced with CREATE TABLE or ALTER TABLE statements.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example, a numerical constraint saying, that the total number of rows in a relational table: EMPLOYEE, must be less than 100.</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Another type of consistency constraint is an exclusion constraint.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exclusion constraint enforces a rule, saying, that a student cannot be in the same moment undergraduate and postgraduate student.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Another type of consistency constraint is a </a:t>
            </a:r>
            <a:r>
              <a:rPr lang="en-US" sz="2000" b="0" strike="noStrike" spc="-1" dirty="0" err="1">
                <a:latin typeface="+mn-lt"/>
              </a:rPr>
              <a:t>generalisation</a:t>
            </a:r>
            <a:r>
              <a:rPr lang="en-US" sz="2000" b="0" strike="noStrike" spc="-1" dirty="0">
                <a:latin typeface="+mn-lt"/>
              </a:rPr>
              <a:t> of referential integrity constraint over several relational tables.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also called as a distributed multi-table referential integrity constraint.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example, a column student number (s </a:t>
            </a:r>
            <a:r>
              <a:rPr lang="en-US" sz="2000" b="0" strike="noStrike" spc="-1" dirty="0" err="1">
                <a:latin typeface="+mn-lt"/>
              </a:rPr>
              <a:t>num</a:t>
            </a:r>
            <a:r>
              <a:rPr lang="en-US" sz="2000" b="0" strike="noStrike" spc="-1" dirty="0">
                <a:latin typeface="+mn-lt"/>
              </a:rPr>
              <a:t>) in a relational table: SCHOLARSHIP, references either a column: s </a:t>
            </a:r>
            <a:r>
              <a:rPr lang="en-US" sz="2000" b="0" strike="noStrike" spc="-1" dirty="0" err="1">
                <a:latin typeface="+mn-lt"/>
              </a:rPr>
              <a:t>num</a:t>
            </a:r>
            <a:r>
              <a:rPr lang="en-US" sz="2000" b="0" strike="noStrike" spc="-1" dirty="0">
                <a:latin typeface="+mn-lt"/>
              </a:rPr>
              <a:t> in a relational table: POSTGRADUATE STUDENT or a column: s </a:t>
            </a:r>
            <a:r>
              <a:rPr lang="en-US" sz="2000" b="0" strike="noStrike" spc="-1" dirty="0" err="1">
                <a:latin typeface="+mn-lt"/>
              </a:rPr>
              <a:t>num</a:t>
            </a:r>
            <a:r>
              <a:rPr lang="en-US" sz="2000" b="0" strike="noStrike" spc="-1" dirty="0">
                <a:latin typeface="+mn-lt"/>
              </a:rPr>
              <a:t>, in a relational table: UNDERGRADUATE STUDENT. </a:t>
            </a:r>
          </a:p>
          <a:p>
            <a:pPr marL="216000" indent="-213480">
              <a:lnSpc>
                <a:spcPct val="100000"/>
              </a:lnSpc>
            </a:pPr>
            <a:r>
              <a:rPr lang="en-US" sz="2000" b="0" strike="noStrike" spc="-1" dirty="0">
                <a:latin typeface="+mn-lt"/>
              </a:rPr>
              <a:t>&lt;break time="0.3s"/&gt;  </a:t>
            </a:r>
          </a:p>
          <a:p>
            <a:pPr marL="216000" indent="-213480">
              <a:lnSpc>
                <a:spcPct val="100000"/>
              </a:lnSpc>
            </a:pPr>
            <a:r>
              <a:rPr lang="en-US" sz="2000" b="0" strike="noStrike" spc="-1" dirty="0">
                <a:latin typeface="+mn-lt"/>
              </a:rPr>
              <a:t>A subset constraint is another type of consistency constraint, that cannot be enforced with CREATE TABLE or ALTER TABLE statements.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example, all values in a column: city, in a relational table: PROJECT, are included in a set of values in a column: city, in a relational table: EMPLOYEE.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means, that only employees living in the same city, as a project is located at, can be involved in the project.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possible to find many, many other constraints, that reflect the properties of the real world in data stored in a database.</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9</a:t>
            </a:fld>
            <a:endParaRPr lang="en-US" sz="1200" b="0" strike="noStrike" spc="-1">
              <a:latin typeface="Arial"/>
            </a:endParaRPr>
          </a:p>
        </p:txBody>
      </p:sp>
    </p:spTree>
    <p:extLst>
      <p:ext uri="{BB962C8B-B14F-4D97-AF65-F5344CB8AC3E}">
        <p14:creationId xmlns:p14="http://schemas.microsoft.com/office/powerpoint/2010/main" val="3231476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4"/>
          <a:stretch/>
        </p:blipFill>
        <p:spPr>
          <a:xfrm>
            <a:off x="8114040" y="6079320"/>
            <a:ext cx="647280" cy="551160"/>
          </a:xfrm>
          <a:prstGeom prst="rect">
            <a:avLst/>
          </a:prstGeom>
          <a:ln>
            <a:noFill/>
          </a:ln>
        </p:spPr>
      </p:pic>
      <p:pic>
        <p:nvPicPr>
          <p:cNvPr id="2" name="Picture 3"/>
          <p:cNvPicPr/>
          <p:nvPr/>
        </p:nvPicPr>
        <p:blipFill>
          <a:blip r:embed="rId15"/>
          <a:stretch/>
        </p:blipFill>
        <p:spPr>
          <a:xfrm>
            <a:off x="0" y="4320"/>
            <a:ext cx="9141120" cy="6846840"/>
          </a:xfrm>
          <a:prstGeom prst="rect">
            <a:avLst/>
          </a:prstGeom>
          <a:ln>
            <a:noFill/>
          </a:ln>
        </p:spPr>
      </p:pic>
      <p:pic>
        <p:nvPicPr>
          <p:cNvPr id="3" name="Picture 5"/>
          <p:cNvPicPr/>
          <p:nvPr/>
        </p:nvPicPr>
        <p:blipFill>
          <a:blip r:embed="rId16"/>
          <a:stretch/>
        </p:blipFill>
        <p:spPr>
          <a:xfrm>
            <a:off x="7317720" y="5233320"/>
            <a:ext cx="1422360" cy="117000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FFFFFF"/>
              </a:buClr>
              <a:buSzPct val="75000"/>
              <a:buFont typeface="Symbol" charset="2"/>
              <a:buChar char=""/>
            </a:pPr>
            <a:r>
              <a:rPr lang="en-US" sz="2800" b="0" strike="noStrike" spc="-1">
                <a:latin typeface="Arial"/>
              </a:rPr>
              <a:t>第二个大纲级</a:t>
            </a:r>
          </a:p>
          <a:p>
            <a:pPr marL="1296000" lvl="2" indent="-288000">
              <a:spcBef>
                <a:spcPts val="850"/>
              </a:spcBef>
              <a:buClr>
                <a:srgbClr val="FFFFFF"/>
              </a:buClr>
              <a:buSzPct val="45000"/>
              <a:buFont typeface="Wingdings" charset="2"/>
              <a:buChar char=""/>
            </a:pPr>
            <a:r>
              <a:rPr lang="en-US" sz="2400" b="0" strike="noStrike" spc="-1">
                <a:latin typeface="Arial"/>
              </a:rPr>
              <a:t>第三大纲级别</a:t>
            </a:r>
          </a:p>
          <a:p>
            <a:pPr marL="1728000" lvl="3" indent="-216000">
              <a:spcBef>
                <a:spcPts val="567"/>
              </a:spcBef>
              <a:buClr>
                <a:srgbClr val="FFFFFF"/>
              </a:buClr>
              <a:buSzPct val="75000"/>
              <a:buFont typeface="Symbol" charset="2"/>
              <a:buChar char=""/>
            </a:pPr>
            <a:r>
              <a:rPr lang="en-US" sz="2000" b="0" strike="noStrike" spc="-1">
                <a:latin typeface="Arial"/>
              </a:rPr>
              <a:t>第四大纲级别</a:t>
            </a:r>
          </a:p>
          <a:p>
            <a:pPr marL="2160000" lvl="4" indent="-216000">
              <a:spcBef>
                <a:spcPts val="283"/>
              </a:spcBef>
              <a:buClr>
                <a:srgbClr val="FFFFFF"/>
              </a:buClr>
              <a:buSzPct val="45000"/>
              <a:buFont typeface="Wingdings" charset="2"/>
              <a:buChar char=""/>
            </a:pPr>
            <a:r>
              <a:rPr lang="en-US" sz="2000" b="0" strike="noStrike" spc="-1">
                <a:latin typeface="Arial"/>
              </a:rPr>
              <a:t>第五大纲级别</a:t>
            </a:r>
          </a:p>
          <a:p>
            <a:pPr marL="2592000" lvl="5" indent="-216000">
              <a:spcBef>
                <a:spcPts val="283"/>
              </a:spcBef>
              <a:buClr>
                <a:srgbClr val="FFFFFF"/>
              </a:buClr>
              <a:buSzPct val="45000"/>
              <a:buFont typeface="Wingdings" charset="2"/>
              <a:buChar char=""/>
            </a:pPr>
            <a:r>
              <a:rPr lang="en-US" sz="2000" b="0" strike="noStrike" spc="-1">
                <a:latin typeface="Arial"/>
              </a:rPr>
              <a:t>第六大纲级别</a:t>
            </a:r>
          </a:p>
          <a:p>
            <a:pPr marL="3024000" lvl="6" indent="-216000">
              <a:spcBef>
                <a:spcPts val="283"/>
              </a:spcBef>
              <a:buClr>
                <a:srgbClr val="FFFFFF"/>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4"/>
          <a:stretch/>
        </p:blipFill>
        <p:spPr>
          <a:xfrm>
            <a:off x="8114040" y="6079320"/>
            <a:ext cx="647280" cy="55116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4000" cy="2484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spc="-137" dirty="0">
                <a:solidFill>
                  <a:srgbClr val="FFFFFF"/>
                </a:solidFill>
                <a:latin typeface="Times New Roman"/>
              </a:rPr>
              <a:t>Data Integrity</a:t>
            </a:r>
            <a:endParaRPr lang="en-US" sz="6600" b="0" strike="noStrike" spc="-1" dirty="0">
              <a:latin typeface="Arial"/>
            </a:endParaRPr>
          </a:p>
        </p:txBody>
      </p:sp>
      <p:sp>
        <p:nvSpPr>
          <p:cNvPr id="88" name="CustomShape 2"/>
          <p:cNvSpPr/>
          <p:nvPr/>
        </p:nvSpPr>
        <p:spPr>
          <a:xfrm>
            <a:off x="303120" y="5513040"/>
            <a:ext cx="6397920" cy="10627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a:endParaRPr>
          </a:p>
        </p:txBody>
      </p:sp>
      <p:sp>
        <p:nvSpPr>
          <p:cNvPr id="89" name="CustomShape 3"/>
          <p:cNvSpPr/>
          <p:nvPr/>
        </p:nvSpPr>
        <p:spPr>
          <a:xfrm>
            <a:off x="198720" y="993960"/>
            <a:ext cx="181800" cy="3664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Data integrity ? What is it ?</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Consistency constraints</a:t>
            </a:r>
          </a:p>
          <a:p>
            <a:pPr marL="343080" indent="-340200">
              <a:lnSpc>
                <a:spcPct val="100000"/>
              </a:lnSpc>
              <a:spcBef>
                <a:spcPts val="561"/>
              </a:spcBef>
              <a:buClr>
                <a:srgbClr val="0C2340"/>
              </a:buClr>
              <a:buFont typeface="Arial"/>
              <a:buChar char="•"/>
            </a:pPr>
            <a:r>
              <a:rPr lang="en-US" sz="2800" spc="-1" dirty="0">
                <a:solidFill>
                  <a:srgbClr val="FF0000"/>
                </a:solidFill>
                <a:latin typeface="Times New Roman" panose="02020603050405020304" pitchFamily="18" charset="0"/>
                <a:cs typeface="Times New Roman" panose="02020603050405020304" pitchFamily="18" charset="0"/>
              </a:rPr>
              <a:t>Verification of consistency constraints</a:t>
            </a:r>
          </a:p>
          <a:p>
            <a:pPr marL="343080" indent="-340200">
              <a:lnSpc>
                <a:spcPct val="100000"/>
              </a:lnSpc>
              <a:spcBef>
                <a:spcPts val="561"/>
              </a:spcBef>
              <a:buClr>
                <a:srgbClr val="0C2340"/>
              </a:buClr>
              <a:buFont typeface="Arial"/>
              <a:buChar char="•"/>
            </a:pPr>
            <a:r>
              <a:rPr lang="en-US" sz="2800" spc="-1" dirty="0">
                <a:solidFill>
                  <a:srgbClr val="002060"/>
                </a:solidFill>
                <a:latin typeface="Courier New" panose="02070309020205020404" pitchFamily="49" charset="0"/>
                <a:cs typeface="Courier New" panose="02070309020205020404" pitchFamily="49" charset="0"/>
              </a:rPr>
              <a:t>ROLLBACK</a:t>
            </a:r>
            <a:r>
              <a:rPr lang="en-US" sz="2800" spc="-1" dirty="0">
                <a:solidFill>
                  <a:srgbClr val="002060"/>
                </a:solidFill>
                <a:latin typeface="Times New Roman" panose="02020603050405020304" pitchFamily="18" charset="0"/>
                <a:cs typeface="Times New Roman" panose="02020603050405020304" pitchFamily="18" charset="0"/>
              </a:rPr>
              <a:t> and </a:t>
            </a:r>
            <a:r>
              <a:rPr lang="en-US" sz="2800" spc="-1" dirty="0">
                <a:solidFill>
                  <a:srgbClr val="002060"/>
                </a:solidFill>
                <a:latin typeface="Courier New" panose="02070309020205020404" pitchFamily="49" charset="0"/>
                <a:cs typeface="Courier New" panose="02070309020205020404" pitchFamily="49" charset="0"/>
              </a:rPr>
              <a:t>COMMIT</a:t>
            </a:r>
            <a:r>
              <a:rPr lang="en-US" sz="2800" spc="-1" dirty="0">
                <a:solidFill>
                  <a:srgbClr val="002060"/>
                </a:solidFill>
                <a:latin typeface="Times New Roman" panose="02020603050405020304" pitchFamily="18" charset="0"/>
                <a:cs typeface="Times New Roman" panose="02020603050405020304" pitchFamily="18" charset="0"/>
              </a:rPr>
              <a:t> statements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Backup and recovery</a:t>
            </a: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10</a:t>
            </a:fld>
            <a:endParaRPr lang="en-US" sz="1400" b="0" strike="noStrike" spc="-1">
              <a:latin typeface="Arial"/>
            </a:endParaRPr>
          </a:p>
        </p:txBody>
      </p:sp>
    </p:spTree>
    <p:extLst>
      <p:ext uri="{BB962C8B-B14F-4D97-AF65-F5344CB8AC3E}">
        <p14:creationId xmlns:p14="http://schemas.microsoft.com/office/powerpoint/2010/main" val="7938177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How do we enforce the consistency constraints in the contents of a database ?</a:t>
            </a:r>
          </a:p>
          <a:p>
            <a:pPr marL="714375" indent="-352425" algn="just">
              <a:lnSpc>
                <a:spcPct val="100000"/>
              </a:lnSpc>
              <a:spcBef>
                <a:spcPts val="561"/>
              </a:spcBef>
              <a:buClr>
                <a:srgbClr val="0C2340"/>
              </a:buClr>
            </a:pPr>
            <a:r>
              <a:rPr lang="en-US" sz="2400" spc="-1" dirty="0">
                <a:solidFill>
                  <a:srgbClr val="002060"/>
                </a:solidFill>
                <a:latin typeface="Times New Roman"/>
              </a:rPr>
              <a:t>-	</a:t>
            </a:r>
            <a:r>
              <a:rPr lang="en-US" sz="2000" spc="-1" dirty="0">
                <a:solidFill>
                  <a:srgbClr val="002060"/>
                </a:solidFill>
                <a:latin typeface="Times New Roman"/>
              </a:rPr>
              <a:t>Define consistency constraints in </a:t>
            </a:r>
            <a:r>
              <a:rPr lang="en-US" sz="2000" spc="-1" dirty="0">
                <a:solidFill>
                  <a:srgbClr val="002060"/>
                </a:solidFill>
                <a:latin typeface="Courier New" panose="02070309020205020404" pitchFamily="49" charset="0"/>
                <a:cs typeface="Courier New" panose="02070309020205020404" pitchFamily="49" charset="0"/>
              </a:rPr>
              <a:t>CREATE TABLE </a:t>
            </a:r>
            <a:r>
              <a:rPr lang="en-US" sz="2000" spc="-1" dirty="0">
                <a:solidFill>
                  <a:srgbClr val="002060"/>
                </a:solidFill>
                <a:latin typeface="Times New Roman"/>
              </a:rPr>
              <a:t>statement; in such a case verification is performed by a database server</a:t>
            </a:r>
            <a:endParaRPr lang="en-US" sz="2000" spc="-1" dirty="0">
              <a:solidFill>
                <a:srgbClr val="00206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11</a:t>
            </a:fld>
            <a:endParaRPr lang="en-US" sz="1400" b="0" strike="noStrike" spc="-1">
              <a:latin typeface="Arial"/>
            </a:endParaRPr>
          </a:p>
        </p:txBody>
      </p:sp>
      <p:pic>
        <p:nvPicPr>
          <p:cNvPr id="3" name="Picture 2">
            <a:extLst>
              <a:ext uri="{FF2B5EF4-FFF2-40B4-BE49-F238E27FC236}">
                <a16:creationId xmlns:a16="http://schemas.microsoft.com/office/drawing/2014/main" id="{9402B5CB-2523-6842-84D9-ED0139852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16" y="2388191"/>
            <a:ext cx="8786171" cy="3515709"/>
          </a:xfrm>
          <a:prstGeom prst="rect">
            <a:avLst/>
          </a:prstGeom>
        </p:spPr>
      </p:pic>
    </p:spTree>
    <p:extLst>
      <p:ext uri="{BB962C8B-B14F-4D97-AF65-F5344CB8AC3E}">
        <p14:creationId xmlns:p14="http://schemas.microsoft.com/office/powerpoint/2010/main" val="29304839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How do we enforce consistency constraints ?</a:t>
            </a:r>
          </a:p>
          <a:p>
            <a:pPr marL="714375" indent="-352425" algn="just">
              <a:lnSpc>
                <a:spcPct val="100000"/>
              </a:lnSpc>
              <a:spcBef>
                <a:spcPts val="561"/>
              </a:spcBef>
              <a:buClr>
                <a:srgbClr val="0C2340"/>
              </a:buClr>
            </a:pPr>
            <a:r>
              <a:rPr lang="en-US" sz="2400" spc="-1" dirty="0">
                <a:solidFill>
                  <a:srgbClr val="002060"/>
                </a:solidFill>
                <a:latin typeface="Times New Roman"/>
              </a:rPr>
              <a:t>-	</a:t>
            </a:r>
            <a:r>
              <a:rPr lang="en-US" sz="2000" spc="-1" dirty="0">
                <a:solidFill>
                  <a:srgbClr val="002060"/>
                </a:solidFill>
                <a:latin typeface="Times New Roman"/>
              </a:rPr>
              <a:t>Implement verification of consistency constraint as SQL script reporting violation of consistency constraints and process the script from time to time; in such a case verification is performed by a database server</a:t>
            </a:r>
            <a:endParaRPr lang="en-US" sz="2000" spc="-1" dirty="0">
              <a:solidFill>
                <a:srgbClr val="00206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12</a:t>
            </a:fld>
            <a:endParaRPr lang="en-US" sz="1400" b="0" strike="noStrike" spc="-1">
              <a:latin typeface="Arial"/>
            </a:endParaRPr>
          </a:p>
        </p:txBody>
      </p:sp>
      <p:pic>
        <p:nvPicPr>
          <p:cNvPr id="4" name="Picture 3">
            <a:extLst>
              <a:ext uri="{FF2B5EF4-FFF2-40B4-BE49-F238E27FC236}">
                <a16:creationId xmlns:a16="http://schemas.microsoft.com/office/drawing/2014/main" id="{43DC497A-8194-CC4A-A58D-F33491FCA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00" y="2852729"/>
            <a:ext cx="8788998" cy="3196512"/>
          </a:xfrm>
          <a:prstGeom prst="rect">
            <a:avLst/>
          </a:prstGeom>
        </p:spPr>
      </p:pic>
    </p:spTree>
    <p:extLst>
      <p:ext uri="{BB962C8B-B14F-4D97-AF65-F5344CB8AC3E}">
        <p14:creationId xmlns:p14="http://schemas.microsoft.com/office/powerpoint/2010/main" val="30268948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How do we enforce consistency constraints ?</a:t>
            </a:r>
          </a:p>
          <a:p>
            <a:pPr marL="714375" indent="-352425" algn="just">
              <a:lnSpc>
                <a:spcPct val="100000"/>
              </a:lnSpc>
              <a:spcBef>
                <a:spcPts val="561"/>
              </a:spcBef>
              <a:buClr>
                <a:srgbClr val="0C2340"/>
              </a:buClr>
            </a:pPr>
            <a:r>
              <a:rPr lang="en-US" sz="2000" spc="-1" dirty="0">
                <a:solidFill>
                  <a:srgbClr val="002060"/>
                </a:solidFill>
                <a:latin typeface="Times New Roman"/>
              </a:rPr>
              <a:t>-	Implement verification of consistency constraints within a database application, for example Java application accessing a relational database through Java </a:t>
            </a:r>
            <a:r>
              <a:rPr lang="en-US" sz="2000" spc="-1" dirty="0" err="1">
                <a:solidFill>
                  <a:srgbClr val="002060"/>
                </a:solidFill>
                <a:latin typeface="Times New Roman"/>
              </a:rPr>
              <a:t>DataBase</a:t>
            </a:r>
            <a:r>
              <a:rPr lang="en-US" sz="2000" spc="-1" dirty="0">
                <a:solidFill>
                  <a:srgbClr val="002060"/>
                </a:solidFill>
                <a:latin typeface="Times New Roman"/>
              </a:rPr>
              <a:t> Connectivity (JDBC) ; in such a case verification is performed by a database application</a:t>
            </a:r>
          </a:p>
          <a:p>
            <a:pPr marL="714375" indent="-352425" algn="just">
              <a:lnSpc>
                <a:spcPct val="100000"/>
              </a:lnSpc>
              <a:spcBef>
                <a:spcPts val="561"/>
              </a:spcBef>
              <a:buClr>
                <a:srgbClr val="0C2340"/>
              </a:buClr>
            </a:pPr>
            <a:r>
              <a:rPr lang="en-US" sz="2000" spc="-1" dirty="0">
                <a:solidFill>
                  <a:srgbClr val="002060"/>
                </a:solidFill>
                <a:latin typeface="Times New Roman"/>
              </a:rPr>
              <a:t>-	Implement verification of consistency constraints within a stored procedure or stored function; in such a case verification is performed by a database server</a:t>
            </a:r>
          </a:p>
          <a:p>
            <a:pPr marL="714375" indent="-352425" algn="just">
              <a:lnSpc>
                <a:spcPct val="100000"/>
              </a:lnSpc>
              <a:spcBef>
                <a:spcPts val="561"/>
              </a:spcBef>
              <a:buClr>
                <a:srgbClr val="0C2340"/>
              </a:buClr>
            </a:pPr>
            <a:r>
              <a:rPr lang="en-US" sz="2000" spc="-1" dirty="0">
                <a:solidFill>
                  <a:srgbClr val="002060"/>
                </a:solidFill>
                <a:latin typeface="Times New Roman"/>
              </a:rPr>
              <a:t>-	Implement verification of consistency constraints as a servlet, </a:t>
            </a:r>
            <a:r>
              <a:rPr lang="en-US" sz="2000" spc="-1" dirty="0" err="1">
                <a:solidFill>
                  <a:srgbClr val="002060"/>
                </a:solidFill>
                <a:latin typeface="Times New Roman"/>
              </a:rPr>
              <a:t>php</a:t>
            </a:r>
            <a:r>
              <a:rPr lang="en-US" sz="2000" spc="-1" dirty="0">
                <a:solidFill>
                  <a:srgbClr val="002060"/>
                </a:solidFill>
                <a:latin typeface="Times New Roman"/>
              </a:rPr>
              <a:t> code, and the others; in such a case verification is performed by a Web server</a:t>
            </a:r>
          </a:p>
          <a:p>
            <a:pPr marL="714375" indent="-352425" algn="just">
              <a:lnSpc>
                <a:spcPct val="100000"/>
              </a:lnSpc>
              <a:spcBef>
                <a:spcPts val="561"/>
              </a:spcBef>
              <a:buClr>
                <a:srgbClr val="0C2340"/>
              </a:buClr>
            </a:pPr>
            <a:r>
              <a:rPr lang="en-US" sz="2000" spc="-1" dirty="0">
                <a:solidFill>
                  <a:srgbClr val="002060"/>
                </a:solidFill>
                <a:latin typeface="Times New Roman"/>
              </a:rPr>
              <a:t>-	Implement verification of consistency constraints as a database trigger; in such a case verification is performed by a database server</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13</a:t>
            </a:fld>
            <a:endParaRPr lang="en-US" sz="1400" b="0" strike="noStrike" spc="-1">
              <a:latin typeface="Arial"/>
            </a:endParaRPr>
          </a:p>
        </p:txBody>
      </p:sp>
    </p:spTree>
    <p:extLst>
      <p:ext uri="{BB962C8B-B14F-4D97-AF65-F5344CB8AC3E}">
        <p14:creationId xmlns:p14="http://schemas.microsoft.com/office/powerpoint/2010/main" val="13316876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Verification of consistency constraint through SQL scripts</a:t>
            </a:r>
          </a:p>
          <a:p>
            <a:pPr marL="714375" indent="-352425" algn="just">
              <a:lnSpc>
                <a:spcPct val="100000"/>
              </a:lnSpc>
              <a:spcBef>
                <a:spcPts val="561"/>
              </a:spcBef>
              <a:buClr>
                <a:srgbClr val="0C2340"/>
              </a:buClr>
            </a:pPr>
            <a:r>
              <a:rPr lang="en-US" sz="2000" spc="-1" dirty="0">
                <a:solidFill>
                  <a:srgbClr val="002060"/>
                </a:solidFill>
                <a:latin typeface="Times New Roman"/>
              </a:rPr>
              <a:t>-	</a:t>
            </a:r>
            <a:r>
              <a:rPr lang="en-US" spc="-1" dirty="0">
                <a:solidFill>
                  <a:srgbClr val="002060"/>
                </a:solidFill>
                <a:latin typeface="Times New Roman"/>
              </a:rPr>
              <a:t>Assume that a relational table </a:t>
            </a:r>
            <a:r>
              <a:rPr lang="en-US" spc="-1" dirty="0">
                <a:solidFill>
                  <a:srgbClr val="002060"/>
                </a:solidFill>
                <a:latin typeface="Courier New" panose="02070309020205020404" pitchFamily="49" charset="0"/>
                <a:cs typeface="Courier New" panose="02070309020205020404" pitchFamily="49" charset="0"/>
              </a:rPr>
              <a:t>EMPLOYEE</a:t>
            </a:r>
            <a:r>
              <a:rPr lang="en-US" spc="-1" dirty="0">
                <a:solidFill>
                  <a:srgbClr val="002060"/>
                </a:solidFill>
                <a:latin typeface="Times New Roman"/>
              </a:rPr>
              <a:t> contains information common to all employees and the relational table </a:t>
            </a:r>
            <a:r>
              <a:rPr lang="en-US" spc="-1" dirty="0">
                <a:solidFill>
                  <a:srgbClr val="002060"/>
                </a:solidFill>
                <a:latin typeface="Courier New" panose="02070309020205020404" pitchFamily="49" charset="0"/>
                <a:cs typeface="Courier New" panose="02070309020205020404" pitchFamily="49" charset="0"/>
              </a:rPr>
              <a:t>DRIVER</a:t>
            </a:r>
            <a:r>
              <a:rPr lang="en-US" spc="-1" dirty="0">
                <a:solidFill>
                  <a:srgbClr val="002060"/>
                </a:solidFill>
                <a:latin typeface="Times New Roman"/>
              </a:rPr>
              <a:t> and </a:t>
            </a:r>
            <a:r>
              <a:rPr lang="en-US" spc="-1" dirty="0">
                <a:solidFill>
                  <a:srgbClr val="002060"/>
                </a:solidFill>
                <a:latin typeface="Courier New" panose="02070309020205020404" pitchFamily="49" charset="0"/>
                <a:cs typeface="Courier New" panose="02070309020205020404" pitchFamily="49" charset="0"/>
              </a:rPr>
              <a:t>ADMIN</a:t>
            </a:r>
            <a:r>
              <a:rPr lang="en-US" spc="-1" dirty="0">
                <a:solidFill>
                  <a:srgbClr val="002060"/>
                </a:solidFill>
                <a:latin typeface="Times New Roman"/>
              </a:rPr>
              <a:t> contain information specific to the drivers and administration people</a:t>
            </a:r>
          </a:p>
          <a:p>
            <a:pPr marL="714375" indent="-352425" algn="just">
              <a:lnSpc>
                <a:spcPct val="100000"/>
              </a:lnSpc>
              <a:spcBef>
                <a:spcPts val="561"/>
              </a:spcBef>
              <a:buClr>
                <a:srgbClr val="0C2340"/>
              </a:buClr>
            </a:pPr>
            <a:r>
              <a:rPr lang="en-US" spc="-1" dirty="0">
                <a:solidFill>
                  <a:srgbClr val="002060"/>
                </a:solidFill>
                <a:latin typeface="Times New Roman"/>
              </a:rPr>
              <a:t>-	We would like to enforce a multi-table constraint saying that a table </a:t>
            </a:r>
            <a:r>
              <a:rPr lang="en-US" spc="-1" dirty="0">
                <a:solidFill>
                  <a:srgbClr val="002060"/>
                </a:solidFill>
                <a:latin typeface="Courier New" panose="02070309020205020404" pitchFamily="49" charset="0"/>
                <a:cs typeface="Courier New" panose="02070309020205020404" pitchFamily="49" charset="0"/>
              </a:rPr>
              <a:t>EMPLOYEE</a:t>
            </a:r>
            <a:r>
              <a:rPr lang="en-US" spc="-1" dirty="0">
                <a:solidFill>
                  <a:srgbClr val="002060"/>
                </a:solidFill>
                <a:latin typeface="Times New Roman"/>
              </a:rPr>
              <a:t> must contain only information about drivers and admin people, it means, if a person is recorded in </a:t>
            </a:r>
            <a:r>
              <a:rPr lang="en-US" spc="-1" dirty="0">
                <a:solidFill>
                  <a:srgbClr val="002060"/>
                </a:solidFill>
                <a:latin typeface="Courier New" panose="02070309020205020404" pitchFamily="49" charset="0"/>
                <a:cs typeface="Courier New" panose="02070309020205020404" pitchFamily="49" charset="0"/>
              </a:rPr>
              <a:t>EMPLOYEE</a:t>
            </a:r>
            <a:r>
              <a:rPr lang="en-US" spc="-1" dirty="0">
                <a:solidFill>
                  <a:srgbClr val="002060"/>
                </a:solidFill>
                <a:latin typeface="Times New Roman"/>
              </a:rPr>
              <a:t> table then he/she must be recorded in the </a:t>
            </a:r>
            <a:r>
              <a:rPr lang="en-US" spc="-1" dirty="0">
                <a:solidFill>
                  <a:srgbClr val="002060"/>
                </a:solidFill>
                <a:latin typeface="Courier New" panose="02070309020205020404" pitchFamily="49" charset="0"/>
                <a:cs typeface="Courier New" panose="02070309020205020404" pitchFamily="49" charset="0"/>
              </a:rPr>
              <a:t>ADMIN</a:t>
            </a:r>
            <a:r>
              <a:rPr lang="en-US" spc="-1" dirty="0">
                <a:solidFill>
                  <a:srgbClr val="002060"/>
                </a:solidFill>
                <a:latin typeface="Times New Roman"/>
              </a:rPr>
              <a:t> or </a:t>
            </a:r>
            <a:r>
              <a:rPr lang="en-US" spc="-1" dirty="0">
                <a:solidFill>
                  <a:srgbClr val="002060"/>
                </a:solidFill>
                <a:latin typeface="Courier New" panose="02070309020205020404" pitchFamily="49" charset="0"/>
                <a:cs typeface="Courier New" panose="02070309020205020404" pitchFamily="49" charset="0"/>
              </a:rPr>
              <a:t>DRIVER </a:t>
            </a:r>
            <a:r>
              <a:rPr lang="en-US" spc="-1" dirty="0">
                <a:solidFill>
                  <a:srgbClr val="002060"/>
                </a:solidFill>
                <a:latin typeface="Times New Roman"/>
              </a:rPr>
              <a:t>table </a:t>
            </a:r>
            <a:endParaRPr lang="en-US" spc="-1" dirty="0">
              <a:solidFill>
                <a:srgbClr val="002060"/>
              </a:solidFill>
              <a:latin typeface="Courier New" panose="02070309020205020404" pitchFamily="49" charset="0"/>
              <a:cs typeface="Courier New" panose="02070309020205020404" pitchFamily="49" charset="0"/>
            </a:endParaRPr>
          </a:p>
          <a:p>
            <a:pPr marL="714375" indent="-352425" algn="just">
              <a:lnSpc>
                <a:spcPct val="100000"/>
              </a:lnSpc>
              <a:spcBef>
                <a:spcPts val="561"/>
              </a:spcBef>
              <a:buClr>
                <a:srgbClr val="0C2340"/>
              </a:buClr>
            </a:pPr>
            <a:r>
              <a:rPr lang="en-US" spc="-1" dirty="0">
                <a:solidFill>
                  <a:srgbClr val="002060"/>
                </a:solidFill>
                <a:latin typeface="Times New Roman"/>
              </a:rPr>
              <a:t>-	The following </a:t>
            </a:r>
            <a:r>
              <a:rPr lang="en-US" spc="-1" dirty="0">
                <a:solidFill>
                  <a:srgbClr val="002060"/>
                </a:solidFill>
                <a:latin typeface="Courier New" panose="02070309020205020404" pitchFamily="49" charset="0"/>
                <a:cs typeface="Courier New" panose="02070309020205020404" pitchFamily="49" charset="0"/>
              </a:rPr>
              <a:t>SELECT</a:t>
            </a:r>
            <a:r>
              <a:rPr lang="en-US" spc="-1" dirty="0">
                <a:solidFill>
                  <a:srgbClr val="002060"/>
                </a:solidFill>
                <a:latin typeface="Times New Roman"/>
              </a:rPr>
              <a:t> statement included in SQL script verifies the constraint and lists all rows in </a:t>
            </a:r>
            <a:r>
              <a:rPr lang="en-US" spc="-1" dirty="0">
                <a:solidFill>
                  <a:srgbClr val="002060"/>
                </a:solidFill>
                <a:latin typeface="Courier New" panose="02070309020205020404" pitchFamily="49" charset="0"/>
                <a:cs typeface="Courier New" panose="02070309020205020404" pitchFamily="49" charset="0"/>
              </a:rPr>
              <a:t>EMPLOYEE</a:t>
            </a:r>
            <a:r>
              <a:rPr lang="en-US" spc="-1" dirty="0">
                <a:solidFill>
                  <a:srgbClr val="002060"/>
                </a:solidFill>
                <a:latin typeface="Times New Roman"/>
              </a:rPr>
              <a:t> table that violate the constraint</a:t>
            </a:r>
            <a:endParaRPr lang="en-US" sz="2400" spc="-1" dirty="0">
              <a:solidFill>
                <a:srgbClr val="002060"/>
              </a:solidFill>
              <a:latin typeface="Times New Roman"/>
            </a:endParaRPr>
          </a:p>
          <a:p>
            <a:pPr marL="361950" algn="just">
              <a:lnSpc>
                <a:spcPct val="100000"/>
              </a:lnSpc>
              <a:spcBef>
                <a:spcPts val="561"/>
              </a:spcBef>
              <a:buClr>
                <a:srgbClr val="0C2340"/>
              </a:buClr>
            </a:pPr>
            <a:r>
              <a:rPr lang="en-US" sz="1200" spc="-1" dirty="0">
                <a:solidFill>
                  <a:srgbClr val="002060"/>
                </a:solidFill>
                <a:latin typeface="Courier New" panose="02070309020205020404" pitchFamily="49" charset="0"/>
                <a:cs typeface="Courier New" panose="02070309020205020404" pitchFamily="49" charset="0"/>
              </a:rPr>
              <a:t>SELECT '</a:t>
            </a:r>
            <a:r>
              <a:rPr lang="en-US" sz="1200" spc="-1" dirty="0" err="1">
                <a:solidFill>
                  <a:srgbClr val="002060"/>
                </a:solidFill>
                <a:latin typeface="Courier New" panose="02070309020205020404" pitchFamily="49" charset="0"/>
                <a:cs typeface="Courier New" panose="02070309020205020404" pitchFamily="49" charset="0"/>
              </a:rPr>
              <a:t>Multitable</a:t>
            </a:r>
            <a:r>
              <a:rPr lang="en-US" sz="1200" spc="-1" dirty="0">
                <a:solidFill>
                  <a:srgbClr val="002060"/>
                </a:solidFill>
                <a:latin typeface="Courier New" panose="02070309020205020404" pitchFamily="49" charset="0"/>
                <a:cs typeface="Courier New" panose="02070309020205020404" pitchFamily="49" charset="0"/>
              </a:rPr>
              <a:t> constraint failed, employee' AS "Constraint",</a:t>
            </a:r>
          </a:p>
          <a:p>
            <a:pPr marL="361950" algn="just">
              <a:lnSpc>
                <a:spcPct val="100000"/>
              </a:lnSpc>
              <a:spcBef>
                <a:spcPts val="561"/>
              </a:spcBef>
              <a:buClr>
                <a:srgbClr val="0C2340"/>
              </a:buClr>
            </a:pPr>
            <a:r>
              <a:rPr lang="en-US" sz="1200" spc="-1" dirty="0">
                <a:solidFill>
                  <a:srgbClr val="002060"/>
                </a:solidFill>
                <a:latin typeface="Courier New" panose="02070309020205020404" pitchFamily="49" charset="0"/>
                <a:cs typeface="Courier New" panose="02070309020205020404" pitchFamily="49" charset="0"/>
              </a:rPr>
              <a:t>        </a:t>
            </a:r>
            <a:r>
              <a:rPr lang="en-US" sz="1200" spc="-1" dirty="0" err="1">
                <a:solidFill>
                  <a:srgbClr val="002060"/>
                </a:solidFill>
                <a:latin typeface="Courier New" panose="02070309020205020404" pitchFamily="49" charset="0"/>
                <a:cs typeface="Courier New" panose="02070309020205020404" pitchFamily="49" charset="0"/>
              </a:rPr>
              <a:t>enum</a:t>
            </a:r>
            <a:r>
              <a:rPr lang="en-US" sz="1200" spc="-1" dirty="0">
                <a:solidFill>
                  <a:srgbClr val="002060"/>
                </a:solidFill>
                <a:latin typeface="Courier New" panose="02070309020205020404" pitchFamily="49" charset="0"/>
                <a:cs typeface="Courier New" panose="02070309020205020404" pitchFamily="49" charset="0"/>
              </a:rPr>
              <a:t>, 'is not included in either DRIVER or ADMIN tables' AS "Condition"</a:t>
            </a:r>
          </a:p>
          <a:p>
            <a:pPr marL="361950" algn="just">
              <a:lnSpc>
                <a:spcPct val="100000"/>
              </a:lnSpc>
              <a:spcBef>
                <a:spcPts val="561"/>
              </a:spcBef>
              <a:buClr>
                <a:srgbClr val="0C2340"/>
              </a:buClr>
            </a:pPr>
            <a:r>
              <a:rPr lang="en-US" sz="1200" spc="-1" dirty="0">
                <a:solidFill>
                  <a:srgbClr val="002060"/>
                </a:solidFill>
                <a:latin typeface="Courier New" panose="02070309020205020404" pitchFamily="49" charset="0"/>
                <a:cs typeface="Courier New" panose="02070309020205020404" pitchFamily="49" charset="0"/>
              </a:rPr>
              <a:t>FROM EMPLOYEE</a:t>
            </a:r>
          </a:p>
          <a:p>
            <a:pPr marL="361950" algn="just">
              <a:lnSpc>
                <a:spcPct val="100000"/>
              </a:lnSpc>
              <a:spcBef>
                <a:spcPts val="561"/>
              </a:spcBef>
              <a:buClr>
                <a:srgbClr val="0C2340"/>
              </a:buClr>
            </a:pPr>
            <a:r>
              <a:rPr lang="en-US" sz="1200" spc="-1" dirty="0">
                <a:solidFill>
                  <a:srgbClr val="002060"/>
                </a:solidFill>
                <a:latin typeface="Courier New" panose="02070309020205020404" pitchFamily="49" charset="0"/>
                <a:cs typeface="Courier New" panose="02070309020205020404" pitchFamily="49" charset="0"/>
              </a:rPr>
              <a:t>WHERE </a:t>
            </a:r>
            <a:r>
              <a:rPr lang="en-US" sz="1200" spc="-1" dirty="0" err="1">
                <a:solidFill>
                  <a:srgbClr val="002060"/>
                </a:solidFill>
                <a:latin typeface="Courier New" panose="02070309020205020404" pitchFamily="49" charset="0"/>
                <a:cs typeface="Courier New" panose="02070309020205020404" pitchFamily="49" charset="0"/>
              </a:rPr>
              <a:t>enum</a:t>
            </a:r>
            <a:r>
              <a:rPr lang="en-US" sz="1200" spc="-1" dirty="0">
                <a:solidFill>
                  <a:srgbClr val="002060"/>
                </a:solidFill>
                <a:latin typeface="Courier New" panose="02070309020205020404" pitchFamily="49" charset="0"/>
                <a:cs typeface="Courier New" panose="02070309020205020404" pitchFamily="49" charset="0"/>
              </a:rPr>
              <a:t> NOT IN (SELECT </a:t>
            </a:r>
            <a:r>
              <a:rPr lang="en-US" sz="1200" spc="-1" dirty="0" err="1">
                <a:solidFill>
                  <a:srgbClr val="002060"/>
                </a:solidFill>
                <a:latin typeface="Courier New" panose="02070309020205020404" pitchFamily="49" charset="0"/>
                <a:cs typeface="Courier New" panose="02070309020205020404" pitchFamily="49" charset="0"/>
              </a:rPr>
              <a:t>enum</a:t>
            </a:r>
            <a:endParaRPr lang="en-US" sz="1200" spc="-1" dirty="0">
              <a:solidFill>
                <a:srgbClr val="002060"/>
              </a:solidFill>
              <a:latin typeface="Courier New" panose="02070309020205020404" pitchFamily="49" charset="0"/>
              <a:cs typeface="Courier New" panose="02070309020205020404" pitchFamily="49" charset="0"/>
            </a:endParaRPr>
          </a:p>
          <a:p>
            <a:pPr marL="361950" algn="just">
              <a:lnSpc>
                <a:spcPct val="100000"/>
              </a:lnSpc>
              <a:spcBef>
                <a:spcPts val="561"/>
              </a:spcBef>
              <a:buClr>
                <a:srgbClr val="0C2340"/>
              </a:buClr>
            </a:pPr>
            <a:r>
              <a:rPr lang="en-US" sz="1200" spc="-1" dirty="0">
                <a:solidFill>
                  <a:srgbClr val="002060"/>
                </a:solidFill>
                <a:latin typeface="Courier New" panose="02070309020205020404" pitchFamily="49" charset="0"/>
                <a:cs typeface="Courier New" panose="02070309020205020404" pitchFamily="49" charset="0"/>
              </a:rPr>
              <a:t>                   FROM DRIVER )</a:t>
            </a:r>
          </a:p>
          <a:p>
            <a:pPr marL="361950" algn="just">
              <a:lnSpc>
                <a:spcPct val="100000"/>
              </a:lnSpc>
              <a:spcBef>
                <a:spcPts val="561"/>
              </a:spcBef>
              <a:buClr>
                <a:srgbClr val="0C2340"/>
              </a:buClr>
            </a:pPr>
            <a:r>
              <a:rPr lang="en-US" sz="1200" spc="-1" dirty="0">
                <a:solidFill>
                  <a:srgbClr val="002060"/>
                </a:solidFill>
                <a:latin typeface="Courier New" panose="02070309020205020404" pitchFamily="49" charset="0"/>
                <a:cs typeface="Courier New" panose="02070309020205020404" pitchFamily="49" charset="0"/>
              </a:rPr>
              <a:t>      and</a:t>
            </a:r>
          </a:p>
          <a:p>
            <a:pPr marL="361950" algn="just">
              <a:lnSpc>
                <a:spcPct val="100000"/>
              </a:lnSpc>
              <a:spcBef>
                <a:spcPts val="561"/>
              </a:spcBef>
              <a:buClr>
                <a:srgbClr val="0C2340"/>
              </a:buClr>
            </a:pPr>
            <a:r>
              <a:rPr lang="en-US" sz="1200" spc="-1" dirty="0">
                <a:solidFill>
                  <a:srgbClr val="002060"/>
                </a:solidFill>
                <a:latin typeface="Courier New" panose="02070309020205020404" pitchFamily="49" charset="0"/>
                <a:cs typeface="Courier New" panose="02070309020205020404" pitchFamily="49" charset="0"/>
              </a:rPr>
              <a:t>      </a:t>
            </a:r>
            <a:r>
              <a:rPr lang="en-US" sz="1200" spc="-1" dirty="0" err="1">
                <a:solidFill>
                  <a:srgbClr val="002060"/>
                </a:solidFill>
                <a:latin typeface="Courier New" panose="02070309020205020404" pitchFamily="49" charset="0"/>
                <a:cs typeface="Courier New" panose="02070309020205020404" pitchFamily="49" charset="0"/>
              </a:rPr>
              <a:t>enum</a:t>
            </a:r>
            <a:r>
              <a:rPr lang="en-US" sz="1200" spc="-1" dirty="0">
                <a:solidFill>
                  <a:srgbClr val="002060"/>
                </a:solidFill>
                <a:latin typeface="Courier New" panose="02070309020205020404" pitchFamily="49" charset="0"/>
                <a:cs typeface="Courier New" panose="02070309020205020404" pitchFamily="49" charset="0"/>
              </a:rPr>
              <a:t> NOT IN (SELECT </a:t>
            </a:r>
            <a:r>
              <a:rPr lang="en-US" sz="1200" spc="-1" dirty="0" err="1">
                <a:solidFill>
                  <a:srgbClr val="002060"/>
                </a:solidFill>
                <a:latin typeface="Courier New" panose="02070309020205020404" pitchFamily="49" charset="0"/>
                <a:cs typeface="Courier New" panose="02070309020205020404" pitchFamily="49" charset="0"/>
              </a:rPr>
              <a:t>enum</a:t>
            </a:r>
            <a:endParaRPr lang="en-US" sz="1200" spc="-1" dirty="0">
              <a:solidFill>
                <a:srgbClr val="002060"/>
              </a:solidFill>
              <a:latin typeface="Courier New" panose="02070309020205020404" pitchFamily="49" charset="0"/>
              <a:cs typeface="Courier New" panose="02070309020205020404" pitchFamily="49" charset="0"/>
            </a:endParaRPr>
          </a:p>
          <a:p>
            <a:pPr marL="361950" algn="just">
              <a:lnSpc>
                <a:spcPct val="100000"/>
              </a:lnSpc>
              <a:spcBef>
                <a:spcPts val="561"/>
              </a:spcBef>
              <a:buClr>
                <a:srgbClr val="0C2340"/>
              </a:buClr>
            </a:pPr>
            <a:r>
              <a:rPr lang="en-US" sz="1200" spc="-1" dirty="0">
                <a:solidFill>
                  <a:srgbClr val="002060"/>
                </a:solidFill>
                <a:latin typeface="Courier New" panose="02070309020205020404" pitchFamily="49" charset="0"/>
                <a:cs typeface="Courier New" panose="02070309020205020404" pitchFamily="49" charset="0"/>
              </a:rPr>
              <a:t>                   FROM ADMIN);</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14</a:t>
            </a:fld>
            <a:endParaRPr lang="en-US" sz="1400" b="0" strike="noStrike" spc="-1">
              <a:latin typeface="Arial"/>
            </a:endParaRPr>
          </a:p>
        </p:txBody>
      </p:sp>
    </p:spTree>
    <p:extLst>
      <p:ext uri="{BB962C8B-B14F-4D97-AF65-F5344CB8AC3E}">
        <p14:creationId xmlns:p14="http://schemas.microsoft.com/office/powerpoint/2010/main" val="39064119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The following </a:t>
            </a:r>
            <a:r>
              <a:rPr lang="en-US" sz="2400" spc="-1" dirty="0">
                <a:solidFill>
                  <a:srgbClr val="002060"/>
                </a:solidFill>
                <a:latin typeface="Courier New" panose="02070309020205020404" pitchFamily="49" charset="0"/>
                <a:cs typeface="Courier New" panose="02070309020205020404" pitchFamily="49" charset="0"/>
              </a:rPr>
              <a:t>SELECT</a:t>
            </a:r>
            <a:r>
              <a:rPr lang="en-US" sz="2400" spc="-1" dirty="0">
                <a:solidFill>
                  <a:srgbClr val="002060"/>
                </a:solidFill>
                <a:latin typeface="Times New Roman"/>
              </a:rPr>
              <a:t> statement	  </a:t>
            </a:r>
          </a:p>
          <a:p>
            <a:pPr marL="361950"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SELECT '</a:t>
            </a:r>
            <a:r>
              <a:rPr lang="en-US" sz="1600" spc="-1" dirty="0" err="1">
                <a:solidFill>
                  <a:srgbClr val="002060"/>
                </a:solidFill>
                <a:latin typeface="Courier New" panose="02070309020205020404" pitchFamily="49" charset="0"/>
                <a:cs typeface="Courier New" panose="02070309020205020404" pitchFamily="49" charset="0"/>
              </a:rPr>
              <a:t>Multitable</a:t>
            </a:r>
            <a:r>
              <a:rPr lang="en-US" sz="1600" spc="-1" dirty="0">
                <a:solidFill>
                  <a:srgbClr val="002060"/>
                </a:solidFill>
                <a:latin typeface="Courier New" panose="02070309020205020404" pitchFamily="49" charset="0"/>
                <a:cs typeface="Courier New" panose="02070309020205020404" pitchFamily="49" charset="0"/>
              </a:rPr>
              <a:t> constraint failed, employee' AS "Constraint", </a:t>
            </a:r>
            <a:r>
              <a:rPr lang="en-US" sz="1600" spc="-1" dirty="0" err="1">
                <a:solidFill>
                  <a:srgbClr val="002060"/>
                </a:solidFill>
                <a:latin typeface="Courier New" panose="02070309020205020404" pitchFamily="49" charset="0"/>
                <a:cs typeface="Courier New" panose="02070309020205020404" pitchFamily="49" charset="0"/>
              </a:rPr>
              <a:t>enum</a:t>
            </a:r>
            <a:r>
              <a:rPr lang="en-US" sz="1600" spc="-1" dirty="0">
                <a:solidFill>
                  <a:srgbClr val="002060"/>
                </a:solidFill>
                <a:latin typeface="Courier New" panose="02070309020205020404" pitchFamily="49" charset="0"/>
                <a:cs typeface="Courier New" panose="02070309020205020404" pitchFamily="49" charset="0"/>
              </a:rPr>
              <a:t>, </a:t>
            </a:r>
          </a:p>
          <a:p>
            <a:pPr marL="361950"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'is not included in either DRIVER or ADMIN tables' AS "Condition"</a:t>
            </a:r>
          </a:p>
          <a:p>
            <a:pPr marL="361950"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FROM EMPLOYEE</a:t>
            </a:r>
          </a:p>
          <a:p>
            <a:pPr marL="361950"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WHERE </a:t>
            </a:r>
            <a:r>
              <a:rPr lang="en-US" sz="1600" spc="-1" dirty="0" err="1">
                <a:solidFill>
                  <a:srgbClr val="002060"/>
                </a:solidFill>
                <a:latin typeface="Courier New" panose="02070309020205020404" pitchFamily="49" charset="0"/>
                <a:cs typeface="Courier New" panose="02070309020205020404" pitchFamily="49" charset="0"/>
              </a:rPr>
              <a:t>enum</a:t>
            </a:r>
            <a:r>
              <a:rPr lang="en-US" sz="1600" spc="-1" dirty="0">
                <a:solidFill>
                  <a:srgbClr val="002060"/>
                </a:solidFill>
                <a:latin typeface="Courier New" panose="02070309020205020404" pitchFamily="49" charset="0"/>
                <a:cs typeface="Courier New" panose="02070309020205020404" pitchFamily="49" charset="0"/>
              </a:rPr>
              <a:t> NOT IN (SELECT </a:t>
            </a:r>
            <a:r>
              <a:rPr lang="en-US" sz="1600" spc="-1" dirty="0" err="1">
                <a:solidFill>
                  <a:srgbClr val="002060"/>
                </a:solidFill>
                <a:latin typeface="Courier New" panose="02070309020205020404" pitchFamily="49" charset="0"/>
                <a:cs typeface="Courier New" panose="02070309020205020404" pitchFamily="49" charset="0"/>
              </a:rPr>
              <a:t>enum</a:t>
            </a:r>
            <a:r>
              <a:rPr lang="en-US" sz="1600" spc="-1" dirty="0">
                <a:solidFill>
                  <a:srgbClr val="002060"/>
                </a:solidFill>
                <a:latin typeface="Courier New" panose="02070309020205020404" pitchFamily="49" charset="0"/>
                <a:cs typeface="Courier New" panose="02070309020205020404" pitchFamily="49" charset="0"/>
              </a:rPr>
              <a:t> FROM DRIVER)</a:t>
            </a:r>
          </a:p>
          <a:p>
            <a:pPr marL="361950"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and</a:t>
            </a:r>
          </a:p>
          <a:p>
            <a:pPr marL="361950" algn="just">
              <a:lnSpc>
                <a:spcPct val="100000"/>
              </a:lnSpc>
              <a:spcBef>
                <a:spcPts val="561"/>
              </a:spcBef>
              <a:buClr>
                <a:srgbClr val="0C2340"/>
              </a:buClr>
            </a:pPr>
            <a:r>
              <a:rPr lang="en-US" sz="1600" spc="-1" dirty="0" err="1">
                <a:solidFill>
                  <a:srgbClr val="002060"/>
                </a:solidFill>
                <a:latin typeface="Courier New" panose="02070309020205020404" pitchFamily="49" charset="0"/>
                <a:cs typeface="Courier New" panose="02070309020205020404" pitchFamily="49" charset="0"/>
              </a:rPr>
              <a:t>enum</a:t>
            </a:r>
            <a:r>
              <a:rPr lang="en-US" sz="1600" spc="-1" dirty="0">
                <a:solidFill>
                  <a:srgbClr val="002060"/>
                </a:solidFill>
                <a:latin typeface="Courier New" panose="02070309020205020404" pitchFamily="49" charset="0"/>
                <a:cs typeface="Courier New" panose="02070309020205020404" pitchFamily="49" charset="0"/>
              </a:rPr>
              <a:t> NOT IN (SELECT </a:t>
            </a:r>
            <a:r>
              <a:rPr lang="en-US" sz="1600" spc="-1" dirty="0" err="1">
                <a:solidFill>
                  <a:srgbClr val="002060"/>
                </a:solidFill>
                <a:latin typeface="Courier New" panose="02070309020205020404" pitchFamily="49" charset="0"/>
                <a:cs typeface="Courier New" panose="02070309020205020404" pitchFamily="49" charset="0"/>
              </a:rPr>
              <a:t>enum</a:t>
            </a:r>
            <a:r>
              <a:rPr lang="en-US" sz="1600" spc="-1" dirty="0">
                <a:solidFill>
                  <a:srgbClr val="002060"/>
                </a:solidFill>
                <a:latin typeface="Courier New" panose="02070309020205020404" pitchFamily="49" charset="0"/>
                <a:cs typeface="Courier New" panose="02070309020205020404" pitchFamily="49" charset="0"/>
              </a:rPr>
              <a:t> FROM ADMIN);</a:t>
            </a:r>
          </a:p>
          <a:p>
            <a:pPr marL="361950" algn="just">
              <a:lnSpc>
                <a:spcPct val="100000"/>
              </a:lnSpc>
              <a:spcBef>
                <a:spcPts val="561"/>
              </a:spcBef>
              <a:buClr>
                <a:srgbClr val="0C2340"/>
              </a:buClr>
            </a:pPr>
            <a:endParaRPr lang="en-US" sz="1600" spc="-1" dirty="0">
              <a:solidFill>
                <a:srgbClr val="002060"/>
              </a:solidFill>
              <a:latin typeface="Courier New" panose="02070309020205020404" pitchFamily="49" charset="0"/>
              <a:cs typeface="Courier New" panose="02070309020205020404" pitchFamily="49" charset="0"/>
            </a:endParaRPr>
          </a:p>
          <a:p>
            <a:pPr marL="361950" algn="just">
              <a:lnSpc>
                <a:spcPct val="100000"/>
              </a:lnSpc>
              <a:spcBef>
                <a:spcPts val="561"/>
              </a:spcBef>
              <a:buClr>
                <a:srgbClr val="0C2340"/>
              </a:buClr>
            </a:pPr>
            <a:r>
              <a:rPr lang="en-US" sz="2400" spc="-1" dirty="0">
                <a:solidFill>
                  <a:srgbClr val="002060"/>
                </a:solidFill>
                <a:latin typeface="Times New Roman" panose="02020603050405020304" pitchFamily="18" charset="0"/>
                <a:cs typeface="Times New Roman" panose="02020603050405020304" pitchFamily="18" charset="0"/>
              </a:rPr>
              <a:t>may return the following results</a:t>
            </a:r>
            <a:endParaRPr lang="en-US" sz="2400" spc="-1" dirty="0">
              <a:solidFill>
                <a:srgbClr val="002060"/>
              </a:solidFill>
              <a:latin typeface="Times New Roman"/>
            </a:endParaRPr>
          </a:p>
          <a:p>
            <a:pPr marL="1044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a:t>
            </a:r>
          </a:p>
          <a:p>
            <a:pPr marL="1044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 Constraint                             | </a:t>
            </a:r>
            <a:r>
              <a:rPr lang="en-US" sz="1000" spc="-1" dirty="0" err="1">
                <a:solidFill>
                  <a:srgbClr val="002060"/>
                </a:solidFill>
                <a:latin typeface="Courier New" panose="02070309020205020404" pitchFamily="49" charset="0"/>
                <a:cs typeface="Courier New" panose="02070309020205020404" pitchFamily="49" charset="0"/>
              </a:rPr>
              <a:t>enum</a:t>
            </a:r>
            <a:r>
              <a:rPr lang="en-US" sz="1000" spc="-1" dirty="0">
                <a:solidFill>
                  <a:srgbClr val="002060"/>
                </a:solidFill>
                <a:latin typeface="Courier New" panose="02070309020205020404" pitchFamily="49" charset="0"/>
                <a:cs typeface="Courier New" panose="02070309020205020404" pitchFamily="49" charset="0"/>
              </a:rPr>
              <a:t> | Condition                                        |</a:t>
            </a:r>
          </a:p>
          <a:p>
            <a:pPr marL="1044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a:t>
            </a:r>
          </a:p>
          <a:p>
            <a:pPr marL="1044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 </a:t>
            </a:r>
            <a:r>
              <a:rPr lang="en-US" sz="1000" spc="-1" dirty="0" err="1">
                <a:solidFill>
                  <a:srgbClr val="002060"/>
                </a:solidFill>
                <a:latin typeface="Courier New" panose="02070309020205020404" pitchFamily="49" charset="0"/>
                <a:cs typeface="Courier New" panose="02070309020205020404" pitchFamily="49" charset="0"/>
              </a:rPr>
              <a:t>Multitable</a:t>
            </a:r>
            <a:r>
              <a:rPr lang="en-US" sz="1000" spc="-1" dirty="0">
                <a:solidFill>
                  <a:srgbClr val="002060"/>
                </a:solidFill>
                <a:latin typeface="Courier New" panose="02070309020205020404" pitchFamily="49" charset="0"/>
                <a:cs typeface="Courier New" panose="02070309020205020404" pitchFamily="49" charset="0"/>
              </a:rPr>
              <a:t> constraint failed, employee |   20 | is not included in either DRIVER or ADMIN tables |</a:t>
            </a:r>
          </a:p>
          <a:p>
            <a:pPr marL="1044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15</a:t>
            </a:fld>
            <a:endParaRPr lang="en-US" sz="1400" b="0" strike="noStrike" spc="-1">
              <a:latin typeface="Arial"/>
            </a:endParaRPr>
          </a:p>
        </p:txBody>
      </p:sp>
    </p:spTree>
    <p:extLst>
      <p:ext uri="{BB962C8B-B14F-4D97-AF65-F5344CB8AC3E}">
        <p14:creationId xmlns:p14="http://schemas.microsoft.com/office/powerpoint/2010/main" val="19312206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Verification of consistency constraint through stored routines (functions and procedures)</a:t>
            </a:r>
          </a:p>
          <a:p>
            <a:pPr marL="714375" indent="-352425" algn="just">
              <a:lnSpc>
                <a:spcPct val="100000"/>
              </a:lnSpc>
              <a:spcBef>
                <a:spcPts val="561"/>
              </a:spcBef>
              <a:buClr>
                <a:srgbClr val="0C2340"/>
              </a:buClr>
            </a:pPr>
            <a:r>
              <a:rPr lang="en-US" sz="2000" spc="-1" dirty="0">
                <a:solidFill>
                  <a:srgbClr val="002060"/>
                </a:solidFill>
                <a:latin typeface="Times New Roman"/>
              </a:rPr>
              <a:t>-	Stored routine is a piece of code whose logic is usually implemented in a general purpose procedural language (host language) together with embedded SQL statements, that access a database</a:t>
            </a:r>
          </a:p>
          <a:p>
            <a:pPr marL="714375" indent="-352425" algn="just">
              <a:lnSpc>
                <a:spcPct val="100000"/>
              </a:lnSpc>
              <a:spcBef>
                <a:spcPts val="561"/>
              </a:spcBef>
              <a:buClr>
                <a:srgbClr val="0C2340"/>
              </a:buClr>
              <a:buFontTx/>
              <a:buChar char="-"/>
            </a:pPr>
            <a:r>
              <a:rPr lang="en-US" sz="2000" spc="-1" dirty="0">
                <a:solidFill>
                  <a:srgbClr val="002060"/>
                </a:solidFill>
                <a:latin typeface="Times New Roman"/>
              </a:rPr>
              <a:t>Stored routine is stored in a data dictionary (data repository) of a database system, for example </a:t>
            </a:r>
            <a:r>
              <a:rPr lang="en-US" sz="2000" spc="-1" dirty="0" err="1">
                <a:solidFill>
                  <a:srgbClr val="002060"/>
                </a:solidFill>
                <a:latin typeface="Courier New" panose="02070309020205020404" pitchFamily="49" charset="0"/>
                <a:cs typeface="Courier New" panose="02070309020205020404" pitchFamily="49" charset="0"/>
              </a:rPr>
              <a:t>information_system</a:t>
            </a:r>
            <a:r>
              <a:rPr lang="en-US" sz="2000" spc="-1" dirty="0">
                <a:solidFill>
                  <a:srgbClr val="002060"/>
                </a:solidFill>
                <a:latin typeface="Courier New" panose="02070309020205020404" pitchFamily="49" charset="0"/>
                <a:cs typeface="Courier New" panose="02070309020205020404" pitchFamily="49" charset="0"/>
              </a:rPr>
              <a:t> </a:t>
            </a:r>
            <a:r>
              <a:rPr lang="en-US" sz="2000" spc="-1" dirty="0">
                <a:solidFill>
                  <a:srgbClr val="002060"/>
                </a:solidFill>
                <a:latin typeface="Times New Roman"/>
              </a:rPr>
              <a:t>database on MySQL database server</a:t>
            </a:r>
          </a:p>
          <a:p>
            <a:pPr marL="714375" indent="-352425" algn="just">
              <a:lnSpc>
                <a:spcPct val="100000"/>
              </a:lnSpc>
              <a:spcBef>
                <a:spcPts val="561"/>
              </a:spcBef>
              <a:buClr>
                <a:srgbClr val="0C2340"/>
              </a:buClr>
              <a:buFontTx/>
              <a:buChar char="-"/>
            </a:pPr>
            <a:r>
              <a:rPr lang="en-US" sz="2000" spc="-1" dirty="0">
                <a:solidFill>
                  <a:srgbClr val="002060"/>
                </a:solidFill>
                <a:latin typeface="Times New Roman"/>
              </a:rPr>
              <a:t>A stored procedure </a:t>
            </a:r>
            <a:r>
              <a:rPr lang="en-US" sz="2000" spc="-1" dirty="0" err="1">
                <a:solidFill>
                  <a:srgbClr val="002060"/>
                </a:solidFill>
                <a:latin typeface="Courier New" panose="02070309020205020404" pitchFamily="49" charset="0"/>
                <a:cs typeface="Courier New" panose="02070309020205020404" pitchFamily="49" charset="0"/>
              </a:rPr>
              <a:t>country_hos</a:t>
            </a:r>
            <a:endParaRPr lang="en-US" sz="2400" spc="-1" dirty="0">
              <a:solidFill>
                <a:srgbClr val="002060"/>
              </a:solidFill>
              <a:latin typeface="Times New Roman"/>
            </a:endParaRPr>
          </a:p>
          <a:p>
            <a:pPr marL="714375"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CREATE PROCEDURE </a:t>
            </a:r>
            <a:r>
              <a:rPr lang="en-US" sz="1600" spc="-1" dirty="0" err="1">
                <a:solidFill>
                  <a:srgbClr val="002060"/>
                </a:solidFill>
                <a:latin typeface="Courier New" panose="02070309020205020404" pitchFamily="49" charset="0"/>
                <a:cs typeface="Courier New" panose="02070309020205020404" pitchFamily="49" charset="0"/>
              </a:rPr>
              <a:t>country_hos</a:t>
            </a:r>
            <a:endParaRPr lang="en-US" sz="1600" spc="-1" dirty="0">
              <a:solidFill>
                <a:srgbClr val="002060"/>
              </a:solidFill>
              <a:latin typeface="Courier New" panose="02070309020205020404" pitchFamily="49" charset="0"/>
              <a:cs typeface="Courier New" panose="02070309020205020404" pitchFamily="49" charset="0"/>
            </a:endParaRPr>
          </a:p>
          <a:p>
            <a:pPr marL="714375"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(IN con CHAR(20))</a:t>
            </a:r>
          </a:p>
          <a:p>
            <a:pPr marL="714375"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BEGIN</a:t>
            </a:r>
          </a:p>
          <a:p>
            <a:pPr marL="714375"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SELECT Name, </a:t>
            </a:r>
            <a:r>
              <a:rPr lang="en-US" sz="1600" spc="-1" dirty="0" err="1">
                <a:solidFill>
                  <a:srgbClr val="002060"/>
                </a:solidFill>
                <a:latin typeface="Courier New" panose="02070309020205020404" pitchFamily="49" charset="0"/>
                <a:cs typeface="Courier New" panose="02070309020205020404" pitchFamily="49" charset="0"/>
              </a:rPr>
              <a:t>HeadOfState</a:t>
            </a:r>
            <a:r>
              <a:rPr lang="en-US" sz="1600" spc="-1" dirty="0">
                <a:solidFill>
                  <a:srgbClr val="002060"/>
                </a:solidFill>
                <a:latin typeface="Courier New" panose="02070309020205020404" pitchFamily="49" charset="0"/>
                <a:cs typeface="Courier New" panose="02070309020205020404" pitchFamily="49" charset="0"/>
              </a:rPr>
              <a:t> FROM Country</a:t>
            </a:r>
          </a:p>
          <a:p>
            <a:pPr marL="714375"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WHERE Continent = con;</a:t>
            </a:r>
          </a:p>
          <a:p>
            <a:pPr marL="714375"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END;</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16</a:t>
            </a:fld>
            <a:endParaRPr lang="en-US" sz="1400" b="0" strike="noStrike" spc="-1">
              <a:latin typeface="Arial"/>
            </a:endParaRPr>
          </a:p>
        </p:txBody>
      </p:sp>
    </p:spTree>
    <p:extLst>
      <p:ext uri="{BB962C8B-B14F-4D97-AF65-F5344CB8AC3E}">
        <p14:creationId xmlns:p14="http://schemas.microsoft.com/office/powerpoint/2010/main" val="6252141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A stored procedure </a:t>
            </a:r>
            <a:r>
              <a:rPr lang="en-US" sz="2400" spc="-1" dirty="0" err="1">
                <a:solidFill>
                  <a:srgbClr val="002060"/>
                </a:solidFill>
                <a:latin typeface="Courier New" panose="02070309020205020404" pitchFamily="49" charset="0"/>
                <a:cs typeface="Courier New" panose="02070309020205020404" pitchFamily="49" charset="0"/>
              </a:rPr>
              <a:t>country_hos</a:t>
            </a:r>
            <a:r>
              <a:rPr lang="en-US" sz="2400" spc="-1" dirty="0">
                <a:solidFill>
                  <a:srgbClr val="002060"/>
                </a:solidFill>
                <a:latin typeface="Courier New" panose="02070309020205020404" pitchFamily="49" charset="0"/>
                <a:cs typeface="Courier New" panose="02070309020205020404" pitchFamily="49" charset="0"/>
              </a:rPr>
              <a:t> </a:t>
            </a:r>
            <a:r>
              <a:rPr lang="en-US" sz="2400" spc="-1" dirty="0">
                <a:solidFill>
                  <a:srgbClr val="002060"/>
                </a:solidFill>
                <a:latin typeface="Times New Roman"/>
              </a:rPr>
              <a:t>is invoked using a </a:t>
            </a:r>
            <a:r>
              <a:rPr lang="en-US" sz="2400" spc="-1" dirty="0">
                <a:solidFill>
                  <a:srgbClr val="002060"/>
                </a:solidFill>
                <a:latin typeface="Courier New" panose="02070309020205020404" pitchFamily="49" charset="0"/>
                <a:cs typeface="Courier New" panose="02070309020205020404" pitchFamily="49" charset="0"/>
              </a:rPr>
              <a:t>CALL</a:t>
            </a:r>
            <a:r>
              <a:rPr lang="en-US" sz="2400" spc="-1" dirty="0">
                <a:solidFill>
                  <a:srgbClr val="002060"/>
                </a:solidFill>
                <a:latin typeface="Times New Roman"/>
              </a:rPr>
              <a:t> statement in the following way</a:t>
            </a:r>
          </a:p>
          <a:p>
            <a:pPr marL="361950" algn="just">
              <a:lnSpc>
                <a:spcPct val="100000"/>
              </a:lnSpc>
              <a:spcBef>
                <a:spcPts val="561"/>
              </a:spcBef>
              <a:buClr>
                <a:srgbClr val="0C2340"/>
              </a:buClr>
            </a:pPr>
            <a:r>
              <a:rPr lang="en-US" sz="2000" spc="-1" dirty="0">
                <a:solidFill>
                  <a:srgbClr val="002060"/>
                </a:solidFill>
                <a:latin typeface="Courier New" panose="02070309020205020404" pitchFamily="49" charset="0"/>
                <a:cs typeface="Courier New" panose="02070309020205020404" pitchFamily="49" charset="0"/>
              </a:rPr>
              <a:t>CALL </a:t>
            </a:r>
            <a:r>
              <a:rPr lang="en-US" sz="2000" spc="-1" dirty="0" err="1">
                <a:solidFill>
                  <a:srgbClr val="002060"/>
                </a:solidFill>
                <a:latin typeface="Courier New" panose="02070309020205020404" pitchFamily="49" charset="0"/>
                <a:cs typeface="Courier New" panose="02070309020205020404" pitchFamily="49" charset="0"/>
              </a:rPr>
              <a:t>country_hos</a:t>
            </a:r>
            <a:r>
              <a:rPr lang="en-US" sz="2000" spc="-1" dirty="0">
                <a:solidFill>
                  <a:srgbClr val="002060"/>
                </a:solidFill>
                <a:latin typeface="Courier New" panose="02070309020205020404" pitchFamily="49" charset="0"/>
                <a:cs typeface="Courier New" panose="02070309020205020404" pitchFamily="49" charset="0"/>
              </a:rPr>
              <a:t>('Europe');</a:t>
            </a:r>
            <a:endParaRPr lang="en-US" sz="2400"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The following call to a stored procedure </a:t>
            </a:r>
            <a:r>
              <a:rPr lang="en-US" sz="2400" spc="-1" dirty="0" err="1">
                <a:solidFill>
                  <a:srgbClr val="002060"/>
                </a:solidFill>
                <a:latin typeface="Courier New" panose="02070309020205020404" pitchFamily="49" charset="0"/>
                <a:cs typeface="Courier New" panose="02070309020205020404" pitchFamily="49" charset="0"/>
              </a:rPr>
              <a:t>insert_employee</a:t>
            </a:r>
            <a:r>
              <a:rPr lang="en-US" sz="2400" spc="-1" dirty="0">
                <a:solidFill>
                  <a:srgbClr val="002060"/>
                </a:solidFill>
                <a:latin typeface="Courier New" panose="02070309020205020404" pitchFamily="49" charset="0"/>
                <a:cs typeface="Courier New" panose="02070309020205020404" pitchFamily="49" charset="0"/>
              </a:rPr>
              <a:t> </a:t>
            </a:r>
            <a:r>
              <a:rPr lang="en-US" sz="2400" spc="-1" dirty="0">
                <a:solidFill>
                  <a:srgbClr val="002060"/>
                </a:solidFill>
                <a:latin typeface="Times New Roman"/>
              </a:rPr>
              <a:t>can be used instead of </a:t>
            </a:r>
            <a:r>
              <a:rPr lang="en-US" sz="2400" spc="-1" dirty="0">
                <a:solidFill>
                  <a:srgbClr val="002060"/>
                </a:solidFill>
                <a:latin typeface="Courier New" panose="02070309020205020404" pitchFamily="49" charset="0"/>
                <a:cs typeface="Courier New" panose="02070309020205020404" pitchFamily="49" charset="0"/>
              </a:rPr>
              <a:t>INSERT</a:t>
            </a:r>
            <a:r>
              <a:rPr lang="en-US" sz="2400" spc="-1" dirty="0">
                <a:solidFill>
                  <a:srgbClr val="002060"/>
                </a:solidFill>
                <a:latin typeface="Times New Roman"/>
              </a:rPr>
              <a:t> statement to verify the consistency constraints within the procedure</a:t>
            </a:r>
          </a:p>
          <a:p>
            <a:pPr marL="404813" algn="just">
              <a:lnSpc>
                <a:spcPct val="100000"/>
              </a:lnSpc>
              <a:spcBef>
                <a:spcPts val="561"/>
              </a:spcBef>
              <a:buClr>
                <a:srgbClr val="0C2340"/>
              </a:buClr>
            </a:pPr>
            <a:r>
              <a:rPr lang="en-US" sz="2000" spc="-1" dirty="0">
                <a:solidFill>
                  <a:srgbClr val="002060"/>
                </a:solidFill>
                <a:latin typeface="Courier New" panose="02070309020205020404" pitchFamily="49" charset="0"/>
                <a:cs typeface="Courier New" panose="02070309020205020404" pitchFamily="49" charset="0"/>
              </a:rPr>
              <a:t>CALL </a:t>
            </a:r>
            <a:r>
              <a:rPr lang="en-US" sz="2000" spc="-1" dirty="0" err="1">
                <a:solidFill>
                  <a:srgbClr val="002060"/>
                </a:solidFill>
                <a:latin typeface="Courier New" panose="02070309020205020404" pitchFamily="49" charset="0"/>
                <a:cs typeface="Courier New" panose="02070309020205020404" pitchFamily="49" charset="0"/>
              </a:rPr>
              <a:t>insert_employee</a:t>
            </a:r>
            <a:r>
              <a:rPr lang="en-US" sz="2000" spc="-1" dirty="0">
                <a:solidFill>
                  <a:srgbClr val="002060"/>
                </a:solidFill>
                <a:latin typeface="Courier New" panose="02070309020205020404" pitchFamily="49" charset="0"/>
                <a:cs typeface="Courier New" panose="02070309020205020404" pitchFamily="49" charset="0"/>
              </a:rPr>
              <a:t>(123456, 'James', 'Bond', '1960-12-12', 'MI6');</a:t>
            </a:r>
            <a:endParaRPr lang="en-US" sz="2400"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A stored procedure does not have to return a value and it can modify its parameters for a later inspection by the caller</a:t>
            </a: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A stored procedure can also generate result sets to be returned to the client program through one of its parameters</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17</a:t>
            </a:fld>
            <a:endParaRPr lang="en-US" sz="1400" b="0" strike="noStrike" spc="-1">
              <a:latin typeface="Arial"/>
            </a:endParaRPr>
          </a:p>
        </p:txBody>
      </p:sp>
    </p:spTree>
    <p:extLst>
      <p:ext uri="{BB962C8B-B14F-4D97-AF65-F5344CB8AC3E}">
        <p14:creationId xmlns:p14="http://schemas.microsoft.com/office/powerpoint/2010/main" val="13605189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 stored function can be used much like a built-in row function</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If a stored function is invoked in an expression then it returns a value during the expression evaluation</a:t>
            </a:r>
            <a:endParaRPr lang="en-US" sz="2400" spc="-1" dirty="0">
              <a:solidFill>
                <a:srgbClr val="002060"/>
              </a:solidFill>
              <a:latin typeface="Times New Roman"/>
            </a:endParaRP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CREATE FUNCTION </a:t>
            </a:r>
            <a:r>
              <a:rPr lang="en-US" sz="1000" spc="-1" dirty="0" err="1">
                <a:solidFill>
                  <a:srgbClr val="002060"/>
                </a:solidFill>
                <a:latin typeface="Courier New" panose="02070309020205020404" pitchFamily="49" charset="0"/>
                <a:cs typeface="Courier New" panose="02070309020205020404" pitchFamily="49" charset="0"/>
              </a:rPr>
              <a:t>CustomerLevel</a:t>
            </a:r>
            <a:r>
              <a:rPr lang="en-US" sz="1000" spc="-1" dirty="0">
                <a:solidFill>
                  <a:srgbClr val="002060"/>
                </a:solidFill>
                <a:latin typeface="Courier New" panose="02070309020205020404" pitchFamily="49" charset="0"/>
                <a:cs typeface="Courier New" panose="02070309020205020404" pitchFamily="49" charset="0"/>
              </a:rPr>
              <a:t>(</a:t>
            </a:r>
            <a:r>
              <a:rPr lang="en-US" sz="1000" spc="-1" dirty="0" err="1">
                <a:solidFill>
                  <a:srgbClr val="002060"/>
                </a:solidFill>
                <a:latin typeface="Courier New" panose="02070309020205020404" pitchFamily="49" charset="0"/>
                <a:cs typeface="Courier New" panose="02070309020205020404" pitchFamily="49" charset="0"/>
              </a:rPr>
              <a:t>p_creditLimit</a:t>
            </a:r>
            <a:r>
              <a:rPr lang="en-US" sz="1000" spc="-1" dirty="0">
                <a:solidFill>
                  <a:srgbClr val="002060"/>
                </a:solidFill>
                <a:latin typeface="Courier New" panose="02070309020205020404" pitchFamily="49" charset="0"/>
                <a:cs typeface="Courier New" panose="02070309020205020404" pitchFamily="49" charset="0"/>
              </a:rPr>
              <a:t> double) RETURNS VARCHAR(10)</a:t>
            </a: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DETERMINISTIC</a:t>
            </a: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BEGIN</a:t>
            </a: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DECLARE </a:t>
            </a:r>
            <a:r>
              <a:rPr lang="en-US" sz="1000" spc="-1" dirty="0" err="1">
                <a:solidFill>
                  <a:srgbClr val="002060"/>
                </a:solidFill>
                <a:latin typeface="Courier New" panose="02070309020205020404" pitchFamily="49" charset="0"/>
                <a:cs typeface="Courier New" panose="02070309020205020404" pitchFamily="49" charset="0"/>
              </a:rPr>
              <a:t>lvlvarchar</a:t>
            </a:r>
            <a:r>
              <a:rPr lang="en-US" sz="1000" spc="-1" dirty="0">
                <a:solidFill>
                  <a:srgbClr val="002060"/>
                </a:solidFill>
                <a:latin typeface="Courier New" panose="02070309020205020404" pitchFamily="49" charset="0"/>
                <a:cs typeface="Courier New" panose="02070309020205020404" pitchFamily="49" charset="0"/>
              </a:rPr>
              <a:t>(10); </a:t>
            </a: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IF </a:t>
            </a:r>
            <a:r>
              <a:rPr lang="en-US" sz="1000" spc="-1" dirty="0" err="1">
                <a:solidFill>
                  <a:srgbClr val="002060"/>
                </a:solidFill>
                <a:latin typeface="Courier New" panose="02070309020205020404" pitchFamily="49" charset="0"/>
                <a:cs typeface="Courier New" panose="02070309020205020404" pitchFamily="49" charset="0"/>
              </a:rPr>
              <a:t>p_creditLimit</a:t>
            </a:r>
            <a:r>
              <a:rPr lang="en-US" sz="1000" spc="-1" dirty="0">
                <a:solidFill>
                  <a:srgbClr val="002060"/>
                </a:solidFill>
                <a:latin typeface="Courier New" panose="02070309020205020404" pitchFamily="49" charset="0"/>
                <a:cs typeface="Courier New" panose="02070309020205020404" pitchFamily="49" charset="0"/>
              </a:rPr>
              <a:t>&gt; 50000 THEN</a:t>
            </a: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   SET </a:t>
            </a:r>
            <a:r>
              <a:rPr lang="en-US" sz="1000" spc="-1" dirty="0" err="1">
                <a:solidFill>
                  <a:srgbClr val="002060"/>
                </a:solidFill>
                <a:latin typeface="Courier New" panose="02070309020205020404" pitchFamily="49" charset="0"/>
                <a:cs typeface="Courier New" panose="02070309020205020404" pitchFamily="49" charset="0"/>
              </a:rPr>
              <a:t>lvl</a:t>
            </a:r>
            <a:r>
              <a:rPr lang="en-US" sz="1000" spc="-1" dirty="0">
                <a:solidFill>
                  <a:srgbClr val="002060"/>
                </a:solidFill>
                <a:latin typeface="Courier New" panose="02070309020205020404" pitchFamily="49" charset="0"/>
                <a:cs typeface="Courier New" panose="02070309020205020404" pitchFamily="49" charset="0"/>
              </a:rPr>
              <a:t> = 'PLATINUM';</a:t>
            </a: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ELSEIF (</a:t>
            </a:r>
            <a:r>
              <a:rPr lang="en-US" sz="1000" spc="-1" dirty="0" err="1">
                <a:solidFill>
                  <a:srgbClr val="002060"/>
                </a:solidFill>
                <a:latin typeface="Courier New" panose="02070309020205020404" pitchFamily="49" charset="0"/>
                <a:cs typeface="Courier New" panose="02070309020205020404" pitchFamily="49" charset="0"/>
              </a:rPr>
              <a:t>p_creditLimit</a:t>
            </a:r>
            <a:r>
              <a:rPr lang="en-US" sz="1000" spc="-1" dirty="0">
                <a:solidFill>
                  <a:srgbClr val="002060"/>
                </a:solidFill>
                <a:latin typeface="Courier New" panose="02070309020205020404" pitchFamily="49" charset="0"/>
                <a:cs typeface="Courier New" panose="02070309020205020404" pitchFamily="49" charset="0"/>
              </a:rPr>
              <a:t>&lt;= 50000 AND </a:t>
            </a:r>
            <a:r>
              <a:rPr lang="en-US" sz="1000" spc="-1" dirty="0" err="1">
                <a:solidFill>
                  <a:srgbClr val="002060"/>
                </a:solidFill>
                <a:latin typeface="Courier New" panose="02070309020205020404" pitchFamily="49" charset="0"/>
                <a:cs typeface="Courier New" panose="02070309020205020404" pitchFamily="49" charset="0"/>
              </a:rPr>
              <a:t>p_creditLimit</a:t>
            </a:r>
            <a:r>
              <a:rPr lang="en-US" sz="1000" spc="-1" dirty="0">
                <a:solidFill>
                  <a:srgbClr val="002060"/>
                </a:solidFill>
                <a:latin typeface="Courier New" panose="02070309020205020404" pitchFamily="49" charset="0"/>
                <a:cs typeface="Courier New" panose="02070309020205020404" pitchFamily="49" charset="0"/>
              </a:rPr>
              <a:t>&gt;= 10000) THEN</a:t>
            </a: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   SET </a:t>
            </a:r>
            <a:r>
              <a:rPr lang="en-US" sz="1000" spc="-1" dirty="0" err="1">
                <a:solidFill>
                  <a:srgbClr val="002060"/>
                </a:solidFill>
                <a:latin typeface="Courier New" panose="02070309020205020404" pitchFamily="49" charset="0"/>
                <a:cs typeface="Courier New" panose="02070309020205020404" pitchFamily="49" charset="0"/>
              </a:rPr>
              <a:t>lvl</a:t>
            </a:r>
            <a:r>
              <a:rPr lang="en-US" sz="1000" spc="-1" dirty="0">
                <a:solidFill>
                  <a:srgbClr val="002060"/>
                </a:solidFill>
                <a:latin typeface="Courier New" panose="02070309020205020404" pitchFamily="49" charset="0"/>
                <a:cs typeface="Courier New" panose="02070309020205020404" pitchFamily="49" charset="0"/>
              </a:rPr>
              <a:t> = 'GOLD';</a:t>
            </a: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ELSEIF </a:t>
            </a:r>
            <a:r>
              <a:rPr lang="en-US" sz="1000" spc="-1" dirty="0" err="1">
                <a:solidFill>
                  <a:srgbClr val="002060"/>
                </a:solidFill>
                <a:latin typeface="Courier New" panose="02070309020205020404" pitchFamily="49" charset="0"/>
                <a:cs typeface="Courier New" panose="02070309020205020404" pitchFamily="49" charset="0"/>
              </a:rPr>
              <a:t>p_creditLimit</a:t>
            </a:r>
            <a:r>
              <a:rPr lang="en-US" sz="1000" spc="-1" dirty="0">
                <a:solidFill>
                  <a:srgbClr val="002060"/>
                </a:solidFill>
                <a:latin typeface="Courier New" panose="02070309020205020404" pitchFamily="49" charset="0"/>
                <a:cs typeface="Courier New" panose="02070309020205020404" pitchFamily="49" charset="0"/>
              </a:rPr>
              <a:t>&lt; 10000 THEN</a:t>
            </a: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   SET </a:t>
            </a:r>
            <a:r>
              <a:rPr lang="en-US" sz="1000" spc="-1" dirty="0" err="1">
                <a:solidFill>
                  <a:srgbClr val="002060"/>
                </a:solidFill>
                <a:latin typeface="Courier New" panose="02070309020205020404" pitchFamily="49" charset="0"/>
                <a:cs typeface="Courier New" panose="02070309020205020404" pitchFamily="49" charset="0"/>
              </a:rPr>
              <a:t>lvl</a:t>
            </a:r>
            <a:r>
              <a:rPr lang="en-US" sz="1000" spc="-1" dirty="0">
                <a:solidFill>
                  <a:srgbClr val="002060"/>
                </a:solidFill>
                <a:latin typeface="Courier New" panose="02070309020205020404" pitchFamily="49" charset="0"/>
                <a:cs typeface="Courier New" panose="02070309020205020404" pitchFamily="49" charset="0"/>
              </a:rPr>
              <a:t> = 'SILVER';</a:t>
            </a: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END IF; </a:t>
            </a: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RETURN (</a:t>
            </a:r>
            <a:r>
              <a:rPr lang="en-US" sz="1000" spc="-1" dirty="0" err="1">
                <a:solidFill>
                  <a:srgbClr val="002060"/>
                </a:solidFill>
                <a:latin typeface="Courier New" panose="02070309020205020404" pitchFamily="49" charset="0"/>
                <a:cs typeface="Courier New" panose="02070309020205020404" pitchFamily="49" charset="0"/>
              </a:rPr>
              <a:t>lvl</a:t>
            </a:r>
            <a:r>
              <a:rPr lang="en-US" sz="1000" spc="-1" dirty="0">
                <a:solidFill>
                  <a:srgbClr val="002060"/>
                </a:solidFill>
                <a:latin typeface="Courier New" panose="02070309020205020404" pitchFamily="49" charset="0"/>
                <a:cs typeface="Courier New" panose="02070309020205020404" pitchFamily="49" charset="0"/>
              </a:rPr>
              <a:t>);</a:t>
            </a: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END;</a:t>
            </a:r>
            <a:endParaRPr lang="en-US" sz="1000"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Then, a stored function can be used in a </a:t>
            </a:r>
            <a:r>
              <a:rPr lang="en-US" sz="2000" spc="-1" dirty="0">
                <a:solidFill>
                  <a:srgbClr val="002060"/>
                </a:solidFill>
                <a:latin typeface="Courier New" panose="02070309020205020404" pitchFamily="49" charset="0"/>
                <a:cs typeface="Courier New" panose="02070309020205020404" pitchFamily="49" charset="0"/>
              </a:rPr>
              <a:t>SELECT</a:t>
            </a:r>
            <a:r>
              <a:rPr lang="en-US" sz="2000" spc="-1" dirty="0">
                <a:solidFill>
                  <a:srgbClr val="002060"/>
                </a:solidFill>
                <a:latin typeface="Times New Roman"/>
              </a:rPr>
              <a:t> statement in the following way</a:t>
            </a:r>
            <a:endParaRPr lang="en-US" sz="2400" spc="-1" dirty="0">
              <a:solidFill>
                <a:srgbClr val="002060"/>
              </a:solidFill>
              <a:latin typeface="Times New Roman"/>
            </a:endParaRP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SELECT </a:t>
            </a:r>
            <a:r>
              <a:rPr lang="en-US" sz="1000" spc="-1" dirty="0" err="1">
                <a:solidFill>
                  <a:srgbClr val="002060"/>
                </a:solidFill>
                <a:latin typeface="Courier New" panose="02070309020205020404" pitchFamily="49" charset="0"/>
                <a:cs typeface="Courier New" panose="02070309020205020404" pitchFamily="49" charset="0"/>
              </a:rPr>
              <a:t>customerName</a:t>
            </a:r>
            <a:r>
              <a:rPr lang="en-US" sz="1000" spc="-1" dirty="0">
                <a:solidFill>
                  <a:srgbClr val="002060"/>
                </a:solidFill>
                <a:latin typeface="Courier New" panose="02070309020205020404" pitchFamily="49" charset="0"/>
                <a:cs typeface="Courier New" panose="02070309020205020404" pitchFamily="49" charset="0"/>
              </a:rPr>
              <a:t>, </a:t>
            </a:r>
            <a:r>
              <a:rPr lang="en-US" sz="1000" spc="-1" dirty="0" err="1">
                <a:solidFill>
                  <a:srgbClr val="002060"/>
                </a:solidFill>
                <a:latin typeface="Courier New" panose="02070309020205020404" pitchFamily="49" charset="0"/>
                <a:cs typeface="Courier New" panose="02070309020205020404" pitchFamily="49" charset="0"/>
              </a:rPr>
              <a:t>CustomerLevel</a:t>
            </a:r>
            <a:r>
              <a:rPr lang="en-US" sz="1000" spc="-1" dirty="0">
                <a:solidFill>
                  <a:srgbClr val="002060"/>
                </a:solidFill>
                <a:latin typeface="Courier New" panose="02070309020205020404" pitchFamily="49" charset="0"/>
                <a:cs typeface="Courier New" panose="02070309020205020404" pitchFamily="49" charset="0"/>
              </a:rPr>
              <a:t>(</a:t>
            </a:r>
            <a:r>
              <a:rPr lang="en-US" sz="1000" spc="-1" dirty="0" err="1">
                <a:solidFill>
                  <a:srgbClr val="002060"/>
                </a:solidFill>
                <a:latin typeface="Courier New" panose="02070309020205020404" pitchFamily="49" charset="0"/>
                <a:cs typeface="Courier New" panose="02070309020205020404" pitchFamily="49" charset="0"/>
              </a:rPr>
              <a:t>creditLimit</a:t>
            </a:r>
            <a:r>
              <a:rPr lang="en-US" sz="1000" spc="-1" dirty="0">
                <a:solidFill>
                  <a:srgbClr val="002060"/>
                </a:solidFill>
                <a:latin typeface="Courier New" panose="02070309020205020404" pitchFamily="49" charset="0"/>
                <a:cs typeface="Courier New" panose="02070309020205020404" pitchFamily="49" charset="0"/>
              </a:rPr>
              <a:t>)</a:t>
            </a: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FROM customers</a:t>
            </a:r>
          </a:p>
          <a:p>
            <a:pPr marL="361950" algn="just">
              <a:lnSpc>
                <a:spcPct val="100000"/>
              </a:lnSpc>
              <a:spcBef>
                <a:spcPts val="561"/>
              </a:spcBef>
              <a:buClr>
                <a:srgbClr val="0C2340"/>
              </a:buClr>
            </a:pPr>
            <a:r>
              <a:rPr lang="en-US" sz="1000" spc="-1" dirty="0">
                <a:solidFill>
                  <a:srgbClr val="002060"/>
                </a:solidFill>
                <a:latin typeface="Courier New" panose="02070309020205020404" pitchFamily="49" charset="0"/>
                <a:cs typeface="Courier New" panose="02070309020205020404" pitchFamily="49" charset="0"/>
              </a:rPr>
              <a:t>GROUP BY </a:t>
            </a:r>
            <a:r>
              <a:rPr lang="en-US" sz="1000" spc="-1" dirty="0" err="1">
                <a:solidFill>
                  <a:srgbClr val="002060"/>
                </a:solidFill>
                <a:latin typeface="Courier New" panose="02070309020205020404" pitchFamily="49" charset="0"/>
                <a:cs typeface="Courier New" panose="02070309020205020404" pitchFamily="49" charset="0"/>
              </a:rPr>
              <a:t>customerName</a:t>
            </a:r>
            <a:r>
              <a:rPr lang="en-US" sz="1000" spc="-1" dirty="0">
                <a:solidFill>
                  <a:srgbClr val="002060"/>
                </a:solidFill>
                <a:latin typeface="Courier New" panose="02070309020205020404" pitchFamily="49" charset="0"/>
                <a:cs typeface="Courier New" panose="02070309020205020404" pitchFamily="49" charset="0"/>
              </a:rPr>
              <a:t>;</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18</a:t>
            </a:fld>
            <a:endParaRPr lang="en-US" sz="1400" b="0" strike="noStrike" spc="-1">
              <a:latin typeface="Arial"/>
            </a:endParaRPr>
          </a:p>
        </p:txBody>
      </p:sp>
    </p:spTree>
    <p:extLst>
      <p:ext uri="{BB962C8B-B14F-4D97-AF65-F5344CB8AC3E}">
        <p14:creationId xmlns:p14="http://schemas.microsoft.com/office/powerpoint/2010/main" val="33171199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Verification of consistency constraints through database triggers</a:t>
            </a:r>
          </a:p>
          <a:p>
            <a:pPr marL="714375" indent="-352425" algn="just">
              <a:lnSpc>
                <a:spcPct val="100000"/>
              </a:lnSpc>
              <a:spcBef>
                <a:spcPts val="561"/>
              </a:spcBef>
              <a:buClr>
                <a:srgbClr val="0C2340"/>
              </a:buClr>
            </a:pPr>
            <a:r>
              <a:rPr lang="en-US" sz="2000" spc="-1" dirty="0">
                <a:solidFill>
                  <a:srgbClr val="002060"/>
                </a:solidFill>
                <a:latin typeface="Times New Roman"/>
              </a:rPr>
              <a:t>-	A trigger is a named database object associated with a table and such that it is automatically activated when a particular event occurs for the table and a pre-defined condition is satisfied</a:t>
            </a:r>
          </a:p>
          <a:p>
            <a:pPr marL="714375" indent="-352425" algn="just">
              <a:lnSpc>
                <a:spcPct val="100000"/>
              </a:lnSpc>
              <a:spcBef>
                <a:spcPts val="561"/>
              </a:spcBef>
              <a:buClr>
                <a:srgbClr val="0C2340"/>
              </a:buClr>
            </a:pPr>
            <a:r>
              <a:rPr lang="en-US" sz="2000" spc="-1" dirty="0">
                <a:solidFill>
                  <a:srgbClr val="002060"/>
                </a:solidFill>
                <a:latin typeface="Times New Roman"/>
              </a:rPr>
              <a:t>-	The database triggers can be used to evaluate consistency constraints after the modifications of a database or to perform the calculations of the values of derived columns in  a database</a:t>
            </a:r>
          </a:p>
          <a:p>
            <a:pPr marL="714375" indent="-352425" algn="just">
              <a:lnSpc>
                <a:spcPct val="100000"/>
              </a:lnSpc>
              <a:spcBef>
                <a:spcPts val="561"/>
              </a:spcBef>
              <a:buClr>
                <a:srgbClr val="0C2340"/>
              </a:buClr>
            </a:pPr>
            <a:r>
              <a:rPr lang="en-US" sz="2000" spc="-1" dirty="0">
                <a:solidFill>
                  <a:srgbClr val="002060"/>
                </a:solidFill>
                <a:latin typeface="Times New Roman"/>
              </a:rPr>
              <a:t>-	Triggers can also be used to enforce sophisticated database security constraints and/or to audit suspicious database activities, like for example an update to a column </a:t>
            </a:r>
            <a:r>
              <a:rPr lang="en-US" sz="2000" spc="-1" dirty="0">
                <a:solidFill>
                  <a:srgbClr val="002060"/>
                </a:solidFill>
                <a:latin typeface="Courier New" panose="02070309020205020404" pitchFamily="49" charset="0"/>
                <a:cs typeface="Courier New" panose="02070309020205020404" pitchFamily="49" charset="0"/>
              </a:rPr>
              <a:t>SALARY</a:t>
            </a:r>
            <a:r>
              <a:rPr lang="en-US" sz="2000" spc="-1" dirty="0">
                <a:solidFill>
                  <a:srgbClr val="002060"/>
                </a:solidFill>
                <a:latin typeface="Times New Roman"/>
              </a:rPr>
              <a:t> performed on Sunday</a:t>
            </a:r>
          </a:p>
          <a:p>
            <a:pPr marL="714375" indent="-352425" algn="just">
              <a:lnSpc>
                <a:spcPct val="100000"/>
              </a:lnSpc>
              <a:spcBef>
                <a:spcPts val="561"/>
              </a:spcBef>
              <a:buClr>
                <a:srgbClr val="0C2340"/>
              </a:buClr>
            </a:pPr>
            <a:r>
              <a:rPr lang="en-US" sz="2000" spc="-1" dirty="0">
                <a:solidFill>
                  <a:srgbClr val="002060"/>
                </a:solidFill>
                <a:latin typeface="Times New Roman"/>
              </a:rPr>
              <a:t>-	A trigger is created through processing of: </a:t>
            </a:r>
            <a:r>
              <a:rPr lang="en-US" sz="2000" spc="-1" dirty="0">
                <a:solidFill>
                  <a:srgbClr val="002060"/>
                </a:solidFill>
                <a:latin typeface="Courier New" panose="02070309020205020404" pitchFamily="49" charset="0"/>
                <a:cs typeface="Courier New" panose="02070309020205020404" pitchFamily="49" charset="0"/>
              </a:rPr>
              <a:t>CREATE TRIGGER </a:t>
            </a:r>
            <a:r>
              <a:rPr lang="en-US" sz="2000" spc="-1" dirty="0">
                <a:solidFill>
                  <a:srgbClr val="002060"/>
                </a:solidFill>
                <a:latin typeface="Times New Roman"/>
              </a:rPr>
              <a:t>statement</a:t>
            </a:r>
          </a:p>
          <a:p>
            <a:pPr marL="714375" indent="-352425" algn="just">
              <a:lnSpc>
                <a:spcPct val="100000"/>
              </a:lnSpc>
              <a:spcBef>
                <a:spcPts val="561"/>
              </a:spcBef>
              <a:buClr>
                <a:srgbClr val="0C2340"/>
              </a:buClr>
            </a:pPr>
            <a:r>
              <a:rPr lang="en-US" sz="2000" spc="-1" dirty="0">
                <a:solidFill>
                  <a:srgbClr val="002060"/>
                </a:solidFill>
                <a:latin typeface="Times New Roman"/>
              </a:rPr>
              <a:t>-	A trigger is activated when SQL statement inserts, updates, or deletes the rows in a relational table associated with the trigger</a:t>
            </a:r>
          </a:p>
          <a:p>
            <a:pPr marL="361950" algn="just">
              <a:lnSpc>
                <a:spcPct val="100000"/>
              </a:lnSpc>
              <a:spcBef>
                <a:spcPts val="561"/>
              </a:spcBef>
              <a:buClr>
                <a:srgbClr val="0C2340"/>
              </a:buClr>
            </a:pPr>
            <a:endParaRPr lang="en-US" sz="1200" spc="-1" dirty="0">
              <a:solidFill>
                <a:srgbClr val="00206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19</a:t>
            </a:fld>
            <a:endParaRPr lang="en-US" sz="1400" b="0" strike="noStrike" spc="-1">
              <a:latin typeface="Arial"/>
            </a:endParaRPr>
          </a:p>
        </p:txBody>
      </p:sp>
    </p:spTree>
    <p:extLst>
      <p:ext uri="{BB962C8B-B14F-4D97-AF65-F5344CB8AC3E}">
        <p14:creationId xmlns:p14="http://schemas.microsoft.com/office/powerpoint/2010/main" val="13940357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spc="-1" dirty="0">
                <a:solidFill>
                  <a:srgbClr val="FF0000"/>
                </a:solidFill>
                <a:latin typeface="Times New Roman" panose="02020603050405020304" pitchFamily="18" charset="0"/>
                <a:cs typeface="Times New Roman" panose="02020603050405020304" pitchFamily="18" charset="0"/>
              </a:rPr>
              <a:t>Data integrity ? What is it ?</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Consistency constraints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Verification of </a:t>
            </a:r>
            <a:r>
              <a:rPr lang="en-US" sz="2800" spc="-1">
                <a:solidFill>
                  <a:srgbClr val="002060"/>
                </a:solidFill>
                <a:latin typeface="Times New Roman" panose="02020603050405020304" pitchFamily="18" charset="0"/>
                <a:cs typeface="Times New Roman" panose="02020603050405020304" pitchFamily="18" charset="0"/>
              </a:rPr>
              <a:t>consistency constraints</a:t>
            </a:r>
            <a:endParaRPr lang="en-US" sz="2800" spc="-1" dirty="0">
              <a:solidFill>
                <a:srgbClr val="002060"/>
              </a:solidFill>
              <a:latin typeface="Times New Roman" panose="02020603050405020304" pitchFamily="18" charset="0"/>
              <a:cs typeface="Times New Roman" panose="02020603050405020304" pitchFamily="18" charset="0"/>
            </a:endParaRPr>
          </a:p>
          <a:p>
            <a:pPr marL="343080" indent="-340200">
              <a:lnSpc>
                <a:spcPct val="100000"/>
              </a:lnSpc>
              <a:spcBef>
                <a:spcPts val="561"/>
              </a:spcBef>
              <a:buClr>
                <a:srgbClr val="0C2340"/>
              </a:buClr>
              <a:buFont typeface="Arial"/>
              <a:buChar char="•"/>
            </a:pPr>
            <a:r>
              <a:rPr lang="en-US" sz="2800" spc="-1" dirty="0">
                <a:solidFill>
                  <a:srgbClr val="002060"/>
                </a:solidFill>
                <a:latin typeface="Courier New" panose="02070309020205020404" pitchFamily="49" charset="0"/>
                <a:cs typeface="Courier New" panose="02070309020205020404" pitchFamily="49" charset="0"/>
              </a:rPr>
              <a:t>ROLLBACK</a:t>
            </a:r>
            <a:r>
              <a:rPr lang="en-US" sz="2800" spc="-1" dirty="0">
                <a:solidFill>
                  <a:srgbClr val="002060"/>
                </a:solidFill>
                <a:latin typeface="Times New Roman" panose="02020603050405020304" pitchFamily="18" charset="0"/>
                <a:cs typeface="Times New Roman" panose="02020603050405020304" pitchFamily="18" charset="0"/>
              </a:rPr>
              <a:t> and </a:t>
            </a:r>
            <a:r>
              <a:rPr lang="en-US" sz="2800" spc="-1" dirty="0">
                <a:solidFill>
                  <a:srgbClr val="002060"/>
                </a:solidFill>
                <a:latin typeface="Courier New" panose="02070309020205020404" pitchFamily="49" charset="0"/>
                <a:cs typeface="Courier New" panose="02070309020205020404" pitchFamily="49" charset="0"/>
              </a:rPr>
              <a:t>COMMIT</a:t>
            </a:r>
            <a:r>
              <a:rPr lang="en-US" sz="2800" spc="-1" dirty="0">
                <a:solidFill>
                  <a:srgbClr val="002060"/>
                </a:solidFill>
                <a:latin typeface="Times New Roman" panose="02020603050405020304" pitchFamily="18" charset="0"/>
                <a:cs typeface="Times New Roman" panose="02020603050405020304" pitchFamily="18" charset="0"/>
              </a:rPr>
              <a:t> statements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Backup and recovery</a:t>
            </a: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2</a:t>
            </a:fld>
            <a:endParaRPr lang="en-US" sz="1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For example, a row is inserted by an </a:t>
            </a:r>
            <a:r>
              <a:rPr lang="en-US" sz="2400" spc="-1" dirty="0">
                <a:solidFill>
                  <a:srgbClr val="002060"/>
                </a:solidFill>
                <a:latin typeface="Courier New" panose="02070309020205020404" pitchFamily="49" charset="0"/>
                <a:cs typeface="Courier New" panose="02070309020205020404" pitchFamily="49" charset="0"/>
              </a:rPr>
              <a:t>INSERT</a:t>
            </a:r>
            <a:r>
              <a:rPr lang="en-US" sz="2400" spc="-1" dirty="0">
                <a:solidFill>
                  <a:srgbClr val="002060"/>
                </a:solidFill>
                <a:latin typeface="Times New Roman"/>
              </a:rPr>
              <a:t> statement and then, insertion related trigger is activated to verify the consistency of the inserted row</a:t>
            </a: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A trigger can be activated either before or after the triggering event</a:t>
            </a: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It means that we can activate a trigger before each row is inserted or after each row is inserted into a relational table.</a:t>
            </a: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For example:</a:t>
            </a:r>
          </a:p>
          <a:p>
            <a:pPr marL="361950"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CREATE TRIGGER </a:t>
            </a:r>
            <a:r>
              <a:rPr lang="en-US" sz="1600" spc="-1" dirty="0" err="1">
                <a:solidFill>
                  <a:srgbClr val="002060"/>
                </a:solidFill>
                <a:latin typeface="Courier New" panose="02070309020205020404" pitchFamily="49" charset="0"/>
                <a:cs typeface="Courier New" panose="02070309020205020404" pitchFamily="49" charset="0"/>
              </a:rPr>
              <a:t>upd_check</a:t>
            </a:r>
            <a:r>
              <a:rPr lang="en-US" sz="1600" spc="-1" dirty="0">
                <a:solidFill>
                  <a:srgbClr val="002060"/>
                </a:solidFill>
                <a:latin typeface="Courier New" panose="02070309020205020404" pitchFamily="49" charset="0"/>
                <a:cs typeface="Courier New" panose="02070309020205020404" pitchFamily="49" charset="0"/>
              </a:rPr>
              <a:t> BEFORE UPDATE ON ACCOUNT</a:t>
            </a:r>
          </a:p>
          <a:p>
            <a:pPr marL="361950"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FOR EACH ROW</a:t>
            </a:r>
          </a:p>
          <a:p>
            <a:pPr marL="361950"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BEGIN</a:t>
            </a:r>
          </a:p>
          <a:p>
            <a:pPr marL="361950"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IF </a:t>
            </a:r>
            <a:r>
              <a:rPr lang="en-US" sz="1600" spc="-1" dirty="0" err="1">
                <a:solidFill>
                  <a:srgbClr val="002060"/>
                </a:solidFill>
                <a:latin typeface="Courier New" panose="02070309020205020404" pitchFamily="49" charset="0"/>
                <a:cs typeface="Courier New" panose="02070309020205020404" pitchFamily="49" charset="0"/>
              </a:rPr>
              <a:t>NEW.amount</a:t>
            </a:r>
            <a:r>
              <a:rPr lang="en-US" sz="1600" spc="-1" dirty="0">
                <a:solidFill>
                  <a:srgbClr val="002060"/>
                </a:solidFill>
                <a:latin typeface="Courier New" panose="02070309020205020404" pitchFamily="49" charset="0"/>
                <a:cs typeface="Courier New" panose="02070309020205020404" pitchFamily="49" charset="0"/>
              </a:rPr>
              <a:t> &lt; 0 THEN</a:t>
            </a:r>
          </a:p>
          <a:p>
            <a:pPr marL="361950"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  ROLLBACK;</a:t>
            </a:r>
          </a:p>
          <a:p>
            <a:pPr marL="361950"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END IF;</a:t>
            </a:r>
          </a:p>
          <a:p>
            <a:pPr marL="361950"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END;</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20</a:t>
            </a:fld>
            <a:endParaRPr lang="en-US" sz="1400" b="0" strike="noStrike" spc="-1">
              <a:latin typeface="Arial"/>
            </a:endParaRPr>
          </a:p>
        </p:txBody>
      </p:sp>
    </p:spTree>
    <p:extLst>
      <p:ext uri="{BB962C8B-B14F-4D97-AF65-F5344CB8AC3E}">
        <p14:creationId xmlns:p14="http://schemas.microsoft.com/office/powerpoint/2010/main" val="388291837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In another application a database trigger is used to audit updates performed </a:t>
            </a:r>
            <a:r>
              <a:rPr lang="en-US" sz="2400" spc="-1">
                <a:solidFill>
                  <a:srgbClr val="002060"/>
                </a:solidFill>
                <a:latin typeface="Times New Roman"/>
              </a:rPr>
              <a:t>on an </a:t>
            </a:r>
            <a:r>
              <a:rPr lang="en-US" sz="2400" spc="-1">
                <a:solidFill>
                  <a:srgbClr val="002060"/>
                </a:solidFill>
                <a:latin typeface="Courier New" panose="02070309020205020404" pitchFamily="49" charset="0"/>
                <a:cs typeface="Courier New" panose="02070309020205020404" pitchFamily="49" charset="0"/>
              </a:rPr>
              <a:t>EMPLOYEE</a:t>
            </a:r>
            <a:r>
              <a:rPr lang="en-US" sz="2400" spc="-1">
                <a:solidFill>
                  <a:srgbClr val="002060"/>
                </a:solidFill>
                <a:latin typeface="Times New Roman"/>
              </a:rPr>
              <a:t> </a:t>
            </a:r>
            <a:r>
              <a:rPr lang="en-US" sz="2400" spc="-1" dirty="0">
                <a:solidFill>
                  <a:srgbClr val="002060"/>
                </a:solidFill>
                <a:latin typeface="Times New Roman"/>
              </a:rPr>
              <a:t>table</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CREATE TRIGGER </a:t>
            </a:r>
            <a:r>
              <a:rPr lang="en-US" spc="-1" dirty="0" err="1">
                <a:solidFill>
                  <a:srgbClr val="002060"/>
                </a:solidFill>
                <a:latin typeface="Courier New" panose="02070309020205020404" pitchFamily="49" charset="0"/>
                <a:cs typeface="Courier New" panose="02070309020205020404" pitchFamily="49" charset="0"/>
              </a:rPr>
              <a:t>before_employee_update</a:t>
            </a:r>
            <a:endParaRPr lang="en-US" spc="-1" dirty="0">
              <a:solidFill>
                <a:srgbClr val="002060"/>
              </a:solidFill>
              <a:latin typeface="Courier New" panose="02070309020205020404" pitchFamily="49" charset="0"/>
              <a:cs typeface="Courier New" panose="02070309020205020404" pitchFamily="49" charset="0"/>
            </a:endParaRP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BEFORE UPDATE ON employees</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FOR EACH ROW</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BEGIN</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  INSERT INTO </a:t>
            </a:r>
            <a:r>
              <a:rPr lang="en-US" spc="-1" dirty="0" err="1">
                <a:solidFill>
                  <a:srgbClr val="002060"/>
                </a:solidFill>
                <a:latin typeface="Courier New" panose="02070309020205020404" pitchFamily="49" charset="0"/>
                <a:cs typeface="Courier New" panose="02070309020205020404" pitchFamily="49" charset="0"/>
              </a:rPr>
              <a:t>employees_audit</a:t>
            </a:r>
            <a:r>
              <a:rPr lang="en-US" spc="-1" dirty="0">
                <a:solidFill>
                  <a:srgbClr val="002060"/>
                </a:solidFill>
                <a:latin typeface="Courier New" panose="02070309020205020404" pitchFamily="49" charset="0"/>
                <a:cs typeface="Courier New" panose="02070309020205020404" pitchFamily="49" charset="0"/>
              </a:rPr>
              <a:t>( </a:t>
            </a:r>
            <a:r>
              <a:rPr lang="en-US" spc="-1" dirty="0" err="1">
                <a:solidFill>
                  <a:srgbClr val="002060"/>
                </a:solidFill>
                <a:latin typeface="Courier New" panose="02070309020205020404" pitchFamily="49" charset="0"/>
                <a:cs typeface="Courier New" panose="02070309020205020404" pitchFamily="49" charset="0"/>
              </a:rPr>
              <a:t>SETaction</a:t>
            </a:r>
            <a:r>
              <a:rPr lang="en-US" spc="-1" dirty="0">
                <a:solidFill>
                  <a:srgbClr val="002060"/>
                </a:solidFill>
                <a:latin typeface="Courier New" panose="02070309020205020404" pitchFamily="49" charset="0"/>
                <a:cs typeface="Courier New" panose="02070309020205020404" pitchFamily="49" charset="0"/>
              </a:rPr>
              <a:t>='update’, </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  </a:t>
            </a:r>
            <a:r>
              <a:rPr lang="en-US" spc="-1" dirty="0" err="1">
                <a:solidFill>
                  <a:srgbClr val="002060"/>
                </a:solidFill>
                <a:latin typeface="Courier New" panose="02070309020205020404" pitchFamily="49" charset="0"/>
                <a:cs typeface="Courier New" panose="02070309020205020404" pitchFamily="49" charset="0"/>
              </a:rPr>
              <a:t>employeeNumber</a:t>
            </a:r>
            <a:r>
              <a:rPr lang="en-US" spc="-1" dirty="0">
                <a:solidFill>
                  <a:srgbClr val="002060"/>
                </a:solidFill>
                <a:latin typeface="Courier New" panose="02070309020205020404" pitchFamily="49" charset="0"/>
                <a:cs typeface="Courier New" panose="02070309020205020404" pitchFamily="49" charset="0"/>
              </a:rPr>
              <a:t>=</a:t>
            </a:r>
            <a:r>
              <a:rPr lang="en-US" spc="-1" dirty="0" err="1">
                <a:solidFill>
                  <a:srgbClr val="002060"/>
                </a:solidFill>
                <a:latin typeface="Courier New" panose="02070309020205020404" pitchFamily="49" charset="0"/>
                <a:cs typeface="Courier New" panose="02070309020205020404" pitchFamily="49" charset="0"/>
              </a:rPr>
              <a:t>OLD.employeeNumber</a:t>
            </a:r>
            <a:r>
              <a:rPr lang="en-US" spc="-1" dirty="0">
                <a:solidFill>
                  <a:srgbClr val="002060"/>
                </a:solidFill>
                <a:latin typeface="Courier New" panose="02070309020205020404" pitchFamily="49" charset="0"/>
                <a:cs typeface="Courier New" panose="02070309020205020404" pitchFamily="49" charset="0"/>
              </a:rPr>
              <a:t>,</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  </a:t>
            </a:r>
            <a:r>
              <a:rPr lang="en-US" spc="-1" dirty="0" err="1">
                <a:solidFill>
                  <a:srgbClr val="002060"/>
                </a:solidFill>
                <a:latin typeface="Courier New" panose="02070309020205020404" pitchFamily="49" charset="0"/>
                <a:cs typeface="Courier New" panose="02070309020205020404" pitchFamily="49" charset="0"/>
              </a:rPr>
              <a:t>lastname</a:t>
            </a:r>
            <a:r>
              <a:rPr lang="en-US" spc="-1" dirty="0">
                <a:solidFill>
                  <a:srgbClr val="002060"/>
                </a:solidFill>
                <a:latin typeface="Courier New" panose="02070309020205020404" pitchFamily="49" charset="0"/>
                <a:cs typeface="Courier New" panose="02070309020205020404" pitchFamily="49" charset="0"/>
              </a:rPr>
              <a:t>=</a:t>
            </a:r>
            <a:r>
              <a:rPr lang="en-US" spc="-1" dirty="0" err="1">
                <a:solidFill>
                  <a:srgbClr val="002060"/>
                </a:solidFill>
                <a:latin typeface="Courier New" panose="02070309020205020404" pitchFamily="49" charset="0"/>
                <a:cs typeface="Courier New" panose="02070309020205020404" pitchFamily="49" charset="0"/>
              </a:rPr>
              <a:t>OLD.lastname</a:t>
            </a:r>
            <a:r>
              <a:rPr lang="en-US" spc="-1" dirty="0">
                <a:solidFill>
                  <a:srgbClr val="002060"/>
                </a:solidFill>
                <a:latin typeface="Courier New" panose="02070309020205020404" pitchFamily="49" charset="0"/>
                <a:cs typeface="Courier New" panose="02070309020205020404" pitchFamily="49" charset="0"/>
              </a:rPr>
              <a:t>, </a:t>
            </a:r>
            <a:r>
              <a:rPr lang="en-US" spc="-1" dirty="0" err="1">
                <a:solidFill>
                  <a:srgbClr val="002060"/>
                </a:solidFill>
                <a:latin typeface="Courier New" panose="02070309020205020404" pitchFamily="49" charset="0"/>
                <a:cs typeface="Courier New" panose="02070309020205020404" pitchFamily="49" charset="0"/>
              </a:rPr>
              <a:t>changedat</a:t>
            </a:r>
            <a:r>
              <a:rPr lang="en-US" spc="-1" dirty="0">
                <a:solidFill>
                  <a:srgbClr val="002060"/>
                </a:solidFill>
                <a:latin typeface="Courier New" panose="02070309020205020404" pitchFamily="49" charset="0"/>
                <a:cs typeface="Courier New" panose="02070309020205020404" pitchFamily="49" charset="0"/>
              </a:rPr>
              <a:t>=NOW() );</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END</a:t>
            </a:r>
            <a:r>
              <a:rPr lang="en-US" sz="2400" spc="-1" dirty="0">
                <a:solidFill>
                  <a:srgbClr val="002060"/>
                </a:solidFill>
                <a:latin typeface="Times New Roman"/>
              </a:rPr>
              <a:t>;</a:t>
            </a:r>
            <a:endParaRPr lang="en-US" spc="-1" dirty="0">
              <a:solidFill>
                <a:srgbClr val="00206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21</a:t>
            </a:fld>
            <a:endParaRPr lang="en-US" sz="1400" b="0" strike="noStrike" spc="-1">
              <a:latin typeface="Arial"/>
            </a:endParaRPr>
          </a:p>
        </p:txBody>
      </p:sp>
    </p:spTree>
    <p:extLst>
      <p:ext uri="{BB962C8B-B14F-4D97-AF65-F5344CB8AC3E}">
        <p14:creationId xmlns:p14="http://schemas.microsoft.com/office/powerpoint/2010/main" val="23264323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Data integrity ? What is it ?</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Consistency constraints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Verification of </a:t>
            </a:r>
            <a:r>
              <a:rPr lang="en-US" sz="2800" spc="-1">
                <a:solidFill>
                  <a:srgbClr val="002060"/>
                </a:solidFill>
                <a:latin typeface="Times New Roman" panose="02020603050405020304" pitchFamily="18" charset="0"/>
                <a:cs typeface="Times New Roman" panose="02020603050405020304" pitchFamily="18" charset="0"/>
              </a:rPr>
              <a:t>consistency constraints</a:t>
            </a:r>
            <a:endParaRPr lang="en-US" sz="2800" spc="-1" dirty="0">
              <a:solidFill>
                <a:srgbClr val="002060"/>
              </a:solidFill>
              <a:latin typeface="Times New Roman" panose="02020603050405020304" pitchFamily="18" charset="0"/>
              <a:cs typeface="Times New Roman" panose="02020603050405020304" pitchFamily="18" charset="0"/>
            </a:endParaRPr>
          </a:p>
          <a:p>
            <a:pPr marL="343080" indent="-340200">
              <a:lnSpc>
                <a:spcPct val="100000"/>
              </a:lnSpc>
              <a:spcBef>
                <a:spcPts val="561"/>
              </a:spcBef>
              <a:buClr>
                <a:srgbClr val="0C2340"/>
              </a:buClr>
              <a:buFont typeface="Arial"/>
              <a:buChar char="•"/>
            </a:pPr>
            <a:r>
              <a:rPr lang="en-US" sz="2800" spc="-1" dirty="0">
                <a:solidFill>
                  <a:srgbClr val="FF0000"/>
                </a:solidFill>
                <a:latin typeface="Courier New" panose="02070309020205020404" pitchFamily="49" charset="0"/>
                <a:cs typeface="Courier New" panose="02070309020205020404" pitchFamily="49" charset="0"/>
              </a:rPr>
              <a:t>ROLLBACK</a:t>
            </a:r>
            <a:r>
              <a:rPr lang="en-US" sz="2800" spc="-1" dirty="0">
                <a:solidFill>
                  <a:srgbClr val="FF0000"/>
                </a:solidFill>
                <a:latin typeface="Times New Roman" panose="02020603050405020304" pitchFamily="18" charset="0"/>
                <a:cs typeface="Times New Roman" panose="02020603050405020304" pitchFamily="18" charset="0"/>
              </a:rPr>
              <a:t> and </a:t>
            </a:r>
            <a:r>
              <a:rPr lang="en-US" sz="2800" spc="-1" dirty="0">
                <a:solidFill>
                  <a:srgbClr val="FF0000"/>
                </a:solidFill>
                <a:latin typeface="Courier New" panose="02070309020205020404" pitchFamily="49" charset="0"/>
                <a:cs typeface="Courier New" panose="02070309020205020404" pitchFamily="49" charset="0"/>
              </a:rPr>
              <a:t>COMMIT</a:t>
            </a:r>
            <a:r>
              <a:rPr lang="en-US" sz="2800" spc="-1" dirty="0">
                <a:solidFill>
                  <a:srgbClr val="FF0000"/>
                </a:solidFill>
                <a:latin typeface="Times New Roman" panose="02020603050405020304" pitchFamily="18" charset="0"/>
                <a:cs typeface="Times New Roman" panose="02020603050405020304" pitchFamily="18" charset="0"/>
              </a:rPr>
              <a:t> statements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Backup and recovery</a:t>
            </a: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22</a:t>
            </a:fld>
            <a:endParaRPr lang="en-US" sz="1400" b="0" strike="noStrike" spc="-1">
              <a:latin typeface="Arial"/>
            </a:endParaRPr>
          </a:p>
        </p:txBody>
      </p:sp>
    </p:spTree>
    <p:extLst>
      <p:ext uri="{BB962C8B-B14F-4D97-AF65-F5344CB8AC3E}">
        <p14:creationId xmlns:p14="http://schemas.microsoft.com/office/powerpoint/2010/main" val="16707831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spc="-1" dirty="0">
                <a:solidFill>
                  <a:srgbClr val="0B223E"/>
                </a:solidFill>
                <a:latin typeface="Courier New" panose="02070309020205020404" pitchFamily="49" charset="0"/>
                <a:cs typeface="Courier New" panose="02070309020205020404" pitchFamily="49" charset="0"/>
              </a:rPr>
              <a:t>ROLLBACK</a:t>
            </a:r>
            <a:r>
              <a:rPr lang="en-US" sz="3200" spc="-1" dirty="0">
                <a:solidFill>
                  <a:srgbClr val="0B223E"/>
                </a:solidFill>
                <a:latin typeface="Times New Roman"/>
              </a:rPr>
              <a:t> and </a:t>
            </a:r>
            <a:r>
              <a:rPr lang="en-US" sz="3200" spc="-1" dirty="0">
                <a:solidFill>
                  <a:srgbClr val="0B223E"/>
                </a:solidFill>
                <a:latin typeface="Courier New" panose="02070309020205020404" pitchFamily="49" charset="0"/>
                <a:cs typeface="Courier New" panose="02070309020205020404" pitchFamily="49" charset="0"/>
              </a:rPr>
              <a:t>COMMIT</a:t>
            </a:r>
            <a:r>
              <a:rPr lang="en-US" sz="3200" spc="-1" dirty="0">
                <a:solidFill>
                  <a:srgbClr val="0B223E"/>
                </a:solidFill>
                <a:latin typeface="Times New Roman"/>
              </a:rPr>
              <a:t> statement</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Every database system allows for the immediate reversals of the recent modifications with a </a:t>
            </a:r>
            <a:r>
              <a:rPr lang="en-US" sz="2000" spc="-1" dirty="0">
                <a:solidFill>
                  <a:srgbClr val="002060"/>
                </a:solidFill>
                <a:latin typeface="Courier New" panose="02070309020205020404" pitchFamily="49" charset="0"/>
                <a:cs typeface="Courier New" panose="02070309020205020404" pitchFamily="49" charset="0"/>
              </a:rPr>
              <a:t>ROLLBACK</a:t>
            </a:r>
            <a:r>
              <a:rPr lang="en-US" sz="2000" spc="-1" dirty="0">
                <a:solidFill>
                  <a:srgbClr val="002060"/>
                </a:solidFill>
                <a:latin typeface="Times New Roman"/>
              </a:rPr>
              <a:t> statement</a:t>
            </a:r>
          </a:p>
          <a:p>
            <a:pPr marL="352440" indent="-342000" algn="just">
              <a:lnSpc>
                <a:spcPct val="100000"/>
              </a:lnSpc>
              <a:spcBef>
                <a:spcPts val="561"/>
              </a:spcBef>
              <a:buClr>
                <a:srgbClr val="0C2340"/>
              </a:buClr>
              <a:buFont typeface="Arial"/>
              <a:buChar char="•"/>
            </a:pPr>
            <a:r>
              <a:rPr lang="en-US" sz="2000" spc="-1" dirty="0">
                <a:solidFill>
                  <a:srgbClr val="002060"/>
                </a:solidFill>
                <a:latin typeface="Courier New" panose="02070309020205020404" pitchFamily="49" charset="0"/>
                <a:cs typeface="Courier New" panose="02070309020205020404" pitchFamily="49" charset="0"/>
              </a:rPr>
              <a:t>COMMIT</a:t>
            </a:r>
            <a:r>
              <a:rPr lang="en-US" sz="2000" spc="-1" dirty="0">
                <a:solidFill>
                  <a:srgbClr val="002060"/>
                </a:solidFill>
                <a:latin typeface="Times New Roman"/>
              </a:rPr>
              <a:t> statement makes all modifications performed since the beginning of a session or since the latest processing of </a:t>
            </a:r>
            <a:r>
              <a:rPr lang="en-US" sz="2000" spc="-1" dirty="0">
                <a:solidFill>
                  <a:srgbClr val="002060"/>
                </a:solidFill>
                <a:latin typeface="Courier New" panose="02070309020205020404" pitchFamily="49" charset="0"/>
                <a:cs typeface="Courier New" panose="02070309020205020404" pitchFamily="49" charset="0"/>
              </a:rPr>
              <a:t>COMMIT</a:t>
            </a:r>
            <a:r>
              <a:rPr lang="en-US" sz="2000" spc="-1" dirty="0">
                <a:solidFill>
                  <a:srgbClr val="002060"/>
                </a:solidFill>
                <a:latin typeface="Times New Roman"/>
              </a:rPr>
              <a:t> statement permanent in a database </a:t>
            </a:r>
          </a:p>
          <a:p>
            <a:pPr marL="352440" indent="-342000" algn="just">
              <a:lnSpc>
                <a:spcPct val="100000"/>
              </a:lnSpc>
              <a:spcBef>
                <a:spcPts val="561"/>
              </a:spcBef>
              <a:buClr>
                <a:srgbClr val="0C2340"/>
              </a:buClr>
              <a:buFont typeface="Arial"/>
              <a:buChar char="•"/>
            </a:pPr>
            <a:r>
              <a:rPr lang="en-US" sz="2000" spc="-1" dirty="0">
                <a:solidFill>
                  <a:srgbClr val="002060"/>
                </a:solidFill>
                <a:latin typeface="Courier New" panose="02070309020205020404" pitchFamily="49" charset="0"/>
                <a:cs typeface="Courier New" panose="02070309020205020404" pitchFamily="49" charset="0"/>
              </a:rPr>
              <a:t>COMMIT</a:t>
            </a:r>
            <a:r>
              <a:rPr lang="en-US" sz="2000" spc="-1" dirty="0">
                <a:solidFill>
                  <a:srgbClr val="002060"/>
                </a:solidFill>
                <a:latin typeface="Times New Roman"/>
              </a:rPr>
              <a:t> statement makes the reversal of the modifications with </a:t>
            </a:r>
            <a:r>
              <a:rPr lang="en-US" sz="2000" spc="-1" dirty="0">
                <a:solidFill>
                  <a:srgbClr val="002060"/>
                </a:solidFill>
                <a:latin typeface="Courier New" panose="02070309020205020404" pitchFamily="49" charset="0"/>
                <a:cs typeface="Courier New" panose="02070309020205020404" pitchFamily="49" charset="0"/>
              </a:rPr>
              <a:t>ROLLBACK</a:t>
            </a:r>
            <a:r>
              <a:rPr lang="en-US" sz="2000" spc="-1" dirty="0">
                <a:solidFill>
                  <a:srgbClr val="002060"/>
                </a:solidFill>
                <a:latin typeface="Times New Roman"/>
              </a:rPr>
              <a:t> statement impossible</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All modifications performed since the latest </a:t>
            </a:r>
            <a:r>
              <a:rPr lang="en-US" sz="2000" spc="-1" dirty="0">
                <a:solidFill>
                  <a:srgbClr val="002060"/>
                </a:solidFill>
                <a:latin typeface="Courier New" panose="02070309020205020404" pitchFamily="49" charset="0"/>
                <a:cs typeface="Courier New" panose="02070309020205020404" pitchFamily="49" charset="0"/>
              </a:rPr>
              <a:t>COMMIT</a:t>
            </a:r>
            <a:r>
              <a:rPr lang="en-US" sz="2000" spc="-1" dirty="0">
                <a:solidFill>
                  <a:srgbClr val="002060"/>
                </a:solidFill>
                <a:latin typeface="Times New Roman"/>
              </a:rPr>
              <a:t> statement or the beginning of a session can be reversed with </a:t>
            </a:r>
            <a:r>
              <a:rPr lang="en-US" sz="2000" spc="-1" dirty="0">
                <a:solidFill>
                  <a:srgbClr val="002060"/>
                </a:solidFill>
                <a:latin typeface="Courier New" panose="02070309020205020404" pitchFamily="49" charset="0"/>
                <a:cs typeface="Courier New" panose="02070309020205020404" pitchFamily="49" charset="0"/>
              </a:rPr>
              <a:t>ROLLBACK</a:t>
            </a:r>
            <a:r>
              <a:rPr lang="en-US" sz="2000" spc="-1" dirty="0">
                <a:solidFill>
                  <a:srgbClr val="002060"/>
                </a:solidFill>
                <a:latin typeface="Times New Roman"/>
              </a:rPr>
              <a:t> statement</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23</a:t>
            </a:fld>
            <a:endParaRPr lang="en-US" sz="1400" b="0" strike="noStrike" spc="-1">
              <a:latin typeface="Arial"/>
            </a:endParaRPr>
          </a:p>
        </p:txBody>
      </p:sp>
    </p:spTree>
    <p:extLst>
      <p:ext uri="{BB962C8B-B14F-4D97-AF65-F5344CB8AC3E}">
        <p14:creationId xmlns:p14="http://schemas.microsoft.com/office/powerpoint/2010/main" val="32224944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spc="-1" dirty="0">
                <a:solidFill>
                  <a:srgbClr val="0B223E"/>
                </a:solidFill>
                <a:latin typeface="Courier New" panose="02070309020205020404" pitchFamily="49" charset="0"/>
                <a:cs typeface="Courier New" panose="02070309020205020404" pitchFamily="49" charset="0"/>
              </a:rPr>
              <a:t>ROLLBACK</a:t>
            </a:r>
            <a:r>
              <a:rPr lang="en-US" sz="3200" spc="-1" dirty="0">
                <a:solidFill>
                  <a:srgbClr val="0B223E"/>
                </a:solidFill>
                <a:latin typeface="Times New Roman"/>
              </a:rPr>
              <a:t> and </a:t>
            </a:r>
            <a:r>
              <a:rPr lang="en-US" sz="3200" spc="-1" dirty="0">
                <a:solidFill>
                  <a:srgbClr val="0B223E"/>
                </a:solidFill>
                <a:latin typeface="Courier New" panose="02070309020205020404" pitchFamily="49" charset="0"/>
                <a:cs typeface="Courier New" panose="02070309020205020404" pitchFamily="49" charset="0"/>
              </a:rPr>
              <a:t>COMMIT</a:t>
            </a:r>
            <a:r>
              <a:rPr lang="en-US" sz="3200" spc="-1" dirty="0">
                <a:solidFill>
                  <a:srgbClr val="0B223E"/>
                </a:solidFill>
                <a:latin typeface="Times New Roman"/>
              </a:rPr>
              <a:t> statement</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 system variable </a:t>
            </a:r>
            <a:r>
              <a:rPr lang="en-US" sz="2000" spc="-1" dirty="0">
                <a:solidFill>
                  <a:srgbClr val="002060"/>
                </a:solidFill>
                <a:latin typeface="Courier New" panose="02070309020205020404" pitchFamily="49" charset="0"/>
                <a:cs typeface="Courier New" panose="02070309020205020404" pitchFamily="49" charset="0"/>
              </a:rPr>
              <a:t>AUTOCOMMIT</a:t>
            </a:r>
            <a:r>
              <a:rPr lang="en-US" sz="2000" spc="-1" dirty="0">
                <a:solidFill>
                  <a:srgbClr val="002060"/>
                </a:solidFill>
                <a:latin typeface="Times New Roman"/>
              </a:rPr>
              <a:t> can be used to control the permanent recording of the database modifications </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If </a:t>
            </a:r>
            <a:r>
              <a:rPr lang="en-US" sz="2000" spc="-1" dirty="0">
                <a:solidFill>
                  <a:srgbClr val="002060"/>
                </a:solidFill>
                <a:latin typeface="Courier New" panose="02070309020205020404" pitchFamily="49" charset="0"/>
                <a:cs typeface="Courier New" panose="02070309020205020404" pitchFamily="49" charset="0"/>
              </a:rPr>
              <a:t>AUTOCOMMIT = 'ON' </a:t>
            </a:r>
            <a:r>
              <a:rPr lang="en-US" sz="2000" spc="-1" dirty="0">
                <a:solidFill>
                  <a:srgbClr val="002060"/>
                </a:solidFill>
                <a:latin typeface="Times New Roman"/>
              </a:rPr>
              <a:t>then all data manipulation statements like </a:t>
            </a:r>
            <a:r>
              <a:rPr lang="en-US" sz="2000" spc="-1" dirty="0">
                <a:solidFill>
                  <a:srgbClr val="002060"/>
                </a:solidFill>
                <a:latin typeface="Courier New" panose="02070309020205020404" pitchFamily="49" charset="0"/>
                <a:cs typeface="Courier New" panose="02070309020205020404" pitchFamily="49" charset="0"/>
              </a:rPr>
              <a:t>INSERT</a:t>
            </a:r>
            <a:r>
              <a:rPr lang="en-US" sz="2000" spc="-1" dirty="0">
                <a:solidFill>
                  <a:srgbClr val="002060"/>
                </a:solidFill>
                <a:latin typeface="Times New Roman"/>
              </a:rPr>
              <a:t>, </a:t>
            </a:r>
            <a:r>
              <a:rPr lang="en-US" sz="2000" spc="-1" dirty="0">
                <a:solidFill>
                  <a:srgbClr val="002060"/>
                </a:solidFill>
                <a:latin typeface="Courier New" panose="02070309020205020404" pitchFamily="49" charset="0"/>
                <a:cs typeface="Courier New" panose="02070309020205020404" pitchFamily="49" charset="0"/>
              </a:rPr>
              <a:t>UPDATE</a:t>
            </a:r>
            <a:r>
              <a:rPr lang="en-US" sz="2000" spc="-1" dirty="0">
                <a:solidFill>
                  <a:srgbClr val="002060"/>
                </a:solidFill>
                <a:latin typeface="Times New Roman"/>
              </a:rPr>
              <a:t>, </a:t>
            </a:r>
            <a:r>
              <a:rPr lang="en-US" sz="2000" spc="-1" dirty="0">
                <a:solidFill>
                  <a:srgbClr val="002060"/>
                </a:solidFill>
                <a:latin typeface="Courier New" panose="02070309020205020404" pitchFamily="49" charset="0"/>
                <a:cs typeface="Courier New" panose="02070309020205020404" pitchFamily="49" charset="0"/>
              </a:rPr>
              <a:t>DELETE</a:t>
            </a:r>
            <a:r>
              <a:rPr lang="en-US" sz="2000" spc="-1" dirty="0">
                <a:solidFill>
                  <a:srgbClr val="002060"/>
                </a:solidFill>
                <a:latin typeface="Times New Roman"/>
              </a:rPr>
              <a:t> are immediately and automatically committed at the end of processing of the data manipulation statement</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If </a:t>
            </a:r>
            <a:r>
              <a:rPr lang="en-US" sz="2000" spc="-1" dirty="0">
                <a:solidFill>
                  <a:srgbClr val="002060"/>
                </a:solidFill>
                <a:latin typeface="Courier New" panose="02070309020205020404" pitchFamily="49" charset="0"/>
                <a:cs typeface="Courier New" panose="02070309020205020404" pitchFamily="49" charset="0"/>
              </a:rPr>
              <a:t>AUTOCOMMIT = 'OFF' </a:t>
            </a:r>
            <a:r>
              <a:rPr lang="en-US" sz="2000" spc="-1" dirty="0">
                <a:solidFill>
                  <a:srgbClr val="002060"/>
                </a:solidFill>
                <a:latin typeface="Times New Roman"/>
              </a:rPr>
              <a:t>then all modifications to a database are either committed by </a:t>
            </a:r>
            <a:r>
              <a:rPr lang="en-US" sz="2000" spc="-1" dirty="0">
                <a:solidFill>
                  <a:srgbClr val="002060"/>
                </a:solidFill>
                <a:latin typeface="Courier New" panose="02070309020205020404" pitchFamily="49" charset="0"/>
                <a:cs typeface="Courier New" panose="02070309020205020404" pitchFamily="49" charset="0"/>
              </a:rPr>
              <a:t>COMMIT</a:t>
            </a:r>
            <a:r>
              <a:rPr lang="en-US" sz="2000" spc="-1" dirty="0">
                <a:solidFill>
                  <a:srgbClr val="002060"/>
                </a:solidFill>
                <a:latin typeface="Times New Roman"/>
              </a:rPr>
              <a:t> statement or any data definition statement like </a:t>
            </a:r>
            <a:r>
              <a:rPr lang="en-US" sz="2000" spc="-1" dirty="0">
                <a:solidFill>
                  <a:srgbClr val="002060"/>
                </a:solidFill>
                <a:latin typeface="Courier New" panose="02070309020205020404" pitchFamily="49" charset="0"/>
                <a:cs typeface="Courier New" panose="02070309020205020404" pitchFamily="49" charset="0"/>
              </a:rPr>
              <a:t>CREATE</a:t>
            </a:r>
            <a:r>
              <a:rPr lang="en-US" sz="2000" spc="-1" dirty="0">
                <a:solidFill>
                  <a:srgbClr val="002060"/>
                </a:solidFill>
                <a:latin typeface="Times New Roman"/>
              </a:rPr>
              <a:t>, </a:t>
            </a:r>
            <a:r>
              <a:rPr lang="en-US" sz="2000" spc="-1" dirty="0">
                <a:solidFill>
                  <a:srgbClr val="002060"/>
                </a:solidFill>
                <a:latin typeface="Courier New" panose="02070309020205020404" pitchFamily="49" charset="0"/>
                <a:cs typeface="Courier New" panose="02070309020205020404" pitchFamily="49" charset="0"/>
              </a:rPr>
              <a:t>ALTER</a:t>
            </a:r>
            <a:r>
              <a:rPr lang="en-US" sz="2000" spc="-1" dirty="0">
                <a:solidFill>
                  <a:srgbClr val="002060"/>
                </a:solidFill>
                <a:latin typeface="Times New Roman"/>
              </a:rPr>
              <a:t>, </a:t>
            </a:r>
            <a:r>
              <a:rPr lang="en-US" sz="2000" spc="-1" dirty="0">
                <a:solidFill>
                  <a:srgbClr val="002060"/>
                </a:solidFill>
                <a:latin typeface="Courier New" panose="02070309020205020404" pitchFamily="49" charset="0"/>
                <a:cs typeface="Courier New" panose="02070309020205020404" pitchFamily="49" charset="0"/>
              </a:rPr>
              <a:t>DROP</a:t>
            </a:r>
          </a:p>
          <a:p>
            <a:pPr marL="352440" indent="-342000" algn="just">
              <a:lnSpc>
                <a:spcPct val="100000"/>
              </a:lnSpc>
              <a:spcBef>
                <a:spcPts val="561"/>
              </a:spcBef>
              <a:buClr>
                <a:srgbClr val="0C2340"/>
              </a:buClr>
              <a:buFont typeface="Arial"/>
              <a:buChar char="•"/>
            </a:pPr>
            <a:r>
              <a:rPr lang="en-US" sz="2000" spc="-1" dirty="0">
                <a:solidFill>
                  <a:srgbClr val="002060"/>
                </a:solidFill>
                <a:latin typeface="Courier New" panose="02070309020205020404" pitchFamily="49" charset="0"/>
                <a:cs typeface="Courier New" panose="02070309020205020404" pitchFamily="49" charset="0"/>
              </a:rPr>
              <a:t>EXIT</a:t>
            </a:r>
            <a:r>
              <a:rPr lang="en-US" sz="2000" spc="-1" dirty="0">
                <a:solidFill>
                  <a:srgbClr val="002060"/>
                </a:solidFill>
                <a:latin typeface="Times New Roman"/>
              </a:rPr>
              <a:t> statement, that ends a session does not commit the modifications</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 default variable </a:t>
            </a:r>
            <a:r>
              <a:rPr lang="en-US" sz="2000" spc="-1" dirty="0">
                <a:solidFill>
                  <a:srgbClr val="002060"/>
                </a:solidFill>
                <a:latin typeface="Courier New" panose="02070309020205020404" pitchFamily="49" charset="0"/>
                <a:cs typeface="Courier New" panose="02070309020205020404" pitchFamily="49" charset="0"/>
              </a:rPr>
              <a:t>AUTOCOMMIT</a:t>
            </a:r>
            <a:r>
              <a:rPr lang="en-US" sz="2000" spc="-1" dirty="0">
                <a:solidFill>
                  <a:srgbClr val="002060"/>
                </a:solidFill>
                <a:latin typeface="Times New Roman"/>
              </a:rPr>
              <a:t> is set to </a:t>
            </a:r>
            <a:r>
              <a:rPr lang="en-US" sz="2000" spc="-1" dirty="0">
                <a:solidFill>
                  <a:srgbClr val="002060"/>
                </a:solidFill>
                <a:latin typeface="Courier New" panose="02070309020205020404" pitchFamily="49" charset="0"/>
                <a:cs typeface="Courier New" panose="02070309020205020404" pitchFamily="49" charset="0"/>
              </a:rPr>
              <a:t>'ON' </a:t>
            </a:r>
            <a:r>
              <a:rPr lang="en-US" sz="2000" spc="-1" dirty="0">
                <a:solidFill>
                  <a:srgbClr val="002060"/>
                </a:solidFill>
                <a:latin typeface="Times New Roman"/>
              </a:rPr>
              <a:t>at the beginning of a session</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 value of </a:t>
            </a:r>
            <a:r>
              <a:rPr lang="en-US" sz="2000" spc="-1" dirty="0">
                <a:solidFill>
                  <a:srgbClr val="002060"/>
                </a:solidFill>
                <a:latin typeface="Courier New" panose="02070309020205020404" pitchFamily="49" charset="0"/>
                <a:cs typeface="Courier New" panose="02070309020205020404" pitchFamily="49" charset="0"/>
              </a:rPr>
              <a:t>AUTOCOMMIT</a:t>
            </a:r>
            <a:r>
              <a:rPr lang="en-US" sz="2000" spc="-1" dirty="0">
                <a:solidFill>
                  <a:srgbClr val="002060"/>
                </a:solidFill>
                <a:latin typeface="Times New Roman"/>
              </a:rPr>
              <a:t> variable can be changed in the same way as the values of other system variables.</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24</a:t>
            </a:fld>
            <a:endParaRPr lang="en-US" sz="1400" b="0" strike="noStrike" spc="-1">
              <a:latin typeface="Arial"/>
            </a:endParaRPr>
          </a:p>
        </p:txBody>
      </p:sp>
    </p:spTree>
    <p:extLst>
      <p:ext uri="{BB962C8B-B14F-4D97-AF65-F5344CB8AC3E}">
        <p14:creationId xmlns:p14="http://schemas.microsoft.com/office/powerpoint/2010/main" val="42588070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spc="-1" dirty="0">
                <a:solidFill>
                  <a:srgbClr val="0B223E"/>
                </a:solidFill>
                <a:latin typeface="Courier New" panose="02070309020205020404" pitchFamily="49" charset="0"/>
                <a:cs typeface="Courier New" panose="02070309020205020404" pitchFamily="49" charset="0"/>
              </a:rPr>
              <a:t>ROLLBACK</a:t>
            </a:r>
            <a:r>
              <a:rPr lang="en-US" sz="3200" spc="-1" dirty="0">
                <a:solidFill>
                  <a:srgbClr val="0B223E"/>
                </a:solidFill>
                <a:latin typeface="Times New Roman"/>
              </a:rPr>
              <a:t> and </a:t>
            </a:r>
            <a:r>
              <a:rPr lang="en-US" sz="3200" spc="-1" dirty="0">
                <a:solidFill>
                  <a:srgbClr val="0B223E"/>
                </a:solidFill>
                <a:latin typeface="Courier New" panose="02070309020205020404" pitchFamily="49" charset="0"/>
                <a:cs typeface="Courier New" panose="02070309020205020404" pitchFamily="49" charset="0"/>
              </a:rPr>
              <a:t>COMMIT</a:t>
            </a:r>
            <a:r>
              <a:rPr lang="en-US" sz="3200" spc="-1" dirty="0">
                <a:solidFill>
                  <a:srgbClr val="0B223E"/>
                </a:solidFill>
                <a:latin typeface="Times New Roman"/>
              </a:rPr>
              <a:t> statement</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Assume, that we would like to delete the Department of Arts and </a:t>
            </a:r>
            <a:r>
              <a:rPr lang="en-US" sz="2000" spc="-1" dirty="0">
                <a:solidFill>
                  <a:srgbClr val="002060"/>
                </a:solidFill>
                <a:latin typeface="Courier New" panose="02070309020205020404" pitchFamily="49" charset="0"/>
                <a:cs typeface="Courier New" panose="02070309020205020404" pitchFamily="49" charset="0"/>
              </a:rPr>
              <a:t>AUTOCOMMIT = 'ON'</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First, we delete all courses offered by a department of Arts</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DELETE FROM COURSES WHERE </a:t>
            </a:r>
            <a:r>
              <a:rPr lang="en-US" spc="-1" dirty="0" err="1">
                <a:solidFill>
                  <a:srgbClr val="002060"/>
                </a:solidFill>
                <a:latin typeface="Courier New" panose="02070309020205020404" pitchFamily="49" charset="0"/>
                <a:cs typeface="Courier New" panose="02070309020205020404" pitchFamily="49" charset="0"/>
              </a:rPr>
              <a:t>offered_by</a:t>
            </a:r>
            <a:r>
              <a:rPr lang="en-US" spc="-1" dirty="0">
                <a:solidFill>
                  <a:srgbClr val="002060"/>
                </a:solidFill>
                <a:latin typeface="Courier New" panose="02070309020205020404" pitchFamily="49" charset="0"/>
                <a:cs typeface="Courier New" panose="02070309020205020404" pitchFamily="49" charset="0"/>
              </a:rPr>
              <a:t> = 'Arts';</a:t>
            </a:r>
            <a:endParaRPr lang="en-US"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With </a:t>
            </a:r>
            <a:r>
              <a:rPr lang="en-US" sz="2000" spc="-1" dirty="0">
                <a:solidFill>
                  <a:srgbClr val="002060"/>
                </a:solidFill>
                <a:latin typeface="Courier New" panose="02070309020205020404" pitchFamily="49" charset="0"/>
                <a:cs typeface="Courier New" panose="02070309020205020404" pitchFamily="49" charset="0"/>
              </a:rPr>
              <a:t>AUTOCOMMIT = 'ON' </a:t>
            </a:r>
            <a:r>
              <a:rPr lang="en-US" sz="2000" spc="-1" dirty="0">
                <a:solidFill>
                  <a:srgbClr val="002060"/>
                </a:solidFill>
                <a:latin typeface="Times New Roman"/>
              </a:rPr>
              <a:t>such statement is immediately committed and the results of deletion are available to other user of the same database</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Assume that at this point another user processes </a:t>
            </a:r>
            <a:r>
              <a:rPr lang="en-US" sz="2000" spc="-1" dirty="0">
                <a:solidFill>
                  <a:srgbClr val="002060"/>
                </a:solidFill>
                <a:latin typeface="Courier New" panose="02070309020205020404" pitchFamily="49" charset="0"/>
                <a:cs typeface="Courier New" panose="02070309020205020404" pitchFamily="49" charset="0"/>
              </a:rPr>
              <a:t>SELECT</a:t>
            </a:r>
            <a:r>
              <a:rPr lang="en-US" sz="2000" spc="-1" dirty="0">
                <a:solidFill>
                  <a:srgbClr val="002060"/>
                </a:solidFill>
                <a:latin typeface="Times New Roman"/>
              </a:rPr>
              <a:t> statement,  that find the total number of departments and the total number of courses offered by each department</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SELECT COUNT(*) FROM DEPARTMENT;</a:t>
            </a:r>
            <a:endParaRPr lang="en-US" spc="-1" dirty="0">
              <a:solidFill>
                <a:srgbClr val="002060"/>
              </a:solidFill>
              <a:latin typeface="Times New Roman"/>
            </a:endParaRP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SELECT </a:t>
            </a:r>
            <a:r>
              <a:rPr lang="en-US" spc="-1" dirty="0" err="1">
                <a:solidFill>
                  <a:srgbClr val="002060"/>
                </a:solidFill>
                <a:latin typeface="Courier New" panose="02070309020205020404" pitchFamily="49" charset="0"/>
                <a:cs typeface="Courier New" panose="02070309020205020404" pitchFamily="49" charset="0"/>
              </a:rPr>
              <a:t>offered_by</a:t>
            </a:r>
            <a:r>
              <a:rPr lang="en-US" spc="-1" dirty="0">
                <a:solidFill>
                  <a:srgbClr val="002060"/>
                </a:solidFill>
                <a:latin typeface="Courier New" panose="02070309020205020404" pitchFamily="49" charset="0"/>
                <a:cs typeface="Courier New" panose="02070309020205020404" pitchFamily="49" charset="0"/>
              </a:rPr>
              <a:t>, count(*) </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FROM COURSE </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GROUP BY </a:t>
            </a:r>
            <a:r>
              <a:rPr lang="en-US" spc="-1" dirty="0" err="1">
                <a:solidFill>
                  <a:srgbClr val="002060"/>
                </a:solidFill>
                <a:latin typeface="Courier New" panose="02070309020205020404" pitchFamily="49" charset="0"/>
                <a:cs typeface="Courier New" panose="02070309020205020404" pitchFamily="49" charset="0"/>
              </a:rPr>
              <a:t>offered_by</a:t>
            </a:r>
            <a:r>
              <a:rPr lang="en-US" spc="-1" dirty="0">
                <a:solidFill>
                  <a:srgbClr val="002060"/>
                </a:solidFill>
                <a:latin typeface="Courier New" panose="02070309020205020404" pitchFamily="49" charset="0"/>
                <a:cs typeface="Courier New" panose="02070309020205020404" pitchFamily="49" charset="0"/>
              </a:rPr>
              <a:t>;</a:t>
            </a:r>
            <a:endParaRPr lang="en-US" sz="2000"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z="2000" spc="-1" dirty="0">
                <a:solidFill>
                  <a:srgbClr val="FF0000"/>
                </a:solidFill>
                <a:latin typeface="Times New Roman"/>
              </a:rPr>
              <a:t>The user querying a database gets incorrect information that a department of Arts still exists and it offers no courses !</a:t>
            </a:r>
          </a:p>
          <a:p>
            <a:pPr marL="352440" indent="-342000" algn="just">
              <a:lnSpc>
                <a:spcPct val="100000"/>
              </a:lnSpc>
              <a:spcBef>
                <a:spcPts val="561"/>
              </a:spcBef>
              <a:buClr>
                <a:srgbClr val="0C2340"/>
              </a:buClr>
              <a:buFont typeface="Arial"/>
              <a:buChar char="•"/>
            </a:pPr>
            <a:endParaRPr lang="en-US" sz="2000" spc="-1" dirty="0">
              <a:solidFill>
                <a:srgbClr val="00206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25</a:t>
            </a:fld>
            <a:endParaRPr lang="en-US" sz="1400" b="0" strike="noStrike" spc="-1">
              <a:latin typeface="Arial"/>
            </a:endParaRPr>
          </a:p>
        </p:txBody>
      </p:sp>
    </p:spTree>
    <p:extLst>
      <p:ext uri="{BB962C8B-B14F-4D97-AF65-F5344CB8AC3E}">
        <p14:creationId xmlns:p14="http://schemas.microsoft.com/office/powerpoint/2010/main" val="10584075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spc="-1" dirty="0">
                <a:solidFill>
                  <a:srgbClr val="0B223E"/>
                </a:solidFill>
                <a:latin typeface="Courier New" panose="02070309020205020404" pitchFamily="49" charset="0"/>
                <a:cs typeface="Courier New" panose="02070309020205020404" pitchFamily="49" charset="0"/>
              </a:rPr>
              <a:t>ROLLBACK</a:t>
            </a:r>
            <a:r>
              <a:rPr lang="en-US" sz="3200" spc="-1" dirty="0">
                <a:solidFill>
                  <a:srgbClr val="0B223E"/>
                </a:solidFill>
                <a:latin typeface="Times New Roman"/>
              </a:rPr>
              <a:t> and </a:t>
            </a:r>
            <a:r>
              <a:rPr lang="en-US" sz="3200" spc="-1" dirty="0">
                <a:solidFill>
                  <a:srgbClr val="0B223E"/>
                </a:solidFill>
                <a:latin typeface="Courier New" panose="02070309020205020404" pitchFamily="49" charset="0"/>
                <a:cs typeface="Courier New" panose="02070309020205020404" pitchFamily="49" charset="0"/>
              </a:rPr>
              <a:t>COMMIT</a:t>
            </a:r>
            <a:r>
              <a:rPr lang="en-US" sz="3200" spc="-1" dirty="0">
                <a:solidFill>
                  <a:srgbClr val="0B223E"/>
                </a:solidFill>
                <a:latin typeface="Times New Roman"/>
              </a:rPr>
              <a:t> statement</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Now, assume, that we would like to delete the Department of Arts and </a:t>
            </a:r>
            <a:r>
              <a:rPr lang="en-US" sz="2000" spc="-1" dirty="0">
                <a:solidFill>
                  <a:srgbClr val="002060"/>
                </a:solidFill>
                <a:latin typeface="Courier New" panose="02070309020205020404" pitchFamily="49" charset="0"/>
                <a:cs typeface="Courier New" panose="02070309020205020404" pitchFamily="49" charset="0"/>
              </a:rPr>
              <a:t>AUTOCOMMIT = 'OFF'</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First we delete all courses offered by the Department of Arts</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DELETE FROM COURSES WHERE </a:t>
            </a:r>
            <a:r>
              <a:rPr lang="en-US" spc="-1" dirty="0" err="1">
                <a:solidFill>
                  <a:srgbClr val="002060"/>
                </a:solidFill>
                <a:latin typeface="Courier New" panose="02070309020205020404" pitchFamily="49" charset="0"/>
                <a:cs typeface="Courier New" panose="02070309020205020404" pitchFamily="49" charset="0"/>
              </a:rPr>
              <a:t>offered_by</a:t>
            </a:r>
            <a:r>
              <a:rPr lang="en-US" spc="-1" dirty="0">
                <a:solidFill>
                  <a:srgbClr val="002060"/>
                </a:solidFill>
                <a:latin typeface="Courier New" panose="02070309020205020404" pitchFamily="49" charset="0"/>
                <a:cs typeface="Courier New" panose="02070309020205020404" pitchFamily="49" charset="0"/>
              </a:rPr>
              <a:t> = 'Arts';</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IF </a:t>
            </a:r>
            <a:r>
              <a:rPr lang="en-US" sz="2000" spc="-1" dirty="0">
                <a:solidFill>
                  <a:srgbClr val="002060"/>
                </a:solidFill>
                <a:latin typeface="Courier New" panose="02070309020205020404" pitchFamily="49" charset="0"/>
                <a:cs typeface="Courier New" panose="02070309020205020404" pitchFamily="49" charset="0"/>
              </a:rPr>
              <a:t>AUTOCOMMIT = 'OFF' </a:t>
            </a:r>
            <a:r>
              <a:rPr lang="en-US" sz="2000" spc="-1">
                <a:solidFill>
                  <a:srgbClr val="002060"/>
                </a:solidFill>
                <a:latin typeface="Times New Roman" panose="02020603050405020304" pitchFamily="18" charset="0"/>
                <a:cs typeface="Times New Roman" panose="02020603050405020304" pitchFamily="18" charset="0"/>
              </a:rPr>
              <a:t>then the </a:t>
            </a:r>
            <a:r>
              <a:rPr lang="en-US" sz="2000" spc="-1" dirty="0">
                <a:solidFill>
                  <a:srgbClr val="002060"/>
                </a:solidFill>
                <a:latin typeface="Courier New" panose="02070309020205020404" pitchFamily="49" charset="0"/>
                <a:cs typeface="Courier New" panose="02070309020205020404" pitchFamily="49" charset="0"/>
              </a:rPr>
              <a:t>DELETE</a:t>
            </a:r>
            <a:r>
              <a:rPr lang="en-US" sz="2000" spc="-1" dirty="0">
                <a:solidFill>
                  <a:srgbClr val="002060"/>
                </a:solidFill>
                <a:latin typeface="Times New Roman"/>
              </a:rPr>
              <a:t> statement is not immediately committed and the results of the deletion are not visible to the other users of the same database</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Assume, that at this point another user processes </a:t>
            </a:r>
            <a:r>
              <a:rPr lang="en-US" sz="2000" spc="-1" dirty="0">
                <a:solidFill>
                  <a:srgbClr val="002060"/>
                </a:solidFill>
                <a:latin typeface="Courier New" panose="02070309020205020404" pitchFamily="49" charset="0"/>
                <a:cs typeface="Courier New" panose="02070309020205020404" pitchFamily="49" charset="0"/>
              </a:rPr>
              <a:t>SELECT</a:t>
            </a:r>
            <a:r>
              <a:rPr lang="en-US" sz="2000" spc="-1" dirty="0">
                <a:solidFill>
                  <a:srgbClr val="002060"/>
                </a:solidFill>
                <a:latin typeface="Times New Roman"/>
              </a:rPr>
              <a:t> statements that find the total number of departments and the total number of courses offered by each department</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SELECT COUNT(*) FROM DEPARTMENT</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SELECT </a:t>
            </a:r>
            <a:r>
              <a:rPr lang="en-US" spc="-1" dirty="0" err="1">
                <a:solidFill>
                  <a:srgbClr val="002060"/>
                </a:solidFill>
                <a:latin typeface="Courier New" panose="02070309020205020404" pitchFamily="49" charset="0"/>
                <a:cs typeface="Courier New" panose="02070309020205020404" pitchFamily="49" charset="0"/>
              </a:rPr>
              <a:t>offered_by</a:t>
            </a:r>
            <a:r>
              <a:rPr lang="en-US" spc="-1" dirty="0">
                <a:solidFill>
                  <a:srgbClr val="002060"/>
                </a:solidFill>
                <a:latin typeface="Courier New" panose="02070309020205020404" pitchFamily="49" charset="0"/>
                <a:cs typeface="Courier New" panose="02070309020205020404" pitchFamily="49" charset="0"/>
              </a:rPr>
              <a:t>, count(*) </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FROM COURSE </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GROUP BY </a:t>
            </a:r>
            <a:r>
              <a:rPr lang="en-US" spc="-1" dirty="0" err="1">
                <a:solidFill>
                  <a:srgbClr val="002060"/>
                </a:solidFill>
                <a:latin typeface="Courier New" panose="02070309020205020404" pitchFamily="49" charset="0"/>
                <a:cs typeface="Courier New" panose="02070309020205020404" pitchFamily="49" charset="0"/>
              </a:rPr>
              <a:t>offered_by</a:t>
            </a:r>
            <a:endParaRPr lang="en-US" spc="-1" dirty="0">
              <a:solidFill>
                <a:srgbClr val="002060"/>
              </a:solidFill>
              <a:latin typeface="Courier New" panose="02070309020205020404" pitchFamily="49" charset="0"/>
              <a:cs typeface="Courier New" panose="02070309020205020404" pitchFamily="49" charset="0"/>
            </a:endParaRPr>
          </a:p>
          <a:p>
            <a:pPr marL="352440" indent="-342000" algn="just">
              <a:lnSpc>
                <a:spcPct val="100000"/>
              </a:lnSpc>
              <a:spcBef>
                <a:spcPts val="561"/>
              </a:spcBef>
              <a:buClr>
                <a:srgbClr val="0C2340"/>
              </a:buClr>
              <a:buFont typeface="Arial"/>
              <a:buChar char="•"/>
            </a:pPr>
            <a:r>
              <a:rPr lang="en-US" sz="2000" spc="-1" dirty="0">
                <a:solidFill>
                  <a:srgbClr val="FF0000"/>
                </a:solidFill>
                <a:latin typeface="Times New Roman"/>
              </a:rPr>
              <a:t>Another user gets correct information because the deletions have not been committed yet and another user does not see the deletions</a:t>
            </a:r>
          </a:p>
          <a:p>
            <a:pPr marL="352440" indent="-342000" algn="just">
              <a:lnSpc>
                <a:spcPct val="100000"/>
              </a:lnSpc>
              <a:spcBef>
                <a:spcPts val="561"/>
              </a:spcBef>
              <a:buClr>
                <a:srgbClr val="0C2340"/>
              </a:buClr>
              <a:buFont typeface="Arial"/>
              <a:buChar char="•"/>
            </a:pPr>
            <a:endParaRPr lang="en-US" sz="2000" spc="-1" dirty="0">
              <a:solidFill>
                <a:srgbClr val="00206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26</a:t>
            </a:fld>
            <a:endParaRPr lang="en-US" sz="1400" b="0" strike="noStrike" spc="-1">
              <a:latin typeface="Arial"/>
            </a:endParaRPr>
          </a:p>
        </p:txBody>
      </p:sp>
    </p:spTree>
    <p:extLst>
      <p:ext uri="{BB962C8B-B14F-4D97-AF65-F5344CB8AC3E}">
        <p14:creationId xmlns:p14="http://schemas.microsoft.com/office/powerpoint/2010/main" val="285954927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Data integrity ? What is it ?</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Consistency constraints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Verification of </a:t>
            </a:r>
            <a:r>
              <a:rPr lang="en-US" sz="2800" spc="-1">
                <a:solidFill>
                  <a:srgbClr val="002060"/>
                </a:solidFill>
                <a:latin typeface="Times New Roman" panose="02020603050405020304" pitchFamily="18" charset="0"/>
                <a:cs typeface="Times New Roman" panose="02020603050405020304" pitchFamily="18" charset="0"/>
              </a:rPr>
              <a:t>consistency constraints</a:t>
            </a:r>
            <a:endParaRPr lang="en-US" sz="2800" spc="-1" dirty="0">
              <a:solidFill>
                <a:srgbClr val="002060"/>
              </a:solidFill>
              <a:latin typeface="Times New Roman" panose="02020603050405020304" pitchFamily="18" charset="0"/>
              <a:cs typeface="Times New Roman" panose="02020603050405020304" pitchFamily="18" charset="0"/>
            </a:endParaRPr>
          </a:p>
          <a:p>
            <a:pPr marL="343080" indent="-340200">
              <a:lnSpc>
                <a:spcPct val="100000"/>
              </a:lnSpc>
              <a:spcBef>
                <a:spcPts val="561"/>
              </a:spcBef>
              <a:buClr>
                <a:srgbClr val="0C2340"/>
              </a:buClr>
              <a:buFont typeface="Arial"/>
              <a:buChar char="•"/>
            </a:pPr>
            <a:r>
              <a:rPr lang="en-US" sz="2800" spc="-1" dirty="0">
                <a:solidFill>
                  <a:srgbClr val="002060"/>
                </a:solidFill>
                <a:latin typeface="Courier New" panose="02070309020205020404" pitchFamily="49" charset="0"/>
                <a:cs typeface="Courier New" panose="02070309020205020404" pitchFamily="49" charset="0"/>
              </a:rPr>
              <a:t>ROLLBACK</a:t>
            </a:r>
            <a:r>
              <a:rPr lang="en-US" sz="2800" spc="-1" dirty="0">
                <a:solidFill>
                  <a:srgbClr val="002060"/>
                </a:solidFill>
                <a:latin typeface="Times New Roman" panose="02020603050405020304" pitchFamily="18" charset="0"/>
                <a:cs typeface="Times New Roman" panose="02020603050405020304" pitchFamily="18" charset="0"/>
              </a:rPr>
              <a:t> and </a:t>
            </a:r>
            <a:r>
              <a:rPr lang="en-US" sz="2800" spc="-1" dirty="0">
                <a:solidFill>
                  <a:srgbClr val="002060"/>
                </a:solidFill>
                <a:latin typeface="Courier New" panose="02070309020205020404" pitchFamily="49" charset="0"/>
                <a:cs typeface="Courier New" panose="02070309020205020404" pitchFamily="49" charset="0"/>
              </a:rPr>
              <a:t>COMMIT</a:t>
            </a:r>
            <a:r>
              <a:rPr lang="en-US" sz="2800" spc="-1" dirty="0">
                <a:solidFill>
                  <a:srgbClr val="002060"/>
                </a:solidFill>
                <a:latin typeface="Times New Roman" panose="02020603050405020304" pitchFamily="18" charset="0"/>
                <a:cs typeface="Times New Roman" panose="02020603050405020304" pitchFamily="18" charset="0"/>
              </a:rPr>
              <a:t> statements</a:t>
            </a:r>
          </a:p>
          <a:p>
            <a:pPr marL="343080" indent="-340200">
              <a:lnSpc>
                <a:spcPct val="100000"/>
              </a:lnSpc>
              <a:spcBef>
                <a:spcPts val="561"/>
              </a:spcBef>
              <a:buClr>
                <a:srgbClr val="0C2340"/>
              </a:buClr>
              <a:buFont typeface="Arial"/>
              <a:buChar char="•"/>
            </a:pPr>
            <a:r>
              <a:rPr lang="en-US" sz="2800" spc="-1" dirty="0">
                <a:solidFill>
                  <a:srgbClr val="FF0000"/>
                </a:solidFill>
                <a:latin typeface="Times New Roman" panose="02020603050405020304" pitchFamily="18" charset="0"/>
                <a:cs typeface="Times New Roman" panose="02020603050405020304" pitchFamily="18" charset="0"/>
              </a:rPr>
              <a:t>Backup and recovery</a:t>
            </a: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27</a:t>
            </a:fld>
            <a:endParaRPr lang="en-US" sz="1400" b="0" strike="noStrike" spc="-1">
              <a:latin typeface="Arial"/>
            </a:endParaRPr>
          </a:p>
        </p:txBody>
      </p:sp>
    </p:spTree>
    <p:extLst>
      <p:ext uri="{BB962C8B-B14F-4D97-AF65-F5344CB8AC3E}">
        <p14:creationId xmlns:p14="http://schemas.microsoft.com/office/powerpoint/2010/main" val="37910417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spc="-1" dirty="0">
                <a:solidFill>
                  <a:srgbClr val="0B223E"/>
                </a:solidFill>
                <a:latin typeface="Times New Roman"/>
              </a:rPr>
              <a:t>Backup and recovery</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Physical backup versus Logical backup</a:t>
            </a:r>
          </a:p>
          <a:p>
            <a:pPr marL="714375" indent="-395288" algn="just">
              <a:lnSpc>
                <a:spcPct val="100000"/>
              </a:lnSpc>
              <a:spcBef>
                <a:spcPts val="561"/>
              </a:spcBef>
              <a:buClr>
                <a:srgbClr val="0C2340"/>
              </a:buClr>
            </a:pPr>
            <a:r>
              <a:rPr lang="en-US" sz="2000" spc="-1" dirty="0">
                <a:solidFill>
                  <a:srgbClr val="002060"/>
                </a:solidFill>
                <a:latin typeface="Times New Roman"/>
              </a:rPr>
              <a:t>-	</a:t>
            </a:r>
            <a:r>
              <a:rPr lang="en-US" spc="-1" dirty="0">
                <a:solidFill>
                  <a:srgbClr val="002060"/>
                </a:solidFill>
                <a:latin typeface="Times New Roman"/>
              </a:rPr>
              <a:t>Physical backup consists of the raw copies of directories and files, that store the contents of a database</a:t>
            </a:r>
          </a:p>
          <a:p>
            <a:pPr marL="714375" indent="-395288" algn="just">
              <a:lnSpc>
                <a:spcPct val="100000"/>
              </a:lnSpc>
              <a:spcBef>
                <a:spcPts val="561"/>
              </a:spcBef>
              <a:buClr>
                <a:srgbClr val="0C2340"/>
              </a:buClr>
            </a:pPr>
            <a:r>
              <a:rPr lang="en-US" spc="-1" dirty="0">
                <a:solidFill>
                  <a:srgbClr val="002060"/>
                </a:solidFill>
                <a:latin typeface="Times New Roman"/>
              </a:rPr>
              <a:t>-	Physical backup is more suitable for the large, important databases, that need to be recovered quickly when database integrity problems occur</a:t>
            </a:r>
          </a:p>
          <a:p>
            <a:pPr marL="714375" indent="-395288" algn="just">
              <a:lnSpc>
                <a:spcPct val="100000"/>
              </a:lnSpc>
              <a:spcBef>
                <a:spcPts val="561"/>
              </a:spcBef>
              <a:buClr>
                <a:srgbClr val="0C2340"/>
              </a:buClr>
              <a:buFontTx/>
              <a:buChar char="-"/>
            </a:pPr>
            <a:r>
              <a:rPr lang="en-US" spc="-1" dirty="0">
                <a:solidFill>
                  <a:srgbClr val="002060"/>
                </a:solidFill>
                <a:latin typeface="Times New Roman"/>
              </a:rPr>
              <a:t>Logical backup saves information represented as the logical database structures (</a:t>
            </a:r>
            <a:r>
              <a:rPr lang="en-US" spc="-1" dirty="0">
                <a:solidFill>
                  <a:srgbClr val="002060"/>
                </a:solidFill>
                <a:latin typeface="Courier New" panose="02070309020205020404" pitchFamily="49" charset="0"/>
                <a:cs typeface="Courier New" panose="02070309020205020404" pitchFamily="49" charset="0"/>
              </a:rPr>
              <a:t>CREATE DATABASE</a:t>
            </a:r>
            <a:r>
              <a:rPr lang="en-US" spc="-1" dirty="0">
                <a:solidFill>
                  <a:srgbClr val="002060"/>
                </a:solidFill>
                <a:latin typeface="Times New Roman"/>
              </a:rPr>
              <a:t>, </a:t>
            </a:r>
            <a:r>
              <a:rPr lang="en-US" spc="-1" dirty="0">
                <a:solidFill>
                  <a:srgbClr val="002060"/>
                </a:solidFill>
                <a:latin typeface="Courier New" panose="02070309020205020404" pitchFamily="49" charset="0"/>
                <a:cs typeface="Courier New" panose="02070309020205020404" pitchFamily="49" charset="0"/>
              </a:rPr>
              <a:t>CREATE TABLE </a:t>
            </a:r>
            <a:r>
              <a:rPr lang="en-US" spc="-1" dirty="0">
                <a:solidFill>
                  <a:srgbClr val="002060"/>
                </a:solidFill>
                <a:latin typeface="Times New Roman"/>
              </a:rPr>
              <a:t>statements) and the contents (</a:t>
            </a:r>
            <a:r>
              <a:rPr lang="en-US" spc="-1" dirty="0">
                <a:solidFill>
                  <a:srgbClr val="002060"/>
                </a:solidFill>
                <a:latin typeface="Courier New" panose="02070309020205020404" pitchFamily="49" charset="0"/>
                <a:cs typeface="Courier New" panose="02070309020205020404" pitchFamily="49" charset="0"/>
              </a:rPr>
              <a:t>INSERT</a:t>
            </a:r>
            <a:r>
              <a:rPr lang="en-US" spc="-1" dirty="0">
                <a:solidFill>
                  <a:srgbClr val="002060"/>
                </a:solidFill>
                <a:latin typeface="Times New Roman"/>
              </a:rPr>
              <a:t> statements or delimited-text files)</a:t>
            </a:r>
          </a:p>
          <a:p>
            <a:pPr marL="714375" indent="-395288" algn="just">
              <a:lnSpc>
                <a:spcPct val="100000"/>
              </a:lnSpc>
              <a:spcBef>
                <a:spcPts val="561"/>
              </a:spcBef>
              <a:buClr>
                <a:srgbClr val="0C2340"/>
              </a:buClr>
              <a:buFontTx/>
              <a:buChar char="-"/>
            </a:pPr>
            <a:r>
              <a:rPr lang="en-US" spc="-1" dirty="0">
                <a:solidFill>
                  <a:srgbClr val="002060"/>
                </a:solidFill>
                <a:latin typeface="Times New Roman"/>
              </a:rPr>
              <a:t>Logical backup is more suitable for the smaller amounts of data where you might edit the data values or the table structures or recreate the data on a different system architecture</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28</a:t>
            </a:fld>
            <a:endParaRPr lang="en-US" sz="1400" b="0" strike="noStrike" spc="-1">
              <a:latin typeface="Arial"/>
            </a:endParaRPr>
          </a:p>
        </p:txBody>
      </p:sp>
      <p:pic>
        <p:nvPicPr>
          <p:cNvPr id="3" name="Picture 2">
            <a:extLst>
              <a:ext uri="{FF2B5EF4-FFF2-40B4-BE49-F238E27FC236}">
                <a16:creationId xmlns:a16="http://schemas.microsoft.com/office/drawing/2014/main" id="{44F25C69-9747-6343-BD90-87BF79262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65" y="4383329"/>
            <a:ext cx="8174028" cy="2179741"/>
          </a:xfrm>
          <a:prstGeom prst="rect">
            <a:avLst/>
          </a:prstGeom>
        </p:spPr>
      </p:pic>
    </p:spTree>
    <p:extLst>
      <p:ext uri="{BB962C8B-B14F-4D97-AF65-F5344CB8AC3E}">
        <p14:creationId xmlns:p14="http://schemas.microsoft.com/office/powerpoint/2010/main" val="37752977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spc="-1" dirty="0">
                <a:solidFill>
                  <a:srgbClr val="0B223E"/>
                </a:solidFill>
                <a:latin typeface="Times New Roman"/>
              </a:rPr>
              <a:t>Backup and recovery</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Physical backup versus Logical backup</a:t>
            </a:r>
          </a:p>
          <a:p>
            <a:pPr marL="714375" indent="-352425" algn="just">
              <a:lnSpc>
                <a:spcPct val="100000"/>
              </a:lnSpc>
              <a:spcBef>
                <a:spcPts val="561"/>
              </a:spcBef>
              <a:buClr>
                <a:srgbClr val="0C2340"/>
              </a:buClr>
            </a:pPr>
            <a:r>
              <a:rPr lang="en-US" spc="-1" dirty="0">
                <a:solidFill>
                  <a:srgbClr val="002060"/>
                </a:solidFill>
                <a:latin typeface="Times New Roman"/>
              </a:rPr>
              <a:t>-	Physical backup is more compact than logical backup</a:t>
            </a:r>
          </a:p>
          <a:p>
            <a:pPr marL="714375" indent="-352425" algn="just">
              <a:lnSpc>
                <a:spcPct val="100000"/>
              </a:lnSpc>
              <a:spcBef>
                <a:spcPts val="561"/>
              </a:spcBef>
              <a:buClr>
                <a:srgbClr val="0C2340"/>
              </a:buClr>
            </a:pPr>
            <a:r>
              <a:rPr lang="en-US" spc="-1" dirty="0">
                <a:solidFill>
                  <a:srgbClr val="002060"/>
                </a:solidFill>
                <a:latin typeface="Times New Roman"/>
              </a:rPr>
              <a:t>-	Application of physical backup is faster than logical backup because it involves only copying files without any conversion</a:t>
            </a:r>
          </a:p>
          <a:p>
            <a:pPr marL="714375" indent="-352425" algn="just">
              <a:lnSpc>
                <a:spcPct val="100000"/>
              </a:lnSpc>
              <a:spcBef>
                <a:spcPts val="561"/>
              </a:spcBef>
              <a:buClr>
                <a:srgbClr val="0C2340"/>
              </a:buClr>
            </a:pPr>
            <a:r>
              <a:rPr lang="en-US" spc="-1" dirty="0">
                <a:solidFill>
                  <a:srgbClr val="002060"/>
                </a:solidFill>
                <a:latin typeface="Times New Roman"/>
              </a:rPr>
              <a:t>-	Physical backup can be performed while the MySQL server is not running; if the server is running, it is necessary to perform appropriate locking so that the server does not change database contents during the backup</a:t>
            </a:r>
          </a:p>
          <a:p>
            <a:pPr marL="714375" indent="-352425" algn="just">
              <a:lnSpc>
                <a:spcPct val="100000"/>
              </a:lnSpc>
              <a:spcBef>
                <a:spcPts val="561"/>
              </a:spcBef>
              <a:buClr>
                <a:srgbClr val="0C2340"/>
              </a:buClr>
            </a:pPr>
            <a:r>
              <a:rPr lang="en-US" spc="-1" dirty="0">
                <a:solidFill>
                  <a:srgbClr val="002060"/>
                </a:solidFill>
                <a:latin typeface="Times New Roman"/>
              </a:rPr>
              <a:t>-	Logical backup is done by querying the MySQL server to obtain database structure and content information.</a:t>
            </a:r>
          </a:p>
          <a:p>
            <a:pPr marL="714375" indent="-352425" algn="just">
              <a:lnSpc>
                <a:spcPct val="100000"/>
              </a:lnSpc>
              <a:spcBef>
                <a:spcPts val="561"/>
              </a:spcBef>
              <a:buClr>
                <a:srgbClr val="0C2340"/>
              </a:buClr>
            </a:pPr>
            <a:r>
              <a:rPr lang="en-US" spc="-1" dirty="0">
                <a:solidFill>
                  <a:srgbClr val="002060"/>
                </a:solidFill>
                <a:latin typeface="Times New Roman"/>
              </a:rPr>
              <a:t>-	Logical backup is slower than physical methods because the server must access database information and convert it to logical format</a:t>
            </a:r>
          </a:p>
          <a:p>
            <a:pPr marL="714375" indent="-352425" algn="just">
              <a:lnSpc>
                <a:spcPct val="100000"/>
              </a:lnSpc>
              <a:spcBef>
                <a:spcPts val="561"/>
              </a:spcBef>
              <a:buClr>
                <a:srgbClr val="0C2340"/>
              </a:buClr>
            </a:pPr>
            <a:r>
              <a:rPr lang="en-US" spc="-1" dirty="0">
                <a:solidFill>
                  <a:srgbClr val="002060"/>
                </a:solidFill>
                <a:latin typeface="Times New Roman"/>
              </a:rPr>
              <a:t>-	Output from logical backup is larger than for physical backup, particularly when saved in text format</a:t>
            </a:r>
          </a:p>
          <a:p>
            <a:pPr marL="714375" indent="-352425" algn="just">
              <a:lnSpc>
                <a:spcPct val="100000"/>
              </a:lnSpc>
              <a:spcBef>
                <a:spcPts val="561"/>
              </a:spcBef>
              <a:buClr>
                <a:srgbClr val="0C2340"/>
              </a:buClr>
            </a:pPr>
            <a:r>
              <a:rPr lang="en-US" spc="-1" dirty="0">
                <a:solidFill>
                  <a:srgbClr val="002060"/>
                </a:solidFill>
                <a:latin typeface="Times New Roman"/>
              </a:rPr>
              <a:t>-	Granularity of logical backup and restore is available at the server level (all databases), database level (all tables in a particular database), or table level</a:t>
            </a:r>
          </a:p>
          <a:p>
            <a:pPr marL="714375" indent="-352425" algn="just">
              <a:lnSpc>
                <a:spcPct val="100000"/>
              </a:lnSpc>
              <a:spcBef>
                <a:spcPts val="561"/>
              </a:spcBef>
              <a:buClr>
                <a:srgbClr val="0C2340"/>
              </a:buClr>
            </a:pPr>
            <a:r>
              <a:rPr lang="en-US" spc="-1" dirty="0">
                <a:solidFill>
                  <a:srgbClr val="002060"/>
                </a:solidFill>
                <a:latin typeface="Times New Roman"/>
              </a:rPr>
              <a:t>-	Logical backup is performed with the MySQL server running and the server is not taken offline</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29</a:t>
            </a:fld>
            <a:endParaRPr lang="en-US" sz="1400" b="0" strike="noStrike" spc="-1">
              <a:latin typeface="Arial"/>
            </a:endParaRPr>
          </a:p>
        </p:txBody>
      </p:sp>
    </p:spTree>
    <p:extLst>
      <p:ext uri="{BB962C8B-B14F-4D97-AF65-F5344CB8AC3E}">
        <p14:creationId xmlns:p14="http://schemas.microsoft.com/office/powerpoint/2010/main" val="8714269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Data integrity ? What is it ?</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 term </a:t>
            </a:r>
            <a:r>
              <a:rPr lang="en-US" sz="2000" spc="-1" dirty="0">
                <a:solidFill>
                  <a:srgbClr val="FF0000"/>
                </a:solidFill>
                <a:latin typeface="Times New Roman"/>
              </a:rPr>
              <a:t>data integrity </a:t>
            </a:r>
            <a:r>
              <a:rPr lang="en-US" sz="2000" spc="-1" dirty="0">
                <a:solidFill>
                  <a:srgbClr val="002060"/>
                </a:solidFill>
                <a:latin typeface="Times New Roman"/>
              </a:rPr>
              <a:t>refers to the overall completeness, accuracy and consistency of data</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This can be indicated by the absence of alteration between two instances or between two updates of a data record, meaning data is intact and unchanged</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 term </a:t>
            </a:r>
            <a:r>
              <a:rPr lang="en-US" sz="2000" spc="-1" dirty="0">
                <a:solidFill>
                  <a:srgbClr val="FF0000"/>
                </a:solidFill>
                <a:latin typeface="Times New Roman"/>
              </a:rPr>
              <a:t>data integrity </a:t>
            </a:r>
            <a:r>
              <a:rPr lang="en-US" sz="2000" spc="-1" dirty="0">
                <a:solidFill>
                  <a:srgbClr val="002060"/>
                </a:solidFill>
                <a:latin typeface="Times New Roman"/>
              </a:rPr>
              <a:t>refers to maintaining and assuring the accuracy and consistency of data over its entire life-cycle and is a critical aspect to the design, implementation and usage of any system which stores, processes, or retrieves data</a:t>
            </a:r>
          </a:p>
          <a:p>
            <a:pPr marL="352440" indent="-342000" algn="just">
              <a:lnSpc>
                <a:spcPct val="100000"/>
              </a:lnSpc>
              <a:spcBef>
                <a:spcPts val="561"/>
              </a:spcBef>
              <a:buClr>
                <a:srgbClr val="0C2340"/>
              </a:buClr>
              <a:buFont typeface="Arial"/>
              <a:buChar char="•"/>
            </a:pPr>
            <a:r>
              <a:rPr lang="en-US" sz="2000" spc="-1" dirty="0">
                <a:solidFill>
                  <a:srgbClr val="FF0000"/>
                </a:solidFill>
                <a:latin typeface="Times New Roman"/>
              </a:rPr>
              <a:t>Data integrity </a:t>
            </a:r>
            <a:r>
              <a:rPr lang="en-US" sz="2000" spc="-1" dirty="0">
                <a:solidFill>
                  <a:srgbClr val="002060"/>
                </a:solidFill>
                <a:latin typeface="Times New Roman"/>
              </a:rPr>
              <a:t>is the opposite of data corruption, which is a form of data loss</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The overall intent of any </a:t>
            </a:r>
            <a:r>
              <a:rPr lang="en-US" sz="2000" spc="-1" dirty="0">
                <a:solidFill>
                  <a:srgbClr val="FF0000"/>
                </a:solidFill>
                <a:latin typeface="Times New Roman"/>
              </a:rPr>
              <a:t>data integrity </a:t>
            </a:r>
            <a:r>
              <a:rPr lang="en-US" sz="2000" spc="-1" dirty="0">
                <a:solidFill>
                  <a:srgbClr val="002060"/>
                </a:solidFill>
                <a:latin typeface="Times New Roman"/>
              </a:rPr>
              <a:t>technique is the same: ensure</a:t>
            </a:r>
            <a:r>
              <a:rPr lang="en-US" sz="2000" spc="-1">
                <a:solidFill>
                  <a:srgbClr val="002060"/>
                </a:solidFill>
                <a:latin typeface="Times New Roman"/>
              </a:rPr>
              <a:t>, that </a:t>
            </a:r>
            <a:r>
              <a:rPr lang="en-US" sz="2000" spc="-1" dirty="0">
                <a:solidFill>
                  <a:srgbClr val="002060"/>
                </a:solidFill>
                <a:latin typeface="Times New Roman"/>
              </a:rPr>
              <a:t>data is recorded exactly as intended and upon later retrieval, ensure the data is the same as it was when it was originally recorded</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In short, </a:t>
            </a:r>
            <a:r>
              <a:rPr lang="en-US" sz="2000" spc="-1" dirty="0">
                <a:solidFill>
                  <a:srgbClr val="FF0000"/>
                </a:solidFill>
                <a:latin typeface="Times New Roman"/>
              </a:rPr>
              <a:t>data integrity </a:t>
            </a:r>
            <a:r>
              <a:rPr lang="en-US" sz="2000" spc="-1" dirty="0">
                <a:solidFill>
                  <a:srgbClr val="002060"/>
                </a:solidFill>
                <a:latin typeface="Times New Roman"/>
              </a:rPr>
              <a:t>aims to prevent unintentional changes to information stored in a database</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3</a:t>
            </a:fld>
            <a:endParaRPr lang="en-US" sz="1400" b="0" strike="noStrike" spc="-1">
              <a:latin typeface="Arial"/>
            </a:endParaRPr>
          </a:p>
        </p:txBody>
      </p:sp>
    </p:spTree>
    <p:extLst>
      <p:ext uri="{BB962C8B-B14F-4D97-AF65-F5344CB8AC3E}">
        <p14:creationId xmlns:p14="http://schemas.microsoft.com/office/powerpoint/2010/main" val="14068246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spc="-1" dirty="0">
                <a:solidFill>
                  <a:srgbClr val="0B223E"/>
                </a:solidFill>
                <a:latin typeface="Times New Roman"/>
              </a:rPr>
              <a:t>Backup and recovery</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Logical backup with </a:t>
            </a:r>
            <a:r>
              <a:rPr lang="en-US" sz="2400" spc="-1" dirty="0" err="1">
                <a:solidFill>
                  <a:srgbClr val="002060"/>
                </a:solidFill>
                <a:latin typeface="Courier New" panose="02070309020205020404" pitchFamily="49" charset="0"/>
                <a:cs typeface="Courier New" panose="02070309020205020404" pitchFamily="49" charset="0"/>
              </a:rPr>
              <a:t>mysqldump</a:t>
            </a:r>
            <a:r>
              <a:rPr lang="en-US" sz="2400" spc="-1" dirty="0">
                <a:solidFill>
                  <a:srgbClr val="002060"/>
                </a:solidFill>
                <a:latin typeface="Times New Roman"/>
              </a:rPr>
              <a:t> program</a:t>
            </a:r>
          </a:p>
          <a:p>
            <a:pPr marL="714375" indent="-352425" algn="just">
              <a:lnSpc>
                <a:spcPct val="100000"/>
              </a:lnSpc>
              <a:spcBef>
                <a:spcPts val="561"/>
              </a:spcBef>
              <a:buClr>
                <a:srgbClr val="0C2340"/>
              </a:buClr>
            </a:pPr>
            <a:r>
              <a:rPr lang="en-US" sz="2000" spc="-1" dirty="0">
                <a:solidFill>
                  <a:srgbClr val="002060"/>
                </a:solidFill>
                <a:latin typeface="Times New Roman"/>
              </a:rPr>
              <a:t>-</a:t>
            </a:r>
            <a:r>
              <a:rPr lang="en-US" sz="2000" spc="-1">
                <a:solidFill>
                  <a:srgbClr val="002060"/>
                </a:solidFill>
                <a:latin typeface="Times New Roman"/>
              </a:rPr>
              <a:t>	The </a:t>
            </a:r>
            <a:r>
              <a:rPr lang="en-US" sz="2000" spc="-1">
                <a:solidFill>
                  <a:srgbClr val="002060"/>
                </a:solidFill>
                <a:latin typeface="Courier New" panose="02070309020205020404" pitchFamily="49" charset="0"/>
                <a:cs typeface="Courier New" panose="02070309020205020404" pitchFamily="49" charset="0"/>
              </a:rPr>
              <a:t>mysqldump</a:t>
            </a:r>
            <a:r>
              <a:rPr lang="en-US" sz="2000" spc="-1" dirty="0">
                <a:solidFill>
                  <a:srgbClr val="002060"/>
                </a:solidFill>
                <a:latin typeface="Times New Roman"/>
              </a:rPr>
              <a:t> program produces two types of output, depending on whether the </a:t>
            </a:r>
            <a:r>
              <a:rPr lang="en-US" sz="2000" spc="-1" dirty="0">
                <a:solidFill>
                  <a:srgbClr val="002060"/>
                </a:solidFill>
                <a:latin typeface="Courier New" panose="02070309020205020404" pitchFamily="49" charset="0"/>
                <a:cs typeface="Courier New" panose="02070309020205020404" pitchFamily="49" charset="0"/>
              </a:rPr>
              <a:t>--tab </a:t>
            </a:r>
            <a:r>
              <a:rPr lang="en-US" sz="2000" spc="-1" dirty="0">
                <a:solidFill>
                  <a:srgbClr val="002060"/>
                </a:solidFill>
                <a:latin typeface="Times New Roman"/>
              </a:rPr>
              <a:t>option is used</a:t>
            </a:r>
          </a:p>
          <a:p>
            <a:pPr marL="714375" indent="-352425" algn="just">
              <a:lnSpc>
                <a:spcPct val="100000"/>
              </a:lnSpc>
              <a:spcBef>
                <a:spcPts val="561"/>
              </a:spcBef>
              <a:buClr>
                <a:srgbClr val="0C2340"/>
              </a:buClr>
            </a:pPr>
            <a:r>
              <a:rPr lang="en-US" sz="2000" spc="-1" dirty="0">
                <a:solidFill>
                  <a:srgbClr val="002060"/>
                </a:solidFill>
                <a:latin typeface="Times New Roman"/>
              </a:rPr>
              <a:t>-	Without </a:t>
            </a:r>
            <a:r>
              <a:rPr lang="en-US" sz="2000" spc="-1" dirty="0">
                <a:solidFill>
                  <a:srgbClr val="002060"/>
                </a:solidFill>
                <a:latin typeface="Courier New" panose="02070309020205020404" pitchFamily="49" charset="0"/>
                <a:cs typeface="Courier New" panose="02070309020205020404" pitchFamily="49" charset="0"/>
              </a:rPr>
              <a:t>--tab </a:t>
            </a:r>
            <a:r>
              <a:rPr lang="en-US" sz="2000" spc="-1" dirty="0">
                <a:solidFill>
                  <a:srgbClr val="002060"/>
                </a:solidFill>
                <a:latin typeface="Times New Roman"/>
              </a:rPr>
              <a:t>option </a:t>
            </a:r>
            <a:r>
              <a:rPr lang="en-US" sz="2000" spc="-1" dirty="0" err="1">
                <a:solidFill>
                  <a:srgbClr val="002060"/>
                </a:solidFill>
                <a:latin typeface="Courier New" panose="02070309020205020404" pitchFamily="49" charset="0"/>
                <a:cs typeface="Courier New" panose="02070309020205020404" pitchFamily="49" charset="0"/>
              </a:rPr>
              <a:t>mysqldump</a:t>
            </a:r>
            <a:r>
              <a:rPr lang="en-US" sz="2000" spc="-1" dirty="0">
                <a:solidFill>
                  <a:srgbClr val="002060"/>
                </a:solidFill>
                <a:latin typeface="Times New Roman"/>
              </a:rPr>
              <a:t> writes SQL statements to the standard output</a:t>
            </a:r>
          </a:p>
          <a:p>
            <a:pPr marL="714375" indent="-352425" algn="just">
              <a:lnSpc>
                <a:spcPct val="100000"/>
              </a:lnSpc>
              <a:spcBef>
                <a:spcPts val="561"/>
              </a:spcBef>
              <a:buClr>
                <a:srgbClr val="0C2340"/>
              </a:buClr>
            </a:pPr>
            <a:r>
              <a:rPr lang="en-US" sz="2000" spc="-1" dirty="0">
                <a:solidFill>
                  <a:srgbClr val="002060"/>
                </a:solidFill>
                <a:latin typeface="Times New Roman"/>
              </a:rPr>
              <a:t>-	The output consists of </a:t>
            </a:r>
            <a:r>
              <a:rPr lang="en-US" sz="2000" spc="-1" dirty="0">
                <a:solidFill>
                  <a:srgbClr val="002060"/>
                </a:solidFill>
                <a:latin typeface="Courier New" panose="02070309020205020404" pitchFamily="49" charset="0"/>
                <a:cs typeface="Courier New" panose="02070309020205020404" pitchFamily="49" charset="0"/>
              </a:rPr>
              <a:t>CREATE</a:t>
            </a:r>
            <a:r>
              <a:rPr lang="en-US" sz="2000" spc="-1" dirty="0">
                <a:solidFill>
                  <a:srgbClr val="002060"/>
                </a:solidFill>
                <a:latin typeface="Times New Roman"/>
              </a:rPr>
              <a:t> statements, that create dumped objects (databases, tables, stored routines, and so forth), and </a:t>
            </a:r>
            <a:r>
              <a:rPr lang="en-US" sz="2000" spc="-1" dirty="0">
                <a:solidFill>
                  <a:srgbClr val="002060"/>
                </a:solidFill>
                <a:latin typeface="Courier New" panose="02070309020205020404" pitchFamily="49" charset="0"/>
                <a:cs typeface="Courier New" panose="02070309020205020404" pitchFamily="49" charset="0"/>
              </a:rPr>
              <a:t>INSERT</a:t>
            </a:r>
            <a:r>
              <a:rPr lang="en-US" sz="2000" spc="-1" dirty="0">
                <a:solidFill>
                  <a:srgbClr val="002060"/>
                </a:solidFill>
                <a:latin typeface="Times New Roman"/>
              </a:rPr>
              <a:t> statements, that load data into the relational tables</a:t>
            </a:r>
          </a:p>
          <a:p>
            <a:pPr marL="714375" indent="-352425" algn="just">
              <a:lnSpc>
                <a:spcPct val="100000"/>
              </a:lnSpc>
              <a:spcBef>
                <a:spcPts val="561"/>
              </a:spcBef>
              <a:buClr>
                <a:srgbClr val="0C2340"/>
              </a:buClr>
            </a:pPr>
            <a:r>
              <a:rPr lang="en-US" sz="2000" spc="-1" dirty="0">
                <a:solidFill>
                  <a:srgbClr val="002060"/>
                </a:solidFill>
                <a:latin typeface="Times New Roman"/>
              </a:rPr>
              <a:t>-	The output can be saved in a file and reloaded later using </a:t>
            </a:r>
            <a:r>
              <a:rPr lang="en-US" sz="2000" spc="-1" dirty="0" err="1">
                <a:solidFill>
                  <a:srgbClr val="002060"/>
                </a:solidFill>
                <a:latin typeface="Times New Roman"/>
              </a:rPr>
              <a:t>mysql</a:t>
            </a:r>
            <a:r>
              <a:rPr lang="en-US" sz="2000" spc="-1" dirty="0">
                <a:solidFill>
                  <a:srgbClr val="002060"/>
                </a:solidFill>
                <a:latin typeface="Times New Roman"/>
              </a:rPr>
              <a:t> to recreate the dumped objects</a:t>
            </a:r>
          </a:p>
          <a:p>
            <a:pPr marL="714375" indent="-352425" algn="just">
              <a:lnSpc>
                <a:spcPct val="100000"/>
              </a:lnSpc>
              <a:spcBef>
                <a:spcPts val="561"/>
              </a:spcBef>
              <a:buClr>
                <a:srgbClr val="0C2340"/>
              </a:buClr>
            </a:pPr>
            <a:r>
              <a:rPr lang="en-US" sz="2000" spc="-1" dirty="0">
                <a:solidFill>
                  <a:srgbClr val="002060"/>
                </a:solidFill>
                <a:latin typeface="Times New Roman"/>
              </a:rPr>
              <a:t>-	Options are available to modify the format of the SQL statements, and to control which objects are dumped</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30</a:t>
            </a:fld>
            <a:endParaRPr lang="en-US" sz="1400" b="0" strike="noStrike" spc="-1">
              <a:latin typeface="Arial"/>
            </a:endParaRPr>
          </a:p>
        </p:txBody>
      </p:sp>
    </p:spTree>
    <p:extLst>
      <p:ext uri="{BB962C8B-B14F-4D97-AF65-F5344CB8AC3E}">
        <p14:creationId xmlns:p14="http://schemas.microsoft.com/office/powerpoint/2010/main" val="17718524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spc="-1" dirty="0">
                <a:solidFill>
                  <a:srgbClr val="0B223E"/>
                </a:solidFill>
                <a:latin typeface="Times New Roman"/>
              </a:rPr>
              <a:t>Backup and recovery</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Logical backup with </a:t>
            </a:r>
            <a:r>
              <a:rPr lang="en-US" sz="2400" spc="-1" dirty="0" err="1">
                <a:solidFill>
                  <a:srgbClr val="002060"/>
                </a:solidFill>
                <a:latin typeface="Courier New" panose="02070309020205020404" pitchFamily="49" charset="0"/>
                <a:cs typeface="Courier New" panose="02070309020205020404" pitchFamily="49" charset="0"/>
              </a:rPr>
              <a:t>mysqldump</a:t>
            </a:r>
            <a:r>
              <a:rPr lang="en-US" sz="2400" spc="-1" dirty="0">
                <a:solidFill>
                  <a:srgbClr val="002060"/>
                </a:solidFill>
                <a:latin typeface="Times New Roman"/>
              </a:rPr>
              <a:t> program</a:t>
            </a:r>
          </a:p>
          <a:p>
            <a:pPr marL="714375" indent="-352425" algn="just">
              <a:lnSpc>
                <a:spcPct val="100000"/>
              </a:lnSpc>
              <a:spcBef>
                <a:spcPts val="561"/>
              </a:spcBef>
              <a:buClr>
                <a:srgbClr val="0C2340"/>
              </a:buClr>
            </a:pPr>
            <a:r>
              <a:rPr lang="en-US" sz="2400" spc="-1" dirty="0">
                <a:solidFill>
                  <a:srgbClr val="002060"/>
                </a:solidFill>
                <a:latin typeface="Times New Roman"/>
              </a:rPr>
              <a:t>-	</a:t>
            </a:r>
            <a:r>
              <a:rPr lang="en-US" sz="2000" spc="-1" dirty="0" err="1">
                <a:solidFill>
                  <a:srgbClr val="002060"/>
                </a:solidFill>
                <a:latin typeface="Courier New" panose="02070309020205020404" pitchFamily="49" charset="0"/>
                <a:cs typeface="Courier New" panose="02070309020205020404" pitchFamily="49" charset="0"/>
              </a:rPr>
              <a:t>mysqldump</a:t>
            </a:r>
            <a:r>
              <a:rPr lang="en-US" sz="2000" spc="-1" dirty="0">
                <a:solidFill>
                  <a:srgbClr val="002060"/>
                </a:solidFill>
                <a:latin typeface="Times New Roman"/>
              </a:rPr>
              <a:t> program produces two types of output, depending on whether the </a:t>
            </a:r>
            <a:r>
              <a:rPr lang="en-US" sz="2000" spc="-1" dirty="0">
                <a:solidFill>
                  <a:srgbClr val="002060"/>
                </a:solidFill>
                <a:latin typeface="Courier New" panose="02070309020205020404" pitchFamily="49" charset="0"/>
                <a:cs typeface="Courier New" panose="02070309020205020404" pitchFamily="49" charset="0"/>
              </a:rPr>
              <a:t>--tab </a:t>
            </a:r>
            <a:r>
              <a:rPr lang="en-US" sz="2000" spc="-1" dirty="0">
                <a:solidFill>
                  <a:srgbClr val="002060"/>
                </a:solidFill>
                <a:latin typeface="Times New Roman"/>
              </a:rPr>
              <a:t>option is used</a:t>
            </a:r>
          </a:p>
          <a:p>
            <a:pPr marL="714375" indent="-352425" algn="just">
              <a:lnSpc>
                <a:spcPct val="100000"/>
              </a:lnSpc>
              <a:spcBef>
                <a:spcPts val="561"/>
              </a:spcBef>
              <a:buClr>
                <a:srgbClr val="0C2340"/>
              </a:buClr>
            </a:pPr>
            <a:r>
              <a:rPr lang="en-US" sz="2000" spc="-1" dirty="0">
                <a:solidFill>
                  <a:srgbClr val="002060"/>
                </a:solidFill>
                <a:latin typeface="Times New Roman"/>
              </a:rPr>
              <a:t>-	With </a:t>
            </a:r>
            <a:r>
              <a:rPr lang="en-US" sz="2000" spc="-1" dirty="0">
                <a:solidFill>
                  <a:srgbClr val="002060"/>
                </a:solidFill>
                <a:latin typeface="Courier New" panose="02070309020205020404" pitchFamily="49" charset="0"/>
                <a:cs typeface="Courier New" panose="02070309020205020404" pitchFamily="49" charset="0"/>
              </a:rPr>
              <a:t>--tab </a:t>
            </a:r>
            <a:r>
              <a:rPr lang="en-US" sz="2000" spc="-1" dirty="0">
                <a:solidFill>
                  <a:srgbClr val="002060"/>
                </a:solidFill>
                <a:latin typeface="Times New Roman"/>
              </a:rPr>
              <a:t>option </a:t>
            </a:r>
            <a:r>
              <a:rPr lang="en-US" sz="2000" spc="-1" dirty="0" err="1">
                <a:solidFill>
                  <a:srgbClr val="002060"/>
                </a:solidFill>
                <a:latin typeface="Courier New" panose="02070309020205020404" pitchFamily="49" charset="0"/>
                <a:cs typeface="Courier New" panose="02070309020205020404" pitchFamily="49" charset="0"/>
              </a:rPr>
              <a:t>mysqldump</a:t>
            </a:r>
            <a:r>
              <a:rPr lang="en-US" sz="2000" spc="-1" dirty="0">
                <a:solidFill>
                  <a:srgbClr val="002060"/>
                </a:solidFill>
                <a:latin typeface="Times New Roman"/>
              </a:rPr>
              <a:t> produces two output files for each dumped table</a:t>
            </a:r>
          </a:p>
          <a:p>
            <a:pPr marL="714375" indent="-352425" algn="just">
              <a:lnSpc>
                <a:spcPct val="100000"/>
              </a:lnSpc>
              <a:spcBef>
                <a:spcPts val="561"/>
              </a:spcBef>
              <a:buClr>
                <a:srgbClr val="0C2340"/>
              </a:buClr>
            </a:pPr>
            <a:r>
              <a:rPr lang="en-US" sz="2000" spc="-1" dirty="0">
                <a:solidFill>
                  <a:srgbClr val="002060"/>
                </a:solidFill>
                <a:latin typeface="Times New Roman"/>
              </a:rPr>
              <a:t>-	The server writes one file as a tab-delimited text, one line per row in a relational table</a:t>
            </a:r>
          </a:p>
          <a:p>
            <a:pPr marL="714375" indent="-352425" algn="just">
              <a:lnSpc>
                <a:spcPct val="100000"/>
              </a:lnSpc>
              <a:spcBef>
                <a:spcPts val="561"/>
              </a:spcBef>
              <a:buClr>
                <a:srgbClr val="0C2340"/>
              </a:buClr>
            </a:pPr>
            <a:r>
              <a:rPr lang="en-US" sz="2000" spc="-1" dirty="0">
                <a:solidFill>
                  <a:srgbClr val="002060"/>
                </a:solidFill>
                <a:latin typeface="Times New Roman"/>
              </a:rPr>
              <a:t>-	This file is named </a:t>
            </a:r>
            <a:r>
              <a:rPr lang="en-US" sz="2000" spc="-1" dirty="0" err="1">
                <a:solidFill>
                  <a:srgbClr val="002060"/>
                </a:solidFill>
                <a:latin typeface="Courier New" panose="02070309020205020404" pitchFamily="49" charset="0"/>
                <a:cs typeface="Courier New" panose="02070309020205020404" pitchFamily="49" charset="0"/>
              </a:rPr>
              <a:t>tbl_name.txt</a:t>
            </a:r>
            <a:r>
              <a:rPr lang="en-US" sz="2000" spc="-1" dirty="0">
                <a:solidFill>
                  <a:srgbClr val="002060"/>
                </a:solidFill>
                <a:latin typeface="Courier New" panose="02070309020205020404" pitchFamily="49" charset="0"/>
                <a:cs typeface="Courier New" panose="02070309020205020404" pitchFamily="49" charset="0"/>
              </a:rPr>
              <a:t> </a:t>
            </a:r>
            <a:r>
              <a:rPr lang="en-US" sz="2000" spc="-1" dirty="0">
                <a:solidFill>
                  <a:srgbClr val="002060"/>
                </a:solidFill>
                <a:latin typeface="Times New Roman"/>
              </a:rPr>
              <a:t>in the output directory</a:t>
            </a:r>
          </a:p>
          <a:p>
            <a:pPr marL="714375" indent="-352425" algn="just">
              <a:lnSpc>
                <a:spcPct val="100000"/>
              </a:lnSpc>
              <a:spcBef>
                <a:spcPts val="561"/>
              </a:spcBef>
              <a:buClr>
                <a:srgbClr val="0C2340"/>
              </a:buClr>
            </a:pPr>
            <a:r>
              <a:rPr lang="en-US" sz="2000" spc="-1" dirty="0">
                <a:solidFill>
                  <a:srgbClr val="002060"/>
                </a:solidFill>
                <a:latin typeface="Times New Roman"/>
              </a:rPr>
              <a:t>-	The server also sends a </a:t>
            </a:r>
            <a:r>
              <a:rPr lang="en-US" sz="2000" spc="-1" dirty="0">
                <a:solidFill>
                  <a:srgbClr val="002060"/>
                </a:solidFill>
                <a:latin typeface="Courier New" panose="02070309020205020404" pitchFamily="49" charset="0"/>
                <a:cs typeface="Courier New" panose="02070309020205020404" pitchFamily="49" charset="0"/>
              </a:rPr>
              <a:t>CREATE TABLE </a:t>
            </a:r>
            <a:r>
              <a:rPr lang="en-US" sz="2000" spc="-1" dirty="0">
                <a:solidFill>
                  <a:srgbClr val="002060"/>
                </a:solidFill>
                <a:latin typeface="Times New Roman"/>
              </a:rPr>
              <a:t>statement for the table to </a:t>
            </a:r>
            <a:r>
              <a:rPr lang="en-US" sz="2000" spc="-1" dirty="0" err="1">
                <a:solidFill>
                  <a:srgbClr val="002060"/>
                </a:solidFill>
                <a:latin typeface="Courier New" panose="02070309020205020404" pitchFamily="49" charset="0"/>
                <a:cs typeface="Courier New" panose="02070309020205020404" pitchFamily="49" charset="0"/>
              </a:rPr>
              <a:t>mysqldump</a:t>
            </a:r>
            <a:r>
              <a:rPr lang="en-US" sz="2000" spc="-1" dirty="0">
                <a:solidFill>
                  <a:srgbClr val="002060"/>
                </a:solidFill>
                <a:latin typeface="Times New Roman"/>
              </a:rPr>
              <a:t>, which writes it as a file named </a:t>
            </a:r>
            <a:r>
              <a:rPr lang="en-US" sz="2000" spc="-1" dirty="0" err="1">
                <a:solidFill>
                  <a:srgbClr val="002060"/>
                </a:solidFill>
                <a:latin typeface="Courier New" panose="02070309020205020404" pitchFamily="49" charset="0"/>
                <a:cs typeface="Courier New" panose="02070309020205020404" pitchFamily="49" charset="0"/>
              </a:rPr>
              <a:t>tbl_name.sql</a:t>
            </a:r>
            <a:r>
              <a:rPr lang="en-US" sz="2000" spc="-1" dirty="0">
                <a:solidFill>
                  <a:srgbClr val="002060"/>
                </a:solidFill>
                <a:latin typeface="Courier New" panose="02070309020205020404" pitchFamily="49" charset="0"/>
                <a:cs typeface="Courier New" panose="02070309020205020404" pitchFamily="49" charset="0"/>
              </a:rPr>
              <a:t> </a:t>
            </a:r>
            <a:r>
              <a:rPr lang="en-US" sz="2000" spc="-1" dirty="0">
                <a:solidFill>
                  <a:srgbClr val="002060"/>
                </a:solidFill>
                <a:latin typeface="Times New Roman"/>
              </a:rPr>
              <a:t>in the output directory</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31</a:t>
            </a:fld>
            <a:endParaRPr lang="en-US" sz="1400" b="0" strike="noStrike" spc="-1">
              <a:latin typeface="Arial"/>
            </a:endParaRPr>
          </a:p>
        </p:txBody>
      </p:sp>
    </p:spTree>
    <p:extLst>
      <p:ext uri="{BB962C8B-B14F-4D97-AF65-F5344CB8AC3E}">
        <p14:creationId xmlns:p14="http://schemas.microsoft.com/office/powerpoint/2010/main" val="28778457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spc="-1" dirty="0">
                <a:solidFill>
                  <a:srgbClr val="0B223E"/>
                </a:solidFill>
                <a:latin typeface="Times New Roman"/>
              </a:rPr>
              <a:t>Backup and recovery</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Examples of logical backup with </a:t>
            </a:r>
            <a:r>
              <a:rPr lang="en-US" sz="2000" spc="-1" dirty="0" err="1">
                <a:solidFill>
                  <a:srgbClr val="002060"/>
                </a:solidFill>
                <a:latin typeface="Courier New" panose="02070309020205020404" pitchFamily="49" charset="0"/>
                <a:cs typeface="Courier New" panose="02070309020205020404" pitchFamily="49" charset="0"/>
              </a:rPr>
              <a:t>mysqldump</a:t>
            </a:r>
            <a:r>
              <a:rPr lang="en-US" sz="2000" spc="-1" dirty="0">
                <a:solidFill>
                  <a:srgbClr val="002060"/>
                </a:solidFill>
                <a:latin typeface="Times New Roman"/>
              </a:rPr>
              <a:t> program without </a:t>
            </a:r>
            <a:r>
              <a:rPr lang="en-US" sz="2000" spc="-1" dirty="0">
                <a:solidFill>
                  <a:srgbClr val="002060"/>
                </a:solidFill>
                <a:latin typeface="Courier New" panose="02070309020205020404" pitchFamily="49" charset="0"/>
                <a:cs typeface="Courier New" panose="02070309020205020404" pitchFamily="49" charset="0"/>
              </a:rPr>
              <a:t>--tab </a:t>
            </a:r>
            <a:r>
              <a:rPr lang="en-US" sz="2000" spc="-1" dirty="0">
                <a:solidFill>
                  <a:srgbClr val="002060"/>
                </a:solidFill>
                <a:latin typeface="Times New Roman"/>
              </a:rPr>
              <a:t>option, i.e. with output directly to single SQL script file</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By default, </a:t>
            </a:r>
            <a:r>
              <a:rPr lang="en-US" sz="2000" spc="-1" dirty="0" err="1">
                <a:solidFill>
                  <a:srgbClr val="002060"/>
                </a:solidFill>
                <a:latin typeface="Courier New" panose="02070309020205020404" pitchFamily="49" charset="0"/>
                <a:cs typeface="Courier New" panose="02070309020205020404" pitchFamily="49" charset="0"/>
              </a:rPr>
              <a:t>mysqldump</a:t>
            </a:r>
            <a:r>
              <a:rPr lang="en-US" sz="2000" spc="-1" dirty="0">
                <a:solidFill>
                  <a:srgbClr val="002060"/>
                </a:solidFill>
                <a:latin typeface="Times New Roman"/>
              </a:rPr>
              <a:t> writes information as SQL statements to the standard output that can be saved in a file with </a:t>
            </a:r>
            <a:r>
              <a:rPr lang="en-US" sz="2000" spc="-1" dirty="0">
                <a:solidFill>
                  <a:srgbClr val="002060"/>
                </a:solidFill>
                <a:latin typeface="Courier New" panose="02070309020205020404" pitchFamily="49" charset="0"/>
                <a:cs typeface="Courier New" panose="02070309020205020404" pitchFamily="49" charset="0"/>
              </a:rPr>
              <a:t>file-name</a:t>
            </a:r>
          </a:p>
          <a:p>
            <a:pPr marL="352440" indent="-342000" algn="just">
              <a:lnSpc>
                <a:spcPct val="100000"/>
              </a:lnSpc>
              <a:spcBef>
                <a:spcPts val="561"/>
              </a:spcBef>
              <a:buClr>
                <a:srgbClr val="0C2340"/>
              </a:buClr>
              <a:buFont typeface="Arial"/>
              <a:buChar char="•"/>
            </a:pPr>
            <a:endParaRPr lang="en-US" sz="2000" spc="-1" dirty="0">
              <a:solidFill>
                <a:srgbClr val="002060"/>
              </a:solidFill>
              <a:latin typeface="Times New Roman"/>
            </a:endParaRPr>
          </a:p>
          <a:p>
            <a:pPr marL="361950" algn="just">
              <a:lnSpc>
                <a:spcPct val="100000"/>
              </a:lnSpc>
              <a:spcBef>
                <a:spcPts val="561"/>
              </a:spcBef>
              <a:buClr>
                <a:srgbClr val="0C2340"/>
              </a:buClr>
            </a:pPr>
            <a:r>
              <a:rPr lang="en-US" sz="2000" spc="-1" dirty="0" err="1">
                <a:solidFill>
                  <a:srgbClr val="002060"/>
                </a:solidFill>
                <a:latin typeface="Courier New" panose="02070309020205020404" pitchFamily="49" charset="0"/>
                <a:cs typeface="Courier New" panose="02070309020205020404" pitchFamily="49" charset="0"/>
              </a:rPr>
              <a:t>mysqldump</a:t>
            </a:r>
            <a:r>
              <a:rPr lang="en-US" sz="2000" spc="-1" dirty="0">
                <a:solidFill>
                  <a:srgbClr val="002060"/>
                </a:solidFill>
                <a:latin typeface="Courier New" panose="02070309020205020404" pitchFamily="49" charset="0"/>
                <a:cs typeface="Courier New" panose="02070309020205020404" pitchFamily="49" charset="0"/>
              </a:rPr>
              <a:t> [arguments] &gt; file-name</a:t>
            </a:r>
          </a:p>
          <a:p>
            <a:pPr marL="361950" algn="just">
              <a:lnSpc>
                <a:spcPct val="100000"/>
              </a:lnSpc>
              <a:spcBef>
                <a:spcPts val="561"/>
              </a:spcBef>
              <a:buClr>
                <a:srgbClr val="0C2340"/>
              </a:buClr>
            </a:pPr>
            <a:endParaRPr lang="en-US" sz="2000"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Example 1: </a:t>
            </a:r>
            <a:r>
              <a:rPr lang="en-US" sz="2000" spc="-1" dirty="0" err="1">
                <a:solidFill>
                  <a:srgbClr val="002060"/>
                </a:solidFill>
                <a:latin typeface="Courier New" panose="02070309020205020404" pitchFamily="49" charset="0"/>
                <a:cs typeface="Courier New" panose="02070309020205020404" pitchFamily="49" charset="0"/>
              </a:rPr>
              <a:t>mysqldump</a:t>
            </a:r>
            <a:r>
              <a:rPr lang="en-US" sz="2000" spc="-1" dirty="0">
                <a:solidFill>
                  <a:srgbClr val="002060"/>
                </a:solidFill>
                <a:latin typeface="Times New Roman"/>
              </a:rPr>
              <a:t> connects as a user root, prompts about password, use verbose mode, performs lock all dumped tables, to prevent data inconsistencies, take backup of all databases and save it in a file </a:t>
            </a:r>
            <a:r>
              <a:rPr lang="en-US" sz="2000" spc="-1" dirty="0" err="1">
                <a:solidFill>
                  <a:srgbClr val="002060"/>
                </a:solidFill>
                <a:latin typeface="Courier New" panose="02070309020205020404" pitchFamily="49" charset="0"/>
                <a:cs typeface="Courier New" panose="02070309020205020404" pitchFamily="49" charset="0"/>
              </a:rPr>
              <a:t>dump.sql</a:t>
            </a:r>
            <a:endParaRPr lang="en-US" sz="2000" spc="-1" dirty="0">
              <a:solidFill>
                <a:srgbClr val="002060"/>
              </a:solidFill>
              <a:latin typeface="Courier New" panose="02070309020205020404" pitchFamily="49" charset="0"/>
              <a:cs typeface="Courier New" panose="02070309020205020404" pitchFamily="49" charset="0"/>
            </a:endParaRPr>
          </a:p>
          <a:p>
            <a:pPr marL="352440" indent="-342000" algn="just">
              <a:lnSpc>
                <a:spcPct val="100000"/>
              </a:lnSpc>
              <a:spcBef>
                <a:spcPts val="561"/>
              </a:spcBef>
              <a:buClr>
                <a:srgbClr val="0C2340"/>
              </a:buClr>
              <a:buFont typeface="Arial"/>
              <a:buChar char="•"/>
            </a:pPr>
            <a:endParaRPr lang="en-US" sz="2000" spc="-1" dirty="0">
              <a:solidFill>
                <a:srgbClr val="002060"/>
              </a:solidFill>
              <a:latin typeface="Times New Roman"/>
            </a:endParaRPr>
          </a:p>
          <a:p>
            <a:pPr marL="404813" algn="just">
              <a:lnSpc>
                <a:spcPct val="100000"/>
              </a:lnSpc>
              <a:spcBef>
                <a:spcPts val="561"/>
              </a:spcBef>
              <a:buClr>
                <a:srgbClr val="0C2340"/>
              </a:buClr>
            </a:pPr>
            <a:r>
              <a:rPr lang="en-US" sz="2000" spc="-1" dirty="0" err="1">
                <a:solidFill>
                  <a:srgbClr val="002060"/>
                </a:solidFill>
                <a:latin typeface="Courier New" panose="02070309020205020404" pitchFamily="49" charset="0"/>
                <a:cs typeface="Courier New" panose="02070309020205020404" pitchFamily="49" charset="0"/>
              </a:rPr>
              <a:t>mysqldump</a:t>
            </a:r>
            <a:r>
              <a:rPr lang="en-US" sz="2000" spc="-1" dirty="0">
                <a:solidFill>
                  <a:srgbClr val="002060"/>
                </a:solidFill>
                <a:latin typeface="Courier New" panose="02070309020205020404" pitchFamily="49" charset="0"/>
                <a:cs typeface="Courier New" panose="02070309020205020404" pitchFamily="49" charset="0"/>
              </a:rPr>
              <a:t> --user root --password --verbose </a:t>
            </a:r>
          </a:p>
          <a:p>
            <a:pPr marL="404813" algn="just">
              <a:lnSpc>
                <a:spcPct val="100000"/>
              </a:lnSpc>
              <a:spcBef>
                <a:spcPts val="561"/>
              </a:spcBef>
              <a:buClr>
                <a:srgbClr val="0C2340"/>
              </a:buClr>
            </a:pPr>
            <a:r>
              <a:rPr lang="en-US" sz="2000" spc="-1" dirty="0">
                <a:solidFill>
                  <a:srgbClr val="002060"/>
                </a:solidFill>
                <a:latin typeface="Courier New" panose="02070309020205020404" pitchFamily="49" charset="0"/>
                <a:cs typeface="Courier New" panose="02070309020205020404" pitchFamily="49" charset="0"/>
              </a:rPr>
              <a:t>          --</a:t>
            </a:r>
            <a:r>
              <a:rPr lang="en-US" sz="2000" spc="-1" dirty="0" err="1">
                <a:solidFill>
                  <a:srgbClr val="002060"/>
                </a:solidFill>
                <a:latin typeface="Courier New" panose="02070309020205020404" pitchFamily="49" charset="0"/>
                <a:cs typeface="Courier New" panose="02070309020205020404" pitchFamily="49" charset="0"/>
              </a:rPr>
              <a:t>lock_tables</a:t>
            </a:r>
            <a:endParaRPr lang="en-US" sz="2000" spc="-1" dirty="0">
              <a:solidFill>
                <a:srgbClr val="002060"/>
              </a:solidFill>
              <a:latin typeface="Courier New" panose="02070309020205020404" pitchFamily="49" charset="0"/>
              <a:cs typeface="Courier New" panose="02070309020205020404" pitchFamily="49" charset="0"/>
            </a:endParaRPr>
          </a:p>
          <a:p>
            <a:pPr marL="404813" algn="just">
              <a:lnSpc>
                <a:spcPct val="100000"/>
              </a:lnSpc>
              <a:spcBef>
                <a:spcPts val="561"/>
              </a:spcBef>
              <a:buClr>
                <a:srgbClr val="0C2340"/>
              </a:buClr>
            </a:pPr>
            <a:r>
              <a:rPr lang="en-US" sz="2000" spc="-1" dirty="0">
                <a:solidFill>
                  <a:srgbClr val="002060"/>
                </a:solidFill>
                <a:latin typeface="Courier New" panose="02070309020205020404" pitchFamily="49" charset="0"/>
                <a:cs typeface="Courier New" panose="02070309020205020404" pitchFamily="49" charset="0"/>
              </a:rPr>
              <a:t>          --all-databases &gt; </a:t>
            </a:r>
            <a:r>
              <a:rPr lang="en-US" sz="2000" spc="-1" dirty="0" err="1">
                <a:solidFill>
                  <a:srgbClr val="002060"/>
                </a:solidFill>
                <a:latin typeface="Courier New" panose="02070309020205020404" pitchFamily="49" charset="0"/>
                <a:cs typeface="Courier New" panose="02070309020205020404" pitchFamily="49" charset="0"/>
              </a:rPr>
              <a:t>dump.sql</a:t>
            </a:r>
            <a:endParaRPr lang="en-US" sz="2000" spc="-1" dirty="0">
              <a:solidFill>
                <a:srgbClr val="00206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32</a:t>
            </a:fld>
            <a:endParaRPr lang="en-US" sz="1400" b="0" strike="noStrike" spc="-1">
              <a:latin typeface="Arial"/>
            </a:endParaRPr>
          </a:p>
        </p:txBody>
      </p:sp>
    </p:spTree>
    <p:extLst>
      <p:ext uri="{BB962C8B-B14F-4D97-AF65-F5344CB8AC3E}">
        <p14:creationId xmlns:p14="http://schemas.microsoft.com/office/powerpoint/2010/main" val="15320614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spc="-1" dirty="0">
                <a:solidFill>
                  <a:srgbClr val="0B223E"/>
                </a:solidFill>
                <a:latin typeface="Times New Roman"/>
              </a:rPr>
              <a:t>Backup and recovery</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Example 2: </a:t>
            </a:r>
            <a:r>
              <a:rPr lang="en-US" sz="2000" spc="-1" dirty="0" err="1">
                <a:solidFill>
                  <a:srgbClr val="002060"/>
                </a:solidFill>
                <a:latin typeface="Courier New" panose="02070309020205020404" pitchFamily="49" charset="0"/>
                <a:cs typeface="Courier New" panose="02070309020205020404" pitchFamily="49" charset="0"/>
              </a:rPr>
              <a:t>mysqldump</a:t>
            </a:r>
            <a:r>
              <a:rPr lang="en-US" sz="2000" spc="-1" dirty="0">
                <a:solidFill>
                  <a:srgbClr val="002060"/>
                </a:solidFill>
                <a:latin typeface="Times New Roman"/>
              </a:rPr>
              <a:t> connects as a user </a:t>
            </a:r>
            <a:r>
              <a:rPr lang="en-US" sz="2000" spc="-1" dirty="0">
                <a:solidFill>
                  <a:srgbClr val="002060"/>
                </a:solidFill>
                <a:latin typeface="Courier New" panose="02070309020205020404" pitchFamily="49" charset="0"/>
                <a:cs typeface="Courier New" panose="02070309020205020404" pitchFamily="49" charset="0"/>
              </a:rPr>
              <a:t>root</a:t>
            </a:r>
            <a:r>
              <a:rPr lang="en-US" sz="2000" spc="-1" dirty="0">
                <a:solidFill>
                  <a:srgbClr val="002060"/>
                </a:solidFill>
                <a:latin typeface="Times New Roman"/>
              </a:rPr>
              <a:t>, prompts about password, use verbose mode, performs lock all dumped tables to prevent data inconsistencies, takes backup of </a:t>
            </a:r>
            <a:r>
              <a:rPr lang="en-US" sz="2000" spc="-1" dirty="0">
                <a:solidFill>
                  <a:srgbClr val="002060"/>
                </a:solidFill>
                <a:latin typeface="Courier New" panose="02070309020205020404" pitchFamily="49" charset="0"/>
                <a:cs typeface="Courier New" panose="02070309020205020404" pitchFamily="49" charset="0"/>
              </a:rPr>
              <a:t>csit115</a:t>
            </a:r>
            <a:r>
              <a:rPr lang="en-US" sz="2000" spc="-1" dirty="0">
                <a:solidFill>
                  <a:srgbClr val="002060"/>
                </a:solidFill>
                <a:latin typeface="Times New Roman"/>
              </a:rPr>
              <a:t> database and save it in a file </a:t>
            </a:r>
            <a:r>
              <a:rPr lang="en-US" sz="2000" spc="-1" dirty="0">
                <a:solidFill>
                  <a:srgbClr val="002060"/>
                </a:solidFill>
                <a:latin typeface="Courier New" panose="02070309020205020404" pitchFamily="49" charset="0"/>
                <a:cs typeface="Courier New" panose="02070309020205020404" pitchFamily="49" charset="0"/>
              </a:rPr>
              <a:t>csit115dump.sql</a:t>
            </a:r>
          </a:p>
          <a:p>
            <a:pPr marL="10440" algn="just">
              <a:lnSpc>
                <a:spcPct val="100000"/>
              </a:lnSpc>
              <a:spcBef>
                <a:spcPts val="561"/>
              </a:spcBef>
              <a:buClr>
                <a:srgbClr val="0C2340"/>
              </a:buClr>
            </a:pPr>
            <a:endParaRPr lang="en-US" sz="2000" spc="-1" dirty="0">
              <a:solidFill>
                <a:srgbClr val="002060"/>
              </a:solidFill>
              <a:latin typeface="Times New Roman"/>
            </a:endParaRPr>
          </a:p>
          <a:p>
            <a:pPr marL="361950" algn="just">
              <a:lnSpc>
                <a:spcPct val="100000"/>
              </a:lnSpc>
              <a:spcBef>
                <a:spcPts val="561"/>
              </a:spcBef>
              <a:buClr>
                <a:srgbClr val="0C2340"/>
              </a:buClr>
            </a:pPr>
            <a:r>
              <a:rPr lang="en-US" sz="2000" spc="-1" dirty="0" err="1">
                <a:solidFill>
                  <a:srgbClr val="002060"/>
                </a:solidFill>
                <a:latin typeface="Courier New" panose="02070309020205020404" pitchFamily="49" charset="0"/>
                <a:cs typeface="Courier New" panose="02070309020205020404" pitchFamily="49" charset="0"/>
              </a:rPr>
              <a:t>mysqldump</a:t>
            </a:r>
            <a:r>
              <a:rPr lang="en-US" sz="2000" spc="-1" dirty="0">
                <a:solidFill>
                  <a:srgbClr val="002060"/>
                </a:solidFill>
                <a:latin typeface="Courier New" panose="02070309020205020404" pitchFamily="49" charset="0"/>
                <a:cs typeface="Courier New" panose="02070309020205020404" pitchFamily="49" charset="0"/>
              </a:rPr>
              <a:t> --user root --password --verbose </a:t>
            </a:r>
          </a:p>
          <a:p>
            <a:pPr marL="361950" algn="just">
              <a:lnSpc>
                <a:spcPct val="100000"/>
              </a:lnSpc>
              <a:spcBef>
                <a:spcPts val="561"/>
              </a:spcBef>
              <a:buClr>
                <a:srgbClr val="0C2340"/>
              </a:buClr>
            </a:pPr>
            <a:r>
              <a:rPr lang="en-US" sz="2000" spc="-1" dirty="0">
                <a:solidFill>
                  <a:srgbClr val="002060"/>
                </a:solidFill>
                <a:latin typeface="Courier New" panose="02070309020205020404" pitchFamily="49" charset="0"/>
                <a:cs typeface="Courier New" panose="02070309020205020404" pitchFamily="49" charset="0"/>
              </a:rPr>
              <a:t>          --</a:t>
            </a:r>
            <a:r>
              <a:rPr lang="en-US" sz="2000" spc="-1" dirty="0" err="1">
                <a:solidFill>
                  <a:srgbClr val="002060"/>
                </a:solidFill>
                <a:latin typeface="Courier New" panose="02070309020205020404" pitchFamily="49" charset="0"/>
                <a:cs typeface="Courier New" panose="02070309020205020404" pitchFamily="49" charset="0"/>
              </a:rPr>
              <a:t>lock_tables</a:t>
            </a:r>
            <a:r>
              <a:rPr lang="en-US" sz="2000" spc="-1" dirty="0">
                <a:solidFill>
                  <a:srgbClr val="002060"/>
                </a:solidFill>
                <a:latin typeface="Courier New" panose="02070309020205020404" pitchFamily="49" charset="0"/>
                <a:cs typeface="Courier New" panose="02070309020205020404" pitchFamily="49" charset="0"/>
              </a:rPr>
              <a:t> </a:t>
            </a:r>
          </a:p>
          <a:p>
            <a:pPr marL="361950" algn="just">
              <a:lnSpc>
                <a:spcPct val="100000"/>
              </a:lnSpc>
              <a:spcBef>
                <a:spcPts val="561"/>
              </a:spcBef>
              <a:buClr>
                <a:srgbClr val="0C2340"/>
              </a:buClr>
            </a:pPr>
            <a:r>
              <a:rPr lang="en-US" sz="2000" spc="-1" dirty="0">
                <a:solidFill>
                  <a:srgbClr val="002060"/>
                </a:solidFill>
                <a:latin typeface="Courier New" panose="02070309020205020404" pitchFamily="49" charset="0"/>
                <a:cs typeface="Courier New" panose="02070309020205020404" pitchFamily="49" charset="0"/>
              </a:rPr>
              <a:t>          --databases csit115 &gt; csit115dump.sql</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33</a:t>
            </a:fld>
            <a:endParaRPr lang="en-US" sz="1400" b="0" strike="noStrike" spc="-1">
              <a:latin typeface="Arial"/>
            </a:endParaRPr>
          </a:p>
        </p:txBody>
      </p:sp>
    </p:spTree>
    <p:extLst>
      <p:ext uri="{BB962C8B-B14F-4D97-AF65-F5344CB8AC3E}">
        <p14:creationId xmlns:p14="http://schemas.microsoft.com/office/powerpoint/2010/main" val="29586322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spc="-1" dirty="0">
                <a:solidFill>
                  <a:srgbClr val="0B223E"/>
                </a:solidFill>
                <a:latin typeface="Times New Roman"/>
              </a:rPr>
              <a:t>Backup and recovery</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Sample contents of a file </a:t>
            </a:r>
            <a:r>
              <a:rPr lang="en-US" sz="2000" spc="-1" dirty="0">
                <a:solidFill>
                  <a:srgbClr val="002060"/>
                </a:solidFill>
                <a:latin typeface="Courier New" panose="02070309020205020404" pitchFamily="49" charset="0"/>
                <a:cs typeface="Courier New" panose="02070309020205020404" pitchFamily="49" charset="0"/>
              </a:rPr>
              <a:t>csit115dump.sql</a:t>
            </a:r>
          </a:p>
          <a:p>
            <a:pPr marL="10440" algn="just">
              <a:lnSpc>
                <a:spcPct val="100000"/>
              </a:lnSpc>
              <a:spcBef>
                <a:spcPts val="561"/>
              </a:spcBef>
              <a:buClr>
                <a:srgbClr val="0C2340"/>
              </a:buClr>
            </a:pPr>
            <a:r>
              <a:rPr lang="en-US" sz="800" spc="-1" dirty="0">
                <a:solidFill>
                  <a:srgbClr val="FF0000"/>
                </a:solidFill>
                <a:latin typeface="Courier New" panose="02070309020205020404" pitchFamily="49" charset="0"/>
                <a:cs typeface="Courier New" panose="02070309020205020404" pitchFamily="49" charset="0"/>
              </a:rPr>
              <a:t>CREATE DATABASE </a:t>
            </a:r>
            <a:r>
              <a:rPr lang="en-US" sz="800" spc="-1" dirty="0">
                <a:solidFill>
                  <a:srgbClr val="002060"/>
                </a:solidFill>
                <a:latin typeface="Courier New" panose="02070309020205020404" pitchFamily="49" charset="0"/>
                <a:cs typeface="Courier New" panose="02070309020205020404" pitchFamily="49" charset="0"/>
              </a:rPr>
              <a:t>/*!32312 IF NOT EXISTS*/ 'csit115' /*!40100 DEFAULT CHARACTER SET latin1 */;</a:t>
            </a:r>
          </a:p>
          <a:p>
            <a:pPr marL="10440" algn="just">
              <a:lnSpc>
                <a:spcPct val="100000"/>
              </a:lnSpc>
              <a:spcBef>
                <a:spcPts val="561"/>
              </a:spcBef>
              <a:buClr>
                <a:srgbClr val="0C2340"/>
              </a:buClr>
            </a:pPr>
            <a:r>
              <a:rPr lang="en-US" sz="800" spc="-1" dirty="0">
                <a:solidFill>
                  <a:srgbClr val="FF0000"/>
                </a:solidFill>
                <a:latin typeface="Courier New" panose="02070309020205020404" pitchFamily="49" charset="0"/>
                <a:cs typeface="Courier New" panose="02070309020205020404" pitchFamily="49" charset="0"/>
              </a:rPr>
              <a:t>USE 'csit115';</a:t>
            </a:r>
          </a:p>
          <a:p>
            <a:pPr marL="10440" algn="just">
              <a:lnSpc>
                <a:spcPct val="100000"/>
              </a:lnSpc>
              <a:spcBef>
                <a:spcPts val="561"/>
              </a:spcBef>
              <a:buClr>
                <a:srgbClr val="0C2340"/>
              </a:buClr>
            </a:pPr>
            <a:r>
              <a:rPr lang="en-US" sz="800" spc="-1" dirty="0">
                <a:solidFill>
                  <a:srgbClr val="FF0000"/>
                </a:solidFill>
                <a:latin typeface="Courier New" panose="02070309020205020404" pitchFamily="49" charset="0"/>
                <a:cs typeface="Courier New" panose="02070309020205020404" pitchFamily="49" charset="0"/>
              </a:rPr>
              <a:t>DROP TABLE IF EXISTS 'ADMIN';</a:t>
            </a:r>
          </a:p>
          <a:p>
            <a:pPr marL="10440" algn="just">
              <a:lnSpc>
                <a:spcPct val="100000"/>
              </a:lnSpc>
              <a:spcBef>
                <a:spcPts val="561"/>
              </a:spcBef>
              <a:buClr>
                <a:srgbClr val="0C2340"/>
              </a:buClr>
            </a:pPr>
            <a:r>
              <a:rPr lang="en-US" sz="800" spc="-1" dirty="0">
                <a:solidFill>
                  <a:srgbClr val="FF0000"/>
                </a:solidFill>
                <a:latin typeface="Courier New" panose="02070309020205020404" pitchFamily="49" charset="0"/>
                <a:cs typeface="Courier New" panose="02070309020205020404" pitchFamily="49" charset="0"/>
              </a:rPr>
              <a:t>CREATE TABLE 'ADMIN' (</a:t>
            </a:r>
          </a:p>
          <a:p>
            <a:pPr marL="10440" algn="just">
              <a:lnSpc>
                <a:spcPct val="100000"/>
              </a:lnSpc>
              <a:spcBef>
                <a:spcPts val="561"/>
              </a:spcBef>
              <a:buClr>
                <a:srgbClr val="0C2340"/>
              </a:buClr>
            </a:pPr>
            <a:r>
              <a:rPr lang="en-US" sz="800" spc="-1" dirty="0">
                <a:solidFill>
                  <a:srgbClr val="FF0000"/>
                </a:solidFill>
                <a:latin typeface="Courier New" panose="02070309020205020404" pitchFamily="49" charset="0"/>
                <a:cs typeface="Courier New" panose="02070309020205020404" pitchFamily="49" charset="0"/>
              </a:rPr>
              <a:t> 'ENUM' decimal(12,0) NOT NULL,</a:t>
            </a:r>
          </a:p>
          <a:p>
            <a:pPr marL="10440" algn="just">
              <a:lnSpc>
                <a:spcPct val="100000"/>
              </a:lnSpc>
              <a:spcBef>
                <a:spcPts val="561"/>
              </a:spcBef>
              <a:buClr>
                <a:srgbClr val="0C2340"/>
              </a:buClr>
            </a:pPr>
            <a:r>
              <a:rPr lang="en-US" sz="800" spc="-1" dirty="0">
                <a:solidFill>
                  <a:srgbClr val="FF0000"/>
                </a:solidFill>
                <a:latin typeface="Courier New" panose="02070309020205020404" pitchFamily="49" charset="0"/>
                <a:cs typeface="Courier New" panose="02070309020205020404" pitchFamily="49" charset="0"/>
              </a:rPr>
              <a:t>'POSITION' varchar(50) NOT NULL,</a:t>
            </a:r>
          </a:p>
          <a:p>
            <a:pPr marL="10440" algn="just">
              <a:lnSpc>
                <a:spcPct val="100000"/>
              </a:lnSpc>
              <a:spcBef>
                <a:spcPts val="561"/>
              </a:spcBef>
              <a:buClr>
                <a:srgbClr val="0C2340"/>
              </a:buClr>
            </a:pPr>
            <a:r>
              <a:rPr lang="en-US" sz="800" spc="-1" dirty="0">
                <a:solidFill>
                  <a:srgbClr val="FF0000"/>
                </a:solidFill>
                <a:latin typeface="Courier New" panose="02070309020205020404" pitchFamily="49" charset="0"/>
                <a:cs typeface="Courier New" panose="02070309020205020404" pitchFamily="49" charset="0"/>
              </a:rPr>
              <a:t>PRIMARY KEY ('ENUM’), </a:t>
            </a:r>
          </a:p>
          <a:p>
            <a:pPr marL="10440" algn="just">
              <a:lnSpc>
                <a:spcPct val="100000"/>
              </a:lnSpc>
              <a:spcBef>
                <a:spcPts val="561"/>
              </a:spcBef>
              <a:buClr>
                <a:srgbClr val="0C2340"/>
              </a:buClr>
            </a:pPr>
            <a:r>
              <a:rPr lang="en-US" sz="800" spc="-1" dirty="0">
                <a:solidFill>
                  <a:srgbClr val="FF0000"/>
                </a:solidFill>
                <a:latin typeface="Courier New" panose="02070309020205020404" pitchFamily="49" charset="0"/>
                <a:cs typeface="Courier New" panose="02070309020205020404" pitchFamily="49" charset="0"/>
              </a:rPr>
              <a:t>CONSTRAINT 'ADMIN_FKEY' FOREIGN KEY ('ENUM') REFERENCES 'EMPLOYEE' ('ENUM’))</a:t>
            </a:r>
          </a:p>
          <a:p>
            <a:pPr marL="10440" algn="just">
              <a:lnSpc>
                <a:spcPct val="100000"/>
              </a:lnSpc>
              <a:spcBef>
                <a:spcPts val="561"/>
              </a:spcBef>
              <a:buClr>
                <a:srgbClr val="0C2340"/>
              </a:buClr>
            </a:pPr>
            <a:r>
              <a:rPr lang="en-US" sz="800" spc="-1" dirty="0">
                <a:solidFill>
                  <a:srgbClr val="FF0000"/>
                </a:solidFill>
                <a:latin typeface="Courier New" panose="02070309020205020404" pitchFamily="49" charset="0"/>
                <a:cs typeface="Courier New" panose="02070309020205020404" pitchFamily="49" charset="0"/>
              </a:rPr>
              <a:t> ENGINE=</a:t>
            </a:r>
            <a:r>
              <a:rPr lang="en-US" sz="800" spc="-1" dirty="0" err="1">
                <a:solidFill>
                  <a:srgbClr val="FF0000"/>
                </a:solidFill>
                <a:latin typeface="Courier New" panose="02070309020205020404" pitchFamily="49" charset="0"/>
                <a:cs typeface="Courier New" panose="02070309020205020404" pitchFamily="49" charset="0"/>
              </a:rPr>
              <a:t>InnoDB</a:t>
            </a:r>
            <a:r>
              <a:rPr lang="en-US" sz="800" spc="-1" dirty="0">
                <a:solidFill>
                  <a:srgbClr val="FF0000"/>
                </a:solidFill>
                <a:latin typeface="Courier New" panose="02070309020205020404" pitchFamily="49" charset="0"/>
                <a:cs typeface="Courier New" panose="02070309020205020404" pitchFamily="49" charset="0"/>
              </a:rPr>
              <a:t> DEFAULT CHARSET=latin1;</a:t>
            </a:r>
          </a:p>
          <a:p>
            <a:pPr marL="10440" algn="just">
              <a:lnSpc>
                <a:spcPct val="100000"/>
              </a:lnSpc>
              <a:spcBef>
                <a:spcPts val="561"/>
              </a:spcBef>
              <a:buClr>
                <a:srgbClr val="0C2340"/>
              </a:buClr>
            </a:pPr>
            <a:r>
              <a:rPr lang="en-US" sz="800" spc="-1" dirty="0">
                <a:solidFill>
                  <a:srgbClr val="FF0000"/>
                </a:solidFill>
                <a:latin typeface="Courier New" panose="02070309020205020404" pitchFamily="49" charset="0"/>
                <a:cs typeface="Courier New" panose="02070309020205020404" pitchFamily="49" charset="0"/>
              </a:rPr>
              <a:t>LOCK TABLES 'ADMIN' WRITE;</a:t>
            </a:r>
          </a:p>
          <a:p>
            <a:pPr marL="10440" algn="just">
              <a:lnSpc>
                <a:spcPct val="100000"/>
              </a:lnSpc>
              <a:spcBef>
                <a:spcPts val="561"/>
              </a:spcBef>
              <a:buClr>
                <a:srgbClr val="0C2340"/>
              </a:buClr>
            </a:pPr>
            <a:r>
              <a:rPr lang="en-US" sz="800" spc="-1" dirty="0">
                <a:solidFill>
                  <a:srgbClr val="FF0000"/>
                </a:solidFill>
                <a:latin typeface="Courier New" panose="02070309020205020404" pitchFamily="49" charset="0"/>
                <a:cs typeface="Courier New" panose="02070309020205020404" pitchFamily="49" charset="0"/>
              </a:rPr>
              <a:t>INSERT INTO 'ADMIN' VALUES (18,'SUPPORT'),(19,'DIRECTOR'),(20,'CEO');</a:t>
            </a:r>
          </a:p>
          <a:p>
            <a:pPr marL="10440" algn="just">
              <a:lnSpc>
                <a:spcPct val="100000"/>
              </a:lnSpc>
              <a:spcBef>
                <a:spcPts val="561"/>
              </a:spcBef>
              <a:buClr>
                <a:srgbClr val="0C2340"/>
              </a:buClr>
            </a:pPr>
            <a:r>
              <a:rPr lang="en-US" sz="800" spc="-1" dirty="0">
                <a:solidFill>
                  <a:srgbClr val="FF0000"/>
                </a:solidFill>
                <a:latin typeface="Courier New" panose="02070309020205020404" pitchFamily="49" charset="0"/>
                <a:cs typeface="Courier New" panose="02070309020205020404" pitchFamily="49" charset="0"/>
              </a:rPr>
              <a:t>UNLOCK TABLES;</a:t>
            </a:r>
          </a:p>
          <a:p>
            <a:pPr marL="10440" algn="just">
              <a:lnSpc>
                <a:spcPct val="100000"/>
              </a:lnSpc>
              <a:spcBef>
                <a:spcPts val="561"/>
              </a:spcBef>
              <a:buClr>
                <a:srgbClr val="0C2340"/>
              </a:buClr>
            </a:pPr>
            <a:r>
              <a:rPr lang="en-US" sz="800" spc="-1" dirty="0">
                <a:solidFill>
                  <a:srgbClr val="002060"/>
                </a:solidFill>
                <a:latin typeface="Courier New" panose="02070309020205020404" pitchFamily="49" charset="0"/>
                <a:cs typeface="Courier New" panose="02070309020205020404" pitchFamily="49" charset="0"/>
              </a:rPr>
              <a:t>DROP TABLE IF EXISTS 'DRIVER';</a:t>
            </a:r>
          </a:p>
          <a:p>
            <a:pPr marL="10440" algn="just">
              <a:lnSpc>
                <a:spcPct val="100000"/>
              </a:lnSpc>
              <a:spcBef>
                <a:spcPts val="561"/>
              </a:spcBef>
              <a:buClr>
                <a:srgbClr val="0C2340"/>
              </a:buClr>
            </a:pPr>
            <a:r>
              <a:rPr lang="en-US" sz="800" spc="-1" dirty="0">
                <a:solidFill>
                  <a:srgbClr val="002060"/>
                </a:solidFill>
                <a:latin typeface="Courier New" panose="02070309020205020404" pitchFamily="49" charset="0"/>
                <a:cs typeface="Courier New" panose="02070309020205020404" pitchFamily="49" charset="0"/>
              </a:rPr>
              <a:t>CREATE TABLE 'DRIVER' (</a:t>
            </a:r>
          </a:p>
          <a:p>
            <a:pPr marL="10440" algn="just">
              <a:lnSpc>
                <a:spcPct val="100000"/>
              </a:lnSpc>
              <a:spcBef>
                <a:spcPts val="561"/>
              </a:spcBef>
              <a:buClr>
                <a:srgbClr val="0C2340"/>
              </a:buClr>
            </a:pPr>
            <a:r>
              <a:rPr lang="en-US" sz="800" spc="-1" dirty="0">
                <a:solidFill>
                  <a:srgbClr val="002060"/>
                </a:solidFill>
                <a:latin typeface="Courier New" panose="02070309020205020404" pitchFamily="49" charset="0"/>
                <a:cs typeface="Courier New" panose="02070309020205020404" pitchFamily="49" charset="0"/>
              </a:rPr>
              <a:t> 'ENUM' decimal(12,0) NOT NULL,</a:t>
            </a:r>
          </a:p>
          <a:p>
            <a:pPr marL="10440" algn="just">
              <a:lnSpc>
                <a:spcPct val="100000"/>
              </a:lnSpc>
              <a:spcBef>
                <a:spcPts val="561"/>
              </a:spcBef>
              <a:buClr>
                <a:srgbClr val="0C2340"/>
              </a:buClr>
            </a:pPr>
            <a:r>
              <a:rPr lang="en-US" sz="800" spc="-1" dirty="0">
                <a:solidFill>
                  <a:srgbClr val="002060"/>
                </a:solidFill>
                <a:latin typeface="Courier New" panose="02070309020205020404" pitchFamily="49" charset="0"/>
                <a:cs typeface="Courier New" panose="02070309020205020404" pitchFamily="49" charset="0"/>
              </a:rPr>
              <a:t> 'LNUM' decimal(8,0) NOT NULL,</a:t>
            </a:r>
          </a:p>
          <a:p>
            <a:pPr marL="10440" algn="just">
              <a:lnSpc>
                <a:spcPct val="100000"/>
              </a:lnSpc>
              <a:spcBef>
                <a:spcPts val="561"/>
              </a:spcBef>
              <a:buClr>
                <a:srgbClr val="0C2340"/>
              </a:buClr>
            </a:pPr>
            <a:r>
              <a:rPr lang="en-US" sz="800" spc="-1" dirty="0">
                <a:solidFill>
                  <a:srgbClr val="002060"/>
                </a:solidFill>
                <a:latin typeface="Courier New" panose="02070309020205020404" pitchFamily="49" charset="0"/>
                <a:cs typeface="Courier New" panose="02070309020205020404" pitchFamily="49" charset="0"/>
              </a:rPr>
              <a:t> 'STATUS' varchar(10) NOT NULL,</a:t>
            </a:r>
          </a:p>
          <a:p>
            <a:pPr marL="10440" algn="just">
              <a:lnSpc>
                <a:spcPct val="100000"/>
              </a:lnSpc>
              <a:spcBef>
                <a:spcPts val="561"/>
              </a:spcBef>
              <a:buClr>
                <a:srgbClr val="0C2340"/>
              </a:buClr>
            </a:pPr>
            <a:r>
              <a:rPr lang="en-US" sz="800" spc="-1" dirty="0">
                <a:solidFill>
                  <a:srgbClr val="002060"/>
                </a:solidFill>
                <a:latin typeface="Courier New" panose="02070309020205020404" pitchFamily="49" charset="0"/>
                <a:cs typeface="Courier New" panose="02070309020205020404" pitchFamily="49" charset="0"/>
              </a:rPr>
              <a:t>  PRIMARY KEY ('ENUM'),</a:t>
            </a:r>
          </a:p>
          <a:p>
            <a:pPr marL="10440" algn="just">
              <a:lnSpc>
                <a:spcPct val="100000"/>
              </a:lnSpc>
              <a:spcBef>
                <a:spcPts val="561"/>
              </a:spcBef>
              <a:buClr>
                <a:srgbClr val="0C2340"/>
              </a:buClr>
            </a:pPr>
            <a:r>
              <a:rPr lang="en-US" sz="800" spc="-1" dirty="0">
                <a:solidFill>
                  <a:srgbClr val="002060"/>
                </a:solidFill>
                <a:latin typeface="Courier New" panose="02070309020205020404" pitchFamily="49" charset="0"/>
                <a:cs typeface="Courier New" panose="02070309020205020404" pitchFamily="49" charset="0"/>
              </a:rPr>
              <a:t> UNIQUE KEY 'DRIVER_UNIQUE' ('LNUM'),</a:t>
            </a:r>
          </a:p>
          <a:p>
            <a:pPr marL="10440" algn="just">
              <a:lnSpc>
                <a:spcPct val="100000"/>
              </a:lnSpc>
              <a:spcBef>
                <a:spcPts val="561"/>
              </a:spcBef>
              <a:buClr>
                <a:srgbClr val="0C2340"/>
              </a:buClr>
            </a:pPr>
            <a:r>
              <a:rPr lang="en-US" sz="800" spc="-1" dirty="0">
                <a:solidFill>
                  <a:srgbClr val="002060"/>
                </a:solidFill>
                <a:latin typeface="Courier New" panose="02070309020205020404" pitchFamily="49" charset="0"/>
                <a:cs typeface="Courier New" panose="02070309020205020404" pitchFamily="49" charset="0"/>
              </a:rPr>
              <a:t> CONSTRAINT 'DRIVER_FKEY' FOREIGN KEY ('ENUM') REFERENCES 'EMPLOYEE' ('ENUM')</a:t>
            </a:r>
          </a:p>
          <a:p>
            <a:pPr marL="10440" algn="just">
              <a:lnSpc>
                <a:spcPct val="100000"/>
              </a:lnSpc>
              <a:spcBef>
                <a:spcPts val="561"/>
              </a:spcBef>
              <a:buClr>
                <a:srgbClr val="0C2340"/>
              </a:buClr>
            </a:pPr>
            <a:r>
              <a:rPr lang="en-US" sz="800" spc="-1" dirty="0">
                <a:solidFill>
                  <a:srgbClr val="002060"/>
                </a:solidFill>
                <a:latin typeface="Courier New" panose="02070309020205020404" pitchFamily="49" charset="0"/>
                <a:cs typeface="Courier New" panose="02070309020205020404" pitchFamily="49" charset="0"/>
              </a:rPr>
              <a:t>) ENGINE=</a:t>
            </a:r>
            <a:r>
              <a:rPr lang="en-US" sz="800" spc="-1" dirty="0" err="1">
                <a:solidFill>
                  <a:srgbClr val="002060"/>
                </a:solidFill>
                <a:latin typeface="Courier New" panose="02070309020205020404" pitchFamily="49" charset="0"/>
                <a:cs typeface="Courier New" panose="02070309020205020404" pitchFamily="49" charset="0"/>
              </a:rPr>
              <a:t>InnoDB</a:t>
            </a:r>
            <a:r>
              <a:rPr lang="en-US" sz="800" spc="-1" dirty="0">
                <a:solidFill>
                  <a:srgbClr val="002060"/>
                </a:solidFill>
                <a:latin typeface="Courier New" panose="02070309020205020404" pitchFamily="49" charset="0"/>
                <a:cs typeface="Courier New" panose="02070309020205020404" pitchFamily="49" charset="0"/>
              </a:rPr>
              <a:t> DEFAULT CHARSET=latin1;</a:t>
            </a:r>
          </a:p>
          <a:p>
            <a:pPr marL="10440" algn="just">
              <a:lnSpc>
                <a:spcPct val="100000"/>
              </a:lnSpc>
              <a:spcBef>
                <a:spcPts val="561"/>
              </a:spcBef>
              <a:buClr>
                <a:srgbClr val="0C2340"/>
              </a:buClr>
            </a:pPr>
            <a:r>
              <a:rPr lang="en-US" sz="800" spc="-1" dirty="0">
                <a:solidFill>
                  <a:srgbClr val="002060"/>
                </a:solidFill>
                <a:latin typeface="Courier New" panose="02070309020205020404" pitchFamily="49" charset="0"/>
                <a:cs typeface="Courier New" panose="02070309020205020404" pitchFamily="49" charset="0"/>
              </a:rPr>
              <a:t>LOCK TABLES 'DRIVER' WRITE;</a:t>
            </a:r>
          </a:p>
          <a:p>
            <a:pPr marL="10440" algn="just">
              <a:lnSpc>
                <a:spcPct val="100000"/>
              </a:lnSpc>
              <a:spcBef>
                <a:spcPts val="561"/>
              </a:spcBef>
              <a:buClr>
                <a:srgbClr val="0C2340"/>
              </a:buClr>
            </a:pPr>
            <a:r>
              <a:rPr lang="en-US" sz="800" spc="-1" dirty="0">
                <a:solidFill>
                  <a:srgbClr val="002060"/>
                </a:solidFill>
                <a:latin typeface="Courier New" panose="02070309020205020404" pitchFamily="49" charset="0"/>
                <a:cs typeface="Courier New" panose="02070309020205020404" pitchFamily="49" charset="0"/>
              </a:rPr>
              <a:t>INSERT INTO 'DRIVER' VALUES (1,10001,'AVAILABLE'),(2,10008,'ON LEAVE'),(3,10002,'AVAILABLE'),</a:t>
            </a:r>
          </a:p>
          <a:p>
            <a:pPr marL="10440" algn="just">
              <a:lnSpc>
                <a:spcPct val="100000"/>
              </a:lnSpc>
              <a:spcBef>
                <a:spcPts val="561"/>
              </a:spcBef>
              <a:buClr>
                <a:srgbClr val="0C2340"/>
              </a:buClr>
            </a:pPr>
            <a:r>
              <a:rPr lang="en-US" sz="800" spc="-1" dirty="0">
                <a:solidFill>
                  <a:srgbClr val="002060"/>
                </a:solidFill>
                <a:latin typeface="Courier New" panose="02070309020205020404" pitchFamily="49" charset="0"/>
                <a:cs typeface="Courier New" panose="02070309020205020404" pitchFamily="49" charset="0"/>
              </a:rPr>
              <a:t>(4,10004,'AVAILABLE'),(5,10003,'ON LEAVE'),(6,10012,'AVAILABLE'),(7,20002,'BUSY'),</a:t>
            </a:r>
          </a:p>
          <a:p>
            <a:pPr marL="10440" algn="just">
              <a:lnSpc>
                <a:spcPct val="100000"/>
              </a:lnSpc>
              <a:spcBef>
                <a:spcPts val="561"/>
              </a:spcBef>
              <a:buClr>
                <a:srgbClr val="0C2340"/>
              </a:buClr>
            </a:pPr>
            <a:r>
              <a:rPr lang="en-US" sz="800" spc="-1" dirty="0">
                <a:solidFill>
                  <a:srgbClr val="002060"/>
                </a:solidFill>
                <a:latin typeface="Courier New" panose="02070309020205020404" pitchFamily="49" charset="0"/>
                <a:cs typeface="Courier New" panose="02070309020205020404" pitchFamily="49" charset="0"/>
              </a:rPr>
              <a:t>(8,20003,'BUSY'),(9,30005,'BUSY'),(10,40002,'BUSY'),(11,20045,'AVAILABLE');</a:t>
            </a:r>
          </a:p>
          <a:p>
            <a:pPr marL="10440" algn="just">
              <a:lnSpc>
                <a:spcPct val="100000"/>
              </a:lnSpc>
              <a:spcBef>
                <a:spcPts val="561"/>
              </a:spcBef>
              <a:buClr>
                <a:srgbClr val="0C2340"/>
              </a:buClr>
            </a:pPr>
            <a:r>
              <a:rPr lang="en-US" sz="800" spc="-1" dirty="0">
                <a:solidFill>
                  <a:srgbClr val="002060"/>
                </a:solidFill>
                <a:latin typeface="Courier New" panose="02070309020205020404" pitchFamily="49" charset="0"/>
                <a:cs typeface="Courier New" panose="02070309020205020404" pitchFamily="49" charset="0"/>
              </a:rPr>
              <a:t>... ... ...</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34</a:t>
            </a:fld>
            <a:endParaRPr lang="en-US" sz="1400" b="0" strike="noStrike" spc="-1">
              <a:latin typeface="Arial"/>
            </a:endParaRPr>
          </a:p>
        </p:txBody>
      </p:sp>
    </p:spTree>
    <p:extLst>
      <p:ext uri="{BB962C8B-B14F-4D97-AF65-F5344CB8AC3E}">
        <p14:creationId xmlns:p14="http://schemas.microsoft.com/office/powerpoint/2010/main" val="34295349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spc="-1" dirty="0">
                <a:solidFill>
                  <a:srgbClr val="0B223E"/>
                </a:solidFill>
                <a:latin typeface="Times New Roman"/>
              </a:rPr>
              <a:t>Backup and recovery</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Restore a database </a:t>
            </a:r>
            <a:r>
              <a:rPr lang="en-US" sz="2000" spc="-1" dirty="0">
                <a:solidFill>
                  <a:srgbClr val="002060"/>
                </a:solidFill>
                <a:latin typeface="Courier New" panose="02070309020205020404" pitchFamily="49" charset="0"/>
                <a:cs typeface="Courier New" panose="02070309020205020404" pitchFamily="49" charset="0"/>
              </a:rPr>
              <a:t>csit115</a:t>
            </a:r>
            <a:r>
              <a:rPr lang="en-US" sz="2000" spc="-1" dirty="0">
                <a:solidFill>
                  <a:srgbClr val="002060"/>
                </a:solidFill>
                <a:latin typeface="Times New Roman"/>
              </a:rPr>
              <a:t>: connect as a user </a:t>
            </a:r>
            <a:r>
              <a:rPr lang="en-US" sz="2000" spc="-1" dirty="0">
                <a:solidFill>
                  <a:srgbClr val="002060"/>
                </a:solidFill>
                <a:latin typeface="Courier New" panose="02070309020205020404" pitchFamily="49" charset="0"/>
                <a:cs typeface="Courier New" panose="02070309020205020404" pitchFamily="49" charset="0"/>
              </a:rPr>
              <a:t>csit115</a:t>
            </a:r>
            <a:endParaRPr lang="en-US" sz="2000" spc="-1" dirty="0">
              <a:solidFill>
                <a:srgbClr val="002060"/>
              </a:solidFill>
              <a:latin typeface="Times New Roman"/>
            </a:endParaRPr>
          </a:p>
          <a:p>
            <a:pPr marL="361950" algn="just">
              <a:lnSpc>
                <a:spcPct val="100000"/>
              </a:lnSpc>
              <a:spcBef>
                <a:spcPts val="561"/>
              </a:spcBef>
              <a:buClr>
                <a:srgbClr val="0C2340"/>
              </a:buClr>
            </a:pPr>
            <a:endParaRPr lang="en-US" sz="2000" spc="-1" dirty="0">
              <a:solidFill>
                <a:srgbClr val="002060"/>
              </a:solidFill>
              <a:latin typeface="Courier New" panose="02070309020205020404" pitchFamily="49" charset="0"/>
              <a:cs typeface="Courier New" panose="02070309020205020404" pitchFamily="49" charset="0"/>
            </a:endParaRPr>
          </a:p>
          <a:p>
            <a:pPr marL="361950" algn="just">
              <a:lnSpc>
                <a:spcPct val="100000"/>
              </a:lnSpc>
              <a:spcBef>
                <a:spcPts val="561"/>
              </a:spcBef>
              <a:buClr>
                <a:srgbClr val="0C2340"/>
              </a:buClr>
            </a:pPr>
            <a:r>
              <a:rPr lang="en-US" sz="2000" spc="-1" dirty="0" err="1">
                <a:solidFill>
                  <a:srgbClr val="002060"/>
                </a:solidFill>
                <a:latin typeface="Courier New" panose="02070309020205020404" pitchFamily="49" charset="0"/>
                <a:cs typeface="Courier New" panose="02070309020205020404" pitchFamily="49" charset="0"/>
              </a:rPr>
              <a:t>mysql</a:t>
            </a:r>
            <a:r>
              <a:rPr lang="en-US" sz="2000" spc="-1" dirty="0">
                <a:solidFill>
                  <a:srgbClr val="002060"/>
                </a:solidFill>
                <a:latin typeface="Courier New" panose="02070309020205020404" pitchFamily="49" charset="0"/>
                <a:cs typeface="Courier New" panose="02070309020205020404" pitchFamily="49" charset="0"/>
              </a:rPr>
              <a:t> -u csit115 -p -v</a:t>
            </a:r>
          </a:p>
          <a:p>
            <a:pPr marL="10440" algn="just">
              <a:lnSpc>
                <a:spcPct val="100000"/>
              </a:lnSpc>
              <a:spcBef>
                <a:spcPts val="561"/>
              </a:spcBef>
              <a:buClr>
                <a:srgbClr val="0C2340"/>
              </a:buClr>
            </a:pPr>
            <a:endParaRPr lang="en-US" sz="2000"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Drop a database </a:t>
            </a:r>
            <a:r>
              <a:rPr lang="en-US" sz="2000" spc="-1" dirty="0">
                <a:solidFill>
                  <a:srgbClr val="002060"/>
                </a:solidFill>
                <a:latin typeface="Courier New" panose="02070309020205020404" pitchFamily="49" charset="0"/>
                <a:cs typeface="Courier New" panose="02070309020205020404" pitchFamily="49" charset="0"/>
              </a:rPr>
              <a:t>csit115</a:t>
            </a:r>
            <a:r>
              <a:rPr lang="en-US" sz="2000" spc="-1" dirty="0">
                <a:solidFill>
                  <a:srgbClr val="002060"/>
                </a:solidFill>
                <a:latin typeface="Times New Roman"/>
              </a:rPr>
              <a:t> and exit </a:t>
            </a:r>
            <a:r>
              <a:rPr lang="en-US" sz="2000" spc="-1" dirty="0" err="1">
                <a:solidFill>
                  <a:srgbClr val="002060"/>
                </a:solidFill>
                <a:latin typeface="Courier New" panose="02070309020205020404" pitchFamily="49" charset="0"/>
                <a:cs typeface="Courier New" panose="02070309020205020404" pitchFamily="49" charset="0"/>
              </a:rPr>
              <a:t>mysql</a:t>
            </a:r>
            <a:endParaRPr lang="en-US" sz="2000" spc="-1" dirty="0">
              <a:solidFill>
                <a:srgbClr val="002060"/>
              </a:solidFill>
              <a:latin typeface="Courier New" panose="02070309020205020404" pitchFamily="49" charset="0"/>
              <a:cs typeface="Courier New" panose="02070309020205020404" pitchFamily="49" charset="0"/>
            </a:endParaRPr>
          </a:p>
          <a:p>
            <a:pPr marL="361950" algn="just">
              <a:lnSpc>
                <a:spcPct val="100000"/>
              </a:lnSpc>
              <a:spcBef>
                <a:spcPts val="561"/>
              </a:spcBef>
              <a:buClr>
                <a:srgbClr val="0C2340"/>
              </a:buClr>
            </a:pPr>
            <a:endParaRPr lang="en-US" sz="2000" spc="-1" dirty="0">
              <a:solidFill>
                <a:srgbClr val="002060"/>
              </a:solidFill>
              <a:latin typeface="Courier New" panose="02070309020205020404" pitchFamily="49" charset="0"/>
              <a:cs typeface="Courier New" panose="02070309020205020404" pitchFamily="49" charset="0"/>
            </a:endParaRPr>
          </a:p>
          <a:p>
            <a:pPr marL="361950" algn="just">
              <a:lnSpc>
                <a:spcPct val="100000"/>
              </a:lnSpc>
              <a:spcBef>
                <a:spcPts val="561"/>
              </a:spcBef>
              <a:buClr>
                <a:srgbClr val="0C2340"/>
              </a:buClr>
            </a:pPr>
            <a:r>
              <a:rPr lang="en-US" sz="2000" spc="-1" dirty="0">
                <a:solidFill>
                  <a:srgbClr val="002060"/>
                </a:solidFill>
                <a:latin typeface="Courier New" panose="02070309020205020404" pitchFamily="49" charset="0"/>
                <a:cs typeface="Courier New" panose="02070309020205020404" pitchFamily="49" charset="0"/>
              </a:rPr>
              <a:t>DROP DATABASE csit115;</a:t>
            </a:r>
          </a:p>
          <a:p>
            <a:pPr marL="361950" algn="just">
              <a:lnSpc>
                <a:spcPct val="100000"/>
              </a:lnSpc>
              <a:spcBef>
                <a:spcPts val="561"/>
              </a:spcBef>
              <a:buClr>
                <a:srgbClr val="0C2340"/>
              </a:buClr>
            </a:pPr>
            <a:r>
              <a:rPr lang="en-US" sz="2000" spc="-1" dirty="0">
                <a:solidFill>
                  <a:srgbClr val="002060"/>
                </a:solidFill>
                <a:latin typeface="Courier New" panose="02070309020205020404" pitchFamily="49" charset="0"/>
                <a:cs typeface="Courier New" panose="02070309020205020404" pitchFamily="49" charset="0"/>
              </a:rPr>
              <a:t>exit;</a:t>
            </a:r>
          </a:p>
          <a:p>
            <a:pPr marL="352440" indent="-342000" algn="just">
              <a:lnSpc>
                <a:spcPct val="100000"/>
              </a:lnSpc>
              <a:spcBef>
                <a:spcPts val="561"/>
              </a:spcBef>
              <a:buClr>
                <a:srgbClr val="0C2340"/>
              </a:buClr>
              <a:buFont typeface="Arial"/>
              <a:buChar char="•"/>
            </a:pPr>
            <a:endParaRPr lang="en-US" sz="2000"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Connect as a user </a:t>
            </a:r>
            <a:r>
              <a:rPr lang="en-US" sz="2000" spc="-1" dirty="0">
                <a:solidFill>
                  <a:srgbClr val="002060"/>
                </a:solidFill>
                <a:latin typeface="Courier New" panose="02070309020205020404" pitchFamily="49" charset="0"/>
                <a:cs typeface="Courier New" panose="02070309020205020404" pitchFamily="49" charset="0"/>
              </a:rPr>
              <a:t>csit115</a:t>
            </a:r>
            <a:r>
              <a:rPr lang="en-US" sz="2000" spc="-1" dirty="0">
                <a:solidFill>
                  <a:srgbClr val="002060"/>
                </a:solidFill>
                <a:latin typeface="Times New Roman"/>
              </a:rPr>
              <a:t> and restore a database </a:t>
            </a:r>
            <a:r>
              <a:rPr lang="en-US" sz="2000" spc="-1" dirty="0">
                <a:solidFill>
                  <a:srgbClr val="002060"/>
                </a:solidFill>
                <a:latin typeface="Courier New" panose="02070309020205020404" pitchFamily="49" charset="0"/>
                <a:cs typeface="Courier New" panose="02070309020205020404" pitchFamily="49" charset="0"/>
              </a:rPr>
              <a:t>csit115</a:t>
            </a:r>
          </a:p>
          <a:p>
            <a:pPr marL="10440" algn="just">
              <a:lnSpc>
                <a:spcPct val="100000"/>
              </a:lnSpc>
              <a:spcBef>
                <a:spcPts val="561"/>
              </a:spcBef>
              <a:buClr>
                <a:srgbClr val="0C2340"/>
              </a:buClr>
            </a:pPr>
            <a:endParaRPr lang="en-US" sz="2000" spc="-1" dirty="0">
              <a:solidFill>
                <a:srgbClr val="002060"/>
              </a:solidFill>
              <a:latin typeface="Times New Roman"/>
            </a:endParaRPr>
          </a:p>
          <a:p>
            <a:pPr marL="361950" algn="just">
              <a:lnSpc>
                <a:spcPct val="100000"/>
              </a:lnSpc>
              <a:spcBef>
                <a:spcPts val="561"/>
              </a:spcBef>
              <a:buClr>
                <a:srgbClr val="0C2340"/>
              </a:buClr>
            </a:pPr>
            <a:r>
              <a:rPr lang="en-US" sz="2000" spc="-1" dirty="0" err="1">
                <a:solidFill>
                  <a:srgbClr val="002060"/>
                </a:solidFill>
                <a:latin typeface="Courier New" panose="02070309020205020404" pitchFamily="49" charset="0"/>
                <a:cs typeface="Courier New" panose="02070309020205020404" pitchFamily="49" charset="0"/>
              </a:rPr>
              <a:t>mysql</a:t>
            </a:r>
            <a:r>
              <a:rPr lang="en-US" sz="2000" spc="-1" dirty="0">
                <a:solidFill>
                  <a:srgbClr val="002060"/>
                </a:solidFill>
                <a:latin typeface="Courier New" panose="02070309020205020404" pitchFamily="49" charset="0"/>
                <a:cs typeface="Courier New" panose="02070309020205020404" pitchFamily="49" charset="0"/>
              </a:rPr>
              <a:t> -u csit115 -p -v &lt; csit115dump.sql</a:t>
            </a:r>
            <a:endParaRPr lang="en-US" sz="800" spc="-1" dirty="0">
              <a:solidFill>
                <a:srgbClr val="00206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35</a:t>
            </a:fld>
            <a:endParaRPr lang="en-US" sz="1400" b="0" strike="noStrike" spc="-1">
              <a:latin typeface="Arial"/>
            </a:endParaRPr>
          </a:p>
        </p:txBody>
      </p:sp>
    </p:spTree>
    <p:extLst>
      <p:ext uri="{BB962C8B-B14F-4D97-AF65-F5344CB8AC3E}">
        <p14:creationId xmlns:p14="http://schemas.microsoft.com/office/powerpoint/2010/main" val="5192459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spc="-1" dirty="0">
                <a:solidFill>
                  <a:srgbClr val="0B223E"/>
                </a:solidFill>
                <a:latin typeface="Times New Roman"/>
              </a:rPr>
              <a:t>Backup and recovery</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Example 3: </a:t>
            </a:r>
            <a:r>
              <a:rPr lang="en-US" sz="2000" spc="-1" dirty="0" err="1">
                <a:solidFill>
                  <a:srgbClr val="002060"/>
                </a:solidFill>
                <a:latin typeface="Courier New" panose="02070309020205020404" pitchFamily="49" charset="0"/>
                <a:cs typeface="Courier New" panose="02070309020205020404" pitchFamily="49" charset="0"/>
              </a:rPr>
              <a:t>mysqldump</a:t>
            </a:r>
            <a:r>
              <a:rPr lang="en-US" sz="2000" spc="-1" dirty="0">
                <a:solidFill>
                  <a:srgbClr val="002060"/>
                </a:solidFill>
                <a:latin typeface="Times New Roman"/>
              </a:rPr>
              <a:t> connects as a user root, prompts about password, uses verbose mode, locks all dumped tables to prevent data inconsistencies, takes backup of </a:t>
            </a:r>
            <a:r>
              <a:rPr lang="en-US" sz="2000" spc="-1" dirty="0">
                <a:solidFill>
                  <a:srgbClr val="002060"/>
                </a:solidFill>
                <a:latin typeface="Courier New" panose="02070309020205020404" pitchFamily="49" charset="0"/>
                <a:cs typeface="Courier New" panose="02070309020205020404" pitchFamily="49" charset="0"/>
              </a:rPr>
              <a:t>EMPLOYEE</a:t>
            </a:r>
            <a:r>
              <a:rPr lang="en-US" sz="2000" spc="-1" dirty="0">
                <a:solidFill>
                  <a:srgbClr val="002060"/>
                </a:solidFill>
                <a:latin typeface="Times New Roman"/>
              </a:rPr>
              <a:t> and </a:t>
            </a:r>
            <a:r>
              <a:rPr lang="en-US" sz="2000" spc="-1" dirty="0">
                <a:solidFill>
                  <a:srgbClr val="002060"/>
                </a:solidFill>
                <a:latin typeface="Courier New" panose="02070309020205020404" pitchFamily="49" charset="0"/>
                <a:cs typeface="Courier New" panose="02070309020205020404" pitchFamily="49" charset="0"/>
              </a:rPr>
              <a:t>DRIVER</a:t>
            </a:r>
            <a:r>
              <a:rPr lang="en-US" sz="2000" spc="-1" dirty="0">
                <a:solidFill>
                  <a:srgbClr val="002060"/>
                </a:solidFill>
                <a:latin typeface="Times New Roman"/>
              </a:rPr>
              <a:t> tables located in </a:t>
            </a:r>
            <a:r>
              <a:rPr lang="en-US" sz="2000" spc="-1" dirty="0">
                <a:solidFill>
                  <a:srgbClr val="002060"/>
                </a:solidFill>
                <a:latin typeface="Courier New" panose="02070309020205020404" pitchFamily="49" charset="0"/>
                <a:cs typeface="Courier New" panose="02070309020205020404" pitchFamily="49" charset="0"/>
              </a:rPr>
              <a:t>csit115</a:t>
            </a:r>
            <a:r>
              <a:rPr lang="en-US" sz="2000" spc="-1" dirty="0">
                <a:solidFill>
                  <a:srgbClr val="002060"/>
                </a:solidFill>
                <a:latin typeface="Times New Roman"/>
              </a:rPr>
              <a:t> database and save it in a file </a:t>
            </a:r>
            <a:r>
              <a:rPr lang="en-US" sz="2000" spc="-1" dirty="0" err="1">
                <a:solidFill>
                  <a:srgbClr val="002060"/>
                </a:solidFill>
                <a:latin typeface="Courier New" panose="02070309020205020404" pitchFamily="49" charset="0"/>
                <a:cs typeface="Courier New" panose="02070309020205020404" pitchFamily="49" charset="0"/>
              </a:rPr>
              <a:t>empdriv.sql</a:t>
            </a:r>
            <a:r>
              <a:rPr lang="en-US" sz="2000" spc="-1" dirty="0">
                <a:solidFill>
                  <a:srgbClr val="002060"/>
                </a:solidFill>
                <a:latin typeface="Times New Roman"/>
              </a:rPr>
              <a:t>	  </a:t>
            </a:r>
          </a:p>
          <a:p>
            <a:pPr marL="361950" algn="just">
              <a:lnSpc>
                <a:spcPct val="100000"/>
              </a:lnSpc>
              <a:spcBef>
                <a:spcPts val="561"/>
              </a:spcBef>
              <a:buClr>
                <a:srgbClr val="0C2340"/>
              </a:buClr>
            </a:pPr>
            <a:r>
              <a:rPr lang="en-US" sz="1600" spc="-1" dirty="0" err="1">
                <a:solidFill>
                  <a:srgbClr val="002060"/>
                </a:solidFill>
                <a:latin typeface="Courier New" panose="02070309020205020404" pitchFamily="49" charset="0"/>
                <a:cs typeface="Courier New" panose="02070309020205020404" pitchFamily="49" charset="0"/>
              </a:rPr>
              <a:t>mysqldump</a:t>
            </a:r>
            <a:r>
              <a:rPr lang="en-US" sz="1600" spc="-1" dirty="0">
                <a:solidFill>
                  <a:srgbClr val="002060"/>
                </a:solidFill>
                <a:latin typeface="Courier New" panose="02070309020205020404" pitchFamily="49" charset="0"/>
                <a:cs typeface="Courier New" panose="02070309020205020404" pitchFamily="49" charset="0"/>
              </a:rPr>
              <a:t> csit115 EMPLOYEE DRIVER --user root </a:t>
            </a:r>
          </a:p>
          <a:p>
            <a:pPr marL="361950"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           --password –verbose --</a:t>
            </a:r>
            <a:r>
              <a:rPr lang="en-US" sz="1600" spc="-1" dirty="0" err="1">
                <a:solidFill>
                  <a:srgbClr val="002060"/>
                </a:solidFill>
                <a:latin typeface="Courier New" panose="02070309020205020404" pitchFamily="49" charset="0"/>
                <a:cs typeface="Courier New" panose="02070309020205020404" pitchFamily="49" charset="0"/>
              </a:rPr>
              <a:t>lock_tables</a:t>
            </a:r>
            <a:r>
              <a:rPr lang="en-US" sz="1600" spc="-1" dirty="0">
                <a:solidFill>
                  <a:srgbClr val="002060"/>
                </a:solidFill>
                <a:latin typeface="Courier New" panose="02070309020205020404" pitchFamily="49" charset="0"/>
                <a:cs typeface="Courier New" panose="02070309020205020404" pitchFamily="49" charset="0"/>
              </a:rPr>
              <a:t> &gt; </a:t>
            </a:r>
            <a:r>
              <a:rPr lang="en-US" sz="1600" spc="-1" dirty="0" err="1">
                <a:solidFill>
                  <a:srgbClr val="002060"/>
                </a:solidFill>
                <a:latin typeface="Courier New" panose="02070309020205020404" pitchFamily="49" charset="0"/>
                <a:cs typeface="Courier New" panose="02070309020205020404" pitchFamily="49" charset="0"/>
              </a:rPr>
              <a:t>empdriv.sql</a:t>
            </a:r>
            <a:endParaRPr lang="en-US" sz="1600"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Restore the tables </a:t>
            </a:r>
            <a:r>
              <a:rPr lang="en-US" sz="2000" spc="-1" dirty="0">
                <a:solidFill>
                  <a:srgbClr val="002060"/>
                </a:solidFill>
                <a:latin typeface="Courier New" panose="02070309020205020404" pitchFamily="49" charset="0"/>
                <a:cs typeface="Courier New" panose="02070309020205020404" pitchFamily="49" charset="0"/>
              </a:rPr>
              <a:t>EMPLOYEE</a:t>
            </a:r>
            <a:r>
              <a:rPr lang="en-US" sz="2000" spc="-1" dirty="0">
                <a:solidFill>
                  <a:srgbClr val="002060"/>
                </a:solidFill>
                <a:latin typeface="Times New Roman"/>
              </a:rPr>
              <a:t> and </a:t>
            </a:r>
            <a:r>
              <a:rPr lang="en-US" sz="2000" spc="-1" dirty="0">
                <a:solidFill>
                  <a:srgbClr val="002060"/>
                </a:solidFill>
                <a:latin typeface="Courier New" panose="02070309020205020404" pitchFamily="49" charset="0"/>
                <a:cs typeface="Courier New" panose="02070309020205020404" pitchFamily="49" charset="0"/>
              </a:rPr>
              <a:t>DRIVER</a:t>
            </a:r>
            <a:r>
              <a:rPr lang="en-US" sz="2000" spc="-1" dirty="0">
                <a:solidFill>
                  <a:srgbClr val="002060"/>
                </a:solidFill>
                <a:latin typeface="Times New Roman"/>
              </a:rPr>
              <a:t>: connect as a user </a:t>
            </a:r>
            <a:r>
              <a:rPr lang="en-US" sz="2000" spc="-1" dirty="0">
                <a:solidFill>
                  <a:srgbClr val="002060"/>
                </a:solidFill>
                <a:latin typeface="Courier New" panose="02070309020205020404" pitchFamily="49" charset="0"/>
                <a:cs typeface="Courier New" panose="02070309020205020404" pitchFamily="49" charset="0"/>
              </a:rPr>
              <a:t>csit115</a:t>
            </a:r>
            <a:endParaRPr lang="en-US" sz="2000" spc="-1" dirty="0">
              <a:solidFill>
                <a:srgbClr val="002060"/>
              </a:solidFill>
              <a:latin typeface="Times New Roman"/>
            </a:endParaRPr>
          </a:p>
          <a:p>
            <a:pPr marL="361950" algn="just">
              <a:lnSpc>
                <a:spcPct val="100000"/>
              </a:lnSpc>
              <a:spcBef>
                <a:spcPts val="561"/>
              </a:spcBef>
              <a:buClr>
                <a:srgbClr val="0C2340"/>
              </a:buClr>
            </a:pPr>
            <a:r>
              <a:rPr lang="en-US" sz="1600" spc="-1" dirty="0" err="1">
                <a:solidFill>
                  <a:srgbClr val="002060"/>
                </a:solidFill>
                <a:latin typeface="Courier New" panose="02070309020205020404" pitchFamily="49" charset="0"/>
                <a:cs typeface="Courier New" panose="02070309020205020404" pitchFamily="49" charset="0"/>
              </a:rPr>
              <a:t>mysql</a:t>
            </a:r>
            <a:r>
              <a:rPr lang="en-US" sz="1600" spc="-1" dirty="0">
                <a:solidFill>
                  <a:srgbClr val="002060"/>
                </a:solidFill>
                <a:latin typeface="Courier New" panose="02070309020205020404" pitchFamily="49" charset="0"/>
                <a:cs typeface="Courier New" panose="02070309020205020404" pitchFamily="49" charset="0"/>
              </a:rPr>
              <a:t> -u csit115 -p -v</a:t>
            </a:r>
            <a:endParaRPr lang="en-US" sz="1600"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Drop the tables </a:t>
            </a:r>
            <a:r>
              <a:rPr lang="en-US" sz="2000" spc="-1" dirty="0">
                <a:solidFill>
                  <a:srgbClr val="002060"/>
                </a:solidFill>
                <a:latin typeface="Courier New" panose="02070309020205020404" pitchFamily="49" charset="0"/>
                <a:cs typeface="Courier New" panose="02070309020205020404" pitchFamily="49" charset="0"/>
              </a:rPr>
              <a:t>EMPLOYEE</a:t>
            </a:r>
            <a:r>
              <a:rPr lang="en-US" sz="2000" spc="-1" dirty="0">
                <a:solidFill>
                  <a:srgbClr val="002060"/>
                </a:solidFill>
                <a:latin typeface="Times New Roman"/>
              </a:rPr>
              <a:t> and </a:t>
            </a:r>
            <a:r>
              <a:rPr lang="en-US" sz="2000" spc="-1" dirty="0">
                <a:solidFill>
                  <a:srgbClr val="002060"/>
                </a:solidFill>
                <a:latin typeface="Courier New" panose="02070309020205020404" pitchFamily="49" charset="0"/>
                <a:cs typeface="Courier New" panose="02070309020205020404" pitchFamily="49" charset="0"/>
              </a:rPr>
              <a:t>DRIVER</a:t>
            </a:r>
            <a:r>
              <a:rPr lang="en-US" sz="2000" spc="-1" dirty="0">
                <a:solidFill>
                  <a:srgbClr val="002060"/>
                </a:solidFill>
                <a:latin typeface="Times New Roman"/>
              </a:rPr>
              <a:t> and exit </a:t>
            </a:r>
            <a:r>
              <a:rPr lang="en-US" sz="2000" spc="-1" dirty="0" err="1">
                <a:solidFill>
                  <a:srgbClr val="002060"/>
                </a:solidFill>
                <a:latin typeface="Courier New" panose="02070309020205020404" pitchFamily="49" charset="0"/>
                <a:cs typeface="Courier New" panose="02070309020205020404" pitchFamily="49" charset="0"/>
              </a:rPr>
              <a:t>mysql</a:t>
            </a:r>
            <a:endParaRPr lang="en-US" sz="2000" spc="-1" dirty="0">
              <a:solidFill>
                <a:srgbClr val="002060"/>
              </a:solidFill>
              <a:latin typeface="Courier New" panose="02070309020205020404" pitchFamily="49" charset="0"/>
              <a:cs typeface="Courier New" panose="02070309020205020404" pitchFamily="49" charset="0"/>
            </a:endParaRPr>
          </a:p>
          <a:p>
            <a:pPr marL="352425"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ALTER TABLE TRIP DROP FOREIGN KEY trip_fkey1;</a:t>
            </a:r>
          </a:p>
          <a:p>
            <a:pPr marL="352425"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ALTER TABLE ADMIN DROP FOREIGN KEY </a:t>
            </a:r>
            <a:r>
              <a:rPr lang="en-US" sz="1600" spc="-1" dirty="0" err="1">
                <a:solidFill>
                  <a:srgbClr val="002060"/>
                </a:solidFill>
                <a:latin typeface="Courier New" panose="02070309020205020404" pitchFamily="49" charset="0"/>
                <a:cs typeface="Courier New" panose="02070309020205020404" pitchFamily="49" charset="0"/>
              </a:rPr>
              <a:t>admin_fkey</a:t>
            </a:r>
            <a:r>
              <a:rPr lang="en-US" sz="1600" spc="-1" dirty="0">
                <a:solidFill>
                  <a:srgbClr val="002060"/>
                </a:solidFill>
                <a:latin typeface="Courier New" panose="02070309020205020404" pitchFamily="49" charset="0"/>
                <a:cs typeface="Courier New" panose="02070309020205020404" pitchFamily="49" charset="0"/>
              </a:rPr>
              <a:t>;</a:t>
            </a:r>
          </a:p>
          <a:p>
            <a:pPr marL="352425"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DROP TABLE DRIVER;</a:t>
            </a:r>
          </a:p>
          <a:p>
            <a:pPr marL="352425"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DROP TABLE EMPLOYEE;</a:t>
            </a:r>
          </a:p>
          <a:p>
            <a:pPr marL="352425"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exit</a:t>
            </a:r>
            <a:r>
              <a:rPr lang="en-US" sz="2000" spc="-1" dirty="0">
                <a:solidFill>
                  <a:srgbClr val="002060"/>
                </a:solidFill>
                <a:latin typeface="Times New Roman"/>
              </a:rPr>
              <a:t>;</a:t>
            </a:r>
            <a:endParaRPr lang="en-US" sz="800" spc="-1" dirty="0">
              <a:solidFill>
                <a:srgbClr val="00206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36</a:t>
            </a:fld>
            <a:endParaRPr lang="en-US" sz="1400" b="0" strike="noStrike" spc="-1">
              <a:latin typeface="Arial"/>
            </a:endParaRPr>
          </a:p>
        </p:txBody>
      </p:sp>
    </p:spTree>
    <p:extLst>
      <p:ext uri="{BB962C8B-B14F-4D97-AF65-F5344CB8AC3E}">
        <p14:creationId xmlns:p14="http://schemas.microsoft.com/office/powerpoint/2010/main" val="28990521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spc="-1" dirty="0">
                <a:solidFill>
                  <a:srgbClr val="0B223E"/>
                </a:solidFill>
                <a:latin typeface="Times New Roman"/>
              </a:rPr>
              <a:t>Backup and recovery</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Re-create and restore the contents </a:t>
            </a:r>
            <a:r>
              <a:rPr lang="en-US" sz="2000" spc="-1">
                <a:solidFill>
                  <a:srgbClr val="002060"/>
                </a:solidFill>
                <a:latin typeface="Times New Roman"/>
              </a:rPr>
              <a:t>of the tables </a:t>
            </a:r>
            <a:r>
              <a:rPr lang="en-US" sz="2000" spc="-1" dirty="0">
                <a:solidFill>
                  <a:srgbClr val="002060"/>
                </a:solidFill>
                <a:latin typeface="Courier New" panose="02070309020205020404" pitchFamily="49" charset="0"/>
                <a:cs typeface="Courier New" panose="02070309020205020404" pitchFamily="49" charset="0"/>
              </a:rPr>
              <a:t>DRIVER</a:t>
            </a:r>
            <a:r>
              <a:rPr lang="en-US" sz="2000" spc="-1" dirty="0">
                <a:solidFill>
                  <a:srgbClr val="002060"/>
                </a:solidFill>
                <a:latin typeface="Times New Roman"/>
              </a:rPr>
              <a:t> and </a:t>
            </a:r>
            <a:r>
              <a:rPr lang="en-US" sz="2000" spc="-1" dirty="0">
                <a:solidFill>
                  <a:srgbClr val="002060"/>
                </a:solidFill>
                <a:latin typeface="Courier New" panose="02070309020205020404" pitchFamily="49" charset="0"/>
                <a:cs typeface="Courier New" panose="02070309020205020404" pitchFamily="49" charset="0"/>
              </a:rPr>
              <a:t>EMPLOYEE</a:t>
            </a:r>
            <a:r>
              <a:rPr lang="en-US" sz="2000" spc="-1" dirty="0">
                <a:solidFill>
                  <a:srgbClr val="002060"/>
                </a:solidFill>
                <a:latin typeface="Times New Roman"/>
              </a:rPr>
              <a:t> from a backup file </a:t>
            </a:r>
            <a:r>
              <a:rPr lang="en-US" sz="2000" spc="-1" dirty="0" err="1">
                <a:solidFill>
                  <a:srgbClr val="002060"/>
                </a:solidFill>
                <a:latin typeface="Courier New" panose="02070309020205020404" pitchFamily="49" charset="0"/>
                <a:cs typeface="Courier New" panose="02070309020205020404" pitchFamily="49" charset="0"/>
              </a:rPr>
              <a:t>empdriv.sql</a:t>
            </a:r>
            <a:endParaRPr lang="en-US" sz="2000" spc="-1" dirty="0">
              <a:solidFill>
                <a:srgbClr val="002060"/>
              </a:solidFill>
              <a:latin typeface="Courier New" panose="02070309020205020404" pitchFamily="49" charset="0"/>
              <a:cs typeface="Courier New" panose="02070309020205020404" pitchFamily="49" charset="0"/>
            </a:endParaRPr>
          </a:p>
          <a:p>
            <a:pPr marL="352440" indent="-342000" algn="just">
              <a:lnSpc>
                <a:spcPct val="100000"/>
              </a:lnSpc>
              <a:spcBef>
                <a:spcPts val="561"/>
              </a:spcBef>
              <a:buClr>
                <a:srgbClr val="0C2340"/>
              </a:buClr>
              <a:buFont typeface="Arial"/>
              <a:buChar char="•"/>
            </a:pPr>
            <a:endParaRPr lang="en-US" sz="2000" spc="-1" dirty="0">
              <a:solidFill>
                <a:srgbClr val="002060"/>
              </a:solidFill>
              <a:latin typeface="Times New Roman"/>
            </a:endParaRPr>
          </a:p>
          <a:p>
            <a:pPr marL="361950" algn="just">
              <a:lnSpc>
                <a:spcPct val="100000"/>
              </a:lnSpc>
              <a:spcBef>
                <a:spcPts val="561"/>
              </a:spcBef>
              <a:buClr>
                <a:srgbClr val="0C2340"/>
              </a:buClr>
            </a:pPr>
            <a:r>
              <a:rPr lang="en-US" spc="-1" dirty="0" err="1">
                <a:solidFill>
                  <a:srgbClr val="002060"/>
                </a:solidFill>
                <a:latin typeface="Courier New" panose="02070309020205020404" pitchFamily="49" charset="0"/>
                <a:cs typeface="Courier New" panose="02070309020205020404" pitchFamily="49" charset="0"/>
              </a:rPr>
              <a:t>mysql</a:t>
            </a:r>
            <a:r>
              <a:rPr lang="en-US" spc="-1" dirty="0">
                <a:solidFill>
                  <a:srgbClr val="002060"/>
                </a:solidFill>
                <a:latin typeface="Courier New" panose="02070309020205020404" pitchFamily="49" charset="0"/>
                <a:cs typeface="Courier New" panose="02070309020205020404" pitchFamily="49" charset="0"/>
              </a:rPr>
              <a:t> csit115 -u root -p &lt;  </a:t>
            </a:r>
            <a:r>
              <a:rPr lang="en-US" spc="-1" dirty="0" err="1">
                <a:solidFill>
                  <a:srgbClr val="002060"/>
                </a:solidFill>
                <a:latin typeface="Courier New" panose="02070309020205020404" pitchFamily="49" charset="0"/>
                <a:cs typeface="Courier New" panose="02070309020205020404" pitchFamily="49" charset="0"/>
              </a:rPr>
              <a:t>empdriv.sql</a:t>
            </a:r>
            <a:endParaRPr lang="en-US" spc="-1" dirty="0">
              <a:solidFill>
                <a:srgbClr val="002060"/>
              </a:solidFill>
              <a:latin typeface="Courier New" panose="02070309020205020404" pitchFamily="49" charset="0"/>
              <a:cs typeface="Courier New" panose="02070309020205020404" pitchFamily="49" charset="0"/>
            </a:endParaRPr>
          </a:p>
          <a:p>
            <a:pPr marL="10440" algn="just">
              <a:lnSpc>
                <a:spcPct val="100000"/>
              </a:lnSpc>
              <a:spcBef>
                <a:spcPts val="561"/>
              </a:spcBef>
              <a:buClr>
                <a:srgbClr val="0C2340"/>
              </a:buClr>
            </a:pPr>
            <a:endParaRPr lang="en-US" sz="2000"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Recreate referential integrity constraints</a:t>
            </a:r>
          </a:p>
          <a:p>
            <a:pPr marL="10440" algn="just">
              <a:lnSpc>
                <a:spcPct val="100000"/>
              </a:lnSpc>
              <a:spcBef>
                <a:spcPts val="561"/>
              </a:spcBef>
              <a:buClr>
                <a:srgbClr val="0C2340"/>
              </a:buClr>
            </a:pPr>
            <a:r>
              <a:rPr lang="en-US" sz="2000" spc="-1" dirty="0">
                <a:solidFill>
                  <a:srgbClr val="002060"/>
                </a:solidFill>
                <a:latin typeface="Times New Roman"/>
              </a:rPr>
              <a:t>  </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ALTER TABLE ADMIN ADD CONSTRAINT </a:t>
            </a:r>
            <a:r>
              <a:rPr lang="en-US" spc="-1" dirty="0" err="1">
                <a:solidFill>
                  <a:srgbClr val="002060"/>
                </a:solidFill>
                <a:latin typeface="Courier New" panose="02070309020205020404" pitchFamily="49" charset="0"/>
                <a:cs typeface="Courier New" panose="02070309020205020404" pitchFamily="49" charset="0"/>
              </a:rPr>
              <a:t>admin_fkey</a:t>
            </a:r>
            <a:r>
              <a:rPr lang="en-US" spc="-1" dirty="0">
                <a:solidFill>
                  <a:srgbClr val="002060"/>
                </a:solidFill>
                <a:latin typeface="Courier New" panose="02070309020205020404" pitchFamily="49" charset="0"/>
                <a:cs typeface="Courier New" panose="02070309020205020404" pitchFamily="49" charset="0"/>
              </a:rPr>
              <a:t> </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          FOREIGN KEY(ENUM) REFERENCES EMPLOYEE(ENUM);</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ALTER TABLE TRIP ADD CONSTRAINT trip_fkey1 </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          FOREIGN KEY (LNUM) REFERENCES DRIVER(LNUM);</a:t>
            </a:r>
          </a:p>
          <a:p>
            <a:pPr marL="352440" indent="-342000" algn="just">
              <a:lnSpc>
                <a:spcPct val="100000"/>
              </a:lnSpc>
              <a:spcBef>
                <a:spcPts val="561"/>
              </a:spcBef>
              <a:buClr>
                <a:srgbClr val="0C2340"/>
              </a:buClr>
              <a:buFont typeface="Arial"/>
              <a:buChar char="•"/>
            </a:pPr>
            <a:endParaRPr lang="en-US" sz="2000" spc="-1" dirty="0">
              <a:solidFill>
                <a:srgbClr val="00206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37</a:t>
            </a:fld>
            <a:endParaRPr lang="en-US" sz="1400" b="0" strike="noStrike" spc="-1">
              <a:latin typeface="Arial"/>
            </a:endParaRPr>
          </a:p>
        </p:txBody>
      </p:sp>
    </p:spTree>
    <p:extLst>
      <p:ext uri="{BB962C8B-B14F-4D97-AF65-F5344CB8AC3E}">
        <p14:creationId xmlns:p14="http://schemas.microsoft.com/office/powerpoint/2010/main" val="3518579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References</a:t>
            </a:r>
            <a:endParaRPr lang="en-US" sz="3600" b="0" strike="noStrike" spc="-1">
              <a:latin typeface="Arial"/>
            </a:endParaRPr>
          </a:p>
        </p:txBody>
      </p:sp>
      <p:sp>
        <p:nvSpPr>
          <p:cNvPr id="187" name="CustomShape 2"/>
          <p:cNvSpPr/>
          <p:nvPr/>
        </p:nvSpPr>
        <p:spPr>
          <a:xfrm>
            <a:off x="457200" y="140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gn="just">
              <a:lnSpc>
                <a:spcPct val="100000"/>
              </a:lnSpc>
              <a:spcBef>
                <a:spcPts val="561"/>
              </a:spcBef>
              <a:buClr>
                <a:srgbClr val="0C2340"/>
              </a:buClr>
              <a:buFont typeface="Arial"/>
              <a:buChar char="•"/>
            </a:pPr>
            <a:r>
              <a:rPr lang="en-US" sz="1900" spc="-1" dirty="0">
                <a:solidFill>
                  <a:srgbClr val="0C2340"/>
                </a:solidFill>
                <a:latin typeface="Times New Roman"/>
              </a:rPr>
              <a:t>MySQL 5.7 Reference Manual, 14.3.1 </a:t>
            </a:r>
            <a:r>
              <a:rPr lang="en-US" sz="1900" spc="-1" dirty="0">
                <a:solidFill>
                  <a:srgbClr val="0C2340"/>
                </a:solidFill>
                <a:latin typeface="Courier New" panose="02070309020205020404" pitchFamily="49" charset="0"/>
                <a:cs typeface="Courier New" panose="02070309020205020404" pitchFamily="49" charset="0"/>
              </a:rPr>
              <a:t>START TRANSACTION</a:t>
            </a:r>
            <a:r>
              <a:rPr lang="en-US" sz="1900" spc="-1" dirty="0">
                <a:solidFill>
                  <a:srgbClr val="0C2340"/>
                </a:solidFill>
                <a:latin typeface="Times New Roman"/>
              </a:rPr>
              <a:t>, </a:t>
            </a:r>
            <a:r>
              <a:rPr lang="en-US" sz="1900" spc="-1" dirty="0">
                <a:solidFill>
                  <a:srgbClr val="0C2340"/>
                </a:solidFill>
                <a:latin typeface="Courier New" panose="02070309020205020404" pitchFamily="49" charset="0"/>
                <a:cs typeface="Courier New" panose="02070309020205020404" pitchFamily="49" charset="0"/>
              </a:rPr>
              <a:t>COMMIT</a:t>
            </a:r>
            <a:r>
              <a:rPr lang="en-US" sz="1900" spc="-1" dirty="0">
                <a:solidFill>
                  <a:srgbClr val="0C2340"/>
                </a:solidFill>
                <a:latin typeface="Times New Roman"/>
              </a:rPr>
              <a:t>, and </a:t>
            </a:r>
            <a:r>
              <a:rPr lang="en-US" sz="1900" spc="-1" dirty="0">
                <a:solidFill>
                  <a:srgbClr val="0C2340"/>
                </a:solidFill>
                <a:latin typeface="Courier New" panose="02070309020205020404" pitchFamily="49" charset="0"/>
                <a:cs typeface="Courier New" panose="02070309020205020404" pitchFamily="49" charset="0"/>
              </a:rPr>
              <a:t>ROLLBACK</a:t>
            </a:r>
            <a:r>
              <a:rPr lang="en-US" sz="1900" spc="-1" dirty="0">
                <a:solidFill>
                  <a:srgbClr val="0C2340"/>
                </a:solidFill>
                <a:latin typeface="Times New Roman"/>
              </a:rPr>
              <a:t> Syntax</a:t>
            </a:r>
          </a:p>
          <a:p>
            <a:pPr marL="343080" indent="-340200" algn="just">
              <a:lnSpc>
                <a:spcPct val="100000"/>
              </a:lnSpc>
              <a:spcBef>
                <a:spcPts val="561"/>
              </a:spcBef>
              <a:buClr>
                <a:srgbClr val="0C2340"/>
              </a:buClr>
              <a:buFont typeface="Arial"/>
              <a:buChar char="•"/>
            </a:pPr>
            <a:r>
              <a:rPr lang="en-US" sz="1900" spc="-1" dirty="0">
                <a:solidFill>
                  <a:srgbClr val="0C2340"/>
                </a:solidFill>
                <a:latin typeface="Times New Roman"/>
              </a:rPr>
              <a:t>MySQL 5.7 Reference Manual, 8.4 Using </a:t>
            </a:r>
            <a:r>
              <a:rPr lang="en-US" sz="1900" spc="-1" dirty="0" err="1">
                <a:solidFill>
                  <a:srgbClr val="0C2340"/>
                </a:solidFill>
                <a:latin typeface="Courier New" panose="02070309020205020404" pitchFamily="49" charset="0"/>
                <a:cs typeface="Courier New" panose="02070309020205020404" pitchFamily="49" charset="0"/>
              </a:rPr>
              <a:t>mysqldump</a:t>
            </a:r>
            <a:r>
              <a:rPr lang="en-US" sz="1900" spc="-1" dirty="0">
                <a:solidFill>
                  <a:srgbClr val="0C2340"/>
                </a:solidFill>
                <a:latin typeface="Times New Roman"/>
              </a:rPr>
              <a:t> for Backup</a:t>
            </a:r>
          </a:p>
        </p:txBody>
      </p:sp>
      <p:sp>
        <p:nvSpPr>
          <p:cNvPr id="188"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F6AC280-27E8-4AFD-9F95-4F3085E41176}" type="slidenum">
              <a:rPr lang="en-US" sz="1400" b="0" strike="noStrike" spc="-1">
                <a:solidFill>
                  <a:srgbClr val="8B8B8B"/>
                </a:solidFill>
                <a:latin typeface="Montserrat"/>
                <a:ea typeface="DejaVu Sans"/>
              </a:rPr>
              <a:t>38</a:t>
            </a:fld>
            <a:endParaRPr lang="en-US" sz="1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Data integrity ? What is it ?</a:t>
            </a:r>
          </a:p>
          <a:p>
            <a:pPr marL="343080" indent="-340200">
              <a:lnSpc>
                <a:spcPct val="100000"/>
              </a:lnSpc>
              <a:spcBef>
                <a:spcPts val="561"/>
              </a:spcBef>
              <a:buClr>
                <a:srgbClr val="0C2340"/>
              </a:buClr>
              <a:buFont typeface="Arial"/>
              <a:buChar char="•"/>
            </a:pPr>
            <a:r>
              <a:rPr lang="en-US" sz="2800" spc="-1" dirty="0">
                <a:solidFill>
                  <a:srgbClr val="FF0000"/>
                </a:solidFill>
                <a:latin typeface="Times New Roman" panose="02020603050405020304" pitchFamily="18" charset="0"/>
                <a:cs typeface="Times New Roman" panose="02020603050405020304" pitchFamily="18" charset="0"/>
              </a:rPr>
              <a:t>Consistency constraints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Verification of consistency constraints</a:t>
            </a:r>
          </a:p>
          <a:p>
            <a:pPr marL="343080" indent="-340200">
              <a:lnSpc>
                <a:spcPct val="100000"/>
              </a:lnSpc>
              <a:spcBef>
                <a:spcPts val="561"/>
              </a:spcBef>
              <a:buClr>
                <a:srgbClr val="0C2340"/>
              </a:buClr>
              <a:buFont typeface="Arial"/>
              <a:buChar char="•"/>
            </a:pPr>
            <a:r>
              <a:rPr lang="en-US" sz="2800" spc="-1" dirty="0">
                <a:solidFill>
                  <a:srgbClr val="002060"/>
                </a:solidFill>
                <a:latin typeface="Courier New" panose="02070309020205020404" pitchFamily="49" charset="0"/>
                <a:cs typeface="Courier New" panose="02070309020205020404" pitchFamily="49" charset="0"/>
              </a:rPr>
              <a:t>ROLLBACK</a:t>
            </a:r>
            <a:r>
              <a:rPr lang="en-US" sz="2800" spc="-1" dirty="0">
                <a:solidFill>
                  <a:srgbClr val="002060"/>
                </a:solidFill>
                <a:latin typeface="Times New Roman" panose="02020603050405020304" pitchFamily="18" charset="0"/>
                <a:cs typeface="Times New Roman" panose="02020603050405020304" pitchFamily="18" charset="0"/>
              </a:rPr>
              <a:t> and </a:t>
            </a:r>
            <a:r>
              <a:rPr lang="en-US" sz="2800" spc="-1" dirty="0">
                <a:solidFill>
                  <a:srgbClr val="002060"/>
                </a:solidFill>
                <a:latin typeface="Courier New" panose="02070309020205020404" pitchFamily="49" charset="0"/>
                <a:cs typeface="Courier New" panose="02070309020205020404" pitchFamily="49" charset="0"/>
              </a:rPr>
              <a:t>COMMIT</a:t>
            </a:r>
            <a:r>
              <a:rPr lang="en-US" sz="2800" spc="-1" dirty="0">
                <a:solidFill>
                  <a:srgbClr val="002060"/>
                </a:solidFill>
                <a:latin typeface="Times New Roman" panose="02020603050405020304" pitchFamily="18" charset="0"/>
                <a:cs typeface="Times New Roman" panose="02020603050405020304" pitchFamily="18" charset="0"/>
              </a:rPr>
              <a:t> statements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Backup and recovery</a:t>
            </a: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4</a:t>
            </a:fld>
            <a:endParaRPr lang="en-US" sz="1400" b="0" strike="noStrike" spc="-1">
              <a:latin typeface="Arial"/>
            </a:endParaRPr>
          </a:p>
        </p:txBody>
      </p:sp>
    </p:spTree>
    <p:extLst>
      <p:ext uri="{BB962C8B-B14F-4D97-AF65-F5344CB8AC3E}">
        <p14:creationId xmlns:p14="http://schemas.microsoft.com/office/powerpoint/2010/main" val="29613574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A </a:t>
            </a:r>
            <a:r>
              <a:rPr lang="en-US" sz="2400" spc="-1" dirty="0">
                <a:solidFill>
                  <a:srgbClr val="FF0000"/>
                </a:solidFill>
                <a:latin typeface="Times New Roman"/>
              </a:rPr>
              <a:t>consistency constraint </a:t>
            </a:r>
            <a:r>
              <a:rPr lang="en-US" sz="2400" spc="-1" dirty="0">
                <a:solidFill>
                  <a:srgbClr val="002060"/>
                </a:solidFill>
                <a:latin typeface="Times New Roman"/>
              </a:rPr>
              <a:t>is a property, that is always valid in a fragment of the real world modelled by a database</a:t>
            </a: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A </a:t>
            </a:r>
            <a:r>
              <a:rPr lang="en-US" sz="2400" spc="-1" dirty="0">
                <a:solidFill>
                  <a:srgbClr val="FF0000"/>
                </a:solidFill>
                <a:latin typeface="Times New Roman"/>
              </a:rPr>
              <a:t>consistency constraint </a:t>
            </a:r>
            <a:r>
              <a:rPr lang="en-US" sz="2400" spc="-1" dirty="0">
                <a:solidFill>
                  <a:srgbClr val="002060"/>
                </a:solidFill>
                <a:latin typeface="Times New Roman"/>
              </a:rPr>
              <a:t>is a condition that must be satisfied by every persistent state of a database</a:t>
            </a: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For example:</a:t>
            </a:r>
          </a:p>
          <a:p>
            <a:pPr marL="714375" indent="-352425" algn="just">
              <a:lnSpc>
                <a:spcPct val="100000"/>
              </a:lnSpc>
              <a:spcBef>
                <a:spcPts val="561"/>
              </a:spcBef>
              <a:buClr>
                <a:srgbClr val="0C2340"/>
              </a:buClr>
            </a:pPr>
            <a:r>
              <a:rPr lang="en-US" sz="2400" spc="-1" dirty="0">
                <a:solidFill>
                  <a:srgbClr val="002060"/>
                </a:solidFill>
                <a:latin typeface="Times New Roman"/>
              </a:rPr>
              <a:t>-</a:t>
            </a:r>
            <a:r>
              <a:rPr lang="en-US" sz="2000" spc="-1" dirty="0">
                <a:solidFill>
                  <a:srgbClr val="002060"/>
                </a:solidFill>
                <a:latin typeface="Times New Roman"/>
              </a:rPr>
              <a:t>	an attribute student-number uniquely identifies each student</a:t>
            </a:r>
          </a:p>
          <a:p>
            <a:pPr marL="714375" indent="-352425" algn="just">
              <a:lnSpc>
                <a:spcPct val="100000"/>
              </a:lnSpc>
              <a:spcBef>
                <a:spcPts val="561"/>
              </a:spcBef>
              <a:buClr>
                <a:srgbClr val="0C2340"/>
              </a:buClr>
            </a:pPr>
            <a:r>
              <a:rPr lang="en-US" sz="2000" spc="-1" dirty="0">
                <a:solidFill>
                  <a:srgbClr val="002060"/>
                </a:solidFill>
                <a:latin typeface="Times New Roman"/>
              </a:rPr>
              <a:t>-	a budget of a small ARC grant cannot exceed 10K</a:t>
            </a:r>
          </a:p>
          <a:p>
            <a:pPr marL="714375" indent="-352425" algn="just">
              <a:lnSpc>
                <a:spcPct val="100000"/>
              </a:lnSpc>
              <a:spcBef>
                <a:spcPts val="561"/>
              </a:spcBef>
              <a:buClr>
                <a:srgbClr val="0C2340"/>
              </a:buClr>
            </a:pPr>
            <a:r>
              <a:rPr lang="en-US" sz="2000" spc="-1" dirty="0">
                <a:solidFill>
                  <a:srgbClr val="002060"/>
                </a:solidFill>
                <a:latin typeface="Times New Roman"/>
              </a:rPr>
              <a:t>-	a value of attribute date-of-birth must be always present</a:t>
            </a:r>
          </a:p>
          <a:p>
            <a:pPr marL="714375" indent="-352425" algn="just">
              <a:lnSpc>
                <a:spcPct val="100000"/>
              </a:lnSpc>
              <a:spcBef>
                <a:spcPts val="561"/>
              </a:spcBef>
              <a:buClr>
                <a:srgbClr val="0C2340"/>
              </a:buClr>
            </a:pPr>
            <a:r>
              <a:rPr lang="en-US" sz="2000" spc="-1" dirty="0">
                <a:solidFill>
                  <a:srgbClr val="002060"/>
                </a:solidFill>
                <a:latin typeface="Times New Roman"/>
              </a:rPr>
              <a:t>-	an employee is a member of precisely one department</a:t>
            </a:r>
          </a:p>
          <a:p>
            <a:pPr marL="714375" indent="-352425" algn="just">
              <a:lnSpc>
                <a:spcPct val="100000"/>
              </a:lnSpc>
              <a:spcBef>
                <a:spcPts val="561"/>
              </a:spcBef>
              <a:buClr>
                <a:srgbClr val="0C2340"/>
              </a:buClr>
            </a:pPr>
            <a:r>
              <a:rPr lang="en-US" sz="2000" spc="-1" dirty="0">
                <a:solidFill>
                  <a:srgbClr val="002060"/>
                </a:solidFill>
                <a:latin typeface="Times New Roman"/>
              </a:rPr>
              <a:t>-	a salary of full professor is in a range from x to y</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5</a:t>
            </a:fld>
            <a:endParaRPr lang="en-US" sz="1400" b="0" strike="noStrike" spc="-1">
              <a:latin typeface="Arial"/>
            </a:endParaRPr>
          </a:p>
        </p:txBody>
      </p:sp>
    </p:spTree>
    <p:extLst>
      <p:ext uri="{BB962C8B-B14F-4D97-AF65-F5344CB8AC3E}">
        <p14:creationId xmlns:p14="http://schemas.microsoft.com/office/powerpoint/2010/main" val="9340441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Key constraint: </a:t>
            </a:r>
            <a:r>
              <a:rPr lang="en-US" sz="2400" spc="-1" dirty="0">
                <a:solidFill>
                  <a:srgbClr val="FF0000"/>
                </a:solidFill>
                <a:latin typeface="Times New Roman"/>
              </a:rPr>
              <a:t>primary </a:t>
            </a:r>
            <a:r>
              <a:rPr lang="en-US" sz="2400" spc="-1" dirty="0">
                <a:solidFill>
                  <a:srgbClr val="002060"/>
                </a:solidFill>
                <a:latin typeface="Times New Roman"/>
              </a:rPr>
              <a:t>and </a:t>
            </a:r>
            <a:r>
              <a:rPr lang="en-US" sz="2400" spc="-1" dirty="0">
                <a:solidFill>
                  <a:srgbClr val="FF0000"/>
                </a:solidFill>
                <a:latin typeface="Times New Roman"/>
              </a:rPr>
              <a:t>candidate key </a:t>
            </a:r>
            <a:r>
              <a:rPr lang="en-US" sz="2400" spc="-1" dirty="0">
                <a:solidFill>
                  <a:srgbClr val="002060"/>
                </a:solidFill>
                <a:latin typeface="Times New Roman"/>
              </a:rPr>
              <a:t>constraint</a:t>
            </a:r>
          </a:p>
          <a:p>
            <a:pPr marL="10440" algn="just">
              <a:lnSpc>
                <a:spcPct val="100000"/>
              </a:lnSpc>
              <a:spcBef>
                <a:spcPts val="561"/>
              </a:spcBef>
              <a:buClr>
                <a:srgbClr val="0C2340"/>
              </a:buClr>
            </a:pPr>
            <a:endParaRPr lang="en-US" sz="2400" spc="-1" dirty="0">
              <a:solidFill>
                <a:srgbClr val="002060"/>
              </a:solidFill>
              <a:latin typeface="Times New Roman"/>
            </a:endParaRPr>
          </a:p>
          <a:p>
            <a:pPr marL="52388"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STUDENT(</a:t>
            </a:r>
            <a:r>
              <a:rPr lang="en-US" spc="-1" dirty="0" err="1">
                <a:solidFill>
                  <a:srgbClr val="002060"/>
                </a:solidFill>
                <a:latin typeface="Courier New" panose="02070309020205020404" pitchFamily="49" charset="0"/>
                <a:cs typeface="Courier New" panose="02070309020205020404" pitchFamily="49" charset="0"/>
              </a:rPr>
              <a:t>snum</a:t>
            </a:r>
            <a:r>
              <a:rPr lang="en-US" spc="-1" dirty="0">
                <a:solidFill>
                  <a:srgbClr val="002060"/>
                </a:solidFill>
                <a:latin typeface="Courier New" panose="02070309020205020404" pitchFamily="49" charset="0"/>
                <a:cs typeface="Courier New" panose="02070309020205020404" pitchFamily="49" charset="0"/>
              </a:rPr>
              <a:t>, first-name, last-name, date-of-birth,    </a:t>
            </a:r>
          </a:p>
          <a:p>
            <a:pPr marL="52388"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        </a:t>
            </a:r>
            <a:r>
              <a:rPr lang="en-US" spc="-1" dirty="0" err="1">
                <a:solidFill>
                  <a:srgbClr val="002060"/>
                </a:solidFill>
                <a:latin typeface="Courier New" panose="02070309020205020404" pitchFamily="49" charset="0"/>
                <a:cs typeface="Courier New" panose="02070309020205020404" pitchFamily="49" charset="0"/>
              </a:rPr>
              <a:t>medicare-num</a:t>
            </a:r>
            <a:r>
              <a:rPr lang="en-US" spc="-1" dirty="0">
                <a:solidFill>
                  <a:srgbClr val="002060"/>
                </a:solidFill>
                <a:latin typeface="Courier New" panose="02070309020205020404" pitchFamily="49" charset="0"/>
                <a:cs typeface="Courier New" panose="02070309020205020404" pitchFamily="49" charset="0"/>
              </a:rPr>
              <a:t>, degree ) </a:t>
            </a:r>
          </a:p>
          <a:p>
            <a:pPr marL="52388"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primary key= (</a:t>
            </a:r>
            <a:r>
              <a:rPr lang="en-US" spc="-1" dirty="0" err="1">
                <a:solidFill>
                  <a:srgbClr val="002060"/>
                </a:solidFill>
                <a:latin typeface="Courier New" panose="02070309020205020404" pitchFamily="49" charset="0"/>
                <a:cs typeface="Courier New" panose="02070309020205020404" pitchFamily="49" charset="0"/>
              </a:rPr>
              <a:t>snum</a:t>
            </a:r>
            <a:r>
              <a:rPr lang="en-US" spc="-1" dirty="0">
                <a:solidFill>
                  <a:srgbClr val="002060"/>
                </a:solidFill>
                <a:latin typeface="Courier New" panose="02070309020205020404" pitchFamily="49" charset="0"/>
                <a:cs typeface="Courier New" panose="02070309020205020404" pitchFamily="49" charset="0"/>
              </a:rPr>
              <a:t>)</a:t>
            </a:r>
          </a:p>
          <a:p>
            <a:pPr marL="52388"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candidate key 1 = (first-name, last-name, date-of-birth)</a:t>
            </a:r>
          </a:p>
          <a:p>
            <a:pPr marL="52388"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candidate key 2 = (</a:t>
            </a:r>
            <a:r>
              <a:rPr lang="en-US" spc="-1" dirty="0" err="1">
                <a:solidFill>
                  <a:srgbClr val="002060"/>
                </a:solidFill>
                <a:latin typeface="Courier New" panose="02070309020205020404" pitchFamily="49" charset="0"/>
                <a:cs typeface="Courier New" panose="02070309020205020404" pitchFamily="49" charset="0"/>
              </a:rPr>
              <a:t>medicare-num</a:t>
            </a:r>
            <a:r>
              <a:rPr lang="en-US" spc="-1" dirty="0">
                <a:solidFill>
                  <a:srgbClr val="002060"/>
                </a:solidFill>
                <a:latin typeface="Courier New" panose="02070309020205020404" pitchFamily="49" charset="0"/>
                <a:cs typeface="Courier New" panose="02070309020205020404" pitchFamily="49" charset="0"/>
              </a:rPr>
              <a:t>)</a:t>
            </a:r>
          </a:p>
          <a:p>
            <a:pPr marL="52388" algn="just">
              <a:lnSpc>
                <a:spcPct val="100000"/>
              </a:lnSpc>
              <a:spcBef>
                <a:spcPts val="561"/>
              </a:spcBef>
              <a:buClr>
                <a:srgbClr val="0C2340"/>
              </a:buClr>
              <a:buFont typeface="Arial"/>
              <a:buChar char="•"/>
            </a:pPr>
            <a:endParaRPr lang="en-US" spc="-1" dirty="0">
              <a:solidFill>
                <a:srgbClr val="002060"/>
              </a:solidFill>
              <a:latin typeface="Courier New" panose="02070309020205020404" pitchFamily="49" charset="0"/>
              <a:cs typeface="Courier New" panose="02070309020205020404" pitchFamily="49" charset="0"/>
            </a:endParaRPr>
          </a:p>
          <a:p>
            <a:pPr marL="52388"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SUBJECT(code, title, credits)</a:t>
            </a:r>
          </a:p>
          <a:p>
            <a:pPr marL="52388"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primary key = (code)</a:t>
            </a:r>
          </a:p>
          <a:p>
            <a:pPr marL="52388"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candidate key = (title</a:t>
            </a:r>
            <a:r>
              <a:rPr lang="en-US" sz="2400" spc="-1" dirty="0">
                <a:solidFill>
                  <a:srgbClr val="002060"/>
                </a:solidFill>
                <a:latin typeface="Times New Roman"/>
              </a:rPr>
              <a:t>)</a:t>
            </a:r>
            <a:endParaRPr lang="en-US" sz="2000" spc="-1" dirty="0">
              <a:solidFill>
                <a:srgbClr val="00206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6</a:t>
            </a:fld>
            <a:endParaRPr lang="en-US" sz="1400" b="0" strike="noStrike" spc="-1">
              <a:latin typeface="Arial"/>
            </a:endParaRPr>
          </a:p>
        </p:txBody>
      </p:sp>
    </p:spTree>
    <p:extLst>
      <p:ext uri="{BB962C8B-B14F-4D97-AF65-F5344CB8AC3E}">
        <p14:creationId xmlns:p14="http://schemas.microsoft.com/office/powerpoint/2010/main" val="34295958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Referential integrity constraint: </a:t>
            </a:r>
            <a:r>
              <a:rPr lang="en-US" sz="2400" spc="-1" dirty="0">
                <a:solidFill>
                  <a:srgbClr val="FF0000"/>
                </a:solidFill>
                <a:latin typeface="Times New Roman"/>
              </a:rPr>
              <a:t>foreign key</a:t>
            </a:r>
          </a:p>
          <a:p>
            <a:pPr marL="352440" indent="-342000" algn="just">
              <a:lnSpc>
                <a:spcPct val="100000"/>
              </a:lnSpc>
              <a:spcBef>
                <a:spcPts val="561"/>
              </a:spcBef>
              <a:buClr>
                <a:srgbClr val="0C2340"/>
              </a:buClr>
              <a:buFont typeface="Arial"/>
              <a:buChar char="•"/>
            </a:pPr>
            <a:endParaRPr lang="en-US" sz="2400" spc="-1" dirty="0">
              <a:solidFill>
                <a:srgbClr val="002060"/>
              </a:solidFill>
              <a:latin typeface="Times New Roman"/>
            </a:endParaRPr>
          </a:p>
          <a:p>
            <a:pPr marL="352425" indent="9525"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ENROLMENT(</a:t>
            </a:r>
            <a:r>
              <a:rPr lang="en-US" spc="-1" dirty="0" err="1">
                <a:solidFill>
                  <a:srgbClr val="002060"/>
                </a:solidFill>
                <a:latin typeface="Courier New" panose="02070309020205020404" pitchFamily="49" charset="0"/>
                <a:cs typeface="Courier New" panose="02070309020205020404" pitchFamily="49" charset="0"/>
              </a:rPr>
              <a:t>snum</a:t>
            </a:r>
            <a:r>
              <a:rPr lang="en-US" spc="-1" dirty="0">
                <a:solidFill>
                  <a:srgbClr val="002060"/>
                </a:solidFill>
                <a:latin typeface="Courier New" panose="02070309020205020404" pitchFamily="49" charset="0"/>
                <a:cs typeface="Courier New" panose="02070309020205020404" pitchFamily="49" charset="0"/>
              </a:rPr>
              <a:t>, code, </a:t>
            </a:r>
            <a:r>
              <a:rPr lang="en-US" spc="-1" dirty="0" err="1">
                <a:solidFill>
                  <a:srgbClr val="002060"/>
                </a:solidFill>
                <a:latin typeface="Courier New" panose="02070309020205020404" pitchFamily="49" charset="0"/>
                <a:cs typeface="Courier New" panose="02070309020205020404" pitchFamily="49" charset="0"/>
              </a:rPr>
              <a:t>edate</a:t>
            </a:r>
            <a:r>
              <a:rPr lang="en-US" spc="-1" dirty="0">
                <a:solidFill>
                  <a:srgbClr val="002060"/>
                </a:solidFill>
                <a:latin typeface="Courier New" panose="02070309020205020404" pitchFamily="49" charset="0"/>
                <a:cs typeface="Courier New" panose="02070309020205020404" pitchFamily="49" charset="0"/>
              </a:rPr>
              <a:t>)</a:t>
            </a:r>
          </a:p>
          <a:p>
            <a:pPr marL="352425" indent="9525"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primary key = (</a:t>
            </a:r>
            <a:r>
              <a:rPr lang="en-US" spc="-1" dirty="0" err="1">
                <a:solidFill>
                  <a:srgbClr val="002060"/>
                </a:solidFill>
                <a:latin typeface="Courier New" panose="02070309020205020404" pitchFamily="49" charset="0"/>
                <a:cs typeface="Courier New" panose="02070309020205020404" pitchFamily="49" charset="0"/>
              </a:rPr>
              <a:t>snum</a:t>
            </a:r>
            <a:r>
              <a:rPr lang="en-US" spc="-1" dirty="0">
                <a:solidFill>
                  <a:srgbClr val="002060"/>
                </a:solidFill>
                <a:latin typeface="Courier New" panose="02070309020205020404" pitchFamily="49" charset="0"/>
                <a:cs typeface="Courier New" panose="02070309020205020404" pitchFamily="49" charset="0"/>
              </a:rPr>
              <a:t>, code, </a:t>
            </a:r>
            <a:r>
              <a:rPr lang="en-US" spc="-1" dirty="0" err="1">
                <a:solidFill>
                  <a:srgbClr val="002060"/>
                </a:solidFill>
                <a:latin typeface="Courier New" panose="02070309020205020404" pitchFamily="49" charset="0"/>
                <a:cs typeface="Courier New" panose="02070309020205020404" pitchFamily="49" charset="0"/>
              </a:rPr>
              <a:t>edate</a:t>
            </a:r>
            <a:r>
              <a:rPr lang="en-US" spc="-1" dirty="0">
                <a:solidFill>
                  <a:srgbClr val="002060"/>
                </a:solidFill>
                <a:latin typeface="Courier New" panose="02070309020205020404" pitchFamily="49" charset="0"/>
                <a:cs typeface="Courier New" panose="02070309020205020404" pitchFamily="49" charset="0"/>
              </a:rPr>
              <a:t>)</a:t>
            </a:r>
          </a:p>
          <a:p>
            <a:pPr marL="352425" indent="9525"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foreign key 1 = (</a:t>
            </a:r>
            <a:r>
              <a:rPr lang="en-US" spc="-1" dirty="0" err="1">
                <a:solidFill>
                  <a:srgbClr val="002060"/>
                </a:solidFill>
                <a:latin typeface="Courier New" panose="02070309020205020404" pitchFamily="49" charset="0"/>
                <a:cs typeface="Courier New" panose="02070309020205020404" pitchFamily="49" charset="0"/>
              </a:rPr>
              <a:t>snum</a:t>
            </a:r>
            <a:r>
              <a:rPr lang="en-US" spc="-1" dirty="0">
                <a:solidFill>
                  <a:srgbClr val="002060"/>
                </a:solidFill>
                <a:latin typeface="Courier New" panose="02070309020205020404" pitchFamily="49" charset="0"/>
                <a:cs typeface="Courier New" panose="02070309020205020404" pitchFamily="49" charset="0"/>
              </a:rPr>
              <a:t>) references STUDENT(</a:t>
            </a:r>
            <a:r>
              <a:rPr lang="en-US" spc="-1" dirty="0" err="1">
                <a:solidFill>
                  <a:srgbClr val="002060"/>
                </a:solidFill>
                <a:latin typeface="Courier New" panose="02070309020205020404" pitchFamily="49" charset="0"/>
                <a:cs typeface="Courier New" panose="02070309020205020404" pitchFamily="49" charset="0"/>
              </a:rPr>
              <a:t>snum</a:t>
            </a:r>
            <a:r>
              <a:rPr lang="en-US" spc="-1" dirty="0">
                <a:solidFill>
                  <a:srgbClr val="002060"/>
                </a:solidFill>
                <a:latin typeface="Courier New" panose="02070309020205020404" pitchFamily="49" charset="0"/>
                <a:cs typeface="Courier New" panose="02070309020205020404" pitchFamily="49" charset="0"/>
              </a:rPr>
              <a:t>)</a:t>
            </a:r>
          </a:p>
          <a:p>
            <a:pPr marL="352425" indent="9525"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foreign key 2 = (code) references SUBJECT(code)</a:t>
            </a:r>
          </a:p>
          <a:p>
            <a:pPr marL="352425" indent="9525" algn="just">
              <a:lnSpc>
                <a:spcPct val="100000"/>
              </a:lnSpc>
              <a:spcBef>
                <a:spcPts val="561"/>
              </a:spcBef>
              <a:buClr>
                <a:srgbClr val="0C2340"/>
              </a:buClr>
              <a:buFont typeface="Arial"/>
              <a:buChar char="•"/>
            </a:pPr>
            <a:endParaRPr lang="en-US" spc="-1" dirty="0">
              <a:solidFill>
                <a:srgbClr val="002060"/>
              </a:solidFill>
              <a:latin typeface="Courier New" panose="02070309020205020404" pitchFamily="49" charset="0"/>
              <a:cs typeface="Courier New" panose="02070309020205020404" pitchFamily="49" charset="0"/>
            </a:endParaRPr>
          </a:p>
          <a:p>
            <a:pPr marL="352425" indent="9525"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COUNTRY(name)</a:t>
            </a:r>
          </a:p>
          <a:p>
            <a:pPr marL="352425" indent="9525"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primary key = (name)</a:t>
            </a:r>
          </a:p>
          <a:p>
            <a:pPr marL="352425" indent="9525"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CUSTOMER(</a:t>
            </a:r>
            <a:r>
              <a:rPr lang="en-US" spc="-1" dirty="0" err="1">
                <a:solidFill>
                  <a:srgbClr val="002060"/>
                </a:solidFill>
                <a:latin typeface="Courier New" panose="02070309020205020404" pitchFamily="49" charset="0"/>
                <a:cs typeface="Courier New" panose="02070309020205020404" pitchFamily="49" charset="0"/>
              </a:rPr>
              <a:t>cnum</a:t>
            </a:r>
            <a:r>
              <a:rPr lang="en-US" spc="-1" dirty="0">
                <a:solidFill>
                  <a:srgbClr val="002060"/>
                </a:solidFill>
                <a:latin typeface="Courier New" panose="02070309020205020404" pitchFamily="49" charset="0"/>
                <a:cs typeface="Courier New" panose="02070309020205020404" pitchFamily="49" charset="0"/>
              </a:rPr>
              <a:t>, first-name, last-name, country-name)</a:t>
            </a:r>
          </a:p>
          <a:p>
            <a:pPr marL="352425" indent="9525"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primary key: (</a:t>
            </a:r>
            <a:r>
              <a:rPr lang="en-US" spc="-1" dirty="0" err="1">
                <a:solidFill>
                  <a:srgbClr val="002060"/>
                </a:solidFill>
                <a:latin typeface="Courier New" panose="02070309020205020404" pitchFamily="49" charset="0"/>
                <a:cs typeface="Courier New" panose="02070309020205020404" pitchFamily="49" charset="0"/>
              </a:rPr>
              <a:t>cnum</a:t>
            </a:r>
            <a:r>
              <a:rPr lang="en-US" spc="-1" dirty="0">
                <a:solidFill>
                  <a:srgbClr val="002060"/>
                </a:solidFill>
                <a:latin typeface="Courier New" panose="02070309020205020404" pitchFamily="49" charset="0"/>
                <a:cs typeface="Courier New" panose="02070309020205020404" pitchFamily="49" charset="0"/>
              </a:rPr>
              <a:t>)</a:t>
            </a:r>
          </a:p>
          <a:p>
            <a:pPr marL="352425"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foreign key country-name references COUNTRY(name) </a:t>
            </a:r>
          </a:p>
          <a:p>
            <a:pPr marL="352425" indent="9525" algn="just">
              <a:lnSpc>
                <a:spcPct val="100000"/>
              </a:lnSpc>
              <a:spcBef>
                <a:spcPts val="561"/>
              </a:spcBef>
              <a:buClr>
                <a:srgbClr val="0C2340"/>
              </a:buClr>
              <a:buFont typeface="Arial"/>
              <a:buChar char="•"/>
            </a:pPr>
            <a:endParaRPr lang="en-US" spc="-1" dirty="0">
              <a:solidFill>
                <a:srgbClr val="002060"/>
              </a:solidFill>
              <a:latin typeface="Courier New" panose="02070309020205020404" pitchFamily="49" charset="0"/>
              <a:cs typeface="Courier New" panose="02070309020205020404" pitchFamily="49" charset="0"/>
            </a:endParaRPr>
          </a:p>
          <a:p>
            <a:pPr marL="10440" algn="just">
              <a:lnSpc>
                <a:spcPct val="100000"/>
              </a:lnSpc>
              <a:spcBef>
                <a:spcPts val="561"/>
              </a:spcBef>
              <a:buClr>
                <a:srgbClr val="0C2340"/>
              </a:buClr>
            </a:pPr>
            <a:endParaRPr lang="en-US" sz="2000" spc="-1" dirty="0">
              <a:solidFill>
                <a:srgbClr val="00206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7</a:t>
            </a:fld>
            <a:endParaRPr lang="en-US" sz="1400" b="0" strike="noStrike" spc="-1">
              <a:latin typeface="Arial"/>
            </a:endParaRPr>
          </a:p>
        </p:txBody>
      </p:sp>
    </p:spTree>
    <p:extLst>
      <p:ext uri="{BB962C8B-B14F-4D97-AF65-F5344CB8AC3E}">
        <p14:creationId xmlns:p14="http://schemas.microsoft.com/office/powerpoint/2010/main" val="11955614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Courier New" panose="02070309020205020404" pitchFamily="49" charset="0"/>
                <a:cs typeface="Courier New" panose="02070309020205020404" pitchFamily="49" charset="0"/>
              </a:rPr>
              <a:t>NULL/NOT NULL </a:t>
            </a:r>
            <a:r>
              <a:rPr lang="en-US" sz="2400" spc="-1" dirty="0">
                <a:solidFill>
                  <a:srgbClr val="002060"/>
                </a:solidFill>
                <a:latin typeface="Times New Roman"/>
              </a:rPr>
              <a:t>constraint</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STUDENT(</a:t>
            </a:r>
            <a:r>
              <a:rPr lang="en-US" spc="-1" dirty="0" err="1">
                <a:solidFill>
                  <a:srgbClr val="002060"/>
                </a:solidFill>
                <a:latin typeface="Courier New" panose="02070309020205020404" pitchFamily="49" charset="0"/>
                <a:cs typeface="Courier New" panose="02070309020205020404" pitchFamily="49" charset="0"/>
              </a:rPr>
              <a:t>snum</a:t>
            </a:r>
            <a:r>
              <a:rPr lang="en-US" spc="-1" dirty="0">
                <a:solidFill>
                  <a:srgbClr val="002060"/>
                </a:solidFill>
                <a:latin typeface="Courier New" panose="02070309020205020404" pitchFamily="49" charset="0"/>
                <a:cs typeface="Courier New" panose="02070309020205020404" pitchFamily="49" charset="0"/>
              </a:rPr>
              <a:t>, first-name, last-name, date-of-birth, </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        </a:t>
            </a:r>
            <a:r>
              <a:rPr lang="en-US" spc="-1" dirty="0" err="1">
                <a:solidFill>
                  <a:srgbClr val="002060"/>
                </a:solidFill>
                <a:latin typeface="Courier New" panose="02070309020205020404" pitchFamily="49" charset="0"/>
                <a:cs typeface="Courier New" panose="02070309020205020404" pitchFamily="49" charset="0"/>
              </a:rPr>
              <a:t>medicare-num</a:t>
            </a:r>
            <a:r>
              <a:rPr lang="en-US" spc="-1" dirty="0">
                <a:solidFill>
                  <a:srgbClr val="002060"/>
                </a:solidFill>
                <a:latin typeface="Courier New" panose="02070309020205020404" pitchFamily="49" charset="0"/>
                <a:cs typeface="Courier New" panose="02070309020205020404" pitchFamily="49" charset="0"/>
              </a:rPr>
              <a:t>, degree ) </a:t>
            </a:r>
          </a:p>
          <a:p>
            <a:pPr marL="1044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degree VARCHAR(50)  NOT NULL;</a:t>
            </a:r>
          </a:p>
          <a:p>
            <a:pPr marL="10440" algn="just">
              <a:lnSpc>
                <a:spcPct val="100000"/>
              </a:lnSpc>
              <a:spcBef>
                <a:spcPts val="561"/>
              </a:spcBef>
              <a:buClr>
                <a:srgbClr val="0C2340"/>
              </a:buClr>
            </a:pPr>
            <a:endParaRPr lang="en-US" spc="-1" dirty="0">
              <a:solidFill>
                <a:srgbClr val="002060"/>
              </a:solidFill>
              <a:latin typeface="Courier New" panose="02070309020205020404" pitchFamily="49" charset="0"/>
              <a:cs typeface="Courier New" panose="02070309020205020404" pitchFamily="49" charset="0"/>
            </a:endParaRP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Column type constraint</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STUDENT(</a:t>
            </a:r>
            <a:r>
              <a:rPr lang="en-US" spc="-1" dirty="0" err="1">
                <a:solidFill>
                  <a:srgbClr val="002060"/>
                </a:solidFill>
                <a:latin typeface="Courier New" panose="02070309020205020404" pitchFamily="49" charset="0"/>
                <a:cs typeface="Courier New" panose="02070309020205020404" pitchFamily="49" charset="0"/>
              </a:rPr>
              <a:t>snum</a:t>
            </a:r>
            <a:r>
              <a:rPr lang="en-US" spc="-1" dirty="0">
                <a:solidFill>
                  <a:srgbClr val="002060"/>
                </a:solidFill>
                <a:latin typeface="Courier New" panose="02070309020205020404" pitchFamily="49" charset="0"/>
                <a:cs typeface="Courier New" panose="02070309020205020404" pitchFamily="49" charset="0"/>
              </a:rPr>
              <a:t>, first-name, last-name, date-of-birth, </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        </a:t>
            </a:r>
            <a:r>
              <a:rPr lang="en-US" spc="-1" dirty="0" err="1">
                <a:solidFill>
                  <a:srgbClr val="002060"/>
                </a:solidFill>
                <a:latin typeface="Courier New" panose="02070309020205020404" pitchFamily="49" charset="0"/>
                <a:cs typeface="Courier New" panose="02070309020205020404" pitchFamily="49" charset="0"/>
              </a:rPr>
              <a:t>medicare-num</a:t>
            </a:r>
            <a:r>
              <a:rPr lang="en-US" spc="-1" dirty="0">
                <a:solidFill>
                  <a:srgbClr val="002060"/>
                </a:solidFill>
                <a:latin typeface="Courier New" panose="02070309020205020404" pitchFamily="49" charset="0"/>
                <a:cs typeface="Courier New" panose="02070309020205020404" pitchFamily="49" charset="0"/>
              </a:rPr>
              <a:t>, degree ) </a:t>
            </a:r>
          </a:p>
          <a:p>
            <a:pPr marL="361950" algn="just">
              <a:lnSpc>
                <a:spcPct val="100000"/>
              </a:lnSpc>
              <a:spcBef>
                <a:spcPts val="561"/>
              </a:spcBef>
              <a:buClr>
                <a:srgbClr val="0C2340"/>
              </a:buClr>
            </a:pPr>
            <a:r>
              <a:rPr lang="en-US" spc="-1" dirty="0" err="1">
                <a:solidFill>
                  <a:srgbClr val="002060"/>
                </a:solidFill>
                <a:latin typeface="Courier New" panose="02070309020205020404" pitchFamily="49" charset="0"/>
                <a:cs typeface="Courier New" panose="02070309020205020404" pitchFamily="49" charset="0"/>
              </a:rPr>
              <a:t>snum</a:t>
            </a:r>
            <a:r>
              <a:rPr lang="en-US" spc="-1" dirty="0">
                <a:solidFill>
                  <a:srgbClr val="002060"/>
                </a:solidFill>
                <a:latin typeface="Courier New" panose="02070309020205020404" pitchFamily="49" charset="0"/>
                <a:cs typeface="Courier New" panose="02070309020205020404" pitchFamily="49" charset="0"/>
              </a:rPr>
              <a:t>   DECIMAL(7)  NOT NULL;</a:t>
            </a:r>
          </a:p>
          <a:p>
            <a:pPr marL="361950" algn="just">
              <a:lnSpc>
                <a:spcPct val="100000"/>
              </a:lnSpc>
              <a:spcBef>
                <a:spcPts val="561"/>
              </a:spcBef>
              <a:buClr>
                <a:srgbClr val="0C2340"/>
              </a:buClr>
            </a:pPr>
            <a:endParaRPr lang="en-US" sz="2400"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Domain constraint</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SUBJECT(code, title, credits)</a:t>
            </a:r>
          </a:p>
          <a:p>
            <a:pPr marL="36195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credits IN (6, 12)</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8</a:t>
            </a:fld>
            <a:endParaRPr lang="en-US" sz="1400" b="0" strike="noStrike" spc="-1">
              <a:latin typeface="Arial"/>
            </a:endParaRPr>
          </a:p>
        </p:txBody>
      </p:sp>
    </p:spTree>
    <p:extLst>
      <p:ext uri="{BB962C8B-B14F-4D97-AF65-F5344CB8AC3E}">
        <p14:creationId xmlns:p14="http://schemas.microsoft.com/office/powerpoint/2010/main" val="25643879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Consistency constraints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Other constraints</a:t>
            </a:r>
          </a:p>
          <a:p>
            <a:pPr marL="714375" indent="-352425" algn="just">
              <a:lnSpc>
                <a:spcPct val="100000"/>
              </a:lnSpc>
              <a:spcBef>
                <a:spcPts val="561"/>
              </a:spcBef>
              <a:buClr>
                <a:srgbClr val="0C2340"/>
              </a:buClr>
            </a:pPr>
            <a:r>
              <a:rPr lang="en-US" sz="2000" spc="-1" dirty="0">
                <a:solidFill>
                  <a:srgbClr val="002060"/>
                </a:solidFill>
                <a:latin typeface="Times New Roman"/>
              </a:rPr>
              <a:t>-	Numerical constraint: total number of rows in a table EMPLOYEE is less than 1000</a:t>
            </a:r>
          </a:p>
          <a:p>
            <a:pPr marL="714375" indent="-352425" algn="just">
              <a:lnSpc>
                <a:spcPct val="100000"/>
              </a:lnSpc>
              <a:spcBef>
                <a:spcPts val="561"/>
              </a:spcBef>
              <a:buClr>
                <a:srgbClr val="0C2340"/>
              </a:buClr>
            </a:pPr>
            <a:r>
              <a:rPr lang="en-US" sz="2000" spc="-1" dirty="0">
                <a:solidFill>
                  <a:srgbClr val="002060"/>
                </a:solidFill>
                <a:latin typeface="Times New Roman"/>
              </a:rPr>
              <a:t>-	Exclusion constraint: a student cannot be in the same moment undergraduate and postgraduate student</a:t>
            </a:r>
          </a:p>
          <a:p>
            <a:pPr marL="714375" indent="-352425" algn="just">
              <a:lnSpc>
                <a:spcPct val="100000"/>
              </a:lnSpc>
              <a:spcBef>
                <a:spcPts val="561"/>
              </a:spcBef>
              <a:buClr>
                <a:srgbClr val="0C2340"/>
              </a:buClr>
            </a:pPr>
            <a:r>
              <a:rPr lang="en-US" sz="2000" spc="-1" dirty="0">
                <a:solidFill>
                  <a:srgbClr val="002060"/>
                </a:solidFill>
                <a:latin typeface="Times New Roman"/>
              </a:rPr>
              <a:t>-	Distributed (</a:t>
            </a:r>
            <a:r>
              <a:rPr lang="en-US" sz="2000" spc="-1" dirty="0" err="1">
                <a:solidFill>
                  <a:srgbClr val="002060"/>
                </a:solidFill>
                <a:latin typeface="Times New Roman"/>
              </a:rPr>
              <a:t>multitable</a:t>
            </a:r>
            <a:r>
              <a:rPr lang="en-US" sz="2000" spc="-1" dirty="0">
                <a:solidFill>
                  <a:srgbClr val="002060"/>
                </a:solidFill>
                <a:latin typeface="Times New Roman"/>
              </a:rPr>
              <a:t>) referential integrity constraint</a:t>
            </a:r>
            <a:r>
              <a:rPr lang="en-US" sz="2400" spc="-1" dirty="0">
                <a:solidFill>
                  <a:srgbClr val="002060"/>
                </a:solidFill>
                <a:latin typeface="Times New Roman"/>
              </a:rPr>
              <a:t>		  </a:t>
            </a:r>
          </a:p>
          <a:p>
            <a:pPr marL="361950" algn="just">
              <a:lnSpc>
                <a:spcPct val="100000"/>
              </a:lnSpc>
              <a:spcBef>
                <a:spcPts val="561"/>
              </a:spcBef>
              <a:buClr>
                <a:srgbClr val="0C2340"/>
              </a:buClr>
            </a:pPr>
            <a:r>
              <a:rPr lang="en-US" sz="1400" spc="-1" dirty="0">
                <a:solidFill>
                  <a:srgbClr val="002060"/>
                </a:solidFill>
                <a:latin typeface="Courier New" panose="02070309020205020404" pitchFamily="49" charset="0"/>
                <a:cs typeface="Courier New" panose="02070309020205020404" pitchFamily="49" charset="0"/>
              </a:rPr>
              <a:t>POSTGRADUATE-STUDENT(</a:t>
            </a:r>
            <a:r>
              <a:rPr lang="en-US" sz="1400" spc="-1" dirty="0" err="1">
                <a:solidFill>
                  <a:srgbClr val="002060"/>
                </a:solidFill>
                <a:latin typeface="Courier New" panose="02070309020205020404" pitchFamily="49" charset="0"/>
                <a:cs typeface="Courier New" panose="02070309020205020404" pitchFamily="49" charset="0"/>
              </a:rPr>
              <a:t>snum</a:t>
            </a:r>
            <a:r>
              <a:rPr lang="en-US" sz="1400" spc="-1" dirty="0">
                <a:solidFill>
                  <a:srgbClr val="002060"/>
                </a:solidFill>
                <a:latin typeface="Courier New" panose="02070309020205020404" pitchFamily="49" charset="0"/>
                <a:cs typeface="Courier New" panose="02070309020205020404" pitchFamily="49" charset="0"/>
              </a:rPr>
              <a:t>, first-name, last-name, date-of-birth) </a:t>
            </a:r>
          </a:p>
          <a:p>
            <a:pPr marL="361950" algn="just">
              <a:lnSpc>
                <a:spcPct val="100000"/>
              </a:lnSpc>
              <a:spcBef>
                <a:spcPts val="561"/>
              </a:spcBef>
              <a:buClr>
                <a:srgbClr val="0C2340"/>
              </a:buClr>
            </a:pPr>
            <a:r>
              <a:rPr lang="en-US" sz="1400" spc="-1" dirty="0">
                <a:solidFill>
                  <a:srgbClr val="002060"/>
                </a:solidFill>
                <a:latin typeface="Courier New" panose="02070309020205020404" pitchFamily="49" charset="0"/>
                <a:cs typeface="Courier New" panose="02070309020205020404" pitchFamily="49" charset="0"/>
              </a:rPr>
              <a:t>SCHOLARSHIP(</a:t>
            </a:r>
            <a:r>
              <a:rPr lang="en-US" sz="1400" spc="-1" dirty="0" err="1">
                <a:solidFill>
                  <a:srgbClr val="002060"/>
                </a:solidFill>
                <a:latin typeface="Courier New" panose="02070309020205020404" pitchFamily="49" charset="0"/>
                <a:cs typeface="Courier New" panose="02070309020205020404" pitchFamily="49" charset="0"/>
              </a:rPr>
              <a:t>snum</a:t>
            </a:r>
            <a:r>
              <a:rPr lang="en-US" sz="1400" spc="-1" dirty="0">
                <a:solidFill>
                  <a:srgbClr val="002060"/>
                </a:solidFill>
                <a:latin typeface="Courier New" panose="02070309020205020404" pitchFamily="49" charset="0"/>
                <a:cs typeface="Courier New" panose="02070309020205020404" pitchFamily="49" charset="0"/>
              </a:rPr>
              <a:t>, amount)</a:t>
            </a:r>
          </a:p>
          <a:p>
            <a:pPr marL="361950" algn="just">
              <a:lnSpc>
                <a:spcPct val="100000"/>
              </a:lnSpc>
              <a:spcBef>
                <a:spcPts val="561"/>
              </a:spcBef>
              <a:buClr>
                <a:srgbClr val="0C2340"/>
              </a:buClr>
            </a:pPr>
            <a:r>
              <a:rPr lang="en-US" sz="1400" spc="-1" dirty="0" err="1">
                <a:solidFill>
                  <a:srgbClr val="002060"/>
                </a:solidFill>
                <a:latin typeface="Courier New" panose="02070309020205020404" pitchFamily="49" charset="0"/>
                <a:cs typeface="Courier New" panose="02070309020205020404" pitchFamily="49" charset="0"/>
              </a:rPr>
              <a:t>SCHOLARSHIP.snum</a:t>
            </a:r>
            <a:r>
              <a:rPr lang="en-US" sz="1400" spc="-1" dirty="0">
                <a:solidFill>
                  <a:srgbClr val="002060"/>
                </a:solidFill>
                <a:latin typeface="Courier New" panose="02070309020205020404" pitchFamily="49" charset="0"/>
                <a:cs typeface="Courier New" panose="02070309020205020404" pitchFamily="49" charset="0"/>
              </a:rPr>
              <a:t> references either UNDERGRADUATE-</a:t>
            </a:r>
            <a:r>
              <a:rPr lang="en-US" sz="1400" spc="-1" dirty="0" err="1">
                <a:solidFill>
                  <a:srgbClr val="002060"/>
                </a:solidFill>
                <a:latin typeface="Courier New" panose="02070309020205020404" pitchFamily="49" charset="0"/>
                <a:cs typeface="Courier New" panose="02070309020205020404" pitchFamily="49" charset="0"/>
              </a:rPr>
              <a:t>STUDENT.snum</a:t>
            </a:r>
            <a:r>
              <a:rPr lang="en-US" sz="1400" spc="-1" dirty="0">
                <a:solidFill>
                  <a:srgbClr val="002060"/>
                </a:solidFill>
                <a:latin typeface="Courier New" panose="02070309020205020404" pitchFamily="49" charset="0"/>
                <a:cs typeface="Courier New" panose="02070309020205020404" pitchFamily="49" charset="0"/>
              </a:rPr>
              <a:t> or </a:t>
            </a:r>
          </a:p>
          <a:p>
            <a:pPr marL="361950" algn="just">
              <a:lnSpc>
                <a:spcPct val="100000"/>
              </a:lnSpc>
              <a:spcBef>
                <a:spcPts val="561"/>
              </a:spcBef>
              <a:buClr>
                <a:srgbClr val="0C2340"/>
              </a:buClr>
            </a:pPr>
            <a:r>
              <a:rPr lang="en-US" sz="1400" spc="-1" dirty="0">
                <a:solidFill>
                  <a:srgbClr val="002060"/>
                </a:solidFill>
                <a:latin typeface="Courier New" panose="02070309020205020404" pitchFamily="49" charset="0"/>
                <a:cs typeface="Courier New" panose="02070309020205020404" pitchFamily="49" charset="0"/>
              </a:rPr>
              <a:t>POSTGRADUATE-</a:t>
            </a:r>
            <a:r>
              <a:rPr lang="en-US" sz="1400" spc="-1" dirty="0" err="1">
                <a:solidFill>
                  <a:srgbClr val="002060"/>
                </a:solidFill>
                <a:latin typeface="Courier New" panose="02070309020205020404" pitchFamily="49" charset="0"/>
                <a:cs typeface="Courier New" panose="02070309020205020404" pitchFamily="49" charset="0"/>
              </a:rPr>
              <a:t>STUDENT.snum</a:t>
            </a:r>
            <a:endParaRPr lang="en-US" sz="2400" spc="-1" dirty="0">
              <a:solidFill>
                <a:srgbClr val="002060"/>
              </a:solidFill>
              <a:latin typeface="Times New Roman"/>
            </a:endParaRPr>
          </a:p>
          <a:p>
            <a:pPr marL="714375" indent="-352425" algn="just">
              <a:lnSpc>
                <a:spcPct val="100000"/>
              </a:lnSpc>
              <a:spcBef>
                <a:spcPts val="561"/>
              </a:spcBef>
              <a:buClr>
                <a:srgbClr val="0C2340"/>
              </a:buClr>
            </a:pPr>
            <a:r>
              <a:rPr lang="en-US" sz="2000" spc="-1" dirty="0">
                <a:solidFill>
                  <a:srgbClr val="002060"/>
                </a:solidFill>
                <a:latin typeface="Times New Roman"/>
              </a:rPr>
              <a:t>-	Subset constraint:  </a:t>
            </a:r>
          </a:p>
          <a:p>
            <a:pPr marL="10440" algn="just">
              <a:lnSpc>
                <a:spcPct val="100000"/>
              </a:lnSpc>
              <a:spcBef>
                <a:spcPts val="561"/>
              </a:spcBef>
              <a:buClr>
                <a:srgbClr val="0C2340"/>
              </a:buClr>
            </a:pPr>
            <a:r>
              <a:rPr lang="en-US" sz="1400" spc="-1" dirty="0">
                <a:solidFill>
                  <a:srgbClr val="002060"/>
                </a:solidFill>
                <a:latin typeface="Courier New" panose="02070309020205020404" pitchFamily="49" charset="0"/>
                <a:cs typeface="Courier New" panose="02070309020205020404" pitchFamily="49" charset="0"/>
              </a:rPr>
              <a:t>EMPLOYEE( </a:t>
            </a:r>
            <a:r>
              <a:rPr lang="en-US" sz="1400" spc="-1" dirty="0" err="1">
                <a:solidFill>
                  <a:srgbClr val="002060"/>
                </a:solidFill>
                <a:latin typeface="Courier New" panose="02070309020205020404" pitchFamily="49" charset="0"/>
                <a:cs typeface="Courier New" panose="02070309020205020404" pitchFamily="49" charset="0"/>
              </a:rPr>
              <a:t>enum</a:t>
            </a:r>
            <a:r>
              <a:rPr lang="en-US" sz="1400" spc="-1" dirty="0">
                <a:solidFill>
                  <a:srgbClr val="002060"/>
                </a:solidFill>
                <a:latin typeface="Courier New" panose="02070309020205020404" pitchFamily="49" charset="0"/>
                <a:cs typeface="Courier New" panose="02070309020205020404" pitchFamily="49" charset="0"/>
              </a:rPr>
              <a:t>, ... , city, ... ) </a:t>
            </a:r>
          </a:p>
          <a:p>
            <a:pPr marL="10440" algn="just">
              <a:lnSpc>
                <a:spcPct val="100000"/>
              </a:lnSpc>
              <a:spcBef>
                <a:spcPts val="561"/>
              </a:spcBef>
              <a:buClr>
                <a:srgbClr val="0C2340"/>
              </a:buClr>
            </a:pPr>
            <a:r>
              <a:rPr lang="en-US" sz="1400" spc="-1" dirty="0">
                <a:solidFill>
                  <a:srgbClr val="002060"/>
                </a:solidFill>
                <a:latin typeface="Courier New" panose="02070309020205020404" pitchFamily="49" charset="0"/>
                <a:cs typeface="Courier New" panose="02070309020205020404" pitchFamily="49" charset="0"/>
              </a:rPr>
              <a:t>PROJECT(</a:t>
            </a:r>
            <a:r>
              <a:rPr lang="en-US" sz="1400" spc="-1" dirty="0" err="1">
                <a:solidFill>
                  <a:srgbClr val="002060"/>
                </a:solidFill>
                <a:latin typeface="Courier New" panose="02070309020205020404" pitchFamily="49" charset="0"/>
                <a:cs typeface="Courier New" panose="02070309020205020404" pitchFamily="49" charset="0"/>
              </a:rPr>
              <a:t>pnum</a:t>
            </a:r>
            <a:r>
              <a:rPr lang="en-US" sz="1400" spc="-1" dirty="0">
                <a:solidFill>
                  <a:srgbClr val="002060"/>
                </a:solidFill>
                <a:latin typeface="Courier New" panose="02070309020205020404" pitchFamily="49" charset="0"/>
                <a:cs typeface="Courier New" panose="02070309020205020404" pitchFamily="49" charset="0"/>
              </a:rPr>
              <a:t>, ... , city, ... )</a:t>
            </a:r>
          </a:p>
          <a:p>
            <a:pPr marL="10440" algn="just">
              <a:lnSpc>
                <a:spcPct val="100000"/>
              </a:lnSpc>
              <a:spcBef>
                <a:spcPts val="561"/>
              </a:spcBef>
              <a:buClr>
                <a:srgbClr val="0C2340"/>
              </a:buClr>
            </a:pPr>
            <a:r>
              <a:rPr lang="en-US" sz="1400" spc="-1" dirty="0" err="1">
                <a:solidFill>
                  <a:srgbClr val="002060"/>
                </a:solidFill>
                <a:latin typeface="Courier New" panose="02070309020205020404" pitchFamily="49" charset="0"/>
                <a:cs typeface="Courier New" panose="02070309020205020404" pitchFamily="49" charset="0"/>
              </a:rPr>
              <a:t>PROJECT.city</a:t>
            </a:r>
            <a:r>
              <a:rPr lang="en-US" sz="1400" spc="-1" dirty="0">
                <a:solidFill>
                  <a:srgbClr val="002060"/>
                </a:solidFill>
                <a:latin typeface="Courier New" panose="02070309020205020404" pitchFamily="49" charset="0"/>
                <a:cs typeface="Courier New" panose="02070309020205020404" pitchFamily="49" charset="0"/>
              </a:rPr>
              <a:t> is included in </a:t>
            </a:r>
            <a:r>
              <a:rPr lang="en-US" sz="1400" spc="-1" dirty="0" err="1">
                <a:solidFill>
                  <a:srgbClr val="002060"/>
                </a:solidFill>
                <a:latin typeface="Courier New" panose="02070309020205020404" pitchFamily="49" charset="0"/>
                <a:cs typeface="Courier New" panose="02070309020205020404" pitchFamily="49" charset="0"/>
              </a:rPr>
              <a:t>EMPLOYEE.city</a:t>
            </a:r>
            <a:endParaRPr lang="en-US" sz="1400" spc="-1" dirty="0">
              <a:solidFill>
                <a:srgbClr val="002060"/>
              </a:solidFill>
              <a:latin typeface="Courier New" panose="02070309020205020404" pitchFamily="49" charset="0"/>
              <a:cs typeface="Courier New" panose="02070309020205020404" pitchFamily="49" charset="0"/>
            </a:endParaRPr>
          </a:p>
          <a:p>
            <a:pPr marL="714375" indent="-395288" algn="just">
              <a:lnSpc>
                <a:spcPct val="100000"/>
              </a:lnSpc>
              <a:spcBef>
                <a:spcPts val="561"/>
              </a:spcBef>
              <a:buClr>
                <a:srgbClr val="0C2340"/>
              </a:buClr>
            </a:pPr>
            <a:r>
              <a:rPr lang="en-US" sz="2000" spc="-1" dirty="0">
                <a:solidFill>
                  <a:srgbClr val="002060"/>
                </a:solidFill>
                <a:latin typeface="Times New Roman"/>
              </a:rPr>
              <a:t>- 	… and many, many other constraints</a:t>
            </a:r>
            <a:endParaRPr lang="en-US" sz="2000" spc="-1" dirty="0">
              <a:solidFill>
                <a:srgbClr val="00206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9</a:t>
            </a:fld>
            <a:endParaRPr lang="en-US" sz="1400" b="0" strike="noStrike" spc="-1">
              <a:latin typeface="Arial"/>
            </a:endParaRPr>
          </a:p>
        </p:txBody>
      </p:sp>
    </p:spTree>
    <p:extLst>
      <p:ext uri="{BB962C8B-B14F-4D97-AF65-F5344CB8AC3E}">
        <p14:creationId xmlns:p14="http://schemas.microsoft.com/office/powerpoint/2010/main" val="19895948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4798</TotalTime>
  <Words>12084</Words>
  <Application>Microsoft Macintosh PowerPoint</Application>
  <PresentationFormat>On-screen Show (4:3)</PresentationFormat>
  <Paragraphs>1183</Paragraphs>
  <Slides>38</Slides>
  <Notes>38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Courier New</vt:lpstr>
      <vt:lpstr>DejaVu Sans</vt:lpstr>
      <vt:lpstr>Montserrat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UOW</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92</cp:revision>
  <cp:lastPrinted>2021-02-01T09:19:45Z</cp:lastPrinted>
  <dcterms:modified xsi:type="dcterms:W3CDTF">2021-02-01T09:19:50Z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2016-01-22T04:47:59Z</dcterms:created>
  <dc:creator/>
  <dc:description/>
  <dc:language>en-AU</dc:language>
  <cp:lastModifiedBy/>
  <cp:lastPrinted>2016-03-29T02:04:58Z</cp:lastPrinted>
  <dcterms:modified xsi:type="dcterms:W3CDTF">2020-08-05T21:46:40Z</dcterms:modified>
  <cp:revision>231</cp:revision>
  <dc:subject/>
  <dc:title>System Analysis Week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vt:i4>
  </property>
</Properties>
</file>