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sldIdLst>
    <p:sldId id="256" r:id="rId3"/>
    <p:sldId id="257"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286" r:id="rId2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E22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85532"/>
  </p:normalViewPr>
  <p:slideViewPr>
    <p:cSldViewPr snapToGrid="0" snapToObjects="1">
      <p:cViewPr varScale="1">
        <p:scale>
          <a:sx n="104" d="100"/>
          <a:sy n="104" d="100"/>
        </p:scale>
        <p:origin x="2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77E760D7-54A8-43B1-9400-591B6BDB0F8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Data vulnerabilities.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This presentation explains the concepts of risk, threat, vulnerability and attack vector.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0" name="CustomShape 2"/>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050ABD-2706-4B48-9575-4FEA896B80B9}" type="slidenum">
              <a:rPr lang="en-US" sz="1200" b="0" strike="noStrike" spc="-1">
                <a:solidFill>
                  <a:srgbClr val="000000"/>
                </a:solidFill>
                <a:latin typeface="+mn-lt"/>
                <a:ea typeface="+mn-ea"/>
              </a:rPr>
              <a:t>1</a:t>
            </a:fld>
            <a:endParaRPr lang="en-US" sz="1200" b="0" strike="noStrike" spc="-1">
              <a:latin typeface="Arial"/>
            </a:endParaRPr>
          </a:p>
        </p:txBody>
      </p:sp>
      <p:sp>
        <p:nvSpPr>
          <p:cNvPr id="191" name="CustomShape 3"/>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For example, assume, that we would like to implement an interface to login a user to a system.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interface consists of two fields: USER I D and PASSWORD and two buttons: Logon and Enroll.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application receives: USER ID and PASSWORD and it authenticates by checking USER ID and PASSWORD in USER table.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Additionally, the application does not validate, what a user typed into these two fields and the S Q L statement, is created by concatenation of the strings entered by a user.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3169706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 present slide contains a piece of code, that implements the authentication.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 q l string variable concatenates: SELECT statement, with the string constants taken from the text fields: USER ID and PASSWORD, of the interface.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the S Q L statement included in a variable s q l string, is sent to a database server for processing.</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results of processing are saved in a variable: results.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the results of processing are empty, then it means, that a relational table: USER, does not contain user name and password provided by a user through the interface.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a variable: user Has Been Authenticated, is set to false.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Otherwise, if a query returns a nonempty result, then a variable: user Has Been Authenticated, is set to: true.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Hence, to pass through the authentication, we have to enter into the fields: USER ID and PASSWORD, the values, such that SELECT statement returns a nonempty result.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As long as the result is nonempty, it really does not matter what SELECT statement returns from its processing on USER table.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So assume, that a malicious user intentionally types in a malicious code like the one displayed in the second paragraph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idea is to provide the values in the USER ID and PASSWORD fields, such that after the concatenation with the SELECT statement, a condition in the WHERE clause always evaluates to: TRUE.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a case, s q l String variable obtains the values listed at the bottom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Note, that it is always true, that empty string: ' ' is always equal to an empty string: '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such term is used in a disjunction on both side of a conjunction in the WHERE clause, then disjunction is always true and in the consequence a conjunction is also always true.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At the end, it does not really matter what a user name and password are.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SELECT statement always returns all rows from a relational table USER.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4178141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In such a case s q l String variable obtains SELECT statement listed at the top paragraph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Interpretation of WHERE condition returns: TRUE, because empty string is equal to empty string and evaluation of disjunctions returns: TRUE, and finally evaluation of  conjunction also returns: TRUE.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Hence, the result is not empty and a variable user Has Been Authenticated is set to TRUE.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why, when you enter a description of your transaction in online banking, you are allowed to use only letters and digits.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1487087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err="1">
                <a:latin typeface="+mn-lt"/>
              </a:rPr>
              <a:t>Troyan</a:t>
            </a:r>
            <a:r>
              <a:rPr lang="en-US" sz="2000" b="0" strike="noStrike" spc="-1" dirty="0">
                <a:latin typeface="+mn-lt"/>
              </a:rPr>
              <a: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3125658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a:t>
            </a:r>
            <a:r>
              <a:rPr lang="en-US" sz="2000" b="0" strike="noStrike" spc="-1" dirty="0" err="1">
                <a:latin typeface="+mn-lt"/>
              </a:rPr>
              <a:t>Troyan</a:t>
            </a:r>
            <a:r>
              <a:rPr lang="en-US" sz="2000" b="0" strike="noStrike" spc="-1" dirty="0">
                <a:latin typeface="+mn-lt"/>
              </a:rPr>
              <a:t> is an </a:t>
            </a:r>
            <a:r>
              <a:rPr lang="en-US" sz="2000" b="0" strike="noStrike" spc="-1" dirty="0" err="1">
                <a:latin typeface="+mn-lt"/>
              </a:rPr>
              <a:t>unauthorised</a:t>
            </a:r>
            <a:r>
              <a:rPr lang="en-US" sz="2000" b="0" strike="noStrike" spc="-1" dirty="0">
                <a:latin typeface="+mn-lt"/>
              </a:rPr>
              <a:t> program included within a legitimate program.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legitimate program is modified by the placement of an unauthorized code within its body.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legitimate program seems to do one thing, but it actually does several other operations without our knowledge or agreement.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word </a:t>
            </a:r>
            <a:r>
              <a:rPr lang="en-US" sz="2000" b="0" strike="noStrike" spc="-1" dirty="0" err="1">
                <a:latin typeface="+mn-lt"/>
              </a:rPr>
              <a:t>Troyan</a:t>
            </a:r>
            <a:r>
              <a:rPr lang="en-US" sz="2000" b="0" strike="noStrike" spc="-1" dirty="0">
                <a:latin typeface="+mn-lt"/>
              </a:rPr>
              <a:t> comes from the Greek myth about the City of Troy, in which the Greeks gave their enemy a "gift" – huge wooden horse and pretend to abandon the siege of the City.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Greek soldiers were hidden inside the horse.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soldiers stormed out of the horse during the night and they conquered the City of Troy.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err="1">
                <a:latin typeface="+mn-lt"/>
              </a:rPr>
              <a:t>Troyans</a:t>
            </a:r>
            <a:r>
              <a:rPr lang="en-US" sz="2000" b="0" strike="noStrike" spc="-1" dirty="0">
                <a:latin typeface="+mn-lt"/>
              </a:rPr>
              <a:t> or "</a:t>
            </a:r>
            <a:r>
              <a:rPr lang="en-US" sz="2000" b="0" strike="noStrike" spc="-1" dirty="0" err="1">
                <a:latin typeface="+mn-lt"/>
              </a:rPr>
              <a:t>Troyan</a:t>
            </a:r>
            <a:r>
              <a:rPr lang="en-US" sz="2000" b="0" strike="noStrike" spc="-1" dirty="0">
                <a:latin typeface="+mn-lt"/>
              </a:rPr>
              <a:t> horses" are one of the main forms of attack, that have gained the "fame" on the desktop computers together with worms, viruses and other malicious software.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So, the more general conclusion is: be careful about the gifts from the enemies.</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4144504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database </a:t>
            </a:r>
            <a:r>
              <a:rPr lang="en-US" sz="2000" b="0" strike="noStrike" spc="-1" dirty="0" err="1">
                <a:latin typeface="+mn-lt"/>
              </a:rPr>
              <a:t>Troyan</a:t>
            </a:r>
            <a:r>
              <a:rPr lang="en-US" sz="2000" b="0" strike="noStrike" spc="-1" dirty="0">
                <a:latin typeface="+mn-lt"/>
              </a:rPr>
              <a:t> is an attack, that consists of two phases: the injection of the malicious code and the calling of the malicious code.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difficult to track Database </a:t>
            </a:r>
            <a:r>
              <a:rPr lang="en-US" sz="2000" b="0" strike="noStrike" spc="-1" dirty="0" err="1">
                <a:latin typeface="+mn-lt"/>
              </a:rPr>
              <a:t>Troyan</a:t>
            </a:r>
            <a:r>
              <a:rPr lang="en-US" sz="2000" b="0" strike="noStrike" spc="-1" dirty="0">
                <a:latin typeface="+mn-lt"/>
              </a:rPr>
              <a:t> because of separation in two phases and, because of that it is difficult to associate two apparently not related events.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database </a:t>
            </a:r>
            <a:r>
              <a:rPr lang="en-US" sz="2000" b="0" strike="noStrike" spc="-1" dirty="0" err="1">
                <a:latin typeface="+mn-lt"/>
              </a:rPr>
              <a:t>Troyan</a:t>
            </a:r>
            <a:r>
              <a:rPr lang="en-US" sz="2000" b="0" strike="noStrike" spc="-1" dirty="0">
                <a:latin typeface="+mn-lt"/>
              </a:rPr>
              <a:t>, after it is inserted into the system may stay in the system for a long time as so called "sleeper" until it is activated.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perfect location to implant a database </a:t>
            </a:r>
            <a:r>
              <a:rPr lang="en-US" sz="2000" b="0" strike="noStrike" spc="-1" dirty="0" err="1">
                <a:latin typeface="+mn-lt"/>
              </a:rPr>
              <a:t>Troyan</a:t>
            </a:r>
            <a:r>
              <a:rPr lang="en-US" sz="2000" b="0" strike="noStrike" spc="-1" dirty="0">
                <a:latin typeface="+mn-lt"/>
              </a:rPr>
              <a:t> are stored routines and database triggers.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why many of the financial institutions very strictly demand from the database developers: NO TRIGGERS !.</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3354428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There are four categories of </a:t>
            </a:r>
            <a:r>
              <a:rPr lang="en-US" sz="2000" b="0" strike="noStrike" spc="-1" dirty="0" err="1">
                <a:latin typeface="+mn-lt"/>
              </a:rPr>
              <a:t>Troyan</a:t>
            </a:r>
            <a:r>
              <a:rPr lang="en-US" sz="2000" b="0" strike="noStrike" spc="-1" dirty="0">
                <a:latin typeface="+mn-lt"/>
              </a:rPr>
              <a:t> attacks: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first is an attack, that both injects a </a:t>
            </a:r>
            <a:r>
              <a:rPr lang="en-US" sz="2000" b="0" strike="noStrike" spc="-1" dirty="0" err="1">
                <a:latin typeface="+mn-lt"/>
              </a:rPr>
              <a:t>Troyan</a:t>
            </a:r>
            <a:r>
              <a:rPr lang="en-US" sz="2000" b="0" strike="noStrike" spc="-1" dirty="0">
                <a:latin typeface="+mn-lt"/>
              </a:rPr>
              <a:t> and calls it.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second is an attack, that uses an oblivious user or process, to inject a </a:t>
            </a:r>
            <a:r>
              <a:rPr lang="en-US" sz="2000" b="0" strike="noStrike" spc="-1" dirty="0" err="1">
                <a:latin typeface="+mn-lt"/>
              </a:rPr>
              <a:t>Troyan</a:t>
            </a:r>
            <a:r>
              <a:rPr lang="en-US" sz="2000" b="0" strike="noStrike" spc="-1" dirty="0">
                <a:latin typeface="+mn-lt"/>
              </a:rPr>
              <a:t> and then calls it, to extract the information or perform an action within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third is an attack, that injects a </a:t>
            </a:r>
            <a:r>
              <a:rPr lang="en-US" sz="2000" b="0" strike="noStrike" spc="-1" dirty="0" err="1">
                <a:latin typeface="+mn-lt"/>
              </a:rPr>
              <a:t>Troyan</a:t>
            </a:r>
            <a:r>
              <a:rPr lang="en-US" sz="2000" b="0" strike="noStrike" spc="-1" dirty="0">
                <a:latin typeface="+mn-lt"/>
              </a:rPr>
              <a:t> and then uses an oblivious user or process, to call a </a:t>
            </a:r>
            <a:r>
              <a:rPr lang="en-US" sz="2000" b="0" strike="noStrike" spc="-1" dirty="0" err="1">
                <a:latin typeface="+mn-lt"/>
              </a:rPr>
              <a:t>Troyan</a:t>
            </a:r>
            <a:r>
              <a:rPr lang="en-US" sz="2000" b="0" strike="noStrike" spc="-1" dirty="0">
                <a:latin typeface="+mn-lt"/>
              </a:rPr>
              <a: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fourth is an attack, that uses an oblivious user or process, to inject a </a:t>
            </a:r>
            <a:r>
              <a:rPr lang="en-US" sz="2000" b="0" strike="noStrike" spc="-1" dirty="0" err="1">
                <a:latin typeface="+mn-lt"/>
              </a:rPr>
              <a:t>Troyan</a:t>
            </a:r>
            <a:r>
              <a:rPr lang="en-US" sz="2000" b="0" strike="noStrike" spc="-1" dirty="0">
                <a:latin typeface="+mn-lt"/>
              </a:rPr>
              <a:t> and also uses an oblivious user or process, to call a </a:t>
            </a:r>
            <a:r>
              <a:rPr lang="en-US" sz="2000" b="0" strike="noStrike" spc="-1" dirty="0" err="1">
                <a:latin typeface="+mn-lt"/>
              </a:rPr>
              <a:t>Troyan</a:t>
            </a:r>
            <a:r>
              <a:rPr lang="en-US" sz="2000" b="0" strike="noStrike" spc="-1" dirty="0">
                <a:latin typeface="+mn-lt"/>
              </a:rPr>
              <a: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example of using an oblivious user, is a scenario when a junior developer gets some procedural code, for example a trigger or a stored procedure, from someone he/she does not know and then the developer uses this code, without fully understanding what the code is doing.</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4047017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Elimination of vulnerabilities.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3848451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As we mentioned before, stored procedures and database triggers provide a "perfect environment" for the attacks on the security of database systems.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one of the reasons why elimination of vulnerabilities, includes tracking of stored procedures and database triggers.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first principle is to create a baseline for a set of stored procedures.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a collection of stored procedures, is fixed and we monitor all divergences from a baseline.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next principle is to log information and then to </a:t>
            </a:r>
            <a:r>
              <a:rPr lang="en-US" sz="2000" b="0" strike="noStrike" spc="-1" dirty="0" err="1">
                <a:latin typeface="+mn-lt"/>
              </a:rPr>
              <a:t>analyse</a:t>
            </a:r>
            <a:r>
              <a:rPr lang="en-US" sz="2000" b="0" strike="noStrike" spc="-1" dirty="0">
                <a:latin typeface="+mn-lt"/>
              </a:rPr>
              <a:t> the logs.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Next, we can implement a real-time alert.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Such solution is able to detect in real-time a situation, where </a:t>
            </a:r>
            <a:r>
              <a:rPr lang="en-US" sz="2000" b="0" strike="noStrike" spc="-1" dirty="0" err="1">
                <a:latin typeface="+mn-lt"/>
              </a:rPr>
              <a:t>unauthorised</a:t>
            </a:r>
            <a:r>
              <a:rPr lang="en-US" sz="2000" b="0" strike="noStrike" spc="-1" dirty="0">
                <a:latin typeface="+mn-lt"/>
              </a:rPr>
              <a:t> user attempts to access </a:t>
            </a:r>
            <a:r>
              <a:rPr lang="en-US" sz="2000" b="0" strike="noStrike" spc="-1" dirty="0" err="1">
                <a:latin typeface="+mn-lt"/>
              </a:rPr>
              <a:t>sensitve</a:t>
            </a:r>
            <a:r>
              <a:rPr lang="en-US" sz="2000" b="0" strike="noStrike" spc="-1" dirty="0">
                <a:latin typeface="+mn-lt"/>
              </a:rPr>
              <a:t> data.</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a real-time alert is implemented with the database triggers, then we have to make sure, that such implementation is completely safe.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next principle, is to implement base-line capable firewall and do not pass the request, to access data in a situation where credibility of a user is </a:t>
            </a:r>
            <a:r>
              <a:rPr lang="en-US" sz="2000" b="0" strike="noStrike" spc="-1" dirty="0" err="1">
                <a:latin typeface="+mn-lt"/>
              </a:rPr>
              <a:t>doubtfull</a:t>
            </a:r>
            <a:r>
              <a:rPr lang="en-US" sz="2000" b="0" strike="noStrike" spc="-1" dirty="0">
                <a:latin typeface="+mn-lt"/>
              </a:rPr>
              <a: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ultimate solution, is to manually control the creation of and changes to stored procedures and database triggers.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other principle include: watching for changes to run as privileges.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we have to control the privilege to process a piece of code stored in a data dictionary.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next principle, requires closely monitoring of developer activities in the production environments.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related to monitor creation of traces and event monitors.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We also should be aware of S Q L attachments in e-mails, because such attachments can be automatically processed by the email clients.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3643775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Hardening My S Q L environment.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1676446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Concepts.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To harden My S Q L environment, we have to first physically secure access to a server on which My S Q L lives.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Next, it is recommended to use the following values of the system variables.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variable: local </a:t>
            </a:r>
            <a:r>
              <a:rPr lang="en-US" sz="2000" b="0" strike="noStrike" spc="-1" dirty="0" err="1">
                <a:latin typeface="+mn-lt"/>
              </a:rPr>
              <a:t>infile</a:t>
            </a:r>
            <a:r>
              <a:rPr lang="en-US" sz="2000" b="0" strike="noStrike" spc="-1" dirty="0">
                <a:latin typeface="+mn-lt"/>
              </a:rPr>
              <a:t>, should be set to: OFF, in order to disable: LOAD DATA LOCAL statement.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variable: skip show database, should be set to: OFF, to ensure, that: show databases statement, only lists databases for which the user has some kind of privilege.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variable: secure </a:t>
            </a:r>
            <a:r>
              <a:rPr lang="en-US" sz="2000" b="0" strike="noStrike" spc="-1" dirty="0" err="1">
                <a:latin typeface="+mn-lt"/>
              </a:rPr>
              <a:t>auth</a:t>
            </a:r>
            <a:r>
              <a:rPr lang="en-US" sz="2000" b="0" strike="noStrike" spc="-1" dirty="0">
                <a:latin typeface="+mn-lt"/>
              </a:rPr>
              <a:t>, should be set to: OFF, to disallow authentication for the accounts, that have a password from the earlier versions.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variable: skip name resolve, should be set to: ON, in order, not to resolve the host names when checking client connections and use only IP addresses.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privileges: PROCESS, FILE or SUPER should not be granted to non administrative users.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We should not run My S Q L server on the same host as Web server, in order to force remote connections.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We must ensure, that a password for a user: root, is strong enough.</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2412756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More ideas for hardening My S Q l environment.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Disallow the default full control of the database, to the local users and disallow the default permissions, for the remote users, to connect to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Do not use My S Q L prior to version 4.1</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Limit privileges to the: load file function.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Disallow developers to access production database servers.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Enable auditing.</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21</a:t>
            </a:fld>
            <a:endParaRPr lang="en-US" sz="1200" b="0" strike="noStrike" spc="-1">
              <a:latin typeface="Arial"/>
            </a:endParaRPr>
          </a:p>
        </p:txBody>
      </p:sp>
    </p:spTree>
    <p:extLst>
      <p:ext uri="{BB962C8B-B14F-4D97-AF65-F5344CB8AC3E}">
        <p14:creationId xmlns:p14="http://schemas.microsoft.com/office/powerpoint/2010/main" val="2823634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References.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a:latin typeface="+mn-lt"/>
              </a:rPr>
              <a:t>&lt;/speak&gt;</a:t>
            </a:r>
            <a:endParaRPr lang="en-US" sz="2000" b="0" strike="noStrike" spc="-1" dirty="0">
              <a:latin typeface="+mn-lt"/>
            </a:endParaRPr>
          </a:p>
        </p:txBody>
      </p:sp>
      <p:sp>
        <p:nvSpPr>
          <p:cNvPr id="280"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1"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293BEBB-CB62-48D8-AF3B-85DA3A8A7C1C}" type="slidenum">
              <a:rPr lang="en-US" sz="1200" b="0" strike="noStrike" spc="-1">
                <a:solidFill>
                  <a:srgbClr val="000000"/>
                </a:solidFill>
                <a:latin typeface="Times New Roman"/>
                <a:ea typeface="+mn-ea"/>
              </a:rPr>
              <a:t>22</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Arial"/>
              </a:rPr>
              <a:t>&lt;speak&gt;&lt;prosody rate=”80%"&gt;</a:t>
            </a:r>
          </a:p>
          <a:p>
            <a:pPr marL="216000" indent="-213480">
              <a:lnSpc>
                <a:spcPct val="100000"/>
              </a:lnSpc>
            </a:pPr>
            <a:r>
              <a:rPr lang="en-US" sz="2000" b="0" strike="noStrike" spc="-1" dirty="0">
                <a:latin typeface="Arial"/>
              </a:rPr>
              <a:t>This is a </a:t>
            </a: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risk is the potential of gaining or losing something of value.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example, in some database systems it is possible to re-use a password already used to logon to an operating system.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a case, we gain a smaller number of </a:t>
            </a:r>
            <a:r>
              <a:rPr lang="en-US" sz="2000" b="0" strike="noStrike" spc="-1" dirty="0" err="1">
                <a:latin typeface="+mn-lt"/>
              </a:rPr>
              <a:t>paswords</a:t>
            </a:r>
            <a:r>
              <a:rPr lang="en-US" sz="2000" b="0" strike="noStrike" spc="-1" dirty="0">
                <a:latin typeface="+mn-lt"/>
              </a:rPr>
              <a:t> to remember, however, we risk, both access to an operating system and to a database system when a password is broken.</a:t>
            </a:r>
          </a:p>
          <a:p>
            <a:pPr marL="216000" indent="-213480">
              <a:lnSpc>
                <a:spcPct val="100000"/>
              </a:lnSpc>
            </a:pPr>
            <a:r>
              <a:rPr lang="en-US" sz="2000" b="0" strike="noStrike" spc="-1" dirty="0">
                <a:latin typeface="+mn-lt"/>
              </a:rPr>
              <a:t>In the other example, we reduce time spent on verification of logical consistency constraints.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a case, we gain on performance, because a database system does not need to spend more time on verification of data consistency.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On the other hand, the risks of database corruption are higher.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threat is a communicated intent to inflict harm or loss on another person.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a typical case a hacker communicates the intentions to break into the system. </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concept of vulnerability, refers to the inability of a system to withstand the effects of a hostile environment.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human element of a database management system is one the biggest vulnerabilities of the system.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attack vector is a path or means by which a hacker can gain access to a computer or network server in order to deliver a payload or malicious outcome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Attack vectors enable hackers to exploit system vulnerabilities, including the human element.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Arial"/>
              </a:rPr>
              <a:t>slide body</a:t>
            </a:r>
          </a:p>
          <a:p>
            <a:pPr marL="216000" indent="-213480">
              <a:lnSpc>
                <a:spcPct val="100000"/>
              </a:lnSpc>
            </a:pPr>
            <a:r>
              <a:rPr lang="en-US" sz="2000" b="0" strike="noStrike" spc="-1" dirty="0">
                <a:latin typeface="Arial"/>
              </a:rPr>
              <a:t>&lt;/prosody&gt;</a:t>
            </a:r>
          </a:p>
          <a:p>
            <a:pPr marL="216000" indent="-213480">
              <a:lnSpc>
                <a:spcPct val="100000"/>
              </a:lnSpc>
            </a:pPr>
            <a:r>
              <a:rPr lang="en-US" sz="2000" b="0" strike="noStrike" spc="-1" dirty="0">
                <a:latin typeface="Arial"/>
              </a:rPr>
              <a:t>&lt;/speak&gt;</a:t>
            </a:r>
          </a:p>
          <a:p>
            <a:pPr marL="216000" indent="-213480">
              <a:lnSpc>
                <a:spcPct val="100000"/>
              </a:lnSpc>
            </a:pPr>
            <a:endParaRPr lang="en-US" sz="2000" b="0" strike="noStrike" spc="-1" dirty="0">
              <a:latin typeface="Arial"/>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a:t>
            </a:fld>
            <a:endParaRPr lang="en-US" sz="1200" b="0" strike="noStrike" spc="-1">
              <a:latin typeface="Arial"/>
            </a:endParaRPr>
          </a:p>
        </p:txBody>
      </p:sp>
    </p:spTree>
    <p:extLst>
      <p:ext uri="{BB962C8B-B14F-4D97-AF65-F5344CB8AC3E}">
        <p14:creationId xmlns:p14="http://schemas.microsoft.com/office/powerpoint/2010/main" val="354576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What causes vulnerabilities ?</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1239301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One of the main sources of vulnerabilities are software defects.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Software defects are accidentally or intentionally built into the code, during the software development process.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Software defect include design flaws and coding mistakes.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Usually about 35% of successful attacks exploit software defects.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Design flaws involve design decisions, that create an inherently insecure system.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Coding errors include both ordinary software bugs as well as features, that were put in not by design but through oversight.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Usually, as a result of developers not thinking of all potential consequences of the </a:t>
            </a:r>
            <a:r>
              <a:rPr lang="en-US" sz="2000" b="0" strike="noStrike" spc="-1" dirty="0" err="1">
                <a:latin typeface="+mn-lt"/>
              </a:rPr>
              <a:t>designa</a:t>
            </a:r>
            <a:r>
              <a:rPr lang="en-US" sz="2000" b="0" strike="noStrike" spc="-1" dirty="0">
                <a:latin typeface="+mn-lt"/>
              </a:rPr>
              <a:t> and implementation decisions.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Typical coding errors include: buffer overflows, race conditions, back doors into systems and even nonrandom random-number generators.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182479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Another important source of vulnerabilities are configuration errors.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Configuration errors account for approximately 65% of all vulnerabilities.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Configuration errors include set up of unnecessary and dangerous services, when a system is configured, such that it brings up the services, and allows for the connections that are not required.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usually caused by installation of a system with a default configuration, rather than with the precisely defined configuration, that eliminates all features, that are not required.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always easier to use default configuration, because vendors prefer to offer an all-enabling starting configuration.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classical example was one of the well known database systems, where a default password to a database </a:t>
            </a:r>
            <a:r>
              <a:rPr lang="en-US" sz="2000" b="0" strike="noStrike" spc="-1" dirty="0" err="1">
                <a:latin typeface="+mn-lt"/>
              </a:rPr>
              <a:t>adminstration</a:t>
            </a:r>
            <a:r>
              <a:rPr lang="en-US" sz="2000" b="0" strike="noStrike" spc="-1" dirty="0">
                <a:latin typeface="+mn-lt"/>
              </a:rPr>
              <a:t> account was predefined as 'manager'.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Usually, database administrators forgot to change the password after the installation of database system.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My S Q L with user: root, available without a password is yet another nice example of a situation, that may result with a configuration error.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360149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Yet another source of vulnerabilities, is an incorrect administration of a discretionary access control system.</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When the access control system includes configuration mistakes, then the entire security model falls apart.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More complex systems have pretty elaborate access control schemes, based on the concepts of groups, roles, permissions, delegation and the other.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systems, it is quite easy to make a mistake in access control configuration.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very hard to detect the cases, that exploit such mistakes, because it cannot be detected by intrusion detection or other monitoring systems.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is due to the incorrect assumptions, that outside access looks correct.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2404478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a:latin typeface="Arial"/>
              </a:rPr>
              <a:t>&lt;speak&gt;&lt;prosody rate=”80%"&gt;</a:t>
            </a:r>
          </a:p>
          <a:p>
            <a:pPr marL="216000" indent="-213480">
              <a:lnSpc>
                <a:spcPct val="100000"/>
              </a:lnSpc>
            </a:pPr>
            <a:r>
              <a:rPr lang="en-US" sz="2000" b="0" strike="noStrike" spc="-1">
                <a:latin typeface="Arial"/>
              </a:rPr>
              <a:t>This is a slide body</a:t>
            </a:r>
          </a:p>
          <a:p>
            <a:pPr marL="216000" indent="-213480">
              <a:lnSpc>
                <a:spcPct val="100000"/>
              </a:lnSpc>
            </a:pPr>
            <a:r>
              <a:rPr lang="en-US" sz="2000" b="0" strike="noStrike" spc="-1">
                <a:latin typeface="Arial"/>
              </a:rPr>
              <a:t>&lt;/prosody&gt;</a:t>
            </a:r>
          </a:p>
          <a:p>
            <a:pPr marL="216000" indent="-213480">
              <a:lnSpc>
                <a:spcPct val="100000"/>
              </a:lnSpc>
            </a:pPr>
            <a:r>
              <a:rPr lang="en-US" sz="2000" b="0" strike="noStrike" spc="-1">
                <a:latin typeface="Arial"/>
              </a:rPr>
              <a:t>&lt;/speak&gt;</a:t>
            </a:r>
          </a:p>
          <a:p>
            <a:pPr marL="216000" indent="-213480">
              <a:lnSpc>
                <a:spcPct val="100000"/>
              </a:lnSpc>
            </a:pPr>
            <a:endParaRPr lang="en-US" sz="2000" b="0" strike="noStrike" spc="-1">
              <a:latin typeface="Arial"/>
            </a:endParaRP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213793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S Q L injection is a technique, that exploits the applications using relational databases as their back end.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technique uses the fact, that an application has an available connection to a database and that the application composes S Q L statements and send them to a database server, to extract data or to perform certain functions.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 Q L injection uses a fact, that many of these applications compose S Q L statements, by doing string concatenation of the fixed part of S Q L statements, along with user supplied data, that forms WHERE clause or additional subqueries.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technique is based on intentionally malformed user supplied data, that transform S Q L statement from an innocent form into a malicious call, that causes </a:t>
            </a:r>
            <a:r>
              <a:rPr lang="en-US" sz="2000" b="0" strike="noStrike" spc="-1" dirty="0" err="1">
                <a:latin typeface="+mn-lt"/>
              </a:rPr>
              <a:t>unauthorised</a:t>
            </a:r>
            <a:r>
              <a:rPr lang="en-US" sz="2000" b="0" strike="noStrike" spc="-1" dirty="0">
                <a:latin typeface="+mn-lt"/>
              </a:rPr>
              <a:t> access, deletion of data, or even theft of information.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all cases S Q L injection as a technique, is based on using bugs and vulnerabilities in an application.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54365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7280" cy="551160"/>
          </a:xfrm>
          <a:prstGeom prst="rect">
            <a:avLst/>
          </a:prstGeom>
          <a:ln>
            <a:noFill/>
          </a:ln>
        </p:spPr>
      </p:pic>
      <p:pic>
        <p:nvPicPr>
          <p:cNvPr id="2" name="Picture 3"/>
          <p:cNvPicPr/>
          <p:nvPr/>
        </p:nvPicPr>
        <p:blipFill>
          <a:blip r:embed="rId15"/>
          <a:stretch/>
        </p:blipFill>
        <p:spPr>
          <a:xfrm>
            <a:off x="0" y="4320"/>
            <a:ext cx="9141120" cy="6846840"/>
          </a:xfrm>
          <a:prstGeom prst="rect">
            <a:avLst/>
          </a:prstGeom>
          <a:ln>
            <a:noFill/>
          </a:ln>
        </p:spPr>
      </p:pic>
      <p:pic>
        <p:nvPicPr>
          <p:cNvPr id="3" name="Picture 5"/>
          <p:cNvPicPr/>
          <p:nvPr/>
        </p:nvPicPr>
        <p:blipFill>
          <a:blip r:embed="rId16"/>
          <a:stretch/>
        </p:blipFill>
        <p:spPr>
          <a:xfrm>
            <a:off x="7317720" y="5233320"/>
            <a:ext cx="1422360" cy="117000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7280" cy="55116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4000" cy="2484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spc="-137" dirty="0">
                <a:solidFill>
                  <a:srgbClr val="FFFFFF"/>
                </a:solidFill>
                <a:latin typeface="Times New Roman"/>
              </a:rPr>
              <a:t>Data Vulnerabilities</a:t>
            </a:r>
            <a:endParaRPr lang="en-US" sz="6600" b="0" strike="noStrike" spc="-1" dirty="0">
              <a:latin typeface="Arial"/>
            </a:endParaRPr>
          </a:p>
        </p:txBody>
      </p:sp>
      <p:sp>
        <p:nvSpPr>
          <p:cNvPr id="88" name="CustomShape 2"/>
          <p:cNvSpPr/>
          <p:nvPr/>
        </p:nvSpPr>
        <p:spPr>
          <a:xfrm>
            <a:off x="303120" y="5513040"/>
            <a:ext cx="6397920" cy="10627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800" cy="366480"/>
          </a:xfrm>
          <a:prstGeom prst="rect">
            <a:avLst/>
          </a:prstGeom>
          <a:noFill/>
          <a:ln>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The famous SQL injection attack  </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For example, assume that we would like to implement the following interface that can be used to login a user to a system</a:t>
            </a: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a:p>
            <a:pPr marL="36195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USER ID:  __________________________</a:t>
            </a:r>
          </a:p>
          <a:p>
            <a:pPr marL="36195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PASSWORD: __________________________</a:t>
            </a:r>
          </a:p>
          <a:p>
            <a:pPr marL="186690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a:t>
            </a:r>
          </a:p>
          <a:p>
            <a:pPr marL="186690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 Logon   || Enroll  |</a:t>
            </a:r>
          </a:p>
          <a:p>
            <a:pPr marL="1866900" algn="just">
              <a:lnSpc>
                <a:spcPct val="100000"/>
              </a:lnSpc>
              <a:spcBef>
                <a:spcPts val="561"/>
              </a:spcBef>
              <a:buClr>
                <a:srgbClr val="0C2340"/>
              </a:buClr>
            </a:pPr>
            <a:r>
              <a:rPr lang="en-US" sz="2000" spc="-1" dirty="0">
                <a:solidFill>
                  <a:srgbClr val="002060"/>
                </a:solidFill>
                <a:latin typeface="Courier New" panose="02070309020205020404" pitchFamily="49" charset="0"/>
                <a:cs typeface="Courier New" panose="02070309020205020404" pitchFamily="49" charset="0"/>
              </a:rPr>
              <a:t>+---------++---------+</a:t>
            </a:r>
          </a:p>
          <a:p>
            <a:pPr marL="352440" indent="-342000" algn="just">
              <a:lnSpc>
                <a:spcPct val="100000"/>
              </a:lnSpc>
              <a:spcBef>
                <a:spcPts val="561"/>
              </a:spcBef>
              <a:buClr>
                <a:srgbClr val="0C2340"/>
              </a:buClr>
              <a:buFont typeface="Arial"/>
              <a:buChar char="•"/>
            </a:pPr>
            <a:endParaRPr lang="en-US" sz="2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 application receives </a:t>
            </a:r>
            <a:r>
              <a:rPr lang="en-US" sz="2000" spc="-1" dirty="0">
                <a:solidFill>
                  <a:srgbClr val="002060"/>
                </a:solidFill>
                <a:latin typeface="Courier New" panose="02070309020205020404" pitchFamily="49" charset="0"/>
                <a:cs typeface="Courier New" panose="02070309020205020404" pitchFamily="49" charset="0"/>
              </a:rPr>
              <a:t>USER ID </a:t>
            </a:r>
            <a:r>
              <a:rPr lang="en-US" sz="2000" spc="-1" dirty="0">
                <a:solidFill>
                  <a:srgbClr val="002060"/>
                </a:solidFill>
                <a:latin typeface="Times New Roman"/>
              </a:rPr>
              <a:t>and </a:t>
            </a:r>
            <a:r>
              <a:rPr lang="en-US" sz="2000" spc="-1" dirty="0">
                <a:solidFill>
                  <a:srgbClr val="002060"/>
                </a:solidFill>
                <a:latin typeface="Courier New" panose="02070309020205020404" pitchFamily="49" charset="0"/>
                <a:cs typeface="Courier New" panose="02070309020205020404" pitchFamily="49" charset="0"/>
              </a:rPr>
              <a:t>PASSWORD</a:t>
            </a:r>
            <a:r>
              <a:rPr lang="en-US" sz="2000" spc="-1" dirty="0">
                <a:solidFill>
                  <a:srgbClr val="002060"/>
                </a:solidFill>
                <a:latin typeface="Times New Roman"/>
              </a:rPr>
              <a:t> and it authenticates by checking </a:t>
            </a:r>
            <a:r>
              <a:rPr lang="en-US" sz="2000" spc="-1" dirty="0">
                <a:solidFill>
                  <a:srgbClr val="002060"/>
                </a:solidFill>
                <a:latin typeface="Courier New" panose="02070309020205020404" pitchFamily="49" charset="0"/>
                <a:cs typeface="Courier New" panose="02070309020205020404" pitchFamily="49" charset="0"/>
              </a:rPr>
              <a:t>USER ID </a:t>
            </a:r>
            <a:r>
              <a:rPr lang="en-US" sz="2000" spc="-1" dirty="0">
                <a:solidFill>
                  <a:srgbClr val="002060"/>
                </a:solidFill>
                <a:latin typeface="Times New Roman"/>
              </a:rPr>
              <a:t>and </a:t>
            </a:r>
            <a:r>
              <a:rPr lang="en-US" sz="2000" spc="-1" dirty="0">
                <a:solidFill>
                  <a:srgbClr val="002060"/>
                </a:solidFill>
                <a:latin typeface="Courier New" panose="02070309020205020404" pitchFamily="49" charset="0"/>
                <a:cs typeface="Courier New" panose="02070309020205020404" pitchFamily="49" charset="0"/>
              </a:rPr>
              <a:t>PASSWORD</a:t>
            </a:r>
            <a:r>
              <a:rPr lang="en-US" sz="2000" spc="-1" dirty="0">
                <a:solidFill>
                  <a:srgbClr val="002060"/>
                </a:solidFill>
                <a:latin typeface="Times New Roman"/>
              </a:rPr>
              <a:t> in </a:t>
            </a:r>
            <a:r>
              <a:rPr lang="en-US" sz="2000" spc="-1" dirty="0">
                <a:solidFill>
                  <a:srgbClr val="002060"/>
                </a:solidFill>
                <a:latin typeface="Courier New" panose="02070309020205020404" pitchFamily="49" charset="0"/>
                <a:cs typeface="Courier New" panose="02070309020205020404" pitchFamily="49" charset="0"/>
              </a:rPr>
              <a:t>USER</a:t>
            </a:r>
            <a:r>
              <a:rPr lang="en-US" sz="2000" spc="-1" dirty="0">
                <a:solidFill>
                  <a:srgbClr val="002060"/>
                </a:solidFill>
                <a:latin typeface="Times New Roman"/>
              </a:rPr>
              <a:t> table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Additionally the application does not validate what a user typed into these two fields and SQL statement is created by string concatenation</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334089310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The famous SQL injection attack  </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 following piece of code implements the authentication</a:t>
            </a:r>
            <a:endParaRPr lang="en-US" spc="-1" dirty="0">
              <a:solidFill>
                <a:srgbClr val="002060"/>
              </a:solidFill>
              <a:latin typeface="Times New Roman"/>
            </a:endParaRPr>
          </a:p>
          <a:p>
            <a:pPr marL="404813" algn="just">
              <a:lnSpc>
                <a:spcPct val="100000"/>
              </a:lnSpc>
              <a:spcBef>
                <a:spcPts val="561"/>
              </a:spcBef>
              <a:buClr>
                <a:srgbClr val="0C2340"/>
              </a:buClr>
            </a:pPr>
            <a:r>
              <a:rPr lang="en-US" sz="1600" spc="-1" dirty="0" err="1">
                <a:solidFill>
                  <a:srgbClr val="002060"/>
                </a:solidFill>
                <a:latin typeface="Courier New" panose="02070309020205020404" pitchFamily="49" charset="0"/>
                <a:cs typeface="Courier New" panose="02070309020205020404" pitchFamily="49" charset="0"/>
              </a:rPr>
              <a:t>sqlString</a:t>
            </a:r>
            <a:r>
              <a:rPr lang="en-US" sz="1600" spc="-1" dirty="0">
                <a:solidFill>
                  <a:srgbClr val="002060"/>
                </a:solidFill>
                <a:latin typeface="Courier New" panose="02070309020205020404" pitchFamily="49" charset="0"/>
                <a:cs typeface="Courier New" panose="02070309020205020404" pitchFamily="49" charset="0"/>
              </a:rPr>
              <a:t> = "SELECT USERID FROM USER WHERE USERID = ' " &amp;</a:t>
            </a:r>
          </a:p>
          <a:p>
            <a:pPr marL="404813" algn="just">
              <a:lnSpc>
                <a:spcPct val="100000"/>
              </a:lnSpc>
              <a:spcBef>
                <a:spcPts val="561"/>
              </a:spcBef>
              <a:buClr>
                <a:srgbClr val="0C2340"/>
              </a:buClr>
            </a:pPr>
            <a:r>
              <a:rPr lang="en-US" sz="1600" spc="-1" dirty="0" err="1">
                <a:solidFill>
                  <a:srgbClr val="002060"/>
                </a:solidFill>
                <a:latin typeface="Courier New" panose="02070309020205020404" pitchFamily="49" charset="0"/>
                <a:cs typeface="Courier New" panose="02070309020205020404" pitchFamily="49" charset="0"/>
              </a:rPr>
              <a:t>userID</a:t>
            </a:r>
            <a:r>
              <a:rPr lang="en-US" sz="1600" spc="-1" dirty="0">
                <a:solidFill>
                  <a:srgbClr val="002060"/>
                </a:solidFill>
                <a:latin typeface="Courier New" panose="02070309020205020404" pitchFamily="49" charset="0"/>
                <a:cs typeface="Courier New" panose="02070309020205020404" pitchFamily="49" charset="0"/>
              </a:rPr>
              <a:t>&amp; " ' AND PWD = ' " &amp;</a:t>
            </a:r>
            <a:r>
              <a:rPr lang="en-US" sz="1600" spc="-1" dirty="0" err="1">
                <a:solidFill>
                  <a:srgbClr val="002060"/>
                </a:solidFill>
                <a:latin typeface="Courier New" panose="02070309020205020404" pitchFamily="49" charset="0"/>
                <a:cs typeface="Courier New" panose="02070309020205020404" pitchFamily="49" charset="0"/>
              </a:rPr>
              <a:t>pwd</a:t>
            </a:r>
            <a:r>
              <a:rPr lang="en-US" sz="1600" spc="-1" dirty="0">
                <a:solidFill>
                  <a:srgbClr val="002060"/>
                </a:solidFill>
                <a:latin typeface="Courier New" panose="02070309020205020404" pitchFamily="49" charset="0"/>
                <a:cs typeface="Courier New" panose="02070309020205020404" pitchFamily="49" charset="0"/>
              </a:rPr>
              <a:t>&amp; " ' ";</a:t>
            </a:r>
          </a:p>
          <a:p>
            <a:pPr marL="404813"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result = </a:t>
            </a:r>
            <a:r>
              <a:rPr lang="en-US" sz="1600" spc="-1" dirty="0" err="1">
                <a:solidFill>
                  <a:srgbClr val="002060"/>
                </a:solidFill>
                <a:latin typeface="Courier New" panose="02070309020205020404" pitchFamily="49" charset="0"/>
                <a:cs typeface="Courier New" panose="02070309020205020404" pitchFamily="49" charset="0"/>
              </a:rPr>
              <a:t>GetQuery</a:t>
            </a:r>
            <a:r>
              <a:rPr lang="en-US" sz="1600" spc="-1" dirty="0">
                <a:solidFill>
                  <a:srgbClr val="002060"/>
                </a:solidFill>
                <a:latin typeface="Courier New" panose="02070309020205020404" pitchFamily="49" charset="0"/>
                <a:cs typeface="Courier New" panose="02070309020205020404" pitchFamily="49" charset="0"/>
              </a:rPr>
              <a:t> Result(</a:t>
            </a:r>
            <a:r>
              <a:rPr lang="en-US" sz="1600" spc="-1" dirty="0" err="1">
                <a:solidFill>
                  <a:srgbClr val="002060"/>
                </a:solidFill>
                <a:latin typeface="Courier New" panose="02070309020205020404" pitchFamily="49" charset="0"/>
                <a:cs typeface="Courier New" panose="02070309020205020404" pitchFamily="49" charset="0"/>
              </a:rPr>
              <a:t>sqlString</a:t>
            </a:r>
            <a:r>
              <a:rPr lang="en-US" sz="1600" spc="-1" dirty="0">
                <a:solidFill>
                  <a:srgbClr val="002060"/>
                </a:solidFill>
                <a:latin typeface="Courier New" panose="02070309020205020404" pitchFamily="49" charset="0"/>
                <a:cs typeface="Courier New" panose="02070309020205020404" pitchFamily="49" charset="0"/>
              </a:rPr>
              <a:t>);</a:t>
            </a:r>
          </a:p>
          <a:p>
            <a:pPr marL="404813"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if (result = "") then</a:t>
            </a:r>
          </a:p>
          <a:p>
            <a:pPr marL="404813"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  </a:t>
            </a:r>
            <a:r>
              <a:rPr lang="en-US" sz="1600" spc="-1" dirty="0" err="1">
                <a:solidFill>
                  <a:srgbClr val="002060"/>
                </a:solidFill>
                <a:latin typeface="Courier New" panose="02070309020205020404" pitchFamily="49" charset="0"/>
                <a:cs typeface="Courier New" panose="02070309020205020404" pitchFamily="49" charset="0"/>
              </a:rPr>
              <a:t>userHasBeenAuthenticated</a:t>
            </a:r>
            <a:r>
              <a:rPr lang="en-US" sz="1600" spc="-1" dirty="0">
                <a:solidFill>
                  <a:srgbClr val="002060"/>
                </a:solidFill>
                <a:latin typeface="Courier New" panose="02070309020205020404" pitchFamily="49" charset="0"/>
                <a:cs typeface="Courier New" panose="02070309020205020404" pitchFamily="49" charset="0"/>
              </a:rPr>
              <a:t> = False</a:t>
            </a:r>
          </a:p>
          <a:p>
            <a:pPr marL="404813"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else</a:t>
            </a:r>
          </a:p>
          <a:p>
            <a:pPr marL="404813"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  </a:t>
            </a:r>
            <a:r>
              <a:rPr lang="en-US" sz="1600" spc="-1" dirty="0" err="1">
                <a:solidFill>
                  <a:srgbClr val="002060"/>
                </a:solidFill>
                <a:latin typeface="Courier New" panose="02070309020205020404" pitchFamily="49" charset="0"/>
                <a:cs typeface="Courier New" panose="02070309020205020404" pitchFamily="49" charset="0"/>
              </a:rPr>
              <a:t>userHasBeenAutheticated</a:t>
            </a:r>
            <a:r>
              <a:rPr lang="en-US" sz="1600" spc="-1" dirty="0">
                <a:solidFill>
                  <a:srgbClr val="002060"/>
                </a:solidFill>
                <a:latin typeface="Courier New" panose="02070309020205020404" pitchFamily="49" charset="0"/>
                <a:cs typeface="Courier New" panose="02070309020205020404" pitchFamily="49" charset="0"/>
              </a:rPr>
              <a:t> = True</a:t>
            </a:r>
          </a:p>
          <a:p>
            <a:pPr marL="404813"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end if;</a:t>
            </a:r>
          </a:p>
          <a:p>
            <a:pPr marL="404813" algn="just">
              <a:lnSpc>
                <a:spcPct val="100000"/>
              </a:lnSpc>
              <a:spcBef>
                <a:spcPts val="561"/>
              </a:spcBef>
              <a:buClr>
                <a:srgbClr val="0C2340"/>
              </a:buClr>
            </a:pPr>
            <a:endParaRPr lang="en-US" sz="105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pc="-1" dirty="0">
                <a:solidFill>
                  <a:srgbClr val="002060"/>
                </a:solidFill>
                <a:latin typeface="Times New Roman"/>
              </a:rPr>
              <a:t>What happens when a user intentionally types in a malicious code like</a:t>
            </a:r>
          </a:p>
          <a:p>
            <a:pPr marL="361950" algn="just">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USER ID: ' OR ' ' = '</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PASSWORD: ' OR ' = '</a:t>
            </a:r>
          </a:p>
          <a:p>
            <a:pPr marL="10440" algn="just">
              <a:lnSpc>
                <a:spcPct val="100000"/>
              </a:lnSpc>
              <a:spcBef>
                <a:spcPts val="561"/>
              </a:spcBef>
              <a:buClr>
                <a:srgbClr val="0C2340"/>
              </a:buClr>
            </a:pPr>
            <a:endParaRPr lang="en-US" sz="1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pc="-1" dirty="0">
                <a:solidFill>
                  <a:srgbClr val="002060"/>
                </a:solidFill>
                <a:latin typeface="Times New Roman"/>
              </a:rPr>
              <a:t>In such a case </a:t>
            </a:r>
            <a:r>
              <a:rPr lang="en-US" spc="-1" dirty="0" err="1">
                <a:solidFill>
                  <a:srgbClr val="002060"/>
                </a:solidFill>
                <a:latin typeface="Courier New" panose="02070309020205020404" pitchFamily="49" charset="0"/>
                <a:cs typeface="Courier New" panose="02070309020205020404" pitchFamily="49" charset="0"/>
              </a:rPr>
              <a:t>sqlString</a:t>
            </a:r>
            <a:r>
              <a:rPr lang="en-US" spc="-1" dirty="0">
                <a:solidFill>
                  <a:srgbClr val="002060"/>
                </a:solidFill>
                <a:latin typeface="Times New Roman"/>
              </a:rPr>
              <a:t> variable obtains the following value</a:t>
            </a:r>
          </a:p>
          <a:p>
            <a:pPr marL="361950" algn="just">
              <a:lnSpc>
                <a:spcPct val="100000"/>
              </a:lnSpc>
              <a:spcBef>
                <a:spcPts val="561"/>
              </a:spcBef>
              <a:buClr>
                <a:srgbClr val="0C2340"/>
              </a:buClr>
            </a:pPr>
            <a:r>
              <a:rPr lang="en-US" sz="1600" u="sng" spc="-1" dirty="0">
                <a:solidFill>
                  <a:srgbClr val="002060"/>
                </a:solidFill>
                <a:latin typeface="Courier New" panose="02070309020205020404" pitchFamily="49" charset="0"/>
                <a:cs typeface="Courier New" panose="02070309020205020404" pitchFamily="49" charset="0"/>
              </a:rPr>
              <a:t>SELECT USERID FROM USER WHERE USERID = '' OR '' = '' AND </a:t>
            </a:r>
          </a:p>
          <a:p>
            <a:pPr marL="361950" algn="just">
              <a:lnSpc>
                <a:spcPct val="100000"/>
              </a:lnSpc>
              <a:spcBef>
                <a:spcPts val="561"/>
              </a:spcBef>
              <a:buClr>
                <a:srgbClr val="0C2340"/>
              </a:buClr>
            </a:pPr>
            <a:r>
              <a:rPr lang="en-US" sz="1600" spc="-1" dirty="0">
                <a:solidFill>
                  <a:srgbClr val="002060"/>
                </a:solidFill>
                <a:latin typeface="Courier New" panose="02070309020205020404" pitchFamily="49" charset="0"/>
                <a:cs typeface="Courier New" panose="02070309020205020404" pitchFamily="49" charset="0"/>
              </a:rPr>
              <a:t>                              </a:t>
            </a:r>
            <a:r>
              <a:rPr lang="en-US" sz="1600" u="sng" spc="-1" dirty="0">
                <a:solidFill>
                  <a:srgbClr val="002060"/>
                </a:solidFill>
                <a:latin typeface="Courier New" panose="02070309020205020404" pitchFamily="49" charset="0"/>
                <a:cs typeface="Courier New" panose="02070309020205020404" pitchFamily="49" charset="0"/>
              </a:rPr>
              <a:t>PWD = '' OR '' = ''</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33054320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The famous SQL injection attack  </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In such a case </a:t>
            </a:r>
            <a:r>
              <a:rPr lang="en-US" sz="2000" spc="-1" dirty="0" err="1">
                <a:solidFill>
                  <a:srgbClr val="002060"/>
                </a:solidFill>
                <a:latin typeface="Courier New" panose="02070309020205020404" pitchFamily="49" charset="0"/>
                <a:cs typeface="Courier New" panose="02070309020205020404" pitchFamily="49" charset="0"/>
              </a:rPr>
              <a:t>sqlString</a:t>
            </a:r>
            <a:r>
              <a:rPr lang="en-US" sz="2000" spc="-1" dirty="0">
                <a:solidFill>
                  <a:srgbClr val="002060"/>
                </a:solidFill>
                <a:latin typeface="Times New Roman"/>
              </a:rPr>
              <a:t> variable obtains the following value</a:t>
            </a:r>
          </a:p>
          <a:p>
            <a:pPr marL="10440" algn="just">
              <a:lnSpc>
                <a:spcPct val="100000"/>
              </a:lnSpc>
              <a:spcBef>
                <a:spcPts val="561"/>
              </a:spcBef>
              <a:buClr>
                <a:srgbClr val="0C2340"/>
              </a:buClr>
            </a:pPr>
            <a:r>
              <a:rPr lang="en-US" spc="-1" dirty="0">
                <a:solidFill>
                  <a:srgbClr val="002060"/>
                </a:solidFill>
                <a:latin typeface="Courier New" panose="02070309020205020404" pitchFamily="49" charset="0"/>
                <a:cs typeface="Courier New" panose="02070309020205020404" pitchFamily="49" charset="0"/>
              </a:rPr>
              <a:t>SELECT USERID FROM USER WHERE USERID = '' OR ''= '' AND PWD = '' OR ''=''</a:t>
            </a:r>
            <a:endParaRPr lang="en-US" sz="2000" spc="-1" dirty="0">
              <a:solidFill>
                <a:srgbClr val="00206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Interpretation of </a:t>
            </a:r>
            <a:r>
              <a:rPr lang="en-US" sz="2000" spc="-1" dirty="0">
                <a:solidFill>
                  <a:srgbClr val="002060"/>
                </a:solidFill>
                <a:latin typeface="Courier New" panose="02070309020205020404" pitchFamily="49" charset="0"/>
                <a:cs typeface="Courier New" panose="02070309020205020404" pitchFamily="49" charset="0"/>
              </a:rPr>
              <a:t>WHERE</a:t>
            </a:r>
            <a:r>
              <a:rPr lang="en-US" sz="2000" spc="-1" dirty="0">
                <a:solidFill>
                  <a:srgbClr val="002060"/>
                </a:solidFill>
                <a:latin typeface="Times New Roman"/>
              </a:rPr>
              <a:t> condition returns </a:t>
            </a:r>
            <a:r>
              <a:rPr lang="en-US" sz="2000" spc="-1" dirty="0">
                <a:solidFill>
                  <a:srgbClr val="002060"/>
                </a:solidFill>
                <a:latin typeface="Courier New" panose="02070309020205020404" pitchFamily="49" charset="0"/>
                <a:cs typeface="Courier New" panose="02070309020205020404" pitchFamily="49" charset="0"/>
              </a:rPr>
              <a:t>TRUE</a:t>
            </a:r>
            <a:r>
              <a:rPr lang="en-US" sz="2000" spc="-1" dirty="0">
                <a:solidFill>
                  <a:srgbClr val="002060"/>
                </a:solidFill>
                <a:latin typeface="Times New Roman"/>
              </a:rPr>
              <a:t> because empty string is equal to empty string </a:t>
            </a:r>
            <a:r>
              <a:rPr lang="en-US" sz="2000" spc="-1" dirty="0">
                <a:solidFill>
                  <a:srgbClr val="002060"/>
                </a:solidFill>
                <a:latin typeface="Courier New" panose="02070309020205020404" pitchFamily="49" charset="0"/>
                <a:cs typeface="Courier New" panose="02070309020205020404" pitchFamily="49" charset="0"/>
              </a:rPr>
              <a:t>(' ' = ' ') </a:t>
            </a:r>
            <a:r>
              <a:rPr lang="en-US" sz="2000" spc="-1" dirty="0">
                <a:solidFill>
                  <a:srgbClr val="002060"/>
                </a:solidFill>
                <a:latin typeface="Times New Roman"/>
              </a:rPr>
              <a:t>and evaluation of disjunctions </a:t>
            </a:r>
            <a:r>
              <a:rPr lang="en-US" sz="2000" spc="-1" dirty="0">
                <a:solidFill>
                  <a:srgbClr val="002060"/>
                </a:solidFill>
                <a:latin typeface="Courier New" panose="02070309020205020404" pitchFamily="49" charset="0"/>
                <a:cs typeface="Courier New" panose="02070309020205020404" pitchFamily="49" charset="0"/>
              </a:rPr>
              <a:t>USERID = ' ' OR ' '= ' ' </a:t>
            </a:r>
            <a:r>
              <a:rPr lang="en-US" sz="2000" spc="-1" dirty="0">
                <a:solidFill>
                  <a:srgbClr val="002060"/>
                </a:solidFill>
                <a:latin typeface="Times New Roman"/>
              </a:rPr>
              <a:t>, and </a:t>
            </a:r>
            <a:r>
              <a:rPr lang="en-US" sz="2000" spc="-1" dirty="0">
                <a:solidFill>
                  <a:srgbClr val="002060"/>
                </a:solidFill>
                <a:latin typeface="Courier New" panose="02070309020205020404" pitchFamily="49" charset="0"/>
                <a:cs typeface="Courier New" panose="02070309020205020404" pitchFamily="49" charset="0"/>
              </a:rPr>
              <a:t>PWD = ' ' OR ' ' = ' '</a:t>
            </a:r>
            <a:r>
              <a:rPr lang="en-US" sz="2000" spc="-1" dirty="0">
                <a:solidFill>
                  <a:srgbClr val="002060"/>
                </a:solidFill>
                <a:latin typeface="Times New Roman"/>
              </a:rPr>
              <a:t> returns </a:t>
            </a:r>
            <a:r>
              <a:rPr lang="en-US" sz="2000" spc="-1" dirty="0">
                <a:solidFill>
                  <a:srgbClr val="002060"/>
                </a:solidFill>
                <a:latin typeface="Courier New" panose="02070309020205020404" pitchFamily="49" charset="0"/>
                <a:cs typeface="Courier New" panose="02070309020205020404" pitchFamily="49" charset="0"/>
              </a:rPr>
              <a:t>TRUE</a:t>
            </a:r>
            <a:r>
              <a:rPr lang="en-US" sz="2000" spc="-1" dirty="0">
                <a:solidFill>
                  <a:srgbClr val="002060"/>
                </a:solidFill>
                <a:latin typeface="Times New Roman"/>
              </a:rPr>
              <a:t> and finally evaluation of conjunction </a:t>
            </a:r>
            <a:r>
              <a:rPr lang="en-US" sz="2000" spc="-1" dirty="0">
                <a:solidFill>
                  <a:srgbClr val="002060"/>
                </a:solidFill>
                <a:latin typeface="Courier New" panose="02070309020205020404" pitchFamily="49" charset="0"/>
                <a:cs typeface="Courier New" panose="02070309020205020404" pitchFamily="49" charset="0"/>
              </a:rPr>
              <a:t>USERID = ' ' OR ' ' = ' ' and PWD = ' ' OR ' ' = ' ' </a:t>
            </a:r>
            <a:r>
              <a:rPr lang="en-US" sz="2000" spc="-1" dirty="0">
                <a:solidFill>
                  <a:srgbClr val="002060"/>
                </a:solidFill>
                <a:latin typeface="Times New Roman"/>
              </a:rPr>
              <a:t>returns </a:t>
            </a:r>
            <a:r>
              <a:rPr lang="en-US" sz="2000" spc="-1" dirty="0">
                <a:solidFill>
                  <a:srgbClr val="002060"/>
                </a:solidFill>
                <a:latin typeface="Courier New" panose="02070309020205020404" pitchFamily="49" charset="0"/>
                <a:cs typeface="Courier New" panose="02070309020205020404" pitchFamily="49" charset="0"/>
              </a:rPr>
              <a:t>TRUE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Hence result is not empty and a variable </a:t>
            </a:r>
            <a:r>
              <a:rPr lang="en-US" sz="2000" spc="-1" dirty="0" err="1">
                <a:solidFill>
                  <a:srgbClr val="002060"/>
                </a:solidFill>
                <a:latin typeface="Courier New" panose="02070309020205020404" pitchFamily="49" charset="0"/>
                <a:cs typeface="Courier New" panose="02070309020205020404" pitchFamily="49" charset="0"/>
              </a:rPr>
              <a:t>userHasBeenAutheticated</a:t>
            </a:r>
            <a:r>
              <a:rPr lang="en-US" sz="2000" spc="-1" dirty="0">
                <a:solidFill>
                  <a:srgbClr val="002060"/>
                </a:solidFill>
                <a:latin typeface="Times New Roman"/>
              </a:rPr>
              <a:t> is set to </a:t>
            </a:r>
            <a:r>
              <a:rPr lang="en-US" sz="2000" spc="-1" dirty="0">
                <a:solidFill>
                  <a:srgbClr val="002060"/>
                </a:solidFill>
                <a:latin typeface="Courier New" panose="02070309020205020404" pitchFamily="49" charset="0"/>
                <a:cs typeface="Courier New" panose="02070309020205020404" pitchFamily="49" charset="0"/>
              </a:rPr>
              <a:t>TRUE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panose="02020603050405020304" pitchFamily="18" charset="0"/>
                <a:cs typeface="Times New Roman" panose="02020603050405020304" pitchFamily="18" charset="0"/>
              </a:rPr>
              <a:t>It is why, when you enter a description of your transaction in online banking, you are allowed to </a:t>
            </a:r>
            <a:r>
              <a:rPr lang="en-US" sz="2000" spc="-1">
                <a:solidFill>
                  <a:srgbClr val="002060"/>
                </a:solidFill>
                <a:latin typeface="Times New Roman" panose="02020603050405020304" pitchFamily="18" charset="0"/>
                <a:cs typeface="Times New Roman" panose="02020603050405020304" pitchFamily="18" charset="0"/>
              </a:rPr>
              <a:t>use only letters </a:t>
            </a:r>
            <a:r>
              <a:rPr lang="en-US" sz="2000" spc="-1" dirty="0">
                <a:solidFill>
                  <a:srgbClr val="002060"/>
                </a:solidFill>
                <a:latin typeface="Times New Roman" panose="02020603050405020304" pitchFamily="18" charset="0"/>
                <a:cs typeface="Times New Roman" panose="02020603050405020304" pitchFamily="18" charset="0"/>
              </a:rPr>
              <a:t>and digits.</a:t>
            </a:r>
          </a:p>
          <a:p>
            <a:pPr marL="361950" algn="just">
              <a:lnSpc>
                <a:spcPct val="100000"/>
              </a:lnSpc>
              <a:spcBef>
                <a:spcPts val="561"/>
              </a:spcBef>
              <a:buClr>
                <a:srgbClr val="0C2340"/>
              </a:buClr>
            </a:pPr>
            <a:endParaRPr lang="en-US" sz="16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24682312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What causes vulnerabilities ?</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The famous SQL Injection attack</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Trojan</a:t>
            </a:r>
            <a:r>
              <a:rPr lang="zh-CN" altLang="en-US" sz="2800" spc="-1" dirty="0">
                <a:solidFill>
                  <a:srgbClr val="FF0000"/>
                </a:solidFill>
                <a:latin typeface="Times New Roman" panose="02020603050405020304" pitchFamily="18" charset="0"/>
                <a:cs typeface="Times New Roman" panose="02020603050405020304" pitchFamily="18" charset="0"/>
              </a:rPr>
              <a:t> 木马</a:t>
            </a:r>
            <a:endParaRPr lang="en-US" sz="2800" spc="-1" dirty="0">
              <a:solidFill>
                <a:srgbClr val="FF0000"/>
              </a:solidFill>
              <a:latin typeface="Times New Roman" panose="02020603050405020304" pitchFamily="18" charset="0"/>
              <a:cs typeface="Times New Roman" panose="02020603050405020304" pitchFamily="18" charset="0"/>
            </a:endParaRP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Elimination of vulnerabilities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Hardening MySQL environment</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342104733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Trojan</a:t>
            </a:r>
            <a:r>
              <a:rPr lang="zh-CN" altLang="en-US" sz="3200" spc="-1" dirty="0">
                <a:solidFill>
                  <a:srgbClr val="FF0000"/>
                </a:solidFill>
                <a:latin typeface="Times New Roman" panose="02020603050405020304" pitchFamily="18" charset="0"/>
                <a:cs typeface="Times New Roman" panose="02020603050405020304" pitchFamily="18" charset="0"/>
              </a:rPr>
              <a:t>木马</a:t>
            </a:r>
            <a:endParaRPr lang="en-US" sz="3200" b="0" strike="noStrike" spc="-1" dirty="0">
              <a:latin typeface="Arial"/>
            </a:endParaRPr>
          </a:p>
        </p:txBody>
      </p:sp>
      <p:sp>
        <p:nvSpPr>
          <p:cNvPr id="94" name="CustomShape 2"/>
          <p:cNvSpPr/>
          <p:nvPr/>
        </p:nvSpPr>
        <p:spPr>
          <a:xfrm>
            <a:off x="457200" y="1041119"/>
            <a:ext cx="7871040" cy="5174329"/>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Trojan is an </a:t>
            </a:r>
            <a:r>
              <a:rPr lang="en-US" sz="2000" spc="-1" dirty="0">
                <a:solidFill>
                  <a:srgbClr val="FF0000"/>
                </a:solidFill>
                <a:latin typeface="Times New Roman"/>
              </a:rPr>
              <a:t>unauthorized program included within a legitimate program</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legitimate program is modified by the placement of an </a:t>
            </a:r>
            <a:r>
              <a:rPr lang="en-US" sz="2000" spc="-1" dirty="0" err="1">
                <a:solidFill>
                  <a:srgbClr val="002060"/>
                </a:solidFill>
                <a:latin typeface="Times New Roman"/>
              </a:rPr>
              <a:t>unauthorised</a:t>
            </a:r>
            <a:r>
              <a:rPr lang="en-US" sz="2000" spc="-1" dirty="0">
                <a:solidFill>
                  <a:srgbClr val="002060"/>
                </a:solidFill>
                <a:latin typeface="Times New Roman"/>
              </a:rPr>
              <a:t> code within its body</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legitimate program seems to do one thing but it actually does several other operations without your knowledge or agreement</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 word “Trojan” comes from the Greek myth about the City of Troy in which the Greeks gave their enemy a “gift” – huge wooden horse and pretend to leave the siege of the City</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 Greek soldiers were hidden inside the horse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 soldiers stormed out of the horse during the night and they conquered the City of Troy</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Trojans (or Trojan horses) are one of the main forms of attack that have gained “fame” on the desktop computers together with worms, viruses, and other malicious software</a:t>
            </a:r>
          </a:p>
          <a:p>
            <a:pPr marL="361950" algn="just">
              <a:lnSpc>
                <a:spcPct val="100000"/>
              </a:lnSpc>
              <a:spcBef>
                <a:spcPts val="561"/>
              </a:spcBef>
              <a:buClr>
                <a:srgbClr val="0C2340"/>
              </a:buClr>
            </a:pPr>
            <a:endParaRPr lang="en-US" sz="16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28695287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Trojan</a:t>
            </a:r>
            <a:endParaRPr lang="en-US" sz="3200" b="0" strike="noStrike" spc="-1" dirty="0">
              <a:latin typeface="Arial"/>
            </a:endParaRPr>
          </a:p>
        </p:txBody>
      </p:sp>
      <p:sp>
        <p:nvSpPr>
          <p:cNvPr id="94" name="CustomShape 2"/>
          <p:cNvSpPr/>
          <p:nvPr/>
        </p:nvSpPr>
        <p:spPr>
          <a:xfrm>
            <a:off x="457200" y="1041120"/>
            <a:ext cx="7871040" cy="3790372"/>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Database Trojan is an attack that consists of two phases: the injection of the malicious code and the calling of the malicious code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It is difficult to track a Database Trojan because of separation in two phases, it is difficult to associate two apparently not related events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A Database Trojan after it is inserted into the system may stay in the system for a long time (“sleeper”) until it is activated</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It is why many of the final institutions very strictly demand from the database developers: </a:t>
            </a:r>
            <a:r>
              <a:rPr lang="en-US" sz="2000" spc="-1" dirty="0">
                <a:solidFill>
                  <a:srgbClr val="FF0000"/>
                </a:solidFill>
                <a:latin typeface="Times New Roman"/>
              </a:rPr>
              <a:t>NO TRIGGERS !</a:t>
            </a:r>
          </a:p>
          <a:p>
            <a:pPr marL="361950" algn="just">
              <a:lnSpc>
                <a:spcPct val="100000"/>
              </a:lnSpc>
              <a:spcBef>
                <a:spcPts val="561"/>
              </a:spcBef>
              <a:buClr>
                <a:srgbClr val="0C2340"/>
              </a:buClr>
            </a:pPr>
            <a:endParaRPr lang="en-US" sz="16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15</a:t>
            </a:fld>
            <a:endParaRPr lang="en-US" sz="1400" b="0" strike="noStrike" spc="-1">
              <a:latin typeface="Arial"/>
            </a:endParaRPr>
          </a:p>
        </p:txBody>
      </p:sp>
    </p:spTree>
    <p:extLst>
      <p:ext uri="{BB962C8B-B14F-4D97-AF65-F5344CB8AC3E}">
        <p14:creationId xmlns:p14="http://schemas.microsoft.com/office/powerpoint/2010/main" val="3655479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Trojan</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There are four categories of Trojan attacks:</a:t>
            </a:r>
          </a:p>
          <a:p>
            <a:pPr marL="714375" indent="-352425" algn="just">
              <a:lnSpc>
                <a:spcPct val="100000"/>
              </a:lnSpc>
              <a:spcBef>
                <a:spcPts val="561"/>
              </a:spcBef>
              <a:buClr>
                <a:srgbClr val="0C2340"/>
              </a:buClr>
            </a:pPr>
            <a:r>
              <a:rPr lang="en-US" sz="2400" spc="-1" dirty="0">
                <a:solidFill>
                  <a:srgbClr val="002060"/>
                </a:solidFill>
                <a:latin typeface="Times New Roman"/>
              </a:rPr>
              <a:t>-	</a:t>
            </a:r>
            <a:r>
              <a:rPr lang="en-US" sz="2000" spc="-1" dirty="0">
                <a:solidFill>
                  <a:srgbClr val="002060"/>
                </a:solidFill>
                <a:latin typeface="Times New Roman"/>
              </a:rPr>
              <a:t>An attack that both injects a Trojan and calls it</a:t>
            </a:r>
          </a:p>
          <a:p>
            <a:pPr marL="714375" indent="-352425" algn="just">
              <a:lnSpc>
                <a:spcPct val="100000"/>
              </a:lnSpc>
              <a:spcBef>
                <a:spcPts val="561"/>
              </a:spcBef>
              <a:buClr>
                <a:srgbClr val="0C2340"/>
              </a:buClr>
            </a:pPr>
            <a:r>
              <a:rPr lang="en-US" sz="2000" spc="-1" dirty="0">
                <a:solidFill>
                  <a:srgbClr val="002060"/>
                </a:solidFill>
                <a:latin typeface="Times New Roman"/>
              </a:rPr>
              <a:t>-	An attack that uses an oblivious user or process to inject a Trojan and then calls it to extract the information or perform an action within a database</a:t>
            </a:r>
          </a:p>
          <a:p>
            <a:pPr marL="714375" indent="-352425" algn="just">
              <a:lnSpc>
                <a:spcPct val="100000"/>
              </a:lnSpc>
              <a:spcBef>
                <a:spcPts val="561"/>
              </a:spcBef>
              <a:buClr>
                <a:srgbClr val="0C2340"/>
              </a:buClr>
            </a:pPr>
            <a:r>
              <a:rPr lang="en-US" sz="2000" spc="-1" dirty="0">
                <a:solidFill>
                  <a:srgbClr val="002060"/>
                </a:solidFill>
                <a:latin typeface="Times New Roman"/>
              </a:rPr>
              <a:t>-	An attack that injects a Trojan and then uses an oblivious user or process to call a Trojan</a:t>
            </a:r>
          </a:p>
          <a:p>
            <a:pPr marL="714375" indent="-352425" algn="just">
              <a:lnSpc>
                <a:spcPct val="100000"/>
              </a:lnSpc>
              <a:spcBef>
                <a:spcPts val="561"/>
              </a:spcBef>
              <a:buClr>
                <a:srgbClr val="0C2340"/>
              </a:buClr>
            </a:pPr>
            <a:r>
              <a:rPr lang="en-US" sz="2000" spc="-1" dirty="0">
                <a:solidFill>
                  <a:srgbClr val="002060"/>
                </a:solidFill>
                <a:latin typeface="Times New Roman"/>
              </a:rPr>
              <a:t>-	An attack that uses an oblivious user or process to inject a Trojan and also uses an oblivious user or process to call a Trojan</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An example of using an oblivious user is a scenario when a junior developer gets some procedural code, for example a trigger or a stored procedure,  from someone he/she does not know and then the developer uses this code without fully understanding what the code is doing</a:t>
            </a:r>
          </a:p>
          <a:p>
            <a:pPr marL="361950" algn="just">
              <a:lnSpc>
                <a:spcPct val="100000"/>
              </a:lnSpc>
              <a:spcBef>
                <a:spcPts val="561"/>
              </a:spcBef>
              <a:buClr>
                <a:srgbClr val="0C2340"/>
              </a:buClr>
            </a:pPr>
            <a:endParaRPr lang="en-US" sz="16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41252838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What </a:t>
            </a:r>
            <a:r>
              <a:rPr lang="en-US" sz="2800" spc="-1">
                <a:solidFill>
                  <a:srgbClr val="002060"/>
                </a:solidFill>
                <a:latin typeface="Times New Roman" panose="02020603050405020304" pitchFamily="18" charset="0"/>
                <a:cs typeface="Times New Roman" panose="02020603050405020304" pitchFamily="18" charset="0"/>
              </a:rPr>
              <a:t>causes vulnerabilities </a:t>
            </a:r>
            <a:r>
              <a:rPr lang="en-US" sz="2800" spc="-1" dirty="0">
                <a:solidFill>
                  <a:srgbClr val="002060"/>
                </a:solidFill>
                <a:latin typeface="Times New Roman" panose="02020603050405020304" pitchFamily="18" charset="0"/>
                <a:cs typeface="Times New Roman" panose="02020603050405020304" pitchFamily="18" charset="0"/>
              </a:rPr>
              <a:t>?</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The famous SQL Injection attack</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Trojan</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Elimination of vulnerabilities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Hardening MySQL environment</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18402310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Elimination of vulnerabilities</a:t>
            </a:r>
            <a:endParaRPr lang="en-US" sz="3200" b="0" strike="noStrike" spc="-1" dirty="0">
              <a:latin typeface="Arial"/>
            </a:endParaRPr>
          </a:p>
        </p:txBody>
      </p:sp>
      <p:sp>
        <p:nvSpPr>
          <p:cNvPr id="94" name="CustomShape 2"/>
          <p:cNvSpPr/>
          <p:nvPr/>
        </p:nvSpPr>
        <p:spPr>
          <a:xfrm>
            <a:off x="457200" y="1041119"/>
            <a:ext cx="7871040" cy="5174329"/>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Track processing of stored procedures and database triggers</a:t>
            </a:r>
          </a:p>
          <a:p>
            <a:pPr marL="714375" indent="-352425" algn="just">
              <a:lnSpc>
                <a:spcPct val="100000"/>
              </a:lnSpc>
              <a:spcBef>
                <a:spcPts val="561"/>
              </a:spcBef>
              <a:buClr>
                <a:srgbClr val="0C2340"/>
              </a:buClr>
            </a:pPr>
            <a:r>
              <a:rPr lang="en-US" sz="2400" spc="-1" dirty="0">
                <a:solidFill>
                  <a:srgbClr val="002060"/>
                </a:solidFill>
                <a:latin typeface="Times New Roman"/>
              </a:rPr>
              <a:t>-	</a:t>
            </a:r>
            <a:r>
              <a:rPr lang="en-US" sz="2000" spc="-1" dirty="0">
                <a:solidFill>
                  <a:srgbClr val="002060"/>
                </a:solidFill>
                <a:latin typeface="Times New Roman"/>
              </a:rPr>
              <a:t>Create baseline for a set of stored procedure</a:t>
            </a:r>
          </a:p>
          <a:p>
            <a:pPr marL="714375" indent="-352425" algn="just">
              <a:lnSpc>
                <a:spcPct val="100000"/>
              </a:lnSpc>
              <a:spcBef>
                <a:spcPts val="561"/>
              </a:spcBef>
              <a:buClr>
                <a:srgbClr val="0C2340"/>
              </a:buClr>
            </a:pPr>
            <a:r>
              <a:rPr lang="en-US" sz="2000" spc="-1" dirty="0">
                <a:solidFill>
                  <a:srgbClr val="002060"/>
                </a:solidFill>
                <a:latin typeface="Times New Roman"/>
              </a:rPr>
              <a:t>-	Monitor all divergences from a baseline</a:t>
            </a:r>
          </a:p>
          <a:p>
            <a:pPr marL="714375" indent="-352425" algn="just">
              <a:lnSpc>
                <a:spcPct val="100000"/>
              </a:lnSpc>
              <a:spcBef>
                <a:spcPts val="561"/>
              </a:spcBef>
              <a:buClr>
                <a:srgbClr val="0C2340"/>
              </a:buClr>
            </a:pPr>
            <a:r>
              <a:rPr lang="en-US" sz="2000" spc="-1" dirty="0">
                <a:solidFill>
                  <a:srgbClr val="002060"/>
                </a:solidFill>
                <a:latin typeface="Times New Roman"/>
              </a:rPr>
              <a:t>-	Log information and then </a:t>
            </a:r>
            <a:r>
              <a:rPr lang="en-US" sz="2000" spc="-1" dirty="0" err="1">
                <a:solidFill>
                  <a:srgbClr val="002060"/>
                </a:solidFill>
                <a:latin typeface="Times New Roman"/>
              </a:rPr>
              <a:t>analyse</a:t>
            </a:r>
            <a:r>
              <a:rPr lang="en-US" sz="2000" spc="-1" dirty="0">
                <a:solidFill>
                  <a:srgbClr val="002060"/>
                </a:solidFill>
                <a:latin typeface="Times New Roman"/>
              </a:rPr>
              <a:t> the logs</a:t>
            </a:r>
          </a:p>
          <a:p>
            <a:pPr marL="714375" indent="-352425" algn="just">
              <a:lnSpc>
                <a:spcPct val="100000"/>
              </a:lnSpc>
              <a:spcBef>
                <a:spcPts val="561"/>
              </a:spcBef>
              <a:buClr>
                <a:srgbClr val="0C2340"/>
              </a:buClr>
            </a:pPr>
            <a:r>
              <a:rPr lang="en-US" sz="2000" spc="-1" dirty="0">
                <a:solidFill>
                  <a:srgbClr val="002060"/>
                </a:solidFill>
                <a:latin typeface="Times New Roman"/>
              </a:rPr>
              <a:t>-	Implement a real-time alert</a:t>
            </a:r>
          </a:p>
          <a:p>
            <a:pPr marL="714375" indent="-352425" algn="just">
              <a:lnSpc>
                <a:spcPct val="100000"/>
              </a:lnSpc>
              <a:spcBef>
                <a:spcPts val="561"/>
              </a:spcBef>
              <a:buClr>
                <a:srgbClr val="0C2340"/>
              </a:buClr>
            </a:pPr>
            <a:r>
              <a:rPr lang="en-US" sz="2000" spc="-1" dirty="0">
                <a:solidFill>
                  <a:srgbClr val="002060"/>
                </a:solidFill>
                <a:latin typeface="Times New Roman"/>
              </a:rPr>
              <a:t>-	Implement base-line capable firewall</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Control creation of and changes to procedures and triggers</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Watch for changes to run-as privileges</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Closely monitor developer activity in production environments</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Monitor creation of traces and event monitors</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Be aware of SQL attachments in e-mails</a:t>
            </a:r>
            <a:endParaRPr lang="en-US" sz="24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18</a:t>
            </a:fld>
            <a:endParaRPr lang="en-US" sz="1400" b="0" strike="noStrike" spc="-1">
              <a:latin typeface="Arial"/>
            </a:endParaRPr>
          </a:p>
        </p:txBody>
      </p:sp>
    </p:spTree>
    <p:extLst>
      <p:ext uri="{BB962C8B-B14F-4D97-AF65-F5344CB8AC3E}">
        <p14:creationId xmlns:p14="http://schemas.microsoft.com/office/powerpoint/2010/main" val="14239863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What </a:t>
            </a:r>
            <a:r>
              <a:rPr lang="en-US" sz="2800" spc="-1">
                <a:solidFill>
                  <a:srgbClr val="002060"/>
                </a:solidFill>
                <a:latin typeface="Times New Roman" panose="02020603050405020304" pitchFamily="18" charset="0"/>
                <a:cs typeface="Times New Roman" panose="02020603050405020304" pitchFamily="18" charset="0"/>
              </a:rPr>
              <a:t>causes vulnerabilities </a:t>
            </a:r>
            <a:r>
              <a:rPr lang="en-US" sz="2800" spc="-1" dirty="0">
                <a:solidFill>
                  <a:srgbClr val="002060"/>
                </a:solidFill>
                <a:latin typeface="Times New Roman" panose="02020603050405020304" pitchFamily="18" charset="0"/>
                <a:cs typeface="Times New Roman" panose="02020603050405020304" pitchFamily="18" charset="0"/>
              </a:rPr>
              <a:t>?</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The famous SQL Injection attack</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Trojan</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Elimination of vulnerabilities</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Hardening MySQL environment</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19</a:t>
            </a:fld>
            <a:endParaRPr lang="en-US" sz="1400" b="0" strike="noStrike" spc="-1">
              <a:latin typeface="Arial"/>
            </a:endParaRPr>
          </a:p>
        </p:txBody>
      </p:sp>
    </p:spTree>
    <p:extLst>
      <p:ext uri="{BB962C8B-B14F-4D97-AF65-F5344CB8AC3E}">
        <p14:creationId xmlns:p14="http://schemas.microsoft.com/office/powerpoint/2010/main" val="36152936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What </a:t>
            </a:r>
            <a:r>
              <a:rPr lang="en-US" sz="2800" spc="-1">
                <a:solidFill>
                  <a:srgbClr val="002060"/>
                </a:solidFill>
                <a:latin typeface="Times New Roman" panose="02020603050405020304" pitchFamily="18" charset="0"/>
                <a:cs typeface="Times New Roman" panose="02020603050405020304" pitchFamily="18" charset="0"/>
              </a:rPr>
              <a:t>causes vulnerabilities </a:t>
            </a:r>
            <a:r>
              <a:rPr lang="en-US" sz="2800" spc="-1" dirty="0">
                <a:solidFill>
                  <a:srgbClr val="002060"/>
                </a:solidFill>
                <a:latin typeface="Times New Roman" panose="02020603050405020304" pitchFamily="18" charset="0"/>
                <a:cs typeface="Times New Roman" panose="02020603050405020304" pitchFamily="18" charset="0"/>
              </a:rPr>
              <a:t>?</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The famous SQL Injection attack</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Trojan</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Elimination of vulnerabilities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Hardening MySQL environment</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2880">
              <a:lnSpc>
                <a:spcPct val="100000"/>
              </a:lnSpc>
              <a:spcBef>
                <a:spcPts val="561"/>
              </a:spcBef>
              <a:buClr>
                <a:srgbClr val="0C2340"/>
              </a:buClr>
            </a:pPr>
            <a:r>
              <a:rPr lang="en-US" sz="2800" spc="-1" dirty="0">
                <a:solidFill>
                  <a:srgbClr val="002060"/>
                </a:solidFill>
                <a:latin typeface="Times New Roman" panose="02020603050405020304" pitchFamily="18" charset="0"/>
                <a:cs typeface="Times New Roman" panose="02020603050405020304" pitchFamily="18" charset="0"/>
              </a:rPr>
              <a:t>Hardening MySQL environment</a:t>
            </a: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Physically secure server on which MySQL lives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Use the following values of system variables</a:t>
            </a:r>
          </a:p>
          <a:p>
            <a:pPr marL="714375" indent="-352425" algn="just">
              <a:lnSpc>
                <a:spcPct val="100000"/>
              </a:lnSpc>
              <a:spcBef>
                <a:spcPts val="561"/>
              </a:spcBef>
              <a:buClr>
                <a:srgbClr val="0C2340"/>
              </a:buClr>
            </a:pPr>
            <a:r>
              <a:rPr lang="en-US" spc="-1" dirty="0">
                <a:solidFill>
                  <a:srgbClr val="002060"/>
                </a:solidFill>
                <a:latin typeface="Times New Roman"/>
              </a:rPr>
              <a:t>-	</a:t>
            </a:r>
            <a:r>
              <a:rPr lang="en-US" spc="-1" dirty="0" err="1">
                <a:solidFill>
                  <a:srgbClr val="002060"/>
                </a:solidFill>
                <a:latin typeface="Courier New" panose="02070309020205020404" pitchFamily="49" charset="0"/>
                <a:cs typeface="Courier New" panose="02070309020205020404" pitchFamily="49" charset="0"/>
              </a:rPr>
              <a:t>local_infile</a:t>
            </a:r>
            <a:r>
              <a:rPr lang="en-US" spc="-1" dirty="0">
                <a:solidFill>
                  <a:srgbClr val="002060"/>
                </a:solidFill>
                <a:latin typeface="Courier New" panose="02070309020205020404" pitchFamily="49" charset="0"/>
                <a:cs typeface="Courier New" panose="02070309020205020404" pitchFamily="49" charset="0"/>
              </a:rPr>
              <a:t> = 'OFF' </a:t>
            </a:r>
            <a:r>
              <a:rPr lang="en-US" spc="-1" dirty="0">
                <a:solidFill>
                  <a:srgbClr val="002060"/>
                </a:solidFill>
                <a:latin typeface="Times New Roman"/>
              </a:rPr>
              <a:t>to disable </a:t>
            </a:r>
            <a:r>
              <a:rPr lang="en-US" spc="-1" dirty="0">
                <a:solidFill>
                  <a:srgbClr val="002060"/>
                </a:solidFill>
                <a:latin typeface="Courier New" panose="02070309020205020404" pitchFamily="49" charset="0"/>
                <a:cs typeface="Courier New" panose="02070309020205020404" pitchFamily="49" charset="0"/>
              </a:rPr>
              <a:t>LOAD DATA LOCAL </a:t>
            </a:r>
            <a:r>
              <a:rPr lang="en-US" spc="-1" dirty="0">
                <a:solidFill>
                  <a:srgbClr val="002060"/>
                </a:solidFill>
                <a:latin typeface="Times New Roman"/>
              </a:rPr>
              <a:t>statement</a:t>
            </a:r>
          </a:p>
          <a:p>
            <a:pPr marL="714375" indent="-352425" algn="just">
              <a:lnSpc>
                <a:spcPct val="100000"/>
              </a:lnSpc>
              <a:spcBef>
                <a:spcPts val="561"/>
              </a:spcBef>
              <a:buClr>
                <a:srgbClr val="0C2340"/>
              </a:buClr>
            </a:pPr>
            <a:r>
              <a:rPr lang="en-US" spc="-1" dirty="0">
                <a:solidFill>
                  <a:srgbClr val="002060"/>
                </a:solidFill>
                <a:latin typeface="Times New Roman"/>
              </a:rPr>
              <a:t>-	</a:t>
            </a:r>
            <a:r>
              <a:rPr lang="en-US" spc="-1" dirty="0" err="1">
                <a:solidFill>
                  <a:srgbClr val="002060"/>
                </a:solidFill>
                <a:latin typeface="Courier New" panose="02070309020205020404" pitchFamily="49" charset="0"/>
                <a:cs typeface="Courier New" panose="02070309020205020404" pitchFamily="49" charset="0"/>
              </a:rPr>
              <a:t>skip_show_database</a:t>
            </a:r>
            <a:r>
              <a:rPr lang="en-US" spc="-1" dirty="0">
                <a:solidFill>
                  <a:srgbClr val="002060"/>
                </a:solidFill>
                <a:latin typeface="Courier New" panose="02070309020205020404" pitchFamily="49" charset="0"/>
                <a:cs typeface="Courier New" panose="02070309020205020404" pitchFamily="49" charset="0"/>
              </a:rPr>
              <a:t>= 'OFF</a:t>
            </a:r>
            <a:r>
              <a:rPr lang="en-US" spc="-1" dirty="0">
                <a:solidFill>
                  <a:srgbClr val="002060"/>
                </a:solidFill>
                <a:latin typeface="Times New Roman"/>
              </a:rPr>
              <a:t>' to ensure that show databases command only lists databases for which the user has some kind of privilege</a:t>
            </a:r>
          </a:p>
          <a:p>
            <a:pPr marL="714375" indent="-352425" algn="just">
              <a:lnSpc>
                <a:spcPct val="100000"/>
              </a:lnSpc>
              <a:spcBef>
                <a:spcPts val="561"/>
              </a:spcBef>
              <a:buClr>
                <a:srgbClr val="0C2340"/>
              </a:buClr>
            </a:pPr>
            <a:r>
              <a:rPr lang="en-US" spc="-1" dirty="0">
                <a:solidFill>
                  <a:srgbClr val="002060"/>
                </a:solidFill>
                <a:latin typeface="Times New Roman"/>
              </a:rPr>
              <a:t>-	</a:t>
            </a:r>
            <a:r>
              <a:rPr lang="en-US" spc="-1" dirty="0" err="1">
                <a:solidFill>
                  <a:srgbClr val="002060"/>
                </a:solidFill>
                <a:latin typeface="Courier New" panose="02070309020205020404" pitchFamily="49" charset="0"/>
                <a:cs typeface="Courier New" panose="02070309020205020404" pitchFamily="49" charset="0"/>
              </a:rPr>
              <a:t>secure_auth</a:t>
            </a:r>
            <a:r>
              <a:rPr lang="en-US" spc="-1" dirty="0">
                <a:solidFill>
                  <a:srgbClr val="002060"/>
                </a:solidFill>
                <a:latin typeface="Courier New" panose="02070309020205020404" pitchFamily="49" charset="0"/>
                <a:cs typeface="Courier New" panose="02070309020205020404" pitchFamily="49" charset="0"/>
              </a:rPr>
              <a:t>= 'ON' </a:t>
            </a:r>
            <a:r>
              <a:rPr lang="en-US" spc="-1" dirty="0">
                <a:solidFill>
                  <a:srgbClr val="002060"/>
                </a:solidFill>
                <a:latin typeface="Times New Roman"/>
              </a:rPr>
              <a:t>to disallow authentication for accounts, that have a password from the  earlier versions</a:t>
            </a:r>
          </a:p>
          <a:p>
            <a:pPr marL="714375" indent="-352425" algn="just">
              <a:lnSpc>
                <a:spcPct val="100000"/>
              </a:lnSpc>
              <a:spcBef>
                <a:spcPts val="561"/>
              </a:spcBef>
              <a:buClr>
                <a:srgbClr val="0C2340"/>
              </a:buClr>
            </a:pPr>
            <a:r>
              <a:rPr lang="en-US" spc="-1" dirty="0">
                <a:solidFill>
                  <a:srgbClr val="002060"/>
                </a:solidFill>
                <a:latin typeface="Times New Roman"/>
              </a:rPr>
              <a:t>-	</a:t>
            </a:r>
            <a:r>
              <a:rPr lang="en-US" spc="-1" dirty="0">
                <a:solidFill>
                  <a:srgbClr val="002060"/>
                </a:solidFill>
                <a:latin typeface="Courier New" panose="02070309020205020404" pitchFamily="49" charset="0"/>
                <a:cs typeface="Courier New" panose="02070309020205020404" pitchFamily="49" charset="0"/>
              </a:rPr>
              <a:t>skip-name-resolve='ON' </a:t>
            </a:r>
            <a:r>
              <a:rPr lang="en-US" spc="-1" dirty="0">
                <a:solidFill>
                  <a:srgbClr val="002060"/>
                </a:solidFill>
                <a:latin typeface="Times New Roman"/>
              </a:rPr>
              <a:t>Do not resolve host names when checking client connections and use only </a:t>
            </a:r>
            <a:r>
              <a:rPr lang="en-US" spc="-1" dirty="0">
                <a:solidFill>
                  <a:srgbClr val="002060"/>
                </a:solidFill>
                <a:latin typeface="Courier New" panose="02070309020205020404" pitchFamily="49" charset="0"/>
                <a:cs typeface="Courier New" panose="02070309020205020404" pitchFamily="49" charset="0"/>
              </a:rPr>
              <a:t>IP </a:t>
            </a:r>
            <a:r>
              <a:rPr lang="en-US" spc="-1" dirty="0">
                <a:solidFill>
                  <a:srgbClr val="002060"/>
                </a:solidFill>
                <a:latin typeface="Times New Roman"/>
              </a:rPr>
              <a:t>addresses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Do not grant </a:t>
            </a:r>
            <a:r>
              <a:rPr lang="en-US" sz="2000" spc="-1" dirty="0">
                <a:solidFill>
                  <a:srgbClr val="002060"/>
                </a:solidFill>
                <a:latin typeface="Courier New" panose="02070309020205020404" pitchFamily="49" charset="0"/>
                <a:cs typeface="Courier New" panose="02070309020205020404" pitchFamily="49" charset="0"/>
              </a:rPr>
              <a:t>PROCESS</a:t>
            </a:r>
            <a:r>
              <a:rPr lang="en-US" sz="2000" spc="-1" dirty="0">
                <a:solidFill>
                  <a:srgbClr val="002060"/>
                </a:solidFill>
                <a:latin typeface="Times New Roman"/>
              </a:rPr>
              <a:t>, </a:t>
            </a:r>
            <a:r>
              <a:rPr lang="en-US" sz="2000" spc="-1" dirty="0">
                <a:solidFill>
                  <a:srgbClr val="002060"/>
                </a:solidFill>
                <a:latin typeface="Courier New" panose="02070309020205020404" pitchFamily="49" charset="0"/>
                <a:cs typeface="Courier New" panose="02070309020205020404" pitchFamily="49" charset="0"/>
              </a:rPr>
              <a:t>FILE</a:t>
            </a:r>
            <a:r>
              <a:rPr lang="en-US" sz="2000" spc="-1" dirty="0">
                <a:solidFill>
                  <a:srgbClr val="002060"/>
                </a:solidFill>
                <a:latin typeface="Times New Roman"/>
              </a:rPr>
              <a:t>, or </a:t>
            </a:r>
            <a:r>
              <a:rPr lang="en-US" sz="2000" spc="-1" dirty="0">
                <a:solidFill>
                  <a:srgbClr val="002060"/>
                </a:solidFill>
                <a:latin typeface="Courier New" panose="02070309020205020404" pitchFamily="49" charset="0"/>
                <a:cs typeface="Courier New" panose="02070309020205020404" pitchFamily="49" charset="0"/>
              </a:rPr>
              <a:t>SUPER</a:t>
            </a:r>
            <a:r>
              <a:rPr lang="en-US" sz="2000" spc="-1" dirty="0">
                <a:solidFill>
                  <a:srgbClr val="002060"/>
                </a:solidFill>
                <a:latin typeface="Times New Roman"/>
              </a:rPr>
              <a:t> privileges to non-administrative users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Do not run MySQL server on the same host as Web server in order to force remote connections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Ensure strong password for a user </a:t>
            </a:r>
            <a:r>
              <a:rPr lang="en-US" sz="2000" spc="-1" dirty="0">
                <a:solidFill>
                  <a:srgbClr val="002060"/>
                </a:solidFill>
                <a:latin typeface="Courier New" panose="02070309020205020404" pitchFamily="49" charset="0"/>
                <a:cs typeface="Courier New" panose="02070309020205020404" pitchFamily="49" charset="0"/>
              </a:rPr>
              <a:t>root</a:t>
            </a:r>
            <a:endParaRPr lang="en-US" sz="16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20</a:t>
            </a:fld>
            <a:endParaRPr lang="en-US" sz="1400" b="0" strike="noStrike" spc="-1">
              <a:latin typeface="Arial"/>
            </a:endParaRPr>
          </a:p>
        </p:txBody>
      </p:sp>
    </p:spTree>
    <p:extLst>
      <p:ext uri="{BB962C8B-B14F-4D97-AF65-F5344CB8AC3E}">
        <p14:creationId xmlns:p14="http://schemas.microsoft.com/office/powerpoint/2010/main" val="40621752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2880">
              <a:lnSpc>
                <a:spcPct val="100000"/>
              </a:lnSpc>
              <a:spcBef>
                <a:spcPts val="561"/>
              </a:spcBef>
              <a:buClr>
                <a:srgbClr val="0C2340"/>
              </a:buClr>
            </a:pPr>
            <a:r>
              <a:rPr lang="en-US" sz="2800" spc="-1" dirty="0">
                <a:solidFill>
                  <a:srgbClr val="002060"/>
                </a:solidFill>
                <a:latin typeface="Times New Roman" panose="02020603050405020304" pitchFamily="18" charset="0"/>
                <a:cs typeface="Times New Roman" panose="02020603050405020304" pitchFamily="18" charset="0"/>
              </a:rPr>
              <a:t>Hardening MySQL environment</a:t>
            </a: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Disallow the default full control of the database to the local users and disallow the default permissions </a:t>
            </a:r>
            <a:r>
              <a:rPr lang="en-US" sz="2000" spc="-1">
                <a:solidFill>
                  <a:srgbClr val="002060"/>
                </a:solidFill>
                <a:latin typeface="Times New Roman"/>
              </a:rPr>
              <a:t>for the remote </a:t>
            </a:r>
            <a:r>
              <a:rPr lang="en-US" sz="2000" spc="-1" dirty="0">
                <a:solidFill>
                  <a:srgbClr val="002060"/>
                </a:solidFill>
                <a:latin typeface="Times New Roman"/>
              </a:rPr>
              <a:t>users to connect to a database</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Do not use MySQL prior to version 4.1</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Limit privileges to the </a:t>
            </a:r>
            <a:r>
              <a:rPr lang="en-US" sz="2000" spc="-1" dirty="0" err="1">
                <a:solidFill>
                  <a:srgbClr val="002060"/>
                </a:solidFill>
                <a:latin typeface="Courier New" panose="02070309020205020404" pitchFamily="49" charset="0"/>
                <a:cs typeface="Courier New" panose="02070309020205020404" pitchFamily="49" charset="0"/>
              </a:rPr>
              <a:t>load_file</a:t>
            </a:r>
            <a:r>
              <a:rPr lang="en-US" sz="2000" spc="-1" dirty="0">
                <a:solidFill>
                  <a:srgbClr val="002060"/>
                </a:solidFill>
                <a:latin typeface="Courier New" panose="02070309020205020404" pitchFamily="49" charset="0"/>
                <a:cs typeface="Courier New" panose="02070309020205020404" pitchFamily="49" charset="0"/>
              </a:rPr>
              <a:t> </a:t>
            </a:r>
            <a:r>
              <a:rPr lang="en-US" sz="2000" spc="-1" dirty="0">
                <a:solidFill>
                  <a:srgbClr val="002060"/>
                </a:solidFill>
                <a:latin typeface="Times New Roman"/>
              </a:rPr>
              <a:t>function</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Disallow developers to access production database servers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Enable auditing</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21</a:t>
            </a:fld>
            <a:endParaRPr lang="en-US" sz="1400" b="0" strike="noStrike" spc="-1">
              <a:latin typeface="Arial"/>
            </a:endParaRPr>
          </a:p>
        </p:txBody>
      </p:sp>
    </p:spTree>
    <p:extLst>
      <p:ext uri="{BB962C8B-B14F-4D97-AF65-F5344CB8AC3E}">
        <p14:creationId xmlns:p14="http://schemas.microsoft.com/office/powerpoint/2010/main" val="21536418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87" name="CustomShape 2"/>
          <p:cNvSpPr/>
          <p:nvPr/>
        </p:nvSpPr>
        <p:spPr>
          <a:xfrm>
            <a:off x="457200" y="140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gn="just">
              <a:lnSpc>
                <a:spcPct val="100000"/>
              </a:lnSpc>
              <a:spcBef>
                <a:spcPts val="561"/>
              </a:spcBef>
              <a:buClr>
                <a:srgbClr val="0C2340"/>
              </a:buClr>
              <a:buFont typeface="Arial"/>
              <a:buChar char="•"/>
            </a:pPr>
            <a:r>
              <a:rPr lang="en-US" sz="1900" spc="-1" dirty="0">
                <a:solidFill>
                  <a:srgbClr val="0C2340"/>
                </a:solidFill>
                <a:latin typeface="Times New Roman"/>
              </a:rPr>
              <a:t>C. Coronel, S. Morris, A. </a:t>
            </a:r>
            <a:r>
              <a:rPr lang="en-US" sz="1900" spc="-1" dirty="0" err="1">
                <a:solidFill>
                  <a:srgbClr val="0C2340"/>
                </a:solidFill>
                <a:latin typeface="Times New Roman"/>
              </a:rPr>
              <a:t>Basta</a:t>
            </a:r>
            <a:r>
              <a:rPr lang="en-US" sz="1900" spc="-1" dirty="0">
                <a:solidFill>
                  <a:srgbClr val="0C2340"/>
                </a:solidFill>
                <a:latin typeface="Times New Roman"/>
              </a:rPr>
              <a:t>, M. </a:t>
            </a:r>
            <a:r>
              <a:rPr lang="en-US" sz="1900" spc="-1" dirty="0" err="1">
                <a:solidFill>
                  <a:srgbClr val="0C2340"/>
                </a:solidFill>
                <a:latin typeface="Times New Roman"/>
              </a:rPr>
              <a:t>Zgola</a:t>
            </a:r>
            <a:r>
              <a:rPr lang="en-US" sz="1900" spc="-1" dirty="0">
                <a:solidFill>
                  <a:srgbClr val="0C2340"/>
                </a:solidFill>
                <a:latin typeface="Times New Roman"/>
              </a:rPr>
              <a:t>, Data Management and Security, Chapters 10 and 11, Cengage Compose eBook, 2018, eBook: Data Management and Security, 1st Edition</a:t>
            </a:r>
          </a:p>
          <a:p>
            <a:pPr marL="343080" indent="-340200" algn="just">
              <a:lnSpc>
                <a:spcPct val="100000"/>
              </a:lnSpc>
              <a:spcBef>
                <a:spcPts val="561"/>
              </a:spcBef>
              <a:buClr>
                <a:srgbClr val="0C2340"/>
              </a:buClr>
              <a:buFont typeface="Arial"/>
              <a:buChar char="•"/>
            </a:pPr>
            <a:r>
              <a:rPr lang="en-US" sz="1900" spc="-1" dirty="0">
                <a:solidFill>
                  <a:srgbClr val="0C2340"/>
                </a:solidFill>
                <a:latin typeface="Times New Roman"/>
              </a:rPr>
              <a:t>R. Ben </a:t>
            </a:r>
            <a:r>
              <a:rPr lang="en-US" sz="1900" spc="-1" dirty="0" err="1">
                <a:solidFill>
                  <a:srgbClr val="0C2340"/>
                </a:solidFill>
                <a:latin typeface="Times New Roman"/>
              </a:rPr>
              <a:t>Natan</a:t>
            </a:r>
            <a:r>
              <a:rPr lang="en-US" sz="1900" spc="-1">
                <a:solidFill>
                  <a:srgbClr val="0C2340"/>
                </a:solidFill>
                <a:latin typeface="Times New Roman"/>
              </a:rPr>
              <a:t>, Implementing database security and auditing: a guide for DBA's, information security administrators and auditors, Elsevier Digital Press, 2009 (Available online through UOW Library)</a:t>
            </a:r>
            <a:endParaRPr lang="en-US" sz="1900" spc="-1" dirty="0">
              <a:solidFill>
                <a:srgbClr val="0C2340"/>
              </a:solidFill>
              <a:latin typeface="Times New Roman"/>
            </a:endParaRPr>
          </a:p>
        </p:txBody>
      </p:sp>
      <p:sp>
        <p:nvSpPr>
          <p:cNvPr id="188"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F6AC280-27E8-4AFD-9F95-4F3085E41176}" type="slidenum">
              <a:rPr lang="en-US" sz="1400" b="0" strike="noStrike" spc="-1">
                <a:solidFill>
                  <a:srgbClr val="8B8B8B"/>
                </a:solidFill>
                <a:latin typeface="Montserrat"/>
                <a:ea typeface="DejaVu Sans"/>
              </a:rPr>
              <a:t>22</a:t>
            </a:fld>
            <a:endParaRPr lang="en-US" sz="14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Concepts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b="1" spc="-1" dirty="0">
                <a:solidFill>
                  <a:srgbClr val="002060"/>
                </a:solidFill>
                <a:latin typeface="Times New Roman"/>
              </a:rPr>
              <a:t>Risk</a:t>
            </a:r>
          </a:p>
          <a:p>
            <a:pPr marL="714375" indent="-309563" algn="just">
              <a:lnSpc>
                <a:spcPct val="100000"/>
              </a:lnSpc>
              <a:spcBef>
                <a:spcPts val="561"/>
              </a:spcBef>
              <a:buClr>
                <a:srgbClr val="0C2340"/>
              </a:buClr>
            </a:pPr>
            <a:r>
              <a:rPr lang="en-US" sz="2000" spc="-1" dirty="0">
                <a:solidFill>
                  <a:srgbClr val="002060"/>
                </a:solidFill>
                <a:latin typeface="Times New Roman"/>
              </a:rPr>
              <a:t>-	Risk is the potential of </a:t>
            </a:r>
            <a:r>
              <a:rPr lang="en-US" sz="2000" b="1" spc="-1" dirty="0">
                <a:solidFill>
                  <a:srgbClr val="002060"/>
                </a:solidFill>
                <a:latin typeface="Times New Roman"/>
              </a:rPr>
              <a:t>gaining or losing something of value</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Threat</a:t>
            </a:r>
          </a:p>
          <a:p>
            <a:pPr marL="714375" indent="-352425" algn="just">
              <a:lnSpc>
                <a:spcPct val="100000"/>
              </a:lnSpc>
              <a:spcBef>
                <a:spcPts val="561"/>
              </a:spcBef>
              <a:buClr>
                <a:srgbClr val="0C2340"/>
              </a:buClr>
            </a:pPr>
            <a:r>
              <a:rPr lang="en-US" sz="2000" spc="-1" dirty="0">
                <a:solidFill>
                  <a:srgbClr val="002060"/>
                </a:solidFill>
                <a:latin typeface="Times New Roman"/>
              </a:rPr>
              <a:t>-	A threat is a communicated intent to inflict harm or loss on another person</a:t>
            </a:r>
          </a:p>
          <a:p>
            <a:pPr marL="352440" indent="-342000" algn="just">
              <a:lnSpc>
                <a:spcPct val="100000"/>
              </a:lnSpc>
              <a:spcBef>
                <a:spcPts val="561"/>
              </a:spcBef>
              <a:buClr>
                <a:srgbClr val="0C2340"/>
              </a:buClr>
              <a:buFont typeface="Arial"/>
              <a:buChar char="•"/>
            </a:pPr>
            <a:r>
              <a:rPr lang="en-US" sz="2400" b="1" spc="-1" dirty="0">
                <a:solidFill>
                  <a:srgbClr val="002060"/>
                </a:solidFill>
                <a:latin typeface="Times New Roman"/>
              </a:rPr>
              <a:t>Vulnerability</a:t>
            </a:r>
          </a:p>
          <a:p>
            <a:pPr marL="714375" indent="-352425" algn="just">
              <a:lnSpc>
                <a:spcPct val="100000"/>
              </a:lnSpc>
              <a:spcBef>
                <a:spcPts val="561"/>
              </a:spcBef>
              <a:buClr>
                <a:srgbClr val="0C2340"/>
              </a:buClr>
            </a:pPr>
            <a:r>
              <a:rPr lang="en-US" sz="2000" spc="-1" dirty="0">
                <a:solidFill>
                  <a:srgbClr val="002060"/>
                </a:solidFill>
                <a:latin typeface="Times New Roman"/>
              </a:rPr>
              <a:t>-	Vulnerability refers to </a:t>
            </a:r>
            <a:r>
              <a:rPr lang="en-US" sz="2000" b="1" spc="-1" dirty="0">
                <a:solidFill>
                  <a:srgbClr val="002060"/>
                </a:solidFill>
                <a:latin typeface="Times New Roman"/>
              </a:rPr>
              <a:t>the inability (of a system or a unit) to withstand the effects of a hostile environment</a:t>
            </a:r>
          </a:p>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Attack vector</a:t>
            </a:r>
          </a:p>
          <a:p>
            <a:pPr marL="714375" indent="-352425" algn="just">
              <a:lnSpc>
                <a:spcPct val="100000"/>
              </a:lnSpc>
              <a:spcBef>
                <a:spcPts val="561"/>
              </a:spcBef>
              <a:buClr>
                <a:srgbClr val="0C2340"/>
              </a:buClr>
            </a:pPr>
            <a:r>
              <a:rPr lang="en-US" sz="2000" spc="-1" dirty="0">
                <a:solidFill>
                  <a:srgbClr val="002060"/>
                </a:solidFill>
                <a:latin typeface="Times New Roman"/>
              </a:rPr>
              <a:t>-	An attack vector is </a:t>
            </a:r>
            <a:r>
              <a:rPr lang="en-US" sz="2000" b="1" spc="-1" dirty="0">
                <a:solidFill>
                  <a:srgbClr val="002060"/>
                </a:solidFill>
                <a:latin typeface="Times New Roman"/>
              </a:rPr>
              <a:t>a path or means </a:t>
            </a:r>
            <a:r>
              <a:rPr lang="en-US" sz="2000" spc="-1" dirty="0">
                <a:solidFill>
                  <a:srgbClr val="002060"/>
                </a:solidFill>
                <a:latin typeface="Times New Roman"/>
              </a:rPr>
              <a:t>by </a:t>
            </a:r>
            <a:r>
              <a:rPr lang="en-US" sz="2000" u="sng" spc="-1" dirty="0">
                <a:solidFill>
                  <a:srgbClr val="002060"/>
                </a:solidFill>
                <a:latin typeface="Times New Roman"/>
              </a:rPr>
              <a:t>which a hacker can gain access to a computer or network server in order to deliver a payload or malicious outcome</a:t>
            </a:r>
          </a:p>
          <a:p>
            <a:pPr marL="714375" indent="-352425" algn="just">
              <a:lnSpc>
                <a:spcPct val="100000"/>
              </a:lnSpc>
              <a:spcBef>
                <a:spcPts val="561"/>
              </a:spcBef>
              <a:buClr>
                <a:srgbClr val="0C2340"/>
              </a:buClr>
            </a:pPr>
            <a:r>
              <a:rPr lang="en-US" sz="2000" spc="-1" dirty="0">
                <a:solidFill>
                  <a:srgbClr val="002060"/>
                </a:solidFill>
                <a:latin typeface="Times New Roman"/>
              </a:rPr>
              <a:t>-	Attack vectors enable hackers to </a:t>
            </a:r>
            <a:r>
              <a:rPr lang="en-US" sz="2000" u="sng" spc="-1" dirty="0">
                <a:solidFill>
                  <a:srgbClr val="002060"/>
                </a:solidFill>
                <a:latin typeface="Times New Roman"/>
              </a:rPr>
              <a:t>exploit system vulnerabilities, including the human element</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a:t>
            </a:fld>
            <a:endParaRPr lang="en-US" sz="1400" b="0" strike="noStrike" spc="-1">
              <a:latin typeface="Arial"/>
            </a:endParaRPr>
          </a:p>
        </p:txBody>
      </p:sp>
    </p:spTree>
    <p:extLst>
      <p:ext uri="{BB962C8B-B14F-4D97-AF65-F5344CB8AC3E}">
        <p14:creationId xmlns:p14="http://schemas.microsoft.com/office/powerpoint/2010/main" val="14068246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What </a:t>
            </a:r>
            <a:r>
              <a:rPr lang="en-US" sz="2800" spc="-1">
                <a:solidFill>
                  <a:srgbClr val="FF0000"/>
                </a:solidFill>
                <a:latin typeface="Times New Roman" panose="02020603050405020304" pitchFamily="18" charset="0"/>
                <a:cs typeface="Times New Roman" panose="02020603050405020304" pitchFamily="18" charset="0"/>
              </a:rPr>
              <a:t>causes vulnerabilities </a:t>
            </a:r>
            <a:r>
              <a:rPr lang="en-US" sz="2800" spc="-1" dirty="0">
                <a:solidFill>
                  <a:srgbClr val="FF0000"/>
                </a:solidFill>
                <a:latin typeface="Times New Roman" panose="02020603050405020304" pitchFamily="18" charset="0"/>
                <a:cs typeface="Times New Roman" panose="02020603050405020304" pitchFamily="18" charset="0"/>
              </a:rPr>
              <a:t>?</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The famous SQL Injection attack</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Trojan</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Elimination of vulnerabilities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Hardening MySQL environment</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4</a:t>
            </a:fld>
            <a:endParaRPr lang="en-US" sz="1400" b="0" strike="noStrike" spc="-1">
              <a:latin typeface="Arial"/>
            </a:endParaRPr>
          </a:p>
        </p:txBody>
      </p:sp>
    </p:spTree>
    <p:extLst>
      <p:ext uri="{BB962C8B-B14F-4D97-AF65-F5344CB8AC3E}">
        <p14:creationId xmlns:p14="http://schemas.microsoft.com/office/powerpoint/2010/main" val="389661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What causes vulnerability ? </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02060"/>
                </a:solidFill>
                <a:latin typeface="Times New Roman"/>
              </a:rPr>
              <a:t>Software defects</a:t>
            </a:r>
          </a:p>
          <a:p>
            <a:pPr marL="714375" indent="-352425" algn="just">
              <a:lnSpc>
                <a:spcPct val="100000"/>
              </a:lnSpc>
              <a:spcBef>
                <a:spcPts val="561"/>
              </a:spcBef>
              <a:buClr>
                <a:srgbClr val="0C2340"/>
              </a:buClr>
            </a:pPr>
            <a:r>
              <a:rPr lang="en-US" sz="2000" spc="-1" dirty="0">
                <a:solidFill>
                  <a:srgbClr val="002060"/>
                </a:solidFill>
                <a:latin typeface="Times New Roman"/>
              </a:rPr>
              <a:t>-	</a:t>
            </a:r>
            <a:r>
              <a:rPr lang="en-US" sz="2000" b="1" spc="-1" dirty="0">
                <a:solidFill>
                  <a:srgbClr val="002060"/>
                </a:solidFill>
                <a:latin typeface="Times New Roman"/>
              </a:rPr>
              <a:t>Software defects </a:t>
            </a:r>
            <a:r>
              <a:rPr lang="en-US" sz="2000" spc="-1" dirty="0">
                <a:solidFill>
                  <a:srgbClr val="002060"/>
                </a:solidFill>
                <a:latin typeface="Times New Roman"/>
              </a:rPr>
              <a:t>are accidentally or intentionally built into the code during software development and include design flaws and coding mistakes (35% of successful attacks exploit these types of errors)</a:t>
            </a:r>
          </a:p>
          <a:p>
            <a:pPr marL="714375" indent="-352425" algn="just">
              <a:lnSpc>
                <a:spcPct val="100000"/>
              </a:lnSpc>
              <a:spcBef>
                <a:spcPts val="561"/>
              </a:spcBef>
              <a:buClr>
                <a:srgbClr val="0C2340"/>
              </a:buClr>
            </a:pPr>
            <a:r>
              <a:rPr lang="en-US" sz="2000" spc="-1" dirty="0">
                <a:solidFill>
                  <a:srgbClr val="002060"/>
                </a:solidFill>
                <a:latin typeface="Times New Roman"/>
              </a:rPr>
              <a:t>-	</a:t>
            </a:r>
            <a:r>
              <a:rPr lang="en-US" sz="2000" b="1" spc="-1" dirty="0">
                <a:solidFill>
                  <a:srgbClr val="002060"/>
                </a:solidFill>
                <a:latin typeface="Times New Roman"/>
              </a:rPr>
              <a:t>Design flaws </a:t>
            </a:r>
            <a:r>
              <a:rPr lang="en-US" sz="2000" spc="-1" dirty="0">
                <a:solidFill>
                  <a:srgbClr val="002060"/>
                </a:solidFill>
                <a:latin typeface="Times New Roman"/>
              </a:rPr>
              <a:t>involve design decision that create an inherently insecure system</a:t>
            </a:r>
          </a:p>
          <a:p>
            <a:pPr marL="714375" indent="-352425" algn="just">
              <a:lnSpc>
                <a:spcPct val="100000"/>
              </a:lnSpc>
              <a:spcBef>
                <a:spcPts val="561"/>
              </a:spcBef>
              <a:buClr>
                <a:srgbClr val="0C2340"/>
              </a:buClr>
            </a:pPr>
            <a:r>
              <a:rPr lang="en-US" sz="2000" spc="-1" dirty="0">
                <a:solidFill>
                  <a:srgbClr val="002060"/>
                </a:solidFill>
                <a:latin typeface="Times New Roman"/>
              </a:rPr>
              <a:t>-	</a:t>
            </a:r>
            <a:r>
              <a:rPr lang="en-US" sz="2000" b="1" spc="-1" dirty="0">
                <a:solidFill>
                  <a:srgbClr val="002060"/>
                </a:solidFill>
                <a:latin typeface="Times New Roman"/>
              </a:rPr>
              <a:t>Coding</a:t>
            </a:r>
            <a:r>
              <a:rPr lang="zh-CN" altLang="en-US" sz="2000" b="1" spc="-1" dirty="0">
                <a:solidFill>
                  <a:srgbClr val="002060"/>
                </a:solidFill>
                <a:latin typeface="Times New Roman"/>
              </a:rPr>
              <a:t> </a:t>
            </a:r>
            <a:r>
              <a:rPr lang="en-US" sz="2000" b="1" spc="-1" dirty="0">
                <a:solidFill>
                  <a:srgbClr val="002060"/>
                </a:solidFill>
                <a:latin typeface="Times New Roman"/>
              </a:rPr>
              <a:t>errors </a:t>
            </a:r>
            <a:r>
              <a:rPr lang="en-US" sz="2000" spc="-1" dirty="0">
                <a:solidFill>
                  <a:srgbClr val="002060"/>
                </a:solidFill>
                <a:latin typeface="Times New Roman"/>
              </a:rPr>
              <a:t>include both ordinary software bugs as well as features that were put in not by design but through oversight (and as a result of developers not thinking of all the potential consequences)</a:t>
            </a:r>
          </a:p>
          <a:p>
            <a:pPr marL="714375" indent="-352425" algn="just">
              <a:lnSpc>
                <a:spcPct val="100000"/>
              </a:lnSpc>
              <a:spcBef>
                <a:spcPts val="561"/>
              </a:spcBef>
              <a:buClr>
                <a:srgbClr val="0C2340"/>
              </a:buClr>
            </a:pPr>
            <a:r>
              <a:rPr lang="en-US" sz="2000" spc="-1" dirty="0">
                <a:solidFill>
                  <a:srgbClr val="002060"/>
                </a:solidFill>
                <a:latin typeface="Times New Roman"/>
              </a:rPr>
              <a:t>-	</a:t>
            </a:r>
            <a:r>
              <a:rPr lang="en-US" sz="2000" b="1" spc="-1" dirty="0">
                <a:solidFill>
                  <a:srgbClr val="002060"/>
                </a:solidFill>
                <a:latin typeface="Times New Roman"/>
              </a:rPr>
              <a:t>Coding errors </a:t>
            </a:r>
            <a:r>
              <a:rPr lang="en-US" sz="2000" spc="-1" dirty="0">
                <a:solidFill>
                  <a:srgbClr val="002060"/>
                </a:solidFill>
                <a:latin typeface="Times New Roman"/>
              </a:rPr>
              <a:t>include buffer overflows, race conditions, back doors into the system, and even nonrandom random-number generators</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5</a:t>
            </a:fld>
            <a:endParaRPr lang="en-US" sz="1400" b="0" strike="noStrike" spc="-1">
              <a:latin typeface="Arial"/>
            </a:endParaRPr>
          </a:p>
        </p:txBody>
      </p:sp>
    </p:spTree>
    <p:extLst>
      <p:ext uri="{BB962C8B-B14F-4D97-AF65-F5344CB8AC3E}">
        <p14:creationId xmlns:p14="http://schemas.microsoft.com/office/powerpoint/2010/main" val="11781303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What causes vulnerability ? </a:t>
            </a:r>
            <a:endParaRPr lang="en-US" sz="3200" b="0" strike="noStrike" spc="-1" dirty="0">
              <a:latin typeface="Arial"/>
            </a:endParaRPr>
          </a:p>
        </p:txBody>
      </p:sp>
      <p:sp>
        <p:nvSpPr>
          <p:cNvPr id="94" name="CustomShape 2"/>
          <p:cNvSpPr/>
          <p:nvPr/>
        </p:nvSpPr>
        <p:spPr>
          <a:xfrm>
            <a:off x="457200" y="1041120"/>
            <a:ext cx="7871040" cy="402515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800" spc="-1" dirty="0">
                <a:solidFill>
                  <a:srgbClr val="002060"/>
                </a:solidFill>
                <a:latin typeface="Times New Roman"/>
              </a:rPr>
              <a:t>Configuration errors</a:t>
            </a:r>
          </a:p>
          <a:p>
            <a:pPr marL="714375" indent="-352425" algn="just">
              <a:lnSpc>
                <a:spcPct val="100000"/>
              </a:lnSpc>
              <a:spcBef>
                <a:spcPts val="561"/>
              </a:spcBef>
              <a:buClr>
                <a:srgbClr val="0C2340"/>
              </a:buClr>
            </a:pPr>
            <a:r>
              <a:rPr lang="en-US" sz="2400" spc="-1" dirty="0">
                <a:solidFill>
                  <a:srgbClr val="002060"/>
                </a:solidFill>
                <a:latin typeface="Times New Roman"/>
              </a:rPr>
              <a:t>-	</a:t>
            </a:r>
            <a:r>
              <a:rPr lang="en-US" sz="2400" b="1" spc="-1" dirty="0">
                <a:solidFill>
                  <a:srgbClr val="002060"/>
                </a:solidFill>
                <a:latin typeface="Times New Roman"/>
              </a:rPr>
              <a:t>Configuration</a:t>
            </a:r>
            <a:r>
              <a:rPr lang="en-US" sz="2400" spc="-1" dirty="0">
                <a:solidFill>
                  <a:srgbClr val="002060"/>
                </a:solidFill>
                <a:latin typeface="Times New Roman"/>
              </a:rPr>
              <a:t> errors account for 65% of vulnerabilities</a:t>
            </a:r>
          </a:p>
          <a:p>
            <a:pPr marL="714375" indent="-352425" algn="just">
              <a:lnSpc>
                <a:spcPct val="100000"/>
              </a:lnSpc>
              <a:spcBef>
                <a:spcPts val="561"/>
              </a:spcBef>
              <a:buClr>
                <a:srgbClr val="0C2340"/>
              </a:buClr>
            </a:pPr>
            <a:r>
              <a:rPr lang="en-US" sz="2400" spc="-1" dirty="0">
                <a:solidFill>
                  <a:srgbClr val="002060"/>
                </a:solidFill>
                <a:latin typeface="Times New Roman"/>
              </a:rPr>
              <a:t>-	Configuration errors include set up of unnecessary and dangerous services when a system is configured such that it brings up services and allows for connections that are not required</a:t>
            </a:r>
          </a:p>
          <a:p>
            <a:pPr marL="714375" indent="-352425" algn="just">
              <a:lnSpc>
                <a:spcPct val="100000"/>
              </a:lnSpc>
              <a:spcBef>
                <a:spcPts val="561"/>
              </a:spcBef>
              <a:buClr>
                <a:srgbClr val="0C2340"/>
              </a:buClr>
            </a:pPr>
            <a:r>
              <a:rPr lang="en-US" sz="2400" spc="-1" dirty="0">
                <a:solidFill>
                  <a:srgbClr val="002060"/>
                </a:solidFill>
                <a:latin typeface="Times New Roman"/>
              </a:rPr>
              <a:t>-	It is usually caused by </a:t>
            </a:r>
            <a:r>
              <a:rPr lang="en-US" sz="2400" b="1" spc="-1" dirty="0">
                <a:solidFill>
                  <a:srgbClr val="002060"/>
                </a:solidFill>
                <a:latin typeface="Times New Roman"/>
              </a:rPr>
              <a:t>installation of a system with a default configuration</a:t>
            </a:r>
            <a:r>
              <a:rPr lang="en-US" sz="2400" spc="-1" dirty="0">
                <a:solidFill>
                  <a:srgbClr val="002060"/>
                </a:solidFill>
                <a:latin typeface="Times New Roman"/>
              </a:rPr>
              <a:t> rather than with precisely defined configuration that eliminates all features that are not required (it is easier to use default configuration because vendors prefer to offer an all-enabling starting configuration)</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6</a:t>
            </a:fld>
            <a:endParaRPr lang="en-US" sz="1400" b="0" strike="noStrike" spc="-1">
              <a:latin typeface="Arial"/>
            </a:endParaRPr>
          </a:p>
        </p:txBody>
      </p:sp>
    </p:spTree>
    <p:extLst>
      <p:ext uri="{BB962C8B-B14F-4D97-AF65-F5344CB8AC3E}">
        <p14:creationId xmlns:p14="http://schemas.microsoft.com/office/powerpoint/2010/main" val="4905753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What causes vulnerability ? </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800" b="1" spc="-1" dirty="0">
                <a:solidFill>
                  <a:srgbClr val="002060"/>
                </a:solidFill>
                <a:latin typeface="Times New Roman"/>
              </a:rPr>
              <a:t>Access administration errors</a:t>
            </a:r>
          </a:p>
          <a:p>
            <a:pPr marL="714375" indent="-352425" algn="just">
              <a:lnSpc>
                <a:spcPct val="100000"/>
              </a:lnSpc>
              <a:spcBef>
                <a:spcPts val="561"/>
              </a:spcBef>
              <a:buClr>
                <a:srgbClr val="0C2340"/>
              </a:buClr>
            </a:pPr>
            <a:r>
              <a:rPr lang="en-US" sz="2400" spc="-1" dirty="0">
                <a:solidFill>
                  <a:srgbClr val="002060"/>
                </a:solidFill>
                <a:latin typeface="Times New Roman"/>
              </a:rPr>
              <a:t>-	When access control includes configuration errors, entire security model fall apart</a:t>
            </a:r>
          </a:p>
          <a:p>
            <a:pPr marL="714375" indent="-352425" algn="just">
              <a:lnSpc>
                <a:spcPct val="100000"/>
              </a:lnSpc>
              <a:spcBef>
                <a:spcPts val="561"/>
              </a:spcBef>
              <a:buClr>
                <a:srgbClr val="0C2340"/>
              </a:buClr>
            </a:pPr>
            <a:r>
              <a:rPr lang="en-US" sz="2400" spc="-1" dirty="0">
                <a:solidFill>
                  <a:srgbClr val="002060"/>
                </a:solidFill>
                <a:latin typeface="Times New Roman"/>
              </a:rPr>
              <a:t>-	Because most complex systems have elaborate access control schemes based on the concepts of groups, roles, permissions and  delegation,  it is easy to get the errors in access control configuration</a:t>
            </a:r>
          </a:p>
          <a:p>
            <a:pPr marL="714375" indent="-352425" algn="just">
              <a:lnSpc>
                <a:spcPct val="100000"/>
              </a:lnSpc>
              <a:spcBef>
                <a:spcPts val="561"/>
              </a:spcBef>
              <a:buClr>
                <a:srgbClr val="0C2340"/>
              </a:buClr>
            </a:pPr>
            <a:r>
              <a:rPr lang="en-US" sz="2400" spc="-1" dirty="0">
                <a:solidFill>
                  <a:srgbClr val="002060"/>
                </a:solidFill>
                <a:latin typeface="Times New Roman"/>
              </a:rPr>
              <a:t>-	It is very hard to detect the cases, that exploit such errors because it cannot be detected by intrusion detection or other monitoring systems due to incorrect assumptions that outside access looks correct</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7</a:t>
            </a:fld>
            <a:endParaRPr lang="en-US" sz="1400" b="0" strike="noStrike" spc="-1">
              <a:latin typeface="Arial"/>
            </a:endParaRPr>
          </a:p>
        </p:txBody>
      </p:sp>
    </p:spTree>
    <p:extLst>
      <p:ext uri="{BB962C8B-B14F-4D97-AF65-F5344CB8AC3E}">
        <p14:creationId xmlns:p14="http://schemas.microsoft.com/office/powerpoint/2010/main" val="27169156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What </a:t>
            </a:r>
            <a:r>
              <a:rPr lang="en-US" sz="2800" spc="-1">
                <a:solidFill>
                  <a:srgbClr val="002060"/>
                </a:solidFill>
                <a:latin typeface="Times New Roman" panose="02020603050405020304" pitchFamily="18" charset="0"/>
                <a:cs typeface="Times New Roman" panose="02020603050405020304" pitchFamily="18" charset="0"/>
              </a:rPr>
              <a:t>causes vulnerabilities </a:t>
            </a:r>
            <a:r>
              <a:rPr lang="en-US" sz="2800" spc="-1" dirty="0">
                <a:solidFill>
                  <a:srgbClr val="002060"/>
                </a:solidFill>
                <a:latin typeface="Times New Roman" panose="02020603050405020304" pitchFamily="18" charset="0"/>
                <a:cs typeface="Times New Roman" panose="02020603050405020304" pitchFamily="18" charset="0"/>
              </a:rPr>
              <a:t>?</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The famous SQL Injection attack</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Trojan</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Elimination of vulnerabilities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Hardening MySQL environment</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8</a:t>
            </a:fld>
            <a:endParaRPr lang="en-US" sz="1400" b="0" strike="noStrike" spc="-1">
              <a:latin typeface="Arial"/>
            </a:endParaRPr>
          </a:p>
        </p:txBody>
      </p:sp>
    </p:spTree>
    <p:extLst>
      <p:ext uri="{BB962C8B-B14F-4D97-AF65-F5344CB8AC3E}">
        <p14:creationId xmlns:p14="http://schemas.microsoft.com/office/powerpoint/2010/main" val="1320354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The famous SQL injection attack </a:t>
            </a:r>
            <a:r>
              <a:rPr lang="en-US" sz="3200" b="0" strike="noStrike" spc="-1" dirty="0" err="1">
                <a:solidFill>
                  <a:srgbClr val="0B223E"/>
                </a:solidFill>
                <a:latin typeface="Times New Roman"/>
                <a:ea typeface="DejaVu Sans"/>
              </a:rPr>
              <a:t>SQL注入工具</a:t>
            </a:r>
            <a:endParaRPr lang="en-US" sz="3200" b="0" strike="noStrike" spc="-1" dirty="0">
              <a:solidFill>
                <a:srgbClr val="0B223E"/>
              </a:solidFill>
              <a:latin typeface="Times New Roman"/>
              <a:ea typeface="DejaVu Sans"/>
            </a:endParaRPr>
          </a:p>
          <a:p>
            <a:pPr marL="1800">
              <a:lnSpc>
                <a:spcPct val="100000"/>
              </a:lnSpc>
              <a:spcBef>
                <a:spcPts val="561"/>
              </a:spcBef>
            </a:pPr>
            <a:r>
              <a:rPr lang="en-US" sz="3200" spc="-1" dirty="0" err="1">
                <a:solidFill>
                  <a:srgbClr val="0B223E"/>
                </a:solidFill>
                <a:latin typeface="Times New Roman"/>
                <a:ea typeface="DejaVu Sans"/>
              </a:rPr>
              <a:t>通过输入使得语义发生变化以产生问题</a:t>
            </a:r>
            <a:r>
              <a:rPr lang="en-US" sz="3200" b="0" strike="noStrike" spc="-1" dirty="0">
                <a:solidFill>
                  <a:srgbClr val="0B223E"/>
                </a:solidFill>
                <a:latin typeface="Times New Roman"/>
                <a:ea typeface="DejaVu Sans"/>
              </a:rPr>
              <a:t> </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SQL injection is a technique that exploits the applications using relational databases as their back end</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 technique uses the fact that an application has an available connection to a database and that the application composes SQL statements and send them to a database server to extract data or to perform certain functions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SQL injection uses a fact that many of these applications compose SQL statements by doing string concatenation of the fixed part of SQL statements along with user supplied data that forms WHERE clause or additional subqueries</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The technique is based on intentionally malformed user-supplied data that transform SQL statements from an innocent form into a malicious call that causes </a:t>
            </a:r>
            <a:r>
              <a:rPr lang="en-US" sz="2000" spc="-1" dirty="0" err="1">
                <a:solidFill>
                  <a:srgbClr val="002060"/>
                </a:solidFill>
                <a:latin typeface="Times New Roman"/>
              </a:rPr>
              <a:t>unauthorised</a:t>
            </a:r>
            <a:r>
              <a:rPr lang="en-US" sz="2000" spc="-1" dirty="0">
                <a:solidFill>
                  <a:srgbClr val="002060"/>
                </a:solidFill>
                <a:latin typeface="Times New Roman"/>
              </a:rPr>
              <a:t> access, deletion of data, or even theft of information</a:t>
            </a:r>
          </a:p>
          <a:p>
            <a:pPr marL="352440" indent="-342000" algn="just">
              <a:lnSpc>
                <a:spcPct val="100000"/>
              </a:lnSpc>
              <a:spcBef>
                <a:spcPts val="561"/>
              </a:spcBef>
              <a:buClr>
                <a:srgbClr val="0C2340"/>
              </a:buClr>
              <a:buFont typeface="Arial"/>
              <a:buChar char="•"/>
            </a:pPr>
            <a:r>
              <a:rPr lang="en-US" sz="2000" spc="-1" dirty="0">
                <a:solidFill>
                  <a:srgbClr val="002060"/>
                </a:solidFill>
                <a:latin typeface="Times New Roman"/>
              </a:rPr>
              <a:t>In all cases SQL injection as a technique is based on using bugs and vulnerabilities in an application</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9</a:t>
            </a:fld>
            <a:endParaRPr lang="en-US" sz="1400" b="0" strike="noStrike" spc="-1">
              <a:latin typeface="Arial"/>
            </a:endParaRPr>
          </a:p>
        </p:txBody>
      </p:sp>
    </p:spTree>
    <p:extLst>
      <p:ext uri="{BB962C8B-B14F-4D97-AF65-F5344CB8AC3E}">
        <p14:creationId xmlns:p14="http://schemas.microsoft.com/office/powerpoint/2010/main" val="21000513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4571</TotalTime>
  <Words>5778</Words>
  <Application>Microsoft Macintosh PowerPoint</Application>
  <PresentationFormat>全屏显示(4:3)</PresentationFormat>
  <Paragraphs>602</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Arial</vt:lpstr>
      <vt:lpstr>Courier New</vt:lpstr>
      <vt:lpstr>Montserrat</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Yinqiao Li</cp:lastModifiedBy>
  <cp:revision>62</cp:revision>
  <dcterms:modified xsi:type="dcterms:W3CDTF">2023-12-11T06:21:45Z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2020-08-05T21:46:40Z</dcterms:modified>
  <cp:revision>231</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