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notesMasterIdLst>
    <p:notesMasterId r:id="rId5"/>
  </p:notesMasterIdLst>
  <p:sldIdLst>
    <p:sldId id="256" r:id="rId4"/>
    <p:sldId id="257" r:id="rId6"/>
    <p:sldId id="287" r:id="rId7"/>
    <p:sldId id="289" r:id="rId8"/>
    <p:sldId id="288" r:id="rId9"/>
    <p:sldId id="290" r:id="rId10"/>
    <p:sldId id="291" r:id="rId11"/>
    <p:sldId id="292" r:id="rId12"/>
    <p:sldId id="293" r:id="rId13"/>
    <p:sldId id="294" r:id="rId14"/>
    <p:sldId id="295" r:id="rId15"/>
    <p:sldId id="297" r:id="rId16"/>
    <p:sldId id="296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1" r:id="rId31"/>
    <p:sldId id="314" r:id="rId32"/>
    <p:sldId id="315" r:id="rId33"/>
    <p:sldId id="316" r:id="rId34"/>
    <p:sldId id="317" r:id="rId35"/>
    <p:sldId id="318" r:id="rId36"/>
    <p:sldId id="319" r:id="rId37"/>
    <p:sldId id="286" r:id="rId38"/>
  </p:sldIdLst>
  <p:sldSz cx="9144000" cy="6858000" type="screen4x3"/>
  <p:notesSz cx="7099300" cy="1023429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0E22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50999"/>
  </p:normalViewPr>
  <p:slideViewPr>
    <p:cSldViewPr snapToGrid="0" snapToObjects="1">
      <p:cViewPr varScale="1">
        <p:scale>
          <a:sx n="59" d="100"/>
          <a:sy n="59" d="100"/>
        </p:scale>
        <p:origin x="36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1.xml"/><Relationship Id="rId39" Type="http://schemas.openxmlformats.org/officeDocument/2006/relationships/presProps" Target="presProps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 panose="020B0604020202090204"/>
              </a:rPr>
              <a:t>单击编辑备注格式</a:t>
            </a:r>
            <a:endParaRPr lang="en-US" sz="2000" b="0" strike="noStrike" spc="-1">
              <a:latin typeface="Arial" panose="020B06040202020902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hdr"/>
          </p:nvPr>
        </p:nvSpPr>
        <p:spPr>
          <a:xfrm>
            <a:off x="1512000" y="588060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ft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 panose="02020603050405020304"/>
              </a:rPr>
              <a:t> </a:t>
            </a:r>
            <a:endParaRPr lang="en-US" sz="1400" b="0" strike="noStrike" spc="-1">
              <a:latin typeface="Times New Roman" panose="020206030504050203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sldNum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7E760D7-54A8-43B1-9400-591B6BDB0F81}" type="slidenum">
              <a:rPr lang="en-US" sz="1400" b="0" strike="noStrike" spc="-1">
                <a:latin typeface="Times New Roman" panose="02020603050405020304"/>
              </a:rPr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auditing.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presentation explains the concepts of database auditing.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0" name="CustomShape 2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050ABD-2706-4B48-9575-4FEA896B80B9}" type="slidenum"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1" name="CustomShape 3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actions, that should be audited, includes the creation, changes, usage of database links and replication in distributed database systems.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simple solution is to record the daily differences.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compare everyday snapshots and we also use the internal database mechanisms to compare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actions, that should be audited includes: the changes to the sensitive data, like for example audit trails, that enforce accuracy in financial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includes fully recording “old” and “new” values for each DML activity.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However, due to the large number of data manipulations, the audits must be done very selectively.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why we have to very carefully choose data objects to be audited.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create the audit trails we can use the database system capabilities, external audit systems or database triggers.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actions, that should be audited, includes the SELECT statements accessing privacy sets, for example, medical records.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group includes recording information where the SELECT statements come from.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And the names of user who retrieved the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And what data was actually retrieved.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First, we try to identify so called privacy sets.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privacy set determines, which associations of data are really important.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Implementation of such audit, uses database traces and external auditing systems.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also must audit any changes made to the definitions of what to audit.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includes audit changes made to the definitions of audit trails and changes to the audit trails themselves.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implement it, we use built-in database features and external auditing systems.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Auditing in My S Q L, part one.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There is a number of ways how the audits can be implemented in My S Q 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we can use My S Q L Enterprise Audit.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 plugin, that is not available in the Community Edition of the system.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plugin allows for dynamically enabling disabling audit streams.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possible to implement the policies, that log all or selected login or query activities.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possible to automatically rotate audit log files, based on their size.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possible to integrate XML-based audit log stream with My S Q L, Oracle and other third party solutions.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other methods for implementation of audits include: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Application of stored procedures,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Using database triggers,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Using the external audit plugin libraries and,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Analysis of database logs.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Now, we explain the ways how to use the database logs, for the audits of database activities.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Every database system records in the logs a lot of information about the details of data processing.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My S Q L Server has several logs, that contain information about the user activities.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contents of such log provides a lot of audit related information and it is </a:t>
            </a:r>
            <a:r>
              <a:rPr lang="en-US" sz="2000" b="0" strike="noStrike" spc="-1" dirty="0" err="1">
                <a:latin typeface="+mn-lt"/>
              </a:rPr>
              <a:t>infomation</a:t>
            </a:r>
            <a:r>
              <a:rPr lang="en-US" sz="2000" b="0" strike="noStrike" spc="-1" dirty="0">
                <a:latin typeface="+mn-lt"/>
              </a:rPr>
              <a:t> obtained completely "free" without increasing a database workload.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is because a database system must record information about the details of data processing because of many other reasons.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My S Q L writes to the following logs information, that can be used for the audit purposes.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error log, contains information about the  problems encountered while starting, running, or stopping My S Q L server.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general query log, contains </a:t>
            </a:r>
            <a:r>
              <a:rPr lang="en-US" sz="2000" b="0" strike="noStrike" spc="-1" dirty="0" err="1">
                <a:latin typeface="+mn-lt"/>
              </a:rPr>
              <a:t>infomation</a:t>
            </a:r>
            <a:r>
              <a:rPr lang="en-US" sz="2000" b="0" strike="noStrike" spc="-1" dirty="0">
                <a:latin typeface="+mn-lt"/>
              </a:rPr>
              <a:t> about the established client connections and the statements received from the clients.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binary log, contains information about the statements, that change data and that are also used for replication.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relay log contains information about the data changes received from a replication master server.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slow query log, contains </a:t>
            </a:r>
            <a:r>
              <a:rPr lang="en-US" sz="2000" b="0" strike="noStrike" spc="-1" dirty="0" err="1">
                <a:latin typeface="+mn-lt"/>
              </a:rPr>
              <a:t>infoomation</a:t>
            </a:r>
            <a:r>
              <a:rPr lang="en-US" sz="2000" b="0" strike="noStrike" spc="-1" dirty="0">
                <a:latin typeface="+mn-lt"/>
              </a:rPr>
              <a:t> about the queries, that took more than a given period of time to process.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D D L log also called: metadata log, contains information about the metadata operations, performed by the data definition language statements.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error log, contains a trace of when the database server was started and stopped and also information about any critical errors, that occur while the server is running.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system variable: log error, determines a location a file: error dot log, with information included in the error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find a location of the error log we list a system variable: log errors, in a way given in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error log is a text file, that can be read with an ordinary text editor or with an operating system shell command: cat.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sample location of the error log file, is listed in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present slide, shows how to list the contents of the error log with: the cat, command.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error log file can be far too large to list its contents on a single screen.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avoid such problem, the results of the cat command are piped with a vertical bar to a program: more.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program: more, displays a single screen and waits for a user to press: the Enter key, in order to display the next screen.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sample contents of a single screen with a listing of the error log, is given in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general query log, contains information about the established client connections and the S Q L statements, received from the clients.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system variable: general log, controls logging to the general query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Initially, the system variable is set to: OFF, such that the log is not written to  persistent storage.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start logging, we process a statement: set global general log equals to 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processing of: show variable statement, displays the present value of a system variable: general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the system variable: general log, is set to: ON, then the general query log is written, either to a file or to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system variable: log output, determines whether the general query log is written to a file or to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value of the system variable: log output, listed in the present slide indicates, that the general log is written to a file.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name of file used by the general query log is determined by a system variable: general log file.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present value of the system variable: log output, listed in the present slide, shows a path to a folder and a file where the general log is stored.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possible, to record the general query log in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a very convenient method, to save the contents of the general log, because it is possible to use S Q L statements to </a:t>
            </a:r>
            <a:r>
              <a:rPr lang="en-US" sz="2000" b="0" strike="noStrike" spc="-1" dirty="0" err="1">
                <a:latin typeface="+mn-lt"/>
              </a:rPr>
              <a:t>analyse</a:t>
            </a:r>
            <a:r>
              <a:rPr lang="en-US" sz="2000" b="0" strike="noStrike" spc="-1" dirty="0">
                <a:latin typeface="+mn-lt"/>
              </a:rPr>
              <a:t> the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redirect the general query log to a relational table, we change a value of a system variable: log output, to: TABLE, see: set global statement in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Then, the general query log is recorded in a relational table: general log, located in a database my s q 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relational table: general log, contains information about an event time, used host, thread id, server id, command type and argument of a command.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 see: the outcomes of the describe command, at the bottom of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Concepts.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old contents of the general query log, can be quickly removed with: TRUNCATE TABLE statement.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name of a relational table: general log, must be prefixed with a name of database where the table is located.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Surprisingly, TRUNCATE TABLE statement, is categorized as a data definition language statement.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removes the contents of a relational table forever and it cannot be rolled back.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list the contents of the general query log, we use SELECT statement.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Please, see SELECT statement and the abbreviated results, listed after processing of the statement.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column: event time, contains a timestamp recorded with a precision up to a single </a:t>
            </a:r>
            <a:r>
              <a:rPr lang="en-US" sz="2000" b="0" strike="noStrike" spc="-1" dirty="0" err="1">
                <a:latin typeface="+mn-lt"/>
              </a:rPr>
              <a:t>milisecond</a:t>
            </a:r>
            <a:r>
              <a:rPr lang="en-US" sz="2000" b="0" strike="noStrike" spc="-1" dirty="0">
                <a:latin typeface="+mn-lt"/>
              </a:rPr>
              <a:t> of a moment, when S Q L statement has been submitted for processing.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column: user host, contains a name of a user and a name of a host from where the statement originated.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columns: thread id and server id, contain the identifiers of a thread, that processed the statement and identifier of server, that processed the statement.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column: command type, contains a string: Query, that indicates the processing of SELECT  statement.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 a command: argument, contains a text of S Q L statement processed.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Note, that when My S Q L server is shutdown and restarted later on, all values of the system variables, return to its default values or values set up in the system configuration file.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after shutdown and restart, the values of the variables like: general log, log output, general log file, return to their original values.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stop writing into the general query log we process: set statement, that sets a value of the variable: general log, back to: off.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Please, see a statement at the bottom of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Auditing in My S Q L, part 2.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slow query log contains information about S Q L statements, that took more than a given period of time to process and required at least a given number of rows to be processed.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threshold for a period of time to be considered as: too long, is stored in a system variable: long query time.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system variable: long query time, contains the total number of seconds after which, the processing of the S Q L statement is recorded in the slow query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threshold for the total number of statements to be processed, is stored in a system variable: min examined row limit.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variable: min examined row limit, contains the total number of processed rows after which, processing of S Q L statement is recorded in the slow query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minimum and default values of: long query time and min examined row limit, are respectively: 0 and 10.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statement at the bottom of the present slide, shows a default value of a system variable: long query time.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statement: show variables, shows a default value of a system variable: min examined row limit.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value of a variable: long query time, can be specified to a resolution of a single </a:t>
            </a:r>
            <a:r>
              <a:rPr lang="en-US" sz="2000" b="0" strike="noStrike" spc="-1" dirty="0" err="1">
                <a:latin typeface="+mn-lt"/>
              </a:rPr>
              <a:t>milisecond</a:t>
            </a:r>
            <a:r>
              <a:rPr lang="en-US" sz="2000" b="0" strike="noStrike" spc="-1" dirty="0">
                <a:latin typeface="+mn-lt"/>
              </a:rPr>
              <a:t>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logging to a file, time is written including the </a:t>
            </a:r>
            <a:r>
              <a:rPr lang="en-US" sz="2000" b="0" strike="noStrike" spc="-1" dirty="0" err="1">
                <a:latin typeface="+mn-lt"/>
              </a:rPr>
              <a:t>milisecond</a:t>
            </a:r>
            <a:r>
              <a:rPr lang="en-US" sz="2000" b="0" strike="noStrike" spc="-1" dirty="0">
                <a:latin typeface="+mn-lt"/>
              </a:rPr>
              <a:t> component.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logging to a table, only the integer time are written and the </a:t>
            </a:r>
            <a:r>
              <a:rPr lang="en-US" sz="2000" b="0" strike="noStrike" spc="-1" dirty="0" err="1">
                <a:latin typeface="+mn-lt"/>
              </a:rPr>
              <a:t>milisecond</a:t>
            </a:r>
            <a:r>
              <a:rPr lang="en-US" sz="2000" b="0" strike="noStrike" spc="-1" dirty="0">
                <a:latin typeface="+mn-lt"/>
              </a:rPr>
              <a:t> component is ignored.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change a value of a system variable: long query time, we use : set statement, please see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system variable: slow query log, controls logging to the slow query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</a:t>
            </a:r>
            <a:r>
              <a:rPr lang="en-US" sz="2000" b="0" strike="noStrike" spc="-1" dirty="0" err="1">
                <a:latin typeface="+mn-lt"/>
              </a:rPr>
              <a:t>deafult</a:t>
            </a:r>
            <a:r>
              <a:rPr lang="en-US" sz="2000" b="0" strike="noStrike" spc="-1" dirty="0">
                <a:latin typeface="+mn-lt"/>
              </a:rPr>
              <a:t> value of a system variable: slow query log, is set to: OFF.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start writing to the slow query log, we set a value of a system variable: slow query log, to: 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slow query log can be written either to a file or to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variable: log output, determines whether the slow query log is written to a file or to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name of file where the slow query log is recorded, is determined by a value of a system variable: slow query log file.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is possible to record the slow query log in a relational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do so, we set a value of system variable: log output, to: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time=“0.5s”/&gt;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rate=“90%”&gt;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a system variable: log output, is set to: TABLE, then the slow query log is recorded in a relational table: slow log, located in a database my s q 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time=“0.3s”/&gt;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 relational table: slow log, contains the values of the performance related parameters, obtained from processing of S Q L statements.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time=“0.3s”/&gt;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Please, see a table located at the bottom of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time=“0.3s”/&gt;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auditing, involves observing the operations performed on a database, so as to be aware of the actions of database users.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administrators and consultants, often set up auditing for security purposes.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For example, to ensure, that those without the permission to access information, do not access it.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activity monitoring, is a database security technology for monitoring and </a:t>
            </a:r>
            <a:r>
              <a:rPr lang="en-US" sz="2000" b="0" strike="noStrike" spc="-1" dirty="0" err="1">
                <a:latin typeface="+mn-lt"/>
              </a:rPr>
              <a:t>analysing</a:t>
            </a:r>
            <a:r>
              <a:rPr lang="en-US" sz="2000" b="0" strike="noStrike" spc="-1" dirty="0">
                <a:latin typeface="+mn-lt"/>
              </a:rPr>
              <a:t> database activity, that operates independently of the database management system.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activity monitoring, does not rely on any form of native, also called: Database Management System resident auditing or native logs, such as trace or transaction logs. 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TRUNCATE TABLE statement, can be used to remove the old contents of the slow query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TRUNCATE TABLE statement, is a data definition language statement and it removes the contents of a relational table forever.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the TRUNCATE TABLE statement, cannot be reversed with a ROLLBACK statement.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find the contents of some columns from the slow query log, we process SELECT statement, that accesses a relational table: slow log, in a database: my s q 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sample result, including query processing time and a text of S Q L statements, are given at the bottom of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Arial" panose="020B0604020202090204"/>
              </a:rPr>
              <a:t>&lt;speak&gt;&lt;prosody rate=”80%"&gt;</a:t>
            </a:r>
            <a:endParaRPr lang="en-US" sz="2000" b="0" strike="noStrike" spc="-1" dirty="0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Arial" panose="020B0604020202090204"/>
              </a:rPr>
              <a:t>This is a slide body</a:t>
            </a:r>
            <a:endParaRPr lang="en-US" sz="2000" b="0" strike="noStrike" spc="-1" dirty="0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</a:t>
            </a:r>
            <a:r>
              <a:rPr lang="en-US" sz="2000" b="0" strike="noStrike" spc="-1" dirty="0" err="1">
                <a:latin typeface="+mn-lt"/>
              </a:rPr>
              <a:t>proso</a:t>
            </a: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Note, that when My S Q L server is shutdown and restarted, then all values of the system variables, return to their default values or values, set up in the system configuration file.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means, that after shutdown and restart, the values of variables like: long query time, min examined row limit, slow query log, log output, slow query log file, return to their original values.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stop writing into the slow query log, we set a value of system variable: slow query log, to: OFF, please see the present slide.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 err="1">
                <a:latin typeface="Arial" panose="020B0604020202090204"/>
              </a:rPr>
              <a:t>dy</a:t>
            </a:r>
            <a:r>
              <a:rPr lang="en-US" sz="2000" b="0" strike="noStrike" spc="-1" dirty="0">
                <a:latin typeface="Arial" panose="020B0604020202090204"/>
              </a:rPr>
              <a:t>&gt;</a:t>
            </a:r>
            <a:endParaRPr lang="en-US" sz="2000" b="0" strike="noStrike" spc="-1" dirty="0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Arial" panose="020B0604020202090204"/>
              </a:rPr>
              <a:t>&lt;/speak&gt;</a:t>
            </a:r>
            <a:endParaRPr lang="en-US" sz="2000" b="0" strike="noStrike" spc="-1" dirty="0">
              <a:latin typeface="Arial" panose="020B0604020202090204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Arial" panose="020B0604020202090204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binary log, contains information about the events, that describe the database changes such as: table creation operations or changes to table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also contains information about, the events for the statements, that potentially could have made changes, for example, a DELETE statement, that matched no rows.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binary log, also contains information about, how long it took to process the UPDATE statements.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binary log, has two important purposes: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First, it is used for replication.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binary log, on a master replication server, provides a record of the data changes to be sent to the slave servers.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Second, it is used for the data recovery operations.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binary log is not used for the statements: such as SELECT or SHOW, that do not modify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To log all statements, for example, to identify a problem query, we should use the general query log.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data definition language log, also called: DDL log, or metadata log, records metadata operations generated by the data definition statements such as: CREATE TABLE, DROP TABLE, and ALTER TABLE.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My S Q L uses the DDL log to recover from the crashes occurring in the middle of a metadata operations.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When processing the statement: DROP TABLE t1, t2, we need to ensure, that both relational tables:  t1 and t2 are dropped and, that each table drop is complete.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References.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B293BEBB-CB62-48D8-AF3B-85DA3A8A7C1C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Database activity monitoring, is typically performed continuously and in real-time.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 trail, also called as audit log, is an outcome of database activity monitoring.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 trail, is a security-relevant, chronological set of records and/or destination and source of records, that provides a documentary evidence of the sequence of activities, that have been performed on a database in a given period of time.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Auditing Categories.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4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1D35BE72-513F-477A-9A5D-7061A1556B75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first group of auditing actions, includes the audits of logon logoff operations on a database system.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This group includes, recording of two events: an event for sign-on and an event for sign-off.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recordings include: login name, timestamps, T C P I P address of a client and a program used to initiate a connection.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also record the failed login attempts.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auditing actions, includes the audit of the sources of database usage.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includes information about a network node, that a user is connected to: I P address and host name.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It also includes information about the applications, that have been used to access a database.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auditing actions, includes the database activities outside normal operating hours.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Activities performed outside normal operating hours are usually suspected.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may suspect, that such activities could be the result of </a:t>
            </a:r>
            <a:r>
              <a:rPr lang="en-US" sz="2000" b="0" strike="noStrike" spc="-1" dirty="0" err="1">
                <a:latin typeface="+mn-lt"/>
              </a:rPr>
              <a:t>unauthorised</a:t>
            </a:r>
            <a:r>
              <a:rPr lang="en-US" sz="2000" b="0" strike="noStrike" spc="-1" dirty="0">
                <a:latin typeface="+mn-lt"/>
              </a:rPr>
              <a:t> access to modify data.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 records of off-hours activities, include logons logoffs and all S Q L activities.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 off-hours activities do not need to include the activities, that are always scheduled to run: off-hours, for example, extract, transform and load data warehousing activities.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auditing actions, includes auditing of data definition activities like: processing of data definition statements: CREATE, DROP and ALTER.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Data definition statement of S Q L are potentially the most damaging statements, that exist.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Auditing data definition activities, is also done to eliminate errors of developers and database administrators.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Auditing database schemas changes, can be done in several different ways.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first one, uses the database native audit features.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one, uses the external auditing system.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one, uses the comparison of schema snapshots.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Finally the last, allows for using database triggers.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auditing actions, includes the audits of database errors.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Auditing database errors is important, because in many cases hackers use a technique of "trial-and error, to investigate a structure of a database.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On the other hand, a well written and  well tested database application does not return the errors.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Failed logins, is a good example of errors that must be monitored.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Audit of database errors may also lead to identification of the weak points in the database applications.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auditing actions, includes the audits of changes to the source code of stored procedures and triggers.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Changes to the sources of already developed software, may mean the attempts to incorporate malicious code.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first option, is to compare source code developed earlier with the present one, for example, using: diff program.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second option, is to use an external database security and auditing system, that alerts on any create or alter statement used by a database user.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third option, is to use built in database features, for example ability of a system to trace the “recompile” events to track changes to stored procedure and triggers.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body"/>
          </p:nvPr>
        </p:nvSpPr>
        <p:spPr>
          <a:xfrm>
            <a:off x="709920" y="4861440"/>
            <a:ext cx="5676480" cy="4602600"/>
          </a:xfrm>
          <a:prstGeom prst="rect">
            <a:avLst/>
          </a:prstGeom>
        </p:spPr>
        <p:txBody>
          <a:bodyPr lIns="95040" tIns="47520" rIns="95040" bIns="47520"/>
          <a:lstStyle/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&lt;!-- Neural, Brian, Male, British English. --&gt;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&lt;speak&gt;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&lt;prosody rate="90%"&gt;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The next group of auditing actions, includes: the changes to the privileges, to the user logins and to other security attributes.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should record: the deletions and additions of users, logins and the changes to the roles and granting the roles to the users.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should record the changes to the mappings between logins and users and or roles.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should record the privilege changes over the user and roles.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should record all changes to the passwords.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time="0.3s"/&gt;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We should also record all changes to the security attributes at a server, database, statement or object level.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&lt;break time="0.5s"/&gt;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&lt;/prosody&gt;</a:t>
            </a:r>
            <a:endParaRPr lang="en-US" sz="2000" b="0" strike="noStrike" spc="-1" dirty="0">
              <a:latin typeface="+mn-lt"/>
            </a:endParaRPr>
          </a:p>
          <a:p>
            <a:pPr marL="215900" indent="-213360">
              <a:lnSpc>
                <a:spcPct val="100000"/>
              </a:lnSpc>
            </a:pPr>
            <a:r>
              <a:rPr lang="en-US" sz="2000" b="0" strike="noStrike" spc="-1" dirty="0">
                <a:latin typeface="+mn-lt"/>
              </a:rPr>
              <a:t>&lt;/speak&gt;</a:t>
            </a:r>
            <a:endParaRPr lang="en-US" sz="2000" b="0" strike="noStrike" spc="-1" dirty="0">
              <a:latin typeface="+mn-lt"/>
            </a:endParaRPr>
          </a:p>
        </p:txBody>
      </p:sp>
      <p:sp>
        <p:nvSpPr>
          <p:cNvPr id="196" name="CustomShape 2"/>
          <p:cNvSpPr/>
          <p:nvPr/>
        </p:nvSpPr>
        <p:spPr>
          <a:xfrm>
            <a:off x="0" y="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/>
          <a:lstStyle/>
          <a:p>
            <a:pPr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+mn-lt"/>
                <a:ea typeface="+mn-ea"/>
              </a:rPr>
              <a:t>Systems Analysis</a:t>
            </a:r>
            <a:endParaRPr lang="en-US" sz="1200" b="0" strike="noStrike" spc="-1">
              <a:latin typeface="Arial" panose="020B0604020202090204"/>
            </a:endParaRPr>
          </a:p>
        </p:txBody>
      </p:sp>
      <p:sp>
        <p:nvSpPr>
          <p:cNvPr id="197" name="CustomShape 3"/>
          <p:cNvSpPr/>
          <p:nvPr/>
        </p:nvSpPr>
        <p:spPr>
          <a:xfrm>
            <a:off x="4020840" y="9721080"/>
            <a:ext cx="3074040" cy="508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5040" tIns="47520" rIns="95040" bIns="47520" anchor="b"/>
          <a:lstStyle/>
          <a:p>
            <a:pPr algn="r">
              <a:lnSpc>
                <a:spcPct val="100000"/>
              </a:lnSpc>
            </a:pPr>
            <a:fld id="{25345DAB-7797-4077-8D55-9D46E3BACD2E}" type="slidenum">
              <a:rPr lang="en-US" sz="1200" b="0" strike="noStrike" spc="-1">
                <a:solidFill>
                  <a:srgbClr val="000000"/>
                </a:solidFill>
                <a:latin typeface="Times New Roman" panose="02020603050405020304"/>
                <a:ea typeface="+mn-ea"/>
              </a:rPr>
            </a:fld>
            <a:endParaRPr lang="en-US" sz="1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9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3.png"/><Relationship Id="rId14" Type="http://schemas.openxmlformats.org/officeDocument/2006/relationships/image" Target="../media/image2.png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4" Type="http://schemas.openxmlformats.org/officeDocument/2006/relationships/theme" Target="../theme/theme2.xml"/><Relationship Id="rId13" Type="http://schemas.openxmlformats.org/officeDocument/2006/relationships/image" Target="../media/image1.emf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23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7" name="Picture 3"/>
          <p:cNvPicPr/>
          <p:nvPr/>
        </p:nvPicPr>
        <p:blipFill>
          <a:blip r:embed="rId13"/>
          <a:stretch>
            <a:fillRect/>
          </a:stretch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pic>
        <p:nvPicPr>
          <p:cNvPr id="2" name="Picture 3"/>
          <p:cNvPicPr/>
          <p:nvPr/>
        </p:nvPicPr>
        <p:blipFill>
          <a:blip r:embed="rId14"/>
          <a:stretch>
            <a:fillRect/>
          </a:stretch>
        </p:blipFill>
        <p:spPr>
          <a:xfrm>
            <a:off x="0" y="4320"/>
            <a:ext cx="9141120" cy="6846840"/>
          </a:xfrm>
          <a:prstGeom prst="rect">
            <a:avLst/>
          </a:prstGeom>
          <a:ln>
            <a:noFill/>
          </a:ln>
        </p:spPr>
      </p:pic>
      <p:pic>
        <p:nvPicPr>
          <p:cNvPr id="3" name="Picture 5"/>
          <p:cNvPicPr/>
          <p:nvPr/>
        </p:nvPicPr>
        <p:blipFill>
          <a:blip r:embed="rId15"/>
          <a:stretch>
            <a:fillRect/>
          </a:stretch>
        </p:blipFill>
        <p:spPr>
          <a:xfrm>
            <a:off x="7317720" y="5233320"/>
            <a:ext cx="1422360" cy="1170000"/>
          </a:xfrm>
          <a:prstGeom prst="rect">
            <a:avLst/>
          </a:prstGeom>
          <a:ln>
            <a:noFill/>
          </a:ln>
        </p:spPr>
      </p:pic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  <a:endParaRPr lang="en-US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  <a:endParaRPr lang="en-US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  <a:endParaRPr lang="en-US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  <a:endParaRPr lang="en-US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FFFFFF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  <a:endParaRPr lang="en-US" sz="20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Line 1"/>
          <p:cNvSpPr/>
          <p:nvPr/>
        </p:nvSpPr>
        <p:spPr>
          <a:xfrm>
            <a:off x="457200" y="6420960"/>
            <a:ext cx="7535880" cy="360"/>
          </a:xfrm>
          <a:prstGeom prst="line">
            <a:avLst/>
          </a:prstGeom>
          <a:ln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/>
        </p:style>
      </p:sp>
      <p:pic>
        <p:nvPicPr>
          <p:cNvPr id="43" name="Picture 3"/>
          <p:cNvPicPr/>
          <p:nvPr/>
        </p:nvPicPr>
        <p:blipFill>
          <a:blip r:embed="rId13"/>
          <a:stretch>
            <a:fillRect/>
          </a:stretch>
        </p:blipFill>
        <p:spPr>
          <a:xfrm>
            <a:off x="8114040" y="6079320"/>
            <a:ext cx="647280" cy="551160"/>
          </a:xfrm>
          <a:prstGeom prst="rect">
            <a:avLst/>
          </a:prstGeom>
          <a:ln>
            <a:noFill/>
          </a:ln>
        </p:spPr>
      </p:pic>
      <p:sp>
        <p:nvSpPr>
          <p:cNvPr id="44" name="PlaceHolder 2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90204"/>
              </a:rPr>
              <a:t>单击鼠标编辑标题文字格式</a:t>
            </a:r>
            <a:endParaRPr lang="en-US" sz="4400" b="0" strike="noStrike" spc="-1">
              <a:latin typeface="Arial" panose="020B0604020202090204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90204"/>
              </a:rPr>
              <a:t>单击鼠标编辑大纲文字格式</a:t>
            </a:r>
            <a:endParaRPr lang="en-US" sz="3200" b="0" strike="noStrike" spc="-1">
              <a:latin typeface="Arial" panose="020B060402020209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 panose="020B0604020202090204"/>
              </a:rPr>
              <a:t>第二个大纲级</a:t>
            </a:r>
            <a:endParaRPr lang="en-US" sz="2800" b="0" strike="noStrike" spc="-1">
              <a:latin typeface="Arial" panose="020B060402020209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90204"/>
              </a:rPr>
              <a:t>第三大纲级别</a:t>
            </a:r>
            <a:endParaRPr lang="en-US" sz="2400" b="0" strike="noStrike" spc="-1">
              <a:latin typeface="Arial" panose="020B060402020209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 panose="020B0604020202090204"/>
              </a:rPr>
              <a:t>第四大纲级别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第五大纲级别</a:t>
            </a:r>
            <a:endParaRPr lang="en-US" sz="2000" b="0" strike="noStrike" spc="-1">
              <a:latin typeface="Arial" panose="020B060402020209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第六大纲级别</a:t>
            </a:r>
            <a:endParaRPr lang="en-US" sz="2000" b="0" strike="noStrike" spc="-1">
              <a:latin typeface="Arial" panose="020B060402020209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90204"/>
              </a:rPr>
              <a:t>第七大纲级别</a:t>
            </a:r>
            <a:endParaRPr lang="en-US" sz="2000" b="0" strike="noStrike" spc="-1">
              <a:latin typeface="Arial" panose="020B060402020209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316800" y="2917080"/>
            <a:ext cx="6444000" cy="2484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b"/>
          <a:lstStyle/>
          <a:p>
            <a:pPr>
              <a:lnSpc>
                <a:spcPct val="80000"/>
              </a:lnSpc>
            </a:pPr>
            <a:r>
              <a:rPr lang="en-US" sz="6600" spc="-137" dirty="0">
                <a:solidFill>
                  <a:srgbClr val="FFFFFF"/>
                </a:solidFill>
                <a:latin typeface="Times New Roman" panose="02020603050405020304"/>
              </a:rPr>
              <a:t>Database Auditing</a:t>
            </a:r>
            <a:endParaRPr lang="en-US" sz="6600" b="0" strike="noStrike" spc="-1" dirty="0">
              <a:latin typeface="Arial" panose="020B0604020202090204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303120" y="5513040"/>
            <a:ext cx="6397920" cy="1062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  <a:spcBef>
                <a:spcPts val="320"/>
              </a:spcBef>
            </a:pPr>
            <a:r>
              <a:rPr lang="en-US" sz="1600" b="0" strike="noStrike" spc="-1">
                <a:solidFill>
                  <a:srgbClr val="D9D9D6"/>
                </a:solidFill>
                <a:latin typeface="Montserrat"/>
                <a:ea typeface="DejaVu Sans"/>
              </a:rPr>
              <a:t>CSIT882: Data Management Systems</a:t>
            </a:r>
            <a:endParaRPr lang="en-US" sz="1600" b="0" strike="noStrike" spc="-1">
              <a:latin typeface="Arial" panose="020B0604020202090204"/>
            </a:endParaRPr>
          </a:p>
        </p:txBody>
      </p:sp>
      <p:sp>
        <p:nvSpPr>
          <p:cNvPr id="89" name="CustomShape 3"/>
          <p:cNvSpPr/>
          <p:nvPr/>
        </p:nvSpPr>
        <p:spPr>
          <a:xfrm>
            <a:off x="198720" y="993960"/>
            <a:ext cx="181800" cy="3664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Auditing Categories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Audit creation</a:t>
            </a:r>
            <a:r>
              <a:rPr lang="en-US" sz="2400" spc="-1">
                <a:solidFill>
                  <a:srgbClr val="0C2340"/>
                </a:solidFill>
                <a:latin typeface="Times New Roman" panose="02020603050405020304"/>
              </a:rPr>
              <a:t>, changes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and usage of database links and replication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Simple implementations using daily differences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Comparing snapshots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Using database internal mechanisms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Audit changes to sensitive data (data change audit trails to enforce accuracy in financial data)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9560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Fully recording “old” and “new” values for each DML activity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9560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Due to the large number of DML operations the audits must be done very selectively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9560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Carefully chose data objects to be audited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9560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Use database system capabilities, external audit systems, or database triggers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Auditing Categories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Audit </a:t>
            </a:r>
            <a:r>
              <a:rPr lang="en-US" sz="2400" spc="-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SELECT</a:t>
            </a:r>
            <a:r>
              <a:rPr lang="en-US" sz="2400" spc="-1">
                <a:solidFill>
                  <a:srgbClr val="0C2340"/>
                </a:solidFill>
                <a:latin typeface="Times New Roman" panose="02020603050405020304"/>
              </a:rPr>
              <a:t> statements privacy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sets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Record where 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SELECT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 statements come from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Who (username) retrieved the data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What data was actually retrieved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Identify so called privacy sets, i.e. which associations of data are really important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Implementation uses database traces and external auditing systems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Audit any changes made to the definitions of what to audit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Audit changes made to the definitions of audit trails and changes to the audit trails themselves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Use built-in database features and external auditing systems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</a:t>
            </a: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(1)</a:t>
            </a:r>
            <a:endParaRPr lang="en-US" sz="2800" spc="-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(2)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2800" spc="-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MySQL </a:t>
            </a: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Enterprise Audit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(plugin not available in Community Edition of </a:t>
            </a:r>
            <a:r>
              <a:rPr lang="en-US" sz="2400" spc="-1">
                <a:solidFill>
                  <a:srgbClr val="0C2340"/>
                </a:solidFill>
                <a:latin typeface="Times New Roman" panose="02020603050405020304"/>
              </a:rPr>
              <a:t>the system)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Dynamically enable/disable audit stream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Implement policies that log all or selected login or query activities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Automatically rotate audit log files based on size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Integrate XML-based audit log stream with MySQL, Oracle and other third party solutions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Using stored procedures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Using database triggers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External audit plugin libraries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Analysis of database logs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Using database logs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MySQL Server has several logs that contain information about the user activities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 panose="02020603050405020304"/>
              </a:rPr>
              <a:t>Error log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: the problems encountered while starting, running, or stopping MySQL server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 panose="02020603050405020304"/>
              </a:rPr>
              <a:t>General query log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: the established client connections and the statements received from the clients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 panose="02020603050405020304"/>
              </a:rPr>
              <a:t>Binary log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: the statements that change data (also used for replication)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 panose="02020603050405020304"/>
              </a:rPr>
              <a:t>Relay log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: the data changes received from a replication master server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 panose="02020603050405020304"/>
              </a:rPr>
              <a:t>Slow query log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: the queries that took more than a given period of time to execute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FF0000"/>
                </a:solidFill>
                <a:latin typeface="Times New Roman" panose="02020603050405020304"/>
              </a:rPr>
              <a:t>DDL log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(</a:t>
            </a:r>
            <a:r>
              <a:rPr lang="en-US" sz="2000" spc="-1" dirty="0">
                <a:solidFill>
                  <a:srgbClr val="FF0000"/>
                </a:solidFill>
                <a:latin typeface="Times New Roman" panose="02020603050405020304"/>
              </a:rPr>
              <a:t>metadata log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): the metadata operations performed by DDL statements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Error log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Error log contains information indicating when the database server was started and stopped and also any critical errors that </a:t>
            </a:r>
            <a:r>
              <a:rPr lang="en-US" spc="-1" dirty="0" err="1">
                <a:solidFill>
                  <a:srgbClr val="0C2340"/>
                </a:solidFill>
                <a:latin typeface="Times New Roman" panose="02020603050405020304"/>
              </a:rPr>
              <a:t>occured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while the server is running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 system variable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log_error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determines a location a file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error.log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with information included in error log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log_error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’;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+---------------+--------------------------+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Value.                  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+---------------+--------------------------+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log_error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| /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/log/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error.log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+---------------+--------------------------+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Error log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It is possible to list the contents of a file </a:t>
            </a:r>
            <a:r>
              <a:rPr lang="en-US" sz="2400" spc="-1" dirty="0" err="1">
                <a:solidFill>
                  <a:srgbClr val="0C2340"/>
                </a:solidFill>
                <a:latin typeface="Times New Roman" panose="02020603050405020304"/>
              </a:rPr>
              <a:t>error.log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 in the following way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cat /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/log/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error.log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more</a:t>
            </a:r>
            <a:endParaRPr lang="en-US" sz="2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151110 14:44:15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mysqld_safe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Starting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mysqld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daemon with databases from /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/lib/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2015-11-10T03:44:15.916141Z 0 [Warning] Changed limits: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max_open_files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: 1024 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(requested 5000)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2015-11-10T03:44:15.916275Z 0 [Warning] Changed limits: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table_open_cache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: 431 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(requested 2000)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2015-11-10T03:44:16.831947Z 0 [Warning] 'NO_ZERO_DATE', 'NO_ZERO_IN_DATE' and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'ERROR_FOR_DIVISION_BY_ZERO'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sql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modes should be used with strict mode. 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They will be merged with strict mode in a future release.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2015-11-10T03:44:16.832003Z 0 [Warning] 'NO_AUTO_CREATE_USER'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sql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mode was not set.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2015-11-10T03:44:16.837216Z 0 [Note] /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usr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sbin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mysqld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(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mysqld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5.7.9) starting as 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process 22405 .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…               …                 …                  …                      …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General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A system variable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controls logging to a general query log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40449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 like '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';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 |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| OFF   |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To start logging execute the following 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set global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='ON'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 |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| ON    |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General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General query log is written either to a file or to a relational table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A variable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determines whether general query log is written either to a file or to a relational table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’;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 |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| FILE  |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A name of a file for a general query log is determined by a variable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general_log_file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general_log_file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’;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	 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+------------------+---------------------------------------+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| Value                                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+------------------+---------------------------------------+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general_log_file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/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/lib/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/csit115-VirtualBox.log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+------------------+---------------------------------------+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General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To redirect a general query log to a relational table we change a value of variable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in the following way: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set global </a:t>
            </a:r>
            <a:r>
              <a:rPr lang="en-US" sz="1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='TABLE';</a:t>
            </a:r>
            <a:endParaRPr lang="en-US" sz="1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 |</a:t>
            </a:r>
            <a:endParaRPr lang="en-US" sz="1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| TABLE |</a:t>
            </a:r>
            <a:endParaRPr lang="en-US" sz="1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9560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General query query log is recorded in a relational table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mysql.general_log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DESCRIBE </a:t>
            </a:r>
            <a:r>
              <a:rPr lang="en-US" sz="1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mysql.general_log</a:t>
            </a:r>
            <a:r>
              <a:rPr lang="en-US" sz="1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;</a:t>
            </a:r>
            <a:endParaRPr lang="en-US" sz="1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+--------------+---------------------+------+-----+----------------------+--------------------------------+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Field.       | Type.               | Null | Key | Default              | Extra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+--------------+---------------------+------+-----+----------------------+--------------------------------+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event_time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| timestamp(6)        | NO   |     | CURRENT_TIMESTAMP(6) | on update CURRENT_TIMESTAMP(6)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user_host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.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mediumtext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thread_id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.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bigint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(21) unsigned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server_id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.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(10) unsigned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command_type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varchar(64)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argument  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mediumblob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+--------------+---------------------+------+-----+----------------------+--------------------------------+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sz="2800" spc="-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 Categories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(1)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(2)</a:t>
            </a:r>
            <a:endParaRPr lang="en-US" sz="2800" spc="-1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General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To remove old contents of general query log we process the following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TRUNCATE TABLE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TRUNCATE TABLE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mysql.general_log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;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-	TRUNCATE TABLE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statement is surprisingly </a:t>
            </a:r>
            <a:r>
              <a:rPr lang="en-US" spc="-1" dirty="0" err="1">
                <a:solidFill>
                  <a:srgbClr val="0C2340"/>
                </a:solidFill>
                <a:latin typeface="Times New Roman" panose="02020603050405020304"/>
              </a:rPr>
              <a:t>categorised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as DDL statement and it removes the contents of a relational table forever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It means that the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TRUNCATE TABLE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statement cannot be reversed with a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ROLLBACK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16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To list the contents of a general query log we process the following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SELECT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 statement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SELECT * FROM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mysql.general_log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;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+----------------------------+---------------------------+-----------+-----------+...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| </a:t>
            </a:r>
            <a:r>
              <a:rPr lang="en-US" sz="1000" spc="-1" dirty="0" err="1">
                <a:solidFill>
                  <a:srgbClr val="0C2340"/>
                </a:solidFill>
                <a:latin typeface="Courier" pitchFamily="2" charset="0"/>
              </a:rPr>
              <a:t>event_time</a:t>
            </a: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                | </a:t>
            </a:r>
            <a:r>
              <a:rPr lang="en-US" sz="1000" spc="-1" dirty="0" err="1">
                <a:solidFill>
                  <a:srgbClr val="0C2340"/>
                </a:solidFill>
                <a:latin typeface="Courier" pitchFamily="2" charset="0"/>
              </a:rPr>
              <a:t>user_host</a:t>
            </a: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                | </a:t>
            </a:r>
            <a:r>
              <a:rPr lang="en-US" sz="1000" spc="-1" dirty="0" err="1">
                <a:solidFill>
                  <a:srgbClr val="0C2340"/>
                </a:solidFill>
                <a:latin typeface="Courier" pitchFamily="2" charset="0"/>
              </a:rPr>
              <a:t>thread_id</a:t>
            </a: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| </a:t>
            </a:r>
            <a:r>
              <a:rPr lang="en-US" sz="1000" spc="-1" dirty="0" err="1">
                <a:solidFill>
                  <a:srgbClr val="0C2340"/>
                </a:solidFill>
                <a:latin typeface="Courier" pitchFamily="2" charset="0"/>
              </a:rPr>
              <a:t>server_id</a:t>
            </a: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|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+----------------------------+---------------------------+-----------+-----------+...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| 2017-05-08 14:14:45.546765 | root[root] @ localhost [] | 3         | 0         | 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+----------------------------+---------------------------+-----------+-----------+...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56425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  ...--------------+---------------------------------+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56425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  ... </a:t>
            </a:r>
            <a:r>
              <a:rPr lang="en-US" sz="1000" spc="-1" dirty="0" err="1">
                <a:solidFill>
                  <a:srgbClr val="0C2340"/>
                </a:solidFill>
                <a:latin typeface="Courier" pitchFamily="2" charset="0"/>
              </a:rPr>
              <a:t>command_type</a:t>
            </a: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|  argument                       |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56425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  ...--------------+---------------------------------+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56425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  ... Query.       | select * from </a:t>
            </a:r>
            <a:r>
              <a:rPr lang="en-US" sz="1000" spc="-1" dirty="0" err="1">
                <a:solidFill>
                  <a:srgbClr val="0C2340"/>
                </a:solidFill>
                <a:latin typeface="Courier" pitchFamily="2" charset="0"/>
              </a:rPr>
              <a:t>mysql.general_log</a:t>
            </a: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|</a:t>
            </a:r>
            <a:endParaRPr lang="en-US" sz="1000" spc="-1" dirty="0">
              <a:solidFill>
                <a:srgbClr val="0C2340"/>
              </a:solidFill>
              <a:latin typeface="Courier" pitchFamily="2" charset="0"/>
            </a:endParaRPr>
          </a:p>
          <a:p>
            <a:pPr marL="356425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000" spc="-1" dirty="0">
                <a:solidFill>
                  <a:srgbClr val="0C2340"/>
                </a:solidFill>
                <a:latin typeface="Courier" pitchFamily="2" charset="0"/>
              </a:rPr>
              <a:t>   ...--------------+---------------------------------+</a:t>
            </a:r>
            <a:endParaRPr lang="en-US" sz="1000" spc="-1" dirty="0">
              <a:solidFill>
                <a:srgbClr val="0C2340"/>
              </a:solidFill>
              <a:latin typeface="Courier" pitchFamily="2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General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Note, that when MySQL server is shutdown and restarted all values of system variables return to its default values or values set up in the system configuration file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It means that after shutdown and restart the values of variables like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general_log_file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return to their original values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To stop writing into </a:t>
            </a:r>
            <a:r>
              <a:rPr lang="en-US" spc="-1">
                <a:solidFill>
                  <a:srgbClr val="0C2340"/>
                </a:solidFill>
                <a:latin typeface="Times New Roman" panose="02020603050405020304"/>
              </a:rPr>
              <a:t>general the query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log process a 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set global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='OFF’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';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general_log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| OFF  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</a:t>
            </a: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(1)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(2)</a:t>
            </a:r>
            <a:endParaRPr lang="en-US" sz="2800" spc="-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2800" spc="-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The slow query log consists of SQL statements that took more than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seconds to execute and required at least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min_examined_row_limit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rows to be examined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The minimum and default values of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are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0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and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10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, respectively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;</a:t>
            </a:r>
            <a:endParaRPr lang="en-US" sz="20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| Value    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10.000000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	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min_examined_row_limit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;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40513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40513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| Value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40513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40513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min_examined_row_limit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0    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40513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The value of a variable </a:t>
            </a:r>
            <a:r>
              <a:rPr lang="en-US" sz="20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 can be specified to a resolution of microseconds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For logging to a file, times are written including the microseconds part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For logging to tables, only integer times are written and the microsecond part is ignored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To change a value of </a:t>
            </a:r>
            <a:r>
              <a:rPr lang="en-US" sz="1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z="1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use the following statement</a:t>
            </a:r>
            <a:endParaRPr lang="en-US" sz="19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SET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= 0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';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indent="-431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indent="-431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| Value.  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indent="-431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indent="-431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0.000000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indent="-431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9560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</a:t>
            </a: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A system variable </a:t>
            </a:r>
            <a:r>
              <a:rPr lang="en-US" sz="1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z="1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controls logging to a slow query log</a:t>
            </a:r>
            <a:endParaRPr lang="en-US" sz="19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z="1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z="1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';</a:t>
            </a:r>
            <a:endParaRPr lang="en-US" sz="19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| Value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OFF  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indent="-431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To start logging execute the following 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5755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set global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='ON’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5755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';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| Value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ON   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Slow query log is written either to a file or to a relational table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A variable </a:t>
            </a:r>
            <a:r>
              <a:rPr lang="en-US" sz="16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determines whether a general query log is written either to a file or to a relational table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4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| FILE  |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4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z="14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To redirect a slow query log to a relational table we change the value of the variable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in the following way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Tx/>
              <a:buChar char="-"/>
            </a:pP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set global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='TABLE'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Value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| TABLE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9560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 slow query log is recorded in a relational table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mysql.slow_log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DESCRIBE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mysql.slow_log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+----------------+---------------------+------+-----+----------------------+--------------------------------+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Field          | Type                | Null | Key | Default              | Extra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+----------------+---------------------+------+-----+----------------------+--------------------------------+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start_time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| timestamp(6)        | NO   |     | CURRENT_TIMESTAMP(6) | on update CURRENT_TIMESTAMP(6)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user_host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mediumtext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query_time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| time(6)    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lock_time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| time(6)             | NO   |     | NULL                 |                                | 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rows_sent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(11)    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rows_examined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(11)             | NO   |.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db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   | varchar(512)        | NO   |.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last_insert_id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(11)    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insert_id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(11)             | NO   |.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server_id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(10) unsigned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sql_text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mediumblob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thread_id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| </a:t>
            </a:r>
            <a:r>
              <a:rPr lang="en-US" sz="9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bigint</a:t>
            </a: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(21) unsigned | NO   |     | NULL                 |                                |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101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9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+----------------+---------------------+------+-----+----------------------+--------------------------------+</a:t>
            </a: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Concepts</a:t>
            </a:r>
            <a:endParaRPr lang="en-US" sz="3200" b="0" strike="noStrike" spc="-1" dirty="0">
              <a:latin typeface="Arial" panose="020B0604020202090204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Database auditing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involves observing the operations performed on a database so as to be aware of the actions of database users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Database administrators and consultants often set up auditing for security purposes, for example, to ensure that those without the permission to access information do not access it 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Database activity monitoring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(DAM) is a database security technology for monitoring and analyzing database </a:t>
            </a:r>
            <a:r>
              <a:rPr lang="en-US" sz="2400" spc="-1" dirty="0" err="1">
                <a:solidFill>
                  <a:srgbClr val="0C2340"/>
                </a:solidFill>
                <a:latin typeface="Times New Roman" panose="02020603050405020304"/>
              </a:rPr>
              <a:t>activi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, that operates independently of the database management system (DBMS) 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DAM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 does not rely on any form of native (DBMS-resident) auditing or native logs such as trace or transaction logs. 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To remove old contents of a slow query log we process the following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TRUNCATE TABLE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	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TRUNCATE TABLE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mysql.slow_log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;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TRUNCATE TABLE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statement is surprisingly </a:t>
            </a:r>
            <a:r>
              <a:rPr lang="en-US" spc="-1" dirty="0" err="1">
                <a:solidFill>
                  <a:srgbClr val="0C2340"/>
                </a:solidFill>
                <a:latin typeface="Times New Roman" panose="02020603050405020304"/>
              </a:rPr>
              <a:t>categorised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as a DDL statement and it removes the contents of a relational table forever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It means that a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TRUNCATE TABLE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statement cannot be reversed with a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ROLLBACK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To find the contents of some columns from a slow log execute the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SELECT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0988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SELECT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query_time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sql_text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FROM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mysql.slow_log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+-----------------+-------------------------------------------------+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query_time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|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sql_text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                              |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+-----------------+-------------------------------------------------+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00:00:00.034088 | truncate table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mysql.slow_log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         |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00:00:00.000870 | select * from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mysql.slow_log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                  |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00:00:00.000914 | select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query_time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,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sql_text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from </a:t>
            </a:r>
            <a:r>
              <a:rPr lang="en-US" sz="1200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mysql.slow_log</a:t>
            </a: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2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+-----------------+-------------------------------------------------+</a:t>
            </a:r>
            <a:endParaRPr lang="en-US" sz="12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endParaRPr lang="en-US" sz="900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Slow query log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Note, that when MySQL server is shutdown and restarted all values of the system variables return to their default values or values set up in the system configuration file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It means that after shutdown and restart the values of variables like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long_query_time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min_examined_row_limit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log_output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,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slow_query_log_file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return to their original values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To stop writing into the slow query log process a statement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set global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='OFF'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 variables like '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';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Variable_name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 | Value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| </a:t>
            </a:r>
            <a:r>
              <a:rPr lang="en-US" spc="-1" dirty="0" err="1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slow_query_log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| OFF   |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+----------------+-------+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Binary log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Binary log contains information about the events, that describe database changes such as table creation operations or changes to table data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It also contains information about the events for the statements that potentially could have made changes, for example, a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DELETE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  <a:cs typeface="Courier New" panose="02070609020205090404" pitchFamily="49" charset="0"/>
              </a:rPr>
              <a:t>, that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matched no rows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Binary log also contains information about how long it took to process the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UPDATE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statements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Binary log has two important purposes: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1066800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(</a:t>
            </a:r>
            <a:r>
              <a:rPr lang="en-US" spc="-1" dirty="0" err="1">
                <a:solidFill>
                  <a:srgbClr val="0C2340"/>
                </a:solidFill>
                <a:latin typeface="Times New Roman" panose="02020603050405020304"/>
              </a:rPr>
              <a:t>i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)	it is used for replication; the binary log on a master replication server provides a record of the data changes to be sent to slave servers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1066800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(ii)	it is used for data recovery operations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Binary log is not used for the statements such as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SELECT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or </a:t>
            </a:r>
            <a:r>
              <a:rPr lang="en-US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SHOW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  <a:cs typeface="Courier New" panose="02070609020205090404" pitchFamily="49" charset="0"/>
              </a:rPr>
              <a:t>,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that do not modify data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To log all statements (for example, to identify a problem query), </a:t>
            </a:r>
            <a:r>
              <a:rPr lang="en-US" spc="-1">
                <a:solidFill>
                  <a:srgbClr val="0C2340"/>
                </a:solidFill>
                <a:latin typeface="Times New Roman" panose="02020603050405020304"/>
              </a:rPr>
              <a:t>use the general 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query log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6195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Database Auditing in MySQL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DDL log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DDL log, or metadata log, records metadata operations generated by data definition statements such as 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CREATE TABLE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DROP TABLE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, and 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ALTER TABLE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statements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MySQL uses this log to recover from crashes occurring in the middle of a metadata operation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When executing the statement 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DROP TABLE t1, t2,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we need to ensure that both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 t1 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and </a:t>
            </a:r>
            <a:r>
              <a:rPr lang="en-US" sz="20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t2</a:t>
            </a: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 are dropped, and that each table drop is complete</a:t>
            </a:r>
            <a:endParaRPr lang="en-US" spc="-1" dirty="0">
              <a:solidFill>
                <a:srgbClr val="0C2340"/>
              </a:solidFill>
              <a:latin typeface="Courier New" panose="02070609020205090404" pitchFamily="49" charset="0"/>
              <a:cs typeface="Courier New" panose="02070609020205090404" pitchFamily="49" charset="0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References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457200" y="1400810"/>
            <a:ext cx="7870825" cy="268414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C. Coronel, S. Morris, A. </a:t>
            </a:r>
            <a:r>
              <a:rPr lang="en-US" sz="1900" spc="-1" dirty="0" err="1">
                <a:solidFill>
                  <a:srgbClr val="0C2340"/>
                </a:solidFill>
                <a:latin typeface="Times New Roman" panose="02020603050405020304"/>
              </a:rPr>
              <a:t>Basta</a:t>
            </a: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, M. </a:t>
            </a:r>
            <a:r>
              <a:rPr lang="en-US" sz="1900" spc="-1" dirty="0" err="1">
                <a:solidFill>
                  <a:srgbClr val="0C2340"/>
                </a:solidFill>
                <a:latin typeface="Times New Roman" panose="02020603050405020304"/>
              </a:rPr>
              <a:t>Zgola</a:t>
            </a: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, Data Management and Security, Chapter 12, Cengage Compose eBook, 2018, eBook: Data Management and Security, 1st Edition</a:t>
            </a:r>
            <a:endParaRPr lang="en-US" sz="19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42900" indent="-34036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1900" spc="-1" dirty="0">
                <a:solidFill>
                  <a:srgbClr val="0C2340"/>
                </a:solidFill>
                <a:latin typeface="Times New Roman" panose="02020603050405020304"/>
              </a:rPr>
              <a:t>MySQL 5.7 Reference Manual, MySQL Server Administration, MySQL Server logs</a:t>
            </a:r>
            <a:endParaRPr lang="en-US" sz="19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188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F6AC280-27E8-4AFD-9F95-4F3085E41176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Concepts</a:t>
            </a:r>
            <a:endParaRPr lang="en-US" sz="3200" b="0" strike="noStrike" spc="-1" dirty="0">
              <a:latin typeface="Arial" panose="020B0604020202090204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DAM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 is typically performed continuously and in real-time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3060" indent="-34290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 pitchFamily="34" charset="0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Audit trail</a:t>
            </a:r>
            <a:r>
              <a:rPr lang="en-US" sz="2400" spc="-1" dirty="0">
                <a:solidFill>
                  <a:srgbClr val="002060"/>
                </a:solidFill>
                <a:latin typeface="Times New Roman" panose="02020603050405020304"/>
              </a:rPr>
              <a:t>,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also called an </a:t>
            </a: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audit log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, and is an outcome of  </a:t>
            </a: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DAM</a:t>
            </a:r>
            <a:endParaRPr lang="en-US" sz="2400" spc="-1" dirty="0">
              <a:solidFill>
                <a:srgbClr val="FF0000"/>
              </a:solidFill>
              <a:latin typeface="Times New Roman" panose="02020603050405020304"/>
            </a:endParaRPr>
          </a:p>
          <a:p>
            <a:pPr marL="353060" indent="-342900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 pitchFamily="34" charset="0"/>
              <a:buChar char="•"/>
            </a:pPr>
            <a:r>
              <a:rPr lang="en-US" sz="2400" spc="-1" dirty="0">
                <a:solidFill>
                  <a:srgbClr val="FF0000"/>
                </a:solidFill>
                <a:latin typeface="Times New Roman" panose="02020603050405020304"/>
              </a:rPr>
              <a:t>Audit trail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is a security-relevant chronological set of records and/or destination and source of records, that </a:t>
            </a:r>
            <a:r>
              <a:rPr lang="en-US" sz="2400" spc="-1">
                <a:solidFill>
                  <a:srgbClr val="0C2340"/>
                </a:solidFill>
                <a:latin typeface="Times New Roman" panose="02020603050405020304"/>
              </a:rPr>
              <a:t>provides documentary </a:t>
            </a: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evidence of the sequence of activities that have been performed on a database in a given period of time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457200" y="411120"/>
            <a:ext cx="727704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0C2340"/>
                </a:solidFill>
                <a:latin typeface="Times New Roman" panose="02020603050405020304"/>
                <a:ea typeface="DejaVu Sans"/>
              </a:rPr>
              <a:t>Outline</a:t>
            </a:r>
            <a:endParaRPr lang="en-US" sz="3600" b="0" strike="noStrike" spc="-1">
              <a:latin typeface="Arial" panose="020B0604020202090204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457200" y="1514520"/>
            <a:ext cx="7871040" cy="3162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Auditing Categories</a:t>
            </a:r>
            <a:endParaRPr lang="en-US" sz="2800" spc="-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(1)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0360"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800" spc="-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 Auditing in MySQL (2)</a:t>
            </a: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175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endParaRPr lang="en-US" sz="2800" spc="-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2874BB4-2252-4FE0-9005-3AB4335C96C2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b="0" strike="noStrike" spc="-1" dirty="0">
                <a:solidFill>
                  <a:srgbClr val="0B223E"/>
                </a:solidFill>
                <a:latin typeface="Times New Roman" panose="02020603050405020304"/>
                <a:ea typeface="DejaVu Sans"/>
              </a:rPr>
              <a:t>Auditing Categories</a:t>
            </a:r>
            <a:endParaRPr lang="en-US" sz="3200" b="0" strike="noStrike" spc="-1" dirty="0">
              <a:latin typeface="Arial" panose="020B0604020202090204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Audit logon/logoff operations on a database system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Record two events: an event for sign-on and an event for sign-off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Save login name, timestamps, TCP/IP address of client and a program used to initiate connection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Record failed login attempts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Audit sources of database usage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It includes which network node a user is connected to (IP address and host name)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Which application is being used to access a database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Auditing Categories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Audit database activities outside normal operation hours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Activities performed outside normal operating hours are usually suspected and could be  the result of </a:t>
            </a:r>
            <a:r>
              <a:rPr lang="en-US" spc="-1" dirty="0" err="1">
                <a:solidFill>
                  <a:srgbClr val="0C2340"/>
                </a:solidFill>
                <a:latin typeface="Times New Roman" panose="02020603050405020304"/>
              </a:rPr>
              <a:t>unauthorised</a:t>
            </a: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 access to modify data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Audit records of off-hours activities include logons/logoffs and all SQL activities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Audit of off-hours activities do not need to include the activities that are always scheduled to run off-hours. e.g. Extract, Transform, Load (ETL) data warehousing activities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Audit DDL activities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DDL statements of SQL are potentially the most damaging statements that exists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Auditing DDL activities is also done to eliminate errors of developers and database administrators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Auditing database schemas changes can be done by: (1) using database audit features, (2) using external auditing system, (3) comparison of schema snapshots, (4) some system allow for using database triggers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Auditing Categories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Audit database errors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Auditing database errors is important because in many cases hackers use a technique of “trial-and error” to investigate a structure of a database, a well written and tested database application does not return errors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Failed logins is a good example of errors that must be monitored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Audit of  database errors may also lead to identification of weak points in the database applications</a:t>
            </a:r>
            <a:endParaRPr lang="en-US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Audit changes to source code of stored procedures and triggers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pc="-1" dirty="0">
                <a:solidFill>
                  <a:srgbClr val="0C2340"/>
                </a:solidFill>
                <a:latin typeface="Times New Roman" panose="02020603050405020304"/>
              </a:rPr>
              <a:t>-	</a:t>
            </a: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Change to sources of already developed software may mean the attempts to incorporate malicious code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-	 Audits can be implemented by comparison of source code developed earlier with the present one, for example using 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diff</a:t>
            </a: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 program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-	The second option is to use an external database security and auditing system, which alerts on any 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CREATE</a:t>
            </a: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 or </a:t>
            </a:r>
            <a:r>
              <a:rPr lang="en-US" sz="1600" spc="-1" dirty="0">
                <a:solidFill>
                  <a:srgbClr val="0C2340"/>
                </a:solidFill>
                <a:latin typeface="Courier New" panose="02070609020205090404" pitchFamily="49" charset="0"/>
                <a:cs typeface="Courier New" panose="02070609020205090404" pitchFamily="49" charset="0"/>
              </a:rPr>
              <a:t>ALTER</a:t>
            </a: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 command processed by a database user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1600" spc="-1" dirty="0">
                <a:solidFill>
                  <a:srgbClr val="0C2340"/>
                </a:solidFill>
                <a:latin typeface="Times New Roman" panose="02020603050405020304"/>
              </a:rPr>
              <a:t>-	The third option is to use built in database features, for example ability of a system to trace “recompile” events to track changes to stored procedure and triggers</a:t>
            </a:r>
            <a:endParaRPr lang="en-US" sz="16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457200" y="411120"/>
            <a:ext cx="8147880" cy="843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1905">
              <a:lnSpc>
                <a:spcPct val="100000"/>
              </a:lnSpc>
              <a:spcBef>
                <a:spcPts val="560"/>
              </a:spcBef>
            </a:pPr>
            <a:r>
              <a:rPr lang="en-US" sz="3200" spc="-1" dirty="0">
                <a:solidFill>
                  <a:srgbClr val="0B223E"/>
                </a:solidFill>
                <a:latin typeface="Times New Roman" panose="02020603050405020304"/>
              </a:rPr>
              <a:t>Auditing Categories</a:t>
            </a:r>
            <a:endParaRPr lang="en-US" sz="3200" spc="-1" dirty="0"/>
          </a:p>
        </p:txBody>
      </p:sp>
      <p:sp>
        <p:nvSpPr>
          <p:cNvPr id="94" name="CustomShape 2"/>
          <p:cNvSpPr/>
          <p:nvPr/>
        </p:nvSpPr>
        <p:spPr>
          <a:xfrm>
            <a:off x="457200" y="1041120"/>
            <a:ext cx="7871040" cy="4438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/>
          <a:lstStyle/>
          <a:p>
            <a:pPr marL="352425" indent="-34226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  <a:buFont typeface="Arial" panose="020B0604020202090204"/>
              <a:buChar char="•"/>
            </a:pPr>
            <a:r>
              <a:rPr lang="en-US" sz="2400" spc="-1" dirty="0">
                <a:solidFill>
                  <a:srgbClr val="0C2340"/>
                </a:solidFill>
                <a:latin typeface="Times New Roman" panose="02020603050405020304"/>
              </a:rPr>
              <a:t>Audit changes to privileges, user logins and other security attributes</a:t>
            </a:r>
            <a:endParaRPr lang="en-US" sz="24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Audit deletion and addition of users, logins, and role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Audit changes to the mappings between logins and users/roles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Audit privilege changes over user and roles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Audit password changes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  <a:p>
            <a:pPr marL="714375" indent="-352425" algn="just">
              <a:lnSpc>
                <a:spcPct val="100000"/>
              </a:lnSpc>
              <a:spcBef>
                <a:spcPts val="560"/>
              </a:spcBef>
              <a:buClr>
                <a:srgbClr val="0C2340"/>
              </a:buClr>
            </a:pPr>
            <a:r>
              <a:rPr lang="en-US" sz="2000" spc="-1" dirty="0">
                <a:solidFill>
                  <a:srgbClr val="0C2340"/>
                </a:solidFill>
                <a:latin typeface="Times New Roman" panose="02020603050405020304"/>
              </a:rPr>
              <a:t>-	Audit changes to security attributes at a server, database, statement, or object level</a:t>
            </a:r>
            <a:endParaRPr lang="en-US" sz="2000" spc="-1" dirty="0">
              <a:solidFill>
                <a:srgbClr val="0C2340"/>
              </a:solidFill>
              <a:latin typeface="Times New Roman" panose="02020603050405020304"/>
            </a:endParaRPr>
          </a:p>
        </p:txBody>
      </p:sp>
      <p:sp>
        <p:nvSpPr>
          <p:cNvPr id="95" name="CustomShape 3"/>
          <p:cNvSpPr/>
          <p:nvPr/>
        </p:nvSpPr>
        <p:spPr>
          <a:xfrm>
            <a:off x="457200" y="6459480"/>
            <a:ext cx="362160" cy="187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90000" bIns="45000" anchor="ctr"/>
          <a:lstStyle/>
          <a:p>
            <a:pPr>
              <a:lnSpc>
                <a:spcPct val="100000"/>
              </a:lnSpc>
            </a:pPr>
            <a:fld id="{AE768A22-BC36-4215-840F-08C54297247B}" type="slidenum">
              <a:rPr lang="en-US" sz="1400" b="0" strike="noStrike" spc="-1">
                <a:solidFill>
                  <a:srgbClr val="8B8B8B"/>
                </a:solidFill>
                <a:latin typeface="Montserrat"/>
                <a:ea typeface="DejaVu Sans"/>
              </a:rPr>
            </a:fld>
            <a:endParaRPr lang="en-US" sz="1400" b="0" strike="noStrike" spc="-1">
              <a:latin typeface="Arial" panose="020B060402020209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19846</Words>
  <Application>WPS 演示</Application>
  <PresentationFormat>On-screen Show (4:3)</PresentationFormat>
  <Paragraphs>502</Paragraphs>
  <Slides>34</Slides>
  <Notes>34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55" baseType="lpstr">
      <vt:lpstr>Arial</vt:lpstr>
      <vt:lpstr>方正书宋_GBK</vt:lpstr>
      <vt:lpstr>Wingdings</vt:lpstr>
      <vt:lpstr>Arial</vt:lpstr>
      <vt:lpstr>Symbol</vt:lpstr>
      <vt:lpstr>Kingsoft Sign</vt:lpstr>
      <vt:lpstr>Times New Roman</vt:lpstr>
      <vt:lpstr>Montserrat</vt:lpstr>
      <vt:lpstr>Thonburi</vt:lpstr>
      <vt:lpstr>DejaVu Sans</vt:lpstr>
      <vt:lpstr>Times New Roman</vt:lpstr>
      <vt:lpstr>Courier New</vt:lpstr>
      <vt:lpstr>Courier</vt:lpstr>
      <vt:lpstr>苹方-简</vt:lpstr>
      <vt:lpstr>微软雅黑</vt:lpstr>
      <vt:lpstr>汉仪旗黑</vt:lpstr>
      <vt:lpstr>宋体</vt:lpstr>
      <vt:lpstr>Arial Unicode MS</vt:lpstr>
      <vt:lpstr>宋体-简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UOW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liubin</cp:lastModifiedBy>
  <cp:revision>54</cp:revision>
  <dcterms:created xsi:type="dcterms:W3CDTF">2021-11-25T07:24:06Z</dcterms:created>
  <dcterms:modified xsi:type="dcterms:W3CDTF">2021-11-25T07:24:06Z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16.0016</vt:lpwstr>
  </property>
  <property fmtid="{D5CDD505-2E9C-101B-9397-08002B2CF9AE}" pid="3" name="Company">
    <vt:lpwstr>UOW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4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</vt:i4>
  </property>
  <property fmtid="{D5CDD505-2E9C-101B-9397-08002B2CF9AE}" pid="13" name="KSOProductBuildVer">
    <vt:lpwstr>2052-3.9.2.6301</vt:lpwstr>
  </property>
</Properties>
</file>