
<file path=[Content_Types].xml><?xml version="1.0" encoding="utf-8"?>
<Types xmlns="http://schemas.openxmlformats.org/package/2006/content-types">
  <Default Extension="png" ContentType="image/png"/>
  <Default Extension="wmf" ContentType="image/x-wmf"/>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9"/>
  </p:notesMasterIdLst>
  <p:sldIdLst>
    <p:sldId id="256" r:id="rId3"/>
    <p:sldId id="257" r:id="rId4"/>
    <p:sldId id="258" r:id="rId5"/>
    <p:sldId id="287" r:id="rId6"/>
    <p:sldId id="289" r:id="rId7"/>
    <p:sldId id="288" r:id="rId8"/>
    <p:sldId id="290" r:id="rId9"/>
    <p:sldId id="291" r:id="rId10"/>
    <p:sldId id="292" r:id="rId11"/>
    <p:sldId id="294" r:id="rId12"/>
    <p:sldId id="293" r:id="rId13"/>
    <p:sldId id="295" r:id="rId14"/>
    <p:sldId id="296" r:id="rId15"/>
    <p:sldId id="297" r:id="rId16"/>
    <p:sldId id="299" r:id="rId17"/>
    <p:sldId id="298" r:id="rId18"/>
    <p:sldId id="300" r:id="rId19"/>
    <p:sldId id="301" r:id="rId20"/>
    <p:sldId id="302" r:id="rId21"/>
    <p:sldId id="303" r:id="rId22"/>
    <p:sldId id="304" r:id="rId23"/>
    <p:sldId id="305" r:id="rId24"/>
    <p:sldId id="306" r:id="rId25"/>
    <p:sldId id="308" r:id="rId26"/>
    <p:sldId id="309" r:id="rId27"/>
    <p:sldId id="286" r:id="rId28"/>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60"/>
    <a:srgbClr val="0E22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6405"/>
  </p:normalViewPr>
  <p:slideViewPr>
    <p:cSldViewPr snapToGrid="0" snapToObjects="1">
      <p:cViewPr varScale="1">
        <p:scale>
          <a:sx n="122" d="100"/>
          <a:sy n="122" d="100"/>
        </p:scale>
        <p:origin x="18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单击编辑备注格式</a:t>
            </a:r>
          </a:p>
        </p:txBody>
      </p:sp>
      <p:sp>
        <p:nvSpPr>
          <p:cNvPr id="83" name="PlaceHolder 2"/>
          <p:cNvSpPr>
            <a:spLocks noGrp="1"/>
          </p:cNvSpPr>
          <p:nvPr>
            <p:ph type="hdr"/>
          </p:nvPr>
        </p:nvSpPr>
        <p:spPr>
          <a:xfrm>
            <a:off x="1512000" y="5880600"/>
            <a:ext cx="6047640" cy="4811040"/>
          </a:xfrm>
          <a:prstGeom prst="rect">
            <a:avLst/>
          </a:prstGeom>
        </p:spPr>
        <p:txBody>
          <a:bodyPr lIns="0" tIns="0" rIns="0" bIns="0"/>
          <a:lstStyle/>
          <a:p>
            <a:r>
              <a:rPr lang="en-US" sz="1400" b="0" strike="noStrike" spc="-1">
                <a:latin typeface="Times New Roman"/>
              </a:rPr>
              <a:t> </a:t>
            </a:r>
          </a:p>
        </p:txBody>
      </p:sp>
      <p:sp>
        <p:nvSpPr>
          <p:cNvPr id="84" name="PlaceHolder 3"/>
          <p:cNvSpPr>
            <a:spLocks noGrp="1"/>
          </p:cNvSpPr>
          <p:nvPr>
            <p:ph type="dt"/>
          </p:nvPr>
        </p:nvSpPr>
        <p:spPr>
          <a:xfrm>
            <a:off x="0" y="10157400"/>
            <a:ext cx="3280680" cy="534240"/>
          </a:xfrm>
          <a:prstGeom prst="rect">
            <a:avLst/>
          </a:prstGeom>
        </p:spPr>
        <p:txBody>
          <a:bodyPr lIns="0" tIns="0" rIns="0" bIns="0"/>
          <a:lstStyle/>
          <a:p>
            <a:pPr algn="r"/>
            <a:r>
              <a:rPr lang="en-US" sz="1400" b="0" strike="noStrike" spc="-1">
                <a:latin typeface="Times New Roman"/>
              </a:rPr>
              <a:t> </a:t>
            </a:r>
          </a:p>
        </p:txBody>
      </p:sp>
      <p:sp>
        <p:nvSpPr>
          <p:cNvPr id="85" name="PlaceHolder 4"/>
          <p:cNvSpPr>
            <a:spLocks noGrp="1"/>
          </p:cNvSpPr>
          <p:nvPr>
            <p:ph type="ftr"/>
          </p:nvPr>
        </p:nvSpPr>
        <p:spPr>
          <a:xfrm>
            <a:off x="0" y="0"/>
            <a:ext cx="3280680" cy="534240"/>
          </a:xfrm>
          <a:prstGeom prst="rect">
            <a:avLst/>
          </a:prstGeom>
        </p:spPr>
        <p:txBody>
          <a:bodyPr lIns="0" tIns="0" rIns="0" bIns="0" anchor="b"/>
          <a:lstStyle/>
          <a:p>
            <a:r>
              <a:rPr lang="en-US" sz="1400" b="0" strike="noStrike" spc="-1">
                <a:latin typeface="Times New Roman"/>
              </a:rPr>
              <a:t> </a:t>
            </a:r>
          </a:p>
        </p:txBody>
      </p:sp>
      <p:sp>
        <p:nvSpPr>
          <p:cNvPr id="86" name="PlaceHolder 5"/>
          <p:cNvSpPr>
            <a:spLocks noGrp="1"/>
          </p:cNvSpPr>
          <p:nvPr>
            <p:ph type="sldNum"/>
          </p:nvPr>
        </p:nvSpPr>
        <p:spPr>
          <a:xfrm>
            <a:off x="4278960" y="0"/>
            <a:ext cx="3280680" cy="534240"/>
          </a:xfrm>
          <a:prstGeom prst="rect">
            <a:avLst/>
          </a:prstGeom>
        </p:spPr>
        <p:txBody>
          <a:bodyPr lIns="0" tIns="0" rIns="0" bIns="0" anchor="b"/>
          <a:lstStyle/>
          <a:p>
            <a:pPr algn="r"/>
            <a:fld id="{77E760D7-54A8-43B1-9400-591B6BDB0F81}"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Data privacy.</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This presentation explains the concepts of data privacy.</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0" name="CustomShape 2"/>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D050ABD-2706-4B48-9575-4FEA896B80B9}" type="slidenum">
              <a:rPr lang="en-US" sz="1200" b="0" strike="noStrike" spc="-1">
                <a:solidFill>
                  <a:srgbClr val="000000"/>
                </a:solidFill>
                <a:latin typeface="+mn-lt"/>
                <a:ea typeface="+mn-ea"/>
              </a:rPr>
              <a:t>1</a:t>
            </a:fld>
            <a:endParaRPr lang="en-US" sz="1200" b="0" strike="noStrike" spc="-1">
              <a:latin typeface="Arial"/>
            </a:endParaRPr>
          </a:p>
        </p:txBody>
      </p:sp>
      <p:sp>
        <p:nvSpPr>
          <p:cNvPr id="191" name="CustomShape 3"/>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A number of different types of attack on privacy of information, are possible in statistical databases.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direct attack happens, when an aggregate is computed over a small sample, so that information about the individual data items is leaked.</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An indirect attack, combines information obtained from  several aggregates.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tracker attack, allows to track down information about a single row.</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linear system attack, uses the algebraic relations between the query sets, to construct the equations, that can be solved to reveal information about the individual items.</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10</a:t>
            </a:fld>
            <a:endParaRPr lang="en-US" sz="1200" b="0" strike="noStrike" spc="-1">
              <a:latin typeface="Arial"/>
            </a:endParaRPr>
          </a:p>
        </p:txBody>
      </p:sp>
    </p:spTree>
    <p:extLst>
      <p:ext uri="{BB962C8B-B14F-4D97-AF65-F5344CB8AC3E}">
        <p14:creationId xmlns:p14="http://schemas.microsoft.com/office/powerpoint/2010/main" val="3520362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For example, assume, that a student Carol is a female student enrolled in a degree of Bachelor of Computer Science.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queries listed in the bottom part of the present slide, provide a precise information about an individual's average, if only one female student is included a relational table: STUDENTS.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If the total number of female students, enrolled in the Bachelor of Computer Science Degree is one, then an average over one students is equal to a result achieved by the student.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Even if there is more female students, enrolled in the same degree and if the results are similar, then it is possible, to estimate a result achieved by the student.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Therefore, for certain specific distributions of the results, it is possible to quite precisely estimate information, that suppose to be private.</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11</a:t>
            </a:fld>
            <a:endParaRPr lang="en-US" sz="1200" b="0" strike="noStrike" spc="-1">
              <a:latin typeface="Arial"/>
            </a:endParaRPr>
          </a:p>
        </p:txBody>
      </p:sp>
    </p:spTree>
    <p:extLst>
      <p:ext uri="{BB962C8B-B14F-4D97-AF65-F5344CB8AC3E}">
        <p14:creationId xmlns:p14="http://schemas.microsoft.com/office/powerpoint/2010/main" val="41760341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A query condition, that allows to track down information about a single row in a relational table, is called as an individual tracker or as a quasi identifier for such row.</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general tracker, is a predicate, that can be used to find an answer to any inadmissible query.</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In another example, assume, that a condition: name='Carol', uniquely identifies a row in a relational table: STUDENTS.</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12</a:t>
            </a:fld>
            <a:endParaRPr lang="en-US" sz="1200" b="0" strike="noStrike" spc="-1">
              <a:latin typeface="Arial"/>
            </a:endParaRPr>
          </a:p>
        </p:txBody>
      </p:sp>
    </p:spTree>
    <p:extLst>
      <p:ext uri="{BB962C8B-B14F-4D97-AF65-F5344CB8AC3E}">
        <p14:creationId xmlns:p14="http://schemas.microsoft.com/office/powerpoint/2010/main" val="34890177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Assume, that the queries listed in the middle of the present slide, return the values 75, 77, and 136 respectively..</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Then 75 plus 77 minus 136 equals to 16, which is the total number of units passed by Carol.</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If we compute the summation of the result of the first query and the second query, then a result scored by Carol will be added twice, together with the results of all other students.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last query finds the summation of the results scored by all students, it means a result scored by Carol and the results of all others students.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Then, if we deduct from the result of summation where Carol's score is added twice, the result of summation where Carol's score is added once, then we must get a result scored by Carol.</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Such conclusion is possible only, when there is only one student whose name is Carol.</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means that a condition: name equals Carol, is a general tracker.</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13</a:t>
            </a:fld>
            <a:endParaRPr lang="en-US" sz="1200" b="0" strike="noStrike" spc="-1">
              <a:latin typeface="Arial"/>
            </a:endParaRPr>
          </a:p>
        </p:txBody>
      </p:sp>
    </p:spTree>
    <p:extLst>
      <p:ext uri="{BB962C8B-B14F-4D97-AF65-F5344CB8AC3E}">
        <p14:creationId xmlns:p14="http://schemas.microsoft.com/office/powerpoint/2010/main" val="2140681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In yet another example, suppose that we compute summation of x 1, x 2 and x 3 and we get a result 15.</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Next, suppose that we submit a query, that finds maximum of x 1, x 2 and x 3 and the system denies an answer.</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denial tells us, that if the true answer to the second query were given, then some value could be uniquely determined.</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Such conclusion allows us to find the values of x 1, x 2 and x 3.</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Note, that maximum of x 1, x 2 and x 3 must be greater or equal to 5, because otherwise the sum could not be 15.</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Further, if the maximum of x 1, x 2 and x 3 is greater than 5 then the query would not have been denied since no value could be uniquely determined.</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So the only case, when it is reasonable to deny an answer, is the case when the maximum of x 1, x 2 and x 3 is equal to 5.</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Hence, if the maximum of x 1, x 2 and x 3 is equal to 5 then it means, that the only possible distribution of values is x 1 equals to x 2 equals to x 3 equals to 5.</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Then, it is a privacy breach of all three entries.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14</a:t>
            </a:fld>
            <a:endParaRPr lang="en-US" sz="1200" b="0" strike="noStrike" spc="-1">
              <a:latin typeface="Arial"/>
            </a:endParaRPr>
          </a:p>
        </p:txBody>
      </p:sp>
    </p:spTree>
    <p:extLst>
      <p:ext uri="{BB962C8B-B14F-4D97-AF65-F5344CB8AC3E}">
        <p14:creationId xmlns:p14="http://schemas.microsoft.com/office/powerpoint/2010/main" val="2394810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Privacy protection.</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3"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4"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D35BE72-513F-477A-9A5D-7061A1556B75}" type="slidenum">
              <a:rPr lang="en-US" sz="1200" b="0" strike="noStrike" spc="-1">
                <a:solidFill>
                  <a:srgbClr val="000000"/>
                </a:solidFill>
                <a:latin typeface="Times New Roman"/>
                <a:ea typeface="+mn-ea"/>
              </a:rPr>
              <a:t>15</a:t>
            </a:fld>
            <a:endParaRPr lang="en-US" sz="1200" b="0" strike="noStrike" spc="-1">
              <a:latin typeface="Arial"/>
            </a:endParaRPr>
          </a:p>
        </p:txBody>
      </p:sp>
    </p:spTree>
    <p:extLst>
      <p:ext uri="{BB962C8B-B14F-4D97-AF65-F5344CB8AC3E}">
        <p14:creationId xmlns:p14="http://schemas.microsoft.com/office/powerpoint/2010/main" val="3578495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One of the techniques used to enforce privacy in a database system is query auditing.</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Query auditing denies one or more queries from a sequence of queries provided by a user.</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queries to be denied are chosen, such that the sensitivity of underlying data is preserved.</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For a given a sequence of queries, that have already been posed about the data, their corresponding answers, and for a new query, the system denies the answer, if privacy can be breached or give the true answer otherwise.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There are two versions of query auditing.</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first one, is an online query auditing.</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In an online query auditing we do not know a sequence of queries in advance.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second, is an offline query auditing.</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In an offline query auditing an entire sequence of queries is known in advance.</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16</a:t>
            </a:fld>
            <a:endParaRPr lang="en-US" sz="1200" b="0" strike="noStrike" spc="-1">
              <a:latin typeface="Arial"/>
            </a:endParaRPr>
          </a:p>
        </p:txBody>
      </p:sp>
    </p:spTree>
    <p:extLst>
      <p:ext uri="{BB962C8B-B14F-4D97-AF65-F5344CB8AC3E}">
        <p14:creationId xmlns:p14="http://schemas.microsoft.com/office/powerpoint/2010/main" val="3028317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For example, a query, that counts the total number of female students enrolled in a degree of Bachelor of Computer Science, is dismissed, when an individual tracker, also called: quasi identifier, is used in WHERE clause.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problem is, that almost all statistical databases have a general tracker.</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means, that it is possible to hide an individual tracker in a complex condition.</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In a general case, it is possible to create a condition, that is too complex for a query auditing system, to find a general tracker within the condition.</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17</a:t>
            </a:fld>
            <a:endParaRPr lang="en-US" sz="1200" b="0" strike="noStrike" spc="-1">
              <a:latin typeface="Arial"/>
            </a:endParaRPr>
          </a:p>
        </p:txBody>
      </p:sp>
    </p:spTree>
    <p:extLst>
      <p:ext uri="{BB962C8B-B14F-4D97-AF65-F5344CB8AC3E}">
        <p14:creationId xmlns:p14="http://schemas.microsoft.com/office/powerpoint/2010/main" val="18048663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The other method to enforce privacy of information, is a </a:t>
            </a:r>
            <a:r>
              <a:rPr lang="en-US" sz="2000" b="0" strike="noStrike" spc="-1" dirty="0" err="1">
                <a:latin typeface="+mn-lt"/>
              </a:rPr>
              <a:t>randomisation</a:t>
            </a:r>
            <a:r>
              <a:rPr lang="en-US" sz="2000" b="0" strike="noStrike" spc="-1" dirty="0">
                <a:latin typeface="+mn-lt"/>
              </a:rPr>
              <a:t> method, also called: output perturbation.</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In the </a:t>
            </a:r>
            <a:r>
              <a:rPr lang="en-US" sz="2000" b="0" strike="noStrike" spc="-1" dirty="0" err="1">
                <a:latin typeface="+mn-lt"/>
              </a:rPr>
              <a:t>randomisation</a:t>
            </a:r>
            <a:r>
              <a:rPr lang="en-US" sz="2000" b="0" strike="noStrike" spc="-1" dirty="0">
                <a:latin typeface="+mn-lt"/>
              </a:rPr>
              <a:t> method, privacy is enforced by perturbing the true answer to a database query, by the addition of a small amount of random noise.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family of output </a:t>
            </a:r>
            <a:r>
              <a:rPr lang="en-US" sz="2000" b="0" strike="noStrike" spc="-1" dirty="0" err="1">
                <a:latin typeface="+mn-lt"/>
              </a:rPr>
              <a:t>randomisation</a:t>
            </a:r>
            <a:r>
              <a:rPr lang="en-US" sz="2000" b="0" strike="noStrike" spc="-1" dirty="0">
                <a:latin typeface="+mn-lt"/>
              </a:rPr>
              <a:t> techniques includes: swapping the values between the records, replacing the original database by a sample from the same distribution, adding noise to the values in the database, adding noise to the results of a query and sampling the results of a query.</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a:latin typeface="+mn-lt"/>
              </a:rPr>
              <a:t>&lt;/speak&gt;</a:t>
            </a:r>
            <a:endParaRPr lang="en-US" sz="2000" b="0" strike="noStrike" spc="-1" dirty="0">
              <a:latin typeface="+mn-lt"/>
            </a:endParaRP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18</a:t>
            </a:fld>
            <a:endParaRPr lang="en-US" sz="1200" b="0" strike="noStrike" spc="-1">
              <a:latin typeface="Arial"/>
            </a:endParaRPr>
          </a:p>
        </p:txBody>
      </p:sp>
    </p:spTree>
    <p:extLst>
      <p:ext uri="{BB962C8B-B14F-4D97-AF65-F5344CB8AC3E}">
        <p14:creationId xmlns:p14="http://schemas.microsoft.com/office/powerpoint/2010/main" val="10318911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--&gt;&lt;speak&gt;&lt;break time="0.5s"/&gt;&lt;prosody rate="90%"&gt;For example, a </a:t>
            </a:r>
            <a:r>
              <a:rPr lang="en-US" sz="2000" b="0" strike="noStrike" spc="-1" dirty="0" err="1">
                <a:latin typeface="+mn-lt"/>
              </a:rPr>
              <a:t>randomisation</a:t>
            </a:r>
            <a:r>
              <a:rPr lang="en-US" sz="2000" b="0" strike="noStrike" spc="-1" dirty="0">
                <a:latin typeface="+mn-lt"/>
              </a:rPr>
              <a:t> method, is used in a context of distorting data by probability distribution for surveys, that have an evasive answer bias due the privacy concerns.&lt;break time="0.3s"/&gt;Assume, that we have a relational table R with a set of rows r 1, r 2, … , r n.&lt;break time="0.3s"/&gt;For an attribute a in a row r </a:t>
            </a:r>
            <a:r>
              <a:rPr lang="en-US" sz="2000" b="0" strike="noStrike" spc="-1" dirty="0" err="1">
                <a:latin typeface="+mn-lt"/>
              </a:rPr>
              <a:t>i</a:t>
            </a:r>
            <a:r>
              <a:rPr lang="en-US" sz="2000" b="0" strike="noStrike" spc="-1" dirty="0">
                <a:latin typeface="+mn-lt"/>
              </a:rPr>
              <a:t>, we add a noise component, which is taken from the probability distribution function f of y.&lt;break time="0.3s"/&gt;The noise components are denoted by y 1, y 2, ...,  y n.&lt;break time="0.3s"/&gt;A new set of distorted rows is denoted by r 1 dot a plus y 1 r 2 dot a plus y 2, … , r n dot a plus y n.&lt;break time="0.3s"/&gt;The added noise is so significant, that it is impossible to guess the original values.&lt;break time="0.5s"/&gt;&lt;/prosody&gt;&lt;/speak&gt;</a:t>
            </a:r>
            <a:endParaRPr lang="en-US" sz="2000" b="0" strike="noStrike" spc="-1" dirty="0">
              <a:latin typeface="Arial"/>
            </a:endParaRP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19</a:t>
            </a:fld>
            <a:endParaRPr lang="en-US" sz="1200" b="0" strike="noStrike" spc="-1">
              <a:latin typeface="Arial"/>
            </a:endParaRPr>
          </a:p>
        </p:txBody>
      </p:sp>
    </p:spTree>
    <p:extLst>
      <p:ext uri="{BB962C8B-B14F-4D97-AF65-F5344CB8AC3E}">
        <p14:creationId xmlns:p14="http://schemas.microsoft.com/office/powerpoint/2010/main" val="202579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Concepts.</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3"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4"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D35BE72-513F-477A-9A5D-7061A1556B75}" type="slidenum">
              <a:rPr lang="en-US" sz="1200" b="0" strike="noStrike" spc="-1">
                <a:solidFill>
                  <a:srgbClr val="000000"/>
                </a:solidFill>
                <a:latin typeface="Times New Roman"/>
                <a:ea typeface="+mn-ea"/>
              </a:rPr>
              <a:t>2</a:t>
            </a:fld>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--&gt;&lt;speak&gt;&lt;break time="0.5s"/&gt;&lt;prosody rate="90%"&gt;Randomization method is simple and it can be implemented at data collection time.&lt;break time="0.3s"/&gt;Its weakness is, such that the values significantly different from the majority of values, also called: outlier values, are more susceptible to attack than the values in dense regions.&lt;break time="0.3s"/&gt;For example, we use the randomization method to enforce privacy and we assume that r 1 dot a equals to 2, r 2 dot a equals to 1, r 3 dot a equals to 3, and r 4 dot a equals to 2.&lt;break time="0.3s"/&gt;Next assume, that the following </a:t>
            </a:r>
            <a:r>
              <a:rPr lang="en-US" sz="2000" b="0" strike="noStrike" spc="-1" dirty="0" err="1">
                <a:latin typeface="+mn-lt"/>
              </a:rPr>
              <a:t>randomisation</a:t>
            </a:r>
            <a:r>
              <a:rPr lang="en-US" sz="2000" b="0" strike="noStrike" spc="-1" dirty="0">
                <a:latin typeface="+mn-lt"/>
              </a:rPr>
              <a:t> vector record is applied 1, 4, 1 and 2, such that summation of all numbers in a vector equals to 8.&lt;break time="0.3s"/&gt;The values after the </a:t>
            </a:r>
            <a:r>
              <a:rPr lang="en-US" sz="2000" b="0" strike="noStrike" spc="-1" dirty="0" err="1">
                <a:latin typeface="+mn-lt"/>
              </a:rPr>
              <a:t>randomisation</a:t>
            </a:r>
            <a:r>
              <a:rPr lang="en-US" sz="2000" b="0" strike="noStrike" spc="-1" dirty="0">
                <a:latin typeface="+mn-lt"/>
              </a:rPr>
              <a:t> are the following r 1 dot a equals to 3, r 2 dot a equals to 5, r 3 dot a equals to 4 and r 4 dot a equals to 4. &lt;break time="0.3s"/&gt;The values after </a:t>
            </a:r>
            <a:r>
              <a:rPr lang="en-US" sz="2000" b="0" strike="noStrike" spc="-1" dirty="0" err="1">
                <a:latin typeface="+mn-lt"/>
              </a:rPr>
              <a:t>randomisation</a:t>
            </a:r>
            <a:r>
              <a:rPr lang="en-US" sz="2000" b="0" strike="noStrike" spc="-1" dirty="0">
                <a:latin typeface="+mn-lt"/>
              </a:rPr>
              <a:t> can be revealed to a use with original summation over </a:t>
            </a:r>
            <a:r>
              <a:rPr lang="en-US" sz="2000" b="0" strike="noStrike" spc="-1" dirty="0" err="1">
                <a:latin typeface="+mn-lt"/>
              </a:rPr>
              <a:t>randomisation</a:t>
            </a:r>
            <a:r>
              <a:rPr lang="en-US" sz="2000" b="0" strike="noStrike" spc="-1" dirty="0">
                <a:latin typeface="+mn-lt"/>
              </a:rPr>
              <a:t> record.&lt;break time="0.5s"/&gt;&lt;/prosody&gt;&lt;/speak&gt;</a:t>
            </a:r>
            <a:endParaRPr lang="en-US" sz="2000" b="0" strike="noStrike" spc="-1" dirty="0">
              <a:latin typeface="Arial"/>
            </a:endParaRP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20</a:t>
            </a:fld>
            <a:endParaRPr lang="en-US" sz="1200" b="0" strike="noStrike" spc="-1">
              <a:latin typeface="Arial"/>
            </a:endParaRPr>
          </a:p>
        </p:txBody>
      </p:sp>
    </p:spTree>
    <p:extLst>
      <p:ext uri="{BB962C8B-B14F-4D97-AF65-F5344CB8AC3E}">
        <p14:creationId xmlns:p14="http://schemas.microsoft.com/office/powerpoint/2010/main" val="2936072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--&gt;&lt;speak&gt;&lt;break time="0.5s"/&gt;&lt;prosody rate="90%"&gt;Then a user is able to find a correct value of an average of  r 1 dot a, r 2 dot a, r 3 dot a and r 4 dot a through the computation of summation of r 1 dot a, r 2 dot a, r 3 dot a and r 4 dot a minus 8 and divide by 4 &lt;break time="0.3s"/&gt;The result is equal to  2 and it is the same as a value of average of the original values.&lt;break time="0.3s"/&gt;Hence, it is possible to compute an average, without knowing the original values of r 1 dot a, r 2 dot a, r 3 dot a and r 4 dot a.&lt;break time="0.5s"/&gt;&lt;/prosody&gt;&lt;/speak&gt;</a:t>
            </a:r>
            <a:endParaRPr lang="en-US" sz="2000" b="0" strike="noStrike" spc="-1" dirty="0">
              <a:latin typeface="Arial"/>
            </a:endParaRP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21</a:t>
            </a:fld>
            <a:endParaRPr lang="en-US" sz="1200" b="0" strike="noStrike" spc="-1">
              <a:latin typeface="Arial"/>
            </a:endParaRPr>
          </a:p>
        </p:txBody>
      </p:sp>
    </p:spTree>
    <p:extLst>
      <p:ext uri="{BB962C8B-B14F-4D97-AF65-F5344CB8AC3E}">
        <p14:creationId xmlns:p14="http://schemas.microsoft.com/office/powerpoint/2010/main" val="2274996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--&gt;&lt;speak&gt;&lt;break time="0.5s"/&gt;&lt;prosody rate="90%"&gt;The most common method of </a:t>
            </a:r>
            <a:r>
              <a:rPr lang="en-US" sz="2000" b="0" strike="noStrike" spc="-1" dirty="0" err="1">
                <a:latin typeface="+mn-lt"/>
              </a:rPr>
              <a:t>randomisation</a:t>
            </a:r>
            <a:r>
              <a:rPr lang="en-US" sz="2000" b="0" strike="noStrike" spc="-1" dirty="0">
                <a:latin typeface="+mn-lt"/>
              </a:rPr>
              <a:t>, is through additive perturbations like in an example presented earlier.&lt;break time="0.3s"/&gt;It is also possible to use data swapping in order to preserve privacy.&lt;break time="0.3s"/&gt;Certain kinds of aggregate computations, can be exactly performed without loosing privacy.&lt;break time="0.3s"/&gt;However, data swapping cannot be implemented at data collection time.&lt;break time="0.3s"/&gt;The </a:t>
            </a:r>
            <a:r>
              <a:rPr lang="en-US" sz="2000" b="0" strike="noStrike" spc="-1" dirty="0" err="1">
                <a:latin typeface="+mn-lt"/>
              </a:rPr>
              <a:t>randomisation</a:t>
            </a:r>
            <a:r>
              <a:rPr lang="en-US" sz="2000" b="0" strike="noStrike" spc="-1" dirty="0">
                <a:latin typeface="+mn-lt"/>
              </a:rPr>
              <a:t> method has two important weaknesses:&lt;break time="0.3s"/&gt;First: outlier records are difficult to mask.&lt;break time="0.3s"/&gt;Second: publicly available records can be used to identify the owners.&lt;break time="0.5s"/&gt;&lt;/prosody&gt;&lt;/speak&gt;</a:t>
            </a:r>
            <a:endParaRPr lang="en-US" sz="2000" b="0" strike="noStrike" spc="-1" dirty="0">
              <a:latin typeface="Arial"/>
            </a:endParaRP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22</a:t>
            </a:fld>
            <a:endParaRPr lang="en-US" sz="1200" b="0" strike="noStrike" spc="-1">
              <a:latin typeface="Arial"/>
            </a:endParaRPr>
          </a:p>
        </p:txBody>
      </p:sp>
    </p:spTree>
    <p:extLst>
      <p:ext uri="{BB962C8B-B14F-4D97-AF65-F5344CB8AC3E}">
        <p14:creationId xmlns:p14="http://schemas.microsoft.com/office/powerpoint/2010/main" val="3298997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--&gt;&lt;speak&gt;&lt;break time="0.5s"/&gt;&lt;prosody rate="90%"&gt;The other methods used to protect the privacy of information in database systems include: group based anonymization constructs, k-anonymity techniques, </a:t>
            </a:r>
            <a:r>
              <a:rPr lang="en-US" sz="2000" b="0" strike="noStrike" spc="-1" dirty="0" err="1">
                <a:latin typeface="+mn-lt"/>
              </a:rPr>
              <a:t>generalisation</a:t>
            </a:r>
            <a:r>
              <a:rPr lang="en-US" sz="2000" b="0" strike="noStrike" spc="-1" dirty="0">
                <a:latin typeface="+mn-lt"/>
              </a:rPr>
              <a:t> and value suppression.&lt;break time="0.3s"/&gt;Group based anonymization techniques create the groups of records which are transformed in a group-specific way.&lt;break time="0.3s"/&gt;For example, in many applications rows in a relational table are available by removing the key identifiers.&lt;break time="0.3s"/&gt;The other attributes also called: pseudo-identifiers, can be used to accurately identify the rows in a relational table, for example: an age, zip code, sex in census rolls.&lt;break time="0.3s"/&gt;The K-anonymity techniques reduce the granularity of representation, of pseudo-identifiers with </a:t>
            </a:r>
            <a:r>
              <a:rPr lang="en-US" sz="2000" b="0" strike="noStrike" spc="-1" dirty="0" err="1">
                <a:latin typeface="+mn-lt"/>
              </a:rPr>
              <a:t>generalisation</a:t>
            </a:r>
            <a:r>
              <a:rPr lang="en-US" sz="2000" b="0" strike="noStrike" spc="-1" dirty="0">
                <a:latin typeface="+mn-lt"/>
              </a:rPr>
              <a:t> and suppression.&lt;break time="0.3s"/&gt;In k-anonymity technique, every combination of pseudo-identifiers in each relational table, must be indistinguishably matched to at least k individuals.&lt;break time="0.3s"/&gt;In </a:t>
            </a:r>
            <a:r>
              <a:rPr lang="en-US" sz="2000" b="0" strike="noStrike" spc="-1" dirty="0" err="1">
                <a:latin typeface="+mn-lt"/>
              </a:rPr>
              <a:t>generalisation</a:t>
            </a:r>
            <a:r>
              <a:rPr lang="en-US" sz="2000" b="0" strike="noStrike" spc="-1" dirty="0">
                <a:latin typeface="+mn-lt"/>
              </a:rPr>
              <a:t>, the values of attributes, are </a:t>
            </a:r>
            <a:r>
              <a:rPr lang="en-US" sz="2000" b="0" strike="noStrike" spc="-1" dirty="0" err="1">
                <a:latin typeface="+mn-lt"/>
              </a:rPr>
              <a:t>generalised</a:t>
            </a:r>
            <a:r>
              <a:rPr lang="en-US" sz="2000" b="0" strike="noStrike" spc="-1" dirty="0">
                <a:latin typeface="+mn-lt"/>
              </a:rPr>
              <a:t> to a range, in order to reduce the granularity of representation.&lt;break time="0.3s"/&gt;For example, a date of birth can be </a:t>
            </a:r>
            <a:r>
              <a:rPr lang="en-US" sz="2000" b="0" strike="noStrike" spc="-1" dirty="0" err="1">
                <a:latin typeface="+mn-lt"/>
              </a:rPr>
              <a:t>generalised</a:t>
            </a:r>
            <a:r>
              <a:rPr lang="en-US" sz="2000" b="0" strike="noStrike" spc="-1" dirty="0">
                <a:latin typeface="+mn-lt"/>
              </a:rPr>
              <a:t> to a range, such as year of birth, to reduce a risk of identification.&lt;break time="0.3s"/&gt;In value suppression technique, a value of an attribute is removed completely.&lt;break time="0.5s"/&gt;&lt;/prosody&gt;&lt;/speak&gt;</a:t>
            </a:r>
            <a:endParaRPr lang="en-US" sz="2000" b="0" strike="noStrike" spc="-1" dirty="0">
              <a:latin typeface="Arial"/>
            </a:endParaRP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23</a:t>
            </a:fld>
            <a:endParaRPr lang="en-US" sz="1200" b="0" strike="noStrike" spc="-1">
              <a:latin typeface="Arial"/>
            </a:endParaRPr>
          </a:p>
        </p:txBody>
      </p:sp>
    </p:spTree>
    <p:extLst>
      <p:ext uri="{BB962C8B-B14F-4D97-AF65-F5344CB8AC3E}">
        <p14:creationId xmlns:p14="http://schemas.microsoft.com/office/powerpoint/2010/main" val="38683557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Sample applications.</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3"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4"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D35BE72-513F-477A-9A5D-7061A1556B75}" type="slidenum">
              <a:rPr lang="en-US" sz="1200" b="0" strike="noStrike" spc="-1">
                <a:solidFill>
                  <a:srgbClr val="000000"/>
                </a:solidFill>
                <a:latin typeface="Times New Roman"/>
                <a:ea typeface="+mn-ea"/>
              </a:rPr>
              <a:t>24</a:t>
            </a:fld>
            <a:endParaRPr lang="en-US" sz="1200" b="0" strike="noStrike" spc="-1">
              <a:latin typeface="Arial"/>
            </a:endParaRPr>
          </a:p>
        </p:txBody>
      </p:sp>
    </p:spTree>
    <p:extLst>
      <p:ext uri="{BB962C8B-B14F-4D97-AF65-F5344CB8AC3E}">
        <p14:creationId xmlns:p14="http://schemas.microsoft.com/office/powerpoint/2010/main" val="26515894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The problem of privacy preservation, has many applications in homeland security, medical databases and customer transactions databases.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Scrub system, was designed for de-identification of clinical notes and letters which typically occurs in the forms of textual data.</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system removes obvious references to the patients, family members, addresses, phone numbers, as well as cryptic references in a form of abbreviations, that can be understood by the specialist.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system is able to remove more than 99% of identification information from data.</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a:t>
            </a:r>
            <a:r>
              <a:rPr lang="en-US" sz="2000" b="0" strike="noStrike" spc="-1" dirty="0" err="1">
                <a:latin typeface="+mn-lt"/>
              </a:rPr>
              <a:t>Datafly</a:t>
            </a:r>
            <a:r>
              <a:rPr lang="en-US" sz="2000" b="0" strike="noStrike" spc="-1" dirty="0">
                <a:latin typeface="+mn-lt"/>
              </a:rPr>
              <a:t> system, removes identification of subjects from the medical records, stored in the relational tables.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includes directly identifying information, like for example, social security number and non-directly identifying information such as: age, sex or zip code, similar to the k-anonymity approach.</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25</a:t>
            </a:fld>
            <a:endParaRPr lang="en-US" sz="1200" b="0" strike="noStrike" spc="-1">
              <a:latin typeface="Arial"/>
            </a:endParaRPr>
          </a:p>
        </p:txBody>
      </p:sp>
    </p:spTree>
    <p:extLst>
      <p:ext uri="{BB962C8B-B14F-4D97-AF65-F5344CB8AC3E}">
        <p14:creationId xmlns:p14="http://schemas.microsoft.com/office/powerpoint/2010/main" val="42679081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References.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280"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81"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B293BEBB-CB62-48D8-AF3B-85DA3A8A7C1C}" type="slidenum">
              <a:rPr lang="en-US" sz="1200" b="0" strike="noStrike" spc="-1">
                <a:solidFill>
                  <a:srgbClr val="000000"/>
                </a:solidFill>
                <a:latin typeface="Times New Roman"/>
                <a:ea typeface="+mn-ea"/>
              </a:rPr>
              <a:t>26</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In a social context, trust has several connotations.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definitions of trust typically refer to a situation </a:t>
            </a:r>
            <a:r>
              <a:rPr lang="en-US" sz="2000" b="0" strike="noStrike" spc="-1" dirty="0" err="1">
                <a:latin typeface="+mn-lt"/>
              </a:rPr>
              <a:t>characterised</a:t>
            </a:r>
            <a:r>
              <a:rPr lang="en-US" sz="2000" b="0" strike="noStrike" spc="-1" dirty="0">
                <a:latin typeface="+mn-lt"/>
              </a:rPr>
              <a:t> by the following aspects: one party, called: trustor, is willing to rely on the actions of another party, called: trustee.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In a computer system, a trusted component has a set of properties, which another component can rely on.</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If A trusts B, this means that a violation of those properties by B, might compromise the correct operation of A.</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Trustworthiness means, that something or someone, is able to be relied on to do or provide what is needed: deserving of trust.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The term: trustworthy computing, can been applied to a computing system, that is inherently secure, available and reliable.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Privacy of information, allows a user to query a database, while hiding the identities of data items retrieved.</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3</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Private information retrieval is like buying in a store, without a seller knowing who buys what.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means, that a seller is unable to associate the purchased items, with a particular person.</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Private information retrieval has many applications in medical databases, personal databases, electronic commerce databases, web searches and the others.</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4</a:t>
            </a:fld>
            <a:endParaRPr lang="en-US" sz="1200" b="0" strike="noStrike" spc="-1">
              <a:latin typeface="Arial"/>
            </a:endParaRPr>
          </a:p>
        </p:txBody>
      </p:sp>
    </p:spTree>
    <p:extLst>
      <p:ext uri="{BB962C8B-B14F-4D97-AF65-F5344CB8AC3E}">
        <p14:creationId xmlns:p14="http://schemas.microsoft.com/office/powerpoint/2010/main" val="2406961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Privacy in statistical databases.</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3"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4"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D35BE72-513F-477A-9A5D-7061A1556B75}" type="slidenum">
              <a:rPr lang="en-US" sz="1200" b="0" strike="noStrike" spc="-1">
                <a:solidFill>
                  <a:srgbClr val="000000"/>
                </a:solidFill>
                <a:latin typeface="Times New Roman"/>
                <a:ea typeface="+mn-ea"/>
              </a:rPr>
              <a:t>5</a:t>
            </a:fld>
            <a:endParaRPr lang="en-US" sz="1200" b="0" strike="noStrike" spc="-1">
              <a:latin typeface="Arial"/>
            </a:endParaRPr>
          </a:p>
        </p:txBody>
      </p:sp>
    </p:spTree>
    <p:extLst>
      <p:ext uri="{BB962C8B-B14F-4D97-AF65-F5344CB8AC3E}">
        <p14:creationId xmlns:p14="http://schemas.microsoft.com/office/powerpoint/2010/main" val="7363369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A simple statistical database, can be viewed as a relational table, that contains the personal records, where the rows correspond to the individuals and the columns correspond to the different attributes.</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For example, a medical database, may contain attributes such as name, social security number, address, age, gender, ethnicity and medical history for each patient.</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We would like, to provide the medical researchers with access to such database, to learn trends such as correlation between age and heart disease, while maintaining an individuals privacy.</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It means, that the medical researches, must not be able to </a:t>
            </a:r>
            <a:r>
              <a:rPr lang="en-US" sz="2000" b="0" strike="noStrike" spc="-1" dirty="0" err="1">
                <a:latin typeface="+mn-lt"/>
              </a:rPr>
              <a:t>asosciate</a:t>
            </a:r>
            <a:r>
              <a:rPr lang="en-US" sz="2000" b="0" strike="noStrike" spc="-1" dirty="0">
                <a:latin typeface="+mn-lt"/>
              </a:rPr>
              <a:t> the individual patients, with the </a:t>
            </a:r>
            <a:r>
              <a:rPr lang="en-US" sz="2000" b="0" strike="noStrike" spc="-1" dirty="0" err="1">
                <a:latin typeface="+mn-lt"/>
              </a:rPr>
              <a:t>indivdual</a:t>
            </a:r>
            <a:r>
              <a:rPr lang="en-US" sz="2000" b="0" strike="noStrike" spc="-1" dirty="0">
                <a:latin typeface="+mn-lt"/>
              </a:rPr>
              <a:t> medical records.</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Information retrieved from the statistical databases, comes from statistical queries, also called: aggregate queries, on a column in a relational table with an aggregate function.</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set of aggregate functions includes: COUNT, SUM, AVG, MAX and MIN.</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6</a:t>
            </a:fld>
            <a:endParaRPr lang="en-US" sz="1200" b="0" strike="noStrike" spc="-1">
              <a:latin typeface="Arial"/>
            </a:endParaRPr>
          </a:p>
        </p:txBody>
      </p:sp>
    </p:spTree>
    <p:extLst>
      <p:ext uri="{BB962C8B-B14F-4D97-AF65-F5344CB8AC3E}">
        <p14:creationId xmlns:p14="http://schemas.microsoft.com/office/powerpoint/2010/main" val="35536001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Statistical databases trigger the following problems, with privacy of information </a:t>
            </a:r>
            <a:r>
              <a:rPr lang="en-US" sz="2000" b="0" strike="noStrike" spc="-1" dirty="0" err="1">
                <a:latin typeface="+mn-lt"/>
              </a:rPr>
              <a:t>retrived</a:t>
            </a:r>
            <a:r>
              <a:rPr lang="en-US" sz="2000" b="0" strike="noStrike" spc="-1" dirty="0">
                <a:latin typeface="+mn-lt"/>
              </a:rPr>
              <a:t> from a database.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database contains data, that is individually sensitive and because of that, direct access to data is not permitted.</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Statistical queries, are permitted and such queries are allowed to access individual data items.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In such situation, it is possible to infer information, that violates the privacy constraints.</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7</a:t>
            </a:fld>
            <a:endParaRPr lang="en-US" sz="1200" b="0" strike="noStrike" spc="-1">
              <a:latin typeface="Arial"/>
            </a:endParaRPr>
          </a:p>
        </p:txBody>
      </p:sp>
    </p:spTree>
    <p:extLst>
      <p:ext uri="{BB962C8B-B14F-4D97-AF65-F5344CB8AC3E}">
        <p14:creationId xmlns:p14="http://schemas.microsoft.com/office/powerpoint/2010/main" val="614529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Consider a relational table: STUDENT, that has a schema given in the middle of the present slide.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relational table: STUDENT, contains information about: the names of students, sex, degree enrolled, total number of units passed and average grade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 sample statistical query, finds an average grade of all students, enrolled in </a:t>
            </a:r>
            <a:r>
              <a:rPr lang="en-US" sz="2000" b="0" strike="noStrike" spc="-1" dirty="0" err="1">
                <a:latin typeface="+mn-lt"/>
              </a:rPr>
              <a:t>BCompSci</a:t>
            </a:r>
            <a:r>
              <a:rPr lang="en-US" sz="2000" b="0" strike="noStrike" spc="-1" dirty="0">
                <a:latin typeface="+mn-lt"/>
              </a:rPr>
              <a:t> degree.</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SELECT statement, that implement the query is given at the bottom of the present slide.</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8</a:t>
            </a:fld>
            <a:endParaRPr lang="en-US" sz="1200" b="0" strike="noStrike" spc="-1">
              <a:latin typeface="Arial"/>
            </a:endParaRPr>
          </a:p>
        </p:txBody>
      </p:sp>
    </p:spTree>
    <p:extLst>
      <p:ext uri="{BB962C8B-B14F-4D97-AF65-F5344CB8AC3E}">
        <p14:creationId xmlns:p14="http://schemas.microsoft.com/office/powerpoint/2010/main" val="33720884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PlaceHolder 1"/>
          <p:cNvSpPr>
            <a:spLocks noGrp="1"/>
          </p:cNvSpPr>
          <p:nvPr>
            <p:ph type="body"/>
          </p:nvPr>
        </p:nvSpPr>
        <p:spPr>
          <a:xfrm>
            <a:off x="709920" y="4861440"/>
            <a:ext cx="5676480" cy="4602600"/>
          </a:xfrm>
          <a:prstGeom prst="rect">
            <a:avLst/>
          </a:prstGeom>
        </p:spPr>
        <p:txBody>
          <a:bodyPr lIns="95040" tIns="47520" rIns="95040" bIns="47520"/>
          <a:lstStyle/>
          <a:p>
            <a:pPr marL="216000" indent="-213480">
              <a:lnSpc>
                <a:spcPct val="100000"/>
              </a:lnSpc>
            </a:pPr>
            <a:r>
              <a:rPr lang="en-US" sz="2000" b="0" strike="noStrike" spc="-1" dirty="0">
                <a:latin typeface="+mn-lt"/>
              </a:rPr>
              <a:t>&lt;!-- Neural, Brian, Male, British English. --&gt;</a:t>
            </a:r>
          </a:p>
          <a:p>
            <a:pPr marL="216000" indent="-213480">
              <a:lnSpc>
                <a:spcPct val="100000"/>
              </a:lnSpc>
            </a:pPr>
            <a:r>
              <a:rPr lang="en-US" sz="2000" b="0" strike="noStrike" spc="-1" dirty="0">
                <a:latin typeface="+mn-lt"/>
              </a:rPr>
              <a:t>&lt;speak&gt;</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 rate="90%"&gt;</a:t>
            </a:r>
          </a:p>
          <a:p>
            <a:pPr marL="216000" indent="-213480">
              <a:lnSpc>
                <a:spcPct val="100000"/>
              </a:lnSpc>
            </a:pPr>
            <a:r>
              <a:rPr lang="en-US" sz="2000" b="0" strike="noStrike" spc="-1" dirty="0">
                <a:latin typeface="+mn-lt"/>
              </a:rPr>
              <a:t>Assume, that due to the privacy reasons, the individual entries in units and </a:t>
            </a:r>
            <a:r>
              <a:rPr lang="en-US" sz="2000" b="0" strike="noStrike" spc="-1" dirty="0" err="1">
                <a:latin typeface="+mn-lt"/>
              </a:rPr>
              <a:t>avg</a:t>
            </a:r>
            <a:r>
              <a:rPr lang="en-US" sz="2000" b="0" strike="noStrike" spc="-1" dirty="0">
                <a:latin typeface="+mn-lt"/>
              </a:rPr>
              <a:t> grade cannot be read directly.</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Aggregation refers to an observation, that a sensitivity level of the aggregated values computed over a group of values, is different from the sensitivity levels of individual elements.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In the majority of scenarios, a sensitivity level of a result of aggregation, is lower than a sensitivity level of the individual elements, for example, an average of salaries.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However, it is possible, that a result of aggregation is more sensitive than the individual elements, for example, summation of the individual expenses.</a:t>
            </a:r>
          </a:p>
          <a:p>
            <a:pPr marL="216000" indent="-213480">
              <a:lnSpc>
                <a:spcPct val="100000"/>
              </a:lnSpc>
            </a:pPr>
            <a:r>
              <a:rPr lang="en-US" sz="2000" b="0" strike="noStrike" spc="-1" dirty="0">
                <a:latin typeface="+mn-lt"/>
              </a:rPr>
              <a:t>&lt;break time="0.3s"/&gt;</a:t>
            </a:r>
          </a:p>
          <a:p>
            <a:pPr marL="216000" indent="-213480">
              <a:lnSpc>
                <a:spcPct val="100000"/>
              </a:lnSpc>
            </a:pPr>
            <a:r>
              <a:rPr lang="en-US" sz="2000" b="0" strike="noStrike" spc="-1" dirty="0">
                <a:latin typeface="+mn-lt"/>
              </a:rPr>
              <a:t>An inference problem, refers to a derivation of sensitive information from non-sensitive data.</a:t>
            </a:r>
          </a:p>
          <a:p>
            <a:pPr marL="216000" indent="-213480">
              <a:lnSpc>
                <a:spcPct val="100000"/>
              </a:lnSpc>
            </a:pPr>
            <a:r>
              <a:rPr lang="en-US" sz="2000" b="0" strike="noStrike" spc="-1" dirty="0">
                <a:latin typeface="+mn-lt"/>
              </a:rPr>
              <a:t>&lt;break time="0.5s"/&gt;</a:t>
            </a:r>
          </a:p>
          <a:p>
            <a:pPr marL="216000" indent="-213480">
              <a:lnSpc>
                <a:spcPct val="100000"/>
              </a:lnSpc>
            </a:pPr>
            <a:r>
              <a:rPr lang="en-US" sz="2000" b="0" strike="noStrike" spc="-1" dirty="0">
                <a:latin typeface="+mn-lt"/>
              </a:rPr>
              <a:t>&lt;/prosody&gt;</a:t>
            </a:r>
          </a:p>
          <a:p>
            <a:pPr marL="216000" indent="-213480">
              <a:lnSpc>
                <a:spcPct val="100000"/>
              </a:lnSpc>
            </a:pPr>
            <a:r>
              <a:rPr lang="en-US" sz="2000" b="0" strike="noStrike" spc="-1" dirty="0">
                <a:latin typeface="+mn-lt"/>
              </a:rPr>
              <a:t>&lt;/speak&gt;</a:t>
            </a:r>
          </a:p>
        </p:txBody>
      </p:sp>
      <p:sp>
        <p:nvSpPr>
          <p:cNvPr id="196" name="CustomShape 2"/>
          <p:cNvSpPr/>
          <p:nvPr/>
        </p:nvSpPr>
        <p:spPr>
          <a:xfrm>
            <a:off x="0" y="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7" name="CustomShape 3"/>
          <p:cNvSpPr/>
          <p:nvPr/>
        </p:nvSpPr>
        <p:spPr>
          <a:xfrm>
            <a:off x="4020840" y="9721080"/>
            <a:ext cx="3074040" cy="50868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25345DAB-7797-4077-8D55-9D46E3BACD2E}" type="slidenum">
              <a:rPr lang="en-US" sz="1200" b="0" strike="noStrike" spc="-1">
                <a:solidFill>
                  <a:srgbClr val="000000"/>
                </a:solidFill>
                <a:latin typeface="Times New Roman"/>
                <a:ea typeface="+mn-ea"/>
              </a:rPr>
              <a:t>9</a:t>
            </a:fld>
            <a:endParaRPr lang="en-US" sz="1200" b="0" strike="noStrike" spc="-1">
              <a:latin typeface="Arial"/>
            </a:endParaRPr>
          </a:p>
        </p:txBody>
      </p:sp>
    </p:spTree>
    <p:extLst>
      <p:ext uri="{BB962C8B-B14F-4D97-AF65-F5344CB8AC3E}">
        <p14:creationId xmlns:p14="http://schemas.microsoft.com/office/powerpoint/2010/main" val="314453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3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4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latin typeface="Arial"/>
            </a:endParaRPr>
          </a:p>
        </p:txBody>
      </p:sp>
      <p:sp>
        <p:nvSpPr>
          <p:cNvPr id="7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latin typeface="Arial"/>
            </a:endParaRPr>
          </a:p>
        </p:txBody>
      </p:sp>
      <p:sp>
        <p:nvSpPr>
          <p:cNvPr id="8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C2340"/>
        </a:solidFill>
        <a:effectLst/>
      </p:bgPr>
    </p:bg>
    <p:spTree>
      <p:nvGrpSpPr>
        <p:cNvPr id="1" name=""/>
        <p:cNvGrpSpPr/>
        <p:nvPr/>
      </p:nvGrpSpPr>
      <p:grpSpPr>
        <a:xfrm>
          <a:off x="0" y="0"/>
          <a:ext cx="0" cy="0"/>
          <a:chOff x="0" y="0"/>
          <a:chExt cx="0" cy="0"/>
        </a:xfrm>
      </p:grpSpPr>
      <p:sp>
        <p:nvSpPr>
          <p:cNvPr id="6"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7" name="Picture 3"/>
          <p:cNvPicPr/>
          <p:nvPr/>
        </p:nvPicPr>
        <p:blipFill>
          <a:blip r:embed="rId14"/>
          <a:stretch/>
        </p:blipFill>
        <p:spPr>
          <a:xfrm>
            <a:off x="8114040" y="6079320"/>
            <a:ext cx="647280" cy="551160"/>
          </a:xfrm>
          <a:prstGeom prst="rect">
            <a:avLst/>
          </a:prstGeom>
          <a:ln>
            <a:noFill/>
          </a:ln>
        </p:spPr>
      </p:pic>
      <p:pic>
        <p:nvPicPr>
          <p:cNvPr id="2" name="Picture 3"/>
          <p:cNvPicPr/>
          <p:nvPr/>
        </p:nvPicPr>
        <p:blipFill>
          <a:blip r:embed="rId15"/>
          <a:stretch/>
        </p:blipFill>
        <p:spPr>
          <a:xfrm>
            <a:off x="0" y="4320"/>
            <a:ext cx="9141120" cy="6846840"/>
          </a:xfrm>
          <a:prstGeom prst="rect">
            <a:avLst/>
          </a:prstGeom>
          <a:ln>
            <a:noFill/>
          </a:ln>
        </p:spPr>
      </p:pic>
      <p:pic>
        <p:nvPicPr>
          <p:cNvPr id="3" name="Picture 5"/>
          <p:cNvPicPr/>
          <p:nvPr/>
        </p:nvPicPr>
        <p:blipFill>
          <a:blip r:embed="rId16"/>
          <a:stretch/>
        </p:blipFill>
        <p:spPr>
          <a:xfrm>
            <a:off x="7317720" y="5233320"/>
            <a:ext cx="1422360" cy="1170000"/>
          </a:xfrm>
          <a:prstGeom prst="rect">
            <a:avLst/>
          </a:prstGeom>
          <a:ln>
            <a:noFill/>
          </a:ln>
        </p:spPr>
      </p:pic>
      <p:sp>
        <p:nvSpPr>
          <p:cNvPr id="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5"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FFFFFF"/>
              </a:buClr>
              <a:buSzPct val="75000"/>
              <a:buFont typeface="Symbol" charset="2"/>
              <a:buChar char=""/>
            </a:pPr>
            <a:r>
              <a:rPr lang="en-US" sz="2800" b="0" strike="noStrike" spc="-1">
                <a:latin typeface="Arial"/>
              </a:rPr>
              <a:t>第二个大纲级</a:t>
            </a:r>
          </a:p>
          <a:p>
            <a:pPr marL="1296000" lvl="2" indent="-288000">
              <a:spcBef>
                <a:spcPts val="850"/>
              </a:spcBef>
              <a:buClr>
                <a:srgbClr val="FFFFFF"/>
              </a:buClr>
              <a:buSzPct val="45000"/>
              <a:buFont typeface="Wingdings" charset="2"/>
              <a:buChar char=""/>
            </a:pPr>
            <a:r>
              <a:rPr lang="en-US" sz="2400" b="0" strike="noStrike" spc="-1">
                <a:latin typeface="Arial"/>
              </a:rPr>
              <a:t>第三大纲级别</a:t>
            </a:r>
          </a:p>
          <a:p>
            <a:pPr marL="1728000" lvl="3" indent="-216000">
              <a:spcBef>
                <a:spcPts val="567"/>
              </a:spcBef>
              <a:buClr>
                <a:srgbClr val="FFFFFF"/>
              </a:buClr>
              <a:buSzPct val="75000"/>
              <a:buFont typeface="Symbol" charset="2"/>
              <a:buChar char=""/>
            </a:pPr>
            <a:r>
              <a:rPr lang="en-US" sz="2000" b="0" strike="noStrike" spc="-1">
                <a:latin typeface="Arial"/>
              </a:rPr>
              <a:t>第四大纲级别</a:t>
            </a:r>
          </a:p>
          <a:p>
            <a:pPr marL="2160000" lvl="4" indent="-216000">
              <a:spcBef>
                <a:spcPts val="283"/>
              </a:spcBef>
              <a:buClr>
                <a:srgbClr val="FFFFFF"/>
              </a:buClr>
              <a:buSzPct val="45000"/>
              <a:buFont typeface="Wingdings" charset="2"/>
              <a:buChar char=""/>
            </a:pPr>
            <a:r>
              <a:rPr lang="en-US" sz="2000" b="0" strike="noStrike" spc="-1">
                <a:latin typeface="Arial"/>
              </a:rPr>
              <a:t>第五大纲级别</a:t>
            </a:r>
          </a:p>
          <a:p>
            <a:pPr marL="2592000" lvl="5" indent="-216000">
              <a:spcBef>
                <a:spcPts val="283"/>
              </a:spcBef>
              <a:buClr>
                <a:srgbClr val="FFFFFF"/>
              </a:buClr>
              <a:buSzPct val="45000"/>
              <a:buFont typeface="Wingdings" charset="2"/>
              <a:buChar char=""/>
            </a:pPr>
            <a:r>
              <a:rPr lang="en-US" sz="2000" b="0" strike="noStrike" spc="-1">
                <a:latin typeface="Arial"/>
              </a:rPr>
              <a:t>第六大纲级别</a:t>
            </a:r>
          </a:p>
          <a:p>
            <a:pPr marL="3024000" lvl="6" indent="-216000">
              <a:spcBef>
                <a:spcPts val="283"/>
              </a:spcBef>
              <a:buClr>
                <a:srgbClr val="FFFFFF"/>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43" name="Picture 3"/>
          <p:cNvPicPr/>
          <p:nvPr/>
        </p:nvPicPr>
        <p:blipFill>
          <a:blip r:embed="rId14"/>
          <a:stretch/>
        </p:blipFill>
        <p:spPr>
          <a:xfrm>
            <a:off x="8114040" y="6079320"/>
            <a:ext cx="647280" cy="551160"/>
          </a:xfrm>
          <a:prstGeom prst="rect">
            <a:avLst/>
          </a:prstGeom>
          <a:ln>
            <a:noFill/>
          </a:ln>
        </p:spPr>
      </p:pic>
      <p:sp>
        <p:nvSpPr>
          <p:cNvPr id="44" name="PlaceHolder 2"/>
          <p:cNvSpPr>
            <a:spLocks noGrp="1"/>
          </p:cNvSpPr>
          <p:nvPr>
            <p:ph type="title"/>
          </p:nvPr>
        </p:nvSpPr>
        <p:spPr>
          <a:xfrm>
            <a:off x="457200" y="273600"/>
            <a:ext cx="8229240" cy="1144800"/>
          </a:xfrm>
          <a:prstGeom prst="rect">
            <a:avLst/>
          </a:prstGeom>
        </p:spPr>
        <p:txBody>
          <a:bodyPr lIns="0" tIns="0" rIns="0" bIns="0" anchor="ctr"/>
          <a:lstStyle/>
          <a:p>
            <a:pPr algn="ctr"/>
            <a:r>
              <a:rPr lang="en-US" sz="4400" b="0" strike="noStrike" spc="-1">
                <a:latin typeface="Arial"/>
              </a:rPr>
              <a:t>单击鼠标编辑标题文字格式</a:t>
            </a:r>
          </a:p>
        </p:txBody>
      </p:sp>
      <p:sp>
        <p:nvSpPr>
          <p:cNvPr id="45"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单击鼠标编辑大纲文字格式</a:t>
            </a:r>
          </a:p>
          <a:p>
            <a:pPr marL="864000" lvl="1" indent="-324000">
              <a:spcBef>
                <a:spcPts val="1134"/>
              </a:spcBef>
              <a:buClr>
                <a:srgbClr val="000000"/>
              </a:buClr>
              <a:buSzPct val="75000"/>
              <a:buFont typeface="Symbol" charset="2"/>
              <a:buChar char=""/>
            </a:pPr>
            <a:r>
              <a:rPr lang="en-US" sz="2800" b="0" strike="noStrike" spc="-1">
                <a:latin typeface="Arial"/>
              </a:rPr>
              <a:t>第二个大纲级</a:t>
            </a:r>
          </a:p>
          <a:p>
            <a:pPr marL="1296000" lvl="2" indent="-288000">
              <a:spcBef>
                <a:spcPts val="850"/>
              </a:spcBef>
              <a:buClr>
                <a:srgbClr val="000000"/>
              </a:buClr>
              <a:buSzPct val="45000"/>
              <a:buFont typeface="Wingdings" charset="2"/>
              <a:buChar char=""/>
            </a:pPr>
            <a:r>
              <a:rPr lang="en-US" sz="2400" b="0" strike="noStrike" spc="-1">
                <a:latin typeface="Arial"/>
              </a:rPr>
              <a:t>第三大纲级别</a:t>
            </a:r>
          </a:p>
          <a:p>
            <a:pPr marL="1728000" lvl="3" indent="-216000">
              <a:spcBef>
                <a:spcPts val="567"/>
              </a:spcBef>
              <a:buClr>
                <a:srgbClr val="000000"/>
              </a:buClr>
              <a:buSzPct val="75000"/>
              <a:buFont typeface="Symbol" charset="2"/>
              <a:buChar char=""/>
            </a:pPr>
            <a:r>
              <a:rPr lang="en-US" sz="2000" b="0" strike="noStrike" spc="-1">
                <a:latin typeface="Arial"/>
              </a:rPr>
              <a:t>第四大纲级别</a:t>
            </a:r>
          </a:p>
          <a:p>
            <a:pPr marL="2160000" lvl="4" indent="-216000">
              <a:spcBef>
                <a:spcPts val="283"/>
              </a:spcBef>
              <a:buClr>
                <a:srgbClr val="000000"/>
              </a:buClr>
              <a:buSzPct val="45000"/>
              <a:buFont typeface="Wingdings" charset="2"/>
              <a:buChar char=""/>
            </a:pPr>
            <a:r>
              <a:rPr lang="en-US" sz="2000" b="0" strike="noStrike" spc="-1">
                <a:latin typeface="Arial"/>
              </a:rPr>
              <a:t>第五大纲级别</a:t>
            </a:r>
          </a:p>
          <a:p>
            <a:pPr marL="2592000" lvl="5" indent="-216000">
              <a:spcBef>
                <a:spcPts val="283"/>
              </a:spcBef>
              <a:buClr>
                <a:srgbClr val="000000"/>
              </a:buClr>
              <a:buSzPct val="45000"/>
              <a:buFont typeface="Wingdings" charset="2"/>
              <a:buChar char=""/>
            </a:pPr>
            <a:r>
              <a:rPr lang="en-US" sz="2000" b="0" strike="noStrike" spc="-1">
                <a:latin typeface="Arial"/>
              </a:rPr>
              <a:t>第六大纲级别</a:t>
            </a:r>
          </a:p>
          <a:p>
            <a:pPr marL="3024000" lvl="6" indent="-216000">
              <a:spcBef>
                <a:spcPts val="283"/>
              </a:spcBef>
              <a:buClr>
                <a:srgbClr val="000000"/>
              </a:buClr>
              <a:buSzPct val="45000"/>
              <a:buFont typeface="Wingdings" charset="2"/>
              <a:buChar char=""/>
            </a:pPr>
            <a:r>
              <a:rPr lang="en-US" sz="2000" b="0" strike="noStrike" spc="-1">
                <a:latin typeface="Arial"/>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316800" y="2917080"/>
            <a:ext cx="6444000" cy="24840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b"/>
          <a:lstStyle/>
          <a:p>
            <a:pPr>
              <a:lnSpc>
                <a:spcPct val="80000"/>
              </a:lnSpc>
            </a:pPr>
            <a:r>
              <a:rPr lang="en-US" sz="6600" spc="-137" dirty="0">
                <a:solidFill>
                  <a:srgbClr val="FFFFFF"/>
                </a:solidFill>
                <a:latin typeface="Times New Roman"/>
              </a:rPr>
              <a:t>Data Privacy</a:t>
            </a:r>
          </a:p>
        </p:txBody>
      </p:sp>
      <p:sp>
        <p:nvSpPr>
          <p:cNvPr id="88" name="CustomShape 2"/>
          <p:cNvSpPr/>
          <p:nvPr/>
        </p:nvSpPr>
        <p:spPr>
          <a:xfrm>
            <a:off x="303120" y="5513040"/>
            <a:ext cx="6397920" cy="10627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spcBef>
                <a:spcPts val="320"/>
              </a:spcBef>
            </a:pPr>
            <a:r>
              <a:rPr lang="en-US" sz="1600" b="0" strike="noStrike" spc="-1">
                <a:solidFill>
                  <a:srgbClr val="D9D9D6"/>
                </a:solidFill>
                <a:latin typeface="Montserrat"/>
                <a:ea typeface="DejaVu Sans"/>
              </a:rPr>
              <a:t>CSIT882: Data Management Systems</a:t>
            </a:r>
            <a:endParaRPr lang="en-US" sz="1600" b="0" strike="noStrike" spc="-1">
              <a:latin typeface="Arial"/>
            </a:endParaRPr>
          </a:p>
        </p:txBody>
      </p:sp>
      <p:sp>
        <p:nvSpPr>
          <p:cNvPr id="89" name="CustomShape 3"/>
          <p:cNvSpPr/>
          <p:nvPr/>
        </p:nvSpPr>
        <p:spPr>
          <a:xfrm>
            <a:off x="198720" y="993960"/>
            <a:ext cx="181800" cy="3664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Privacy in statistical databases</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The possible types of attack on privacy of information</a:t>
            </a:r>
          </a:p>
          <a:p>
            <a:pPr marL="714375" indent="-395288" algn="just">
              <a:lnSpc>
                <a:spcPct val="100000"/>
              </a:lnSpc>
              <a:spcBef>
                <a:spcPts val="561"/>
              </a:spcBef>
              <a:buClr>
                <a:srgbClr val="0C2340"/>
              </a:buClr>
            </a:pPr>
            <a:r>
              <a:rPr lang="en-US" spc="-1" dirty="0">
                <a:solidFill>
                  <a:srgbClr val="0C2340"/>
                </a:solidFill>
                <a:latin typeface="Times New Roman"/>
              </a:rPr>
              <a:t>-	</a:t>
            </a:r>
            <a:r>
              <a:rPr lang="en-US" sz="2000" spc="-1" dirty="0">
                <a:solidFill>
                  <a:srgbClr val="0C2340"/>
                </a:solidFill>
                <a:latin typeface="Times New Roman"/>
              </a:rPr>
              <a:t>A </a:t>
            </a:r>
            <a:r>
              <a:rPr lang="en-US" sz="2000" spc="-1" dirty="0">
                <a:solidFill>
                  <a:srgbClr val="FF0000"/>
                </a:solidFill>
                <a:latin typeface="Times New Roman"/>
              </a:rPr>
              <a:t>direct attack </a:t>
            </a:r>
            <a:r>
              <a:rPr lang="en-US" sz="2000" spc="-1" dirty="0">
                <a:solidFill>
                  <a:srgbClr val="0C2340"/>
                </a:solidFill>
                <a:latin typeface="Times New Roman"/>
              </a:rPr>
              <a:t>happens when an aggregate is computed over a small sample, so that information about individual data items is leaked</a:t>
            </a:r>
          </a:p>
          <a:p>
            <a:pPr marL="714375" indent="-395288" algn="just">
              <a:lnSpc>
                <a:spcPct val="100000"/>
              </a:lnSpc>
              <a:spcBef>
                <a:spcPts val="561"/>
              </a:spcBef>
              <a:buClr>
                <a:srgbClr val="0C2340"/>
              </a:buClr>
            </a:pPr>
            <a:r>
              <a:rPr lang="en-US" sz="2000" spc="-1" dirty="0">
                <a:solidFill>
                  <a:srgbClr val="0C2340"/>
                </a:solidFill>
                <a:latin typeface="Times New Roman"/>
              </a:rPr>
              <a:t>-	An </a:t>
            </a:r>
            <a:r>
              <a:rPr lang="en-US" sz="2000" spc="-1" dirty="0">
                <a:solidFill>
                  <a:srgbClr val="FF0000"/>
                </a:solidFill>
                <a:latin typeface="Times New Roman"/>
              </a:rPr>
              <a:t>indirect attack </a:t>
            </a:r>
            <a:r>
              <a:rPr lang="en-US" sz="2000" spc="-1" dirty="0">
                <a:solidFill>
                  <a:srgbClr val="0C2340"/>
                </a:solidFill>
                <a:latin typeface="Times New Roman"/>
              </a:rPr>
              <a:t>combines information obtained from the several aggregates</a:t>
            </a:r>
          </a:p>
          <a:p>
            <a:pPr marL="714375" indent="-395288" algn="just">
              <a:lnSpc>
                <a:spcPct val="100000"/>
              </a:lnSpc>
              <a:spcBef>
                <a:spcPts val="561"/>
              </a:spcBef>
              <a:buClr>
                <a:srgbClr val="0C2340"/>
              </a:buClr>
            </a:pPr>
            <a:r>
              <a:rPr lang="en-US" sz="2000" spc="-1" dirty="0">
                <a:solidFill>
                  <a:srgbClr val="0C2340"/>
                </a:solidFill>
                <a:latin typeface="Times New Roman"/>
              </a:rPr>
              <a:t>-	A </a:t>
            </a:r>
            <a:r>
              <a:rPr lang="en-US" sz="2000" spc="-1" dirty="0">
                <a:solidFill>
                  <a:srgbClr val="FF0000"/>
                </a:solidFill>
                <a:latin typeface="Times New Roman"/>
              </a:rPr>
              <a:t>tracker attack </a:t>
            </a:r>
            <a:r>
              <a:rPr lang="en-US" sz="2000" spc="-1" dirty="0">
                <a:solidFill>
                  <a:srgbClr val="0C2340"/>
                </a:solidFill>
                <a:latin typeface="Times New Roman"/>
              </a:rPr>
              <a:t>allows to track down information about a single row</a:t>
            </a:r>
          </a:p>
          <a:p>
            <a:pPr marL="714375" indent="-395288" algn="just">
              <a:lnSpc>
                <a:spcPct val="100000"/>
              </a:lnSpc>
              <a:spcBef>
                <a:spcPts val="561"/>
              </a:spcBef>
              <a:buClr>
                <a:srgbClr val="0C2340"/>
              </a:buClr>
            </a:pPr>
            <a:r>
              <a:rPr lang="en-US" sz="2000" spc="-1" dirty="0">
                <a:solidFill>
                  <a:srgbClr val="0C2340"/>
                </a:solidFill>
                <a:latin typeface="Times New Roman"/>
              </a:rPr>
              <a:t>-	A </a:t>
            </a:r>
            <a:r>
              <a:rPr lang="en-US" sz="2000" spc="-1" dirty="0">
                <a:solidFill>
                  <a:srgbClr val="FF0000"/>
                </a:solidFill>
                <a:latin typeface="Times New Roman"/>
              </a:rPr>
              <a:t>linear system attack </a:t>
            </a:r>
            <a:r>
              <a:rPr lang="en-US" sz="2000" spc="-1" dirty="0">
                <a:solidFill>
                  <a:srgbClr val="0C2340"/>
                </a:solidFill>
                <a:latin typeface="Times New Roman"/>
              </a:rPr>
              <a:t>uses the algebraic relations between the query sets to construct the equations, that can be solved to reveal information about the individual items</a:t>
            </a:r>
          </a:p>
          <a:p>
            <a:pPr marL="714375" indent="-395288" algn="just">
              <a:lnSpc>
                <a:spcPct val="100000"/>
              </a:lnSpc>
              <a:spcBef>
                <a:spcPts val="561"/>
              </a:spcBef>
              <a:buClr>
                <a:srgbClr val="0C2340"/>
              </a:buClr>
              <a:buFont typeface="Arial"/>
              <a:buChar char="•"/>
            </a:pPr>
            <a:endParaRPr lang="en-US" sz="2000" spc="-1" dirty="0">
              <a:solidFill>
                <a:srgbClr val="0C2340"/>
              </a:solidFill>
              <a:latin typeface="Courier New" panose="02070309020205020404" pitchFamily="49" charset="0"/>
              <a:cs typeface="Courier New" panose="02070309020205020404" pitchFamily="49" charset="0"/>
            </a:endParaRPr>
          </a:p>
          <a:p>
            <a:pPr marL="10440">
              <a:lnSpc>
                <a:spcPct val="100000"/>
              </a:lnSpc>
              <a:spcBef>
                <a:spcPts val="561"/>
              </a:spcBef>
              <a:buClr>
                <a:srgbClr val="0C2340"/>
              </a:buClr>
            </a:pPr>
            <a:endParaRPr lang="en-US" sz="2000" spc="-1" dirty="0">
              <a:solidFill>
                <a:srgbClr val="0C2340"/>
              </a:solidFill>
              <a:latin typeface="Times New Roman"/>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10</a:t>
            </a:fld>
            <a:endParaRPr lang="en-US" sz="1400" b="0" strike="noStrike" spc="-1">
              <a:latin typeface="Arial"/>
            </a:endParaRPr>
          </a:p>
        </p:txBody>
      </p:sp>
    </p:spTree>
    <p:extLst>
      <p:ext uri="{BB962C8B-B14F-4D97-AF65-F5344CB8AC3E}">
        <p14:creationId xmlns:p14="http://schemas.microsoft.com/office/powerpoint/2010/main" val="35162478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Privacy in statistical databases</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For example assume, that </a:t>
            </a:r>
            <a:r>
              <a:rPr lang="en-US" sz="2400" spc="-1" dirty="0">
                <a:solidFill>
                  <a:srgbClr val="0C2340"/>
                </a:solidFill>
                <a:latin typeface="Courier New" panose="02070309020205020404" pitchFamily="49" charset="0"/>
                <a:cs typeface="Courier New" panose="02070309020205020404" pitchFamily="49" charset="0"/>
              </a:rPr>
              <a:t>Carol</a:t>
            </a:r>
            <a:r>
              <a:rPr lang="en-US" sz="2400" spc="-1" dirty="0">
                <a:solidFill>
                  <a:srgbClr val="0C2340"/>
                </a:solidFill>
                <a:latin typeface="Times New Roman"/>
              </a:rPr>
              <a:t> is a female </a:t>
            </a:r>
            <a:r>
              <a:rPr lang="en-US" sz="2400" spc="-1" dirty="0" err="1">
                <a:solidFill>
                  <a:srgbClr val="0C2340"/>
                </a:solidFill>
                <a:latin typeface="Courier New" panose="02070309020205020404" pitchFamily="49" charset="0"/>
                <a:cs typeface="Courier New" panose="02070309020205020404" pitchFamily="49" charset="0"/>
              </a:rPr>
              <a:t>BCompSci</a:t>
            </a:r>
            <a:r>
              <a:rPr lang="en-US" sz="2400" spc="-1" dirty="0">
                <a:solidFill>
                  <a:srgbClr val="0C2340"/>
                </a:solidFill>
                <a:latin typeface="Times New Roman"/>
              </a:rPr>
              <a:t> student</a:t>
            </a:r>
          </a:p>
          <a:p>
            <a:pPr marL="352440" indent="-342000" algn="just">
              <a:spcBef>
                <a:spcPts val="561"/>
              </a:spcBef>
              <a:buClr>
                <a:srgbClr val="0C2340"/>
              </a:buClr>
              <a:buFont typeface="Arial"/>
              <a:buChar char="•"/>
            </a:pPr>
            <a:r>
              <a:rPr lang="en-US" sz="2400" spc="-1" dirty="0">
                <a:solidFill>
                  <a:srgbClr val="0C2340"/>
                </a:solidFill>
                <a:latin typeface="Times New Roman"/>
              </a:rPr>
              <a:t>The following queries provide precise information about an individual average if only one female student is included a relational table </a:t>
            </a:r>
            <a:r>
              <a:rPr lang="en-US" sz="2400" spc="-1" dirty="0">
                <a:solidFill>
                  <a:srgbClr val="0C2340"/>
                </a:solidFill>
                <a:latin typeface="Courier New" panose="02070309020205020404" pitchFamily="49" charset="0"/>
                <a:cs typeface="Courier New" panose="02070309020205020404" pitchFamily="49" charset="0"/>
              </a:rPr>
              <a:t>STUDENTS</a:t>
            </a:r>
          </a:p>
          <a:p>
            <a:pPr marL="10440" algn="just">
              <a:lnSpc>
                <a:spcPct val="100000"/>
              </a:lnSpc>
              <a:spcBef>
                <a:spcPts val="561"/>
              </a:spcBef>
              <a:buClr>
                <a:srgbClr val="0C2340"/>
              </a:buClr>
            </a:pPr>
            <a:endParaRPr lang="en-US" sz="2400" spc="-1" dirty="0">
              <a:solidFill>
                <a:srgbClr val="0C2340"/>
              </a:solidFill>
              <a:latin typeface="Times New Roman"/>
            </a:endParaRPr>
          </a:p>
          <a:p>
            <a:pPr marL="361950" algn="just">
              <a:lnSpc>
                <a:spcPct val="100000"/>
              </a:lnSpc>
              <a:spcBef>
                <a:spcPts val="561"/>
              </a:spcBef>
              <a:buClr>
                <a:srgbClr val="0C2340"/>
              </a:buClr>
            </a:pPr>
            <a:r>
              <a:rPr lang="en-US" spc="-1" dirty="0">
                <a:solidFill>
                  <a:srgbClr val="0C2340"/>
                </a:solidFill>
                <a:latin typeface="Courier New" panose="02070309020205020404" pitchFamily="49" charset="0"/>
                <a:cs typeface="Courier New" panose="02070309020205020404" pitchFamily="49" charset="0"/>
              </a:rPr>
              <a:t>SELECT COUNT(*)</a:t>
            </a:r>
          </a:p>
          <a:p>
            <a:pPr marL="361950" algn="just">
              <a:lnSpc>
                <a:spcPct val="100000"/>
              </a:lnSpc>
              <a:spcBef>
                <a:spcPts val="561"/>
              </a:spcBef>
              <a:buClr>
                <a:srgbClr val="0C2340"/>
              </a:buClr>
            </a:pPr>
            <a:r>
              <a:rPr lang="en-US" spc="-1" dirty="0">
                <a:solidFill>
                  <a:srgbClr val="0C2340"/>
                </a:solidFill>
                <a:latin typeface="Courier New" panose="02070309020205020404" pitchFamily="49" charset="0"/>
                <a:cs typeface="Courier New" panose="02070309020205020404" pitchFamily="49" charset="0"/>
              </a:rPr>
              <a:t>FROM STUDENTS</a:t>
            </a:r>
          </a:p>
          <a:p>
            <a:pPr marL="361950" algn="just">
              <a:lnSpc>
                <a:spcPct val="100000"/>
              </a:lnSpc>
              <a:spcBef>
                <a:spcPts val="561"/>
              </a:spcBef>
              <a:buClr>
                <a:srgbClr val="0C2340"/>
              </a:buClr>
            </a:pPr>
            <a:r>
              <a:rPr lang="en-US" spc="-1" dirty="0">
                <a:solidFill>
                  <a:srgbClr val="0C2340"/>
                </a:solidFill>
                <a:latin typeface="Courier New" panose="02070309020205020404" pitchFamily="49" charset="0"/>
                <a:cs typeface="Courier New" panose="02070309020205020404" pitchFamily="49" charset="0"/>
              </a:rPr>
              <a:t>WHERE sex ='F' AND degree = '</a:t>
            </a:r>
            <a:r>
              <a:rPr lang="en-US" spc="-1" dirty="0" err="1">
                <a:solidFill>
                  <a:srgbClr val="0C2340"/>
                </a:solidFill>
                <a:latin typeface="Courier New" panose="02070309020205020404" pitchFamily="49" charset="0"/>
                <a:cs typeface="Courier New" panose="02070309020205020404" pitchFamily="49" charset="0"/>
              </a:rPr>
              <a:t>BCompSci</a:t>
            </a:r>
            <a:r>
              <a:rPr lang="en-US" spc="-1" dirty="0">
                <a:solidFill>
                  <a:srgbClr val="0C2340"/>
                </a:solidFill>
                <a:latin typeface="Courier New" panose="02070309020205020404" pitchFamily="49" charset="0"/>
                <a:cs typeface="Courier New" panose="02070309020205020404" pitchFamily="49" charset="0"/>
              </a:rPr>
              <a:t>’;</a:t>
            </a:r>
          </a:p>
          <a:p>
            <a:pPr marL="361950" algn="just">
              <a:lnSpc>
                <a:spcPct val="100000"/>
              </a:lnSpc>
              <a:spcBef>
                <a:spcPts val="561"/>
              </a:spcBef>
              <a:buClr>
                <a:srgbClr val="0C2340"/>
              </a:buClr>
            </a:pPr>
            <a:endParaRPr lang="en-US" spc="-1" dirty="0">
              <a:solidFill>
                <a:srgbClr val="0C2340"/>
              </a:solidFill>
              <a:latin typeface="Courier New" panose="02070309020205020404" pitchFamily="49" charset="0"/>
              <a:cs typeface="Courier New" panose="02070309020205020404" pitchFamily="49" charset="0"/>
            </a:endParaRPr>
          </a:p>
          <a:p>
            <a:pPr marL="361950" algn="just">
              <a:lnSpc>
                <a:spcPct val="100000"/>
              </a:lnSpc>
              <a:spcBef>
                <a:spcPts val="561"/>
              </a:spcBef>
              <a:buClr>
                <a:srgbClr val="0C2340"/>
              </a:buClr>
            </a:pPr>
            <a:r>
              <a:rPr lang="en-US" spc="-1" dirty="0">
                <a:solidFill>
                  <a:srgbClr val="0C2340"/>
                </a:solidFill>
                <a:latin typeface="Courier New" panose="02070309020205020404" pitchFamily="49" charset="0"/>
                <a:cs typeface="Courier New" panose="02070309020205020404" pitchFamily="49" charset="0"/>
              </a:rPr>
              <a:t>SELECT AVG(</a:t>
            </a:r>
            <a:r>
              <a:rPr lang="en-US" spc="-1" dirty="0" err="1">
                <a:solidFill>
                  <a:srgbClr val="0C2340"/>
                </a:solidFill>
                <a:latin typeface="Courier New" panose="02070309020205020404" pitchFamily="49" charset="0"/>
                <a:cs typeface="Courier New" panose="02070309020205020404" pitchFamily="49" charset="0"/>
              </a:rPr>
              <a:t>avg_grade</a:t>
            </a:r>
            <a:r>
              <a:rPr lang="en-US" spc="-1" dirty="0">
                <a:solidFill>
                  <a:srgbClr val="0C2340"/>
                </a:solidFill>
                <a:latin typeface="Courier New" panose="02070309020205020404" pitchFamily="49" charset="0"/>
                <a:cs typeface="Courier New" panose="02070309020205020404" pitchFamily="49" charset="0"/>
              </a:rPr>
              <a:t>)</a:t>
            </a:r>
          </a:p>
          <a:p>
            <a:pPr marL="361950" algn="just">
              <a:lnSpc>
                <a:spcPct val="100000"/>
              </a:lnSpc>
              <a:spcBef>
                <a:spcPts val="561"/>
              </a:spcBef>
              <a:buClr>
                <a:srgbClr val="0C2340"/>
              </a:buClr>
            </a:pPr>
            <a:r>
              <a:rPr lang="en-US" spc="-1" dirty="0">
                <a:solidFill>
                  <a:srgbClr val="0C2340"/>
                </a:solidFill>
                <a:latin typeface="Courier New" panose="02070309020205020404" pitchFamily="49" charset="0"/>
                <a:cs typeface="Courier New" panose="02070309020205020404" pitchFamily="49" charset="0"/>
              </a:rPr>
              <a:t>FROM STUDENTS</a:t>
            </a:r>
          </a:p>
          <a:p>
            <a:pPr marL="361950" algn="just">
              <a:lnSpc>
                <a:spcPct val="100000"/>
              </a:lnSpc>
              <a:spcBef>
                <a:spcPts val="561"/>
              </a:spcBef>
              <a:buClr>
                <a:srgbClr val="0C2340"/>
              </a:buClr>
            </a:pPr>
            <a:r>
              <a:rPr lang="en-US" spc="-1" dirty="0">
                <a:solidFill>
                  <a:srgbClr val="0C2340"/>
                </a:solidFill>
                <a:latin typeface="Courier New" panose="02070309020205020404" pitchFamily="49" charset="0"/>
                <a:cs typeface="Courier New" panose="02070309020205020404" pitchFamily="49" charset="0"/>
              </a:rPr>
              <a:t>WHERE sex ='F' AND degree = '</a:t>
            </a:r>
            <a:r>
              <a:rPr lang="en-US" spc="-1" dirty="0" err="1">
                <a:solidFill>
                  <a:srgbClr val="0C2340"/>
                </a:solidFill>
                <a:latin typeface="Courier New" panose="02070309020205020404" pitchFamily="49" charset="0"/>
                <a:cs typeface="Courier New" panose="02070309020205020404" pitchFamily="49" charset="0"/>
              </a:rPr>
              <a:t>BCompSci</a:t>
            </a:r>
            <a:r>
              <a:rPr lang="en-US" spc="-1" dirty="0">
                <a:solidFill>
                  <a:srgbClr val="0C2340"/>
                </a:solidFill>
                <a:latin typeface="Courier New" panose="02070309020205020404" pitchFamily="49" charset="0"/>
                <a:cs typeface="Courier New" panose="02070309020205020404" pitchFamily="49" charset="0"/>
              </a:rPr>
              <a:t>’;</a:t>
            </a:r>
          </a:p>
          <a:p>
            <a:pPr marL="10440">
              <a:lnSpc>
                <a:spcPct val="100000"/>
              </a:lnSpc>
              <a:spcBef>
                <a:spcPts val="561"/>
              </a:spcBef>
              <a:buClr>
                <a:srgbClr val="0C2340"/>
              </a:buClr>
            </a:pPr>
            <a:endParaRPr lang="en-US" sz="2000" spc="-1" dirty="0">
              <a:solidFill>
                <a:srgbClr val="0C2340"/>
              </a:solidFill>
              <a:latin typeface="Times New Roman"/>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11</a:t>
            </a:fld>
            <a:endParaRPr lang="en-US" sz="1400" b="0" strike="noStrike" spc="-1">
              <a:latin typeface="Arial"/>
            </a:endParaRPr>
          </a:p>
        </p:txBody>
      </p:sp>
    </p:spTree>
    <p:extLst>
      <p:ext uri="{BB962C8B-B14F-4D97-AF65-F5344CB8AC3E}">
        <p14:creationId xmlns:p14="http://schemas.microsoft.com/office/powerpoint/2010/main" val="189428283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Privacy in statistical databases</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A query condition, that allows to track down information about a single row in a relational table, is called as an </a:t>
            </a:r>
            <a:r>
              <a:rPr lang="en-US" sz="2400" spc="-1" dirty="0">
                <a:solidFill>
                  <a:srgbClr val="FF0000"/>
                </a:solidFill>
                <a:latin typeface="Times New Roman"/>
              </a:rPr>
              <a:t>individual tracker </a:t>
            </a:r>
            <a:r>
              <a:rPr lang="en-US" sz="2400" spc="-1" dirty="0">
                <a:solidFill>
                  <a:srgbClr val="0C2340"/>
                </a:solidFill>
                <a:latin typeface="Times New Roman"/>
              </a:rPr>
              <a:t>(</a:t>
            </a:r>
            <a:r>
              <a:rPr lang="en-US" sz="2400" spc="-1" dirty="0">
                <a:solidFill>
                  <a:srgbClr val="FF0000"/>
                </a:solidFill>
                <a:latin typeface="Times New Roman"/>
              </a:rPr>
              <a:t>quasi identifier</a:t>
            </a:r>
            <a:r>
              <a:rPr lang="en-US" sz="2400" spc="-1" dirty="0">
                <a:solidFill>
                  <a:srgbClr val="0C2340"/>
                </a:solidFill>
                <a:latin typeface="Times New Roman"/>
              </a:rPr>
              <a:t>) for such row</a:t>
            </a:r>
          </a:p>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A </a:t>
            </a:r>
            <a:r>
              <a:rPr lang="en-US" sz="2400" spc="-1" dirty="0">
                <a:solidFill>
                  <a:srgbClr val="FF0000"/>
                </a:solidFill>
                <a:latin typeface="Times New Roman"/>
              </a:rPr>
              <a:t>general tracker </a:t>
            </a:r>
            <a:r>
              <a:rPr lang="en-US" sz="2400" spc="-1" dirty="0">
                <a:solidFill>
                  <a:srgbClr val="0C2340"/>
                </a:solidFill>
                <a:latin typeface="Times New Roman"/>
              </a:rPr>
              <a:t>is a predicate, that can be used to find an answer to any inadmissible query</a:t>
            </a:r>
          </a:p>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In another example assume that a condition </a:t>
            </a:r>
            <a:r>
              <a:rPr lang="en-US" sz="2400" spc="-1" dirty="0">
                <a:solidFill>
                  <a:srgbClr val="0C2340"/>
                </a:solidFill>
                <a:latin typeface="Courier New" panose="02070309020205020404" pitchFamily="49" charset="0"/>
                <a:cs typeface="Courier New" panose="02070309020205020404" pitchFamily="49" charset="0"/>
              </a:rPr>
              <a:t>name='Carol' </a:t>
            </a:r>
            <a:r>
              <a:rPr lang="en-US" sz="2400" spc="-1" dirty="0">
                <a:solidFill>
                  <a:srgbClr val="0C2340"/>
                </a:solidFill>
                <a:latin typeface="Times New Roman"/>
              </a:rPr>
              <a:t>uniquely identifies a tuple in </a:t>
            </a:r>
            <a:r>
              <a:rPr lang="en-US" sz="2400" spc="-1" dirty="0">
                <a:solidFill>
                  <a:srgbClr val="0C2340"/>
                </a:solidFill>
                <a:latin typeface="Courier New" panose="02070309020205020404" pitchFamily="49" charset="0"/>
                <a:cs typeface="Courier New" panose="02070309020205020404" pitchFamily="49" charset="0"/>
              </a:rPr>
              <a:t>STUDENTS</a:t>
            </a:r>
            <a:r>
              <a:rPr lang="en-US" sz="2400" spc="-1" dirty="0">
                <a:solidFill>
                  <a:srgbClr val="0C2340"/>
                </a:solidFill>
                <a:latin typeface="Times New Roman"/>
              </a:rPr>
              <a:t> table</a:t>
            </a:r>
          </a:p>
          <a:p>
            <a:pPr marL="10440">
              <a:lnSpc>
                <a:spcPct val="100000"/>
              </a:lnSpc>
              <a:spcBef>
                <a:spcPts val="561"/>
              </a:spcBef>
              <a:buClr>
                <a:srgbClr val="0C2340"/>
              </a:buClr>
            </a:pPr>
            <a:endParaRPr lang="en-US" sz="2000" spc="-1" dirty="0">
              <a:solidFill>
                <a:srgbClr val="0C2340"/>
              </a:solidFill>
              <a:latin typeface="Times New Roman"/>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12</a:t>
            </a:fld>
            <a:endParaRPr lang="en-US" sz="1400" b="0" strike="noStrike" spc="-1">
              <a:latin typeface="Arial"/>
            </a:endParaRPr>
          </a:p>
        </p:txBody>
      </p:sp>
    </p:spTree>
    <p:extLst>
      <p:ext uri="{BB962C8B-B14F-4D97-AF65-F5344CB8AC3E}">
        <p14:creationId xmlns:p14="http://schemas.microsoft.com/office/powerpoint/2010/main" val="2690634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Privacy in statistical databases</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Then if the queries</a:t>
            </a:r>
          </a:p>
          <a:p>
            <a:pPr marL="361950" algn="just">
              <a:lnSpc>
                <a:spcPct val="100000"/>
              </a:lnSpc>
              <a:spcBef>
                <a:spcPts val="561"/>
              </a:spcBef>
              <a:buClr>
                <a:srgbClr val="0C2340"/>
              </a:buClr>
            </a:pPr>
            <a:r>
              <a:rPr lang="en-US" spc="-1" dirty="0">
                <a:solidFill>
                  <a:srgbClr val="0C2340"/>
                </a:solidFill>
                <a:latin typeface="Courier New" panose="02070309020205020404" pitchFamily="49" charset="0"/>
                <a:cs typeface="Courier New" panose="02070309020205020404" pitchFamily="49" charset="0"/>
              </a:rPr>
              <a:t>SELECT SUM(units)</a:t>
            </a:r>
          </a:p>
          <a:p>
            <a:pPr marL="361950" algn="just">
              <a:lnSpc>
                <a:spcPct val="100000"/>
              </a:lnSpc>
              <a:spcBef>
                <a:spcPts val="561"/>
              </a:spcBef>
              <a:buClr>
                <a:srgbClr val="0C2340"/>
              </a:buClr>
            </a:pPr>
            <a:r>
              <a:rPr lang="en-US" spc="-1" dirty="0">
                <a:solidFill>
                  <a:srgbClr val="0C2340"/>
                </a:solidFill>
                <a:latin typeface="Courier New" panose="02070309020205020404" pitchFamily="49" charset="0"/>
                <a:cs typeface="Courier New" panose="02070309020205020404" pitchFamily="49" charset="0"/>
              </a:rPr>
              <a:t>FROM STUDENTS</a:t>
            </a:r>
          </a:p>
          <a:p>
            <a:pPr marL="361950" algn="just">
              <a:lnSpc>
                <a:spcPct val="100000"/>
              </a:lnSpc>
              <a:spcBef>
                <a:spcPts val="561"/>
              </a:spcBef>
              <a:buClr>
                <a:srgbClr val="0C2340"/>
              </a:buClr>
            </a:pPr>
            <a:r>
              <a:rPr lang="en-US" spc="-1" dirty="0">
                <a:solidFill>
                  <a:srgbClr val="0C2340"/>
                </a:solidFill>
                <a:latin typeface="Courier New" panose="02070309020205020404" pitchFamily="49" charset="0"/>
                <a:cs typeface="Courier New" panose="02070309020205020404" pitchFamily="49" charset="0"/>
              </a:rPr>
              <a:t>WHERE name='Carol' OR degree = 'MI6’;</a:t>
            </a:r>
          </a:p>
          <a:p>
            <a:pPr marL="361950" algn="just">
              <a:lnSpc>
                <a:spcPct val="100000"/>
              </a:lnSpc>
              <a:spcBef>
                <a:spcPts val="561"/>
              </a:spcBef>
              <a:buClr>
                <a:srgbClr val="0C2340"/>
              </a:buClr>
            </a:pPr>
            <a:endParaRPr lang="en-US" spc="-1" dirty="0">
              <a:solidFill>
                <a:srgbClr val="0C2340"/>
              </a:solidFill>
              <a:latin typeface="Courier New" panose="02070309020205020404" pitchFamily="49" charset="0"/>
              <a:cs typeface="Courier New" panose="02070309020205020404" pitchFamily="49" charset="0"/>
            </a:endParaRPr>
          </a:p>
          <a:p>
            <a:pPr marL="361950" algn="just">
              <a:lnSpc>
                <a:spcPct val="100000"/>
              </a:lnSpc>
              <a:spcBef>
                <a:spcPts val="561"/>
              </a:spcBef>
              <a:buClr>
                <a:srgbClr val="0C2340"/>
              </a:buClr>
            </a:pPr>
            <a:r>
              <a:rPr lang="en-US" spc="-1" dirty="0">
                <a:solidFill>
                  <a:srgbClr val="0C2340"/>
                </a:solidFill>
                <a:latin typeface="Courier New" panose="02070309020205020404" pitchFamily="49" charset="0"/>
                <a:cs typeface="Courier New" panose="02070309020205020404" pitchFamily="49" charset="0"/>
              </a:rPr>
              <a:t>SELECT SUM(units)</a:t>
            </a:r>
          </a:p>
          <a:p>
            <a:pPr marL="361950" algn="just">
              <a:lnSpc>
                <a:spcPct val="100000"/>
              </a:lnSpc>
              <a:spcBef>
                <a:spcPts val="561"/>
              </a:spcBef>
              <a:buClr>
                <a:srgbClr val="0C2340"/>
              </a:buClr>
            </a:pPr>
            <a:r>
              <a:rPr lang="en-US" spc="-1" dirty="0">
                <a:solidFill>
                  <a:srgbClr val="0C2340"/>
                </a:solidFill>
                <a:latin typeface="Courier New" panose="02070309020205020404" pitchFamily="49" charset="0"/>
                <a:cs typeface="Courier New" panose="02070309020205020404" pitchFamily="49" charset="0"/>
              </a:rPr>
              <a:t>FROM STUDENTS</a:t>
            </a:r>
          </a:p>
          <a:p>
            <a:pPr marL="361950" algn="just">
              <a:lnSpc>
                <a:spcPct val="100000"/>
              </a:lnSpc>
              <a:spcBef>
                <a:spcPts val="561"/>
              </a:spcBef>
              <a:buClr>
                <a:srgbClr val="0C2340"/>
              </a:buClr>
            </a:pPr>
            <a:r>
              <a:rPr lang="en-US" spc="-1" dirty="0">
                <a:solidFill>
                  <a:srgbClr val="0C2340"/>
                </a:solidFill>
                <a:latin typeface="Courier New" panose="02070309020205020404" pitchFamily="49" charset="0"/>
                <a:cs typeface="Courier New" panose="02070309020205020404" pitchFamily="49" charset="0"/>
              </a:rPr>
              <a:t>WHERE name = 'Carol' OR NOT (degree = 'MI6’);</a:t>
            </a:r>
          </a:p>
          <a:p>
            <a:pPr marL="361950" algn="just">
              <a:lnSpc>
                <a:spcPct val="100000"/>
              </a:lnSpc>
              <a:spcBef>
                <a:spcPts val="561"/>
              </a:spcBef>
              <a:buClr>
                <a:srgbClr val="0C2340"/>
              </a:buClr>
            </a:pPr>
            <a:endParaRPr lang="en-US" spc="-1" dirty="0">
              <a:solidFill>
                <a:srgbClr val="0C2340"/>
              </a:solidFill>
              <a:latin typeface="Courier New" panose="02070309020205020404" pitchFamily="49" charset="0"/>
              <a:cs typeface="Courier New" panose="02070309020205020404" pitchFamily="49" charset="0"/>
            </a:endParaRPr>
          </a:p>
          <a:p>
            <a:pPr marL="361950" algn="just">
              <a:lnSpc>
                <a:spcPct val="100000"/>
              </a:lnSpc>
              <a:spcBef>
                <a:spcPts val="561"/>
              </a:spcBef>
              <a:buClr>
                <a:srgbClr val="0C2340"/>
              </a:buClr>
            </a:pPr>
            <a:r>
              <a:rPr lang="en-US" spc="-1" dirty="0">
                <a:solidFill>
                  <a:srgbClr val="0C2340"/>
                </a:solidFill>
                <a:latin typeface="Courier New" panose="02070309020205020404" pitchFamily="49" charset="0"/>
                <a:cs typeface="Courier New" panose="02070309020205020404" pitchFamily="49" charset="0"/>
              </a:rPr>
              <a:t>SELECT SUM(units)</a:t>
            </a:r>
          </a:p>
          <a:p>
            <a:pPr marL="361950" algn="just">
              <a:lnSpc>
                <a:spcPct val="100000"/>
              </a:lnSpc>
              <a:spcBef>
                <a:spcPts val="561"/>
              </a:spcBef>
              <a:buClr>
                <a:srgbClr val="0C2340"/>
              </a:buClr>
            </a:pPr>
            <a:r>
              <a:rPr lang="en-US" spc="-1" dirty="0">
                <a:solidFill>
                  <a:srgbClr val="0C2340"/>
                </a:solidFill>
                <a:latin typeface="Courier New" panose="02070309020205020404" pitchFamily="49" charset="0"/>
                <a:cs typeface="Courier New" panose="02070309020205020404" pitchFamily="49" charset="0"/>
              </a:rPr>
              <a:t>FROM STUDENTS;</a:t>
            </a:r>
            <a:endParaRPr lang="en-US" spc="-1" dirty="0">
              <a:solidFill>
                <a:srgbClr val="0C2340"/>
              </a:solidFill>
              <a:latin typeface="Times New Roman"/>
            </a:endParaRPr>
          </a:p>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return the values </a:t>
            </a:r>
            <a:r>
              <a:rPr lang="en-US" sz="2400" spc="-1" dirty="0">
                <a:solidFill>
                  <a:srgbClr val="0C2340"/>
                </a:solidFill>
                <a:latin typeface="Courier New" panose="02070309020205020404" pitchFamily="49" charset="0"/>
                <a:cs typeface="Courier New" panose="02070309020205020404" pitchFamily="49" charset="0"/>
              </a:rPr>
              <a:t>75</a:t>
            </a:r>
            <a:r>
              <a:rPr lang="en-US" sz="2400" spc="-1" dirty="0">
                <a:solidFill>
                  <a:srgbClr val="0C2340"/>
                </a:solidFill>
                <a:latin typeface="Times New Roman"/>
              </a:rPr>
              <a:t>, </a:t>
            </a:r>
            <a:r>
              <a:rPr lang="en-US" sz="2400" spc="-1" dirty="0">
                <a:solidFill>
                  <a:srgbClr val="0C2340"/>
                </a:solidFill>
                <a:latin typeface="Courier New" panose="02070309020205020404" pitchFamily="49" charset="0"/>
                <a:cs typeface="Courier New" panose="02070309020205020404" pitchFamily="49" charset="0"/>
              </a:rPr>
              <a:t>77</a:t>
            </a:r>
            <a:r>
              <a:rPr lang="en-US" sz="2400" spc="-1" dirty="0">
                <a:solidFill>
                  <a:srgbClr val="0C2340"/>
                </a:solidFill>
                <a:latin typeface="Times New Roman"/>
              </a:rPr>
              <a:t>, and </a:t>
            </a:r>
            <a:r>
              <a:rPr lang="en-US" sz="2400" spc="-1" dirty="0">
                <a:solidFill>
                  <a:srgbClr val="0C2340"/>
                </a:solidFill>
                <a:latin typeface="Courier New" panose="02070309020205020404" pitchFamily="49" charset="0"/>
                <a:cs typeface="Courier New" panose="02070309020205020404" pitchFamily="49" charset="0"/>
              </a:rPr>
              <a:t>136</a:t>
            </a:r>
            <a:r>
              <a:rPr lang="en-US" sz="2400" spc="-1" dirty="0">
                <a:solidFill>
                  <a:srgbClr val="0C2340"/>
                </a:solidFill>
                <a:latin typeface="Times New Roman"/>
              </a:rPr>
              <a:t> then </a:t>
            </a:r>
            <a:r>
              <a:rPr lang="en-US" sz="2400" spc="-1" dirty="0">
                <a:solidFill>
                  <a:srgbClr val="0C2340"/>
                </a:solidFill>
                <a:latin typeface="Courier New" panose="02070309020205020404" pitchFamily="49" charset="0"/>
                <a:cs typeface="Courier New" panose="02070309020205020404" pitchFamily="49" charset="0"/>
              </a:rPr>
              <a:t>(75 + 77) - 136 = 16 </a:t>
            </a:r>
            <a:r>
              <a:rPr lang="en-US" sz="2400" spc="-1" dirty="0">
                <a:solidFill>
                  <a:srgbClr val="0C2340"/>
                </a:solidFill>
                <a:latin typeface="Times New Roman"/>
              </a:rPr>
              <a:t>which is the total number of units passed by Carol</a:t>
            </a:r>
          </a:p>
          <a:p>
            <a:pPr marL="10440">
              <a:lnSpc>
                <a:spcPct val="100000"/>
              </a:lnSpc>
              <a:spcBef>
                <a:spcPts val="561"/>
              </a:spcBef>
              <a:buClr>
                <a:srgbClr val="0C2340"/>
              </a:buClr>
            </a:pPr>
            <a:endParaRPr lang="en-US" sz="2000" spc="-1" dirty="0">
              <a:solidFill>
                <a:srgbClr val="0C2340"/>
              </a:solidFill>
              <a:latin typeface="Times New Roman"/>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13</a:t>
            </a:fld>
            <a:endParaRPr lang="en-US" sz="1400" b="0" strike="noStrike" spc="-1">
              <a:latin typeface="Arial"/>
            </a:endParaRPr>
          </a:p>
        </p:txBody>
      </p:sp>
    </p:spTree>
    <p:extLst>
      <p:ext uri="{BB962C8B-B14F-4D97-AF65-F5344CB8AC3E}">
        <p14:creationId xmlns:p14="http://schemas.microsoft.com/office/powerpoint/2010/main" val="24829163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Privacy in statistical databases</a:t>
            </a:r>
            <a:endParaRPr lang="en-US" sz="3200" b="0" strike="noStrike" spc="-1" dirty="0">
              <a:latin typeface="Arial"/>
            </a:endParaRPr>
          </a:p>
        </p:txBody>
      </p:sp>
      <p:sp>
        <p:nvSpPr>
          <p:cNvPr id="94" name="CustomShape 2"/>
          <p:cNvSpPr/>
          <p:nvPr/>
        </p:nvSpPr>
        <p:spPr>
          <a:xfrm>
            <a:off x="457200" y="10330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000" spc="-1" dirty="0">
                <a:solidFill>
                  <a:srgbClr val="0C2340"/>
                </a:solidFill>
                <a:latin typeface="Times New Roman"/>
              </a:rPr>
              <a:t>In yet another example, suppose that we compute </a:t>
            </a:r>
            <a:r>
              <a:rPr lang="en-US" sz="2000" spc="-1" dirty="0">
                <a:solidFill>
                  <a:srgbClr val="0C2340"/>
                </a:solidFill>
                <a:latin typeface="Courier New" panose="02070309020205020404" pitchFamily="49" charset="0"/>
                <a:cs typeface="Courier New" panose="02070309020205020404" pitchFamily="49" charset="0"/>
              </a:rPr>
              <a:t>sum(x1, x2, x3</a:t>
            </a:r>
            <a:r>
              <a:rPr lang="en-US" sz="2000" spc="-1" dirty="0">
                <a:solidFill>
                  <a:srgbClr val="0C2340"/>
                </a:solidFill>
                <a:latin typeface="Times New Roman"/>
              </a:rPr>
              <a:t>) and we get a result </a:t>
            </a:r>
            <a:r>
              <a:rPr lang="en-US" sz="2000" spc="-1" dirty="0">
                <a:solidFill>
                  <a:srgbClr val="0C2340"/>
                </a:solidFill>
                <a:latin typeface="Courier New" panose="02070309020205020404" pitchFamily="49" charset="0"/>
                <a:cs typeface="Courier New" panose="02070309020205020404" pitchFamily="49" charset="0"/>
              </a:rPr>
              <a:t>15</a:t>
            </a:r>
          </a:p>
          <a:p>
            <a:pPr marL="352440" indent="-342000" algn="just">
              <a:lnSpc>
                <a:spcPct val="100000"/>
              </a:lnSpc>
              <a:spcBef>
                <a:spcPts val="561"/>
              </a:spcBef>
              <a:buClr>
                <a:srgbClr val="0C2340"/>
              </a:buClr>
              <a:buFont typeface="Arial"/>
              <a:buChar char="•"/>
            </a:pPr>
            <a:r>
              <a:rPr lang="en-US" sz="2000" spc="-1" dirty="0">
                <a:solidFill>
                  <a:srgbClr val="0C2340"/>
                </a:solidFill>
                <a:latin typeface="Times New Roman"/>
              </a:rPr>
              <a:t>Next, suppose that we submit a query </a:t>
            </a:r>
            <a:r>
              <a:rPr lang="en-US" sz="2000" spc="-1" dirty="0">
                <a:solidFill>
                  <a:srgbClr val="0C2340"/>
                </a:solidFill>
                <a:latin typeface="Courier New" panose="02070309020205020404" pitchFamily="49" charset="0"/>
                <a:cs typeface="Courier New" panose="02070309020205020404" pitchFamily="49" charset="0"/>
              </a:rPr>
              <a:t>max(x1, x2, x3) </a:t>
            </a:r>
            <a:r>
              <a:rPr lang="en-US" sz="2000" spc="-1" dirty="0">
                <a:solidFill>
                  <a:srgbClr val="0C2340"/>
                </a:solidFill>
                <a:latin typeface="Times New Roman"/>
              </a:rPr>
              <a:t>and the system </a:t>
            </a:r>
            <a:r>
              <a:rPr lang="en-US" sz="2000" spc="-1">
                <a:solidFill>
                  <a:srgbClr val="0C2340"/>
                </a:solidFill>
                <a:latin typeface="Times New Roman"/>
              </a:rPr>
              <a:t>denies the answer</a:t>
            </a:r>
            <a:endParaRPr lang="en-US" sz="2000" spc="-1" dirty="0">
              <a:solidFill>
                <a:srgbClr val="0C2340"/>
              </a:solidFill>
              <a:latin typeface="Times New Roman"/>
            </a:endParaRPr>
          </a:p>
          <a:p>
            <a:pPr marL="352440" indent="-342000" algn="just">
              <a:lnSpc>
                <a:spcPct val="100000"/>
              </a:lnSpc>
              <a:spcBef>
                <a:spcPts val="561"/>
              </a:spcBef>
              <a:buClr>
                <a:srgbClr val="0C2340"/>
              </a:buClr>
              <a:buFont typeface="Arial"/>
              <a:buChar char="•"/>
            </a:pPr>
            <a:r>
              <a:rPr lang="en-US" sz="2000" spc="-1" dirty="0">
                <a:solidFill>
                  <a:srgbClr val="0C2340"/>
                </a:solidFill>
                <a:latin typeface="Times New Roman"/>
              </a:rPr>
              <a:t>The denial tells us that if the true answer to the second query were given then some value could be uniquely determined and it allows us to find the values of </a:t>
            </a:r>
            <a:r>
              <a:rPr lang="en-US" sz="2000" spc="-1" dirty="0">
                <a:solidFill>
                  <a:srgbClr val="0C2340"/>
                </a:solidFill>
                <a:latin typeface="Courier New" panose="02070309020205020404" pitchFamily="49" charset="0"/>
                <a:cs typeface="Courier New" panose="02070309020205020404" pitchFamily="49" charset="0"/>
              </a:rPr>
              <a:t>x1</a:t>
            </a:r>
            <a:r>
              <a:rPr lang="en-US" sz="2000" spc="-1" dirty="0">
                <a:solidFill>
                  <a:srgbClr val="0C2340"/>
                </a:solidFill>
                <a:latin typeface="Times New Roman"/>
              </a:rPr>
              <a:t>, </a:t>
            </a:r>
            <a:r>
              <a:rPr lang="en-US" sz="2000" spc="-1" dirty="0">
                <a:solidFill>
                  <a:srgbClr val="0C2340"/>
                </a:solidFill>
                <a:latin typeface="Courier New" panose="02070309020205020404" pitchFamily="49" charset="0"/>
                <a:cs typeface="Courier New" panose="02070309020205020404" pitchFamily="49" charset="0"/>
              </a:rPr>
              <a:t>x2</a:t>
            </a:r>
            <a:r>
              <a:rPr lang="en-US" sz="2000" spc="-1" dirty="0">
                <a:solidFill>
                  <a:srgbClr val="0C2340"/>
                </a:solidFill>
                <a:latin typeface="Times New Roman"/>
              </a:rPr>
              <a:t>, </a:t>
            </a:r>
            <a:r>
              <a:rPr lang="en-US" sz="2000" spc="-1" dirty="0">
                <a:solidFill>
                  <a:srgbClr val="0C2340"/>
                </a:solidFill>
                <a:latin typeface="Courier New" panose="02070309020205020404" pitchFamily="49" charset="0"/>
                <a:cs typeface="Courier New" panose="02070309020205020404" pitchFamily="49" charset="0"/>
              </a:rPr>
              <a:t>x3</a:t>
            </a:r>
          </a:p>
          <a:p>
            <a:pPr marL="352440" indent="-342000" algn="just">
              <a:lnSpc>
                <a:spcPct val="100000"/>
              </a:lnSpc>
              <a:spcBef>
                <a:spcPts val="561"/>
              </a:spcBef>
              <a:buClr>
                <a:srgbClr val="0C2340"/>
              </a:buClr>
              <a:buFont typeface="Arial"/>
              <a:buChar char="•"/>
            </a:pPr>
            <a:r>
              <a:rPr lang="en-US" sz="2000" spc="-1" dirty="0">
                <a:solidFill>
                  <a:srgbClr val="0C2340"/>
                </a:solidFill>
                <a:latin typeface="Times New Roman"/>
              </a:rPr>
              <a:t>Note that </a:t>
            </a:r>
            <a:r>
              <a:rPr lang="en-US" sz="2000" spc="-1" dirty="0">
                <a:solidFill>
                  <a:srgbClr val="0C2340"/>
                </a:solidFill>
                <a:latin typeface="Courier New" panose="02070309020205020404" pitchFamily="49" charset="0"/>
                <a:cs typeface="Courier New" panose="02070309020205020404" pitchFamily="49" charset="0"/>
              </a:rPr>
              <a:t>max(x1, x2, x3) &gt;= 5 </a:t>
            </a:r>
            <a:r>
              <a:rPr lang="en-US" sz="2000" spc="-1" dirty="0">
                <a:solidFill>
                  <a:srgbClr val="0C2340"/>
                </a:solidFill>
                <a:latin typeface="Times New Roman"/>
              </a:rPr>
              <a:t>because otherwise the sum could not be </a:t>
            </a:r>
            <a:r>
              <a:rPr lang="en-US" sz="2000" spc="-1" dirty="0">
                <a:solidFill>
                  <a:srgbClr val="0C2340"/>
                </a:solidFill>
                <a:latin typeface="Courier New" panose="02070309020205020404" pitchFamily="49" charset="0"/>
                <a:cs typeface="Courier New" panose="02070309020205020404" pitchFamily="49" charset="0"/>
              </a:rPr>
              <a:t>15</a:t>
            </a:r>
          </a:p>
          <a:p>
            <a:pPr marL="352440" indent="-342000" algn="just">
              <a:lnSpc>
                <a:spcPct val="100000"/>
              </a:lnSpc>
              <a:spcBef>
                <a:spcPts val="561"/>
              </a:spcBef>
              <a:buClr>
                <a:srgbClr val="0C2340"/>
              </a:buClr>
              <a:buFont typeface="Arial"/>
              <a:buChar char="•"/>
            </a:pPr>
            <a:r>
              <a:rPr lang="en-US" sz="2000" spc="-1" dirty="0">
                <a:solidFill>
                  <a:srgbClr val="0C2340"/>
                </a:solidFill>
                <a:latin typeface="Times New Roman"/>
              </a:rPr>
              <a:t>Further, if </a:t>
            </a:r>
            <a:r>
              <a:rPr lang="en-US" sz="2000" spc="-1" dirty="0">
                <a:solidFill>
                  <a:srgbClr val="0C2340"/>
                </a:solidFill>
                <a:latin typeface="Courier New" panose="02070309020205020404" pitchFamily="49" charset="0"/>
                <a:cs typeface="Courier New" panose="02070309020205020404" pitchFamily="49" charset="0"/>
              </a:rPr>
              <a:t>max(x1, x2, x3) &gt; 5 </a:t>
            </a:r>
            <a:r>
              <a:rPr lang="en-US" sz="2000" spc="-1" dirty="0">
                <a:solidFill>
                  <a:srgbClr val="0C2340"/>
                </a:solidFill>
                <a:latin typeface="Times New Roman"/>
              </a:rPr>
              <a:t>then the query would not have been denied since no value could be uniquely determined</a:t>
            </a:r>
          </a:p>
          <a:p>
            <a:pPr marL="352440" indent="-342000" algn="just">
              <a:lnSpc>
                <a:spcPct val="100000"/>
              </a:lnSpc>
              <a:spcBef>
                <a:spcPts val="561"/>
              </a:spcBef>
              <a:buClr>
                <a:srgbClr val="0C2340"/>
              </a:buClr>
              <a:buFont typeface="Arial"/>
              <a:buChar char="•"/>
            </a:pPr>
            <a:r>
              <a:rPr lang="en-US" sz="2000" spc="-1" dirty="0">
                <a:solidFill>
                  <a:srgbClr val="0C2340"/>
                </a:solidFill>
                <a:latin typeface="Times New Roman"/>
              </a:rPr>
              <a:t>So the only case when it is reasonable to deny answer is the case when </a:t>
            </a:r>
            <a:r>
              <a:rPr lang="en-US" sz="2000" spc="-1" dirty="0">
                <a:solidFill>
                  <a:srgbClr val="0C2340"/>
                </a:solidFill>
                <a:latin typeface="Courier New" panose="02070309020205020404" pitchFamily="49" charset="0"/>
                <a:cs typeface="Courier New" panose="02070309020205020404" pitchFamily="49" charset="0"/>
              </a:rPr>
              <a:t>max(x1, x2, x3) = 5 </a:t>
            </a:r>
            <a:r>
              <a:rPr lang="en-US" sz="2000" spc="-1" dirty="0">
                <a:solidFill>
                  <a:srgbClr val="0C2340"/>
                </a:solidFill>
                <a:latin typeface="Times New Roman"/>
              </a:rPr>
              <a:t>and we learn that </a:t>
            </a:r>
            <a:r>
              <a:rPr lang="en-US" sz="2000" spc="-1" dirty="0">
                <a:solidFill>
                  <a:srgbClr val="0C2340"/>
                </a:solidFill>
                <a:latin typeface="Courier New" panose="02070309020205020404" pitchFamily="49" charset="0"/>
                <a:cs typeface="Courier New" panose="02070309020205020404" pitchFamily="49" charset="0"/>
              </a:rPr>
              <a:t>x1 = x2 = x3 = 5</a:t>
            </a:r>
          </a:p>
          <a:p>
            <a:pPr marL="352440" indent="-342000" algn="just">
              <a:lnSpc>
                <a:spcPct val="100000"/>
              </a:lnSpc>
              <a:spcBef>
                <a:spcPts val="561"/>
              </a:spcBef>
              <a:buClr>
                <a:srgbClr val="0C2340"/>
              </a:buClr>
              <a:buFont typeface="Arial"/>
              <a:buChar char="•"/>
            </a:pPr>
            <a:r>
              <a:rPr lang="en-US" sz="2000" spc="-1" dirty="0">
                <a:solidFill>
                  <a:srgbClr val="0C2340"/>
                </a:solidFill>
                <a:latin typeface="Times New Roman"/>
              </a:rPr>
              <a:t>It is a privacy breach of all three entries.</a:t>
            </a: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14</a:t>
            </a:fld>
            <a:endParaRPr lang="en-US" sz="1400" b="0" strike="noStrike" spc="-1">
              <a:latin typeface="Arial"/>
            </a:endParaRPr>
          </a:p>
        </p:txBody>
      </p:sp>
    </p:spTree>
    <p:extLst>
      <p:ext uri="{BB962C8B-B14F-4D97-AF65-F5344CB8AC3E}">
        <p14:creationId xmlns:p14="http://schemas.microsoft.com/office/powerpoint/2010/main" val="95861736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704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1040" cy="31626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Concepts</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Privacy in statistical databases</a:t>
            </a:r>
          </a:p>
          <a:p>
            <a:pPr marL="343080" indent="-340200">
              <a:lnSpc>
                <a:spcPct val="100000"/>
              </a:lnSpc>
              <a:spcBef>
                <a:spcPts val="561"/>
              </a:spcBef>
              <a:buClr>
                <a:srgbClr val="0C2340"/>
              </a:buClr>
              <a:buFont typeface="Arial"/>
              <a:buChar char="•"/>
            </a:pPr>
            <a:r>
              <a:rPr lang="en-US" sz="2800" spc="-1" dirty="0">
                <a:solidFill>
                  <a:srgbClr val="FF0000"/>
                </a:solidFill>
                <a:latin typeface="Times New Roman" panose="02020603050405020304" pitchFamily="18" charset="0"/>
                <a:cs typeface="Times New Roman" panose="02020603050405020304" pitchFamily="18" charset="0"/>
              </a:rPr>
              <a:t>Privacy protection</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Sample applications</a:t>
            </a:r>
          </a:p>
        </p:txBody>
      </p:sp>
      <p:sp>
        <p:nvSpPr>
          <p:cNvPr id="92"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2874BB4-2252-4FE0-9005-3AB4335C96C2}" type="slidenum">
              <a:rPr lang="en-US" sz="1400" b="0" strike="noStrike" spc="-1">
                <a:solidFill>
                  <a:srgbClr val="8B8B8B"/>
                </a:solidFill>
                <a:latin typeface="Montserrat"/>
                <a:ea typeface="DejaVu Sans"/>
              </a:rPr>
              <a:t>15</a:t>
            </a:fld>
            <a:endParaRPr lang="en-US" sz="1400" b="0" strike="noStrike" spc="-1">
              <a:latin typeface="Arial"/>
            </a:endParaRPr>
          </a:p>
        </p:txBody>
      </p:sp>
      <p:pic>
        <p:nvPicPr>
          <p:cNvPr id="2" name="Picture 1">
            <a:extLst>
              <a:ext uri="{FF2B5EF4-FFF2-40B4-BE49-F238E27FC236}">
                <a16:creationId xmlns:a16="http://schemas.microsoft.com/office/drawing/2014/main" id="{C3349F31-686E-9946-A216-4D31BBD08EC7}"/>
              </a:ext>
            </a:extLst>
          </p:cNvPr>
          <p:cNvPicPr>
            <a:picLocks noChangeAspect="1"/>
          </p:cNvPicPr>
          <p:nvPr/>
        </p:nvPicPr>
        <p:blipFill>
          <a:blip r:embed="rId3"/>
          <a:stretch>
            <a:fillRect/>
          </a:stretch>
        </p:blipFill>
        <p:spPr>
          <a:xfrm>
            <a:off x="0" y="0"/>
            <a:ext cx="9144000" cy="6858000"/>
          </a:xfrm>
          <a:prstGeom prst="rect">
            <a:avLst/>
          </a:prstGeom>
        </p:spPr>
      </p:pic>
    </p:spTree>
    <p:extLst>
      <p:ext uri="{BB962C8B-B14F-4D97-AF65-F5344CB8AC3E}">
        <p14:creationId xmlns:p14="http://schemas.microsoft.com/office/powerpoint/2010/main" val="7334573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Privacy protection</a:t>
            </a:r>
            <a:endParaRPr lang="en-US" sz="3200" b="0" strike="noStrike" spc="-1" dirty="0">
              <a:latin typeface="Arial"/>
            </a:endParaRPr>
          </a:p>
        </p:txBody>
      </p:sp>
      <p:sp>
        <p:nvSpPr>
          <p:cNvPr id="94" name="CustomShape 2"/>
          <p:cNvSpPr/>
          <p:nvPr/>
        </p:nvSpPr>
        <p:spPr>
          <a:xfrm>
            <a:off x="457200" y="10330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FF0000"/>
                </a:solidFill>
                <a:latin typeface="Times New Roman"/>
              </a:rPr>
              <a:t>Query auditing </a:t>
            </a:r>
            <a:r>
              <a:rPr lang="en-US" sz="2400" spc="-1" dirty="0">
                <a:solidFill>
                  <a:srgbClr val="0C2340"/>
                </a:solidFill>
                <a:latin typeface="Times New Roman"/>
              </a:rPr>
              <a:t>denies one or more queries from a sequence of queries</a:t>
            </a:r>
          </a:p>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The queries to be denied are chosen such that the sensitivity of underlying data is preserved</a:t>
            </a:r>
          </a:p>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For a given a sequence of queries that have already been posed about the data, their corresponding answers and for a new query, the system denies the answer if privacy can be breached or give the true answer otherwise</a:t>
            </a:r>
          </a:p>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There are two versions of </a:t>
            </a:r>
            <a:r>
              <a:rPr lang="en-US" sz="2400" spc="-1" dirty="0">
                <a:solidFill>
                  <a:srgbClr val="FF0000"/>
                </a:solidFill>
                <a:latin typeface="Times New Roman"/>
              </a:rPr>
              <a:t>query auditing</a:t>
            </a:r>
            <a:r>
              <a:rPr lang="en-US" sz="2400" spc="-1" dirty="0">
                <a:solidFill>
                  <a:srgbClr val="0C2340"/>
                </a:solidFill>
                <a:latin typeface="Times New Roman"/>
              </a:rPr>
              <a:t>:</a:t>
            </a:r>
          </a:p>
          <a:p>
            <a:pPr marL="714375" indent="-352425" algn="just">
              <a:lnSpc>
                <a:spcPct val="100000"/>
              </a:lnSpc>
              <a:spcBef>
                <a:spcPts val="561"/>
              </a:spcBef>
              <a:buClr>
                <a:srgbClr val="0C2340"/>
              </a:buClr>
            </a:pPr>
            <a:r>
              <a:rPr lang="en-US" sz="2000" spc="-1" dirty="0">
                <a:solidFill>
                  <a:srgbClr val="0C2340"/>
                </a:solidFill>
                <a:latin typeface="Times New Roman"/>
              </a:rPr>
              <a:t>-	online, in which we do not know a sequence of queries in advance and</a:t>
            </a:r>
          </a:p>
          <a:p>
            <a:pPr marL="714375" indent="-352425" algn="just">
              <a:lnSpc>
                <a:spcPct val="100000"/>
              </a:lnSpc>
              <a:spcBef>
                <a:spcPts val="561"/>
              </a:spcBef>
              <a:buClr>
                <a:srgbClr val="0C2340"/>
              </a:buClr>
            </a:pPr>
            <a:r>
              <a:rPr lang="en-US" sz="2000" spc="-1" dirty="0">
                <a:solidFill>
                  <a:srgbClr val="0C2340"/>
                </a:solidFill>
                <a:latin typeface="Times New Roman"/>
              </a:rPr>
              <a:t>-	offline, in  which we know entire sequence of queries in advance</a:t>
            </a: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16</a:t>
            </a:fld>
            <a:endParaRPr lang="en-US" sz="1400" b="0" strike="noStrike" spc="-1">
              <a:latin typeface="Arial"/>
            </a:endParaRPr>
          </a:p>
        </p:txBody>
      </p:sp>
    </p:spTree>
    <p:extLst>
      <p:ext uri="{BB962C8B-B14F-4D97-AF65-F5344CB8AC3E}">
        <p14:creationId xmlns:p14="http://schemas.microsoft.com/office/powerpoint/2010/main" val="17604704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Privacy protection</a:t>
            </a:r>
            <a:endParaRPr lang="en-US" sz="3200" b="0" strike="noStrike" spc="-1" dirty="0">
              <a:latin typeface="Arial"/>
            </a:endParaRPr>
          </a:p>
        </p:txBody>
      </p:sp>
      <p:sp>
        <p:nvSpPr>
          <p:cNvPr id="94" name="CustomShape 2"/>
          <p:cNvSpPr/>
          <p:nvPr/>
        </p:nvSpPr>
        <p:spPr>
          <a:xfrm>
            <a:off x="457200" y="10330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For example a query like</a:t>
            </a:r>
          </a:p>
          <a:p>
            <a:pPr marL="10440" algn="just">
              <a:lnSpc>
                <a:spcPct val="100000"/>
              </a:lnSpc>
              <a:spcBef>
                <a:spcPts val="561"/>
              </a:spcBef>
              <a:buClr>
                <a:srgbClr val="0C2340"/>
              </a:buClr>
            </a:pPr>
            <a:endParaRPr lang="en-US" sz="2400" spc="-1" dirty="0">
              <a:solidFill>
                <a:srgbClr val="0C2340"/>
              </a:solidFill>
              <a:latin typeface="Times New Roman"/>
            </a:endParaRPr>
          </a:p>
          <a:p>
            <a:pPr marL="352425" indent="9525" algn="just">
              <a:lnSpc>
                <a:spcPct val="100000"/>
              </a:lnSpc>
              <a:spcBef>
                <a:spcPts val="561"/>
              </a:spcBef>
              <a:buClr>
                <a:srgbClr val="0C2340"/>
              </a:buClr>
            </a:pPr>
            <a:r>
              <a:rPr lang="en-US" sz="2000" spc="-1" dirty="0">
                <a:solidFill>
                  <a:srgbClr val="0C2340"/>
                </a:solidFill>
                <a:latin typeface="Courier New" panose="02070309020205020404" pitchFamily="49" charset="0"/>
                <a:cs typeface="Courier New" panose="02070309020205020404" pitchFamily="49" charset="0"/>
              </a:rPr>
              <a:t>SELECT COUNT(*)</a:t>
            </a:r>
          </a:p>
          <a:p>
            <a:pPr marL="352425" indent="9525" algn="just">
              <a:lnSpc>
                <a:spcPct val="100000"/>
              </a:lnSpc>
              <a:spcBef>
                <a:spcPts val="561"/>
              </a:spcBef>
              <a:buClr>
                <a:srgbClr val="0C2340"/>
              </a:buClr>
            </a:pPr>
            <a:r>
              <a:rPr lang="en-US" sz="2000" spc="-1" dirty="0">
                <a:solidFill>
                  <a:srgbClr val="0C2340"/>
                </a:solidFill>
                <a:latin typeface="Courier New" panose="02070309020205020404" pitchFamily="49" charset="0"/>
                <a:cs typeface="Courier New" panose="02070309020205020404" pitchFamily="49" charset="0"/>
              </a:rPr>
              <a:t>FROM STUDENTS</a:t>
            </a:r>
          </a:p>
          <a:p>
            <a:pPr marL="352425" indent="9525" algn="just">
              <a:lnSpc>
                <a:spcPct val="100000"/>
              </a:lnSpc>
              <a:spcBef>
                <a:spcPts val="561"/>
              </a:spcBef>
              <a:buClr>
                <a:srgbClr val="0C2340"/>
              </a:buClr>
            </a:pPr>
            <a:r>
              <a:rPr lang="en-US" sz="2000" spc="-1" dirty="0">
                <a:solidFill>
                  <a:srgbClr val="0C2340"/>
                </a:solidFill>
                <a:latin typeface="Courier New" panose="02070309020205020404" pitchFamily="49" charset="0"/>
                <a:cs typeface="Courier New" panose="02070309020205020404" pitchFamily="49" charset="0"/>
              </a:rPr>
              <a:t>WHERE sex ='F' AND degree = '</a:t>
            </a:r>
            <a:r>
              <a:rPr lang="en-US" sz="2000" spc="-1" dirty="0" err="1">
                <a:solidFill>
                  <a:srgbClr val="0C2340"/>
                </a:solidFill>
                <a:latin typeface="Courier New" panose="02070309020205020404" pitchFamily="49" charset="0"/>
                <a:cs typeface="Courier New" panose="02070309020205020404" pitchFamily="49" charset="0"/>
              </a:rPr>
              <a:t>BCompSci</a:t>
            </a:r>
            <a:r>
              <a:rPr lang="en-US" sz="2000" spc="-1" dirty="0">
                <a:solidFill>
                  <a:srgbClr val="0C2340"/>
                </a:solidFill>
                <a:latin typeface="Courier New" panose="02070309020205020404" pitchFamily="49" charset="0"/>
                <a:cs typeface="Courier New" panose="02070309020205020404" pitchFamily="49" charset="0"/>
              </a:rPr>
              <a:t>’;</a:t>
            </a:r>
          </a:p>
          <a:p>
            <a:pPr marL="352425" algn="just">
              <a:lnSpc>
                <a:spcPct val="100000"/>
              </a:lnSpc>
              <a:spcBef>
                <a:spcPts val="561"/>
              </a:spcBef>
              <a:buClr>
                <a:srgbClr val="0C2340"/>
              </a:buClr>
            </a:pPr>
            <a:endParaRPr lang="en-US" sz="2000" spc="-1" dirty="0">
              <a:solidFill>
                <a:srgbClr val="0C2340"/>
              </a:solidFill>
              <a:latin typeface="Times New Roman"/>
            </a:endParaRPr>
          </a:p>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Is dismissed when an individual tracker (quasi identifier) is used in the </a:t>
            </a:r>
            <a:r>
              <a:rPr lang="en-US" sz="2400" spc="-1" dirty="0">
                <a:solidFill>
                  <a:srgbClr val="0C2340"/>
                </a:solidFill>
                <a:latin typeface="Courier New" panose="02070309020205020404" pitchFamily="49" charset="0"/>
                <a:cs typeface="Courier New" panose="02070309020205020404" pitchFamily="49" charset="0"/>
              </a:rPr>
              <a:t>WHERE</a:t>
            </a:r>
            <a:r>
              <a:rPr lang="en-US" sz="2400" spc="-1" dirty="0">
                <a:solidFill>
                  <a:srgbClr val="0C2340"/>
                </a:solidFill>
                <a:latin typeface="Times New Roman"/>
              </a:rPr>
              <a:t> clause</a:t>
            </a:r>
          </a:p>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A problem is that almost all statistical databases have a </a:t>
            </a:r>
            <a:r>
              <a:rPr lang="en-US" sz="2400" spc="-1" dirty="0">
                <a:solidFill>
                  <a:srgbClr val="FF0000"/>
                </a:solidFill>
                <a:latin typeface="Times New Roman"/>
              </a:rPr>
              <a:t>general tracker</a:t>
            </a:r>
            <a:r>
              <a:rPr lang="en-US" sz="2400" spc="-1" dirty="0">
                <a:solidFill>
                  <a:srgbClr val="0C2340"/>
                </a:solidFill>
                <a:latin typeface="Times New Roman"/>
              </a:rPr>
              <a:t>, i.e. it is possible to hide an individual tracker in a complex condition</a:t>
            </a:r>
          </a:p>
          <a:p>
            <a:pPr marL="714375" indent="-352425" algn="just">
              <a:lnSpc>
                <a:spcPct val="100000"/>
              </a:lnSpc>
              <a:spcBef>
                <a:spcPts val="561"/>
              </a:spcBef>
              <a:buClr>
                <a:srgbClr val="0C2340"/>
              </a:buClr>
            </a:pPr>
            <a:endParaRPr lang="en-US" sz="2000" spc="-1" dirty="0">
              <a:solidFill>
                <a:srgbClr val="0C2340"/>
              </a:solidFill>
              <a:latin typeface="Times New Roman"/>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17</a:t>
            </a:fld>
            <a:endParaRPr lang="en-US" sz="1400" b="0" strike="noStrike" spc="-1">
              <a:latin typeface="Arial"/>
            </a:endParaRPr>
          </a:p>
        </p:txBody>
      </p:sp>
    </p:spTree>
    <p:extLst>
      <p:ext uri="{BB962C8B-B14F-4D97-AF65-F5344CB8AC3E}">
        <p14:creationId xmlns:p14="http://schemas.microsoft.com/office/powerpoint/2010/main" val="30725937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Privacy protection</a:t>
            </a:r>
            <a:endParaRPr lang="en-US" sz="3200" b="0" strike="noStrike" spc="-1" dirty="0">
              <a:latin typeface="Arial"/>
            </a:endParaRPr>
          </a:p>
        </p:txBody>
      </p:sp>
      <p:sp>
        <p:nvSpPr>
          <p:cNvPr id="94" name="CustomShape 2"/>
          <p:cNvSpPr/>
          <p:nvPr/>
        </p:nvSpPr>
        <p:spPr>
          <a:xfrm>
            <a:off x="457200" y="10330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In the </a:t>
            </a:r>
            <a:r>
              <a:rPr lang="en-US" sz="2400" spc="-1" dirty="0" err="1">
                <a:solidFill>
                  <a:srgbClr val="FF0000"/>
                </a:solidFill>
                <a:latin typeface="Times New Roman"/>
              </a:rPr>
              <a:t>randomisation</a:t>
            </a:r>
            <a:r>
              <a:rPr lang="en-US" sz="2400" spc="-1" dirty="0">
                <a:solidFill>
                  <a:srgbClr val="FF0000"/>
                </a:solidFill>
                <a:latin typeface="Times New Roman"/>
              </a:rPr>
              <a:t> method </a:t>
            </a:r>
            <a:r>
              <a:rPr lang="en-US" sz="2400" spc="-1" dirty="0">
                <a:solidFill>
                  <a:srgbClr val="0C2340"/>
                </a:solidFill>
                <a:latin typeface="Times New Roman"/>
              </a:rPr>
              <a:t>(output perturbation) privacy is enforced by perturbing the true answer to a database query by the addition of a small amount of random noise.</a:t>
            </a:r>
          </a:p>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The </a:t>
            </a:r>
            <a:r>
              <a:rPr lang="en-US" sz="2400" spc="-1" dirty="0" err="1">
                <a:solidFill>
                  <a:srgbClr val="0C2340"/>
                </a:solidFill>
                <a:latin typeface="Times New Roman"/>
              </a:rPr>
              <a:t>randomisation</a:t>
            </a:r>
            <a:r>
              <a:rPr lang="en-US" sz="2400" spc="-1" dirty="0">
                <a:solidFill>
                  <a:srgbClr val="0C2340"/>
                </a:solidFill>
                <a:latin typeface="Times New Roman"/>
              </a:rPr>
              <a:t> family includes swapping the values between records, replacing the original database by a sample from the same distribution , adding noise to the values in the database, adding noise to the results of a query and sampling the result of a query</a:t>
            </a:r>
          </a:p>
          <a:p>
            <a:pPr marL="714375" indent="-352425" algn="just">
              <a:lnSpc>
                <a:spcPct val="100000"/>
              </a:lnSpc>
              <a:spcBef>
                <a:spcPts val="561"/>
              </a:spcBef>
              <a:buClr>
                <a:srgbClr val="0C2340"/>
              </a:buClr>
            </a:pPr>
            <a:endParaRPr lang="en-US" sz="2000" spc="-1" dirty="0">
              <a:solidFill>
                <a:srgbClr val="0C2340"/>
              </a:solidFill>
              <a:latin typeface="Times New Roman"/>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18</a:t>
            </a:fld>
            <a:endParaRPr lang="en-US" sz="1400" b="0" strike="noStrike" spc="-1">
              <a:latin typeface="Arial"/>
            </a:endParaRPr>
          </a:p>
        </p:txBody>
      </p:sp>
    </p:spTree>
    <p:extLst>
      <p:ext uri="{BB962C8B-B14F-4D97-AF65-F5344CB8AC3E}">
        <p14:creationId xmlns:p14="http://schemas.microsoft.com/office/powerpoint/2010/main" val="3663109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Privacy protection</a:t>
            </a:r>
            <a:endParaRPr lang="en-US" sz="3200" b="0" strike="noStrike" spc="-1" dirty="0">
              <a:latin typeface="Arial"/>
            </a:endParaRPr>
          </a:p>
        </p:txBody>
      </p:sp>
      <p:sp>
        <p:nvSpPr>
          <p:cNvPr id="94" name="CustomShape 2"/>
          <p:cNvSpPr/>
          <p:nvPr/>
        </p:nvSpPr>
        <p:spPr>
          <a:xfrm>
            <a:off x="457200" y="10330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For example, </a:t>
            </a:r>
            <a:r>
              <a:rPr lang="en-US" sz="2400" spc="-1" dirty="0" err="1">
                <a:solidFill>
                  <a:srgbClr val="FF0000"/>
                </a:solidFill>
                <a:latin typeface="Times New Roman"/>
              </a:rPr>
              <a:t>randomisation</a:t>
            </a:r>
            <a:r>
              <a:rPr lang="en-US" sz="2400" spc="-1" dirty="0">
                <a:solidFill>
                  <a:srgbClr val="FF0000"/>
                </a:solidFill>
                <a:latin typeface="Times New Roman"/>
              </a:rPr>
              <a:t> method </a:t>
            </a:r>
            <a:r>
              <a:rPr lang="en-US" sz="2400" spc="-1" dirty="0">
                <a:solidFill>
                  <a:srgbClr val="0C2340"/>
                </a:solidFill>
                <a:latin typeface="Times New Roman"/>
              </a:rPr>
              <a:t>is used in a context of distorting data by probability distribution for surveys, that have an evasive answer bias due to the privacy concerns</a:t>
            </a:r>
          </a:p>
          <a:p>
            <a:pPr marL="352440" indent="-342000" algn="just">
              <a:lnSpc>
                <a:spcPct val="100000"/>
              </a:lnSpc>
              <a:spcBef>
                <a:spcPts val="561"/>
              </a:spcBef>
              <a:buClr>
                <a:srgbClr val="0C2340"/>
              </a:buClr>
              <a:buFont typeface="Arial"/>
              <a:buChar char="•"/>
            </a:pPr>
            <a:r>
              <a:rPr lang="en-US" sz="2400" spc="-1" dirty="0" err="1">
                <a:solidFill>
                  <a:srgbClr val="0C2340"/>
                </a:solidFill>
                <a:latin typeface="Times New Roman"/>
              </a:rPr>
              <a:t>Assume,that</a:t>
            </a:r>
            <a:r>
              <a:rPr lang="en-US" sz="2400" spc="-1" dirty="0">
                <a:solidFill>
                  <a:srgbClr val="0C2340"/>
                </a:solidFill>
                <a:latin typeface="Times New Roman"/>
              </a:rPr>
              <a:t> we have a relational table R with a set of rows </a:t>
            </a:r>
            <a:r>
              <a:rPr lang="en-US" sz="2400" spc="-1" dirty="0">
                <a:solidFill>
                  <a:srgbClr val="0C2340"/>
                </a:solidFill>
                <a:latin typeface="Courier New" panose="02070309020205020404" pitchFamily="49" charset="0"/>
                <a:cs typeface="Courier New" panose="02070309020205020404" pitchFamily="49" charset="0"/>
              </a:rPr>
              <a:t>{r</a:t>
            </a:r>
            <a:r>
              <a:rPr lang="en-US" sz="2400" spc="-1" baseline="-25000" dirty="0">
                <a:solidFill>
                  <a:srgbClr val="0C2340"/>
                </a:solidFill>
                <a:latin typeface="Courier New" panose="02070309020205020404" pitchFamily="49" charset="0"/>
                <a:cs typeface="Courier New" panose="02070309020205020404" pitchFamily="49" charset="0"/>
              </a:rPr>
              <a:t>1</a:t>
            </a:r>
            <a:r>
              <a:rPr lang="en-US" sz="2400" spc="-1" dirty="0">
                <a:solidFill>
                  <a:srgbClr val="0C2340"/>
                </a:solidFill>
                <a:latin typeface="Times New Roman" panose="02020603050405020304" pitchFamily="18" charset="0"/>
                <a:cs typeface="Times New Roman" panose="02020603050405020304" pitchFamily="18" charset="0"/>
              </a:rPr>
              <a:t>,</a:t>
            </a:r>
            <a:r>
              <a:rPr lang="en-US" sz="2400" spc="-1" dirty="0">
                <a:solidFill>
                  <a:srgbClr val="0C2340"/>
                </a:solidFill>
                <a:latin typeface="Courier New" panose="02070309020205020404" pitchFamily="49" charset="0"/>
                <a:cs typeface="Courier New" panose="02070309020205020404" pitchFamily="49" charset="0"/>
              </a:rPr>
              <a:t> r</a:t>
            </a:r>
            <a:r>
              <a:rPr lang="en-US" sz="2400" spc="-1" baseline="-25000" dirty="0">
                <a:solidFill>
                  <a:srgbClr val="0C2340"/>
                </a:solidFill>
                <a:latin typeface="Courier New" panose="02070309020205020404" pitchFamily="49" charset="0"/>
                <a:cs typeface="Courier New" panose="02070309020205020404" pitchFamily="49" charset="0"/>
              </a:rPr>
              <a:t>2</a:t>
            </a:r>
            <a:r>
              <a:rPr lang="en-US" sz="2400" spc="-1" dirty="0">
                <a:solidFill>
                  <a:srgbClr val="0C2340"/>
                </a:solidFill>
                <a:latin typeface="Times New Roman" panose="02020603050405020304" pitchFamily="18" charset="0"/>
                <a:cs typeface="Times New Roman" panose="02020603050405020304" pitchFamily="18" charset="0"/>
              </a:rPr>
              <a:t>,</a:t>
            </a:r>
            <a:r>
              <a:rPr lang="en-US" sz="2400" spc="-1" dirty="0">
                <a:solidFill>
                  <a:srgbClr val="0C2340"/>
                </a:solidFill>
                <a:latin typeface="Courier New" panose="02070309020205020404" pitchFamily="49" charset="0"/>
                <a:cs typeface="Courier New" panose="02070309020205020404" pitchFamily="49" charset="0"/>
              </a:rPr>
              <a:t> </a:t>
            </a:r>
            <a:r>
              <a:rPr lang="en-US" sz="2400" spc="-1" dirty="0">
                <a:solidFill>
                  <a:srgbClr val="0C2340"/>
                </a:solidFill>
                <a:latin typeface="Times New Roman" panose="02020603050405020304" pitchFamily="18" charset="0"/>
                <a:cs typeface="Times New Roman" panose="02020603050405020304" pitchFamily="18" charset="0"/>
              </a:rPr>
              <a:t>… ,</a:t>
            </a:r>
            <a:r>
              <a:rPr lang="en-US" sz="2400" spc="-1" dirty="0">
                <a:solidFill>
                  <a:srgbClr val="0C2340"/>
                </a:solidFill>
                <a:latin typeface="Courier New" panose="02070309020205020404" pitchFamily="49" charset="0"/>
                <a:cs typeface="Courier New" panose="02070309020205020404" pitchFamily="49" charset="0"/>
              </a:rPr>
              <a:t> </a:t>
            </a:r>
            <a:r>
              <a:rPr lang="en-US" sz="2400" spc="-1" dirty="0" err="1">
                <a:solidFill>
                  <a:srgbClr val="0C2340"/>
                </a:solidFill>
                <a:latin typeface="Courier New" panose="02070309020205020404" pitchFamily="49" charset="0"/>
                <a:cs typeface="Courier New" panose="02070309020205020404" pitchFamily="49" charset="0"/>
              </a:rPr>
              <a:t>r</a:t>
            </a:r>
            <a:r>
              <a:rPr lang="en-US" sz="2400" spc="-1" baseline="-25000" dirty="0" err="1">
                <a:solidFill>
                  <a:srgbClr val="0C2340"/>
                </a:solidFill>
                <a:latin typeface="Courier New" panose="02070309020205020404" pitchFamily="49" charset="0"/>
                <a:cs typeface="Courier New" panose="02070309020205020404" pitchFamily="49" charset="0"/>
              </a:rPr>
              <a:t>n</a:t>
            </a:r>
            <a:r>
              <a:rPr lang="en-US" sz="2400" spc="-1" dirty="0">
                <a:solidFill>
                  <a:srgbClr val="0C2340"/>
                </a:solidFill>
                <a:latin typeface="Courier New" panose="02070309020205020404" pitchFamily="49" charset="0"/>
                <a:cs typeface="Courier New" panose="02070309020205020404" pitchFamily="49" charset="0"/>
              </a:rPr>
              <a:t>}</a:t>
            </a:r>
          </a:p>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For an attribute a in a row </a:t>
            </a:r>
            <a:r>
              <a:rPr lang="en-US" sz="2400" spc="-1" dirty="0" err="1">
                <a:solidFill>
                  <a:srgbClr val="0C2340"/>
                </a:solidFill>
                <a:latin typeface="Courier New" panose="02070309020205020404" pitchFamily="49" charset="0"/>
                <a:cs typeface="Courier New" panose="02070309020205020404" pitchFamily="49" charset="0"/>
              </a:rPr>
              <a:t>r</a:t>
            </a:r>
            <a:r>
              <a:rPr lang="en-US" sz="2400" spc="-1" baseline="-25000" dirty="0" err="1">
                <a:solidFill>
                  <a:srgbClr val="0C2340"/>
                </a:solidFill>
                <a:latin typeface="Courier New" panose="02070309020205020404" pitchFamily="49" charset="0"/>
                <a:cs typeface="Courier New" panose="02070309020205020404" pitchFamily="49" charset="0"/>
              </a:rPr>
              <a:t>i</a:t>
            </a:r>
            <a:r>
              <a:rPr lang="en-US" sz="2400" spc="-1" dirty="0">
                <a:solidFill>
                  <a:srgbClr val="0C2340"/>
                </a:solidFill>
                <a:latin typeface="Times New Roman"/>
              </a:rPr>
              <a:t> we add a noise component which is taken from the probability distribution function </a:t>
            </a:r>
            <a:r>
              <a:rPr lang="en-US" sz="2400" spc="-1" dirty="0">
                <a:solidFill>
                  <a:srgbClr val="0C2340"/>
                </a:solidFill>
                <a:latin typeface="Courier New" panose="02070309020205020404" pitchFamily="49" charset="0"/>
                <a:cs typeface="Courier New" panose="02070309020205020404" pitchFamily="49" charset="0"/>
              </a:rPr>
              <a:t>f(y)</a:t>
            </a:r>
          </a:p>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The noise components are denoted by </a:t>
            </a:r>
            <a:r>
              <a:rPr lang="en-US" sz="2400" spc="-1" dirty="0">
                <a:solidFill>
                  <a:srgbClr val="0C2340"/>
                </a:solidFill>
                <a:latin typeface="Courier New" panose="02070309020205020404" pitchFamily="49" charset="0"/>
                <a:cs typeface="Courier New" panose="02070309020205020404" pitchFamily="49" charset="0"/>
              </a:rPr>
              <a:t>y</a:t>
            </a:r>
            <a:r>
              <a:rPr lang="en-US" sz="2400" spc="-1" baseline="-25000" dirty="0">
                <a:solidFill>
                  <a:srgbClr val="0C2340"/>
                </a:solidFill>
                <a:latin typeface="Courier New" panose="02070309020205020404" pitchFamily="49" charset="0"/>
                <a:cs typeface="Courier New" panose="02070309020205020404" pitchFamily="49" charset="0"/>
              </a:rPr>
              <a:t>1</a:t>
            </a:r>
            <a:r>
              <a:rPr lang="en-US" sz="2400" spc="-1" dirty="0">
                <a:solidFill>
                  <a:srgbClr val="0C2340"/>
                </a:solidFill>
                <a:latin typeface="Times New Roman" panose="02020603050405020304" pitchFamily="18" charset="0"/>
                <a:cs typeface="Times New Roman" panose="02020603050405020304" pitchFamily="18" charset="0"/>
              </a:rPr>
              <a:t>,</a:t>
            </a:r>
            <a:r>
              <a:rPr lang="en-US" sz="2400" spc="-1" dirty="0">
                <a:solidFill>
                  <a:srgbClr val="0C2340"/>
                </a:solidFill>
                <a:latin typeface="Courier New" panose="02070309020205020404" pitchFamily="49" charset="0"/>
                <a:cs typeface="Courier New" panose="02070309020205020404" pitchFamily="49" charset="0"/>
              </a:rPr>
              <a:t> y</a:t>
            </a:r>
            <a:r>
              <a:rPr lang="en-US" sz="2400" spc="-1" baseline="-25000" dirty="0">
                <a:solidFill>
                  <a:srgbClr val="0C2340"/>
                </a:solidFill>
                <a:latin typeface="Courier New" panose="02070309020205020404" pitchFamily="49" charset="0"/>
                <a:cs typeface="Courier New" panose="02070309020205020404" pitchFamily="49" charset="0"/>
              </a:rPr>
              <a:t>2</a:t>
            </a:r>
            <a:r>
              <a:rPr lang="en-US" sz="2400" spc="-1" dirty="0">
                <a:solidFill>
                  <a:srgbClr val="0C2340"/>
                </a:solidFill>
                <a:latin typeface="Times New Roman" panose="02020603050405020304" pitchFamily="18" charset="0"/>
                <a:cs typeface="Times New Roman" panose="02020603050405020304" pitchFamily="18" charset="0"/>
              </a:rPr>
              <a:t>,</a:t>
            </a:r>
            <a:r>
              <a:rPr lang="en-US" sz="2400" spc="-1" dirty="0">
                <a:solidFill>
                  <a:srgbClr val="0C2340"/>
                </a:solidFill>
                <a:latin typeface="Courier New" panose="02070309020205020404" pitchFamily="49" charset="0"/>
                <a:cs typeface="Courier New" panose="02070309020205020404" pitchFamily="49" charset="0"/>
              </a:rPr>
              <a:t> </a:t>
            </a:r>
            <a:r>
              <a:rPr lang="en-US" sz="2400" spc="-1" dirty="0">
                <a:solidFill>
                  <a:srgbClr val="0C2340"/>
                </a:solidFill>
                <a:latin typeface="Times New Roman" panose="02020603050405020304" pitchFamily="18" charset="0"/>
                <a:cs typeface="Times New Roman" panose="02020603050405020304" pitchFamily="18" charset="0"/>
              </a:rPr>
              <a:t>…, </a:t>
            </a:r>
            <a:r>
              <a:rPr lang="en-US" sz="2400" spc="-1" dirty="0" err="1">
                <a:solidFill>
                  <a:srgbClr val="0C2340"/>
                </a:solidFill>
                <a:latin typeface="Courier New" panose="02070309020205020404" pitchFamily="49" charset="0"/>
                <a:cs typeface="Courier New" panose="02070309020205020404" pitchFamily="49" charset="0"/>
              </a:rPr>
              <a:t>y</a:t>
            </a:r>
            <a:r>
              <a:rPr lang="en-US" sz="2400" spc="-1" baseline="-25000" dirty="0" err="1">
                <a:solidFill>
                  <a:srgbClr val="0C2340"/>
                </a:solidFill>
                <a:latin typeface="Courier New" panose="02070309020205020404" pitchFamily="49" charset="0"/>
                <a:cs typeface="Courier New" panose="02070309020205020404" pitchFamily="49" charset="0"/>
              </a:rPr>
              <a:t>n</a:t>
            </a:r>
            <a:endParaRPr lang="en-US" sz="2400" spc="-1" baseline="-25000" dirty="0">
              <a:solidFill>
                <a:srgbClr val="0C2340"/>
              </a:solidFill>
              <a:latin typeface="Courier New" panose="02070309020205020404" pitchFamily="49" charset="0"/>
              <a:cs typeface="Courier New" panose="02070309020205020404" pitchFamily="49" charset="0"/>
            </a:endParaRPr>
          </a:p>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A new set of distorted rows is denoted by </a:t>
            </a:r>
            <a:r>
              <a:rPr lang="en-US" sz="2400" spc="-1" dirty="0">
                <a:solidFill>
                  <a:srgbClr val="0C2340"/>
                </a:solidFill>
                <a:latin typeface="Courier New" panose="02070309020205020404" pitchFamily="49" charset="0"/>
                <a:cs typeface="Courier New" panose="02070309020205020404" pitchFamily="49" charset="0"/>
              </a:rPr>
              <a:t>{r</a:t>
            </a:r>
            <a:r>
              <a:rPr lang="en-US" sz="2400" spc="-1" baseline="-25000" dirty="0">
                <a:solidFill>
                  <a:srgbClr val="0C2340"/>
                </a:solidFill>
                <a:latin typeface="Courier New" panose="02070309020205020404" pitchFamily="49" charset="0"/>
                <a:cs typeface="Courier New" panose="02070309020205020404" pitchFamily="49" charset="0"/>
              </a:rPr>
              <a:t>1</a:t>
            </a:r>
            <a:r>
              <a:rPr lang="en-US" sz="2400" spc="-1" dirty="0">
                <a:solidFill>
                  <a:srgbClr val="0C2340"/>
                </a:solidFill>
                <a:latin typeface="Courier New" panose="02070309020205020404" pitchFamily="49" charset="0"/>
                <a:cs typeface="Courier New" panose="02070309020205020404" pitchFamily="49" charset="0"/>
              </a:rPr>
              <a:t>.a+y</a:t>
            </a:r>
            <a:r>
              <a:rPr lang="en-US" sz="2400" spc="-1" baseline="-25000" dirty="0">
                <a:solidFill>
                  <a:srgbClr val="0C2340"/>
                </a:solidFill>
                <a:latin typeface="Courier New" panose="02070309020205020404" pitchFamily="49" charset="0"/>
                <a:cs typeface="Courier New" panose="02070309020205020404" pitchFamily="49" charset="0"/>
              </a:rPr>
              <a:t>1</a:t>
            </a:r>
            <a:r>
              <a:rPr lang="en-US" sz="2400" spc="-1" dirty="0">
                <a:solidFill>
                  <a:srgbClr val="0C2340"/>
                </a:solidFill>
                <a:latin typeface="Times New Roman" panose="02020603050405020304" pitchFamily="18" charset="0"/>
                <a:cs typeface="Times New Roman" panose="02020603050405020304" pitchFamily="18" charset="0"/>
              </a:rPr>
              <a:t>,</a:t>
            </a:r>
            <a:r>
              <a:rPr lang="en-US" sz="2400" spc="-1" dirty="0">
                <a:solidFill>
                  <a:srgbClr val="0C2340"/>
                </a:solidFill>
                <a:latin typeface="Courier New" panose="02070309020205020404" pitchFamily="49" charset="0"/>
                <a:cs typeface="Courier New" panose="02070309020205020404" pitchFamily="49" charset="0"/>
              </a:rPr>
              <a:t> r</a:t>
            </a:r>
            <a:r>
              <a:rPr lang="en-US" sz="2400" spc="-1" baseline="-25000" dirty="0">
                <a:solidFill>
                  <a:srgbClr val="0C2340"/>
                </a:solidFill>
                <a:latin typeface="Courier New" panose="02070309020205020404" pitchFamily="49" charset="0"/>
                <a:cs typeface="Courier New" panose="02070309020205020404" pitchFamily="49" charset="0"/>
              </a:rPr>
              <a:t>2</a:t>
            </a:r>
            <a:r>
              <a:rPr lang="en-US" sz="2400" spc="-1" dirty="0">
                <a:solidFill>
                  <a:srgbClr val="0C2340"/>
                </a:solidFill>
                <a:latin typeface="Courier New" panose="02070309020205020404" pitchFamily="49" charset="0"/>
                <a:cs typeface="Courier New" panose="02070309020205020404" pitchFamily="49" charset="0"/>
              </a:rPr>
              <a:t>.a+y</a:t>
            </a:r>
            <a:r>
              <a:rPr lang="en-US" sz="2400" spc="-1" baseline="-25000" dirty="0">
                <a:solidFill>
                  <a:srgbClr val="0C2340"/>
                </a:solidFill>
                <a:latin typeface="Courier New" panose="02070309020205020404" pitchFamily="49" charset="0"/>
                <a:cs typeface="Courier New" panose="02070309020205020404" pitchFamily="49" charset="0"/>
              </a:rPr>
              <a:t>2</a:t>
            </a:r>
            <a:r>
              <a:rPr lang="en-US" sz="2400" spc="-1" dirty="0">
                <a:solidFill>
                  <a:srgbClr val="0C2340"/>
                </a:solidFill>
                <a:latin typeface="Times New Roman" panose="02020603050405020304" pitchFamily="18" charset="0"/>
                <a:cs typeface="Times New Roman" panose="02020603050405020304" pitchFamily="18" charset="0"/>
              </a:rPr>
              <a:t>, … , </a:t>
            </a:r>
            <a:r>
              <a:rPr lang="en-US" sz="2400" spc="-1" dirty="0" err="1">
                <a:solidFill>
                  <a:srgbClr val="0C2340"/>
                </a:solidFill>
                <a:latin typeface="Courier New" panose="02070309020205020404" pitchFamily="49" charset="0"/>
                <a:cs typeface="Courier New" panose="02070309020205020404" pitchFamily="49" charset="0"/>
              </a:rPr>
              <a:t>r</a:t>
            </a:r>
            <a:r>
              <a:rPr lang="en-US" sz="2400" spc="-1" baseline="-25000" dirty="0" err="1">
                <a:solidFill>
                  <a:srgbClr val="0C2340"/>
                </a:solidFill>
                <a:latin typeface="Courier New" panose="02070309020205020404" pitchFamily="49" charset="0"/>
                <a:cs typeface="Courier New" panose="02070309020205020404" pitchFamily="49" charset="0"/>
              </a:rPr>
              <a:t>n</a:t>
            </a:r>
            <a:r>
              <a:rPr lang="en-US" sz="2400" spc="-1" dirty="0" err="1">
                <a:solidFill>
                  <a:srgbClr val="0C2340"/>
                </a:solidFill>
                <a:latin typeface="Courier New" panose="02070309020205020404" pitchFamily="49" charset="0"/>
                <a:cs typeface="Courier New" panose="02070309020205020404" pitchFamily="49" charset="0"/>
              </a:rPr>
              <a:t>.a+y</a:t>
            </a:r>
            <a:r>
              <a:rPr lang="en-US" sz="2400" spc="-1" baseline="-25000" dirty="0" err="1">
                <a:solidFill>
                  <a:srgbClr val="0C2340"/>
                </a:solidFill>
                <a:latin typeface="Courier New" panose="02070309020205020404" pitchFamily="49" charset="0"/>
                <a:cs typeface="Courier New" panose="02070309020205020404" pitchFamily="49" charset="0"/>
              </a:rPr>
              <a:t>n</a:t>
            </a:r>
            <a:r>
              <a:rPr lang="en-US" sz="2400" spc="-1" dirty="0">
                <a:solidFill>
                  <a:srgbClr val="0C2340"/>
                </a:solidFill>
                <a:latin typeface="Courier New" panose="02070309020205020404" pitchFamily="49" charset="0"/>
                <a:cs typeface="Courier New" panose="02070309020205020404" pitchFamily="49" charset="0"/>
              </a:rPr>
              <a:t> }</a:t>
            </a:r>
          </a:p>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The added noise is so significant that it is impossible to guess the original values</a:t>
            </a:r>
          </a:p>
          <a:p>
            <a:pPr marL="714375" indent="-352425" algn="just">
              <a:lnSpc>
                <a:spcPct val="100000"/>
              </a:lnSpc>
              <a:spcBef>
                <a:spcPts val="561"/>
              </a:spcBef>
              <a:buClr>
                <a:srgbClr val="0C2340"/>
              </a:buClr>
            </a:pPr>
            <a:endParaRPr lang="en-US" sz="2000" spc="-1" dirty="0">
              <a:solidFill>
                <a:srgbClr val="0C2340"/>
              </a:solidFill>
              <a:latin typeface="Times New Roman"/>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19</a:t>
            </a:fld>
            <a:endParaRPr lang="en-US" sz="1400" b="0" strike="noStrike" spc="-1">
              <a:latin typeface="Arial"/>
            </a:endParaRPr>
          </a:p>
        </p:txBody>
      </p:sp>
    </p:spTree>
    <p:extLst>
      <p:ext uri="{BB962C8B-B14F-4D97-AF65-F5344CB8AC3E}">
        <p14:creationId xmlns:p14="http://schemas.microsoft.com/office/powerpoint/2010/main" val="36614776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704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1040" cy="31626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0200">
              <a:lnSpc>
                <a:spcPct val="100000"/>
              </a:lnSpc>
              <a:spcBef>
                <a:spcPts val="561"/>
              </a:spcBef>
              <a:buClr>
                <a:srgbClr val="0C2340"/>
              </a:buClr>
              <a:buFont typeface="Arial"/>
              <a:buChar char="•"/>
            </a:pPr>
            <a:r>
              <a:rPr lang="en-US" sz="2800" spc="-1" dirty="0">
                <a:solidFill>
                  <a:srgbClr val="FF0000"/>
                </a:solidFill>
                <a:latin typeface="Times New Roman" panose="02020603050405020304" pitchFamily="18" charset="0"/>
                <a:cs typeface="Times New Roman" panose="02020603050405020304" pitchFamily="18" charset="0"/>
              </a:rPr>
              <a:t>Concepts</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Privacy in statistical databases</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Privacy protection</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Sample applications</a:t>
            </a:r>
          </a:p>
        </p:txBody>
      </p:sp>
      <p:sp>
        <p:nvSpPr>
          <p:cNvPr id="92"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2874BB4-2252-4FE0-9005-3AB4335C96C2}" type="slidenum">
              <a:rPr lang="en-US" sz="1400" b="0" strike="noStrike" spc="-1">
                <a:solidFill>
                  <a:srgbClr val="8B8B8B"/>
                </a:solidFill>
                <a:latin typeface="Montserrat"/>
                <a:ea typeface="DejaVu Sans"/>
              </a:rPr>
              <a:t>2</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Privacy protection</a:t>
            </a:r>
            <a:endParaRPr lang="en-US" sz="3200" b="0" strike="noStrike" spc="-1" dirty="0">
              <a:latin typeface="Arial"/>
            </a:endParaRPr>
          </a:p>
        </p:txBody>
      </p:sp>
      <p:sp>
        <p:nvSpPr>
          <p:cNvPr id="94" name="CustomShape 2"/>
          <p:cNvSpPr/>
          <p:nvPr/>
        </p:nvSpPr>
        <p:spPr>
          <a:xfrm>
            <a:off x="457200" y="10330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err="1">
                <a:solidFill>
                  <a:srgbClr val="0C2340"/>
                </a:solidFill>
                <a:latin typeface="Times New Roman"/>
              </a:rPr>
              <a:t>Randomisation</a:t>
            </a:r>
            <a:r>
              <a:rPr lang="en-US" sz="2400" spc="-1" dirty="0">
                <a:solidFill>
                  <a:srgbClr val="0C2340"/>
                </a:solidFill>
                <a:latin typeface="Times New Roman"/>
              </a:rPr>
              <a:t> method is simple and it can be implemented at data collection time</a:t>
            </a:r>
          </a:p>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Its weakness is, such that outlier values (values significantly different from the majority of values) are more susceptible to attack than the values in dense regions</a:t>
            </a:r>
          </a:p>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For example, we use the </a:t>
            </a:r>
            <a:r>
              <a:rPr lang="en-US" sz="2400" spc="-1" dirty="0" err="1">
                <a:solidFill>
                  <a:srgbClr val="0C2340"/>
                </a:solidFill>
                <a:latin typeface="Times New Roman"/>
              </a:rPr>
              <a:t>randomisation</a:t>
            </a:r>
            <a:r>
              <a:rPr lang="en-US" sz="2400" spc="-1" dirty="0">
                <a:solidFill>
                  <a:srgbClr val="0C2340"/>
                </a:solidFill>
                <a:latin typeface="Times New Roman"/>
              </a:rPr>
              <a:t> method to enforce privacy and we assume that </a:t>
            </a:r>
            <a:r>
              <a:rPr lang="en-US" sz="2400" spc="-1" dirty="0">
                <a:solidFill>
                  <a:srgbClr val="0C2340"/>
                </a:solidFill>
                <a:latin typeface="Courier New" panose="02070309020205020404" pitchFamily="49" charset="0"/>
                <a:cs typeface="Courier New" panose="02070309020205020404" pitchFamily="49" charset="0"/>
              </a:rPr>
              <a:t>r</a:t>
            </a:r>
            <a:r>
              <a:rPr lang="en-US" sz="2400" spc="-1" baseline="-25000" dirty="0">
                <a:solidFill>
                  <a:srgbClr val="0C2340"/>
                </a:solidFill>
                <a:latin typeface="Courier New" panose="02070309020205020404" pitchFamily="49" charset="0"/>
                <a:cs typeface="Courier New" panose="02070309020205020404" pitchFamily="49" charset="0"/>
              </a:rPr>
              <a:t>1</a:t>
            </a:r>
            <a:r>
              <a:rPr lang="en-US" sz="2400" spc="-1" dirty="0">
                <a:solidFill>
                  <a:srgbClr val="0C2340"/>
                </a:solidFill>
                <a:latin typeface="Courier New" panose="02070309020205020404" pitchFamily="49" charset="0"/>
                <a:cs typeface="Courier New" panose="02070309020205020404" pitchFamily="49" charset="0"/>
              </a:rPr>
              <a:t>.a=2</a:t>
            </a:r>
            <a:r>
              <a:rPr lang="en-US" sz="2400" spc="-1" dirty="0">
                <a:solidFill>
                  <a:srgbClr val="0C2340"/>
                </a:solidFill>
                <a:latin typeface="Times New Roman"/>
              </a:rPr>
              <a:t>, </a:t>
            </a:r>
            <a:r>
              <a:rPr lang="en-US" sz="2400" spc="-1" dirty="0">
                <a:solidFill>
                  <a:srgbClr val="0C2340"/>
                </a:solidFill>
                <a:latin typeface="Courier New" panose="02070309020205020404" pitchFamily="49" charset="0"/>
                <a:cs typeface="Courier New" panose="02070309020205020404" pitchFamily="49" charset="0"/>
              </a:rPr>
              <a:t>r</a:t>
            </a:r>
            <a:r>
              <a:rPr lang="en-US" sz="2400" spc="-1" baseline="-25000" dirty="0">
                <a:solidFill>
                  <a:srgbClr val="0C2340"/>
                </a:solidFill>
                <a:latin typeface="Courier New" panose="02070309020205020404" pitchFamily="49" charset="0"/>
                <a:cs typeface="Courier New" panose="02070309020205020404" pitchFamily="49" charset="0"/>
              </a:rPr>
              <a:t>2</a:t>
            </a:r>
            <a:r>
              <a:rPr lang="en-US" sz="2400" spc="-1" dirty="0">
                <a:solidFill>
                  <a:srgbClr val="0C2340"/>
                </a:solidFill>
                <a:latin typeface="Courier New" panose="02070309020205020404" pitchFamily="49" charset="0"/>
                <a:cs typeface="Courier New" panose="02070309020205020404" pitchFamily="49" charset="0"/>
              </a:rPr>
              <a:t>.a=1</a:t>
            </a:r>
            <a:r>
              <a:rPr lang="en-US" sz="2400" spc="-1" dirty="0">
                <a:solidFill>
                  <a:srgbClr val="0C2340"/>
                </a:solidFill>
                <a:latin typeface="Times New Roman"/>
              </a:rPr>
              <a:t>, </a:t>
            </a:r>
            <a:r>
              <a:rPr lang="en-US" sz="2400" spc="-1" dirty="0">
                <a:solidFill>
                  <a:srgbClr val="0C2340"/>
                </a:solidFill>
                <a:latin typeface="Courier New" panose="02070309020205020404" pitchFamily="49" charset="0"/>
                <a:cs typeface="Courier New" panose="02070309020205020404" pitchFamily="49" charset="0"/>
              </a:rPr>
              <a:t>r</a:t>
            </a:r>
            <a:r>
              <a:rPr lang="en-US" sz="2400" spc="-1" baseline="-25000" dirty="0">
                <a:solidFill>
                  <a:srgbClr val="0C2340"/>
                </a:solidFill>
                <a:latin typeface="Courier New" panose="02070309020205020404" pitchFamily="49" charset="0"/>
                <a:cs typeface="Courier New" panose="02070309020205020404" pitchFamily="49" charset="0"/>
              </a:rPr>
              <a:t>3</a:t>
            </a:r>
            <a:r>
              <a:rPr lang="en-US" sz="2400" spc="-1" dirty="0">
                <a:solidFill>
                  <a:srgbClr val="0C2340"/>
                </a:solidFill>
                <a:latin typeface="Courier New" panose="02070309020205020404" pitchFamily="49" charset="0"/>
                <a:cs typeface="Courier New" panose="02070309020205020404" pitchFamily="49" charset="0"/>
              </a:rPr>
              <a:t>.a=3</a:t>
            </a:r>
            <a:r>
              <a:rPr lang="en-US" sz="2400" spc="-1" dirty="0">
                <a:solidFill>
                  <a:srgbClr val="0C2340"/>
                </a:solidFill>
                <a:latin typeface="Times New Roman"/>
              </a:rPr>
              <a:t>, and </a:t>
            </a:r>
            <a:r>
              <a:rPr lang="en-US" sz="2400" spc="-1" dirty="0">
                <a:solidFill>
                  <a:srgbClr val="0C2340"/>
                </a:solidFill>
                <a:latin typeface="Courier New" panose="02070309020205020404" pitchFamily="49" charset="0"/>
                <a:cs typeface="Courier New" panose="02070309020205020404" pitchFamily="49" charset="0"/>
              </a:rPr>
              <a:t>r</a:t>
            </a:r>
            <a:r>
              <a:rPr lang="en-US" sz="2400" spc="-1" baseline="-25000" dirty="0">
                <a:solidFill>
                  <a:srgbClr val="0C2340"/>
                </a:solidFill>
                <a:latin typeface="Courier New" panose="02070309020205020404" pitchFamily="49" charset="0"/>
                <a:cs typeface="Courier New" panose="02070309020205020404" pitchFamily="49" charset="0"/>
              </a:rPr>
              <a:t>4</a:t>
            </a:r>
            <a:r>
              <a:rPr lang="en-US" sz="2400" spc="-1" dirty="0">
                <a:solidFill>
                  <a:srgbClr val="0C2340"/>
                </a:solidFill>
                <a:latin typeface="Courier New" panose="02070309020205020404" pitchFamily="49" charset="0"/>
                <a:cs typeface="Courier New" panose="02070309020205020404" pitchFamily="49" charset="0"/>
              </a:rPr>
              <a:t>.a=2</a:t>
            </a:r>
          </a:p>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Next assume that the following </a:t>
            </a:r>
            <a:r>
              <a:rPr lang="en-US" sz="2400" spc="-1" dirty="0" err="1">
                <a:solidFill>
                  <a:srgbClr val="0C2340"/>
                </a:solidFill>
                <a:latin typeface="Times New Roman"/>
              </a:rPr>
              <a:t>randomisation</a:t>
            </a:r>
            <a:r>
              <a:rPr lang="en-US" sz="2400" spc="-1" dirty="0">
                <a:solidFill>
                  <a:srgbClr val="0C2340"/>
                </a:solidFill>
                <a:latin typeface="Times New Roman"/>
              </a:rPr>
              <a:t> record is applied </a:t>
            </a:r>
            <a:r>
              <a:rPr lang="en-US" sz="2400" spc="-1" dirty="0">
                <a:solidFill>
                  <a:srgbClr val="0C2340"/>
                </a:solidFill>
                <a:latin typeface="Courier New" panose="02070309020205020404" pitchFamily="49" charset="0"/>
                <a:cs typeface="Courier New" panose="02070309020205020404" pitchFamily="49" charset="0"/>
              </a:rPr>
              <a:t>[1</a:t>
            </a:r>
            <a:r>
              <a:rPr lang="en-US" sz="2400" spc="-1" dirty="0">
                <a:solidFill>
                  <a:srgbClr val="0C2340"/>
                </a:solidFill>
                <a:latin typeface="Times New Roman" panose="02020603050405020304" pitchFamily="18" charset="0"/>
                <a:cs typeface="Times New Roman" panose="02020603050405020304" pitchFamily="18" charset="0"/>
              </a:rPr>
              <a:t>,</a:t>
            </a:r>
            <a:r>
              <a:rPr lang="en-US" sz="2400" spc="-1" dirty="0">
                <a:solidFill>
                  <a:srgbClr val="0C2340"/>
                </a:solidFill>
                <a:latin typeface="Courier New" panose="02070309020205020404" pitchFamily="49" charset="0"/>
                <a:cs typeface="Courier New" panose="02070309020205020404" pitchFamily="49" charset="0"/>
              </a:rPr>
              <a:t> 4</a:t>
            </a:r>
            <a:r>
              <a:rPr lang="en-US" sz="2400" spc="-1" dirty="0">
                <a:solidFill>
                  <a:srgbClr val="0C2340"/>
                </a:solidFill>
                <a:latin typeface="Times New Roman" panose="02020603050405020304" pitchFamily="18" charset="0"/>
                <a:cs typeface="Times New Roman" panose="02020603050405020304" pitchFamily="18" charset="0"/>
              </a:rPr>
              <a:t>,</a:t>
            </a:r>
            <a:r>
              <a:rPr lang="en-US" sz="2400" spc="-1" dirty="0">
                <a:solidFill>
                  <a:srgbClr val="0C2340"/>
                </a:solidFill>
                <a:latin typeface="Courier New" panose="02070309020205020404" pitchFamily="49" charset="0"/>
                <a:cs typeface="Courier New" panose="02070309020205020404" pitchFamily="49" charset="0"/>
              </a:rPr>
              <a:t> 1</a:t>
            </a:r>
            <a:r>
              <a:rPr lang="en-US" sz="2400" spc="-1" dirty="0">
                <a:solidFill>
                  <a:srgbClr val="0C2340"/>
                </a:solidFill>
                <a:latin typeface="Times New Roman" panose="02020603050405020304" pitchFamily="18" charset="0"/>
                <a:cs typeface="Times New Roman" panose="02020603050405020304" pitchFamily="18" charset="0"/>
              </a:rPr>
              <a:t>,</a:t>
            </a:r>
            <a:r>
              <a:rPr lang="en-US" sz="2400" spc="-1" dirty="0">
                <a:solidFill>
                  <a:srgbClr val="0C2340"/>
                </a:solidFill>
                <a:latin typeface="Courier New" panose="02070309020205020404" pitchFamily="49" charset="0"/>
                <a:cs typeface="Courier New" panose="02070309020205020404" pitchFamily="49" charset="0"/>
              </a:rPr>
              <a:t> 2]</a:t>
            </a:r>
            <a:r>
              <a:rPr lang="en-US" sz="2400" spc="-1" dirty="0">
                <a:solidFill>
                  <a:srgbClr val="0C2340"/>
                </a:solidFill>
                <a:latin typeface="Times New Roman" panose="02020603050405020304" pitchFamily="18" charset="0"/>
                <a:cs typeface="Times New Roman" panose="02020603050405020304" pitchFamily="18" charset="0"/>
              </a:rPr>
              <a:t>,</a:t>
            </a:r>
            <a:r>
              <a:rPr lang="en-US" sz="2400" spc="-1" dirty="0">
                <a:solidFill>
                  <a:srgbClr val="0C2340"/>
                </a:solidFill>
                <a:latin typeface="Courier New" panose="02070309020205020404" pitchFamily="49" charset="0"/>
                <a:cs typeface="Courier New" panose="02070309020205020404" pitchFamily="49" charset="0"/>
              </a:rPr>
              <a:t> </a:t>
            </a:r>
            <a:r>
              <a:rPr lang="en-US" sz="2400" spc="-1" dirty="0">
                <a:solidFill>
                  <a:srgbClr val="0C2340"/>
                </a:solidFill>
                <a:latin typeface="Times New Roman"/>
              </a:rPr>
              <a:t>such that </a:t>
            </a:r>
            <a:r>
              <a:rPr lang="en-US" sz="2400" spc="-1" dirty="0">
                <a:solidFill>
                  <a:srgbClr val="0C2340"/>
                </a:solidFill>
                <a:latin typeface="Courier New" panose="02070309020205020404" pitchFamily="49" charset="0"/>
                <a:cs typeface="Courier New" panose="02070309020205020404" pitchFamily="49" charset="0"/>
              </a:rPr>
              <a:t>sum([1</a:t>
            </a:r>
            <a:r>
              <a:rPr lang="en-US" sz="2400" spc="-1" dirty="0">
                <a:solidFill>
                  <a:srgbClr val="0C2340"/>
                </a:solidFill>
                <a:latin typeface="Times New Roman" panose="02020603050405020304" pitchFamily="18" charset="0"/>
                <a:cs typeface="Times New Roman" panose="02020603050405020304" pitchFamily="18" charset="0"/>
              </a:rPr>
              <a:t>,</a:t>
            </a:r>
            <a:r>
              <a:rPr lang="en-US" sz="2400" spc="-1" dirty="0">
                <a:solidFill>
                  <a:srgbClr val="0C2340"/>
                </a:solidFill>
                <a:latin typeface="Courier New" panose="02070309020205020404" pitchFamily="49" charset="0"/>
                <a:cs typeface="Courier New" panose="02070309020205020404" pitchFamily="49" charset="0"/>
              </a:rPr>
              <a:t> 4</a:t>
            </a:r>
            <a:r>
              <a:rPr lang="en-US" sz="2400" spc="-1" dirty="0">
                <a:solidFill>
                  <a:srgbClr val="0C2340"/>
                </a:solidFill>
                <a:latin typeface="Times New Roman" panose="02020603050405020304" pitchFamily="18" charset="0"/>
                <a:cs typeface="Times New Roman" panose="02020603050405020304" pitchFamily="18" charset="0"/>
              </a:rPr>
              <a:t>,</a:t>
            </a:r>
            <a:r>
              <a:rPr lang="en-US" sz="2400" spc="-1" dirty="0">
                <a:solidFill>
                  <a:srgbClr val="0C2340"/>
                </a:solidFill>
                <a:latin typeface="Courier New" panose="02070309020205020404" pitchFamily="49" charset="0"/>
                <a:cs typeface="Courier New" panose="02070309020205020404" pitchFamily="49" charset="0"/>
              </a:rPr>
              <a:t> 1</a:t>
            </a:r>
            <a:r>
              <a:rPr lang="en-US" sz="2400" spc="-1" dirty="0">
                <a:solidFill>
                  <a:srgbClr val="0C2340"/>
                </a:solidFill>
                <a:latin typeface="Times New Roman" panose="02020603050405020304" pitchFamily="18" charset="0"/>
                <a:cs typeface="Times New Roman" panose="02020603050405020304" pitchFamily="18" charset="0"/>
              </a:rPr>
              <a:t>,</a:t>
            </a:r>
            <a:r>
              <a:rPr lang="en-US" sz="2400" spc="-1" dirty="0">
                <a:solidFill>
                  <a:srgbClr val="0C2340"/>
                </a:solidFill>
                <a:latin typeface="Courier New" panose="02070309020205020404" pitchFamily="49" charset="0"/>
                <a:cs typeface="Courier New" panose="02070309020205020404" pitchFamily="49" charset="0"/>
              </a:rPr>
              <a:t> 2])=8</a:t>
            </a:r>
          </a:p>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The values after </a:t>
            </a:r>
            <a:r>
              <a:rPr lang="en-US" sz="2400" spc="-1" dirty="0" err="1">
                <a:solidFill>
                  <a:srgbClr val="0C2340"/>
                </a:solidFill>
                <a:latin typeface="Times New Roman"/>
              </a:rPr>
              <a:t>randomisation</a:t>
            </a:r>
            <a:r>
              <a:rPr lang="en-US" sz="2400" spc="-1" dirty="0">
                <a:solidFill>
                  <a:srgbClr val="0C2340"/>
                </a:solidFill>
                <a:latin typeface="Times New Roman"/>
              </a:rPr>
              <a:t> </a:t>
            </a:r>
            <a:r>
              <a:rPr lang="en-US" sz="2400" spc="-1" dirty="0">
                <a:solidFill>
                  <a:srgbClr val="0C2340"/>
                </a:solidFill>
                <a:latin typeface="Courier New" panose="02070309020205020404" pitchFamily="49" charset="0"/>
                <a:cs typeface="Courier New" panose="02070309020205020404" pitchFamily="49" charset="0"/>
              </a:rPr>
              <a:t>r</a:t>
            </a:r>
            <a:r>
              <a:rPr lang="en-US" sz="2400" spc="-1" baseline="-25000" dirty="0">
                <a:solidFill>
                  <a:srgbClr val="0C2340"/>
                </a:solidFill>
                <a:latin typeface="Courier New" panose="02070309020205020404" pitchFamily="49" charset="0"/>
                <a:cs typeface="Courier New" panose="02070309020205020404" pitchFamily="49" charset="0"/>
              </a:rPr>
              <a:t>1</a:t>
            </a:r>
            <a:r>
              <a:rPr lang="en-US" sz="2400" spc="-1" dirty="0">
                <a:solidFill>
                  <a:srgbClr val="0C2340"/>
                </a:solidFill>
                <a:latin typeface="Courier New" panose="02070309020205020404" pitchFamily="49" charset="0"/>
                <a:cs typeface="Courier New" panose="02070309020205020404" pitchFamily="49" charset="0"/>
              </a:rPr>
              <a:t>.a=3</a:t>
            </a:r>
            <a:r>
              <a:rPr lang="en-US" sz="2400" spc="-1" dirty="0">
                <a:solidFill>
                  <a:srgbClr val="0C2340"/>
                </a:solidFill>
                <a:latin typeface="Times New Roman" panose="02020603050405020304" pitchFamily="18" charset="0"/>
                <a:cs typeface="Times New Roman" panose="02020603050405020304" pitchFamily="18" charset="0"/>
              </a:rPr>
              <a:t>,</a:t>
            </a:r>
            <a:r>
              <a:rPr lang="en-US" sz="2400" spc="-1" dirty="0">
                <a:solidFill>
                  <a:srgbClr val="0C2340"/>
                </a:solidFill>
                <a:latin typeface="Courier New" panose="02070309020205020404" pitchFamily="49" charset="0"/>
                <a:cs typeface="Courier New" panose="02070309020205020404" pitchFamily="49" charset="0"/>
              </a:rPr>
              <a:t> r</a:t>
            </a:r>
            <a:r>
              <a:rPr lang="en-US" sz="2400" spc="-1" baseline="-25000" dirty="0">
                <a:solidFill>
                  <a:srgbClr val="0C2340"/>
                </a:solidFill>
                <a:latin typeface="Courier New" panose="02070309020205020404" pitchFamily="49" charset="0"/>
                <a:cs typeface="Courier New" panose="02070309020205020404" pitchFamily="49" charset="0"/>
              </a:rPr>
              <a:t>2</a:t>
            </a:r>
            <a:r>
              <a:rPr lang="en-US" sz="2400" spc="-1" dirty="0">
                <a:solidFill>
                  <a:srgbClr val="0C2340"/>
                </a:solidFill>
                <a:latin typeface="Courier New" panose="02070309020205020404" pitchFamily="49" charset="0"/>
                <a:cs typeface="Courier New" panose="02070309020205020404" pitchFamily="49" charset="0"/>
              </a:rPr>
              <a:t>.a=5</a:t>
            </a:r>
            <a:r>
              <a:rPr lang="en-US" sz="2400" spc="-1" dirty="0">
                <a:solidFill>
                  <a:srgbClr val="0C2340"/>
                </a:solidFill>
                <a:latin typeface="Times New Roman" panose="02020603050405020304" pitchFamily="18" charset="0"/>
                <a:cs typeface="Times New Roman" panose="02020603050405020304" pitchFamily="18" charset="0"/>
              </a:rPr>
              <a:t>,</a:t>
            </a:r>
            <a:r>
              <a:rPr lang="en-US" sz="2400" spc="-1" dirty="0">
                <a:solidFill>
                  <a:srgbClr val="0C2340"/>
                </a:solidFill>
                <a:latin typeface="Courier New" panose="02070309020205020404" pitchFamily="49" charset="0"/>
                <a:cs typeface="Courier New" panose="02070309020205020404" pitchFamily="49" charset="0"/>
              </a:rPr>
              <a:t> r</a:t>
            </a:r>
            <a:r>
              <a:rPr lang="en-US" sz="2400" spc="-1" baseline="-25000" dirty="0">
                <a:solidFill>
                  <a:srgbClr val="0C2340"/>
                </a:solidFill>
                <a:latin typeface="Courier New" panose="02070309020205020404" pitchFamily="49" charset="0"/>
                <a:cs typeface="Courier New" panose="02070309020205020404" pitchFamily="49" charset="0"/>
              </a:rPr>
              <a:t>3</a:t>
            </a:r>
            <a:r>
              <a:rPr lang="en-US" sz="2400" spc="-1" dirty="0">
                <a:solidFill>
                  <a:srgbClr val="0C2340"/>
                </a:solidFill>
                <a:latin typeface="Courier New" panose="02070309020205020404" pitchFamily="49" charset="0"/>
                <a:cs typeface="Courier New" panose="02070309020205020404" pitchFamily="49" charset="0"/>
              </a:rPr>
              <a:t>.a=4</a:t>
            </a:r>
            <a:r>
              <a:rPr lang="en-US" sz="2400" spc="-1" dirty="0">
                <a:solidFill>
                  <a:srgbClr val="0C2340"/>
                </a:solidFill>
                <a:latin typeface="Times New Roman"/>
              </a:rPr>
              <a:t>, and </a:t>
            </a:r>
            <a:r>
              <a:rPr lang="en-US" sz="2400" spc="-1" dirty="0">
                <a:solidFill>
                  <a:srgbClr val="0C2340"/>
                </a:solidFill>
                <a:latin typeface="Courier New" panose="02070309020205020404" pitchFamily="49" charset="0"/>
                <a:cs typeface="Courier New" panose="02070309020205020404" pitchFamily="49" charset="0"/>
              </a:rPr>
              <a:t>r</a:t>
            </a:r>
            <a:r>
              <a:rPr lang="en-US" sz="2400" spc="-1" baseline="-25000" dirty="0">
                <a:solidFill>
                  <a:srgbClr val="0C2340"/>
                </a:solidFill>
                <a:latin typeface="Courier New" panose="02070309020205020404" pitchFamily="49" charset="0"/>
                <a:cs typeface="Courier New" panose="02070309020205020404" pitchFamily="49" charset="0"/>
              </a:rPr>
              <a:t>4</a:t>
            </a:r>
            <a:r>
              <a:rPr lang="en-US" sz="2400" spc="-1" dirty="0">
                <a:solidFill>
                  <a:srgbClr val="0C2340"/>
                </a:solidFill>
                <a:latin typeface="Courier New" panose="02070309020205020404" pitchFamily="49" charset="0"/>
                <a:cs typeface="Courier New" panose="02070309020205020404" pitchFamily="49" charset="0"/>
              </a:rPr>
              <a:t>.a=4</a:t>
            </a:r>
            <a:r>
              <a:rPr lang="en-US" sz="2400" spc="-1" dirty="0">
                <a:solidFill>
                  <a:srgbClr val="0C2340"/>
                </a:solidFill>
                <a:latin typeface="Times New Roman"/>
              </a:rPr>
              <a:t> are revealed to a use together with 8 (summation over </a:t>
            </a:r>
            <a:r>
              <a:rPr lang="en-US" sz="2400" spc="-1" dirty="0" err="1">
                <a:solidFill>
                  <a:srgbClr val="0C2340"/>
                </a:solidFill>
                <a:latin typeface="Times New Roman"/>
              </a:rPr>
              <a:t>randomisation</a:t>
            </a:r>
            <a:r>
              <a:rPr lang="en-US" sz="2400" spc="-1" dirty="0">
                <a:solidFill>
                  <a:srgbClr val="0C2340"/>
                </a:solidFill>
                <a:latin typeface="Times New Roman"/>
              </a:rPr>
              <a:t> record)</a:t>
            </a:r>
          </a:p>
          <a:p>
            <a:pPr marL="714375" indent="-352425" algn="just">
              <a:lnSpc>
                <a:spcPct val="100000"/>
              </a:lnSpc>
              <a:spcBef>
                <a:spcPts val="561"/>
              </a:spcBef>
              <a:buClr>
                <a:srgbClr val="0C2340"/>
              </a:buClr>
            </a:pPr>
            <a:endParaRPr lang="en-US" sz="2000" spc="-1" dirty="0">
              <a:solidFill>
                <a:srgbClr val="0C2340"/>
              </a:solidFill>
              <a:latin typeface="Times New Roman"/>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20</a:t>
            </a:fld>
            <a:endParaRPr lang="en-US" sz="1400" b="0" strike="noStrike" spc="-1">
              <a:latin typeface="Arial"/>
            </a:endParaRPr>
          </a:p>
        </p:txBody>
      </p:sp>
    </p:spTree>
    <p:extLst>
      <p:ext uri="{BB962C8B-B14F-4D97-AF65-F5344CB8AC3E}">
        <p14:creationId xmlns:p14="http://schemas.microsoft.com/office/powerpoint/2010/main" val="120318356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Privacy protection</a:t>
            </a:r>
            <a:endParaRPr lang="en-US" sz="3200" b="0" strike="noStrike" spc="-1" dirty="0">
              <a:latin typeface="Arial"/>
            </a:endParaRPr>
          </a:p>
        </p:txBody>
      </p:sp>
      <p:sp>
        <p:nvSpPr>
          <p:cNvPr id="94" name="CustomShape 2"/>
          <p:cNvSpPr/>
          <p:nvPr/>
        </p:nvSpPr>
        <p:spPr>
          <a:xfrm>
            <a:off x="457200" y="10330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Then a user is able to find a correct value of </a:t>
            </a:r>
            <a:r>
              <a:rPr lang="en-US" sz="2400" spc="-1" dirty="0" err="1">
                <a:solidFill>
                  <a:srgbClr val="0C2340"/>
                </a:solidFill>
                <a:latin typeface="Courier New" panose="02070309020205020404" pitchFamily="49" charset="0"/>
                <a:cs typeface="Courier New" panose="02070309020205020404" pitchFamily="49" charset="0"/>
              </a:rPr>
              <a:t>avg</a:t>
            </a:r>
            <a:r>
              <a:rPr lang="en-US" sz="2400" spc="-1" dirty="0">
                <a:solidFill>
                  <a:srgbClr val="0C2340"/>
                </a:solidFill>
                <a:latin typeface="Courier New" panose="02070309020205020404" pitchFamily="49" charset="0"/>
                <a:cs typeface="Courier New" panose="02070309020205020404" pitchFamily="49" charset="0"/>
              </a:rPr>
              <a:t>(r</a:t>
            </a:r>
            <a:r>
              <a:rPr lang="en-US" sz="2400" spc="-1" baseline="-25000" dirty="0">
                <a:solidFill>
                  <a:srgbClr val="0C2340"/>
                </a:solidFill>
                <a:latin typeface="Courier New" panose="02070309020205020404" pitchFamily="49" charset="0"/>
                <a:cs typeface="Courier New" panose="02070309020205020404" pitchFamily="49" charset="0"/>
              </a:rPr>
              <a:t>1</a:t>
            </a:r>
            <a:r>
              <a:rPr lang="en-US" sz="2400" spc="-1" dirty="0">
                <a:solidFill>
                  <a:srgbClr val="0C2340"/>
                </a:solidFill>
                <a:latin typeface="Courier New" panose="02070309020205020404" pitchFamily="49" charset="0"/>
                <a:cs typeface="Courier New" panose="02070309020205020404" pitchFamily="49" charset="0"/>
              </a:rPr>
              <a:t>.a</a:t>
            </a:r>
            <a:r>
              <a:rPr lang="en-US" sz="2400" spc="-1" dirty="0">
                <a:solidFill>
                  <a:srgbClr val="0C2340"/>
                </a:solidFill>
                <a:latin typeface="Times New Roman" panose="02020603050405020304" pitchFamily="18" charset="0"/>
                <a:cs typeface="Times New Roman" panose="02020603050405020304" pitchFamily="18" charset="0"/>
              </a:rPr>
              <a:t>,</a:t>
            </a:r>
            <a:r>
              <a:rPr lang="en-US" sz="2400" spc="-1" dirty="0">
                <a:solidFill>
                  <a:srgbClr val="0C2340"/>
                </a:solidFill>
                <a:latin typeface="Courier New" panose="02070309020205020404" pitchFamily="49" charset="0"/>
                <a:cs typeface="Courier New" panose="02070309020205020404" pitchFamily="49" charset="0"/>
              </a:rPr>
              <a:t> r</a:t>
            </a:r>
            <a:r>
              <a:rPr lang="en-US" sz="2400" spc="-1" baseline="-25000" dirty="0">
                <a:solidFill>
                  <a:srgbClr val="0C2340"/>
                </a:solidFill>
                <a:latin typeface="Courier New" panose="02070309020205020404" pitchFamily="49" charset="0"/>
                <a:cs typeface="Courier New" panose="02070309020205020404" pitchFamily="49" charset="0"/>
              </a:rPr>
              <a:t>2</a:t>
            </a:r>
            <a:r>
              <a:rPr lang="en-US" sz="2400" spc="-1" dirty="0">
                <a:solidFill>
                  <a:srgbClr val="0C2340"/>
                </a:solidFill>
                <a:latin typeface="Courier New" panose="02070309020205020404" pitchFamily="49" charset="0"/>
                <a:cs typeface="Courier New" panose="02070309020205020404" pitchFamily="49" charset="0"/>
              </a:rPr>
              <a:t>.a</a:t>
            </a:r>
            <a:r>
              <a:rPr lang="en-US" sz="2400" spc="-1" dirty="0">
                <a:solidFill>
                  <a:srgbClr val="0C2340"/>
                </a:solidFill>
                <a:latin typeface="Times New Roman" panose="02020603050405020304" pitchFamily="18" charset="0"/>
                <a:cs typeface="Times New Roman" panose="02020603050405020304" pitchFamily="18" charset="0"/>
              </a:rPr>
              <a:t> ,</a:t>
            </a:r>
            <a:r>
              <a:rPr lang="en-US" sz="2400" spc="-1" dirty="0">
                <a:solidFill>
                  <a:srgbClr val="0C2340"/>
                </a:solidFill>
                <a:latin typeface="Courier New" panose="02070309020205020404" pitchFamily="49" charset="0"/>
                <a:cs typeface="Courier New" panose="02070309020205020404" pitchFamily="49" charset="0"/>
              </a:rPr>
              <a:t> r</a:t>
            </a:r>
            <a:r>
              <a:rPr lang="en-US" sz="2400" spc="-1" baseline="-25000" dirty="0">
                <a:solidFill>
                  <a:srgbClr val="0C2340"/>
                </a:solidFill>
                <a:latin typeface="Courier New" panose="02070309020205020404" pitchFamily="49" charset="0"/>
                <a:cs typeface="Courier New" panose="02070309020205020404" pitchFamily="49" charset="0"/>
              </a:rPr>
              <a:t>3</a:t>
            </a:r>
            <a:r>
              <a:rPr lang="en-US" sz="2400" spc="-1" dirty="0">
                <a:solidFill>
                  <a:srgbClr val="0C2340"/>
                </a:solidFill>
                <a:latin typeface="Courier New" panose="02070309020205020404" pitchFamily="49" charset="0"/>
                <a:cs typeface="Courier New" panose="02070309020205020404" pitchFamily="49" charset="0"/>
              </a:rPr>
              <a:t>.a</a:t>
            </a:r>
            <a:r>
              <a:rPr lang="en-US" sz="2400" spc="-1" dirty="0">
                <a:solidFill>
                  <a:srgbClr val="0C2340"/>
                </a:solidFill>
                <a:latin typeface="Times New Roman" panose="02020603050405020304" pitchFamily="18" charset="0"/>
                <a:cs typeface="Times New Roman" panose="02020603050405020304" pitchFamily="18" charset="0"/>
              </a:rPr>
              <a:t> ,</a:t>
            </a:r>
            <a:r>
              <a:rPr lang="en-US" sz="2400" spc="-1" dirty="0">
                <a:solidFill>
                  <a:srgbClr val="0C2340"/>
                </a:solidFill>
                <a:latin typeface="Courier New" panose="02070309020205020404" pitchFamily="49" charset="0"/>
                <a:cs typeface="Courier New" panose="02070309020205020404" pitchFamily="49" charset="0"/>
              </a:rPr>
              <a:t> r</a:t>
            </a:r>
            <a:r>
              <a:rPr lang="en-US" sz="2400" spc="-1" baseline="-25000" dirty="0">
                <a:solidFill>
                  <a:srgbClr val="0C2340"/>
                </a:solidFill>
                <a:latin typeface="Courier New" panose="02070309020205020404" pitchFamily="49" charset="0"/>
                <a:cs typeface="Courier New" panose="02070309020205020404" pitchFamily="49" charset="0"/>
              </a:rPr>
              <a:t>4</a:t>
            </a:r>
            <a:r>
              <a:rPr lang="en-US" sz="2400" spc="-1" dirty="0">
                <a:solidFill>
                  <a:srgbClr val="0C2340"/>
                </a:solidFill>
                <a:latin typeface="Courier New" panose="02070309020205020404" pitchFamily="49" charset="0"/>
                <a:cs typeface="Courier New" panose="02070309020205020404" pitchFamily="49" charset="0"/>
              </a:rPr>
              <a:t>.a)</a:t>
            </a:r>
            <a:r>
              <a:rPr lang="en-US" sz="2400" spc="-1" dirty="0">
                <a:solidFill>
                  <a:srgbClr val="0C2340"/>
                </a:solidFill>
                <a:latin typeface="Times New Roman"/>
              </a:rPr>
              <a:t> through computation of </a:t>
            </a:r>
            <a:r>
              <a:rPr lang="en-US" sz="2400" spc="-1" dirty="0">
                <a:solidFill>
                  <a:srgbClr val="0C2340"/>
                </a:solidFill>
                <a:latin typeface="Courier New" panose="02070309020205020404" pitchFamily="49" charset="0"/>
                <a:cs typeface="Courier New" panose="02070309020205020404" pitchFamily="49" charset="0"/>
              </a:rPr>
              <a:t>((r</a:t>
            </a:r>
            <a:r>
              <a:rPr lang="en-US" sz="2400" spc="-1" baseline="-25000" dirty="0">
                <a:solidFill>
                  <a:srgbClr val="0C2340"/>
                </a:solidFill>
                <a:latin typeface="Courier New" panose="02070309020205020404" pitchFamily="49" charset="0"/>
                <a:cs typeface="Courier New" panose="02070309020205020404" pitchFamily="49" charset="0"/>
              </a:rPr>
              <a:t>1</a:t>
            </a:r>
            <a:r>
              <a:rPr lang="en-US" sz="2400" spc="-1" dirty="0">
                <a:solidFill>
                  <a:srgbClr val="0C2340"/>
                </a:solidFill>
                <a:latin typeface="Courier New" panose="02070309020205020404" pitchFamily="49" charset="0"/>
                <a:cs typeface="Courier New" panose="02070309020205020404" pitchFamily="49" charset="0"/>
              </a:rPr>
              <a:t>.a + r</a:t>
            </a:r>
            <a:r>
              <a:rPr lang="en-US" sz="2400" spc="-1" baseline="-25000" dirty="0">
                <a:solidFill>
                  <a:srgbClr val="0C2340"/>
                </a:solidFill>
                <a:latin typeface="Courier New" panose="02070309020205020404" pitchFamily="49" charset="0"/>
                <a:cs typeface="Courier New" panose="02070309020205020404" pitchFamily="49" charset="0"/>
              </a:rPr>
              <a:t>2</a:t>
            </a:r>
            <a:r>
              <a:rPr lang="en-US" sz="2400" spc="-1" dirty="0">
                <a:solidFill>
                  <a:srgbClr val="0C2340"/>
                </a:solidFill>
                <a:latin typeface="Courier New" panose="02070309020205020404" pitchFamily="49" charset="0"/>
                <a:cs typeface="Courier New" panose="02070309020205020404" pitchFamily="49" charset="0"/>
              </a:rPr>
              <a:t>.a + r</a:t>
            </a:r>
            <a:r>
              <a:rPr lang="en-US" sz="2400" spc="-1" baseline="-25000" dirty="0">
                <a:solidFill>
                  <a:srgbClr val="0C2340"/>
                </a:solidFill>
                <a:latin typeface="Courier New" panose="02070309020205020404" pitchFamily="49" charset="0"/>
                <a:cs typeface="Courier New" panose="02070309020205020404" pitchFamily="49" charset="0"/>
              </a:rPr>
              <a:t>3</a:t>
            </a:r>
            <a:r>
              <a:rPr lang="en-US" sz="2400" spc="-1" dirty="0">
                <a:solidFill>
                  <a:srgbClr val="0C2340"/>
                </a:solidFill>
                <a:latin typeface="Courier New" panose="02070309020205020404" pitchFamily="49" charset="0"/>
                <a:cs typeface="Courier New" panose="02070309020205020404" pitchFamily="49" charset="0"/>
              </a:rPr>
              <a:t>.a + r</a:t>
            </a:r>
            <a:r>
              <a:rPr lang="en-US" sz="2400" spc="-1" baseline="-25000" dirty="0">
                <a:solidFill>
                  <a:srgbClr val="0C2340"/>
                </a:solidFill>
                <a:latin typeface="Courier New" panose="02070309020205020404" pitchFamily="49" charset="0"/>
                <a:cs typeface="Courier New" panose="02070309020205020404" pitchFamily="49" charset="0"/>
              </a:rPr>
              <a:t>4</a:t>
            </a:r>
            <a:r>
              <a:rPr lang="en-US" sz="2400" spc="-1" dirty="0">
                <a:solidFill>
                  <a:srgbClr val="0C2340"/>
                </a:solidFill>
                <a:latin typeface="Courier New" panose="02070309020205020404" pitchFamily="49" charset="0"/>
                <a:cs typeface="Courier New" panose="02070309020205020404" pitchFamily="49" charset="0"/>
              </a:rPr>
              <a:t>.a)-8)/4 = 2</a:t>
            </a:r>
            <a:r>
              <a:rPr lang="en-US" sz="2400" spc="-1" dirty="0">
                <a:solidFill>
                  <a:srgbClr val="0C2340"/>
                </a:solidFill>
                <a:latin typeface="Times New Roman"/>
              </a:rPr>
              <a:t> without knowing the original values of </a:t>
            </a:r>
            <a:r>
              <a:rPr lang="en-US" sz="2400" spc="-1" dirty="0">
                <a:solidFill>
                  <a:srgbClr val="0C2340"/>
                </a:solidFill>
                <a:latin typeface="Courier New" panose="02070309020205020404" pitchFamily="49" charset="0"/>
                <a:cs typeface="Courier New" panose="02070309020205020404" pitchFamily="49" charset="0"/>
              </a:rPr>
              <a:t>r</a:t>
            </a:r>
            <a:r>
              <a:rPr lang="en-US" sz="2400" spc="-1" baseline="-25000" dirty="0">
                <a:solidFill>
                  <a:srgbClr val="0C2340"/>
                </a:solidFill>
                <a:latin typeface="Courier New" panose="02070309020205020404" pitchFamily="49" charset="0"/>
                <a:cs typeface="Courier New" panose="02070309020205020404" pitchFamily="49" charset="0"/>
              </a:rPr>
              <a:t>1</a:t>
            </a:r>
            <a:r>
              <a:rPr lang="en-US" sz="2400" spc="-1" dirty="0">
                <a:solidFill>
                  <a:srgbClr val="0C2340"/>
                </a:solidFill>
                <a:latin typeface="Courier New" panose="02070309020205020404" pitchFamily="49" charset="0"/>
                <a:cs typeface="Courier New" panose="02070309020205020404" pitchFamily="49" charset="0"/>
              </a:rPr>
              <a:t>.a</a:t>
            </a:r>
            <a:r>
              <a:rPr lang="en-US" sz="2400" spc="-1" dirty="0">
                <a:solidFill>
                  <a:srgbClr val="0C2340"/>
                </a:solidFill>
                <a:latin typeface="Times New Roman" panose="02020603050405020304" pitchFamily="18" charset="0"/>
                <a:cs typeface="Times New Roman" panose="02020603050405020304" pitchFamily="18" charset="0"/>
              </a:rPr>
              <a:t> ,</a:t>
            </a:r>
            <a:r>
              <a:rPr lang="en-US" sz="2400" spc="-1" dirty="0">
                <a:solidFill>
                  <a:srgbClr val="0C2340"/>
                </a:solidFill>
                <a:latin typeface="Courier New" panose="02070309020205020404" pitchFamily="49" charset="0"/>
                <a:cs typeface="Courier New" panose="02070309020205020404" pitchFamily="49" charset="0"/>
              </a:rPr>
              <a:t> r</a:t>
            </a:r>
            <a:r>
              <a:rPr lang="en-US" sz="2400" spc="-1" baseline="-25000" dirty="0">
                <a:solidFill>
                  <a:srgbClr val="0C2340"/>
                </a:solidFill>
                <a:latin typeface="Courier New" panose="02070309020205020404" pitchFamily="49" charset="0"/>
                <a:cs typeface="Courier New" panose="02070309020205020404" pitchFamily="49" charset="0"/>
              </a:rPr>
              <a:t>2</a:t>
            </a:r>
            <a:r>
              <a:rPr lang="en-US" sz="2400" spc="-1" dirty="0">
                <a:solidFill>
                  <a:srgbClr val="0C2340"/>
                </a:solidFill>
                <a:latin typeface="Courier New" panose="02070309020205020404" pitchFamily="49" charset="0"/>
                <a:cs typeface="Courier New" panose="02070309020205020404" pitchFamily="49" charset="0"/>
              </a:rPr>
              <a:t>.a</a:t>
            </a:r>
            <a:r>
              <a:rPr lang="en-US" sz="2400" spc="-1" dirty="0">
                <a:solidFill>
                  <a:srgbClr val="0C2340"/>
                </a:solidFill>
                <a:latin typeface="Times New Roman" panose="02020603050405020304" pitchFamily="18" charset="0"/>
                <a:cs typeface="Times New Roman" panose="02020603050405020304" pitchFamily="18" charset="0"/>
              </a:rPr>
              <a:t> ,</a:t>
            </a:r>
            <a:r>
              <a:rPr lang="en-US" sz="2400" spc="-1" dirty="0">
                <a:solidFill>
                  <a:srgbClr val="0C2340"/>
                </a:solidFill>
                <a:latin typeface="Courier New" panose="02070309020205020404" pitchFamily="49" charset="0"/>
                <a:cs typeface="Courier New" panose="02070309020205020404" pitchFamily="49" charset="0"/>
              </a:rPr>
              <a:t> r</a:t>
            </a:r>
            <a:r>
              <a:rPr lang="en-US" sz="2400" spc="-1" baseline="-25000" dirty="0">
                <a:solidFill>
                  <a:srgbClr val="0C2340"/>
                </a:solidFill>
                <a:latin typeface="Courier New" panose="02070309020205020404" pitchFamily="49" charset="0"/>
                <a:cs typeface="Courier New" panose="02070309020205020404" pitchFamily="49" charset="0"/>
              </a:rPr>
              <a:t>3</a:t>
            </a:r>
            <a:r>
              <a:rPr lang="en-US" sz="2400" spc="-1" dirty="0">
                <a:solidFill>
                  <a:srgbClr val="0C2340"/>
                </a:solidFill>
                <a:latin typeface="Courier New" panose="02070309020205020404" pitchFamily="49" charset="0"/>
                <a:cs typeface="Courier New" panose="02070309020205020404" pitchFamily="49" charset="0"/>
              </a:rPr>
              <a:t>.a</a:t>
            </a:r>
            <a:r>
              <a:rPr lang="en-US" sz="2400" spc="-1" dirty="0">
                <a:solidFill>
                  <a:srgbClr val="0C2340"/>
                </a:solidFill>
                <a:latin typeface="Times New Roman" panose="02020603050405020304" pitchFamily="18" charset="0"/>
                <a:cs typeface="Times New Roman" panose="02020603050405020304" pitchFamily="18" charset="0"/>
              </a:rPr>
              <a:t> ,</a:t>
            </a:r>
            <a:r>
              <a:rPr lang="en-US" sz="2400" spc="-1" dirty="0">
                <a:solidFill>
                  <a:srgbClr val="0C2340"/>
                </a:solidFill>
                <a:latin typeface="Courier New" panose="02070309020205020404" pitchFamily="49" charset="0"/>
                <a:cs typeface="Courier New" panose="02070309020205020404" pitchFamily="49" charset="0"/>
              </a:rPr>
              <a:t> r</a:t>
            </a:r>
            <a:r>
              <a:rPr lang="en-US" sz="2400" spc="-1" baseline="-25000" dirty="0">
                <a:solidFill>
                  <a:srgbClr val="0C2340"/>
                </a:solidFill>
                <a:latin typeface="Courier New" panose="02070309020205020404" pitchFamily="49" charset="0"/>
                <a:cs typeface="Courier New" panose="02070309020205020404" pitchFamily="49" charset="0"/>
              </a:rPr>
              <a:t>4</a:t>
            </a:r>
            <a:r>
              <a:rPr lang="en-US" sz="2400" spc="-1" dirty="0">
                <a:solidFill>
                  <a:srgbClr val="0C2340"/>
                </a:solidFill>
                <a:latin typeface="Courier New" panose="02070309020205020404" pitchFamily="49" charset="0"/>
                <a:cs typeface="Courier New" panose="02070309020205020404" pitchFamily="49" charset="0"/>
              </a:rPr>
              <a:t>.a</a:t>
            </a:r>
            <a:endParaRPr lang="en-US" sz="2000" spc="-1" dirty="0">
              <a:solidFill>
                <a:srgbClr val="0C2340"/>
              </a:solidFill>
              <a:latin typeface="Courier New" panose="02070309020205020404" pitchFamily="49" charset="0"/>
              <a:cs typeface="Courier New" panose="02070309020205020404" pitchFamily="49" charset="0"/>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21</a:t>
            </a:fld>
            <a:endParaRPr lang="en-US" sz="1400" b="0" strike="noStrike" spc="-1">
              <a:latin typeface="Arial"/>
            </a:endParaRPr>
          </a:p>
        </p:txBody>
      </p:sp>
    </p:spTree>
    <p:extLst>
      <p:ext uri="{BB962C8B-B14F-4D97-AF65-F5344CB8AC3E}">
        <p14:creationId xmlns:p14="http://schemas.microsoft.com/office/powerpoint/2010/main" val="21272852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Privacy protection</a:t>
            </a:r>
            <a:endParaRPr lang="en-US" sz="3200" b="0" strike="noStrike" spc="-1" dirty="0">
              <a:latin typeface="Arial"/>
            </a:endParaRPr>
          </a:p>
        </p:txBody>
      </p:sp>
      <p:sp>
        <p:nvSpPr>
          <p:cNvPr id="94" name="CustomShape 2"/>
          <p:cNvSpPr/>
          <p:nvPr/>
        </p:nvSpPr>
        <p:spPr>
          <a:xfrm>
            <a:off x="457200" y="10330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The most common method of </a:t>
            </a:r>
            <a:r>
              <a:rPr lang="en-US" sz="2400" spc="-1" dirty="0" err="1">
                <a:solidFill>
                  <a:srgbClr val="FF0000"/>
                </a:solidFill>
                <a:latin typeface="Times New Roman"/>
              </a:rPr>
              <a:t>randomisation</a:t>
            </a:r>
            <a:r>
              <a:rPr lang="en-US" sz="2400" spc="-1" dirty="0">
                <a:solidFill>
                  <a:srgbClr val="0C2340"/>
                </a:solidFill>
                <a:latin typeface="Times New Roman"/>
              </a:rPr>
              <a:t> is through </a:t>
            </a:r>
            <a:r>
              <a:rPr lang="en-US" sz="2400" spc="-1" dirty="0">
                <a:solidFill>
                  <a:srgbClr val="FF0000"/>
                </a:solidFill>
                <a:latin typeface="Times New Roman"/>
              </a:rPr>
              <a:t>additive perturbations</a:t>
            </a:r>
          </a:p>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It is also possible to use </a:t>
            </a:r>
            <a:r>
              <a:rPr lang="en-US" sz="2400" spc="-1" dirty="0">
                <a:solidFill>
                  <a:srgbClr val="FF0000"/>
                </a:solidFill>
                <a:latin typeface="Times New Roman"/>
              </a:rPr>
              <a:t>data swapping </a:t>
            </a:r>
            <a:r>
              <a:rPr lang="en-US" sz="2400" spc="-1" dirty="0">
                <a:solidFill>
                  <a:srgbClr val="0C2340"/>
                </a:solidFill>
                <a:latin typeface="Times New Roman"/>
              </a:rPr>
              <a:t>in order to preserve privacy</a:t>
            </a:r>
          </a:p>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Certain kinds of aggregate computations can be exactly performed without loosing privacy</a:t>
            </a:r>
          </a:p>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It cannot be implemented at data collection time</a:t>
            </a:r>
          </a:p>
          <a:p>
            <a:pPr marL="352440" indent="-342000" algn="just">
              <a:lnSpc>
                <a:spcPct val="100000"/>
              </a:lnSpc>
              <a:spcBef>
                <a:spcPts val="561"/>
              </a:spcBef>
              <a:buClr>
                <a:srgbClr val="0C2340"/>
              </a:buClr>
              <a:buFont typeface="Arial"/>
              <a:buChar char="•"/>
            </a:pPr>
            <a:r>
              <a:rPr lang="en-US" sz="2400" spc="-1" dirty="0" err="1">
                <a:solidFill>
                  <a:srgbClr val="0C2340"/>
                </a:solidFill>
                <a:latin typeface="Times New Roman"/>
              </a:rPr>
              <a:t>Randomisation</a:t>
            </a:r>
            <a:r>
              <a:rPr lang="en-US" sz="2400" spc="-1" dirty="0">
                <a:solidFill>
                  <a:srgbClr val="0C2340"/>
                </a:solidFill>
                <a:latin typeface="Times New Roman"/>
              </a:rPr>
              <a:t> has two important weaknesses:</a:t>
            </a:r>
          </a:p>
          <a:p>
            <a:pPr marL="714375" indent="-309563" algn="just">
              <a:lnSpc>
                <a:spcPct val="100000"/>
              </a:lnSpc>
              <a:spcBef>
                <a:spcPts val="561"/>
              </a:spcBef>
              <a:buClr>
                <a:srgbClr val="0C2340"/>
              </a:buClr>
            </a:pPr>
            <a:r>
              <a:rPr lang="en-US" sz="2000" spc="-1" dirty="0">
                <a:solidFill>
                  <a:srgbClr val="0C2340"/>
                </a:solidFill>
                <a:latin typeface="Times New Roman"/>
              </a:rPr>
              <a:t>-	Outlier records are difficult to mask</a:t>
            </a:r>
          </a:p>
          <a:p>
            <a:pPr marL="714375" indent="-309563" algn="just">
              <a:lnSpc>
                <a:spcPct val="100000"/>
              </a:lnSpc>
              <a:spcBef>
                <a:spcPts val="561"/>
              </a:spcBef>
              <a:buClr>
                <a:srgbClr val="0C2340"/>
              </a:buClr>
            </a:pPr>
            <a:r>
              <a:rPr lang="en-US" sz="2000" spc="-1" dirty="0">
                <a:solidFill>
                  <a:srgbClr val="0C2340"/>
                </a:solidFill>
                <a:latin typeface="Times New Roman"/>
              </a:rPr>
              <a:t>-	Publicly available records can be used to identify the owners</a:t>
            </a:r>
            <a:endParaRPr lang="en-US" sz="2000" spc="-1" dirty="0">
              <a:solidFill>
                <a:srgbClr val="0C2340"/>
              </a:solidFill>
              <a:latin typeface="Courier New" panose="02070309020205020404" pitchFamily="49" charset="0"/>
              <a:cs typeface="Courier New" panose="02070309020205020404" pitchFamily="49" charset="0"/>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22</a:t>
            </a:fld>
            <a:endParaRPr lang="en-US" sz="1400" b="0" strike="noStrike" spc="-1">
              <a:latin typeface="Arial"/>
            </a:endParaRPr>
          </a:p>
        </p:txBody>
      </p:sp>
    </p:spTree>
    <p:extLst>
      <p:ext uri="{BB962C8B-B14F-4D97-AF65-F5344CB8AC3E}">
        <p14:creationId xmlns:p14="http://schemas.microsoft.com/office/powerpoint/2010/main" val="103554432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Privacy protection</a:t>
            </a:r>
            <a:endParaRPr lang="en-US" sz="3200" b="0" strike="noStrike" spc="-1" dirty="0">
              <a:latin typeface="Arial"/>
            </a:endParaRPr>
          </a:p>
        </p:txBody>
      </p:sp>
      <p:sp>
        <p:nvSpPr>
          <p:cNvPr id="94" name="CustomShape 2"/>
          <p:cNvSpPr/>
          <p:nvPr/>
        </p:nvSpPr>
        <p:spPr>
          <a:xfrm>
            <a:off x="457200" y="10330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000" spc="-1" dirty="0">
                <a:solidFill>
                  <a:srgbClr val="FF0000"/>
                </a:solidFill>
                <a:latin typeface="Times New Roman"/>
              </a:rPr>
              <a:t>Group based </a:t>
            </a:r>
            <a:r>
              <a:rPr lang="en-US" sz="2000" spc="-1" dirty="0" err="1">
                <a:solidFill>
                  <a:srgbClr val="FF0000"/>
                </a:solidFill>
                <a:latin typeface="Times New Roman"/>
              </a:rPr>
              <a:t>anonymisation</a:t>
            </a:r>
            <a:r>
              <a:rPr lang="en-US" sz="2000" spc="-1" dirty="0">
                <a:solidFill>
                  <a:srgbClr val="FF0000"/>
                </a:solidFill>
                <a:latin typeface="Times New Roman"/>
              </a:rPr>
              <a:t> </a:t>
            </a:r>
            <a:r>
              <a:rPr lang="en-US" sz="2000" spc="-1" dirty="0">
                <a:solidFill>
                  <a:srgbClr val="0C2340"/>
                </a:solidFill>
                <a:latin typeface="Times New Roman"/>
              </a:rPr>
              <a:t>creates the groups of records which are transformed in group-specific way</a:t>
            </a:r>
          </a:p>
          <a:p>
            <a:pPr marL="352440" indent="-342000" algn="just">
              <a:lnSpc>
                <a:spcPct val="100000"/>
              </a:lnSpc>
              <a:spcBef>
                <a:spcPts val="561"/>
              </a:spcBef>
              <a:buClr>
                <a:srgbClr val="0C2340"/>
              </a:buClr>
              <a:buFont typeface="Arial"/>
              <a:buChar char="•"/>
            </a:pPr>
            <a:r>
              <a:rPr lang="en-US" sz="2000" spc="-1" dirty="0">
                <a:solidFill>
                  <a:srgbClr val="0C2340"/>
                </a:solidFill>
                <a:latin typeface="Times New Roman"/>
              </a:rPr>
              <a:t>In many applications rows in a relational table are available by removing key identifiers</a:t>
            </a:r>
          </a:p>
          <a:p>
            <a:pPr marL="352440" indent="-342000" algn="just">
              <a:lnSpc>
                <a:spcPct val="100000"/>
              </a:lnSpc>
              <a:spcBef>
                <a:spcPts val="561"/>
              </a:spcBef>
              <a:buClr>
                <a:srgbClr val="0C2340"/>
              </a:buClr>
              <a:buFont typeface="Arial"/>
              <a:buChar char="•"/>
            </a:pPr>
            <a:r>
              <a:rPr lang="en-US" sz="2000" spc="-1" dirty="0">
                <a:solidFill>
                  <a:srgbClr val="0C2340"/>
                </a:solidFill>
                <a:latin typeface="Times New Roman"/>
              </a:rPr>
              <a:t>Other sorts of attributes (pseudo-identifiers) can be used to accurately identify the rows in the relational table, e.g. age, zip code, sex in census rolls</a:t>
            </a:r>
          </a:p>
          <a:p>
            <a:pPr marL="352440" indent="-342000" algn="just">
              <a:lnSpc>
                <a:spcPct val="100000"/>
              </a:lnSpc>
              <a:spcBef>
                <a:spcPts val="561"/>
              </a:spcBef>
              <a:buClr>
                <a:srgbClr val="0C2340"/>
              </a:buClr>
              <a:buFont typeface="Arial"/>
              <a:buChar char="•"/>
            </a:pPr>
            <a:r>
              <a:rPr lang="en-US" sz="2000" spc="-1" dirty="0">
                <a:solidFill>
                  <a:srgbClr val="FF0000"/>
                </a:solidFill>
                <a:latin typeface="Times New Roman"/>
              </a:rPr>
              <a:t>K-anonymity techniques </a:t>
            </a:r>
            <a:r>
              <a:rPr lang="en-US" sz="2000" spc="-1" dirty="0">
                <a:solidFill>
                  <a:srgbClr val="0C2340"/>
                </a:solidFill>
                <a:latin typeface="Times New Roman"/>
              </a:rPr>
              <a:t>reduce the granularity of representation of pseudo-identifiers with </a:t>
            </a:r>
            <a:r>
              <a:rPr lang="en-US" sz="2000" spc="-1" dirty="0" err="1">
                <a:solidFill>
                  <a:srgbClr val="0C2340"/>
                </a:solidFill>
                <a:latin typeface="Times New Roman"/>
              </a:rPr>
              <a:t>generalisation</a:t>
            </a:r>
            <a:r>
              <a:rPr lang="en-US" sz="2000" spc="-1" dirty="0">
                <a:solidFill>
                  <a:srgbClr val="0C2340"/>
                </a:solidFill>
                <a:latin typeface="Times New Roman"/>
              </a:rPr>
              <a:t> and suppression</a:t>
            </a:r>
          </a:p>
          <a:p>
            <a:pPr marL="352440" indent="-342000" algn="just">
              <a:lnSpc>
                <a:spcPct val="100000"/>
              </a:lnSpc>
              <a:spcBef>
                <a:spcPts val="561"/>
              </a:spcBef>
              <a:buClr>
                <a:srgbClr val="0C2340"/>
              </a:buClr>
              <a:buFont typeface="Arial"/>
              <a:buChar char="•"/>
            </a:pPr>
            <a:r>
              <a:rPr lang="en-US" sz="2000" spc="-1" dirty="0">
                <a:solidFill>
                  <a:srgbClr val="0C2340"/>
                </a:solidFill>
                <a:latin typeface="Times New Roman"/>
              </a:rPr>
              <a:t>In </a:t>
            </a:r>
            <a:r>
              <a:rPr lang="en-US" sz="2000" spc="-1" dirty="0">
                <a:solidFill>
                  <a:srgbClr val="FF0000"/>
                </a:solidFill>
                <a:latin typeface="Times New Roman"/>
              </a:rPr>
              <a:t>k-anonymity technique </a:t>
            </a:r>
            <a:r>
              <a:rPr lang="en-US" sz="2000" spc="-1" dirty="0">
                <a:solidFill>
                  <a:srgbClr val="0C2340"/>
                </a:solidFill>
                <a:latin typeface="Times New Roman"/>
              </a:rPr>
              <a:t>each relational table every combination of pseudo-identifiers must be indistinguishably matched to at least </a:t>
            </a:r>
            <a:r>
              <a:rPr lang="en-US" sz="2000" spc="-1" dirty="0">
                <a:solidFill>
                  <a:srgbClr val="FF0000"/>
                </a:solidFill>
                <a:latin typeface="Times New Roman"/>
              </a:rPr>
              <a:t>k </a:t>
            </a:r>
            <a:r>
              <a:rPr lang="en-US" sz="2000" spc="-1" dirty="0">
                <a:solidFill>
                  <a:srgbClr val="0C2340"/>
                </a:solidFill>
                <a:latin typeface="Times New Roman"/>
              </a:rPr>
              <a:t>individuals</a:t>
            </a:r>
          </a:p>
          <a:p>
            <a:pPr marL="352440" indent="-342000" algn="just">
              <a:lnSpc>
                <a:spcPct val="100000"/>
              </a:lnSpc>
              <a:spcBef>
                <a:spcPts val="561"/>
              </a:spcBef>
              <a:buClr>
                <a:srgbClr val="0C2340"/>
              </a:buClr>
              <a:buFont typeface="Arial"/>
              <a:buChar char="•"/>
            </a:pPr>
            <a:r>
              <a:rPr lang="en-US" sz="2000" spc="-1" dirty="0">
                <a:solidFill>
                  <a:srgbClr val="0C2340"/>
                </a:solidFill>
                <a:latin typeface="Times New Roman"/>
              </a:rPr>
              <a:t>In </a:t>
            </a:r>
            <a:r>
              <a:rPr lang="en-US" sz="2000" spc="-1" dirty="0" err="1">
                <a:solidFill>
                  <a:srgbClr val="FF0000"/>
                </a:solidFill>
                <a:latin typeface="Times New Roman"/>
              </a:rPr>
              <a:t>generalisation</a:t>
            </a:r>
            <a:r>
              <a:rPr lang="en-US" sz="2000" spc="-1" dirty="0">
                <a:solidFill>
                  <a:srgbClr val="FF0000"/>
                </a:solidFill>
                <a:latin typeface="Times New Roman"/>
              </a:rPr>
              <a:t> </a:t>
            </a:r>
            <a:r>
              <a:rPr lang="en-US" sz="2000" spc="-1" dirty="0">
                <a:solidFill>
                  <a:srgbClr val="0C2340"/>
                </a:solidFill>
                <a:latin typeface="Times New Roman"/>
              </a:rPr>
              <a:t>the values of attributes are </a:t>
            </a:r>
            <a:r>
              <a:rPr lang="en-US" sz="2000" spc="-1">
                <a:solidFill>
                  <a:srgbClr val="0C2340"/>
                </a:solidFill>
                <a:latin typeface="Times New Roman"/>
              </a:rPr>
              <a:t>generalised</a:t>
            </a:r>
            <a:r>
              <a:rPr lang="en-US" sz="2000" spc="-1" dirty="0">
                <a:solidFill>
                  <a:srgbClr val="0C2340"/>
                </a:solidFill>
                <a:latin typeface="Times New Roman"/>
              </a:rPr>
              <a:t> to a range in order to reduce the granularity of representation, for example a date of birth can be generalized to a range such as year of birth to reduce a risk of identification</a:t>
            </a:r>
          </a:p>
          <a:p>
            <a:pPr marL="352440" indent="-342000" algn="just">
              <a:spcBef>
                <a:spcPts val="561"/>
              </a:spcBef>
              <a:buClr>
                <a:srgbClr val="0C2340"/>
              </a:buClr>
              <a:buFont typeface="Arial"/>
              <a:buChar char="•"/>
            </a:pPr>
            <a:r>
              <a:rPr lang="en-US" sz="2000" spc="-1" dirty="0">
                <a:solidFill>
                  <a:srgbClr val="002060"/>
                </a:solidFill>
                <a:latin typeface="Times New Roman"/>
              </a:rPr>
              <a:t>In </a:t>
            </a:r>
            <a:r>
              <a:rPr lang="en-US" sz="2000" spc="-1" dirty="0">
                <a:solidFill>
                  <a:srgbClr val="FF0000"/>
                </a:solidFill>
                <a:latin typeface="Times New Roman"/>
              </a:rPr>
              <a:t>value suppression </a:t>
            </a:r>
            <a:r>
              <a:rPr lang="en-US" sz="2000" spc="-1" dirty="0">
                <a:solidFill>
                  <a:srgbClr val="002060"/>
                </a:solidFill>
                <a:latin typeface="Times New Roman"/>
              </a:rPr>
              <a:t>a value of an attribute is removed completely</a:t>
            </a:r>
            <a:endParaRPr lang="en-US" sz="2000" spc="-1" dirty="0">
              <a:solidFill>
                <a:srgbClr val="002060"/>
              </a:solidFill>
              <a:latin typeface="Courier New" panose="02070309020205020404" pitchFamily="49" charset="0"/>
              <a:cs typeface="Courier New" panose="02070309020205020404" pitchFamily="49" charset="0"/>
            </a:endParaRPr>
          </a:p>
          <a:p>
            <a:pPr marL="10440" algn="just">
              <a:lnSpc>
                <a:spcPct val="100000"/>
              </a:lnSpc>
              <a:spcBef>
                <a:spcPts val="561"/>
              </a:spcBef>
              <a:buClr>
                <a:srgbClr val="0C2340"/>
              </a:buClr>
            </a:pPr>
            <a:endParaRPr lang="en-US" spc="-1" dirty="0">
              <a:solidFill>
                <a:srgbClr val="0C2340"/>
              </a:solidFill>
              <a:latin typeface="Times New Roman"/>
            </a:endParaRPr>
          </a:p>
          <a:p>
            <a:pPr marL="714375" indent="-309563" algn="just">
              <a:lnSpc>
                <a:spcPct val="100000"/>
              </a:lnSpc>
              <a:spcBef>
                <a:spcPts val="561"/>
              </a:spcBef>
              <a:buClr>
                <a:srgbClr val="0C2340"/>
              </a:buClr>
            </a:pPr>
            <a:endParaRPr lang="en-US" sz="2000" spc="-1" dirty="0">
              <a:solidFill>
                <a:srgbClr val="0C2340"/>
              </a:solidFill>
              <a:latin typeface="Courier New" panose="02070309020205020404" pitchFamily="49" charset="0"/>
              <a:cs typeface="Courier New" panose="02070309020205020404" pitchFamily="49" charset="0"/>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23</a:t>
            </a:fld>
            <a:endParaRPr lang="en-US" sz="1400" b="0" strike="noStrike" spc="-1">
              <a:latin typeface="Arial"/>
            </a:endParaRPr>
          </a:p>
        </p:txBody>
      </p:sp>
    </p:spTree>
    <p:extLst>
      <p:ext uri="{BB962C8B-B14F-4D97-AF65-F5344CB8AC3E}">
        <p14:creationId xmlns:p14="http://schemas.microsoft.com/office/powerpoint/2010/main" val="154346144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704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1040" cy="31626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Concepts</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Privacy in statistical databases</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Privacy protection</a:t>
            </a:r>
          </a:p>
          <a:p>
            <a:pPr marL="343080" indent="-340200">
              <a:lnSpc>
                <a:spcPct val="100000"/>
              </a:lnSpc>
              <a:spcBef>
                <a:spcPts val="561"/>
              </a:spcBef>
              <a:buClr>
                <a:srgbClr val="0C2340"/>
              </a:buClr>
              <a:buFont typeface="Arial"/>
              <a:buChar char="•"/>
            </a:pPr>
            <a:r>
              <a:rPr lang="en-US" sz="2800" spc="-1" dirty="0">
                <a:solidFill>
                  <a:srgbClr val="FF0000"/>
                </a:solidFill>
                <a:latin typeface="Times New Roman" panose="02020603050405020304" pitchFamily="18" charset="0"/>
                <a:cs typeface="Times New Roman" panose="02020603050405020304" pitchFamily="18" charset="0"/>
              </a:rPr>
              <a:t>Sample applications</a:t>
            </a:r>
          </a:p>
        </p:txBody>
      </p:sp>
      <p:sp>
        <p:nvSpPr>
          <p:cNvPr id="92"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2874BB4-2252-4FE0-9005-3AB4335C96C2}" type="slidenum">
              <a:rPr lang="en-US" sz="1400" b="0" strike="noStrike" spc="-1">
                <a:solidFill>
                  <a:srgbClr val="8B8B8B"/>
                </a:solidFill>
                <a:latin typeface="Montserrat"/>
                <a:ea typeface="DejaVu Sans"/>
              </a:rPr>
              <a:t>24</a:t>
            </a:fld>
            <a:endParaRPr lang="en-US" sz="1400" b="0" strike="noStrike" spc="-1">
              <a:latin typeface="Arial"/>
            </a:endParaRPr>
          </a:p>
        </p:txBody>
      </p:sp>
    </p:spTree>
    <p:extLst>
      <p:ext uri="{BB962C8B-B14F-4D97-AF65-F5344CB8AC3E}">
        <p14:creationId xmlns:p14="http://schemas.microsoft.com/office/powerpoint/2010/main" val="41261861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Sample applications</a:t>
            </a:r>
            <a:endParaRPr lang="en-US" sz="3200" b="0" strike="noStrike" spc="-1" dirty="0">
              <a:latin typeface="Arial"/>
            </a:endParaRPr>
          </a:p>
        </p:txBody>
      </p:sp>
      <p:sp>
        <p:nvSpPr>
          <p:cNvPr id="94" name="CustomShape 2"/>
          <p:cNvSpPr/>
          <p:nvPr/>
        </p:nvSpPr>
        <p:spPr>
          <a:xfrm>
            <a:off x="457200" y="10330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100" spc="-1" dirty="0">
                <a:solidFill>
                  <a:srgbClr val="002060"/>
                </a:solidFill>
                <a:latin typeface="Times New Roman"/>
              </a:rPr>
              <a:t>The problem of privacy preservation has many applications in homeland security, medical databases and customer transactions databases</a:t>
            </a:r>
          </a:p>
          <a:p>
            <a:pPr marL="352440" indent="-342000" algn="just">
              <a:lnSpc>
                <a:spcPct val="100000"/>
              </a:lnSpc>
              <a:spcBef>
                <a:spcPts val="561"/>
              </a:spcBef>
              <a:buClr>
                <a:srgbClr val="0C2340"/>
              </a:buClr>
              <a:buFont typeface="Arial"/>
              <a:buChar char="•"/>
            </a:pPr>
            <a:r>
              <a:rPr lang="en-US" sz="2100" spc="-1" dirty="0">
                <a:solidFill>
                  <a:srgbClr val="002060"/>
                </a:solidFill>
                <a:latin typeface="Times New Roman"/>
              </a:rPr>
              <a:t>The </a:t>
            </a:r>
            <a:r>
              <a:rPr lang="en-US" sz="2100" spc="-1" dirty="0">
                <a:solidFill>
                  <a:srgbClr val="FF0000"/>
                </a:solidFill>
                <a:latin typeface="Times New Roman"/>
              </a:rPr>
              <a:t>Scrub</a:t>
            </a:r>
            <a:r>
              <a:rPr lang="en-US" sz="2100" spc="-1" dirty="0">
                <a:solidFill>
                  <a:srgbClr val="002060"/>
                </a:solidFill>
                <a:latin typeface="Times New Roman"/>
              </a:rPr>
              <a:t> system was designed for de-identification of clinical notes and letters which </a:t>
            </a:r>
            <a:r>
              <a:rPr lang="en-US" sz="2100" spc="-1">
                <a:solidFill>
                  <a:srgbClr val="002060"/>
                </a:solidFill>
                <a:latin typeface="Times New Roman"/>
              </a:rPr>
              <a:t>typically occur </a:t>
            </a:r>
            <a:r>
              <a:rPr lang="en-US" sz="2100" spc="-1" dirty="0">
                <a:solidFill>
                  <a:srgbClr val="002060"/>
                </a:solidFill>
                <a:latin typeface="Times New Roman"/>
              </a:rPr>
              <a:t>in the forms of textual data</a:t>
            </a:r>
          </a:p>
          <a:p>
            <a:pPr marL="352440" indent="-342000" algn="just">
              <a:lnSpc>
                <a:spcPct val="100000"/>
              </a:lnSpc>
              <a:spcBef>
                <a:spcPts val="561"/>
              </a:spcBef>
              <a:buClr>
                <a:srgbClr val="0C2340"/>
              </a:buClr>
              <a:buFont typeface="Arial"/>
              <a:buChar char="•"/>
            </a:pPr>
            <a:r>
              <a:rPr lang="en-US" sz="2100" spc="-1" dirty="0">
                <a:solidFill>
                  <a:srgbClr val="002060"/>
                </a:solidFill>
                <a:latin typeface="Times New Roman"/>
              </a:rPr>
              <a:t>The system removes obvious references to patients, family members, addresses, phone numbers as well as cryptic references in a form of abbreviations that can be understood by the specialist</a:t>
            </a:r>
          </a:p>
          <a:p>
            <a:pPr marL="352440" indent="-342000" algn="just">
              <a:lnSpc>
                <a:spcPct val="100000"/>
              </a:lnSpc>
              <a:spcBef>
                <a:spcPts val="561"/>
              </a:spcBef>
              <a:buClr>
                <a:srgbClr val="0C2340"/>
              </a:buClr>
              <a:buFont typeface="Arial"/>
              <a:buChar char="•"/>
            </a:pPr>
            <a:r>
              <a:rPr lang="en-US" sz="2100" spc="-1" dirty="0">
                <a:solidFill>
                  <a:srgbClr val="002060"/>
                </a:solidFill>
                <a:latin typeface="Times New Roman"/>
              </a:rPr>
              <a:t>The system is able to remove more than 99% of identification information from data</a:t>
            </a:r>
          </a:p>
          <a:p>
            <a:pPr marL="352440" indent="-342000" algn="just">
              <a:lnSpc>
                <a:spcPct val="100000"/>
              </a:lnSpc>
              <a:spcBef>
                <a:spcPts val="561"/>
              </a:spcBef>
              <a:buClr>
                <a:srgbClr val="0C2340"/>
              </a:buClr>
              <a:buFont typeface="Arial"/>
              <a:buChar char="•"/>
            </a:pPr>
            <a:r>
              <a:rPr lang="en-US" sz="2100" spc="-1" dirty="0">
                <a:solidFill>
                  <a:srgbClr val="002060"/>
                </a:solidFill>
                <a:latin typeface="Times New Roman"/>
              </a:rPr>
              <a:t>The </a:t>
            </a:r>
            <a:r>
              <a:rPr lang="en-US" sz="2100" spc="-1" dirty="0" err="1">
                <a:solidFill>
                  <a:srgbClr val="FF0000"/>
                </a:solidFill>
                <a:latin typeface="Times New Roman"/>
              </a:rPr>
              <a:t>Datafly</a:t>
            </a:r>
            <a:r>
              <a:rPr lang="en-US" sz="2100" spc="-1" dirty="0">
                <a:solidFill>
                  <a:srgbClr val="002060"/>
                </a:solidFill>
                <a:latin typeface="Times New Roman"/>
              </a:rPr>
              <a:t> system removes identification of subjects from the medical records stored in the relational tables</a:t>
            </a:r>
          </a:p>
          <a:p>
            <a:pPr marL="352440" indent="-342000" algn="just">
              <a:lnSpc>
                <a:spcPct val="100000"/>
              </a:lnSpc>
              <a:spcBef>
                <a:spcPts val="561"/>
              </a:spcBef>
              <a:buClr>
                <a:srgbClr val="0C2340"/>
              </a:buClr>
              <a:buFont typeface="Arial"/>
              <a:buChar char="•"/>
            </a:pPr>
            <a:r>
              <a:rPr lang="en-US" sz="2100" spc="-1" dirty="0">
                <a:solidFill>
                  <a:srgbClr val="002060"/>
                </a:solidFill>
                <a:latin typeface="Times New Roman"/>
              </a:rPr>
              <a:t>It includes directly identifying information like for example social security number and non-directly identifying information such as age, sex, or zip code, similar to the k-anonymity approach</a:t>
            </a:r>
            <a:endParaRPr lang="en-US" sz="2100" spc="-1" dirty="0">
              <a:solidFill>
                <a:srgbClr val="002060"/>
              </a:solidFill>
              <a:latin typeface="Courier New" panose="02070309020205020404" pitchFamily="49" charset="0"/>
              <a:cs typeface="Courier New" panose="02070309020205020404" pitchFamily="49" charset="0"/>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25</a:t>
            </a:fld>
            <a:endParaRPr lang="en-US" sz="1400" b="0" strike="noStrike" spc="-1">
              <a:latin typeface="Arial"/>
            </a:endParaRPr>
          </a:p>
        </p:txBody>
      </p:sp>
    </p:spTree>
    <p:extLst>
      <p:ext uri="{BB962C8B-B14F-4D97-AF65-F5344CB8AC3E}">
        <p14:creationId xmlns:p14="http://schemas.microsoft.com/office/powerpoint/2010/main" val="187805160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 name="CustomShape 1"/>
          <p:cNvSpPr/>
          <p:nvPr/>
        </p:nvSpPr>
        <p:spPr>
          <a:xfrm>
            <a:off x="457200" y="411120"/>
            <a:ext cx="727704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References</a:t>
            </a:r>
            <a:endParaRPr lang="en-US" sz="3600" b="0" strike="noStrike" spc="-1">
              <a:latin typeface="Arial"/>
            </a:endParaRPr>
          </a:p>
        </p:txBody>
      </p:sp>
      <p:sp>
        <p:nvSpPr>
          <p:cNvPr id="187" name="CustomShape 2"/>
          <p:cNvSpPr/>
          <p:nvPr/>
        </p:nvSpPr>
        <p:spPr>
          <a:xfrm>
            <a:off x="457200" y="140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0200" algn="just">
              <a:lnSpc>
                <a:spcPct val="100000"/>
              </a:lnSpc>
              <a:spcBef>
                <a:spcPts val="561"/>
              </a:spcBef>
              <a:buClr>
                <a:srgbClr val="0C2340"/>
              </a:buClr>
              <a:buFont typeface="Arial"/>
              <a:buChar char="•"/>
            </a:pPr>
            <a:r>
              <a:rPr lang="en-US" sz="1900" spc="-1" dirty="0">
                <a:solidFill>
                  <a:srgbClr val="0C2340"/>
                </a:solidFill>
                <a:latin typeface="Times New Roman"/>
              </a:rPr>
              <a:t>C. C. </a:t>
            </a:r>
            <a:r>
              <a:rPr lang="en-US" sz="1900" spc="-1" dirty="0" err="1">
                <a:solidFill>
                  <a:srgbClr val="0C2340"/>
                </a:solidFill>
                <a:latin typeface="Times New Roman"/>
              </a:rPr>
              <a:t>Aggrawal</a:t>
            </a:r>
            <a:r>
              <a:rPr lang="en-US" sz="1900" spc="-1" dirty="0">
                <a:solidFill>
                  <a:srgbClr val="0C2340"/>
                </a:solidFill>
                <a:latin typeface="Times New Roman"/>
              </a:rPr>
              <a:t>, P. S. Yu Privacy-Preserving Data Mining Models and Algorithms, Chapter 2 General Survey of privacy-Preserving Data mining Models and Algorithms, Springer 2009</a:t>
            </a:r>
            <a:endParaRPr lang="en-US" sz="1900" b="0" strike="noStrike" spc="-1" dirty="0">
              <a:latin typeface="Arial"/>
            </a:endParaRPr>
          </a:p>
        </p:txBody>
      </p:sp>
      <p:sp>
        <p:nvSpPr>
          <p:cNvPr id="188"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F6AC280-27E8-4AFD-9F95-4F3085E41176}" type="slidenum">
              <a:rPr lang="en-US" sz="1400" b="0" strike="noStrike" spc="-1">
                <a:solidFill>
                  <a:srgbClr val="8B8B8B"/>
                </a:solidFill>
                <a:latin typeface="Montserrat"/>
                <a:ea typeface="DejaVu Sans"/>
              </a:rPr>
              <a:t>26</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Concepts</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200" spc="-1" dirty="0">
                <a:solidFill>
                  <a:srgbClr val="0C2340"/>
                </a:solidFill>
                <a:latin typeface="Times New Roman"/>
              </a:rPr>
              <a:t>In a social context,</a:t>
            </a:r>
            <a:r>
              <a:rPr lang="en-US" sz="2200" spc="-1" dirty="0">
                <a:solidFill>
                  <a:srgbClr val="FF0000"/>
                </a:solidFill>
                <a:latin typeface="Times New Roman"/>
              </a:rPr>
              <a:t> trust </a:t>
            </a:r>
            <a:r>
              <a:rPr lang="en-US" sz="2200" spc="-1" dirty="0">
                <a:solidFill>
                  <a:srgbClr val="0C2340"/>
                </a:solidFill>
                <a:latin typeface="Times New Roman"/>
              </a:rPr>
              <a:t>has several connotations; definitions of </a:t>
            </a:r>
            <a:r>
              <a:rPr lang="en-US" sz="2200" spc="-1" dirty="0">
                <a:solidFill>
                  <a:srgbClr val="FF0000"/>
                </a:solidFill>
                <a:latin typeface="Times New Roman"/>
              </a:rPr>
              <a:t>trust </a:t>
            </a:r>
            <a:r>
              <a:rPr lang="en-US" sz="2200" spc="-1" dirty="0">
                <a:solidFill>
                  <a:srgbClr val="0C2340"/>
                </a:solidFill>
                <a:latin typeface="Times New Roman"/>
              </a:rPr>
              <a:t>typically refer to a situation </a:t>
            </a:r>
            <a:r>
              <a:rPr lang="en-US" sz="2200" spc="-1" dirty="0" err="1">
                <a:solidFill>
                  <a:srgbClr val="0C2340"/>
                </a:solidFill>
                <a:latin typeface="Times New Roman"/>
              </a:rPr>
              <a:t>characterised</a:t>
            </a:r>
            <a:r>
              <a:rPr lang="en-US" sz="2200" spc="-1" dirty="0">
                <a:solidFill>
                  <a:srgbClr val="0C2340"/>
                </a:solidFill>
                <a:latin typeface="Times New Roman"/>
              </a:rPr>
              <a:t> by the following aspects: one party (</a:t>
            </a:r>
            <a:r>
              <a:rPr lang="en-US" sz="2200" spc="-1" dirty="0">
                <a:solidFill>
                  <a:srgbClr val="0070C0"/>
                </a:solidFill>
                <a:latin typeface="Times New Roman"/>
              </a:rPr>
              <a:t>trustor</a:t>
            </a:r>
            <a:r>
              <a:rPr lang="en-US" sz="2200" spc="-1" dirty="0">
                <a:solidFill>
                  <a:srgbClr val="0C2340"/>
                </a:solidFill>
                <a:latin typeface="Times New Roman"/>
              </a:rPr>
              <a:t>) is willing to rely on the actions of another party (</a:t>
            </a:r>
            <a:r>
              <a:rPr lang="en-US" sz="2200" spc="-1" dirty="0">
                <a:solidFill>
                  <a:srgbClr val="0070C0"/>
                </a:solidFill>
                <a:latin typeface="Times New Roman"/>
              </a:rPr>
              <a:t>trustee</a:t>
            </a:r>
            <a:r>
              <a:rPr lang="en-US" sz="2200" spc="-1" dirty="0">
                <a:solidFill>
                  <a:srgbClr val="0C2340"/>
                </a:solidFill>
                <a:latin typeface="Times New Roman"/>
              </a:rPr>
              <a:t>);</a:t>
            </a:r>
          </a:p>
          <a:p>
            <a:pPr marL="352440" indent="-342000" algn="just">
              <a:lnSpc>
                <a:spcPct val="100000"/>
              </a:lnSpc>
              <a:spcBef>
                <a:spcPts val="561"/>
              </a:spcBef>
              <a:buClr>
                <a:srgbClr val="0C2340"/>
              </a:buClr>
              <a:buFont typeface="Arial"/>
              <a:buChar char="•"/>
            </a:pPr>
            <a:r>
              <a:rPr lang="en-US" sz="2200" spc="-1" dirty="0">
                <a:solidFill>
                  <a:srgbClr val="0C2340"/>
                </a:solidFill>
                <a:latin typeface="Times New Roman"/>
              </a:rPr>
              <a:t>In the computer systems, a </a:t>
            </a:r>
            <a:r>
              <a:rPr lang="en-US" sz="2200" spc="-1" dirty="0">
                <a:solidFill>
                  <a:srgbClr val="FF0000"/>
                </a:solidFill>
                <a:latin typeface="Times New Roman"/>
              </a:rPr>
              <a:t>trusted component </a:t>
            </a:r>
            <a:r>
              <a:rPr lang="en-US" sz="2200" spc="-1" dirty="0">
                <a:solidFill>
                  <a:srgbClr val="0C2340"/>
                </a:solidFill>
                <a:latin typeface="Times New Roman"/>
              </a:rPr>
              <a:t>has a set of properties which another component can rely on. If A trusts B, this means that a violation of those properties by B, might </a:t>
            </a:r>
            <a:r>
              <a:rPr lang="en-US" sz="2200" spc="-1" dirty="0">
                <a:solidFill>
                  <a:srgbClr val="FF0000"/>
                </a:solidFill>
                <a:latin typeface="Times New Roman"/>
              </a:rPr>
              <a:t>compromise</a:t>
            </a:r>
            <a:r>
              <a:rPr lang="en-US" sz="2200" spc="-1" dirty="0">
                <a:solidFill>
                  <a:srgbClr val="0C2340"/>
                </a:solidFill>
                <a:latin typeface="Times New Roman"/>
              </a:rPr>
              <a:t> the correct operation of A</a:t>
            </a:r>
          </a:p>
          <a:p>
            <a:pPr marL="352440" indent="-342000" algn="just">
              <a:lnSpc>
                <a:spcPct val="100000"/>
              </a:lnSpc>
              <a:spcBef>
                <a:spcPts val="561"/>
              </a:spcBef>
              <a:buClr>
                <a:srgbClr val="0C2340"/>
              </a:buClr>
              <a:buFont typeface="Arial"/>
              <a:buChar char="•"/>
            </a:pPr>
            <a:r>
              <a:rPr lang="en-US" sz="2200" spc="-1" dirty="0">
                <a:solidFill>
                  <a:srgbClr val="FF0000"/>
                </a:solidFill>
                <a:latin typeface="Times New Roman"/>
              </a:rPr>
              <a:t>Trustworthiness</a:t>
            </a:r>
            <a:r>
              <a:rPr lang="en-US" sz="2200" spc="-1" dirty="0">
                <a:solidFill>
                  <a:srgbClr val="0C2340"/>
                </a:solidFill>
                <a:latin typeface="Times New Roman"/>
              </a:rPr>
              <a:t> means, that something or someone is able to be relied on to do or provide what is needed: </a:t>
            </a:r>
            <a:r>
              <a:rPr lang="en-US" sz="2200" spc="-1" dirty="0">
                <a:solidFill>
                  <a:srgbClr val="FF0000"/>
                </a:solidFill>
                <a:latin typeface="Times New Roman"/>
              </a:rPr>
              <a:t>deserving of trust</a:t>
            </a:r>
          </a:p>
          <a:p>
            <a:pPr marL="352440" indent="-342000" algn="just">
              <a:lnSpc>
                <a:spcPct val="100000"/>
              </a:lnSpc>
              <a:spcBef>
                <a:spcPts val="561"/>
              </a:spcBef>
              <a:buClr>
                <a:srgbClr val="0C2340"/>
              </a:buClr>
              <a:buFont typeface="Arial"/>
              <a:buChar char="•"/>
            </a:pPr>
            <a:r>
              <a:rPr lang="en-US" sz="2200" spc="-1" dirty="0">
                <a:solidFill>
                  <a:srgbClr val="0C2340"/>
                </a:solidFill>
                <a:latin typeface="Times New Roman"/>
              </a:rPr>
              <a:t>The term </a:t>
            </a:r>
            <a:r>
              <a:rPr lang="en-US" sz="2200" spc="-1" dirty="0">
                <a:solidFill>
                  <a:srgbClr val="FF0000"/>
                </a:solidFill>
                <a:latin typeface="Times New Roman"/>
              </a:rPr>
              <a:t>trustworthy computing </a:t>
            </a:r>
            <a:r>
              <a:rPr lang="en-US" sz="2200" spc="-1" dirty="0">
                <a:solidFill>
                  <a:srgbClr val="0C2340"/>
                </a:solidFill>
                <a:latin typeface="Times New Roman"/>
              </a:rPr>
              <a:t>can be applied to the computing systems, that are inherently secure, available and reliable</a:t>
            </a:r>
          </a:p>
          <a:p>
            <a:pPr marL="352440" indent="-342000" algn="just">
              <a:lnSpc>
                <a:spcPct val="100000"/>
              </a:lnSpc>
              <a:spcBef>
                <a:spcPts val="561"/>
              </a:spcBef>
              <a:buClr>
                <a:srgbClr val="0C2340"/>
              </a:buClr>
              <a:buFont typeface="Arial"/>
              <a:buChar char="•"/>
            </a:pPr>
            <a:r>
              <a:rPr lang="en-US" sz="2200" spc="-1" dirty="0">
                <a:solidFill>
                  <a:srgbClr val="FF0000"/>
                </a:solidFill>
                <a:latin typeface="Times New Roman"/>
              </a:rPr>
              <a:t>Privacy of information </a:t>
            </a:r>
            <a:r>
              <a:rPr lang="en-US" sz="2200" spc="-1" dirty="0">
                <a:solidFill>
                  <a:srgbClr val="0C2340"/>
                </a:solidFill>
                <a:latin typeface="Times New Roman"/>
              </a:rPr>
              <a:t>allows a user to query a database while hiding the identities of the data items retrieved</a:t>
            </a:r>
          </a:p>
          <a:p>
            <a:pPr marL="10440">
              <a:lnSpc>
                <a:spcPct val="100000"/>
              </a:lnSpc>
              <a:spcBef>
                <a:spcPts val="561"/>
              </a:spcBef>
              <a:buClr>
                <a:srgbClr val="0C2340"/>
              </a:buClr>
            </a:pPr>
            <a:endParaRPr lang="en-US" sz="2000" spc="-1" dirty="0">
              <a:solidFill>
                <a:srgbClr val="0C2340"/>
              </a:solidFill>
              <a:latin typeface="Times New Roman"/>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3</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Concepts</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Private information retrieval is like buying in a store without seller knowing who buys what</a:t>
            </a:r>
          </a:p>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It means, that a seller is unable to associate the purchased items with a particular person</a:t>
            </a:r>
          </a:p>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Private information retrieval has many applications in medical databases, personal databases, electronic commerce databases, </a:t>
            </a:r>
            <a:r>
              <a:rPr lang="en-US" sz="2400" spc="-1">
                <a:solidFill>
                  <a:srgbClr val="0C2340"/>
                </a:solidFill>
                <a:latin typeface="Times New Roman"/>
              </a:rPr>
              <a:t>web searches </a:t>
            </a:r>
            <a:r>
              <a:rPr lang="en-US" sz="2400" spc="-1" dirty="0">
                <a:solidFill>
                  <a:srgbClr val="0C2340"/>
                </a:solidFill>
                <a:latin typeface="Times New Roman"/>
              </a:rPr>
              <a:t>and </a:t>
            </a:r>
            <a:r>
              <a:rPr lang="en-US" sz="2400" spc="-1">
                <a:solidFill>
                  <a:srgbClr val="0C2340"/>
                </a:solidFill>
                <a:latin typeface="Times New Roman"/>
              </a:rPr>
              <a:t>the others</a:t>
            </a:r>
            <a:endParaRPr lang="en-US" sz="2400" spc="-1" dirty="0">
              <a:solidFill>
                <a:srgbClr val="0C2340"/>
              </a:solidFill>
              <a:latin typeface="Times New Roman"/>
            </a:endParaRPr>
          </a:p>
          <a:p>
            <a:pPr marL="10440">
              <a:lnSpc>
                <a:spcPct val="100000"/>
              </a:lnSpc>
              <a:spcBef>
                <a:spcPts val="561"/>
              </a:spcBef>
              <a:buClr>
                <a:srgbClr val="0C2340"/>
              </a:buClr>
            </a:pPr>
            <a:endParaRPr lang="en-US" sz="2000" spc="-1" dirty="0">
              <a:solidFill>
                <a:srgbClr val="0C2340"/>
              </a:solidFill>
              <a:latin typeface="Times New Roman"/>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4</a:t>
            </a:fld>
            <a:endParaRPr lang="en-US" sz="1400" b="0" strike="noStrike" spc="-1">
              <a:latin typeface="Arial"/>
            </a:endParaRPr>
          </a:p>
        </p:txBody>
      </p:sp>
    </p:spTree>
    <p:extLst>
      <p:ext uri="{BB962C8B-B14F-4D97-AF65-F5344CB8AC3E}">
        <p14:creationId xmlns:p14="http://schemas.microsoft.com/office/powerpoint/2010/main" val="27648531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704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1040" cy="31626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Concepts</a:t>
            </a:r>
          </a:p>
          <a:p>
            <a:pPr marL="343080" indent="-340200">
              <a:lnSpc>
                <a:spcPct val="100000"/>
              </a:lnSpc>
              <a:spcBef>
                <a:spcPts val="561"/>
              </a:spcBef>
              <a:buClr>
                <a:srgbClr val="0C2340"/>
              </a:buClr>
              <a:buFont typeface="Arial"/>
              <a:buChar char="•"/>
            </a:pPr>
            <a:r>
              <a:rPr lang="en-US" sz="2800" spc="-1" dirty="0">
                <a:solidFill>
                  <a:srgbClr val="FF0000"/>
                </a:solidFill>
                <a:latin typeface="Times New Roman" panose="02020603050405020304" pitchFamily="18" charset="0"/>
                <a:cs typeface="Times New Roman" panose="02020603050405020304" pitchFamily="18" charset="0"/>
              </a:rPr>
              <a:t>Privacy in statistical databases</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Privacy protection</a:t>
            </a:r>
          </a:p>
          <a:p>
            <a:pPr marL="343080" indent="-340200">
              <a:lnSpc>
                <a:spcPct val="100000"/>
              </a:lnSpc>
              <a:spcBef>
                <a:spcPts val="561"/>
              </a:spcBef>
              <a:buClr>
                <a:srgbClr val="0C2340"/>
              </a:buClr>
              <a:buFont typeface="Arial"/>
              <a:buChar char="•"/>
            </a:pPr>
            <a:r>
              <a:rPr lang="en-US" sz="2800" spc="-1" dirty="0">
                <a:solidFill>
                  <a:srgbClr val="002060"/>
                </a:solidFill>
                <a:latin typeface="Times New Roman" panose="02020603050405020304" pitchFamily="18" charset="0"/>
                <a:cs typeface="Times New Roman" panose="02020603050405020304" pitchFamily="18" charset="0"/>
              </a:rPr>
              <a:t>Sample applications</a:t>
            </a:r>
          </a:p>
        </p:txBody>
      </p:sp>
      <p:sp>
        <p:nvSpPr>
          <p:cNvPr id="92"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2874BB4-2252-4FE0-9005-3AB4335C96C2}" type="slidenum">
              <a:rPr lang="en-US" sz="1400" b="0" strike="noStrike" spc="-1">
                <a:solidFill>
                  <a:srgbClr val="8B8B8B"/>
                </a:solidFill>
                <a:latin typeface="Montserrat"/>
                <a:ea typeface="DejaVu Sans"/>
              </a:rPr>
              <a:t>5</a:t>
            </a:fld>
            <a:endParaRPr lang="en-US" sz="1400" b="0" strike="noStrike" spc="-1">
              <a:latin typeface="Arial"/>
            </a:endParaRPr>
          </a:p>
        </p:txBody>
      </p:sp>
    </p:spTree>
    <p:extLst>
      <p:ext uri="{BB962C8B-B14F-4D97-AF65-F5344CB8AC3E}">
        <p14:creationId xmlns:p14="http://schemas.microsoft.com/office/powerpoint/2010/main" val="150734916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Privacy in statistical databases</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200" spc="-1" dirty="0">
                <a:solidFill>
                  <a:srgbClr val="0C2340"/>
                </a:solidFill>
                <a:latin typeface="Times New Roman"/>
              </a:rPr>
              <a:t>A simple statistical database can be viewed as a relational table, that contains the personal records, where the rows correspond to the individuals and the columns correspond to the different attributes</a:t>
            </a:r>
          </a:p>
          <a:p>
            <a:pPr marL="352440" indent="-342000" algn="just">
              <a:lnSpc>
                <a:spcPct val="100000"/>
              </a:lnSpc>
              <a:spcBef>
                <a:spcPts val="561"/>
              </a:spcBef>
              <a:buClr>
                <a:srgbClr val="0C2340"/>
              </a:buClr>
              <a:buFont typeface="Arial"/>
              <a:buChar char="•"/>
            </a:pPr>
            <a:r>
              <a:rPr lang="en-US" sz="2200" spc="-1" dirty="0">
                <a:solidFill>
                  <a:srgbClr val="0C2340"/>
                </a:solidFill>
                <a:latin typeface="Times New Roman"/>
              </a:rPr>
              <a:t>For example, a medical database may contain attributes such as </a:t>
            </a:r>
            <a:r>
              <a:rPr lang="en-US" sz="2200" spc="-1" dirty="0">
                <a:solidFill>
                  <a:srgbClr val="0C2340"/>
                </a:solidFill>
                <a:latin typeface="Courier New" panose="02070309020205020404" pitchFamily="49" charset="0"/>
                <a:cs typeface="Courier New" panose="02070309020205020404" pitchFamily="49" charset="0"/>
              </a:rPr>
              <a:t>name</a:t>
            </a:r>
            <a:r>
              <a:rPr lang="en-US" sz="2200" spc="-1" dirty="0">
                <a:solidFill>
                  <a:srgbClr val="0C2340"/>
                </a:solidFill>
                <a:latin typeface="Times New Roman"/>
              </a:rPr>
              <a:t>, </a:t>
            </a:r>
            <a:r>
              <a:rPr lang="en-US" sz="2200" spc="-1" dirty="0">
                <a:solidFill>
                  <a:srgbClr val="0C2340"/>
                </a:solidFill>
                <a:latin typeface="Courier New" panose="02070309020205020404" pitchFamily="49" charset="0"/>
                <a:cs typeface="Courier New" panose="02070309020205020404" pitchFamily="49" charset="0"/>
              </a:rPr>
              <a:t>social security number</a:t>
            </a:r>
            <a:r>
              <a:rPr lang="en-US" sz="2200" spc="-1" dirty="0">
                <a:solidFill>
                  <a:srgbClr val="0C2340"/>
                </a:solidFill>
                <a:latin typeface="Times New Roman"/>
              </a:rPr>
              <a:t>, </a:t>
            </a:r>
            <a:r>
              <a:rPr lang="en-US" sz="2200" spc="-1" dirty="0">
                <a:solidFill>
                  <a:srgbClr val="0C2340"/>
                </a:solidFill>
                <a:latin typeface="Courier New" panose="02070309020205020404" pitchFamily="49" charset="0"/>
                <a:cs typeface="Courier New" panose="02070309020205020404" pitchFamily="49" charset="0"/>
              </a:rPr>
              <a:t>address</a:t>
            </a:r>
            <a:r>
              <a:rPr lang="en-US" sz="2200" spc="-1" dirty="0">
                <a:solidFill>
                  <a:srgbClr val="0C2340"/>
                </a:solidFill>
                <a:latin typeface="Times New Roman"/>
              </a:rPr>
              <a:t>, </a:t>
            </a:r>
            <a:r>
              <a:rPr lang="en-US" sz="2200" spc="-1" dirty="0">
                <a:solidFill>
                  <a:srgbClr val="0C2340"/>
                </a:solidFill>
                <a:latin typeface="Courier New" panose="02070309020205020404" pitchFamily="49" charset="0"/>
                <a:cs typeface="Courier New" panose="02070309020205020404" pitchFamily="49" charset="0"/>
              </a:rPr>
              <a:t>age</a:t>
            </a:r>
            <a:r>
              <a:rPr lang="en-US" sz="2200" spc="-1" dirty="0">
                <a:solidFill>
                  <a:srgbClr val="0C2340"/>
                </a:solidFill>
                <a:latin typeface="Times New Roman"/>
              </a:rPr>
              <a:t>, </a:t>
            </a:r>
            <a:r>
              <a:rPr lang="en-US" sz="2200" spc="-1" dirty="0">
                <a:solidFill>
                  <a:srgbClr val="0C2340"/>
                </a:solidFill>
                <a:latin typeface="Courier New" panose="02070309020205020404" pitchFamily="49" charset="0"/>
                <a:cs typeface="Courier New" panose="02070309020205020404" pitchFamily="49" charset="0"/>
              </a:rPr>
              <a:t>gender</a:t>
            </a:r>
            <a:r>
              <a:rPr lang="en-US" sz="2200" spc="-1" dirty="0">
                <a:solidFill>
                  <a:srgbClr val="0C2340"/>
                </a:solidFill>
                <a:latin typeface="Times New Roman"/>
              </a:rPr>
              <a:t>, </a:t>
            </a:r>
            <a:r>
              <a:rPr lang="en-US" sz="2200" spc="-1" dirty="0">
                <a:solidFill>
                  <a:srgbClr val="0C2340"/>
                </a:solidFill>
                <a:latin typeface="Courier New" panose="02070309020205020404" pitchFamily="49" charset="0"/>
                <a:cs typeface="Courier New" panose="02070309020205020404" pitchFamily="49" charset="0"/>
              </a:rPr>
              <a:t>ethnicity</a:t>
            </a:r>
            <a:r>
              <a:rPr lang="en-US" sz="2200" spc="-1" dirty="0">
                <a:solidFill>
                  <a:srgbClr val="0C2340"/>
                </a:solidFill>
                <a:latin typeface="Times New Roman"/>
              </a:rPr>
              <a:t> and </a:t>
            </a:r>
            <a:r>
              <a:rPr lang="en-US" sz="2200" spc="-1" dirty="0">
                <a:solidFill>
                  <a:srgbClr val="0C2340"/>
                </a:solidFill>
                <a:latin typeface="Courier New" panose="02070309020205020404" pitchFamily="49" charset="0"/>
                <a:cs typeface="Courier New" panose="02070309020205020404" pitchFamily="49" charset="0"/>
              </a:rPr>
              <a:t>medical history </a:t>
            </a:r>
            <a:r>
              <a:rPr lang="en-US" sz="2200" spc="-1" dirty="0">
                <a:solidFill>
                  <a:srgbClr val="0C2340"/>
                </a:solidFill>
                <a:latin typeface="Times New Roman"/>
              </a:rPr>
              <a:t>for each patient</a:t>
            </a:r>
          </a:p>
          <a:p>
            <a:pPr marL="352440" indent="-342000" algn="just">
              <a:lnSpc>
                <a:spcPct val="100000"/>
              </a:lnSpc>
              <a:spcBef>
                <a:spcPts val="561"/>
              </a:spcBef>
              <a:buClr>
                <a:srgbClr val="0C2340"/>
              </a:buClr>
              <a:buFont typeface="Arial"/>
              <a:buChar char="•"/>
            </a:pPr>
            <a:r>
              <a:rPr lang="en-US" sz="2200" spc="-1" dirty="0">
                <a:solidFill>
                  <a:srgbClr val="0C2340"/>
                </a:solidFill>
                <a:latin typeface="Times New Roman"/>
              </a:rPr>
              <a:t>We would like the medical researchers to have some form of access to this database to learn trends such as correlation between age and heart disease, while maintaining individual privacy</a:t>
            </a:r>
          </a:p>
          <a:p>
            <a:pPr marL="352440" indent="-342000" algn="just">
              <a:lnSpc>
                <a:spcPct val="100000"/>
              </a:lnSpc>
              <a:spcBef>
                <a:spcPts val="561"/>
              </a:spcBef>
              <a:buClr>
                <a:srgbClr val="0C2340"/>
              </a:buClr>
              <a:buFont typeface="Arial"/>
              <a:buChar char="•"/>
            </a:pPr>
            <a:r>
              <a:rPr lang="en-US" sz="2200" spc="-1" dirty="0">
                <a:solidFill>
                  <a:srgbClr val="0C2340"/>
                </a:solidFill>
                <a:latin typeface="Times New Roman"/>
              </a:rPr>
              <a:t>Information retrieved from statistical databases comes from statistical (aggregate queries) on a column in a relational table with an aggregate function</a:t>
            </a:r>
          </a:p>
          <a:p>
            <a:pPr marL="352440" indent="-342000" algn="just">
              <a:lnSpc>
                <a:spcPct val="100000"/>
              </a:lnSpc>
              <a:spcBef>
                <a:spcPts val="561"/>
              </a:spcBef>
              <a:buClr>
                <a:srgbClr val="0C2340"/>
              </a:buClr>
              <a:buFont typeface="Arial"/>
              <a:buChar char="•"/>
            </a:pPr>
            <a:r>
              <a:rPr lang="en-US" sz="2200" spc="-1" dirty="0">
                <a:solidFill>
                  <a:srgbClr val="0C2340"/>
                </a:solidFill>
                <a:latin typeface="Times New Roman"/>
              </a:rPr>
              <a:t>Aggregate functions include </a:t>
            </a:r>
            <a:r>
              <a:rPr lang="en-US" sz="2200" spc="-1" dirty="0">
                <a:solidFill>
                  <a:srgbClr val="0C2340"/>
                </a:solidFill>
                <a:latin typeface="Courier New" panose="02070309020205020404" pitchFamily="49" charset="0"/>
                <a:cs typeface="Courier New" panose="02070309020205020404" pitchFamily="49" charset="0"/>
              </a:rPr>
              <a:t>COUNT</a:t>
            </a:r>
            <a:r>
              <a:rPr lang="en-US" sz="2200" spc="-1" dirty="0">
                <a:solidFill>
                  <a:srgbClr val="0C2340"/>
                </a:solidFill>
                <a:latin typeface="Times New Roman"/>
              </a:rPr>
              <a:t>, </a:t>
            </a:r>
            <a:r>
              <a:rPr lang="en-US" sz="2200" spc="-1" dirty="0">
                <a:solidFill>
                  <a:srgbClr val="0C2340"/>
                </a:solidFill>
                <a:latin typeface="Courier New" panose="02070309020205020404" pitchFamily="49" charset="0"/>
                <a:cs typeface="Courier New" panose="02070309020205020404" pitchFamily="49" charset="0"/>
              </a:rPr>
              <a:t>SUM</a:t>
            </a:r>
            <a:r>
              <a:rPr lang="en-US" sz="2200" spc="-1" dirty="0">
                <a:solidFill>
                  <a:srgbClr val="0C2340"/>
                </a:solidFill>
                <a:latin typeface="Times New Roman"/>
              </a:rPr>
              <a:t>, </a:t>
            </a:r>
            <a:r>
              <a:rPr lang="en-US" sz="2200" spc="-1" dirty="0">
                <a:solidFill>
                  <a:srgbClr val="0C2340"/>
                </a:solidFill>
                <a:latin typeface="Courier New" panose="02070309020205020404" pitchFamily="49" charset="0"/>
                <a:cs typeface="Courier New" panose="02070309020205020404" pitchFamily="49" charset="0"/>
              </a:rPr>
              <a:t>AVG</a:t>
            </a:r>
            <a:r>
              <a:rPr lang="en-US" sz="2200" spc="-1" dirty="0">
                <a:solidFill>
                  <a:srgbClr val="0C2340"/>
                </a:solidFill>
                <a:latin typeface="Times New Roman"/>
              </a:rPr>
              <a:t>, </a:t>
            </a:r>
            <a:r>
              <a:rPr lang="en-US" sz="2200" spc="-1" dirty="0">
                <a:solidFill>
                  <a:srgbClr val="0C2340"/>
                </a:solidFill>
                <a:latin typeface="Courier New" panose="02070309020205020404" pitchFamily="49" charset="0"/>
                <a:cs typeface="Courier New" panose="02070309020205020404" pitchFamily="49" charset="0"/>
              </a:rPr>
              <a:t>MAX</a:t>
            </a:r>
            <a:r>
              <a:rPr lang="en-US" sz="2200" spc="-1" dirty="0">
                <a:solidFill>
                  <a:srgbClr val="0C2340"/>
                </a:solidFill>
                <a:latin typeface="Times New Roman"/>
                <a:cs typeface="Courier New" panose="02070309020205020404" pitchFamily="49" charset="0"/>
              </a:rPr>
              <a:t> and</a:t>
            </a:r>
            <a:r>
              <a:rPr lang="en-US" sz="2200" spc="-1" dirty="0">
                <a:solidFill>
                  <a:srgbClr val="0C2340"/>
                </a:solidFill>
                <a:latin typeface="Times New Roman"/>
              </a:rPr>
              <a:t> </a:t>
            </a:r>
            <a:r>
              <a:rPr lang="en-US" sz="2200" spc="-1" dirty="0">
                <a:solidFill>
                  <a:srgbClr val="0C2340"/>
                </a:solidFill>
                <a:latin typeface="Courier New" panose="02070309020205020404" pitchFamily="49" charset="0"/>
                <a:cs typeface="Courier New" panose="02070309020205020404" pitchFamily="49" charset="0"/>
              </a:rPr>
              <a:t>MIN</a:t>
            </a:r>
          </a:p>
          <a:p>
            <a:pPr marL="10440">
              <a:lnSpc>
                <a:spcPct val="100000"/>
              </a:lnSpc>
              <a:spcBef>
                <a:spcPts val="561"/>
              </a:spcBef>
              <a:buClr>
                <a:srgbClr val="0C2340"/>
              </a:buClr>
            </a:pPr>
            <a:endParaRPr lang="en-US" sz="2000" spc="-1" dirty="0">
              <a:solidFill>
                <a:srgbClr val="0C2340"/>
              </a:solidFill>
              <a:latin typeface="Times New Roman"/>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6</a:t>
            </a:fld>
            <a:endParaRPr lang="en-US" sz="1400" b="0" strike="noStrike" spc="-1">
              <a:latin typeface="Arial"/>
            </a:endParaRPr>
          </a:p>
        </p:txBody>
      </p:sp>
    </p:spTree>
    <p:extLst>
      <p:ext uri="{BB962C8B-B14F-4D97-AF65-F5344CB8AC3E}">
        <p14:creationId xmlns:p14="http://schemas.microsoft.com/office/powerpoint/2010/main" val="23817391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Privacy in statistical databases</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Privacy problems:</a:t>
            </a:r>
          </a:p>
          <a:p>
            <a:pPr marL="714375" indent="-395288" algn="just">
              <a:lnSpc>
                <a:spcPct val="100000"/>
              </a:lnSpc>
              <a:spcBef>
                <a:spcPts val="561"/>
              </a:spcBef>
              <a:buClr>
                <a:srgbClr val="0C2340"/>
              </a:buClr>
            </a:pPr>
            <a:r>
              <a:rPr lang="en-US" spc="-1" dirty="0">
                <a:solidFill>
                  <a:srgbClr val="0C2340"/>
                </a:solidFill>
                <a:latin typeface="Times New Roman"/>
              </a:rPr>
              <a:t>-	</a:t>
            </a:r>
            <a:r>
              <a:rPr lang="en-US" sz="2000" spc="-1" dirty="0">
                <a:solidFill>
                  <a:srgbClr val="0C2340"/>
                </a:solidFill>
                <a:latin typeface="Times New Roman"/>
              </a:rPr>
              <a:t>A database contains data,  that is individually sensitive and because of that direct access to data is not permitted</a:t>
            </a:r>
          </a:p>
          <a:p>
            <a:pPr marL="714375" indent="-395288" algn="just">
              <a:lnSpc>
                <a:spcPct val="100000"/>
              </a:lnSpc>
              <a:spcBef>
                <a:spcPts val="561"/>
              </a:spcBef>
              <a:buClr>
                <a:srgbClr val="0C2340"/>
              </a:buClr>
            </a:pPr>
            <a:r>
              <a:rPr lang="en-US" sz="2000" spc="-1" dirty="0">
                <a:solidFill>
                  <a:srgbClr val="0C2340"/>
                </a:solidFill>
                <a:latin typeface="Times New Roman"/>
              </a:rPr>
              <a:t>-	Statistical queries are permitted and statistical queries access the individual data items</a:t>
            </a:r>
          </a:p>
          <a:p>
            <a:pPr marL="714375" indent="-395288" algn="just">
              <a:lnSpc>
                <a:spcPct val="100000"/>
              </a:lnSpc>
              <a:spcBef>
                <a:spcPts val="561"/>
              </a:spcBef>
              <a:buClr>
                <a:srgbClr val="0C2340"/>
              </a:buClr>
            </a:pPr>
            <a:r>
              <a:rPr lang="en-US" sz="2000" spc="-1" dirty="0">
                <a:solidFill>
                  <a:srgbClr val="0C2340"/>
                </a:solidFill>
                <a:latin typeface="Times New Roman"/>
              </a:rPr>
              <a:t>-	In such a situation it is possible to infer information that violates the privacy constraints</a:t>
            </a:r>
          </a:p>
          <a:p>
            <a:pPr marL="10440">
              <a:lnSpc>
                <a:spcPct val="100000"/>
              </a:lnSpc>
              <a:spcBef>
                <a:spcPts val="561"/>
              </a:spcBef>
              <a:buClr>
                <a:srgbClr val="0C2340"/>
              </a:buClr>
            </a:pPr>
            <a:endParaRPr lang="en-US" sz="2000" spc="-1" dirty="0">
              <a:solidFill>
                <a:srgbClr val="0C2340"/>
              </a:solidFill>
              <a:latin typeface="Times New Roman"/>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7</a:t>
            </a:fld>
            <a:endParaRPr lang="en-US" sz="1400" b="0" strike="noStrike" spc="-1">
              <a:latin typeface="Arial"/>
            </a:endParaRPr>
          </a:p>
        </p:txBody>
      </p:sp>
    </p:spTree>
    <p:extLst>
      <p:ext uri="{BB962C8B-B14F-4D97-AF65-F5344CB8AC3E}">
        <p14:creationId xmlns:p14="http://schemas.microsoft.com/office/powerpoint/2010/main" val="372094605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Privacy in statistical databases</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The following relational table contains information about the names of students, sex, degree enrolled, total number of units passed and average grade</a:t>
            </a:r>
          </a:p>
          <a:p>
            <a:pPr marL="361950" algn="just">
              <a:lnSpc>
                <a:spcPct val="100000"/>
              </a:lnSpc>
              <a:spcBef>
                <a:spcPts val="561"/>
              </a:spcBef>
              <a:buClr>
                <a:srgbClr val="0C2340"/>
              </a:buClr>
            </a:pPr>
            <a:endParaRPr lang="en-US" sz="2000" spc="-1" dirty="0">
              <a:solidFill>
                <a:srgbClr val="0C2340"/>
              </a:solidFill>
              <a:latin typeface="Courier New" panose="02070309020205020404" pitchFamily="49" charset="0"/>
              <a:cs typeface="Courier New" panose="02070309020205020404" pitchFamily="49" charset="0"/>
            </a:endParaRPr>
          </a:p>
          <a:p>
            <a:pPr marL="361950" algn="just">
              <a:lnSpc>
                <a:spcPct val="100000"/>
              </a:lnSpc>
              <a:spcBef>
                <a:spcPts val="561"/>
              </a:spcBef>
              <a:buClr>
                <a:srgbClr val="0C2340"/>
              </a:buClr>
            </a:pPr>
            <a:r>
              <a:rPr lang="en-US" sz="2000" spc="-1" dirty="0">
                <a:solidFill>
                  <a:srgbClr val="0C2340"/>
                </a:solidFill>
                <a:latin typeface="Courier New" panose="02070309020205020404" pitchFamily="49" charset="0"/>
                <a:cs typeface="Courier New" panose="02070309020205020404" pitchFamily="49" charset="0"/>
              </a:rPr>
              <a:t>STUDENT(name, sex, degree, units, </a:t>
            </a:r>
            <a:r>
              <a:rPr lang="en-US" sz="2000" spc="-1" dirty="0" err="1">
                <a:solidFill>
                  <a:srgbClr val="0C2340"/>
                </a:solidFill>
                <a:latin typeface="Courier New" panose="02070309020205020404" pitchFamily="49" charset="0"/>
                <a:cs typeface="Courier New" panose="02070309020205020404" pitchFamily="49" charset="0"/>
              </a:rPr>
              <a:t>ave_grade</a:t>
            </a:r>
            <a:r>
              <a:rPr lang="en-US" sz="2000" spc="-1" dirty="0">
                <a:solidFill>
                  <a:srgbClr val="0C2340"/>
                </a:solidFill>
                <a:latin typeface="Courier New" panose="02070309020205020404" pitchFamily="49" charset="0"/>
                <a:cs typeface="Courier New" panose="02070309020205020404" pitchFamily="49" charset="0"/>
              </a:rPr>
              <a:t>)</a:t>
            </a:r>
          </a:p>
          <a:p>
            <a:pPr marL="361950" algn="just">
              <a:lnSpc>
                <a:spcPct val="100000"/>
              </a:lnSpc>
              <a:spcBef>
                <a:spcPts val="561"/>
              </a:spcBef>
              <a:buClr>
                <a:srgbClr val="0C2340"/>
              </a:buClr>
            </a:pPr>
            <a:endParaRPr lang="en-US" sz="2000" spc="-1" dirty="0">
              <a:solidFill>
                <a:srgbClr val="0C2340"/>
              </a:solidFill>
              <a:latin typeface="Courier New" panose="02070309020205020404" pitchFamily="49" charset="0"/>
              <a:cs typeface="Courier New" panose="02070309020205020404" pitchFamily="49" charset="0"/>
            </a:endParaRPr>
          </a:p>
          <a:p>
            <a:pPr marL="353340" indent="-342900" algn="just">
              <a:lnSpc>
                <a:spcPct val="100000"/>
              </a:lnSpc>
              <a:spcBef>
                <a:spcPts val="561"/>
              </a:spcBef>
              <a:buClr>
                <a:srgbClr val="0C2340"/>
              </a:buClr>
              <a:buFont typeface="Arial" panose="020B0604020202020204" pitchFamily="34" charset="0"/>
              <a:buChar char="•"/>
            </a:pPr>
            <a:r>
              <a:rPr lang="en-US" sz="2400" spc="-1" dirty="0">
                <a:solidFill>
                  <a:srgbClr val="0C2340"/>
                </a:solidFill>
                <a:latin typeface="Times New Roman"/>
              </a:rPr>
              <a:t>A sample statistical query finds an average grade of all students enrolled in </a:t>
            </a:r>
            <a:r>
              <a:rPr lang="en-US" sz="2400" spc="-1" dirty="0" err="1">
                <a:solidFill>
                  <a:srgbClr val="0C2340"/>
                </a:solidFill>
                <a:latin typeface="Times New Roman"/>
              </a:rPr>
              <a:t>BCompSci</a:t>
            </a:r>
            <a:r>
              <a:rPr lang="en-US" sz="2400" spc="-1" dirty="0">
                <a:solidFill>
                  <a:srgbClr val="0C2340"/>
                </a:solidFill>
                <a:latin typeface="Times New Roman"/>
              </a:rPr>
              <a:t> degree</a:t>
            </a:r>
          </a:p>
          <a:p>
            <a:pPr marL="352425" indent="9525" algn="just">
              <a:lnSpc>
                <a:spcPct val="100000"/>
              </a:lnSpc>
              <a:spcBef>
                <a:spcPts val="561"/>
              </a:spcBef>
              <a:buClr>
                <a:srgbClr val="0C2340"/>
              </a:buClr>
            </a:pPr>
            <a:endParaRPr lang="en-US" sz="2400" spc="-1" dirty="0">
              <a:solidFill>
                <a:srgbClr val="0C2340"/>
              </a:solidFill>
              <a:latin typeface="Courier New" panose="02070309020205020404" pitchFamily="49" charset="0"/>
              <a:cs typeface="Courier New" panose="02070309020205020404" pitchFamily="49" charset="0"/>
            </a:endParaRPr>
          </a:p>
          <a:p>
            <a:pPr marL="352425" indent="9525" algn="just">
              <a:lnSpc>
                <a:spcPct val="100000"/>
              </a:lnSpc>
              <a:spcBef>
                <a:spcPts val="561"/>
              </a:spcBef>
              <a:buClr>
                <a:srgbClr val="0C2340"/>
              </a:buClr>
            </a:pPr>
            <a:r>
              <a:rPr lang="en-US" sz="2000" spc="-1" dirty="0">
                <a:solidFill>
                  <a:srgbClr val="0C2340"/>
                </a:solidFill>
                <a:latin typeface="Courier New" panose="02070309020205020404" pitchFamily="49" charset="0"/>
                <a:cs typeface="Courier New" panose="02070309020205020404" pitchFamily="49" charset="0"/>
              </a:rPr>
              <a:t>SELECT AVG(</a:t>
            </a:r>
            <a:r>
              <a:rPr lang="en-US" sz="2000" spc="-1" dirty="0" err="1">
                <a:solidFill>
                  <a:srgbClr val="0C2340"/>
                </a:solidFill>
                <a:latin typeface="Courier New" panose="02070309020205020404" pitchFamily="49" charset="0"/>
                <a:cs typeface="Courier New" panose="02070309020205020404" pitchFamily="49" charset="0"/>
              </a:rPr>
              <a:t>ave_grade</a:t>
            </a:r>
            <a:r>
              <a:rPr lang="en-US" sz="2000" spc="-1" dirty="0">
                <a:solidFill>
                  <a:srgbClr val="0C2340"/>
                </a:solidFill>
                <a:latin typeface="Courier New" panose="02070309020205020404" pitchFamily="49" charset="0"/>
                <a:cs typeface="Courier New" panose="02070309020205020404" pitchFamily="49" charset="0"/>
              </a:rPr>
              <a:t>)</a:t>
            </a:r>
          </a:p>
          <a:p>
            <a:pPr marL="352425" indent="9525" algn="just">
              <a:lnSpc>
                <a:spcPct val="100000"/>
              </a:lnSpc>
              <a:spcBef>
                <a:spcPts val="561"/>
              </a:spcBef>
              <a:buClr>
                <a:srgbClr val="0C2340"/>
              </a:buClr>
            </a:pPr>
            <a:r>
              <a:rPr lang="en-US" sz="2000" spc="-1" dirty="0">
                <a:solidFill>
                  <a:srgbClr val="0C2340"/>
                </a:solidFill>
                <a:latin typeface="Courier New" panose="02070309020205020404" pitchFamily="49" charset="0"/>
                <a:cs typeface="Courier New" panose="02070309020205020404" pitchFamily="49" charset="0"/>
              </a:rPr>
              <a:t>FROM STUDENT</a:t>
            </a:r>
          </a:p>
          <a:p>
            <a:pPr marL="352425" indent="9525" algn="just">
              <a:lnSpc>
                <a:spcPct val="100000"/>
              </a:lnSpc>
              <a:spcBef>
                <a:spcPts val="561"/>
              </a:spcBef>
              <a:buClr>
                <a:srgbClr val="0C2340"/>
              </a:buClr>
            </a:pPr>
            <a:r>
              <a:rPr lang="en-US" sz="2000" spc="-1" dirty="0">
                <a:solidFill>
                  <a:srgbClr val="0C2340"/>
                </a:solidFill>
                <a:latin typeface="Courier New" panose="02070309020205020404" pitchFamily="49" charset="0"/>
                <a:cs typeface="Courier New" panose="02070309020205020404" pitchFamily="49" charset="0"/>
              </a:rPr>
              <a:t>WHERE degree = '</a:t>
            </a:r>
            <a:r>
              <a:rPr lang="en-US" sz="2000" spc="-1" dirty="0" err="1">
                <a:solidFill>
                  <a:srgbClr val="0C2340"/>
                </a:solidFill>
                <a:latin typeface="Courier New" panose="02070309020205020404" pitchFamily="49" charset="0"/>
                <a:cs typeface="Courier New" panose="02070309020205020404" pitchFamily="49" charset="0"/>
              </a:rPr>
              <a:t>BCompSci</a:t>
            </a:r>
            <a:r>
              <a:rPr lang="en-US" sz="2000" spc="-1" dirty="0">
                <a:solidFill>
                  <a:srgbClr val="0C2340"/>
                </a:solidFill>
                <a:latin typeface="Courier New" panose="02070309020205020404" pitchFamily="49" charset="0"/>
                <a:cs typeface="Courier New" panose="02070309020205020404" pitchFamily="49" charset="0"/>
              </a:rPr>
              <a:t>';</a:t>
            </a:r>
          </a:p>
          <a:p>
            <a:pPr marL="352425" indent="9525" algn="just">
              <a:lnSpc>
                <a:spcPct val="100000"/>
              </a:lnSpc>
              <a:spcBef>
                <a:spcPts val="561"/>
              </a:spcBef>
              <a:buClr>
                <a:srgbClr val="0C2340"/>
              </a:buClr>
              <a:buFont typeface="Arial"/>
              <a:buChar char="•"/>
            </a:pPr>
            <a:endParaRPr lang="en-US" sz="2000" spc="-1" dirty="0">
              <a:solidFill>
                <a:srgbClr val="0C2340"/>
              </a:solidFill>
              <a:latin typeface="Courier New" panose="02070309020205020404" pitchFamily="49" charset="0"/>
              <a:cs typeface="Courier New" panose="02070309020205020404" pitchFamily="49" charset="0"/>
            </a:endParaRPr>
          </a:p>
          <a:p>
            <a:pPr marL="10440">
              <a:lnSpc>
                <a:spcPct val="100000"/>
              </a:lnSpc>
              <a:spcBef>
                <a:spcPts val="561"/>
              </a:spcBef>
              <a:buClr>
                <a:srgbClr val="0C2340"/>
              </a:buClr>
            </a:pPr>
            <a:endParaRPr lang="en-US" sz="2000" spc="-1" dirty="0">
              <a:solidFill>
                <a:srgbClr val="0C2340"/>
              </a:solidFill>
              <a:latin typeface="Times New Roman"/>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8</a:t>
            </a:fld>
            <a:endParaRPr lang="en-US" sz="1400" b="0" strike="noStrike" spc="-1">
              <a:latin typeface="Arial"/>
            </a:endParaRPr>
          </a:p>
        </p:txBody>
      </p:sp>
    </p:spTree>
    <p:extLst>
      <p:ext uri="{BB962C8B-B14F-4D97-AF65-F5344CB8AC3E}">
        <p14:creationId xmlns:p14="http://schemas.microsoft.com/office/powerpoint/2010/main" val="40973109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880" cy="8438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Privacy in statistical databases</a:t>
            </a:r>
            <a:endParaRPr lang="en-US" sz="3200" b="0" strike="noStrike" spc="-1" dirty="0">
              <a:latin typeface="Arial"/>
            </a:endParaRPr>
          </a:p>
        </p:txBody>
      </p:sp>
      <p:sp>
        <p:nvSpPr>
          <p:cNvPr id="94" name="CustomShape 2"/>
          <p:cNvSpPr/>
          <p:nvPr/>
        </p:nvSpPr>
        <p:spPr>
          <a:xfrm>
            <a:off x="457200" y="1041120"/>
            <a:ext cx="7871040" cy="4438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Due to the privacy reasons the individual entries in </a:t>
            </a:r>
            <a:r>
              <a:rPr lang="en-US" sz="2400" spc="-1" dirty="0">
                <a:solidFill>
                  <a:srgbClr val="0C2340"/>
                </a:solidFill>
                <a:latin typeface="Courier New" panose="02070309020205020404" pitchFamily="49" charset="0"/>
                <a:cs typeface="Courier New" panose="02070309020205020404" pitchFamily="49" charset="0"/>
              </a:rPr>
              <a:t>units</a:t>
            </a:r>
            <a:r>
              <a:rPr lang="en-US" sz="2400" spc="-1" dirty="0">
                <a:solidFill>
                  <a:srgbClr val="0C2340"/>
                </a:solidFill>
                <a:latin typeface="Times New Roman"/>
              </a:rPr>
              <a:t> and </a:t>
            </a:r>
            <a:r>
              <a:rPr lang="en-US" sz="2400" spc="-1" dirty="0" err="1">
                <a:solidFill>
                  <a:srgbClr val="0C2340"/>
                </a:solidFill>
                <a:latin typeface="Courier New" panose="02070309020205020404" pitchFamily="49" charset="0"/>
                <a:cs typeface="Courier New" panose="02070309020205020404" pitchFamily="49" charset="0"/>
              </a:rPr>
              <a:t>avg_grade</a:t>
            </a:r>
            <a:r>
              <a:rPr lang="en-US" sz="2400" spc="-1" dirty="0">
                <a:solidFill>
                  <a:srgbClr val="0C2340"/>
                </a:solidFill>
                <a:latin typeface="Courier New" panose="02070309020205020404" pitchFamily="49" charset="0"/>
                <a:cs typeface="Courier New" panose="02070309020205020404" pitchFamily="49" charset="0"/>
              </a:rPr>
              <a:t> </a:t>
            </a:r>
            <a:r>
              <a:rPr lang="en-US" sz="2400" spc="-1" dirty="0">
                <a:solidFill>
                  <a:srgbClr val="0C2340"/>
                </a:solidFill>
                <a:latin typeface="Times New Roman"/>
              </a:rPr>
              <a:t>cannot be read directly</a:t>
            </a:r>
          </a:p>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Aggregation refers to an observation, that a sensitivity level of an aggregated values computed over a group of values is different from the sensitivity levels of individual elements</a:t>
            </a:r>
          </a:p>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In the majority of scenarios, a sensitivity level of a result of aggregation is lower than a sensitivity level of individual elements, for example, </a:t>
            </a:r>
            <a:r>
              <a:rPr lang="en-US" sz="2400" spc="-1" dirty="0">
                <a:solidFill>
                  <a:srgbClr val="0C2340"/>
                </a:solidFill>
                <a:latin typeface="Courier New" panose="02070309020205020404" pitchFamily="49" charset="0"/>
                <a:cs typeface="Courier New" panose="02070309020205020404" pitchFamily="49" charset="0"/>
              </a:rPr>
              <a:t>AVG(salary)</a:t>
            </a:r>
          </a:p>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However, it is possible that a result of aggregation is more sensitive than individual elements, for example, </a:t>
            </a:r>
            <a:r>
              <a:rPr lang="en-US" sz="2400" spc="-1" dirty="0">
                <a:solidFill>
                  <a:srgbClr val="0C2340"/>
                </a:solidFill>
                <a:latin typeface="Courier New" panose="02070309020205020404" pitchFamily="49" charset="0"/>
                <a:cs typeface="Courier New" panose="02070309020205020404" pitchFamily="49" charset="0"/>
              </a:rPr>
              <a:t>SUM(expenses)</a:t>
            </a:r>
          </a:p>
          <a:p>
            <a:pPr marL="352440" indent="-342000" algn="just">
              <a:lnSpc>
                <a:spcPct val="100000"/>
              </a:lnSpc>
              <a:spcBef>
                <a:spcPts val="561"/>
              </a:spcBef>
              <a:buClr>
                <a:srgbClr val="0C2340"/>
              </a:buClr>
              <a:buFont typeface="Arial"/>
              <a:buChar char="•"/>
            </a:pPr>
            <a:r>
              <a:rPr lang="en-US" sz="2400" spc="-1" dirty="0">
                <a:solidFill>
                  <a:srgbClr val="0C2340"/>
                </a:solidFill>
                <a:latin typeface="Times New Roman"/>
              </a:rPr>
              <a:t>An </a:t>
            </a:r>
            <a:r>
              <a:rPr lang="en-US" sz="2400" spc="-1" dirty="0">
                <a:solidFill>
                  <a:srgbClr val="FF0000"/>
                </a:solidFill>
                <a:latin typeface="Times New Roman"/>
              </a:rPr>
              <a:t>inference problem </a:t>
            </a:r>
            <a:r>
              <a:rPr lang="en-US" sz="2400" spc="-1" dirty="0">
                <a:solidFill>
                  <a:srgbClr val="0C2340"/>
                </a:solidFill>
                <a:latin typeface="Times New Roman"/>
              </a:rPr>
              <a:t>refers to a derivation of sensitive information from non-sensitive data</a:t>
            </a:r>
          </a:p>
          <a:p>
            <a:pPr marL="352425" indent="9525" algn="just">
              <a:lnSpc>
                <a:spcPct val="100000"/>
              </a:lnSpc>
              <a:spcBef>
                <a:spcPts val="561"/>
              </a:spcBef>
              <a:buClr>
                <a:srgbClr val="0C2340"/>
              </a:buClr>
              <a:buFont typeface="Arial"/>
              <a:buChar char="•"/>
            </a:pPr>
            <a:endParaRPr lang="en-US" sz="2000" spc="-1" dirty="0">
              <a:solidFill>
                <a:srgbClr val="0C2340"/>
              </a:solidFill>
              <a:latin typeface="Courier New" panose="02070309020205020404" pitchFamily="49" charset="0"/>
              <a:cs typeface="Courier New" panose="02070309020205020404" pitchFamily="49" charset="0"/>
            </a:endParaRPr>
          </a:p>
          <a:p>
            <a:pPr marL="10440">
              <a:lnSpc>
                <a:spcPct val="100000"/>
              </a:lnSpc>
              <a:spcBef>
                <a:spcPts val="561"/>
              </a:spcBef>
              <a:buClr>
                <a:srgbClr val="0C2340"/>
              </a:buClr>
            </a:pPr>
            <a:endParaRPr lang="en-US" sz="2000" spc="-1" dirty="0">
              <a:solidFill>
                <a:srgbClr val="0C2340"/>
              </a:solidFill>
              <a:latin typeface="Times New Roman"/>
            </a:endParaRPr>
          </a:p>
        </p:txBody>
      </p:sp>
      <p:sp>
        <p:nvSpPr>
          <p:cNvPr id="95" name="CustomShape 3"/>
          <p:cNvSpPr/>
          <p:nvPr/>
        </p:nvSpPr>
        <p:spPr>
          <a:xfrm>
            <a:off x="457200" y="6459480"/>
            <a:ext cx="362160" cy="1875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E768A22-BC36-4215-840F-08C54297247B}" type="slidenum">
              <a:rPr lang="en-US" sz="1400" b="0" strike="noStrike" spc="-1">
                <a:solidFill>
                  <a:srgbClr val="8B8B8B"/>
                </a:solidFill>
                <a:latin typeface="Montserrat"/>
                <a:ea typeface="DejaVu Sans"/>
              </a:rPr>
              <a:t>9</a:t>
            </a:fld>
            <a:endParaRPr lang="en-US" sz="1400" b="0" strike="noStrike" spc="-1">
              <a:latin typeface="Arial"/>
            </a:endParaRPr>
          </a:p>
        </p:txBody>
      </p:sp>
    </p:spTree>
    <p:extLst>
      <p:ext uri="{BB962C8B-B14F-4D97-AF65-F5344CB8AC3E}">
        <p14:creationId xmlns:p14="http://schemas.microsoft.com/office/powerpoint/2010/main" val="6131935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6488</TotalTime>
  <Words>6459</Words>
  <Application>Microsoft Macintosh PowerPoint</Application>
  <PresentationFormat>On-screen Show (4:3)</PresentationFormat>
  <Paragraphs>542</Paragraphs>
  <Slides>26</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Courier New</vt:lpstr>
      <vt:lpstr>DejaVu Sans</vt:lpstr>
      <vt:lpstr>Montserrat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UOW</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44</cp:revision>
  <dcterms:modified xsi:type="dcterms:W3CDTF">2021-02-03T09:00:14Z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2016-01-22T04:47:59Z</dcterms:created>
  <dc:creator/>
  <dc:description/>
  <dc:language>en-AU</dc:language>
  <cp:lastModifiedBy/>
  <cp:lastPrinted>2016-03-29T02:04:58Z</cp:lastPrinted>
  <dcterms:modified xsi:type="dcterms:W3CDTF">2020-08-05T21:46:40Z</dcterms:modified>
  <cp:revision>231</cp:revision>
  <dc:subject/>
  <dc:title>System Analysis Week 5</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Company">
    <vt:lpwstr>UOW</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4</vt:i4>
  </property>
</Properties>
</file>