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7"/>
  </p:notesMasterIdLst>
  <p:sldIdLst>
    <p:sldId id="256" r:id="rId3"/>
    <p:sldId id="257" r:id="rId4"/>
    <p:sldId id="258" r:id="rId5"/>
    <p:sldId id="260" r:id="rId6"/>
    <p:sldId id="288" r:id="rId7"/>
    <p:sldId id="261" r:id="rId8"/>
    <p:sldId id="289" r:id="rId9"/>
    <p:sldId id="290" r:id="rId10"/>
    <p:sldId id="291" r:id="rId11"/>
    <p:sldId id="292" r:id="rId12"/>
    <p:sldId id="293" r:id="rId13"/>
    <p:sldId id="295" r:id="rId14"/>
    <p:sldId id="296" r:id="rId15"/>
    <p:sldId id="297" r:id="rId16"/>
    <p:sldId id="299" r:id="rId17"/>
    <p:sldId id="300" r:id="rId18"/>
    <p:sldId id="301" r:id="rId19"/>
    <p:sldId id="303" r:id="rId20"/>
    <p:sldId id="302" r:id="rId21"/>
    <p:sldId id="304" r:id="rId22"/>
    <p:sldId id="305" r:id="rId23"/>
    <p:sldId id="307" r:id="rId24"/>
    <p:sldId id="306" r:id="rId25"/>
    <p:sldId id="287" r:id="rId2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873"/>
  </p:normalViewPr>
  <p:slideViewPr>
    <p:cSldViewPr snapToGrid="0" snapToObjects="1">
      <p:cViewPr varScale="1">
        <p:scale>
          <a:sx n="120" d="100"/>
          <a:sy n="120" d="100"/>
        </p:scale>
        <p:origin x="18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a:rPr>
              <a:t> </a:t>
            </a: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a:rPr>
              <a:t> </a:t>
            </a: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a:rPr>
              <a:t> </a:t>
            </a: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622728A0-2823-4898-872A-1BED38EEDB4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Legal and Ethical Issues in Data Management.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This presentation explains the differences between legal and ethical </a:t>
            </a:r>
            <a:r>
              <a:rPr lang="en-US" sz="2000" b="0" strike="noStrike" spc="-1" dirty="0" err="1">
                <a:latin typeface="+mn-lt"/>
              </a:rPr>
              <a:t>dilemas</a:t>
            </a:r>
            <a:r>
              <a:rPr lang="en-US" sz="2000" b="0" strike="noStrike" spc="-1" dirty="0">
                <a:latin typeface="+mn-lt"/>
              </a:rPr>
              <a:t> in data management.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28" name="CustomShape 2"/>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97A2419-3E6F-45CF-B444-D101B1B2C4C4}" type="slidenum">
              <a:rPr lang="en-US" sz="1200" b="0" strike="noStrike" spc="-1">
                <a:solidFill>
                  <a:srgbClr val="000000"/>
                </a:solidFill>
                <a:latin typeface="+mn-lt"/>
                <a:ea typeface="+mn-ea"/>
              </a:rPr>
              <a:t>1</a:t>
            </a:fld>
            <a:endParaRPr lang="en-US" sz="1200" b="0" strike="noStrike" spc="-1">
              <a:latin typeface="Arial"/>
            </a:endParaRPr>
          </a:p>
        </p:txBody>
      </p:sp>
      <p:sp>
        <p:nvSpPr>
          <p:cNvPr id="229" name="CustomShape 3"/>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The next piece of legislation is the European Union Directive on Data Protection.</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is based on the following principles.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subjects whose data is being collected, should be given notice of such collection.</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Data collected, should only be used for stated purposes and for no other purposes.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Personal data, should not be disclosed or shared with third parties without consent from its subject.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Once collected, personal data should be kept safe and secure from potential abuse, theft, or loss.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Subjects whose personal data is being collected, should be informed about disclosure as to the party or parties collecting such data.</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Subjects should be granted access to their personal data and to correct any inaccuracies.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Subjects should be able, to hold personal data collectors accountable for adhering to all of these principles.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In 2016 Data protection Directive has been replaced with the General Data Protection Regulation.</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is a regulation, related to data protection and privacy in the European Union and the European Economic Area.</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also addresses, the transfer of personal data outside the European union and the European Economic Areas.</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a:ea typeface="+mn-ea"/>
              </a:rPr>
              <a:t>10</a:t>
            </a:fld>
            <a:endParaRPr lang="en-US" sz="1200" b="0" strike="noStrike" spc="-1">
              <a:latin typeface="Arial"/>
            </a:endParaRPr>
          </a:p>
        </p:txBody>
      </p:sp>
    </p:spTree>
    <p:extLst>
      <p:ext uri="{BB962C8B-B14F-4D97-AF65-F5344CB8AC3E}">
        <p14:creationId xmlns:p14="http://schemas.microsoft.com/office/powerpoint/2010/main" val="253120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The changes introduced by the General Data Protection Regulation in the European Union include.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Applicability of the law for all non-EU companies without any establishment in the European union.</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requirements, that any processing of personal data will require clear information to be provided, to concerned individuals as well as specific and explicit consent to be obtained from such individuals, for the processing of their data.</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makes the transfer of data safer outside of the European Union and easier in the event when the parties involved commit themselves to binding corporate rules.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New privacy rights include data subject's right of portability and right to be forgotten will be established.</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requirement, that processing of data of individuals under the age 13, will normally require parental consent.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And the requirements, that the companies must notify the European Union Data Protection Authorities as well as the individual, whose data are concerned by any breaches of data protection regulations, or data leaks within 24 hours of discovering the breach.</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Harsh sanctions where breaches of the European Union Data Protection laws occur, with penalties up to 2% of a company's worldwide turnover for severe data protection breaches.</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a:ea typeface="+mn-ea"/>
              </a:rPr>
              <a:t>11</a:t>
            </a:fld>
            <a:endParaRPr lang="en-US" sz="1200" b="0" strike="noStrike" spc="-1">
              <a:latin typeface="Arial"/>
            </a:endParaRPr>
          </a:p>
        </p:txBody>
      </p:sp>
    </p:spTree>
    <p:extLst>
      <p:ext uri="{BB962C8B-B14F-4D97-AF65-F5344CB8AC3E}">
        <p14:creationId xmlns:p14="http://schemas.microsoft.com/office/powerpoint/2010/main" val="2968937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The next legislation related to the ethical and legal problems in data management is the United Kingdom's Data protection Act of 1998.</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Data protection Act enforces the following principles.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Personal data, shall be processed fairly and lawfully and in particular, shall not be processed unless it is consented or necessary.</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Personal data, shall be obtained only for one or more specified lawful purpose and shall not be further processed in any matter incompatible with, that purpose or those purposes.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Personal data, shall be adequate, relevant and not excessive in relation to the purpose or purposes for which they are processed.</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Personal data, shall be accurate and where necessary, kept up to date.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Personal data processed for any purpose or purposes shall not be kept longer, than is necessary for that purpose or those purposes.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Personal data, shall be processed in accordance with the right of data subjects under this Act.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Appropriate technical and organizational measures, shall be taken against </a:t>
            </a:r>
            <a:r>
              <a:rPr lang="en-US" sz="2000" b="0" strike="noStrike" spc="-1" dirty="0" err="1">
                <a:latin typeface="+mn-lt"/>
              </a:rPr>
              <a:t>unauthorised</a:t>
            </a:r>
            <a:r>
              <a:rPr lang="en-US" sz="2000" b="0" strike="noStrike" spc="-1" dirty="0">
                <a:latin typeface="+mn-lt"/>
              </a:rPr>
              <a:t> or unlawful processing of personal data and against accidental loss or destruction of or damage to personal data.</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a:ea typeface="+mn-ea"/>
              </a:rPr>
              <a:t>12</a:t>
            </a:fld>
            <a:endParaRPr lang="en-US" sz="1200" b="0" strike="noStrike" spc="-1">
              <a:latin typeface="Arial"/>
            </a:endParaRPr>
          </a:p>
        </p:txBody>
      </p:sp>
    </p:spTree>
    <p:extLst>
      <p:ext uri="{BB962C8B-B14F-4D97-AF65-F5344CB8AC3E}">
        <p14:creationId xmlns:p14="http://schemas.microsoft.com/office/powerpoint/2010/main" val="1333346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Personal data shall not be transferred to a country outside the European Economic Area unless, that country or territory ensures an adequate level of protection for the rights and freedoms of data subjects, in relation to the processing of personal data.</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a:ea typeface="+mn-ea"/>
              </a:rPr>
              <a:t>13</a:t>
            </a:fld>
            <a:endParaRPr lang="en-US" sz="1200" b="0" strike="noStrike" spc="-1">
              <a:latin typeface="Arial"/>
            </a:endParaRPr>
          </a:p>
        </p:txBody>
      </p:sp>
    </p:spTree>
    <p:extLst>
      <p:ext uri="{BB962C8B-B14F-4D97-AF65-F5344CB8AC3E}">
        <p14:creationId xmlns:p14="http://schemas.microsoft.com/office/powerpoint/2010/main" val="563587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International Banking related Basel II Accords, is based on the principles of minimum capital requirements, a supervisory review process and market discipline. </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minimum capital requirements means, that the institutions must maintain sufficient funds, given the level of risk inherent in their portfolio of assets.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measurements of risk include: credit risk, market risk, interest rate risk and operational risk.</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supervisory review process means, that management must understand and actively control the risks, have sufficient internal risk controls and timely reporting, including compensation plans, that reward appropriate risk management </a:t>
            </a:r>
            <a:r>
              <a:rPr lang="en-US" sz="2000" b="0" strike="noStrike" spc="-1" dirty="0" err="1">
                <a:latin typeface="+mn-lt"/>
              </a:rPr>
              <a:t>behaviour</a:t>
            </a:r>
            <a:r>
              <a:rPr lang="en-US" sz="2000" b="0" strike="noStrike" spc="-1" dirty="0">
                <a:latin typeface="+mn-lt"/>
              </a:rPr>
              <a: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And, the market discipline means, that the institutions must publicly disclose information, about their capital adequacy, risk exposure and the processes by which they measure and mitigate risks.</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a:ea typeface="+mn-ea"/>
              </a:rPr>
              <a:t>14</a:t>
            </a:fld>
            <a:endParaRPr lang="en-US" sz="1200" b="0" strike="noStrike" spc="-1">
              <a:latin typeface="Arial"/>
            </a:endParaRPr>
          </a:p>
        </p:txBody>
      </p:sp>
    </p:spTree>
    <p:extLst>
      <p:ext uri="{BB962C8B-B14F-4D97-AF65-F5344CB8AC3E}">
        <p14:creationId xmlns:p14="http://schemas.microsoft.com/office/powerpoint/2010/main" val="850343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Legal and Ethical Data Stewardship.</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31"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32"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4CBE4C8-CABB-44AB-855D-9403C8E27A83}" type="slidenum">
              <a:rPr lang="en-US" sz="1200" b="0" strike="noStrike" spc="-1">
                <a:solidFill>
                  <a:srgbClr val="000000"/>
                </a:solidFill>
                <a:latin typeface="Times New Roman"/>
                <a:ea typeface="+mn-ea"/>
              </a:rPr>
              <a:t>15</a:t>
            </a:fld>
            <a:endParaRPr lang="en-US" sz="1200" b="0" strike="noStrike" spc="-1">
              <a:latin typeface="Arial"/>
            </a:endParaRPr>
          </a:p>
        </p:txBody>
      </p:sp>
    </p:spTree>
    <p:extLst>
      <p:ext uri="{BB962C8B-B14F-4D97-AF65-F5344CB8AC3E}">
        <p14:creationId xmlns:p14="http://schemas.microsoft.com/office/powerpoint/2010/main" val="2169380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The </a:t>
            </a:r>
            <a:r>
              <a:rPr lang="en-US" sz="2000" b="0" strike="noStrike" spc="-1" dirty="0" err="1">
                <a:latin typeface="+mn-lt"/>
              </a:rPr>
              <a:t>organisation</a:t>
            </a:r>
            <a:r>
              <a:rPr lang="en-US" sz="2000" b="0" strike="noStrike" spc="-1" dirty="0">
                <a:latin typeface="+mn-lt"/>
              </a:rPr>
              <a:t>-wide policies for legal and ethical </a:t>
            </a:r>
            <a:r>
              <a:rPr lang="en-US" sz="2000" b="0" strike="noStrike" spc="-1" dirty="0" err="1">
                <a:latin typeface="+mn-lt"/>
              </a:rPr>
              <a:t>behaviour</a:t>
            </a:r>
            <a:r>
              <a:rPr lang="en-US" sz="2000" b="0" strike="noStrike" spc="-1" dirty="0">
                <a:latin typeface="+mn-lt"/>
              </a:rPr>
              <a:t>, should take care about the following principles.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There must be a </a:t>
            </a:r>
            <a:r>
              <a:rPr lang="en-US" sz="2000" b="0" strike="noStrike" spc="-1" dirty="0" err="1">
                <a:latin typeface="+mn-lt"/>
              </a:rPr>
              <a:t>highlevel</a:t>
            </a:r>
            <a:r>
              <a:rPr lang="en-US" sz="2000" b="0" strike="noStrike" spc="-1" dirty="0">
                <a:latin typeface="+mn-lt"/>
              </a:rPr>
              <a:t> of awareness of legislation in industry practice.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Data administrators and CIOs must asses, how legislation affects the flow of data within the </a:t>
            </a:r>
            <a:r>
              <a:rPr lang="en-US" sz="2000" b="0" strike="noStrike" spc="-1" dirty="0" err="1">
                <a:latin typeface="+mn-lt"/>
              </a:rPr>
              <a:t>organisation</a:t>
            </a:r>
            <a:r>
              <a:rPr lang="en-US" sz="2000" b="0" strike="noStrike" spc="-1" dirty="0">
                <a:latin typeface="+mn-lt"/>
              </a:rPr>
              <a: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New or revised operating procedures, must be documented and communicated to all affected parties.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Once legal parameters conducting business have been developed, a similar set of ethical principles should be developed.</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Lapse in legal an ethical </a:t>
            </a:r>
            <a:r>
              <a:rPr lang="en-US" sz="2000" b="0" strike="noStrike" spc="-1" dirty="0" err="1">
                <a:latin typeface="+mn-lt"/>
              </a:rPr>
              <a:t>behaviour</a:t>
            </a:r>
            <a:r>
              <a:rPr lang="en-US" sz="2000" b="0" strike="noStrike" spc="-1" dirty="0">
                <a:latin typeface="+mn-lt"/>
              </a:rPr>
              <a:t>, must be dealt swiftly and fairly within guidelines known to all employees.</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a:ea typeface="+mn-ea"/>
              </a:rPr>
              <a:t>16</a:t>
            </a:fld>
            <a:endParaRPr lang="en-US" sz="1200" b="0" strike="noStrike" spc="-1">
              <a:latin typeface="Arial"/>
            </a:endParaRPr>
          </a:p>
        </p:txBody>
      </p:sp>
    </p:spTree>
    <p:extLst>
      <p:ext uri="{BB962C8B-B14F-4D97-AF65-F5344CB8AC3E}">
        <p14:creationId xmlns:p14="http://schemas.microsoft.com/office/powerpoint/2010/main" val="2618248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Sample professional </a:t>
            </a:r>
            <a:r>
              <a:rPr lang="en-US" sz="2000" b="0" strike="noStrike" spc="-1" dirty="0" err="1">
                <a:latin typeface="+mn-lt"/>
              </a:rPr>
              <a:t>organisations</a:t>
            </a:r>
            <a:r>
              <a:rPr lang="en-US" sz="2000" b="0" strike="noStrike" spc="-1" dirty="0">
                <a:latin typeface="+mn-lt"/>
              </a:rPr>
              <a:t> and code of ethics.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ACM Code of Ethics and Professional Conduct (ACM, 1992).</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includes four main categories: fundamental ethical considerations, specific considerations of professional conduct, considerations for individuals in leadership roles and compliance with the code.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2011 British Computer Society Code of Conduct.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addresses four main areas: public interest, professional competence and integrity, duty to relevant authority and  duty to the profession.</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a:ea typeface="+mn-ea"/>
              </a:rPr>
              <a:t>17</a:t>
            </a:fld>
            <a:endParaRPr lang="en-US" sz="1200" b="0" strike="noStrike" spc="-1">
              <a:latin typeface="Arial"/>
            </a:endParaRPr>
          </a:p>
        </p:txBody>
      </p:sp>
    </p:spTree>
    <p:extLst>
      <p:ext uri="{BB962C8B-B14F-4D97-AF65-F5344CB8AC3E}">
        <p14:creationId xmlns:p14="http://schemas.microsoft.com/office/powerpoint/2010/main" val="2139466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Intellectual property.</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31"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32"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4CBE4C8-CABB-44AB-855D-9403C8E27A83}" type="slidenum">
              <a:rPr lang="en-US" sz="1200" b="0" strike="noStrike" spc="-1">
                <a:solidFill>
                  <a:srgbClr val="000000"/>
                </a:solidFill>
                <a:latin typeface="Times New Roman"/>
                <a:ea typeface="+mn-ea"/>
              </a:rPr>
              <a:t>18</a:t>
            </a:fld>
            <a:endParaRPr lang="en-US" sz="1200" b="0" strike="noStrike" spc="-1">
              <a:latin typeface="Arial"/>
            </a:endParaRPr>
          </a:p>
        </p:txBody>
      </p:sp>
    </p:spTree>
    <p:extLst>
      <p:ext uri="{BB962C8B-B14F-4D97-AF65-F5344CB8AC3E}">
        <p14:creationId xmlns:p14="http://schemas.microsoft.com/office/powerpoint/2010/main" val="1591028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Intellectual property ? What is it ?</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Intellectual property is the product of human creativity in the industrial, scientific, literary and artistic fields.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Intellectual property includes inventions, inventive ideas, designs and design rights, written work, including computer software, know-how devised, developed or written by an individual or set of individuals.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We distinguish two types of intellectual property artifacts.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Background intellectual property, that exists before an activity takes place.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Foreground intellectual property, that is generated during an activity.</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There are three ways to protect intellectual property rights: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Patents, Copyrights and Trademarks.</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a:ea typeface="+mn-ea"/>
              </a:rPr>
              <a:t>19</a:t>
            </a:fld>
            <a:endParaRPr lang="en-US" sz="1200" b="0" strike="noStrike" spc="-1">
              <a:latin typeface="Arial"/>
            </a:endParaRPr>
          </a:p>
        </p:txBody>
      </p:sp>
    </p:spTree>
    <p:extLst>
      <p:ext uri="{BB962C8B-B14F-4D97-AF65-F5344CB8AC3E}">
        <p14:creationId xmlns:p14="http://schemas.microsoft.com/office/powerpoint/2010/main" val="1656764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Legal and Ethical Dilemmas.</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31"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32"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4CBE4C8-CABB-44AB-855D-9403C8E27A83}" type="slidenum">
              <a:rPr lang="en-US" sz="1200" b="0" strike="noStrike" spc="-1">
                <a:solidFill>
                  <a:srgbClr val="000000"/>
                </a:solidFill>
                <a:latin typeface="Times New Roman"/>
                <a:ea typeface="+mn-ea"/>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A patent provides an exclusive and legal right, for a set of period of time to make, use, sell, or import an invention.</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Patents are granted by a government when an individual or organization can demonstrate, that invention is new, useful, and it involves an inventing step.</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A patent must disclose how the invention works.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Patents give effective protection for new technology, that will lead to a product, composition, or process with significant long-term commercial gains.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Artistic creations, mathematical models, plans, schemes, or other purely mental processes cannot be patented.</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a:ea typeface="+mn-ea"/>
              </a:rPr>
              <a:t>20</a:t>
            </a:fld>
            <a:endParaRPr lang="en-US" sz="1200" b="0" strike="noStrike" spc="-1">
              <a:latin typeface="Arial"/>
            </a:endParaRPr>
          </a:p>
        </p:txBody>
      </p:sp>
    </p:spTree>
    <p:extLst>
      <p:ext uri="{BB962C8B-B14F-4D97-AF65-F5344CB8AC3E}">
        <p14:creationId xmlns:p14="http://schemas.microsoft.com/office/powerpoint/2010/main" val="2322844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A copyright provides an exclusive and legal rights for a set of period of time, to reproduce and distribute a literary, musical, audiovisual or other "work" of authorship.</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Copyrights are granted through a formal application process and it comes into effect, as soon as what is "created" takes a fixed form.</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A copyright cover books, articles, song lyrics, music, videos, TV programs, public lectures, computer software, databases, technical drawings, designs and multimedia.</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copyright holders can sell the rights to their works, to individuals or organizations in return for payments, also called as "royalties".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A copyright also gives moral rights, to be identified as the creator of certain kind of material and to object to distortion or mutilation of it.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a:ea typeface="+mn-ea"/>
              </a:rPr>
              <a:t>21</a:t>
            </a:fld>
            <a:endParaRPr lang="en-US" sz="1200" b="0" strike="noStrike" spc="-1">
              <a:latin typeface="Arial"/>
            </a:endParaRPr>
          </a:p>
        </p:txBody>
      </p:sp>
    </p:spTree>
    <p:extLst>
      <p:ext uri="{BB962C8B-B14F-4D97-AF65-F5344CB8AC3E}">
        <p14:creationId xmlns:p14="http://schemas.microsoft.com/office/powerpoint/2010/main" val="2810792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Copyrights apply to all software and the distribution and use of software, is subject to license, that determines the terms of use.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There are four types of copyright licenses.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first, is for commercial software perpetual use.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In this case, a fee is paid for the software and the license allows the software to be used for as long as you like, and to make copies only for the purpose of backup, if something goes wrong with the machine.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second, is a commercial software annual fee.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In this case, a fee is required for each year of continued use, and in most cases the software stops working, unless the fee is paid and a new license key is issued by the supplier.</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third one is shareware.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Shareware is a software available for free "</a:t>
            </a:r>
            <a:r>
              <a:rPr lang="en-US" sz="2000" b="0" strike="noStrike" spc="-1" dirty="0" err="1">
                <a:latin typeface="+mn-lt"/>
              </a:rPr>
              <a:t>trial"period</a:t>
            </a:r>
            <a:r>
              <a:rPr lang="en-US" sz="2000" b="0" strike="noStrike" spc="-1" dirty="0">
                <a:latin typeface="+mn-lt"/>
              </a:rPr>
              <a: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Finally, the last one is freeware.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is a software, that is available free for certain categories of use.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There are two categories of freeware.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first category, includes software distributed without source code.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second category, includes open source software and  a license, that determines the terms and conditions of free use.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For example, software cannot be used for the commercial purposes.</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a:ea typeface="+mn-ea"/>
              </a:rPr>
              <a:t>22</a:t>
            </a:fld>
            <a:endParaRPr lang="en-US" sz="1200" b="0" strike="noStrike" spc="-1">
              <a:latin typeface="Arial"/>
            </a:endParaRPr>
          </a:p>
        </p:txBody>
      </p:sp>
    </p:spTree>
    <p:extLst>
      <p:ext uri="{BB962C8B-B14F-4D97-AF65-F5344CB8AC3E}">
        <p14:creationId xmlns:p14="http://schemas.microsoft.com/office/powerpoint/2010/main" val="3816338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Trademark, provides an exclusive (legal) right to use a word, symbol, image, sound or some other distinctive element, that identifies the source of origin</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Trademarks are intended to be associated with specific goods and services and as a result, they assist consumers in identifying the nature and quality of the products they purchase.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Copyrights are granted through a formal application process and it comes into effect, as soon as what is "created" takes a fixed form.</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a:ea typeface="+mn-ea"/>
              </a:rPr>
              <a:t>23</a:t>
            </a:fld>
            <a:endParaRPr lang="en-US" sz="1200" b="0" strike="noStrike" spc="-1">
              <a:latin typeface="Arial"/>
            </a:endParaRPr>
          </a:p>
        </p:txBody>
      </p:sp>
    </p:spTree>
    <p:extLst>
      <p:ext uri="{BB962C8B-B14F-4D97-AF65-F5344CB8AC3E}">
        <p14:creationId xmlns:p14="http://schemas.microsoft.com/office/powerpoint/2010/main" val="456181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References.</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a:latin typeface="+mn-lt"/>
              </a:rPr>
              <a:t>&lt;/speak&gt;</a:t>
            </a:r>
            <a:endParaRPr lang="en-US" sz="2000" b="0" strike="noStrike" spc="-1" dirty="0">
              <a:latin typeface="+mn-lt"/>
            </a:endParaRPr>
          </a:p>
        </p:txBody>
      </p:sp>
      <p:sp>
        <p:nvSpPr>
          <p:cNvPr id="321"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322"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72464C9-FAA6-4B49-B16A-A6BE4CC34CCC}" type="slidenum">
              <a:rPr lang="en-US" sz="1200" b="0" strike="noStrike" spc="-1">
                <a:solidFill>
                  <a:srgbClr val="000000"/>
                </a:solidFill>
                <a:latin typeface="Times New Roman"/>
                <a:ea typeface="+mn-ea"/>
              </a:rPr>
              <a:t>24</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The legal and ethical dilemmas of database administrators, are caused by the following factors.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Administrators have unrestricted access to confidential and valuable information in read and write mode and ...</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Administrators have unrestricted access to historical information in read and write mode.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Why do we have to worry about the ethics in data management ?</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Unfortunately, there are many situations where we have pretty good reasons to be worried about ethics in data management.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first reason, is the conduct and character of people involved in data management.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Next, is the professional and unprofessional </a:t>
            </a:r>
            <a:r>
              <a:rPr lang="en-US" sz="2000" b="0" strike="noStrike" spc="-1" dirty="0" err="1">
                <a:latin typeface="+mn-lt"/>
              </a:rPr>
              <a:t>behaviour</a:t>
            </a:r>
            <a:r>
              <a:rPr lang="en-US" sz="2000" b="0" strike="noStrike" spc="-1" dirty="0">
                <a:latin typeface="+mn-lt"/>
              </a:rPr>
              <a:t> of people involved in data management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Next, is an increasing pressure from </a:t>
            </a:r>
            <a:r>
              <a:rPr lang="en-US" sz="2000" b="0" strike="noStrike" spc="-1" dirty="0" err="1">
                <a:latin typeface="+mn-lt"/>
              </a:rPr>
              <a:t>organised</a:t>
            </a:r>
            <a:r>
              <a:rPr lang="en-US" sz="2000" b="0" strike="noStrike" spc="-1" dirty="0">
                <a:latin typeface="+mn-lt"/>
              </a:rPr>
              <a:t> and unorganized crime organizations on access to valuable data.</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Next, is large and still growing amount of sensitive data stored electronically.</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Next, is a wide access to sensitive data.</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One of many definitions of ethics, says, that ethics is a set of principles of correct conduct or a theory or a system of moral values.</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34"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35"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B456C97-19D1-4D87-9A87-29A9D81B3FCD}" type="slidenum">
              <a:rPr lang="en-US" sz="1200" b="0" strike="noStrike" spc="-1">
                <a:solidFill>
                  <a:srgbClr val="000000"/>
                </a:solidFill>
                <a:latin typeface="Times New Roman"/>
                <a:ea typeface="+mn-ea"/>
              </a:rPr>
              <a:t>3</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Is it true, that what is ethical - at the same time is legal ?</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Is it true, that  what is unethical - at the same time is illegal ?</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Is all unethical </a:t>
            </a:r>
            <a:r>
              <a:rPr lang="en-US" sz="2000" b="0" strike="noStrike" spc="-1" dirty="0" err="1">
                <a:latin typeface="+mn-lt"/>
              </a:rPr>
              <a:t>behaviour</a:t>
            </a:r>
            <a:r>
              <a:rPr lang="en-US" sz="2000" b="0" strike="noStrike" spc="-1" dirty="0">
                <a:latin typeface="+mn-lt"/>
              </a:rPr>
              <a:t> illegal ?</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No, some unethical </a:t>
            </a:r>
            <a:r>
              <a:rPr lang="en-US" sz="2000" b="0" strike="noStrike" spc="-1" dirty="0" err="1">
                <a:latin typeface="+mn-lt"/>
              </a:rPr>
              <a:t>behaviour</a:t>
            </a:r>
            <a:r>
              <a:rPr lang="en-US" sz="2000" b="0" strike="noStrike" spc="-1" dirty="0">
                <a:latin typeface="+mn-lt"/>
              </a:rPr>
              <a:t> is still legal.</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is so, because not all </a:t>
            </a:r>
            <a:r>
              <a:rPr lang="en-US" sz="2000" b="0" strike="noStrike" spc="-1" dirty="0" err="1">
                <a:latin typeface="+mn-lt"/>
              </a:rPr>
              <a:t>behaviour</a:t>
            </a:r>
            <a:r>
              <a:rPr lang="en-US" sz="2000" b="0" strike="noStrike" spc="-1" dirty="0">
                <a:latin typeface="+mn-lt"/>
              </a:rPr>
              <a:t> is formally </a:t>
            </a:r>
            <a:r>
              <a:rPr lang="en-US" sz="2000" b="0" strike="noStrike" spc="-1" dirty="0" err="1">
                <a:latin typeface="+mn-lt"/>
              </a:rPr>
              <a:t>legalised</a:t>
            </a:r>
            <a:r>
              <a:rPr lang="en-US" sz="2000" b="0" strike="noStrike" spc="-1" dirty="0">
                <a:latin typeface="+mn-lt"/>
              </a:rPr>
              <a: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Is all ethical </a:t>
            </a:r>
            <a:r>
              <a:rPr lang="en-US" sz="2000" b="0" strike="noStrike" spc="-1" dirty="0" err="1">
                <a:latin typeface="+mn-lt"/>
              </a:rPr>
              <a:t>behaviour</a:t>
            </a:r>
            <a:r>
              <a:rPr lang="en-US" sz="2000" b="0" strike="noStrike" spc="-1" dirty="0">
                <a:latin typeface="+mn-lt"/>
              </a:rPr>
              <a:t> legal ?</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No, because there exists legal loopholes.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examples of typical unethical </a:t>
            </a:r>
            <a:r>
              <a:rPr lang="en-US" sz="2000" b="0" strike="noStrike" spc="-1" dirty="0" err="1">
                <a:latin typeface="+mn-lt"/>
              </a:rPr>
              <a:t>behaviour</a:t>
            </a:r>
            <a:r>
              <a:rPr lang="en-US" sz="2000" b="0" strike="noStrike" spc="-1" dirty="0">
                <a:latin typeface="+mn-lt"/>
              </a:rPr>
              <a:t> in information technology are the following.</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Installation of unlicensed software, accessing personal information and divulging trade secrets, are just some typical examples of unethical </a:t>
            </a:r>
            <a:r>
              <a:rPr lang="en-US" sz="2000" b="0" strike="noStrike" spc="-1" dirty="0" err="1">
                <a:latin typeface="+mn-lt"/>
              </a:rPr>
              <a:t>behaviour</a:t>
            </a:r>
            <a:r>
              <a:rPr lang="en-US" sz="2000" b="0" strike="noStrike" spc="-1" dirty="0">
                <a:latin typeface="+mn-lt"/>
              </a:rPr>
              <a: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is estimated, that 57% of information technology  personnel, have been asked to do so.</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Another typical example of unethical </a:t>
            </a:r>
            <a:r>
              <a:rPr lang="en-US" sz="2000" b="0" strike="noStrike" spc="-1" dirty="0" err="1">
                <a:latin typeface="+mn-lt"/>
              </a:rPr>
              <a:t>behaviour</a:t>
            </a:r>
            <a:r>
              <a:rPr lang="en-US" sz="2000" b="0" strike="noStrike" spc="-1" dirty="0">
                <a:latin typeface="+mn-lt"/>
              </a:rPr>
              <a:t>, includes reading and writing the outcomes of data mining and data warehousing historical analysis.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usually means, the manual modifications of computer generated reports.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Information technology governance, is an activity used for specifying the decision rights and accountability framework, to encourage desirable behavior in the use of information technology.</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0"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1"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6377D5C-8989-4488-AEC4-8571935CA2A8}" type="slidenum">
              <a:rPr lang="en-US" sz="1200" b="0" strike="noStrike" spc="-1">
                <a:solidFill>
                  <a:srgbClr val="000000"/>
                </a:solidFill>
                <a:latin typeface="Times New Roman"/>
                <a:ea typeface="+mn-ea"/>
              </a:rPr>
              <a:t>4</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Legislation.</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31"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32"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4CBE4C8-CABB-44AB-855D-9403C8E27A83}" type="slidenum">
              <a:rPr lang="en-US" sz="1200" b="0" strike="noStrike" spc="-1">
                <a:solidFill>
                  <a:srgbClr val="000000"/>
                </a:solidFill>
                <a:latin typeface="Times New Roman"/>
                <a:ea typeface="+mn-ea"/>
              </a:rPr>
              <a:t>5</a:t>
            </a:fld>
            <a:endParaRPr lang="en-US" sz="1200" b="0" strike="noStrike" spc="-1">
              <a:latin typeface="Arial"/>
            </a:endParaRPr>
          </a:p>
        </p:txBody>
      </p:sp>
    </p:spTree>
    <p:extLst>
      <p:ext uri="{BB962C8B-B14F-4D97-AF65-F5344CB8AC3E}">
        <p14:creationId xmlns:p14="http://schemas.microsoft.com/office/powerpoint/2010/main" val="3719854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The first legislation is The Securities and Exchange Commission's (SEC) regulation of National Market System(NMS), related to data processing in financial systems.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For example, it includes order protection rule, that forbids purchasing large block of shares at an inferior price.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Accordingly to SEC, financial service firms are required, to collect and to store market data, such that it is possible to demonstrate, that a better price was not available at the time the trade was executed.</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next legislation is, the Sarbanes-Oxley act, COBIT and COSO.</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Accordingly to these regulations, the companies must certify accuracy of their financial data.</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leads to, the increased requirements of security and auditing of financial data.</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Later on, it has the implications on how data is collected, processed and secured.</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companies must adopt a formal control framework for information management risks.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Control Objectives for Information and Related Technologies (COBIT).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COBIT is a framework for Information </a:t>
            </a:r>
            <a:r>
              <a:rPr lang="en-US" sz="2000" b="0" strike="noStrike" spc="-1" dirty="0" err="1">
                <a:latin typeface="+mn-lt"/>
              </a:rPr>
              <a:t>Iechnology</a:t>
            </a:r>
            <a:r>
              <a:rPr lang="en-US" sz="2000" b="0" strike="noStrike" spc="-1" dirty="0">
                <a:latin typeface="+mn-lt"/>
              </a:rPr>
              <a:t> management and Information Technology governance.</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latest version of COBIT was published in 2019.</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COBIT defines a set of generic processes for the management of information technology.</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Committee of Sponsoring </a:t>
            </a:r>
            <a:r>
              <a:rPr lang="en-US" sz="2000" b="0" strike="noStrike" spc="-1" dirty="0" err="1">
                <a:latin typeface="+mn-lt"/>
              </a:rPr>
              <a:t>Organisations</a:t>
            </a:r>
            <a:r>
              <a:rPr lang="en-US" sz="2000" b="0" strike="noStrike" spc="-1" dirty="0">
                <a:latin typeface="+mn-lt"/>
              </a:rPr>
              <a:t> of the Treadway Commission(COSO), is an organization whose main objective, is to detect and to eliminate corporate fraud.</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COSO </a:t>
            </a:r>
            <a:r>
              <a:rPr lang="en-US" sz="2000" b="0" strike="noStrike" spc="-1" dirty="0" err="1">
                <a:latin typeface="+mn-lt"/>
              </a:rPr>
              <a:t>aimes</a:t>
            </a:r>
            <a:r>
              <a:rPr lang="en-US" sz="2000" b="0" strike="noStrike" spc="-1" dirty="0">
                <a:latin typeface="+mn-lt"/>
              </a:rPr>
              <a:t> to provide reasonable security in effectiveness and efficiency of the financial operations, reliability of financial reports and Compliance with applicable laws and regulations.</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a:ea typeface="+mn-ea"/>
              </a:rPr>
              <a:t>6</a:t>
            </a:fld>
            <a:endParaRPr lang="en-US" sz="1200" b="0" strike="noStrike" spc="-1">
              <a:latin typeface="Arial"/>
            </a:endParaRPr>
          </a:p>
        </p:txBody>
      </p:sp>
    </p:spTree>
    <p:extLst>
      <p:ext uri="{BB962C8B-B14F-4D97-AF65-F5344CB8AC3E}">
        <p14:creationId xmlns:p14="http://schemas.microsoft.com/office/powerpoint/2010/main" val="112037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COBIT framework defines the following five processes.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first process, is related to the governance of enterprise information technology.</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evaluates, directs, monitors and it ensures the governance framework settings and maintenances.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benefits delivery, risk </a:t>
            </a:r>
            <a:r>
              <a:rPr lang="en-US" sz="2000" b="0" strike="noStrike" spc="-1" dirty="0" err="1">
                <a:latin typeface="+mn-lt"/>
              </a:rPr>
              <a:t>optimisation</a:t>
            </a:r>
            <a:r>
              <a:rPr lang="en-US" sz="2000" b="0" strike="noStrike" spc="-1" dirty="0">
                <a:latin typeface="+mn-lt"/>
              </a:rPr>
              <a:t>, resource </a:t>
            </a:r>
            <a:r>
              <a:rPr lang="en-US" sz="2000" b="0" strike="noStrike" spc="-1" dirty="0" err="1">
                <a:latin typeface="+mn-lt"/>
              </a:rPr>
              <a:t>optimisation</a:t>
            </a:r>
            <a:r>
              <a:rPr lang="en-US" sz="2000" b="0" strike="noStrike" spc="-1" dirty="0">
                <a:latin typeface="+mn-lt"/>
              </a:rPr>
              <a:t> and stakeholder transparency.</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second process is related to management of enterprise information technology.</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aligns, plans, and it </a:t>
            </a:r>
            <a:r>
              <a:rPr lang="en-US" sz="2000" b="0" strike="noStrike" spc="-1" dirty="0" err="1">
                <a:latin typeface="+mn-lt"/>
              </a:rPr>
              <a:t>organises</a:t>
            </a:r>
            <a:r>
              <a:rPr lang="en-US" sz="2000" b="0" strike="noStrike" spc="-1" dirty="0">
                <a:latin typeface="+mn-lt"/>
              </a:rPr>
              <a:t> the use of information technology, and determines how the best it can be used in an </a:t>
            </a:r>
            <a:r>
              <a:rPr lang="en-US" sz="2000" b="0" strike="noStrike" spc="-1" dirty="0" err="1">
                <a:latin typeface="+mn-lt"/>
              </a:rPr>
              <a:t>organisation</a:t>
            </a:r>
            <a:r>
              <a:rPr lang="en-US" sz="2000" b="0" strike="noStrike" spc="-1" dirty="0">
                <a:latin typeface="+mn-lt"/>
              </a:rPr>
              <a:t>, to achieve the </a:t>
            </a:r>
            <a:r>
              <a:rPr lang="en-US" sz="2000" b="0" strike="noStrike" spc="-1" dirty="0" err="1">
                <a:latin typeface="+mn-lt"/>
              </a:rPr>
              <a:t>organisation's</a:t>
            </a:r>
            <a:r>
              <a:rPr lang="en-US" sz="2000" b="0" strike="noStrike" spc="-1" dirty="0">
                <a:latin typeface="+mn-lt"/>
              </a:rPr>
              <a:t> goals and objectives.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highlights the </a:t>
            </a:r>
            <a:r>
              <a:rPr lang="en-US" sz="2000" b="0" strike="noStrike" spc="-1" dirty="0" err="1">
                <a:latin typeface="+mn-lt"/>
              </a:rPr>
              <a:t>organisational</a:t>
            </a:r>
            <a:r>
              <a:rPr lang="en-US" sz="2000" b="0" strike="noStrike" spc="-1" dirty="0">
                <a:latin typeface="+mn-lt"/>
              </a:rPr>
              <a:t> and infrastructural form the information technology suppose to take, to achieve the optimal results and maximum benefits.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third process, is also related to management of enterprise information technology.</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builds, acquires, and identifies information technology requirements.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acquires the technology and it implements the current business processes.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fourth process, is a also related to management of enterprise information technology.</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delivers, services, supports and covers execution of the applications within the information technology system and within its results.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supports the processes, that enable an effective efficient data processing within information technology  systems.</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a:ea typeface="+mn-ea"/>
              </a:rPr>
              <a:t>7</a:t>
            </a:fld>
            <a:endParaRPr lang="en-US" sz="1200" b="0" strike="noStrike" spc="-1">
              <a:latin typeface="Arial"/>
            </a:endParaRPr>
          </a:p>
        </p:txBody>
      </p:sp>
    </p:spTree>
    <p:extLst>
      <p:ext uri="{BB962C8B-B14F-4D97-AF65-F5344CB8AC3E}">
        <p14:creationId xmlns:p14="http://schemas.microsoft.com/office/powerpoint/2010/main" val="1353791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The </a:t>
            </a:r>
            <a:r>
              <a:rPr lang="en-US" sz="2000" b="0" strike="noStrike" spc="-1" dirty="0" err="1">
                <a:latin typeface="+mn-lt"/>
              </a:rPr>
              <a:t>fith</a:t>
            </a:r>
            <a:r>
              <a:rPr lang="en-US" sz="2000" b="0" strike="noStrike" spc="-1" dirty="0">
                <a:latin typeface="+mn-lt"/>
              </a:rPr>
              <a:t> process is also related to management of enterprise information technology.</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monitors, evaluates, and assesses </a:t>
            </a:r>
            <a:r>
              <a:rPr lang="en-US" sz="2000" b="0" strike="noStrike" spc="-1" dirty="0" err="1">
                <a:latin typeface="+mn-lt"/>
              </a:rPr>
              <a:t>organisations's</a:t>
            </a:r>
            <a:r>
              <a:rPr lang="en-US" sz="2000" b="0" strike="noStrike" spc="-1" dirty="0">
                <a:latin typeface="+mn-lt"/>
              </a:rPr>
              <a:t> strategies, it verifies whether information technology system meets the objectives.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also controls consistency with the regulatory requirements and it assesses effectiveness of information technology system, to meet business objectives and </a:t>
            </a:r>
            <a:r>
              <a:rPr lang="en-US" sz="2000" b="0" strike="noStrike" spc="-1" dirty="0" err="1">
                <a:latin typeface="+mn-lt"/>
              </a:rPr>
              <a:t>organisation</a:t>
            </a:r>
            <a:r>
              <a:rPr lang="en-US" sz="2000" b="0" strike="noStrike" spc="-1" dirty="0">
                <a:latin typeface="+mn-lt"/>
              </a:rPr>
              <a:t> control processes by internal and external auditors.</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a:ea typeface="+mn-ea"/>
              </a:rPr>
              <a:t>8</a:t>
            </a:fld>
            <a:endParaRPr lang="en-US" sz="1200" b="0" strike="noStrike" spc="-1">
              <a:latin typeface="Arial"/>
            </a:endParaRPr>
          </a:p>
        </p:txBody>
      </p:sp>
    </p:spTree>
    <p:extLst>
      <p:ext uri="{BB962C8B-B14F-4D97-AF65-F5344CB8AC3E}">
        <p14:creationId xmlns:p14="http://schemas.microsoft.com/office/powerpoint/2010/main" val="4032351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dirty="0">
                <a:latin typeface="+mn-lt"/>
              </a:rPr>
              <a:t>&lt;!-- Neural, Brian, Male, British English. --&gt;</a:t>
            </a:r>
          </a:p>
          <a:p>
            <a:pPr marL="216000" indent="-214920">
              <a:lnSpc>
                <a:spcPct val="100000"/>
              </a:lnSpc>
            </a:pPr>
            <a:r>
              <a:rPr lang="en-US" sz="2000" b="0" strike="noStrike" spc="-1" dirty="0">
                <a:latin typeface="+mn-lt"/>
              </a:rPr>
              <a:t>&lt;speak&gt;</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 rate="90%"&gt;</a:t>
            </a:r>
          </a:p>
          <a:p>
            <a:pPr marL="216000" indent="-214920">
              <a:lnSpc>
                <a:spcPct val="100000"/>
              </a:lnSpc>
            </a:pPr>
            <a:r>
              <a:rPr lang="en-US" sz="2000" b="0" strike="noStrike" spc="-1" dirty="0">
                <a:latin typeface="+mn-lt"/>
              </a:rPr>
              <a:t>Another example of legislation addressing legal and ethical issues in data processing, is the Health Insurance Portability and Accountability Act.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enforces privacy of patient information.</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patients are required to sign consent form, to allow their healthcare providers to share medical information, with other providers and insurers.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legislation </a:t>
            </a:r>
            <a:r>
              <a:rPr lang="en-US" sz="2000" b="0" strike="noStrike" spc="-1" dirty="0" err="1">
                <a:latin typeface="+mn-lt"/>
              </a:rPr>
              <a:t>standarises</a:t>
            </a:r>
            <a:r>
              <a:rPr lang="en-US" sz="2000" b="0" strike="noStrike" spc="-1" dirty="0">
                <a:latin typeface="+mn-lt"/>
              </a:rPr>
              <a:t> electronic health medical records and transactions between healthcare </a:t>
            </a:r>
            <a:r>
              <a:rPr lang="en-US" sz="2000" b="0" strike="noStrike" spc="-1" dirty="0" err="1">
                <a:latin typeface="+mn-lt"/>
              </a:rPr>
              <a:t>organisations</a:t>
            </a:r>
            <a:r>
              <a:rPr lang="en-US" sz="2000" b="0" strike="noStrike" spc="-1" dirty="0">
                <a:latin typeface="+mn-lt"/>
              </a:rPr>
              <a: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includes a number of standards, that have been developed to cover typical healthcare transactions, such as claims, enrolment, patient eligibility, payments, etc.</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establishes a nationally </a:t>
            </a:r>
            <a:r>
              <a:rPr lang="en-US" sz="2000" b="0" strike="noStrike" spc="-1" dirty="0" err="1">
                <a:latin typeface="+mn-lt"/>
              </a:rPr>
              <a:t>recognised</a:t>
            </a:r>
            <a:r>
              <a:rPr lang="en-US" sz="2000" b="0" strike="noStrike" spc="-1" dirty="0">
                <a:latin typeface="+mn-lt"/>
              </a:rPr>
              <a:t> identifier for employees, to be used by all health plans.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Such identifier can be later on used in all subsequent transactions, between healthcare </a:t>
            </a:r>
            <a:r>
              <a:rPr lang="en-US" sz="2000" b="0" strike="noStrike" spc="-1" dirty="0" err="1">
                <a:latin typeface="+mn-lt"/>
              </a:rPr>
              <a:t>organisations</a:t>
            </a:r>
            <a:r>
              <a:rPr lang="en-US" sz="2000" b="0" strike="noStrike" spc="-1" dirty="0">
                <a:latin typeface="+mn-lt"/>
              </a:rPr>
              <a: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enforces the standards for the security of patient data and transactions involving this data.</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The patient data must be secured both within the database systems, as well as when transmitted between the </a:t>
            </a:r>
            <a:r>
              <a:rPr lang="en-US" sz="2000" b="0" strike="noStrike" spc="-1" dirty="0" err="1">
                <a:latin typeface="+mn-lt"/>
              </a:rPr>
              <a:t>organisations</a:t>
            </a:r>
            <a:r>
              <a:rPr lang="en-US" sz="2000" b="0" strike="noStrike" spc="-1" dirty="0">
                <a:latin typeface="+mn-lt"/>
              </a:rPr>
              <a:t>.</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It supports the need, for a nationally </a:t>
            </a:r>
            <a:r>
              <a:rPr lang="en-US" sz="2000" b="0" strike="noStrike" spc="-1" dirty="0" err="1">
                <a:latin typeface="+mn-lt"/>
              </a:rPr>
              <a:t>recognised</a:t>
            </a:r>
            <a:r>
              <a:rPr lang="en-US" sz="2000" b="0" strike="noStrike" spc="-1" dirty="0">
                <a:latin typeface="+mn-lt"/>
              </a:rPr>
              <a:t> identifier for healthcare </a:t>
            </a:r>
            <a:r>
              <a:rPr lang="en-US" sz="2000" b="0" strike="noStrike" spc="-1" dirty="0" err="1">
                <a:latin typeface="+mn-lt"/>
              </a:rPr>
              <a:t>organisations</a:t>
            </a:r>
            <a:r>
              <a:rPr lang="en-US" sz="2000" b="0" strike="noStrike" spc="-1" dirty="0">
                <a:latin typeface="+mn-lt"/>
              </a:rPr>
              <a:t> and individual providers,</a:t>
            </a:r>
          </a:p>
          <a:p>
            <a:pPr marL="216000" indent="-214920">
              <a:lnSpc>
                <a:spcPct val="100000"/>
              </a:lnSpc>
            </a:pPr>
            <a:r>
              <a:rPr lang="en-US" sz="2000" b="0" strike="noStrike" spc="-1" dirty="0">
                <a:latin typeface="+mn-lt"/>
              </a:rPr>
              <a:t>&lt;break time="0.3s"/&gt;</a:t>
            </a:r>
          </a:p>
          <a:p>
            <a:pPr marL="216000" indent="-214920">
              <a:lnSpc>
                <a:spcPct val="100000"/>
              </a:lnSpc>
            </a:pPr>
            <a:r>
              <a:rPr lang="en-US" sz="2000" b="0" strike="noStrike" spc="-1" dirty="0">
                <a:latin typeface="+mn-lt"/>
              </a:rPr>
              <a:t>Such identifier, would be similar to those for the </a:t>
            </a:r>
            <a:r>
              <a:rPr lang="en-US" sz="2000" b="0" strike="noStrike" spc="-1" dirty="0" err="1">
                <a:latin typeface="+mn-lt"/>
              </a:rPr>
              <a:t>standarised</a:t>
            </a:r>
            <a:r>
              <a:rPr lang="en-US" sz="2000" b="0" strike="noStrike" spc="-1" dirty="0">
                <a:latin typeface="+mn-lt"/>
              </a:rPr>
              <a:t> employee identifier.</a:t>
            </a:r>
          </a:p>
          <a:p>
            <a:pPr marL="216000" indent="-214920">
              <a:lnSpc>
                <a:spcPct val="100000"/>
              </a:lnSpc>
            </a:pPr>
            <a:r>
              <a:rPr lang="en-US" sz="2000" b="0" strike="noStrike" spc="-1" dirty="0">
                <a:latin typeface="+mn-lt"/>
              </a:rPr>
              <a:t>&lt;break time="0.5s"/&gt;</a:t>
            </a:r>
          </a:p>
          <a:p>
            <a:pPr marL="216000" indent="-214920">
              <a:lnSpc>
                <a:spcPct val="100000"/>
              </a:lnSpc>
            </a:pPr>
            <a:r>
              <a:rPr lang="en-US" sz="2000" b="0" strike="noStrike" spc="-1" dirty="0">
                <a:latin typeface="+mn-lt"/>
              </a:rPr>
              <a:t>&lt;/prosody&gt;</a:t>
            </a:r>
          </a:p>
          <a:p>
            <a:pPr marL="216000" indent="-214920">
              <a:lnSpc>
                <a:spcPct val="100000"/>
              </a:lnSpc>
            </a:pPr>
            <a:r>
              <a:rPr lang="en-US" sz="2000" b="0" strike="noStrike" spc="-1" dirty="0">
                <a:latin typeface="+mn-lt"/>
              </a:rPr>
              <a:t>&lt;/speak&gt;</a:t>
            </a: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a:ea typeface="+mn-ea"/>
              </a:rPr>
              <a:t>9</a:t>
            </a:fld>
            <a:endParaRPr lang="en-US" sz="1200" b="0" strike="noStrike" spc="-1">
              <a:latin typeface="Arial"/>
            </a:endParaRPr>
          </a:p>
        </p:txBody>
      </p:sp>
    </p:spTree>
    <p:extLst>
      <p:ext uri="{BB962C8B-B14F-4D97-AF65-F5344CB8AC3E}">
        <p14:creationId xmlns:p14="http://schemas.microsoft.com/office/powerpoint/2010/main" val="3023526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4"/>
          <a:stretch/>
        </p:blipFill>
        <p:spPr>
          <a:xfrm>
            <a:off x="8114040" y="6079320"/>
            <a:ext cx="648720" cy="552600"/>
          </a:xfrm>
          <a:prstGeom prst="rect">
            <a:avLst/>
          </a:prstGeom>
          <a:ln>
            <a:noFill/>
          </a:ln>
        </p:spPr>
      </p:pic>
      <p:pic>
        <p:nvPicPr>
          <p:cNvPr id="2" name="Picture 3"/>
          <p:cNvPicPr/>
          <p:nvPr/>
        </p:nvPicPr>
        <p:blipFill>
          <a:blip r:embed="rId15"/>
          <a:stretch/>
        </p:blipFill>
        <p:spPr>
          <a:xfrm>
            <a:off x="0" y="4320"/>
            <a:ext cx="9142560" cy="6848280"/>
          </a:xfrm>
          <a:prstGeom prst="rect">
            <a:avLst/>
          </a:prstGeom>
          <a:ln>
            <a:noFill/>
          </a:ln>
        </p:spPr>
      </p:pic>
      <p:pic>
        <p:nvPicPr>
          <p:cNvPr id="3" name="Picture 5"/>
          <p:cNvPicPr/>
          <p:nvPr/>
        </p:nvPicPr>
        <p:blipFill>
          <a:blip r:embed="rId16"/>
          <a:stretch/>
        </p:blipFill>
        <p:spPr>
          <a:xfrm>
            <a:off x="7317720" y="5233320"/>
            <a:ext cx="1423800" cy="117144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FFFFFF"/>
              </a:buClr>
              <a:buSzPct val="75000"/>
              <a:buFont typeface="Symbol" charset="2"/>
              <a:buChar char=""/>
            </a:pPr>
            <a:r>
              <a:rPr lang="en-US" sz="2800" b="0" strike="noStrike" spc="-1">
                <a:latin typeface="Arial"/>
              </a:rPr>
              <a:t>第二个大纲级</a:t>
            </a:r>
          </a:p>
          <a:p>
            <a:pPr marL="1296000" lvl="2" indent="-288000">
              <a:spcBef>
                <a:spcPts val="850"/>
              </a:spcBef>
              <a:buClr>
                <a:srgbClr val="FFFFFF"/>
              </a:buClr>
              <a:buSzPct val="45000"/>
              <a:buFont typeface="Wingdings" charset="2"/>
              <a:buChar char=""/>
            </a:pPr>
            <a:r>
              <a:rPr lang="en-US" sz="2400" b="0" strike="noStrike" spc="-1">
                <a:latin typeface="Arial"/>
              </a:rPr>
              <a:t>第三大纲级别</a:t>
            </a:r>
          </a:p>
          <a:p>
            <a:pPr marL="1728000" lvl="3" indent="-216000">
              <a:spcBef>
                <a:spcPts val="567"/>
              </a:spcBef>
              <a:buClr>
                <a:srgbClr val="FFFFFF"/>
              </a:buClr>
              <a:buSzPct val="75000"/>
              <a:buFont typeface="Symbol" charset="2"/>
              <a:buChar char=""/>
            </a:pPr>
            <a:r>
              <a:rPr lang="en-US" sz="2000" b="0" strike="noStrike" spc="-1">
                <a:latin typeface="Arial"/>
              </a:rPr>
              <a:t>第四大纲级别</a:t>
            </a:r>
          </a:p>
          <a:p>
            <a:pPr marL="2160000" lvl="4" indent="-216000">
              <a:spcBef>
                <a:spcPts val="283"/>
              </a:spcBef>
              <a:buClr>
                <a:srgbClr val="FFFFFF"/>
              </a:buClr>
              <a:buSzPct val="45000"/>
              <a:buFont typeface="Wingdings" charset="2"/>
              <a:buChar char=""/>
            </a:pPr>
            <a:r>
              <a:rPr lang="en-US" sz="2000" b="0" strike="noStrike" spc="-1">
                <a:latin typeface="Arial"/>
              </a:rPr>
              <a:t>第五大纲级别</a:t>
            </a:r>
          </a:p>
          <a:p>
            <a:pPr marL="2592000" lvl="5" indent="-216000">
              <a:spcBef>
                <a:spcPts val="283"/>
              </a:spcBef>
              <a:buClr>
                <a:srgbClr val="FFFFFF"/>
              </a:buClr>
              <a:buSzPct val="45000"/>
              <a:buFont typeface="Wingdings" charset="2"/>
              <a:buChar char=""/>
            </a:pPr>
            <a:r>
              <a:rPr lang="en-US" sz="2000" b="0" strike="noStrike" spc="-1">
                <a:latin typeface="Arial"/>
              </a:rPr>
              <a:t>第六大纲级别</a:t>
            </a:r>
          </a:p>
          <a:p>
            <a:pPr marL="3024000" lvl="6" indent="-216000">
              <a:spcBef>
                <a:spcPts val="283"/>
              </a:spcBef>
              <a:buClr>
                <a:srgbClr val="FFFFFF"/>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4"/>
          <a:stretch/>
        </p:blipFill>
        <p:spPr>
          <a:xfrm>
            <a:off x="8114040" y="6079320"/>
            <a:ext cx="648720" cy="55260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5440" cy="24854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spc="-143" dirty="0">
                <a:solidFill>
                  <a:srgbClr val="FFFFFF"/>
                </a:solidFill>
                <a:latin typeface="Times New Roman"/>
              </a:rPr>
              <a:t>Legal and Ethical Issues in Data Management</a:t>
            </a:r>
            <a:endParaRPr lang="en-US" sz="6600" b="0" strike="noStrike" spc="-1" dirty="0">
              <a:latin typeface="Arial"/>
            </a:endParaRPr>
          </a:p>
        </p:txBody>
      </p:sp>
      <p:sp>
        <p:nvSpPr>
          <p:cNvPr id="88" name="CustomShape 2"/>
          <p:cNvSpPr/>
          <p:nvPr/>
        </p:nvSpPr>
        <p:spPr>
          <a:xfrm>
            <a:off x="303120" y="5513040"/>
            <a:ext cx="6399360" cy="1064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a:endParaRPr>
          </a:p>
        </p:txBody>
      </p:sp>
      <p:sp>
        <p:nvSpPr>
          <p:cNvPr id="89" name="CustomShape 3"/>
          <p:cNvSpPr/>
          <p:nvPr/>
        </p:nvSpPr>
        <p:spPr>
          <a:xfrm>
            <a:off x="198720" y="993960"/>
            <a:ext cx="183240" cy="36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Legislation</a:t>
            </a:r>
            <a:endParaRPr lang="en-US" sz="3600" b="0" strike="noStrike" spc="-1" dirty="0">
              <a:latin typeface="Arial"/>
            </a:endParaRPr>
          </a:p>
        </p:txBody>
      </p:sp>
      <p:sp>
        <p:nvSpPr>
          <p:cNvPr id="104"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The European Union Directive on Data Protection</a:t>
            </a:r>
          </a:p>
          <a:p>
            <a:pPr marL="714375" indent="-352425" algn="just">
              <a:lnSpc>
                <a:spcPct val="100000"/>
              </a:lnSpc>
              <a:spcBef>
                <a:spcPts val="561"/>
              </a:spcBef>
              <a:buClr>
                <a:srgbClr val="0C2340"/>
              </a:buClr>
            </a:pPr>
            <a:r>
              <a:rPr lang="en-US" spc="-1" dirty="0">
                <a:solidFill>
                  <a:srgbClr val="0C2340"/>
                </a:solidFill>
                <a:latin typeface="Times New Roman"/>
              </a:rPr>
              <a:t>-	</a:t>
            </a:r>
            <a:r>
              <a:rPr lang="en-US" sz="1700" spc="-1" dirty="0">
                <a:solidFill>
                  <a:srgbClr val="0C2340"/>
                </a:solidFill>
                <a:latin typeface="Times New Roman"/>
              </a:rPr>
              <a:t>Subjects whose data is being collected should be given notice of such collection</a:t>
            </a:r>
          </a:p>
          <a:p>
            <a:pPr marL="714375" indent="-352425" algn="just">
              <a:lnSpc>
                <a:spcPct val="100000"/>
              </a:lnSpc>
              <a:spcBef>
                <a:spcPts val="561"/>
              </a:spcBef>
              <a:buClr>
                <a:srgbClr val="0C2340"/>
              </a:buClr>
            </a:pPr>
            <a:r>
              <a:rPr lang="en-US" sz="1700" spc="-1" dirty="0">
                <a:solidFill>
                  <a:srgbClr val="0C2340"/>
                </a:solidFill>
                <a:latin typeface="Times New Roman"/>
              </a:rPr>
              <a:t>-	Data collected should be used only for stated purposes and for no other purposes</a:t>
            </a:r>
          </a:p>
          <a:p>
            <a:pPr marL="714375" indent="-352425" algn="just">
              <a:lnSpc>
                <a:spcPct val="100000"/>
              </a:lnSpc>
              <a:spcBef>
                <a:spcPts val="561"/>
              </a:spcBef>
              <a:buClr>
                <a:srgbClr val="0C2340"/>
              </a:buClr>
            </a:pPr>
            <a:r>
              <a:rPr lang="en-US" sz="1700" spc="-1" dirty="0">
                <a:solidFill>
                  <a:srgbClr val="0C2340"/>
                </a:solidFill>
                <a:latin typeface="Times New Roman"/>
              </a:rPr>
              <a:t>-	Personal data should not be disclosed or shared with third parties without consent from its subject</a:t>
            </a:r>
          </a:p>
          <a:p>
            <a:pPr marL="714375" indent="-352425" algn="just">
              <a:lnSpc>
                <a:spcPct val="100000"/>
              </a:lnSpc>
              <a:spcBef>
                <a:spcPts val="561"/>
              </a:spcBef>
              <a:buClr>
                <a:srgbClr val="0C2340"/>
              </a:buClr>
            </a:pPr>
            <a:r>
              <a:rPr lang="en-US" sz="1700" spc="-1" dirty="0">
                <a:solidFill>
                  <a:srgbClr val="0C2340"/>
                </a:solidFill>
                <a:latin typeface="Times New Roman"/>
              </a:rPr>
              <a:t>-	Once collected, personal data should be kept safe and secure from potential abuse, theft or loss</a:t>
            </a:r>
          </a:p>
          <a:p>
            <a:pPr marL="714375" indent="-352425" algn="just">
              <a:lnSpc>
                <a:spcPct val="100000"/>
              </a:lnSpc>
              <a:spcBef>
                <a:spcPts val="561"/>
              </a:spcBef>
              <a:buClr>
                <a:srgbClr val="0C2340"/>
              </a:buClr>
            </a:pPr>
            <a:r>
              <a:rPr lang="en-US" sz="1700" spc="-1" dirty="0">
                <a:solidFill>
                  <a:srgbClr val="0C2340"/>
                </a:solidFill>
                <a:latin typeface="Times New Roman"/>
              </a:rPr>
              <a:t>-	Subjects whose personal data is being collected should be informed about disclosure as to the party or parties collecting such data</a:t>
            </a:r>
          </a:p>
          <a:p>
            <a:pPr marL="714375" indent="-352425" algn="just">
              <a:lnSpc>
                <a:spcPct val="100000"/>
              </a:lnSpc>
              <a:spcBef>
                <a:spcPts val="561"/>
              </a:spcBef>
              <a:buClr>
                <a:srgbClr val="0C2340"/>
              </a:buClr>
            </a:pPr>
            <a:r>
              <a:rPr lang="en-US" sz="1700" spc="-1" dirty="0">
                <a:solidFill>
                  <a:srgbClr val="0C2340"/>
                </a:solidFill>
                <a:latin typeface="Times New Roman"/>
              </a:rPr>
              <a:t>-	Subjects should be granted access to their personal data and to correct any inaccuracies</a:t>
            </a:r>
          </a:p>
          <a:p>
            <a:pPr marL="714375" indent="-352425" algn="just">
              <a:lnSpc>
                <a:spcPct val="100000"/>
              </a:lnSpc>
              <a:spcBef>
                <a:spcPts val="561"/>
              </a:spcBef>
              <a:buClr>
                <a:srgbClr val="0C2340"/>
              </a:buClr>
            </a:pPr>
            <a:r>
              <a:rPr lang="en-US" sz="1700" spc="-1" dirty="0">
                <a:solidFill>
                  <a:srgbClr val="0C2340"/>
                </a:solidFill>
                <a:latin typeface="Times New Roman"/>
              </a:rPr>
              <a:t>-	Subjects should be able to hold personal data collectors accountable for adhering to all of these principles</a:t>
            </a:r>
          </a:p>
          <a:p>
            <a:pPr marL="714375" indent="-352425" algn="just">
              <a:lnSpc>
                <a:spcPct val="100000"/>
              </a:lnSpc>
              <a:spcBef>
                <a:spcPts val="561"/>
              </a:spcBef>
              <a:buClr>
                <a:srgbClr val="0C2340"/>
              </a:buClr>
            </a:pPr>
            <a:r>
              <a:rPr lang="en-US" sz="1700" spc="-1" dirty="0">
                <a:solidFill>
                  <a:srgbClr val="0C2340"/>
                </a:solidFill>
                <a:latin typeface="Times New Roman"/>
              </a:rPr>
              <a:t>-	In 2012 The European Commission unveiled a draft legislative package to create a single European data protection law</a:t>
            </a:r>
          </a:p>
        </p:txBody>
      </p:sp>
      <p:sp>
        <p:nvSpPr>
          <p:cNvPr id="10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t>10</a:t>
            </a:fld>
            <a:endParaRPr lang="en-US" sz="1400" b="0" strike="noStrike" spc="-1">
              <a:latin typeface="Arial"/>
            </a:endParaRPr>
          </a:p>
        </p:txBody>
      </p:sp>
    </p:spTree>
    <p:extLst>
      <p:ext uri="{BB962C8B-B14F-4D97-AF65-F5344CB8AC3E}">
        <p14:creationId xmlns:p14="http://schemas.microsoft.com/office/powerpoint/2010/main" val="36420018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Legislation</a:t>
            </a:r>
            <a:endParaRPr lang="en-US" sz="3600" b="0" strike="noStrike" spc="-1" dirty="0">
              <a:latin typeface="Arial"/>
            </a:endParaRPr>
          </a:p>
        </p:txBody>
      </p:sp>
      <p:sp>
        <p:nvSpPr>
          <p:cNvPr id="104" name="CustomShape 2"/>
          <p:cNvSpPr/>
          <p:nvPr/>
        </p:nvSpPr>
        <p:spPr>
          <a:xfrm>
            <a:off x="457200" y="1288602"/>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General Data Protection Regulation (2016)</a:t>
            </a:r>
          </a:p>
          <a:p>
            <a:pPr marL="757238" indent="-395288">
              <a:lnSpc>
                <a:spcPct val="100000"/>
              </a:lnSpc>
              <a:spcBef>
                <a:spcPts val="561"/>
              </a:spcBef>
              <a:buClr>
                <a:srgbClr val="0C2340"/>
              </a:buClr>
            </a:pPr>
            <a:r>
              <a:rPr lang="en-US" sz="1600" spc="-1" dirty="0">
                <a:solidFill>
                  <a:srgbClr val="0C2340"/>
                </a:solidFill>
                <a:latin typeface="Times New Roman"/>
              </a:rPr>
              <a:t>-	Applicability of the law for all non-EU companies without any establishment in the EU</a:t>
            </a:r>
          </a:p>
          <a:p>
            <a:pPr marL="714375" indent="-352425" algn="just">
              <a:lnSpc>
                <a:spcPct val="100000"/>
              </a:lnSpc>
              <a:spcBef>
                <a:spcPts val="561"/>
              </a:spcBef>
              <a:buClr>
                <a:srgbClr val="0C2340"/>
              </a:buClr>
            </a:pPr>
            <a:r>
              <a:rPr lang="en-US" sz="1600" spc="-1" dirty="0">
                <a:solidFill>
                  <a:srgbClr val="0C2340"/>
                </a:solidFill>
                <a:latin typeface="Times New Roman"/>
              </a:rPr>
              <a:t>-	Any processing of personal data will require clear information to be provided to concerned individuals as well as specific and explicit consent to be obtained from such individuals for the processing of their data</a:t>
            </a:r>
          </a:p>
          <a:p>
            <a:pPr marL="714375" indent="-352425" algn="just">
              <a:lnSpc>
                <a:spcPct val="100000"/>
              </a:lnSpc>
              <a:spcBef>
                <a:spcPts val="561"/>
              </a:spcBef>
              <a:buClr>
                <a:srgbClr val="0C2340"/>
              </a:buClr>
            </a:pPr>
            <a:r>
              <a:rPr lang="en-US" sz="1600" spc="-1" dirty="0">
                <a:solidFill>
                  <a:srgbClr val="0C2340"/>
                </a:solidFill>
                <a:latin typeface="Times New Roman"/>
              </a:rPr>
              <a:t>-	Making a safe transfer of data outside of the EU (including data in clouds) easier in the event, that the parties involved commit themselves to binding corporate rules</a:t>
            </a:r>
          </a:p>
          <a:p>
            <a:pPr marL="714375" indent="-352425" algn="just">
              <a:lnSpc>
                <a:spcPct val="100000"/>
              </a:lnSpc>
              <a:spcBef>
                <a:spcPts val="561"/>
              </a:spcBef>
              <a:buClr>
                <a:srgbClr val="0C2340"/>
              </a:buClr>
            </a:pPr>
            <a:r>
              <a:rPr lang="en-US" sz="1600" spc="-1" dirty="0">
                <a:solidFill>
                  <a:srgbClr val="0C2340"/>
                </a:solidFill>
                <a:latin typeface="Times New Roman"/>
              </a:rPr>
              <a:t>-	New privacy rights including data subject's right of portability and right to be forgotten will be established</a:t>
            </a:r>
          </a:p>
          <a:p>
            <a:pPr marL="714375" indent="-352425" algn="just">
              <a:lnSpc>
                <a:spcPct val="100000"/>
              </a:lnSpc>
              <a:spcBef>
                <a:spcPts val="561"/>
              </a:spcBef>
              <a:buClr>
                <a:srgbClr val="0C2340"/>
              </a:buClr>
            </a:pPr>
            <a:r>
              <a:rPr lang="en-US" sz="1600" spc="-1" dirty="0">
                <a:solidFill>
                  <a:srgbClr val="0C2340"/>
                </a:solidFill>
                <a:latin typeface="Times New Roman"/>
              </a:rPr>
              <a:t>-	The processing of data of individuals under the age 13 will normally require parental consent</a:t>
            </a:r>
          </a:p>
          <a:p>
            <a:pPr marL="714375" indent="-352425" algn="just">
              <a:lnSpc>
                <a:spcPct val="100000"/>
              </a:lnSpc>
              <a:spcBef>
                <a:spcPts val="561"/>
              </a:spcBef>
              <a:buClr>
                <a:srgbClr val="0C2340"/>
              </a:buClr>
              <a:buFontTx/>
              <a:buChar char="-"/>
            </a:pPr>
            <a:r>
              <a:rPr lang="en-US" sz="1600" spc="-1" dirty="0">
                <a:solidFill>
                  <a:srgbClr val="0C2340"/>
                </a:solidFill>
                <a:latin typeface="Times New Roman"/>
              </a:rPr>
              <a:t>Companies must notify the EU data protection authorities as well as the individual whose data are concerned by any breaches of data protection regulations or data leaks within 24 hours from discovering the breach</a:t>
            </a:r>
          </a:p>
          <a:p>
            <a:pPr marL="714375" indent="-352425" algn="just">
              <a:spcBef>
                <a:spcPts val="561"/>
              </a:spcBef>
              <a:buClr>
                <a:srgbClr val="0C2340"/>
              </a:buClr>
              <a:buFontTx/>
              <a:buChar char="-"/>
            </a:pPr>
            <a:r>
              <a:rPr lang="en-US" sz="1600" spc="-1" dirty="0">
                <a:solidFill>
                  <a:srgbClr val="0C2340"/>
                </a:solidFill>
                <a:latin typeface="Times New Roman"/>
              </a:rPr>
              <a:t>Harsh sanctions where breaches of the unified EU data protection laws occur, with penalties up to 2% of a company worldwide turnover for severe data protection breaches</a:t>
            </a:r>
          </a:p>
          <a:p>
            <a:pPr marL="714375" indent="-352425" algn="just">
              <a:lnSpc>
                <a:spcPct val="100000"/>
              </a:lnSpc>
              <a:spcBef>
                <a:spcPts val="561"/>
              </a:spcBef>
              <a:buClr>
                <a:srgbClr val="0C2340"/>
              </a:buClr>
              <a:buFontTx/>
              <a:buChar char="-"/>
            </a:pPr>
            <a:endParaRPr lang="en-US" sz="1600" spc="-1" dirty="0">
              <a:solidFill>
                <a:srgbClr val="0C2340"/>
              </a:solidFill>
              <a:latin typeface="Times New Roman"/>
            </a:endParaRPr>
          </a:p>
        </p:txBody>
      </p:sp>
      <p:sp>
        <p:nvSpPr>
          <p:cNvPr id="105" name="CustomShape 3"/>
          <p:cNvSpPr/>
          <p:nvPr/>
        </p:nvSpPr>
        <p:spPr>
          <a:xfrm>
            <a:off x="457200" y="6233562"/>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t>11</a:t>
            </a:fld>
            <a:endParaRPr lang="en-US" sz="1400" b="0" strike="noStrike" spc="-1">
              <a:latin typeface="Arial"/>
            </a:endParaRPr>
          </a:p>
        </p:txBody>
      </p:sp>
    </p:spTree>
    <p:extLst>
      <p:ext uri="{BB962C8B-B14F-4D97-AF65-F5344CB8AC3E}">
        <p14:creationId xmlns:p14="http://schemas.microsoft.com/office/powerpoint/2010/main" val="21023453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Legislation</a:t>
            </a:r>
            <a:endParaRPr lang="en-US" sz="3600" b="0" strike="noStrike" spc="-1" dirty="0">
              <a:latin typeface="Arial"/>
            </a:endParaRPr>
          </a:p>
        </p:txBody>
      </p:sp>
      <p:sp>
        <p:nvSpPr>
          <p:cNvPr id="104"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The United Kingdom's Data protection Act of 1998</a:t>
            </a:r>
          </a:p>
          <a:p>
            <a:pPr marL="714375" indent="-309563" algn="just">
              <a:lnSpc>
                <a:spcPct val="100000"/>
              </a:lnSpc>
              <a:spcBef>
                <a:spcPts val="561"/>
              </a:spcBef>
              <a:buClr>
                <a:srgbClr val="0C2340"/>
              </a:buClr>
            </a:pPr>
            <a:r>
              <a:rPr lang="en-US" spc="-1" dirty="0">
                <a:solidFill>
                  <a:srgbClr val="0C2340"/>
                </a:solidFill>
                <a:latin typeface="Times New Roman"/>
              </a:rPr>
              <a:t>-	Personal data shall be processed fairly and lawfully and, in particular, shall not be processed unless it is consented or necessary</a:t>
            </a:r>
          </a:p>
          <a:p>
            <a:pPr marL="714375" indent="-309563" algn="just">
              <a:lnSpc>
                <a:spcPct val="100000"/>
              </a:lnSpc>
              <a:spcBef>
                <a:spcPts val="561"/>
              </a:spcBef>
              <a:buClr>
                <a:srgbClr val="0C2340"/>
              </a:buClr>
            </a:pPr>
            <a:r>
              <a:rPr lang="en-US" spc="-1" dirty="0">
                <a:solidFill>
                  <a:srgbClr val="0C2340"/>
                </a:solidFill>
                <a:latin typeface="Times New Roman"/>
              </a:rPr>
              <a:t>-	Personal data shall be obtained only for one or more specified lawful purpose, and shall not be further processed in any matter incompatible with that purpose or those purposes</a:t>
            </a:r>
          </a:p>
          <a:p>
            <a:pPr marL="714375" indent="-309563" algn="just">
              <a:lnSpc>
                <a:spcPct val="100000"/>
              </a:lnSpc>
              <a:spcBef>
                <a:spcPts val="561"/>
              </a:spcBef>
              <a:buClr>
                <a:srgbClr val="0C2340"/>
              </a:buClr>
            </a:pPr>
            <a:r>
              <a:rPr lang="en-US" spc="-1" dirty="0">
                <a:solidFill>
                  <a:srgbClr val="0C2340"/>
                </a:solidFill>
                <a:latin typeface="Times New Roman"/>
              </a:rPr>
              <a:t>-	Personal data shall be adequate, relevant and not excessive in relation to the purpose or purposes for which they are processed</a:t>
            </a:r>
          </a:p>
          <a:p>
            <a:pPr marL="714375" indent="-309563" algn="just">
              <a:lnSpc>
                <a:spcPct val="100000"/>
              </a:lnSpc>
              <a:spcBef>
                <a:spcPts val="561"/>
              </a:spcBef>
              <a:buClr>
                <a:srgbClr val="0C2340"/>
              </a:buClr>
            </a:pPr>
            <a:r>
              <a:rPr lang="en-US" spc="-1" dirty="0">
                <a:solidFill>
                  <a:srgbClr val="0C2340"/>
                </a:solidFill>
                <a:latin typeface="Times New Roman"/>
              </a:rPr>
              <a:t>-	Personal data shall be accurate and where necessary, kept up to date</a:t>
            </a:r>
          </a:p>
          <a:p>
            <a:pPr marL="714375" indent="-309563" algn="just">
              <a:lnSpc>
                <a:spcPct val="100000"/>
              </a:lnSpc>
              <a:spcBef>
                <a:spcPts val="561"/>
              </a:spcBef>
              <a:buClr>
                <a:srgbClr val="0C2340"/>
              </a:buClr>
            </a:pPr>
            <a:r>
              <a:rPr lang="en-US" spc="-1" dirty="0">
                <a:solidFill>
                  <a:srgbClr val="0C2340"/>
                </a:solidFill>
                <a:latin typeface="Times New Roman"/>
              </a:rPr>
              <a:t>-	Personal data processed for any purpose or purposes shall not be kept longer than is necessary for that purpose or those purposes</a:t>
            </a:r>
          </a:p>
          <a:p>
            <a:pPr marL="714375" indent="-309563" algn="just">
              <a:lnSpc>
                <a:spcPct val="100000"/>
              </a:lnSpc>
              <a:spcBef>
                <a:spcPts val="561"/>
              </a:spcBef>
              <a:buClr>
                <a:srgbClr val="0C2340"/>
              </a:buClr>
            </a:pPr>
            <a:r>
              <a:rPr lang="en-US" spc="-1" dirty="0">
                <a:solidFill>
                  <a:srgbClr val="0C2340"/>
                </a:solidFill>
                <a:latin typeface="Times New Roman"/>
              </a:rPr>
              <a:t>-	Personal data shall be processed in accordance with the right of data subjects under this Act</a:t>
            </a:r>
          </a:p>
          <a:p>
            <a:pPr marL="714375" indent="-309563" algn="just">
              <a:lnSpc>
                <a:spcPct val="100000"/>
              </a:lnSpc>
              <a:spcBef>
                <a:spcPts val="561"/>
              </a:spcBef>
              <a:buClr>
                <a:srgbClr val="0C2340"/>
              </a:buClr>
            </a:pPr>
            <a:r>
              <a:rPr lang="en-US" spc="-1" dirty="0">
                <a:solidFill>
                  <a:srgbClr val="0C2340"/>
                </a:solidFill>
                <a:latin typeface="Times New Roman"/>
              </a:rPr>
              <a:t>-	Appropriate technical and </a:t>
            </a:r>
            <a:r>
              <a:rPr lang="en-US" spc="-1" dirty="0" err="1">
                <a:solidFill>
                  <a:srgbClr val="0C2340"/>
                </a:solidFill>
                <a:latin typeface="Times New Roman"/>
              </a:rPr>
              <a:t>organisational</a:t>
            </a:r>
            <a:r>
              <a:rPr lang="en-US" spc="-1" dirty="0">
                <a:solidFill>
                  <a:srgbClr val="0C2340"/>
                </a:solidFill>
                <a:latin typeface="Times New Roman"/>
              </a:rPr>
              <a:t> measures shall be taken against </a:t>
            </a:r>
            <a:r>
              <a:rPr lang="en-US" spc="-1" dirty="0" err="1">
                <a:solidFill>
                  <a:srgbClr val="0C2340"/>
                </a:solidFill>
                <a:latin typeface="Times New Roman"/>
              </a:rPr>
              <a:t>unauthorised</a:t>
            </a:r>
            <a:r>
              <a:rPr lang="en-US" spc="-1" dirty="0">
                <a:solidFill>
                  <a:srgbClr val="0C2340"/>
                </a:solidFill>
                <a:latin typeface="Times New Roman"/>
              </a:rPr>
              <a:t> or unlawful processing of personal data and against accidental loss or destruction of or damage of personal data</a:t>
            </a:r>
          </a:p>
        </p:txBody>
      </p:sp>
      <p:sp>
        <p:nvSpPr>
          <p:cNvPr id="10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t>12</a:t>
            </a:fld>
            <a:endParaRPr lang="en-US" sz="1400" b="0" strike="noStrike" spc="-1">
              <a:latin typeface="Arial"/>
            </a:endParaRPr>
          </a:p>
        </p:txBody>
      </p:sp>
    </p:spTree>
    <p:extLst>
      <p:ext uri="{BB962C8B-B14F-4D97-AF65-F5344CB8AC3E}">
        <p14:creationId xmlns:p14="http://schemas.microsoft.com/office/powerpoint/2010/main" val="39390039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Legislation</a:t>
            </a:r>
            <a:endParaRPr lang="en-US" sz="3600" b="0" strike="noStrike" spc="-1" dirty="0">
              <a:latin typeface="Arial"/>
            </a:endParaRPr>
          </a:p>
        </p:txBody>
      </p:sp>
      <p:sp>
        <p:nvSpPr>
          <p:cNvPr id="104"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The United Kingdom's Data protection Act of 1998</a:t>
            </a:r>
          </a:p>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Principles:</a:t>
            </a:r>
          </a:p>
          <a:p>
            <a:pPr marL="714375" indent="-352425" algn="just">
              <a:lnSpc>
                <a:spcPct val="100000"/>
              </a:lnSpc>
              <a:spcBef>
                <a:spcPts val="561"/>
              </a:spcBef>
              <a:buClr>
                <a:srgbClr val="0C2340"/>
              </a:buClr>
            </a:pPr>
            <a:r>
              <a:rPr lang="en-US" sz="2000" spc="-1" dirty="0">
                <a:solidFill>
                  <a:srgbClr val="0C2340"/>
                </a:solidFill>
                <a:latin typeface="Times New Roman"/>
              </a:rPr>
              <a:t>-</a:t>
            </a:r>
            <a:r>
              <a:rPr lang="en-US" spc="-1" dirty="0">
                <a:solidFill>
                  <a:srgbClr val="0C2340"/>
                </a:solidFill>
                <a:latin typeface="Times New Roman"/>
              </a:rPr>
              <a:t>	Personal data shall not be transferred to a country outside the European Economic Area unless that country or territory ensures an adequate level of protection for the rights and freedoms of data subjects in relation to the processing of personal data</a:t>
            </a:r>
          </a:p>
        </p:txBody>
      </p:sp>
      <p:sp>
        <p:nvSpPr>
          <p:cNvPr id="10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t>13</a:t>
            </a:fld>
            <a:endParaRPr lang="en-US" sz="1400" b="0" strike="noStrike" spc="-1">
              <a:latin typeface="Arial"/>
            </a:endParaRPr>
          </a:p>
        </p:txBody>
      </p:sp>
    </p:spTree>
    <p:extLst>
      <p:ext uri="{BB962C8B-B14F-4D97-AF65-F5344CB8AC3E}">
        <p14:creationId xmlns:p14="http://schemas.microsoft.com/office/powerpoint/2010/main" val="10060594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Legislation</a:t>
            </a:r>
            <a:endParaRPr lang="en-US" sz="3600" b="0" strike="noStrike" spc="-1" dirty="0">
              <a:latin typeface="Arial"/>
            </a:endParaRPr>
          </a:p>
        </p:txBody>
      </p:sp>
      <p:sp>
        <p:nvSpPr>
          <p:cNvPr id="104"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International Banking - Basel II Accords (2004)</a:t>
            </a:r>
          </a:p>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Principles:</a:t>
            </a:r>
          </a:p>
          <a:p>
            <a:pPr marL="714375" indent="-352425">
              <a:lnSpc>
                <a:spcPct val="100000"/>
              </a:lnSpc>
              <a:spcBef>
                <a:spcPts val="561"/>
              </a:spcBef>
              <a:buClr>
                <a:srgbClr val="0C2340"/>
              </a:buClr>
            </a:pPr>
            <a:r>
              <a:rPr lang="en-US" spc="-1" dirty="0">
                <a:solidFill>
                  <a:srgbClr val="0C2340"/>
                </a:solidFill>
                <a:latin typeface="Times New Roman"/>
              </a:rPr>
              <a:t>-	Minimum capital requirements: Institutions must maintain sufficient funds given the level of risk inherent in their portfolio of assets; the measurements of risk include: credit risk, market risk, interest rate risk and operational risk</a:t>
            </a:r>
          </a:p>
          <a:p>
            <a:pPr marL="714375" indent="-352425">
              <a:lnSpc>
                <a:spcPct val="100000"/>
              </a:lnSpc>
              <a:spcBef>
                <a:spcPts val="561"/>
              </a:spcBef>
              <a:buClr>
                <a:srgbClr val="0C2340"/>
              </a:buClr>
            </a:pPr>
            <a:r>
              <a:rPr lang="en-US" spc="-1" dirty="0">
                <a:solidFill>
                  <a:srgbClr val="0C2340"/>
                </a:solidFill>
                <a:latin typeface="Times New Roman"/>
              </a:rPr>
              <a:t>-	Supervisory review process: Management must understand and actively control the risks, have sufficient internal risk controls and timely reporting, including compensation plans, that reward appropriate risk management </a:t>
            </a:r>
            <a:r>
              <a:rPr lang="en-US" spc="-1">
                <a:solidFill>
                  <a:srgbClr val="0C2340"/>
                </a:solidFill>
                <a:latin typeface="Times New Roman"/>
              </a:rPr>
              <a:t>behaviour</a:t>
            </a:r>
            <a:endParaRPr lang="en-US" spc="-1" dirty="0">
              <a:solidFill>
                <a:srgbClr val="0C2340"/>
              </a:solidFill>
              <a:latin typeface="Times New Roman"/>
            </a:endParaRPr>
          </a:p>
          <a:p>
            <a:pPr marL="714375" indent="-352425">
              <a:lnSpc>
                <a:spcPct val="100000"/>
              </a:lnSpc>
              <a:spcBef>
                <a:spcPts val="561"/>
              </a:spcBef>
              <a:buClr>
                <a:srgbClr val="0C2340"/>
              </a:buClr>
            </a:pPr>
            <a:r>
              <a:rPr lang="en-US" spc="-1" dirty="0">
                <a:solidFill>
                  <a:srgbClr val="0C2340"/>
                </a:solidFill>
                <a:latin typeface="Times New Roman"/>
              </a:rPr>
              <a:t>-	Market discipline: Institutions must publicly disclose information about their capital adequacy, risk exposure and the processes by which they measure and mitigate risks</a:t>
            </a:r>
          </a:p>
        </p:txBody>
      </p:sp>
      <p:sp>
        <p:nvSpPr>
          <p:cNvPr id="10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t>14</a:t>
            </a:fld>
            <a:endParaRPr lang="en-US" sz="1400" b="0" strike="noStrike" spc="-1">
              <a:latin typeface="Arial"/>
            </a:endParaRPr>
          </a:p>
        </p:txBody>
      </p:sp>
    </p:spTree>
    <p:extLst>
      <p:ext uri="{BB962C8B-B14F-4D97-AF65-F5344CB8AC3E}">
        <p14:creationId xmlns:p14="http://schemas.microsoft.com/office/powerpoint/2010/main" val="3006939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2480" cy="31640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800" spc="-1" dirty="0">
                <a:solidFill>
                  <a:srgbClr val="002060"/>
                </a:solidFill>
                <a:latin typeface="Times New Roman"/>
              </a:rPr>
              <a:t>Legal and Ethical Dilemmas</a:t>
            </a:r>
          </a:p>
          <a:p>
            <a:pPr marL="343080" indent="-341640">
              <a:lnSpc>
                <a:spcPct val="100000"/>
              </a:lnSpc>
              <a:spcBef>
                <a:spcPts val="561"/>
              </a:spcBef>
              <a:buClr>
                <a:srgbClr val="0C2340"/>
              </a:buClr>
              <a:buFont typeface="Arial"/>
              <a:buChar char="•"/>
            </a:pPr>
            <a:r>
              <a:rPr lang="en-US" sz="2800" spc="-1" dirty="0">
                <a:solidFill>
                  <a:srgbClr val="002060"/>
                </a:solidFill>
                <a:latin typeface="Times New Roman"/>
              </a:rPr>
              <a:t>Legislation</a:t>
            </a:r>
          </a:p>
          <a:p>
            <a:pPr marL="343080" indent="-341640">
              <a:lnSpc>
                <a:spcPct val="100000"/>
              </a:lnSpc>
              <a:spcBef>
                <a:spcPts val="561"/>
              </a:spcBef>
              <a:buClr>
                <a:srgbClr val="0C2340"/>
              </a:buClr>
              <a:buFont typeface="Arial"/>
              <a:buChar char="•"/>
            </a:pPr>
            <a:r>
              <a:rPr lang="en-US" sz="2800" spc="-1" dirty="0">
                <a:solidFill>
                  <a:srgbClr val="FF0000"/>
                </a:solidFill>
                <a:latin typeface="Times New Roman"/>
              </a:rPr>
              <a:t>Legal and Ethical Data Stewardship</a:t>
            </a:r>
          </a:p>
          <a:p>
            <a:pPr marL="343080" indent="-341640">
              <a:lnSpc>
                <a:spcPct val="100000"/>
              </a:lnSpc>
              <a:spcBef>
                <a:spcPts val="561"/>
              </a:spcBef>
              <a:buClr>
                <a:srgbClr val="0C2340"/>
              </a:buClr>
              <a:buFont typeface="Arial"/>
              <a:buChar char="•"/>
            </a:pPr>
            <a:r>
              <a:rPr lang="en-US" sz="2800" spc="-1" dirty="0">
                <a:solidFill>
                  <a:srgbClr val="002060"/>
                </a:solidFill>
                <a:latin typeface="Times New Roman"/>
              </a:rPr>
              <a:t>Intellectual Property</a:t>
            </a:r>
            <a:endParaRPr lang="en-US" sz="2800" b="0" strike="noStrike" spc="-1" dirty="0">
              <a:solidFill>
                <a:srgbClr val="002060"/>
              </a:solidFill>
              <a:latin typeface="Arial"/>
            </a:endParaRPr>
          </a:p>
        </p:txBody>
      </p:sp>
      <p:sp>
        <p:nvSpPr>
          <p:cNvPr id="92"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15</a:t>
            </a:fld>
            <a:endParaRPr lang="en-US" sz="1400" b="0" strike="noStrike" spc="-1">
              <a:latin typeface="Arial"/>
            </a:endParaRPr>
          </a:p>
        </p:txBody>
      </p:sp>
    </p:spTree>
    <p:extLst>
      <p:ext uri="{BB962C8B-B14F-4D97-AF65-F5344CB8AC3E}">
        <p14:creationId xmlns:p14="http://schemas.microsoft.com/office/powerpoint/2010/main" val="14550648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Legal an Ethical Data Stewardship</a:t>
            </a:r>
            <a:endParaRPr lang="en-US" sz="3600" b="0" strike="noStrike" spc="-1" dirty="0">
              <a:latin typeface="Arial"/>
            </a:endParaRPr>
          </a:p>
        </p:txBody>
      </p:sp>
      <p:sp>
        <p:nvSpPr>
          <p:cNvPr id="104"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000" spc="-1" dirty="0" err="1">
                <a:solidFill>
                  <a:srgbClr val="0C2340"/>
                </a:solidFill>
                <a:latin typeface="Times New Roman"/>
              </a:rPr>
              <a:t>Organisation</a:t>
            </a:r>
            <a:r>
              <a:rPr lang="en-US" sz="2000" spc="-1" dirty="0">
                <a:solidFill>
                  <a:srgbClr val="0C2340"/>
                </a:solidFill>
                <a:latin typeface="Times New Roman"/>
              </a:rPr>
              <a:t>-wide policy for legal and ethical </a:t>
            </a:r>
            <a:r>
              <a:rPr lang="en-US" sz="2000" spc="-1" dirty="0" err="1">
                <a:solidFill>
                  <a:srgbClr val="0C2340"/>
                </a:solidFill>
                <a:latin typeface="Times New Roman"/>
              </a:rPr>
              <a:t>behaviour</a:t>
            </a:r>
            <a:r>
              <a:rPr lang="en-US" sz="2000" spc="-1" dirty="0">
                <a:solidFill>
                  <a:srgbClr val="0C2340"/>
                </a:solidFill>
                <a:latin typeface="Times New Roman"/>
              </a:rPr>
              <a:t>:</a:t>
            </a:r>
          </a:p>
          <a:p>
            <a:pPr marL="714375" indent="-352425" algn="just">
              <a:lnSpc>
                <a:spcPct val="100000"/>
              </a:lnSpc>
              <a:spcBef>
                <a:spcPts val="561"/>
              </a:spcBef>
              <a:buClr>
                <a:srgbClr val="0C2340"/>
              </a:buClr>
            </a:pPr>
            <a:r>
              <a:rPr lang="en-US" spc="-1" dirty="0">
                <a:solidFill>
                  <a:srgbClr val="0C2340"/>
                </a:solidFill>
                <a:latin typeface="Times New Roman"/>
              </a:rPr>
              <a:t>-	Awareness of legislation in industry practice</a:t>
            </a:r>
          </a:p>
          <a:p>
            <a:pPr marL="714375" indent="-352425" algn="just">
              <a:lnSpc>
                <a:spcPct val="100000"/>
              </a:lnSpc>
              <a:spcBef>
                <a:spcPts val="561"/>
              </a:spcBef>
              <a:buClr>
                <a:srgbClr val="0C2340"/>
              </a:buClr>
            </a:pPr>
            <a:r>
              <a:rPr lang="en-US" spc="-1" dirty="0">
                <a:solidFill>
                  <a:srgbClr val="0C2340"/>
                </a:solidFill>
                <a:latin typeface="Times New Roman"/>
              </a:rPr>
              <a:t>-	Data administrators and CIOs asses how legislation affects the flow of data within the </a:t>
            </a:r>
            <a:r>
              <a:rPr lang="en-US" spc="-1" dirty="0" err="1">
                <a:solidFill>
                  <a:srgbClr val="0C2340"/>
                </a:solidFill>
                <a:latin typeface="Times New Roman"/>
              </a:rPr>
              <a:t>organisation</a:t>
            </a:r>
            <a:endParaRPr lang="en-US" spc="-1" dirty="0">
              <a:solidFill>
                <a:srgbClr val="0C2340"/>
              </a:solidFill>
              <a:latin typeface="Times New Roman"/>
            </a:endParaRPr>
          </a:p>
          <a:p>
            <a:pPr marL="714375" indent="-352425" algn="just">
              <a:lnSpc>
                <a:spcPct val="100000"/>
              </a:lnSpc>
              <a:spcBef>
                <a:spcPts val="561"/>
              </a:spcBef>
              <a:buClr>
                <a:srgbClr val="0C2340"/>
              </a:buClr>
            </a:pPr>
            <a:r>
              <a:rPr lang="en-US" spc="-1" dirty="0">
                <a:solidFill>
                  <a:srgbClr val="0C2340"/>
                </a:solidFill>
                <a:latin typeface="Times New Roman"/>
              </a:rPr>
              <a:t>-	New or revised operating procedures must be documented and communicated to all affected parties</a:t>
            </a:r>
          </a:p>
          <a:p>
            <a:pPr marL="714375" indent="-352425" algn="just">
              <a:lnSpc>
                <a:spcPct val="100000"/>
              </a:lnSpc>
              <a:spcBef>
                <a:spcPts val="561"/>
              </a:spcBef>
              <a:buClr>
                <a:srgbClr val="0C2340"/>
              </a:buClr>
            </a:pPr>
            <a:r>
              <a:rPr lang="en-US" spc="-1" dirty="0">
                <a:solidFill>
                  <a:srgbClr val="0C2340"/>
                </a:solidFill>
                <a:latin typeface="Times New Roman"/>
              </a:rPr>
              <a:t>-	Once legal parameters conducting business have been developed a similar set of ethical principles should be developed</a:t>
            </a:r>
          </a:p>
          <a:p>
            <a:pPr marL="714375" indent="-352425" algn="just">
              <a:lnSpc>
                <a:spcPct val="100000"/>
              </a:lnSpc>
              <a:spcBef>
                <a:spcPts val="561"/>
              </a:spcBef>
              <a:buClr>
                <a:srgbClr val="0C2340"/>
              </a:buClr>
            </a:pPr>
            <a:r>
              <a:rPr lang="en-US" spc="-1" dirty="0">
                <a:solidFill>
                  <a:srgbClr val="0C2340"/>
                </a:solidFill>
                <a:latin typeface="Times New Roman"/>
              </a:rPr>
              <a:t>-	Lapse in legal an ethical </a:t>
            </a:r>
            <a:r>
              <a:rPr lang="en-US" spc="-1" dirty="0" err="1">
                <a:solidFill>
                  <a:srgbClr val="0C2340"/>
                </a:solidFill>
                <a:latin typeface="Times New Roman"/>
              </a:rPr>
              <a:t>behaviour</a:t>
            </a:r>
            <a:r>
              <a:rPr lang="en-US" spc="-1" dirty="0">
                <a:solidFill>
                  <a:srgbClr val="0C2340"/>
                </a:solidFill>
                <a:latin typeface="Times New Roman"/>
              </a:rPr>
              <a:t> must be dealt swiftly and fairly within guidelines known to all employees</a:t>
            </a:r>
          </a:p>
        </p:txBody>
      </p:sp>
      <p:sp>
        <p:nvSpPr>
          <p:cNvPr id="10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t>16</a:t>
            </a:fld>
            <a:endParaRPr lang="en-US" sz="1400" b="0" strike="noStrike" spc="-1">
              <a:latin typeface="Arial"/>
            </a:endParaRPr>
          </a:p>
        </p:txBody>
      </p:sp>
    </p:spTree>
    <p:extLst>
      <p:ext uri="{BB962C8B-B14F-4D97-AF65-F5344CB8AC3E}">
        <p14:creationId xmlns:p14="http://schemas.microsoft.com/office/powerpoint/2010/main" val="8981746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Legal an Ethical Data Stewardship</a:t>
            </a:r>
            <a:endParaRPr lang="en-US" sz="3600" b="0" strike="noStrike" spc="-1" dirty="0">
              <a:latin typeface="Arial"/>
            </a:endParaRPr>
          </a:p>
        </p:txBody>
      </p:sp>
      <p:sp>
        <p:nvSpPr>
          <p:cNvPr id="104"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Professional </a:t>
            </a:r>
            <a:r>
              <a:rPr lang="en-US" sz="2000" spc="-1" dirty="0" err="1">
                <a:solidFill>
                  <a:srgbClr val="0C2340"/>
                </a:solidFill>
                <a:latin typeface="Times New Roman"/>
              </a:rPr>
              <a:t>organisations</a:t>
            </a:r>
            <a:r>
              <a:rPr lang="en-US" sz="2000" spc="-1" dirty="0">
                <a:solidFill>
                  <a:srgbClr val="0C2340"/>
                </a:solidFill>
                <a:latin typeface="Times New Roman"/>
              </a:rPr>
              <a:t> and code of ethics</a:t>
            </a:r>
          </a:p>
          <a:p>
            <a:pPr marL="714375" indent="-352425" algn="just">
              <a:lnSpc>
                <a:spcPct val="100000"/>
              </a:lnSpc>
              <a:spcBef>
                <a:spcPts val="561"/>
              </a:spcBef>
              <a:buClr>
                <a:srgbClr val="0C2340"/>
              </a:buClr>
            </a:pPr>
            <a:r>
              <a:rPr lang="en-US" spc="-1" dirty="0">
                <a:solidFill>
                  <a:srgbClr val="0C2340"/>
                </a:solidFill>
                <a:latin typeface="Times New Roman"/>
              </a:rPr>
              <a:t>-	The ACM Code of Ethics and Professional Conduct (ACM, 1992); Four main categories: fundamental ethical considerations, specific considerations of professional conduct, considerations for individuals in leadership roles, compliance with the code</a:t>
            </a:r>
          </a:p>
          <a:p>
            <a:pPr marL="714375" indent="-352425" algn="just">
              <a:lnSpc>
                <a:spcPct val="100000"/>
              </a:lnSpc>
              <a:spcBef>
                <a:spcPts val="561"/>
              </a:spcBef>
              <a:buClr>
                <a:srgbClr val="0C2340"/>
              </a:buClr>
            </a:pPr>
            <a:r>
              <a:rPr lang="en-US" spc="-1" dirty="0">
                <a:solidFill>
                  <a:srgbClr val="0C2340"/>
                </a:solidFill>
                <a:latin typeface="Times New Roman"/>
              </a:rPr>
              <a:t>-	The 2011 British Computer Society Code of Conduct; Four main areas</a:t>
            </a:r>
            <a:r>
              <a:rPr lang="en-US" spc="-1">
                <a:solidFill>
                  <a:srgbClr val="0C2340"/>
                </a:solidFill>
                <a:latin typeface="Times New Roman"/>
              </a:rPr>
              <a:t>: Public </a:t>
            </a:r>
            <a:r>
              <a:rPr lang="en-US" spc="-1" dirty="0">
                <a:solidFill>
                  <a:srgbClr val="0C2340"/>
                </a:solidFill>
                <a:latin typeface="Times New Roman"/>
              </a:rPr>
              <a:t>interest</a:t>
            </a:r>
            <a:r>
              <a:rPr lang="en-US" spc="-1">
                <a:solidFill>
                  <a:srgbClr val="0C2340"/>
                </a:solidFill>
                <a:latin typeface="Times New Roman"/>
              </a:rPr>
              <a:t>, Professional </a:t>
            </a:r>
            <a:r>
              <a:rPr lang="en-US" spc="-1" dirty="0">
                <a:solidFill>
                  <a:srgbClr val="0C2340"/>
                </a:solidFill>
                <a:latin typeface="Times New Roman"/>
              </a:rPr>
              <a:t>competence and integrity</a:t>
            </a:r>
            <a:r>
              <a:rPr lang="en-US" spc="-1">
                <a:solidFill>
                  <a:srgbClr val="0C2340"/>
                </a:solidFill>
                <a:latin typeface="Times New Roman"/>
              </a:rPr>
              <a:t>, Duty </a:t>
            </a:r>
            <a:r>
              <a:rPr lang="en-US" spc="-1" dirty="0">
                <a:solidFill>
                  <a:srgbClr val="0C2340"/>
                </a:solidFill>
                <a:latin typeface="Times New Roman"/>
              </a:rPr>
              <a:t>to relevant authority</a:t>
            </a:r>
            <a:r>
              <a:rPr lang="en-US" spc="-1">
                <a:solidFill>
                  <a:srgbClr val="0C2340"/>
                </a:solidFill>
                <a:latin typeface="Times New Roman"/>
              </a:rPr>
              <a:t>, Duty </a:t>
            </a:r>
            <a:r>
              <a:rPr lang="en-US" spc="-1" dirty="0">
                <a:solidFill>
                  <a:srgbClr val="0C2340"/>
                </a:solidFill>
                <a:latin typeface="Times New Roman"/>
              </a:rPr>
              <a:t>to the profession</a:t>
            </a:r>
          </a:p>
        </p:txBody>
      </p:sp>
      <p:sp>
        <p:nvSpPr>
          <p:cNvPr id="10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t>17</a:t>
            </a:fld>
            <a:endParaRPr lang="en-US" sz="1400" b="0" strike="noStrike" spc="-1">
              <a:latin typeface="Arial"/>
            </a:endParaRPr>
          </a:p>
        </p:txBody>
      </p:sp>
    </p:spTree>
    <p:extLst>
      <p:ext uri="{BB962C8B-B14F-4D97-AF65-F5344CB8AC3E}">
        <p14:creationId xmlns:p14="http://schemas.microsoft.com/office/powerpoint/2010/main" val="35505772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2480" cy="31640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800" spc="-1" dirty="0">
                <a:solidFill>
                  <a:srgbClr val="002060"/>
                </a:solidFill>
                <a:latin typeface="Times New Roman"/>
              </a:rPr>
              <a:t>Legal and Ethical Dilemmas</a:t>
            </a:r>
          </a:p>
          <a:p>
            <a:pPr marL="343080" indent="-341640">
              <a:lnSpc>
                <a:spcPct val="100000"/>
              </a:lnSpc>
              <a:spcBef>
                <a:spcPts val="561"/>
              </a:spcBef>
              <a:buClr>
                <a:srgbClr val="0C2340"/>
              </a:buClr>
              <a:buFont typeface="Arial"/>
              <a:buChar char="•"/>
            </a:pPr>
            <a:r>
              <a:rPr lang="en-US" sz="2800" spc="-1" dirty="0">
                <a:solidFill>
                  <a:srgbClr val="002060"/>
                </a:solidFill>
                <a:latin typeface="Times New Roman"/>
              </a:rPr>
              <a:t>Legislation</a:t>
            </a:r>
          </a:p>
          <a:p>
            <a:pPr marL="343080" indent="-341640">
              <a:lnSpc>
                <a:spcPct val="100000"/>
              </a:lnSpc>
              <a:spcBef>
                <a:spcPts val="561"/>
              </a:spcBef>
              <a:buClr>
                <a:srgbClr val="0C2340"/>
              </a:buClr>
              <a:buFont typeface="Arial"/>
              <a:buChar char="•"/>
            </a:pPr>
            <a:r>
              <a:rPr lang="en-US" sz="2800" spc="-1" dirty="0">
                <a:solidFill>
                  <a:srgbClr val="002060"/>
                </a:solidFill>
                <a:latin typeface="Times New Roman"/>
              </a:rPr>
              <a:t>Legal and Ethical Data Stewardship</a:t>
            </a:r>
          </a:p>
          <a:p>
            <a:pPr marL="343080" indent="-341640">
              <a:lnSpc>
                <a:spcPct val="100000"/>
              </a:lnSpc>
              <a:spcBef>
                <a:spcPts val="561"/>
              </a:spcBef>
              <a:buClr>
                <a:srgbClr val="0C2340"/>
              </a:buClr>
              <a:buFont typeface="Arial"/>
              <a:buChar char="•"/>
            </a:pPr>
            <a:r>
              <a:rPr lang="en-US" sz="2800" spc="-1" dirty="0">
                <a:solidFill>
                  <a:srgbClr val="FF0000"/>
                </a:solidFill>
                <a:latin typeface="Times New Roman"/>
              </a:rPr>
              <a:t>Intellectual Property</a:t>
            </a:r>
            <a:endParaRPr lang="en-US" sz="2800" b="0" strike="noStrike" spc="-1" dirty="0">
              <a:solidFill>
                <a:srgbClr val="FF0000"/>
              </a:solidFill>
              <a:latin typeface="Arial"/>
            </a:endParaRPr>
          </a:p>
        </p:txBody>
      </p:sp>
      <p:sp>
        <p:nvSpPr>
          <p:cNvPr id="92"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18</a:t>
            </a:fld>
            <a:endParaRPr lang="en-US" sz="1400" b="0" strike="noStrike" spc="-1">
              <a:latin typeface="Arial"/>
            </a:endParaRPr>
          </a:p>
        </p:txBody>
      </p:sp>
    </p:spTree>
    <p:extLst>
      <p:ext uri="{BB962C8B-B14F-4D97-AF65-F5344CB8AC3E}">
        <p14:creationId xmlns:p14="http://schemas.microsoft.com/office/powerpoint/2010/main" val="39387493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Intellectual Property</a:t>
            </a:r>
            <a:endParaRPr lang="en-US" sz="3600" b="0" strike="noStrike" spc="-1" dirty="0">
              <a:latin typeface="Arial"/>
            </a:endParaRPr>
          </a:p>
        </p:txBody>
      </p:sp>
      <p:sp>
        <p:nvSpPr>
          <p:cNvPr id="104"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Intellectual property is the product of human creativity in the industrial, scientific, literary and artistic fields</a:t>
            </a:r>
          </a:p>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Intellectual property includes inventions, inventive ideas, designs and design rights, written work(including computer software), know-how devised, developed or written by an individual or set of individuals</a:t>
            </a:r>
          </a:p>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We distinguish two types of IP:</a:t>
            </a:r>
          </a:p>
          <a:p>
            <a:pPr marL="714375" indent="-352425" algn="just">
              <a:lnSpc>
                <a:spcPct val="100000"/>
              </a:lnSpc>
              <a:spcBef>
                <a:spcPts val="561"/>
              </a:spcBef>
              <a:buClr>
                <a:srgbClr val="0C2340"/>
              </a:buClr>
            </a:pPr>
            <a:r>
              <a:rPr lang="en-US" spc="-1" dirty="0">
                <a:solidFill>
                  <a:srgbClr val="0C2340"/>
                </a:solidFill>
                <a:latin typeface="Times New Roman"/>
              </a:rPr>
              <a:t>-	Background IP that exists before an activity takes place</a:t>
            </a:r>
          </a:p>
          <a:p>
            <a:pPr marL="714375" indent="-352425" algn="just">
              <a:lnSpc>
                <a:spcPct val="100000"/>
              </a:lnSpc>
              <a:spcBef>
                <a:spcPts val="561"/>
              </a:spcBef>
              <a:buClr>
                <a:srgbClr val="0C2340"/>
              </a:buClr>
            </a:pPr>
            <a:r>
              <a:rPr lang="en-US" spc="-1" dirty="0">
                <a:solidFill>
                  <a:srgbClr val="0C2340"/>
                </a:solidFill>
                <a:latin typeface="Times New Roman"/>
              </a:rPr>
              <a:t>-	Foreground IP that is generated during an activity</a:t>
            </a:r>
            <a:endParaRPr lang="en-US" sz="2000" spc="-1" dirty="0">
              <a:solidFill>
                <a:srgbClr val="0C2340"/>
              </a:solidFill>
              <a:latin typeface="Times New Roman"/>
            </a:endParaRPr>
          </a:p>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There are three ways to protect IP rights:</a:t>
            </a:r>
          </a:p>
          <a:p>
            <a:pPr marL="714375" indent="-352425" algn="just">
              <a:lnSpc>
                <a:spcPct val="100000"/>
              </a:lnSpc>
              <a:spcBef>
                <a:spcPts val="561"/>
              </a:spcBef>
              <a:buClr>
                <a:srgbClr val="0C2340"/>
              </a:buClr>
            </a:pPr>
            <a:r>
              <a:rPr lang="en-US" spc="-1" dirty="0">
                <a:solidFill>
                  <a:srgbClr val="0C2340"/>
                </a:solidFill>
                <a:latin typeface="Times New Roman"/>
              </a:rPr>
              <a:t>-	Patents</a:t>
            </a:r>
          </a:p>
          <a:p>
            <a:pPr marL="714375" indent="-352425" algn="just">
              <a:lnSpc>
                <a:spcPct val="100000"/>
              </a:lnSpc>
              <a:spcBef>
                <a:spcPts val="561"/>
              </a:spcBef>
              <a:buClr>
                <a:srgbClr val="0C2340"/>
              </a:buClr>
            </a:pPr>
            <a:r>
              <a:rPr lang="en-US" spc="-1" dirty="0">
                <a:solidFill>
                  <a:srgbClr val="0C2340"/>
                </a:solidFill>
                <a:latin typeface="Times New Roman"/>
              </a:rPr>
              <a:t>-	Copyrights</a:t>
            </a:r>
          </a:p>
          <a:p>
            <a:pPr marL="714375" indent="-352425" algn="just">
              <a:lnSpc>
                <a:spcPct val="100000"/>
              </a:lnSpc>
              <a:spcBef>
                <a:spcPts val="561"/>
              </a:spcBef>
              <a:buClr>
                <a:srgbClr val="0C2340"/>
              </a:buClr>
            </a:pPr>
            <a:r>
              <a:rPr lang="en-US" spc="-1" dirty="0">
                <a:solidFill>
                  <a:srgbClr val="0C2340"/>
                </a:solidFill>
                <a:latin typeface="Times New Roman"/>
              </a:rPr>
              <a:t>-	Trademarks</a:t>
            </a:r>
          </a:p>
        </p:txBody>
      </p:sp>
      <p:sp>
        <p:nvSpPr>
          <p:cNvPr id="10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t>19</a:t>
            </a:fld>
            <a:endParaRPr lang="en-US" sz="1400" b="0" strike="noStrike" spc="-1">
              <a:latin typeface="Arial"/>
            </a:endParaRPr>
          </a:p>
        </p:txBody>
      </p:sp>
    </p:spTree>
    <p:extLst>
      <p:ext uri="{BB962C8B-B14F-4D97-AF65-F5344CB8AC3E}">
        <p14:creationId xmlns:p14="http://schemas.microsoft.com/office/powerpoint/2010/main" val="3128068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2480" cy="31640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800" spc="-1" dirty="0">
                <a:solidFill>
                  <a:srgbClr val="FF0000"/>
                </a:solidFill>
                <a:latin typeface="Times New Roman"/>
              </a:rPr>
              <a:t>Legal and Ethical Dilemmas</a:t>
            </a:r>
          </a:p>
          <a:p>
            <a:pPr marL="343080" indent="-341640">
              <a:lnSpc>
                <a:spcPct val="100000"/>
              </a:lnSpc>
              <a:spcBef>
                <a:spcPts val="561"/>
              </a:spcBef>
              <a:buClr>
                <a:srgbClr val="0C2340"/>
              </a:buClr>
              <a:buFont typeface="Arial"/>
              <a:buChar char="•"/>
            </a:pPr>
            <a:r>
              <a:rPr lang="en-US" sz="2800" spc="-1" dirty="0">
                <a:solidFill>
                  <a:srgbClr val="002060"/>
                </a:solidFill>
                <a:latin typeface="Times New Roman"/>
              </a:rPr>
              <a:t>Legislation</a:t>
            </a:r>
          </a:p>
          <a:p>
            <a:pPr marL="343080" indent="-341640">
              <a:lnSpc>
                <a:spcPct val="100000"/>
              </a:lnSpc>
              <a:spcBef>
                <a:spcPts val="561"/>
              </a:spcBef>
              <a:buClr>
                <a:srgbClr val="0C2340"/>
              </a:buClr>
              <a:buFont typeface="Arial"/>
              <a:buChar char="•"/>
            </a:pPr>
            <a:r>
              <a:rPr lang="en-US" sz="2800" spc="-1" dirty="0">
                <a:solidFill>
                  <a:srgbClr val="002060"/>
                </a:solidFill>
                <a:latin typeface="Times New Roman"/>
              </a:rPr>
              <a:t>Legal and Ethical Data Stewardship</a:t>
            </a:r>
          </a:p>
          <a:p>
            <a:pPr marL="343080" indent="-341640">
              <a:lnSpc>
                <a:spcPct val="100000"/>
              </a:lnSpc>
              <a:spcBef>
                <a:spcPts val="561"/>
              </a:spcBef>
              <a:buClr>
                <a:srgbClr val="0C2340"/>
              </a:buClr>
              <a:buFont typeface="Arial"/>
              <a:buChar char="•"/>
            </a:pPr>
            <a:r>
              <a:rPr lang="en-US" sz="2800" spc="-1" dirty="0">
                <a:solidFill>
                  <a:srgbClr val="002060"/>
                </a:solidFill>
                <a:latin typeface="Times New Roman"/>
              </a:rPr>
              <a:t>Intellectual Property</a:t>
            </a:r>
            <a:endParaRPr lang="en-US" sz="2800" b="0" strike="noStrike" spc="-1" dirty="0">
              <a:solidFill>
                <a:srgbClr val="002060"/>
              </a:solidFill>
              <a:latin typeface="Arial"/>
            </a:endParaRPr>
          </a:p>
        </p:txBody>
      </p:sp>
      <p:sp>
        <p:nvSpPr>
          <p:cNvPr id="92"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2</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Intellectual Property</a:t>
            </a:r>
            <a:endParaRPr lang="en-US" sz="3600" b="0" strike="noStrike" spc="-1" dirty="0">
              <a:latin typeface="Arial"/>
            </a:endParaRPr>
          </a:p>
        </p:txBody>
      </p:sp>
      <p:sp>
        <p:nvSpPr>
          <p:cNvPr id="104"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Patent provides an exclusive (legal) right for a set period of time to make, use, sell or import an invention</a:t>
            </a:r>
          </a:p>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Patents are granted by a Government when an individual or </a:t>
            </a:r>
            <a:r>
              <a:rPr lang="en-US" sz="2000" spc="-1" dirty="0" err="1">
                <a:solidFill>
                  <a:srgbClr val="0C2340"/>
                </a:solidFill>
                <a:latin typeface="Times New Roman"/>
              </a:rPr>
              <a:t>organisation</a:t>
            </a:r>
            <a:r>
              <a:rPr lang="en-US" sz="2000" spc="-1" dirty="0">
                <a:solidFill>
                  <a:srgbClr val="0C2340"/>
                </a:solidFill>
                <a:latin typeface="Times New Roman"/>
              </a:rPr>
              <a:t> can demonstrate that invention is new, useful and it involves inventing step</a:t>
            </a:r>
          </a:p>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The patent must disclose how the invention works</a:t>
            </a:r>
          </a:p>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Patents give effective protection for new technology that will lead to a product, composition or process with significant long-term commercial gains</a:t>
            </a:r>
          </a:p>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Artistic creations, mathematical models, plans, schemes or other purely mental processes cannot be patented</a:t>
            </a:r>
            <a:endParaRPr lang="en-US" spc="-1" dirty="0">
              <a:solidFill>
                <a:srgbClr val="0C2340"/>
              </a:solidFill>
              <a:latin typeface="Times New Roman"/>
            </a:endParaRPr>
          </a:p>
        </p:txBody>
      </p:sp>
      <p:sp>
        <p:nvSpPr>
          <p:cNvPr id="10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t>20</a:t>
            </a:fld>
            <a:endParaRPr lang="en-US" sz="1400" b="0" strike="noStrike" spc="-1">
              <a:latin typeface="Arial"/>
            </a:endParaRPr>
          </a:p>
        </p:txBody>
      </p:sp>
    </p:spTree>
    <p:extLst>
      <p:ext uri="{BB962C8B-B14F-4D97-AF65-F5344CB8AC3E}">
        <p14:creationId xmlns:p14="http://schemas.microsoft.com/office/powerpoint/2010/main" val="23228853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Intellectual Property</a:t>
            </a:r>
            <a:endParaRPr lang="en-US" sz="3600" b="0" strike="noStrike" spc="-1" dirty="0">
              <a:latin typeface="Arial"/>
            </a:endParaRPr>
          </a:p>
        </p:txBody>
      </p:sp>
      <p:sp>
        <p:nvSpPr>
          <p:cNvPr id="104"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Copyright provides an exclusive (legal) right for a set of period of time to reproduce and distribute a literary, musical, audiovisual or other "work" of authorship</a:t>
            </a:r>
          </a:p>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Copyrights are granted through a formal application process and it comes into effect as soon as what is "created" takes a fixed form</a:t>
            </a:r>
          </a:p>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Copyright cover books, articles, song lyrics, music, videos, TV programs, public lectures, computer software, databases, technical drawings, designs and multimedia</a:t>
            </a:r>
          </a:p>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Copyright holders can sell the rights to their works to individuals or </a:t>
            </a:r>
            <a:r>
              <a:rPr lang="en-US" sz="2000" spc="-1" dirty="0" err="1">
                <a:solidFill>
                  <a:srgbClr val="0C2340"/>
                </a:solidFill>
                <a:latin typeface="Times New Roman"/>
              </a:rPr>
              <a:t>organisations</a:t>
            </a:r>
            <a:r>
              <a:rPr lang="en-US" sz="2000" spc="-1" dirty="0">
                <a:solidFill>
                  <a:srgbClr val="0C2340"/>
                </a:solidFill>
                <a:latin typeface="Times New Roman"/>
              </a:rPr>
              <a:t> in return for payments also called "royalties"</a:t>
            </a:r>
          </a:p>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Copyright also gives moral rights to be identified as the creator of a certain kind of material and to object to distortion or mutilation of it</a:t>
            </a:r>
          </a:p>
        </p:txBody>
      </p:sp>
      <p:sp>
        <p:nvSpPr>
          <p:cNvPr id="10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t>21</a:t>
            </a:fld>
            <a:endParaRPr lang="en-US" sz="1400" b="0" strike="noStrike" spc="-1">
              <a:latin typeface="Arial"/>
            </a:endParaRPr>
          </a:p>
        </p:txBody>
      </p:sp>
    </p:spTree>
    <p:extLst>
      <p:ext uri="{BB962C8B-B14F-4D97-AF65-F5344CB8AC3E}">
        <p14:creationId xmlns:p14="http://schemas.microsoft.com/office/powerpoint/2010/main" val="1280664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Intellectual Property</a:t>
            </a:r>
            <a:endParaRPr lang="en-US" sz="3600" b="0" strike="noStrike" spc="-1" dirty="0">
              <a:latin typeface="Arial"/>
            </a:endParaRPr>
          </a:p>
        </p:txBody>
      </p:sp>
      <p:sp>
        <p:nvSpPr>
          <p:cNvPr id="104"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Copyrights apply to all software and the distribution thereof and use of software is subject to a license that determines the terms of use</a:t>
            </a:r>
          </a:p>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There are four types of license:</a:t>
            </a:r>
          </a:p>
          <a:p>
            <a:pPr marL="714375" indent="-352425" algn="just">
              <a:lnSpc>
                <a:spcPct val="100000"/>
              </a:lnSpc>
              <a:spcBef>
                <a:spcPts val="561"/>
              </a:spcBef>
              <a:buClr>
                <a:srgbClr val="0C2340"/>
              </a:buClr>
            </a:pPr>
            <a:r>
              <a:rPr lang="en-US" spc="-1" dirty="0">
                <a:solidFill>
                  <a:srgbClr val="0C2340"/>
                </a:solidFill>
                <a:latin typeface="Times New Roman"/>
              </a:rPr>
              <a:t>-	Commercial software perpetual use: A fee is paid for the software and the license allows the software to be used for as long as you like and to make copies only for the purpose of backup if something goes wrong with the machine</a:t>
            </a:r>
          </a:p>
          <a:p>
            <a:pPr marL="714375" indent="-352425" algn="just">
              <a:lnSpc>
                <a:spcPct val="100000"/>
              </a:lnSpc>
              <a:spcBef>
                <a:spcPts val="561"/>
              </a:spcBef>
              <a:buClr>
                <a:srgbClr val="0C2340"/>
              </a:buClr>
            </a:pPr>
            <a:r>
              <a:rPr lang="en-US" spc="-1" dirty="0">
                <a:solidFill>
                  <a:srgbClr val="0C2340"/>
                </a:solidFill>
                <a:latin typeface="Times New Roman"/>
              </a:rPr>
              <a:t>-	Commercial software annual fee: A fee is required for each year of continued use and in most cases the software stops working unless the fee is paid and a new license key is issued by the supplier</a:t>
            </a:r>
          </a:p>
          <a:p>
            <a:pPr marL="714375" indent="-352425" algn="just">
              <a:lnSpc>
                <a:spcPct val="100000"/>
              </a:lnSpc>
              <a:spcBef>
                <a:spcPts val="561"/>
              </a:spcBef>
              <a:buClr>
                <a:srgbClr val="0C2340"/>
              </a:buClr>
            </a:pPr>
            <a:r>
              <a:rPr lang="en-US" spc="-1" dirty="0">
                <a:solidFill>
                  <a:srgbClr val="0C2340"/>
                </a:solidFill>
                <a:latin typeface="Times New Roman"/>
              </a:rPr>
              <a:t>-	Shareware: Software is available for free "trial” period</a:t>
            </a:r>
          </a:p>
          <a:p>
            <a:pPr marL="714375" indent="-352425" algn="just">
              <a:lnSpc>
                <a:spcPct val="100000"/>
              </a:lnSpc>
              <a:spcBef>
                <a:spcPts val="561"/>
              </a:spcBef>
              <a:buClr>
                <a:srgbClr val="0C2340"/>
              </a:buClr>
            </a:pPr>
            <a:r>
              <a:rPr lang="en-US" spc="-1" dirty="0">
                <a:solidFill>
                  <a:srgbClr val="0C2340"/>
                </a:solidFill>
                <a:latin typeface="Times New Roman"/>
              </a:rPr>
              <a:t>-	Freeware: Software is available free for certain categories of use; there are two categories of freeware: software distributed without source code and open source software; a license determines the terms and conditions of free use, for example, software cannot be used for commercial purposes</a:t>
            </a:r>
          </a:p>
        </p:txBody>
      </p:sp>
      <p:sp>
        <p:nvSpPr>
          <p:cNvPr id="10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t>22</a:t>
            </a:fld>
            <a:endParaRPr lang="en-US" sz="1400" b="0" strike="noStrike" spc="-1">
              <a:latin typeface="Arial"/>
            </a:endParaRPr>
          </a:p>
        </p:txBody>
      </p:sp>
    </p:spTree>
    <p:extLst>
      <p:ext uri="{BB962C8B-B14F-4D97-AF65-F5344CB8AC3E}">
        <p14:creationId xmlns:p14="http://schemas.microsoft.com/office/powerpoint/2010/main" val="30491687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Intellectual Property</a:t>
            </a:r>
            <a:endParaRPr lang="en-US" sz="3600" b="0" strike="noStrike" spc="-1" dirty="0">
              <a:latin typeface="Arial"/>
            </a:endParaRPr>
          </a:p>
        </p:txBody>
      </p:sp>
      <p:sp>
        <p:nvSpPr>
          <p:cNvPr id="104"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Trademark provides an exclusive (legal) right use a word, symbol, image, sound or some other distinctive element, that identifies the source of origin</a:t>
            </a:r>
          </a:p>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Trademarks are intended to be associated with specific goods and services and as a result they assist consumers in identifying the nature and quality of the products they purchase</a:t>
            </a:r>
          </a:p>
          <a:p>
            <a:pPr marL="343080" indent="-341640" algn="just">
              <a:lnSpc>
                <a:spcPct val="100000"/>
              </a:lnSpc>
              <a:spcBef>
                <a:spcPts val="561"/>
              </a:spcBef>
              <a:buClr>
                <a:srgbClr val="0C2340"/>
              </a:buClr>
              <a:buFont typeface="Arial"/>
              <a:buChar char="•"/>
            </a:pPr>
            <a:r>
              <a:rPr lang="en-US" sz="2000" spc="-1" dirty="0">
                <a:solidFill>
                  <a:srgbClr val="0C2340"/>
                </a:solidFill>
                <a:latin typeface="Times New Roman"/>
              </a:rPr>
              <a:t>Trademark gives the owner exclusive legal rights to use, license or sell the goods and services for which </a:t>
            </a:r>
            <a:r>
              <a:rPr lang="en-US" sz="2000" spc="-1">
                <a:solidFill>
                  <a:srgbClr val="0C2340"/>
                </a:solidFill>
                <a:latin typeface="Times New Roman"/>
              </a:rPr>
              <a:t>it is registered</a:t>
            </a:r>
            <a:endParaRPr lang="en-US" sz="2000" spc="-1" dirty="0">
              <a:solidFill>
                <a:srgbClr val="0C2340"/>
              </a:solidFill>
              <a:latin typeface="Times New Roman"/>
            </a:endParaRPr>
          </a:p>
        </p:txBody>
      </p:sp>
      <p:sp>
        <p:nvSpPr>
          <p:cNvPr id="10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t>23</a:t>
            </a:fld>
            <a:endParaRPr lang="en-US" sz="1400" b="0" strike="noStrike" spc="-1">
              <a:latin typeface="Arial"/>
            </a:endParaRPr>
          </a:p>
        </p:txBody>
      </p:sp>
    </p:spTree>
    <p:extLst>
      <p:ext uri="{BB962C8B-B14F-4D97-AF65-F5344CB8AC3E}">
        <p14:creationId xmlns:p14="http://schemas.microsoft.com/office/powerpoint/2010/main" val="12091187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References</a:t>
            </a:r>
            <a:endParaRPr lang="en-US" sz="3600" b="0" strike="noStrike" spc="-1">
              <a:latin typeface="Arial"/>
            </a:endParaRPr>
          </a:p>
        </p:txBody>
      </p:sp>
      <p:sp>
        <p:nvSpPr>
          <p:cNvPr id="225" name="CustomShape 2"/>
          <p:cNvSpPr/>
          <p:nvPr/>
        </p:nvSpPr>
        <p:spPr>
          <a:xfrm>
            <a:off x="457200" y="14011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T. </a:t>
            </a:r>
            <a:r>
              <a:rPr lang="en-US" sz="2000" spc="-1" dirty="0" err="1">
                <a:solidFill>
                  <a:srgbClr val="0C2340"/>
                </a:solidFill>
                <a:latin typeface="Times New Roman"/>
              </a:rPr>
              <a:t>Connoly</a:t>
            </a:r>
            <a:r>
              <a:rPr lang="en-US" sz="2000" spc="-1" dirty="0">
                <a:solidFill>
                  <a:srgbClr val="0C2340"/>
                </a:solidFill>
                <a:latin typeface="Times New Roman"/>
              </a:rPr>
              <a:t>, C. </a:t>
            </a:r>
            <a:r>
              <a:rPr lang="en-US" sz="2000" spc="-1" dirty="0" err="1">
                <a:solidFill>
                  <a:srgbClr val="0C2340"/>
                </a:solidFill>
                <a:latin typeface="Times New Roman"/>
              </a:rPr>
              <a:t>Begg</a:t>
            </a:r>
            <a:r>
              <a:rPr lang="en-US" sz="2000" spc="-1" dirty="0">
                <a:solidFill>
                  <a:srgbClr val="0C2340"/>
                </a:solidFill>
                <a:latin typeface="Times New Roman"/>
              </a:rPr>
              <a:t>, Database Systems, A Practical Approach to Design, Implementation, and Management, Chapter 21 Professional, Legal, and Ethical Issues in Data Management, Pearson Education Ltd, 2015</a:t>
            </a:r>
            <a:endParaRPr lang="en-US" sz="2000" b="0" strike="noStrike" spc="-1" dirty="0">
              <a:latin typeface="Arial"/>
            </a:endParaRPr>
          </a:p>
        </p:txBody>
      </p:sp>
      <p:sp>
        <p:nvSpPr>
          <p:cNvPr id="226"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11E46F0-BD06-4379-9BA4-F4E3F87B0C37}" type="slidenum">
              <a:rPr lang="en-US" sz="1400" b="0" strike="noStrike" spc="-1">
                <a:solidFill>
                  <a:srgbClr val="8B8B8B"/>
                </a:solidFill>
                <a:latin typeface="Montserrat"/>
                <a:ea typeface="DejaVu Sans"/>
              </a:rPr>
              <a:t>24</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Legal and ethical dilemmas</a:t>
            </a:r>
            <a:endParaRPr lang="en-US" sz="3600" b="0" strike="noStrike" spc="-1" dirty="0">
              <a:latin typeface="Arial"/>
            </a:endParaRPr>
          </a:p>
        </p:txBody>
      </p:sp>
      <p:sp>
        <p:nvSpPr>
          <p:cNvPr id="94" name="CustomShape 2"/>
          <p:cNvSpPr/>
          <p:nvPr/>
        </p:nvSpPr>
        <p:spPr>
          <a:xfrm>
            <a:off x="457200" y="10411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The legal and ethical dilemmas of database administrators are caused by:</a:t>
            </a:r>
          </a:p>
          <a:p>
            <a:pPr marL="714375" indent="-352425">
              <a:lnSpc>
                <a:spcPct val="100000"/>
              </a:lnSpc>
              <a:spcBef>
                <a:spcPts val="561"/>
              </a:spcBef>
              <a:buClr>
                <a:srgbClr val="0C2340"/>
              </a:buClr>
            </a:pPr>
            <a:r>
              <a:rPr lang="en-US" sz="2000" spc="-1" dirty="0">
                <a:solidFill>
                  <a:srgbClr val="0C2340"/>
                </a:solidFill>
                <a:latin typeface="Times New Roman"/>
              </a:rPr>
              <a:t>-	Unrestricted access to confidential and valuable information in read and write mode</a:t>
            </a:r>
          </a:p>
          <a:p>
            <a:pPr marL="714375" indent="-352425">
              <a:lnSpc>
                <a:spcPct val="100000"/>
              </a:lnSpc>
              <a:spcBef>
                <a:spcPts val="561"/>
              </a:spcBef>
              <a:buClr>
                <a:srgbClr val="0C2340"/>
              </a:buClr>
            </a:pPr>
            <a:r>
              <a:rPr lang="en-US" sz="2000" spc="-1" dirty="0">
                <a:solidFill>
                  <a:srgbClr val="0C2340"/>
                </a:solidFill>
                <a:latin typeface="Times New Roman"/>
              </a:rPr>
              <a:t>-	Unrestricted access to historical information in read and write mode</a:t>
            </a:r>
          </a:p>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Why do we have to worry about the ethics in data management ?</a:t>
            </a:r>
          </a:p>
          <a:p>
            <a:pPr marL="714375" indent="-352425">
              <a:lnSpc>
                <a:spcPct val="100000"/>
              </a:lnSpc>
              <a:spcBef>
                <a:spcPts val="561"/>
              </a:spcBef>
              <a:buClr>
                <a:srgbClr val="0C2340"/>
              </a:buClr>
            </a:pPr>
            <a:r>
              <a:rPr lang="en-US" sz="2000" spc="-1" dirty="0">
                <a:solidFill>
                  <a:srgbClr val="0C2340"/>
                </a:solidFill>
                <a:latin typeface="Times New Roman"/>
              </a:rPr>
              <a:t>-	Conduct and the character of people involved in data management</a:t>
            </a:r>
          </a:p>
          <a:p>
            <a:pPr marL="714375" indent="-352425">
              <a:lnSpc>
                <a:spcPct val="100000"/>
              </a:lnSpc>
              <a:spcBef>
                <a:spcPts val="561"/>
              </a:spcBef>
              <a:buClr>
                <a:srgbClr val="0C2340"/>
              </a:buClr>
            </a:pPr>
            <a:r>
              <a:rPr lang="en-US" sz="2000" spc="-1" dirty="0">
                <a:solidFill>
                  <a:srgbClr val="0C2340"/>
                </a:solidFill>
                <a:latin typeface="Times New Roman"/>
              </a:rPr>
              <a:t>-	Professional and unprofessional </a:t>
            </a:r>
            <a:r>
              <a:rPr lang="en-US" sz="2000" spc="-1" dirty="0" err="1">
                <a:solidFill>
                  <a:srgbClr val="0C2340"/>
                </a:solidFill>
                <a:latin typeface="Times New Roman"/>
              </a:rPr>
              <a:t>behaviour</a:t>
            </a:r>
            <a:r>
              <a:rPr lang="en-US" sz="2000" spc="-1" dirty="0">
                <a:solidFill>
                  <a:srgbClr val="0C2340"/>
                </a:solidFill>
                <a:latin typeface="Times New Roman"/>
              </a:rPr>
              <a:t> of people involved in data management</a:t>
            </a:r>
          </a:p>
          <a:p>
            <a:pPr marL="714375" indent="-352425">
              <a:lnSpc>
                <a:spcPct val="100000"/>
              </a:lnSpc>
              <a:spcBef>
                <a:spcPts val="561"/>
              </a:spcBef>
              <a:buClr>
                <a:srgbClr val="0C2340"/>
              </a:buClr>
            </a:pPr>
            <a:r>
              <a:rPr lang="en-US" sz="2000" spc="-1" dirty="0">
                <a:solidFill>
                  <a:srgbClr val="0C2340"/>
                </a:solidFill>
                <a:latin typeface="Times New Roman"/>
              </a:rPr>
              <a:t>-	Increasing pressure from </a:t>
            </a:r>
            <a:r>
              <a:rPr lang="en-US" sz="2000" spc="-1" dirty="0" err="1">
                <a:solidFill>
                  <a:srgbClr val="0C2340"/>
                </a:solidFill>
                <a:latin typeface="Times New Roman"/>
              </a:rPr>
              <a:t>organised</a:t>
            </a:r>
            <a:r>
              <a:rPr lang="en-US" sz="2000" spc="-1" dirty="0">
                <a:solidFill>
                  <a:srgbClr val="0C2340"/>
                </a:solidFill>
                <a:latin typeface="Times New Roman"/>
              </a:rPr>
              <a:t>/</a:t>
            </a:r>
            <a:r>
              <a:rPr lang="en-US" sz="2000" spc="-1" dirty="0" err="1">
                <a:solidFill>
                  <a:srgbClr val="0C2340"/>
                </a:solidFill>
                <a:latin typeface="Times New Roman"/>
              </a:rPr>
              <a:t>unorganised</a:t>
            </a:r>
            <a:r>
              <a:rPr lang="en-US" sz="2000" spc="-1" dirty="0">
                <a:solidFill>
                  <a:srgbClr val="0C2340"/>
                </a:solidFill>
                <a:latin typeface="Times New Roman"/>
              </a:rPr>
              <a:t> crime organizations on access to valuable data</a:t>
            </a:r>
          </a:p>
          <a:p>
            <a:pPr marL="714375" indent="-352425">
              <a:lnSpc>
                <a:spcPct val="100000"/>
              </a:lnSpc>
              <a:spcBef>
                <a:spcPts val="561"/>
              </a:spcBef>
              <a:buClr>
                <a:srgbClr val="0C2340"/>
              </a:buClr>
            </a:pPr>
            <a:r>
              <a:rPr lang="en-US" sz="2000" spc="-1" dirty="0">
                <a:solidFill>
                  <a:srgbClr val="0C2340"/>
                </a:solidFill>
                <a:latin typeface="Times New Roman"/>
              </a:rPr>
              <a:t>-	Growing amounts of sensitive data stored electronically</a:t>
            </a:r>
          </a:p>
          <a:p>
            <a:pPr marL="714375" indent="-352425">
              <a:lnSpc>
                <a:spcPct val="100000"/>
              </a:lnSpc>
              <a:spcBef>
                <a:spcPts val="561"/>
              </a:spcBef>
              <a:buClr>
                <a:srgbClr val="0C2340"/>
              </a:buClr>
            </a:pPr>
            <a:r>
              <a:rPr lang="en-US" sz="2000" spc="-1" dirty="0">
                <a:solidFill>
                  <a:srgbClr val="0C2340"/>
                </a:solidFill>
                <a:latin typeface="Times New Roman"/>
              </a:rPr>
              <a:t>-	Wide access to sensitive data</a:t>
            </a:r>
          </a:p>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Ethics is a set of principles of correct conduct or a theory or a system of moral values (one of many possible definitions)</a:t>
            </a:r>
            <a:endParaRPr lang="en-US" sz="2000" b="0" strike="noStrike" spc="-1" dirty="0">
              <a:latin typeface="Arial"/>
            </a:endParaRPr>
          </a:p>
        </p:txBody>
      </p:sp>
      <p:sp>
        <p:nvSpPr>
          <p:cNvPr id="9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3</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Ethics versus Legislation</a:t>
            </a:r>
            <a:endParaRPr lang="en-US" sz="3600" b="0" strike="noStrike" spc="-1" dirty="0">
              <a:latin typeface="Arial"/>
            </a:endParaRPr>
          </a:p>
        </p:txBody>
      </p:sp>
      <p:sp>
        <p:nvSpPr>
          <p:cNvPr id="100" name="CustomShape 2"/>
          <p:cNvSpPr/>
          <p:nvPr/>
        </p:nvSpPr>
        <p:spPr>
          <a:xfrm>
            <a:off x="613800" y="1159763"/>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What is ethical - is legal ?</a:t>
            </a:r>
          </a:p>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What is unethical - is illegal ?</a:t>
            </a:r>
          </a:p>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Is all unethical </a:t>
            </a:r>
            <a:r>
              <a:rPr lang="en-US" sz="2000" spc="-1" dirty="0" err="1">
                <a:solidFill>
                  <a:srgbClr val="0C2340"/>
                </a:solidFill>
                <a:latin typeface="Times New Roman"/>
              </a:rPr>
              <a:t>behaviour</a:t>
            </a:r>
            <a:r>
              <a:rPr lang="en-US" sz="2000" spc="-1" dirty="0">
                <a:solidFill>
                  <a:srgbClr val="0C2340"/>
                </a:solidFill>
                <a:latin typeface="Times New Roman"/>
              </a:rPr>
              <a:t> illegal ? (No, not all </a:t>
            </a:r>
            <a:r>
              <a:rPr lang="en-US" sz="2000" spc="-1" dirty="0" err="1">
                <a:solidFill>
                  <a:srgbClr val="0C2340"/>
                </a:solidFill>
                <a:latin typeface="Times New Roman"/>
              </a:rPr>
              <a:t>behaviour</a:t>
            </a:r>
            <a:r>
              <a:rPr lang="en-US" sz="2000" spc="-1" dirty="0">
                <a:solidFill>
                  <a:srgbClr val="0C2340"/>
                </a:solidFill>
                <a:latin typeface="Times New Roman"/>
              </a:rPr>
              <a:t> is </a:t>
            </a:r>
            <a:r>
              <a:rPr lang="en-US" sz="2000" spc="-1" dirty="0" err="1">
                <a:solidFill>
                  <a:srgbClr val="0C2340"/>
                </a:solidFill>
                <a:latin typeface="Times New Roman"/>
              </a:rPr>
              <a:t>legalised</a:t>
            </a:r>
            <a:r>
              <a:rPr lang="en-US" sz="2000" spc="-1" dirty="0">
                <a:solidFill>
                  <a:srgbClr val="0C2340"/>
                </a:solidFill>
                <a:latin typeface="Times New Roman"/>
              </a:rPr>
              <a:t>)</a:t>
            </a:r>
          </a:p>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Is all ethical </a:t>
            </a:r>
            <a:r>
              <a:rPr lang="en-US" sz="2000" spc="-1" dirty="0" err="1">
                <a:solidFill>
                  <a:srgbClr val="0C2340"/>
                </a:solidFill>
                <a:latin typeface="Times New Roman"/>
              </a:rPr>
              <a:t>behaviour</a:t>
            </a:r>
            <a:r>
              <a:rPr lang="en-US" sz="2000" spc="-1" dirty="0">
                <a:solidFill>
                  <a:srgbClr val="0C2340"/>
                </a:solidFill>
                <a:latin typeface="Times New Roman"/>
              </a:rPr>
              <a:t> legal ? (No, there exist legal loopholes)</a:t>
            </a:r>
          </a:p>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Examples of unethical </a:t>
            </a:r>
            <a:r>
              <a:rPr lang="en-US" sz="2000" spc="-1" dirty="0" err="1">
                <a:solidFill>
                  <a:srgbClr val="0C2340"/>
                </a:solidFill>
                <a:latin typeface="Times New Roman"/>
              </a:rPr>
              <a:t>behaviour</a:t>
            </a:r>
            <a:r>
              <a:rPr lang="en-US" sz="2000" spc="-1" dirty="0">
                <a:solidFill>
                  <a:srgbClr val="0C2340"/>
                </a:solidFill>
                <a:latin typeface="Times New Roman"/>
              </a:rPr>
              <a:t> in IT</a:t>
            </a:r>
          </a:p>
          <a:p>
            <a:pPr marL="714375" indent="-352425">
              <a:lnSpc>
                <a:spcPct val="100000"/>
              </a:lnSpc>
              <a:spcBef>
                <a:spcPts val="561"/>
              </a:spcBef>
              <a:buClr>
                <a:srgbClr val="0C2340"/>
              </a:buClr>
            </a:pPr>
            <a:r>
              <a:rPr lang="en-US" sz="2000" spc="-1" dirty="0">
                <a:solidFill>
                  <a:srgbClr val="0C2340"/>
                </a:solidFill>
                <a:latin typeface="Times New Roman"/>
              </a:rPr>
              <a:t>-	Installation of unlicensed software, accessing personal information, divulging trade secrets, and the others (~57% of IT personnel has been asked to do so)</a:t>
            </a:r>
          </a:p>
          <a:p>
            <a:pPr marL="714375" indent="-352425">
              <a:lnSpc>
                <a:spcPct val="100000"/>
              </a:lnSpc>
              <a:spcBef>
                <a:spcPts val="561"/>
              </a:spcBef>
              <a:buClr>
                <a:srgbClr val="0C2340"/>
              </a:buClr>
            </a:pPr>
            <a:r>
              <a:rPr lang="en-US" sz="2000" spc="-1" dirty="0">
                <a:solidFill>
                  <a:srgbClr val="0C2340"/>
                </a:solidFill>
                <a:latin typeface="Times New Roman"/>
              </a:rPr>
              <a:t>-	Read and write access to the outcomes of data mining and data warehousing historical analysis</a:t>
            </a:r>
          </a:p>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IT Governance: Activity used for specifying the decision rights and accountability framework to encourage desirable </a:t>
            </a:r>
            <a:r>
              <a:rPr lang="en-US" sz="2000" spc="-1">
                <a:solidFill>
                  <a:srgbClr val="0C2340"/>
                </a:solidFill>
                <a:latin typeface="Times New Roman"/>
              </a:rPr>
              <a:t>behaviour</a:t>
            </a:r>
            <a:r>
              <a:rPr lang="en-US" sz="2000" spc="-1" dirty="0">
                <a:solidFill>
                  <a:srgbClr val="0C2340"/>
                </a:solidFill>
                <a:latin typeface="Times New Roman"/>
              </a:rPr>
              <a:t> in the use of IT</a:t>
            </a:r>
          </a:p>
          <a:p>
            <a:pPr marL="343080" indent="-341640">
              <a:lnSpc>
                <a:spcPct val="100000"/>
              </a:lnSpc>
              <a:spcBef>
                <a:spcPts val="561"/>
              </a:spcBef>
              <a:buClr>
                <a:srgbClr val="0C2340"/>
              </a:buClr>
              <a:buFont typeface="Arial"/>
              <a:buChar char="•"/>
            </a:pPr>
            <a:endParaRPr lang="en-US" sz="2000" spc="-1" dirty="0">
              <a:solidFill>
                <a:srgbClr val="0C2340"/>
              </a:solidFill>
              <a:latin typeface="Times New Roman"/>
            </a:endParaRPr>
          </a:p>
          <a:p>
            <a:pPr marL="343080" indent="-341640">
              <a:lnSpc>
                <a:spcPct val="100000"/>
              </a:lnSpc>
              <a:spcBef>
                <a:spcPts val="561"/>
              </a:spcBef>
              <a:buClr>
                <a:srgbClr val="0C2340"/>
              </a:buClr>
              <a:buFont typeface="Arial"/>
              <a:buChar char="•"/>
            </a:pPr>
            <a:endParaRPr lang="en-US" sz="2000" spc="-1" dirty="0">
              <a:solidFill>
                <a:srgbClr val="0C2340"/>
              </a:solidFill>
              <a:latin typeface="Times New Roman"/>
            </a:endParaRPr>
          </a:p>
        </p:txBody>
      </p:sp>
      <p:sp>
        <p:nvSpPr>
          <p:cNvPr id="101"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66585DBB-1EA8-44D1-B612-12D7A096BCF3}" type="slidenum">
              <a:rPr lang="en-US" sz="1400" b="0" strike="noStrike" spc="-1">
                <a:solidFill>
                  <a:srgbClr val="8B8B8B"/>
                </a:solidFill>
                <a:latin typeface="Montserrat"/>
                <a:ea typeface="DejaVu Sans"/>
              </a:rPr>
              <a:t>4</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2480" cy="31640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800" spc="-1" dirty="0">
                <a:solidFill>
                  <a:srgbClr val="002060"/>
                </a:solidFill>
                <a:latin typeface="Times New Roman"/>
              </a:rPr>
              <a:t>Legal and Ethical Dilemmas</a:t>
            </a:r>
          </a:p>
          <a:p>
            <a:pPr marL="343080" indent="-341640">
              <a:lnSpc>
                <a:spcPct val="100000"/>
              </a:lnSpc>
              <a:spcBef>
                <a:spcPts val="561"/>
              </a:spcBef>
              <a:buClr>
                <a:srgbClr val="0C2340"/>
              </a:buClr>
              <a:buFont typeface="Arial"/>
              <a:buChar char="•"/>
            </a:pPr>
            <a:r>
              <a:rPr lang="en-US" sz="2800" spc="-1" dirty="0">
                <a:solidFill>
                  <a:srgbClr val="FF0000"/>
                </a:solidFill>
                <a:latin typeface="Times New Roman"/>
              </a:rPr>
              <a:t>Legislation</a:t>
            </a:r>
          </a:p>
          <a:p>
            <a:pPr marL="343080" indent="-341640">
              <a:lnSpc>
                <a:spcPct val="100000"/>
              </a:lnSpc>
              <a:spcBef>
                <a:spcPts val="561"/>
              </a:spcBef>
              <a:buClr>
                <a:srgbClr val="0C2340"/>
              </a:buClr>
              <a:buFont typeface="Arial"/>
              <a:buChar char="•"/>
            </a:pPr>
            <a:r>
              <a:rPr lang="en-US" sz="2800" spc="-1" dirty="0">
                <a:solidFill>
                  <a:srgbClr val="002060"/>
                </a:solidFill>
                <a:latin typeface="Times New Roman"/>
              </a:rPr>
              <a:t>Legal and Ethical Data Stewardship</a:t>
            </a:r>
          </a:p>
          <a:p>
            <a:pPr marL="343080" indent="-341640">
              <a:lnSpc>
                <a:spcPct val="100000"/>
              </a:lnSpc>
              <a:spcBef>
                <a:spcPts val="561"/>
              </a:spcBef>
              <a:buClr>
                <a:srgbClr val="0C2340"/>
              </a:buClr>
              <a:buFont typeface="Arial"/>
              <a:buChar char="•"/>
            </a:pPr>
            <a:r>
              <a:rPr lang="en-US" sz="2800" spc="-1" dirty="0">
                <a:solidFill>
                  <a:srgbClr val="002060"/>
                </a:solidFill>
                <a:latin typeface="Times New Roman"/>
              </a:rPr>
              <a:t>Intellectual Property</a:t>
            </a:r>
            <a:endParaRPr lang="en-US" sz="2800" b="0" strike="noStrike" spc="-1" dirty="0">
              <a:solidFill>
                <a:srgbClr val="002060"/>
              </a:solidFill>
              <a:latin typeface="Arial"/>
            </a:endParaRPr>
          </a:p>
        </p:txBody>
      </p:sp>
      <p:sp>
        <p:nvSpPr>
          <p:cNvPr id="92"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5</a:t>
            </a:fld>
            <a:endParaRPr lang="en-US" sz="1400" b="0" strike="noStrike" spc="-1">
              <a:latin typeface="Arial"/>
            </a:endParaRPr>
          </a:p>
        </p:txBody>
      </p:sp>
    </p:spTree>
    <p:extLst>
      <p:ext uri="{BB962C8B-B14F-4D97-AF65-F5344CB8AC3E}">
        <p14:creationId xmlns:p14="http://schemas.microsoft.com/office/powerpoint/2010/main" val="41934486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Legislation</a:t>
            </a:r>
            <a:endParaRPr lang="en-US" sz="3600" b="0" strike="noStrike" spc="-1" dirty="0">
              <a:latin typeface="Arial"/>
            </a:endParaRPr>
          </a:p>
        </p:txBody>
      </p:sp>
      <p:sp>
        <p:nvSpPr>
          <p:cNvPr id="104"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Securities and Exchange Commission's (SEC) regulation National Market System(NMS)</a:t>
            </a:r>
          </a:p>
          <a:p>
            <a:pPr marL="714375" indent="-352425">
              <a:lnSpc>
                <a:spcPct val="100000"/>
              </a:lnSpc>
              <a:spcBef>
                <a:spcPts val="561"/>
              </a:spcBef>
              <a:buClr>
                <a:srgbClr val="0C2340"/>
              </a:buClr>
            </a:pPr>
            <a:r>
              <a:rPr lang="en-US" spc="-1" dirty="0">
                <a:solidFill>
                  <a:srgbClr val="0C2340"/>
                </a:solidFill>
                <a:latin typeface="Times New Roman"/>
              </a:rPr>
              <a:t>-	Order protection rule: purchasing large block of shares at an inferior price</a:t>
            </a:r>
          </a:p>
          <a:p>
            <a:pPr marL="714375" indent="-352425">
              <a:lnSpc>
                <a:spcPct val="100000"/>
              </a:lnSpc>
              <a:spcBef>
                <a:spcPts val="561"/>
              </a:spcBef>
              <a:buClr>
                <a:srgbClr val="0C2340"/>
              </a:buClr>
            </a:pPr>
            <a:r>
              <a:rPr lang="en-US" spc="-1" dirty="0">
                <a:solidFill>
                  <a:srgbClr val="0C2340"/>
                </a:solidFill>
                <a:latin typeface="Times New Roman"/>
              </a:rPr>
              <a:t>-	Financial services firms are required to collect and to store market data, such that it is possible to demonstrate, that better price was not available at the time the trade was executed</a:t>
            </a:r>
          </a:p>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The Sarbanes-Oxley act, COBIT and COSO</a:t>
            </a:r>
          </a:p>
          <a:p>
            <a:pPr marL="714375" indent="-352425">
              <a:lnSpc>
                <a:spcPct val="100000"/>
              </a:lnSpc>
              <a:spcBef>
                <a:spcPts val="561"/>
              </a:spcBef>
              <a:buClr>
                <a:srgbClr val="0C2340"/>
              </a:buClr>
            </a:pPr>
            <a:r>
              <a:rPr lang="en-US" spc="-1" dirty="0">
                <a:solidFill>
                  <a:srgbClr val="0C2340"/>
                </a:solidFill>
                <a:latin typeface="Times New Roman"/>
              </a:rPr>
              <a:t>-	The companies must certify accuracy of their financial data =&gt; increased requirements of security and auditing of financial data =&gt;it has implications on how data is collected, processed and secured</a:t>
            </a:r>
          </a:p>
          <a:p>
            <a:pPr marL="714375" indent="-352425">
              <a:lnSpc>
                <a:spcPct val="100000"/>
              </a:lnSpc>
              <a:spcBef>
                <a:spcPts val="561"/>
              </a:spcBef>
              <a:buClr>
                <a:srgbClr val="0C2340"/>
              </a:buClr>
            </a:pPr>
            <a:r>
              <a:rPr lang="en-US" spc="-1" dirty="0">
                <a:solidFill>
                  <a:srgbClr val="0C2340"/>
                </a:solidFill>
                <a:latin typeface="Times New Roman"/>
              </a:rPr>
              <a:t>-	The companies must adopt a formal control framework for information management risks</a:t>
            </a:r>
          </a:p>
          <a:p>
            <a:pPr marL="714375" indent="-352425">
              <a:lnSpc>
                <a:spcPct val="100000"/>
              </a:lnSpc>
              <a:spcBef>
                <a:spcPts val="561"/>
              </a:spcBef>
              <a:buClr>
                <a:srgbClr val="0C2340"/>
              </a:buClr>
            </a:pPr>
            <a:r>
              <a:rPr lang="en-US" spc="-1" dirty="0">
                <a:solidFill>
                  <a:srgbClr val="0C2340"/>
                </a:solidFill>
                <a:latin typeface="Times New Roman"/>
              </a:rPr>
              <a:t>-	Control Objectives for Information and related Technology (COBIT  2019)</a:t>
            </a:r>
          </a:p>
          <a:p>
            <a:pPr marL="714375" indent="-352425">
              <a:lnSpc>
                <a:spcPct val="100000"/>
              </a:lnSpc>
              <a:spcBef>
                <a:spcPts val="561"/>
              </a:spcBef>
              <a:buClr>
                <a:srgbClr val="0C2340"/>
              </a:buClr>
            </a:pPr>
            <a:r>
              <a:rPr lang="en-US" spc="-1" dirty="0">
                <a:solidFill>
                  <a:srgbClr val="0C2340"/>
                </a:solidFill>
                <a:latin typeface="Times New Roman"/>
              </a:rPr>
              <a:t>-	Committee of Sponsoring </a:t>
            </a:r>
            <a:r>
              <a:rPr lang="en-US" spc="-1" dirty="0" err="1">
                <a:solidFill>
                  <a:srgbClr val="0C2340"/>
                </a:solidFill>
                <a:latin typeface="Times New Roman"/>
              </a:rPr>
              <a:t>Organisations</a:t>
            </a:r>
            <a:r>
              <a:rPr lang="en-US" spc="-1" dirty="0">
                <a:solidFill>
                  <a:srgbClr val="0C2340"/>
                </a:solidFill>
                <a:latin typeface="Times New Roman"/>
              </a:rPr>
              <a:t> of the Treadway Commission (COSO 1996)</a:t>
            </a:r>
          </a:p>
        </p:txBody>
      </p:sp>
      <p:sp>
        <p:nvSpPr>
          <p:cNvPr id="10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t>6</a:t>
            </a:fld>
            <a:endParaRPr lang="en-US" sz="1400" b="0" strike="noStrike" spc="-1">
              <a:latin typeface="Arial"/>
            </a:endParaRPr>
          </a:p>
        </p:txBody>
      </p:sp>
    </p:spTree>
    <p:extLst>
      <p:ext uri="{BB962C8B-B14F-4D97-AF65-F5344CB8AC3E}">
        <p14:creationId xmlns:p14="http://schemas.microsoft.com/office/powerpoint/2010/main" val="24911460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Legislation</a:t>
            </a:r>
            <a:endParaRPr lang="en-US" sz="3600" b="0" strike="noStrike" spc="-1" dirty="0">
              <a:latin typeface="Arial"/>
            </a:endParaRPr>
          </a:p>
        </p:txBody>
      </p:sp>
      <p:sp>
        <p:nvSpPr>
          <p:cNvPr id="104"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COBIT Processes</a:t>
            </a:r>
          </a:p>
          <a:p>
            <a:pPr marL="714375" indent="-352425" algn="just">
              <a:lnSpc>
                <a:spcPct val="100000"/>
              </a:lnSpc>
              <a:spcBef>
                <a:spcPts val="561"/>
              </a:spcBef>
              <a:buClr>
                <a:srgbClr val="0C2340"/>
              </a:buClr>
            </a:pPr>
            <a:r>
              <a:rPr lang="en-US" spc="-1" dirty="0">
                <a:solidFill>
                  <a:srgbClr val="0C2340"/>
                </a:solidFill>
                <a:latin typeface="Times New Roman"/>
              </a:rPr>
              <a:t>-	Governance of Enterprise IT: Evaluate, Direct and Monitor (EDM) ensures governance framework setting and maintenance, benefits delivery, risk </a:t>
            </a:r>
            <a:r>
              <a:rPr lang="en-US" spc="-1" dirty="0" err="1">
                <a:solidFill>
                  <a:srgbClr val="0C2340"/>
                </a:solidFill>
                <a:latin typeface="Times New Roman"/>
              </a:rPr>
              <a:t>optimisation</a:t>
            </a:r>
            <a:r>
              <a:rPr lang="en-US" spc="-1" dirty="0">
                <a:solidFill>
                  <a:srgbClr val="0C2340"/>
                </a:solidFill>
                <a:latin typeface="Times New Roman"/>
              </a:rPr>
              <a:t>, resource </a:t>
            </a:r>
            <a:r>
              <a:rPr lang="en-US" spc="-1" dirty="0" err="1">
                <a:solidFill>
                  <a:srgbClr val="0C2340"/>
                </a:solidFill>
                <a:latin typeface="Times New Roman"/>
              </a:rPr>
              <a:t>optimisation</a:t>
            </a:r>
            <a:r>
              <a:rPr lang="en-US" spc="-1" dirty="0">
                <a:solidFill>
                  <a:srgbClr val="0C2340"/>
                </a:solidFill>
                <a:latin typeface="Times New Roman"/>
              </a:rPr>
              <a:t> and stakeholder transparency</a:t>
            </a:r>
          </a:p>
          <a:p>
            <a:pPr marL="714375" indent="-352425" algn="just">
              <a:lnSpc>
                <a:spcPct val="100000"/>
              </a:lnSpc>
              <a:spcBef>
                <a:spcPts val="561"/>
              </a:spcBef>
              <a:buClr>
                <a:srgbClr val="0C2340"/>
              </a:buClr>
            </a:pPr>
            <a:r>
              <a:rPr lang="en-US" spc="-1" dirty="0">
                <a:solidFill>
                  <a:srgbClr val="0C2340"/>
                </a:solidFill>
                <a:latin typeface="Times New Roman"/>
              </a:rPr>
              <a:t>-	Management of Enterprise IT: Align, Plan, and Organize (APO) covers use of Information Technology and how best it can be used in an </a:t>
            </a:r>
            <a:r>
              <a:rPr lang="en-US" spc="-1" dirty="0" err="1">
                <a:solidFill>
                  <a:srgbClr val="0C2340"/>
                </a:solidFill>
                <a:latin typeface="Times New Roman"/>
              </a:rPr>
              <a:t>organisation</a:t>
            </a:r>
            <a:r>
              <a:rPr lang="en-US" spc="-1" dirty="0">
                <a:solidFill>
                  <a:srgbClr val="0C2340"/>
                </a:solidFill>
                <a:latin typeface="Times New Roman"/>
              </a:rPr>
              <a:t> to achieve the </a:t>
            </a:r>
            <a:r>
              <a:rPr lang="en-US" spc="-1" dirty="0" err="1">
                <a:solidFill>
                  <a:srgbClr val="0C2340"/>
                </a:solidFill>
                <a:latin typeface="Times New Roman"/>
              </a:rPr>
              <a:t>organisation's</a:t>
            </a:r>
            <a:r>
              <a:rPr lang="en-US" spc="-1" dirty="0">
                <a:solidFill>
                  <a:srgbClr val="0C2340"/>
                </a:solidFill>
                <a:latin typeface="Times New Roman"/>
              </a:rPr>
              <a:t> goals and objectives; highlight the </a:t>
            </a:r>
            <a:r>
              <a:rPr lang="en-US" spc="-1" dirty="0" err="1">
                <a:solidFill>
                  <a:srgbClr val="0C2340"/>
                </a:solidFill>
                <a:latin typeface="Times New Roman"/>
              </a:rPr>
              <a:t>organisational</a:t>
            </a:r>
            <a:r>
              <a:rPr lang="en-US" spc="-1" dirty="0">
                <a:solidFill>
                  <a:srgbClr val="0C2340"/>
                </a:solidFill>
                <a:latin typeface="Times New Roman"/>
              </a:rPr>
              <a:t> and infrastructural form IT supposed to take to achieve the optimal results and </a:t>
            </a:r>
            <a:r>
              <a:rPr lang="en-US" spc="-1" dirty="0" err="1">
                <a:solidFill>
                  <a:srgbClr val="0C2340"/>
                </a:solidFill>
                <a:latin typeface="Times New Roman"/>
              </a:rPr>
              <a:t>maximise</a:t>
            </a:r>
            <a:r>
              <a:rPr lang="en-US" spc="-1" dirty="0">
                <a:solidFill>
                  <a:srgbClr val="0C2340"/>
                </a:solidFill>
                <a:latin typeface="Times New Roman"/>
              </a:rPr>
              <a:t> benefits</a:t>
            </a:r>
          </a:p>
          <a:p>
            <a:pPr marL="714375" indent="-352425" algn="just">
              <a:lnSpc>
                <a:spcPct val="100000"/>
              </a:lnSpc>
              <a:spcBef>
                <a:spcPts val="561"/>
              </a:spcBef>
              <a:buClr>
                <a:srgbClr val="0C2340"/>
              </a:buClr>
            </a:pPr>
            <a:r>
              <a:rPr lang="en-US" spc="-1" dirty="0">
                <a:solidFill>
                  <a:srgbClr val="0C2340"/>
                </a:solidFill>
                <a:latin typeface="Times New Roman"/>
              </a:rPr>
              <a:t>-	Management of Enterprise IT: Build, Acquire and Implement (BAI) identifies IT requirements , acquiring the technology and implementing current business processes</a:t>
            </a:r>
          </a:p>
          <a:p>
            <a:pPr marL="714375" indent="-352425" algn="just">
              <a:lnSpc>
                <a:spcPct val="100000"/>
              </a:lnSpc>
              <a:spcBef>
                <a:spcPts val="561"/>
              </a:spcBef>
              <a:buClr>
                <a:srgbClr val="0C2340"/>
              </a:buClr>
            </a:pPr>
            <a:r>
              <a:rPr lang="en-US" spc="-1" dirty="0">
                <a:solidFill>
                  <a:srgbClr val="0C2340"/>
                </a:solidFill>
                <a:latin typeface="Times New Roman"/>
              </a:rPr>
              <a:t>-	Management of Enterprise IT: Deliver, Service and Support (DSS) covers execution of the applications within the IT system and its results, support of processes that enable effective efficient data processing within IT systems</a:t>
            </a:r>
          </a:p>
        </p:txBody>
      </p:sp>
      <p:sp>
        <p:nvSpPr>
          <p:cNvPr id="10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t>7</a:t>
            </a:fld>
            <a:endParaRPr lang="en-US" sz="1400" b="0" strike="noStrike" spc="-1">
              <a:latin typeface="Arial"/>
            </a:endParaRPr>
          </a:p>
        </p:txBody>
      </p:sp>
    </p:spTree>
    <p:extLst>
      <p:ext uri="{BB962C8B-B14F-4D97-AF65-F5344CB8AC3E}">
        <p14:creationId xmlns:p14="http://schemas.microsoft.com/office/powerpoint/2010/main" val="33096088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Legislation</a:t>
            </a:r>
            <a:endParaRPr lang="en-US" sz="3600" b="0" strike="noStrike" spc="-1" dirty="0">
              <a:latin typeface="Arial"/>
            </a:endParaRPr>
          </a:p>
        </p:txBody>
      </p:sp>
      <p:sp>
        <p:nvSpPr>
          <p:cNvPr id="104"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COBIT Processes</a:t>
            </a:r>
          </a:p>
          <a:p>
            <a:pPr marL="714375" indent="-352425" algn="just">
              <a:lnSpc>
                <a:spcPct val="100000"/>
              </a:lnSpc>
              <a:spcBef>
                <a:spcPts val="561"/>
              </a:spcBef>
              <a:buClr>
                <a:srgbClr val="0C2340"/>
              </a:buClr>
            </a:pPr>
            <a:r>
              <a:rPr lang="en-US" spc="-1" dirty="0">
                <a:solidFill>
                  <a:srgbClr val="0C2340"/>
                </a:solidFill>
                <a:latin typeface="Times New Roman"/>
              </a:rPr>
              <a:t>-	Management of Enterprise IT: Monitor, Evaluate and Assess (MEA) assesses </a:t>
            </a:r>
            <a:r>
              <a:rPr lang="en-US" spc="-1" dirty="0" err="1">
                <a:solidFill>
                  <a:srgbClr val="0C2340"/>
                </a:solidFill>
                <a:latin typeface="Times New Roman"/>
              </a:rPr>
              <a:t>organisations's</a:t>
            </a:r>
            <a:r>
              <a:rPr lang="en-US" spc="-1" dirty="0">
                <a:solidFill>
                  <a:srgbClr val="0C2340"/>
                </a:solidFill>
                <a:latin typeface="Times New Roman"/>
              </a:rPr>
              <a:t> strategies, verifies whether IT system meets the objectives, controls consistency with the regulatory requirements; assesses effectiveness of the IT system to meet business objectives and </a:t>
            </a:r>
            <a:r>
              <a:rPr lang="en-US" spc="-1" dirty="0" err="1">
                <a:solidFill>
                  <a:srgbClr val="0C2340"/>
                </a:solidFill>
                <a:latin typeface="Times New Roman"/>
              </a:rPr>
              <a:t>organisation</a:t>
            </a:r>
            <a:r>
              <a:rPr lang="en-US" spc="-1" dirty="0">
                <a:solidFill>
                  <a:srgbClr val="0C2340"/>
                </a:solidFill>
                <a:latin typeface="Times New Roman"/>
              </a:rPr>
              <a:t> control processes by internal and external auditors</a:t>
            </a:r>
          </a:p>
        </p:txBody>
      </p:sp>
      <p:sp>
        <p:nvSpPr>
          <p:cNvPr id="10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t>8</a:t>
            </a:fld>
            <a:endParaRPr lang="en-US" sz="1400" b="0" strike="noStrike" spc="-1">
              <a:latin typeface="Arial"/>
            </a:endParaRPr>
          </a:p>
        </p:txBody>
      </p:sp>
    </p:spTree>
    <p:extLst>
      <p:ext uri="{BB962C8B-B14F-4D97-AF65-F5344CB8AC3E}">
        <p14:creationId xmlns:p14="http://schemas.microsoft.com/office/powerpoint/2010/main" val="28531950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Legislation</a:t>
            </a:r>
            <a:endParaRPr lang="en-US" sz="3600" b="0" strike="noStrike" spc="-1" dirty="0">
              <a:latin typeface="Arial"/>
            </a:endParaRPr>
          </a:p>
        </p:txBody>
      </p:sp>
      <p:sp>
        <p:nvSpPr>
          <p:cNvPr id="104"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1640">
              <a:lnSpc>
                <a:spcPct val="100000"/>
              </a:lnSpc>
              <a:spcBef>
                <a:spcPts val="561"/>
              </a:spcBef>
              <a:buClr>
                <a:srgbClr val="0C2340"/>
              </a:buClr>
              <a:buFont typeface="Arial"/>
              <a:buChar char="•"/>
            </a:pPr>
            <a:r>
              <a:rPr lang="en-US" sz="2000" spc="-1" dirty="0">
                <a:solidFill>
                  <a:srgbClr val="0C2340"/>
                </a:solidFill>
                <a:latin typeface="Times New Roman"/>
              </a:rPr>
              <a:t>The Health Insurance Portability and Accountability Act</a:t>
            </a:r>
          </a:p>
          <a:p>
            <a:pPr marL="714375" indent="-352425" algn="just">
              <a:lnSpc>
                <a:spcPct val="100000"/>
              </a:lnSpc>
              <a:spcBef>
                <a:spcPts val="561"/>
              </a:spcBef>
              <a:buClr>
                <a:srgbClr val="0C2340"/>
              </a:buClr>
            </a:pPr>
            <a:r>
              <a:rPr lang="en-US" spc="-1" dirty="0">
                <a:solidFill>
                  <a:srgbClr val="0C2340"/>
                </a:solidFill>
                <a:latin typeface="Times New Roman"/>
              </a:rPr>
              <a:t>-	</a:t>
            </a:r>
            <a:r>
              <a:rPr lang="en-US" sz="1700" spc="-1" dirty="0">
                <a:solidFill>
                  <a:srgbClr val="0C2340"/>
                </a:solidFill>
                <a:latin typeface="Times New Roman"/>
              </a:rPr>
              <a:t>Privacy of patient information: Patients are required to sign a consent form to allow their healthcare providers to share medical information with other providers and insurers</a:t>
            </a:r>
          </a:p>
          <a:p>
            <a:pPr marL="714375" indent="-352425" algn="just">
              <a:lnSpc>
                <a:spcPct val="100000"/>
              </a:lnSpc>
              <a:spcBef>
                <a:spcPts val="561"/>
              </a:spcBef>
              <a:buClr>
                <a:srgbClr val="0C2340"/>
              </a:buClr>
            </a:pPr>
            <a:r>
              <a:rPr lang="en-US" sz="1700" spc="-1" dirty="0">
                <a:solidFill>
                  <a:srgbClr val="0C2340"/>
                </a:solidFill>
                <a:latin typeface="Times New Roman"/>
              </a:rPr>
              <a:t>-	</a:t>
            </a:r>
            <a:r>
              <a:rPr lang="en-US" sz="1700" spc="-1" dirty="0" err="1">
                <a:solidFill>
                  <a:srgbClr val="0C2340"/>
                </a:solidFill>
                <a:latin typeface="Times New Roman"/>
              </a:rPr>
              <a:t>Standarizing</a:t>
            </a:r>
            <a:r>
              <a:rPr lang="en-US" sz="1700" spc="-1" dirty="0">
                <a:solidFill>
                  <a:srgbClr val="0C2340"/>
                </a:solidFill>
                <a:latin typeface="Times New Roman"/>
              </a:rPr>
              <a:t> electronic health/medical records and transactions between healthcare </a:t>
            </a:r>
            <a:r>
              <a:rPr lang="en-US" sz="1700" spc="-1" dirty="0" err="1">
                <a:solidFill>
                  <a:srgbClr val="0C2340"/>
                </a:solidFill>
                <a:latin typeface="Times New Roman"/>
              </a:rPr>
              <a:t>organisations</a:t>
            </a:r>
            <a:r>
              <a:rPr lang="en-US" sz="1700" spc="-1" dirty="0">
                <a:solidFill>
                  <a:srgbClr val="0C2340"/>
                </a:solidFill>
                <a:latin typeface="Times New Roman"/>
              </a:rPr>
              <a:t>: A number of standards have been developed to cover typical healthcare transactions such as claims, enrolment, patient eligibility, payments and the others.</a:t>
            </a:r>
          </a:p>
          <a:p>
            <a:pPr marL="714375" indent="-352425" algn="just">
              <a:lnSpc>
                <a:spcPct val="100000"/>
              </a:lnSpc>
              <a:spcBef>
                <a:spcPts val="561"/>
              </a:spcBef>
              <a:buClr>
                <a:srgbClr val="0C2340"/>
              </a:buClr>
            </a:pPr>
            <a:r>
              <a:rPr lang="en-US" sz="1700" spc="-1" dirty="0">
                <a:solidFill>
                  <a:srgbClr val="0C2340"/>
                </a:solidFill>
                <a:latin typeface="Times New Roman"/>
              </a:rPr>
              <a:t>-	Establishing a nationally </a:t>
            </a:r>
            <a:r>
              <a:rPr lang="en-US" sz="1700" spc="-1" dirty="0" err="1">
                <a:solidFill>
                  <a:srgbClr val="0C2340"/>
                </a:solidFill>
                <a:latin typeface="Times New Roman"/>
              </a:rPr>
              <a:t>recognised</a:t>
            </a:r>
            <a:r>
              <a:rPr lang="en-US" sz="1700" spc="-1" dirty="0">
                <a:solidFill>
                  <a:srgbClr val="0C2340"/>
                </a:solidFill>
                <a:latin typeface="Times New Roman"/>
              </a:rPr>
              <a:t> identifier for employees to be used by all health plans: Such identifier is used in all subsequent transactions between healthcare </a:t>
            </a:r>
            <a:r>
              <a:rPr lang="en-US" sz="1700" spc="-1" dirty="0" err="1">
                <a:solidFill>
                  <a:srgbClr val="0C2340"/>
                </a:solidFill>
                <a:latin typeface="Times New Roman"/>
              </a:rPr>
              <a:t>organisations</a:t>
            </a:r>
            <a:endParaRPr lang="en-US" sz="1700" spc="-1" dirty="0">
              <a:solidFill>
                <a:srgbClr val="0C2340"/>
              </a:solidFill>
              <a:latin typeface="Times New Roman"/>
            </a:endParaRPr>
          </a:p>
          <a:p>
            <a:pPr marL="714375" indent="-352425" algn="just">
              <a:lnSpc>
                <a:spcPct val="100000"/>
              </a:lnSpc>
              <a:spcBef>
                <a:spcPts val="561"/>
              </a:spcBef>
              <a:buClr>
                <a:srgbClr val="0C2340"/>
              </a:buClr>
            </a:pPr>
            <a:r>
              <a:rPr lang="en-US" sz="1700" spc="-1" dirty="0">
                <a:solidFill>
                  <a:srgbClr val="0C2340"/>
                </a:solidFill>
                <a:latin typeface="Times New Roman"/>
              </a:rPr>
              <a:t>-	Standards for the security of patient data and transactions involving this data: patient data must be secured both within a database systems as well as when transmitted between the </a:t>
            </a:r>
            <a:r>
              <a:rPr lang="en-US" sz="1700" spc="-1" dirty="0" err="1">
                <a:solidFill>
                  <a:srgbClr val="0C2340"/>
                </a:solidFill>
                <a:latin typeface="Times New Roman"/>
              </a:rPr>
              <a:t>organisation</a:t>
            </a:r>
            <a:endParaRPr lang="en-US" sz="1700" spc="-1" dirty="0">
              <a:solidFill>
                <a:srgbClr val="0C2340"/>
              </a:solidFill>
              <a:latin typeface="Times New Roman"/>
            </a:endParaRPr>
          </a:p>
          <a:p>
            <a:pPr marL="714375" indent="-352425" algn="just">
              <a:lnSpc>
                <a:spcPct val="100000"/>
              </a:lnSpc>
              <a:spcBef>
                <a:spcPts val="561"/>
              </a:spcBef>
              <a:buClr>
                <a:srgbClr val="0C2340"/>
              </a:buClr>
            </a:pPr>
            <a:r>
              <a:rPr lang="en-US" sz="1700" spc="-1" dirty="0">
                <a:solidFill>
                  <a:srgbClr val="0C2340"/>
                </a:solidFill>
                <a:latin typeface="Times New Roman"/>
              </a:rPr>
              <a:t>-	Need for a nationally </a:t>
            </a:r>
            <a:r>
              <a:rPr lang="en-US" sz="1700" spc="-1" dirty="0" err="1">
                <a:solidFill>
                  <a:srgbClr val="0C2340"/>
                </a:solidFill>
                <a:latin typeface="Times New Roman"/>
              </a:rPr>
              <a:t>recognised</a:t>
            </a:r>
            <a:r>
              <a:rPr lang="en-US" sz="1700" spc="-1" dirty="0">
                <a:solidFill>
                  <a:srgbClr val="0C2340"/>
                </a:solidFill>
                <a:latin typeface="Times New Roman"/>
              </a:rPr>
              <a:t> identifier for healthcare </a:t>
            </a:r>
            <a:r>
              <a:rPr lang="en-US" sz="1700" spc="-1" dirty="0" err="1">
                <a:solidFill>
                  <a:srgbClr val="0C2340"/>
                </a:solidFill>
                <a:latin typeface="Times New Roman"/>
              </a:rPr>
              <a:t>organisations</a:t>
            </a:r>
            <a:r>
              <a:rPr lang="en-US" sz="1700" spc="-1" dirty="0">
                <a:solidFill>
                  <a:srgbClr val="0C2340"/>
                </a:solidFill>
                <a:latin typeface="Times New Roman"/>
              </a:rPr>
              <a:t> and individual providers: similar to those for the </a:t>
            </a:r>
            <a:r>
              <a:rPr lang="en-US" sz="1700" spc="-1" dirty="0" err="1">
                <a:solidFill>
                  <a:srgbClr val="0C2340"/>
                </a:solidFill>
                <a:latin typeface="Times New Roman"/>
              </a:rPr>
              <a:t>standarised</a:t>
            </a:r>
            <a:r>
              <a:rPr lang="en-US" sz="1700" spc="-1" dirty="0">
                <a:solidFill>
                  <a:srgbClr val="0C2340"/>
                </a:solidFill>
                <a:latin typeface="Times New Roman"/>
              </a:rPr>
              <a:t> employee identifier</a:t>
            </a:r>
          </a:p>
        </p:txBody>
      </p:sp>
      <p:sp>
        <p:nvSpPr>
          <p:cNvPr id="10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t>9</a:t>
            </a:fld>
            <a:endParaRPr lang="en-US" sz="1400" b="0" strike="noStrike" spc="-1">
              <a:latin typeface="Arial"/>
            </a:endParaRPr>
          </a:p>
        </p:txBody>
      </p:sp>
    </p:spTree>
    <p:extLst>
      <p:ext uri="{BB962C8B-B14F-4D97-AF65-F5344CB8AC3E}">
        <p14:creationId xmlns:p14="http://schemas.microsoft.com/office/powerpoint/2010/main" val="8438294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3831</TotalTime>
  <Words>6962</Words>
  <Application>Microsoft Macintosh PowerPoint</Application>
  <PresentationFormat>On-screen Show (4:3)</PresentationFormat>
  <Paragraphs>674</Paragraphs>
  <Slides>24</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DejaVu Sans</vt:lpstr>
      <vt:lpstr>Montserrat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UOW</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26</cp:revision>
  <dcterms:modified xsi:type="dcterms:W3CDTF">2021-02-03T10:17:36Z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2016-01-22T04:47:59Z</dcterms:created>
  <dc:creator/>
  <dc:description/>
  <dc:language>en-AU</dc:language>
  <cp:lastModifiedBy/>
  <cp:lastPrinted>2016-03-29T02:04:58Z</cp:lastPrinted>
  <dcterms:modified xsi:type="dcterms:W3CDTF">2020-07-28T20:44:37Z</dcterms:modified>
  <cp:revision>187</cp:revision>
  <dc:subject/>
  <dc:title>System Analysis Week 5</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ies>
</file>