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1"/>
  </p:notesMasterIdLst>
  <p:handoutMasterIdLst>
    <p:handoutMasterId r:id="rId12"/>
  </p:handoutMasterIdLst>
  <p:sldIdLst>
    <p:sldId id="385" r:id="rId2"/>
    <p:sldId id="475" r:id="rId3"/>
    <p:sldId id="476" r:id="rId4"/>
    <p:sldId id="467" r:id="rId5"/>
    <p:sldId id="469" r:id="rId6"/>
    <p:sldId id="470" r:id="rId7"/>
    <p:sldId id="472" r:id="rId8"/>
    <p:sldId id="473" r:id="rId9"/>
    <p:sldId id="474" r:id="rId10"/>
  </p:sldIdLst>
  <p:sldSz cx="12192000" cy="6858000"/>
  <p:notesSz cx="7099300" cy="10234613"/>
  <p:custDataLst>
    <p:tags r:id="rId1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6pPr>
    <a:lvl7pPr marL="27432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7pPr>
    <a:lvl8pPr marL="32004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8pPr>
    <a:lvl9pPr marL="3657600" algn="l" defTabSz="914400" rtl="0" eaLnBrk="1" latinLnBrk="0" hangingPunct="1">
      <a:defRPr sz="2400" kern="1200">
        <a:solidFill>
          <a:srgbClr val="000000"/>
        </a:solidFill>
        <a:latin typeface="Times New Roman" pitchFamily="18" charset="0"/>
        <a:ea typeface="PMingLiU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A6FAB75-1ED8-47B8-B8F4-D3D844BA949A}">
          <p14:sldIdLst>
            <p14:sldId id="385"/>
            <p14:sldId id="475"/>
            <p14:sldId id="476"/>
            <p14:sldId id="467"/>
            <p14:sldId id="469"/>
            <p14:sldId id="470"/>
            <p14:sldId id="472"/>
            <p14:sldId id="473"/>
            <p14:sldId id="4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0">
          <p15:clr>
            <a:srgbClr val="A4A3A4"/>
          </p15:clr>
        </p15:guide>
        <p15:guide id="2" pos="22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66FFFF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5" autoAdjust="0"/>
    <p:restoredTop sz="94683" autoAdjust="0"/>
  </p:normalViewPr>
  <p:slideViewPr>
    <p:cSldViewPr>
      <p:cViewPr>
        <p:scale>
          <a:sx n="64" d="100"/>
          <a:sy n="64" d="100"/>
        </p:scale>
        <p:origin x="596" y="28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88"/>
    </p:cViewPr>
  </p:sorterViewPr>
  <p:notesViewPr>
    <p:cSldViewPr>
      <p:cViewPr varScale="1">
        <p:scale>
          <a:sx n="58" d="100"/>
          <a:sy n="58" d="100"/>
        </p:scale>
        <p:origin x="3274" y="82"/>
      </p:cViewPr>
      <p:guideLst>
        <p:guide orient="horz" pos="2970"/>
        <p:guide pos="22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BBC2FB-09E4-4FA1-B75B-F496A99A4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B82151-5A3A-46E5-8040-82D3CA2670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849EA-F240-4E68-83CD-1D0FF8BE9CA8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91E3C95-5C82-4BDE-BF41-99EB1B7E9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B2CC3-3C34-4BB5-AC48-E0E0FBF22D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C7D5-148E-4723-AD51-FF0A942332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6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0" y="234950"/>
            <a:ext cx="1588" cy="15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288" y="3338371"/>
            <a:ext cx="8157881" cy="3138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640" y="377032"/>
            <a:ext cx="10318749" cy="7477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8917" y="304801"/>
            <a:ext cx="2590800" cy="60039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1"/>
            <a:ext cx="7571317" cy="60039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225" y="175417"/>
            <a:ext cx="10318749" cy="7477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2117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2117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211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7" name="AutoShape 3"/>
          <p:cNvSpPr>
            <a:spLocks noChangeArrowheads="1"/>
          </p:cNvSpPr>
          <p:nvPr/>
        </p:nvSpPr>
        <p:spPr bwMode="auto">
          <a:xfrm>
            <a:off x="563033" y="1600201"/>
            <a:ext cx="10972800" cy="4525963"/>
          </a:xfrm>
          <a:prstGeom prst="roundRect">
            <a:avLst>
              <a:gd name="adj" fmla="val 3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8" name="AutoShape 4"/>
          <p:cNvSpPr>
            <a:spLocks noChangeArrowheads="1"/>
          </p:cNvSpPr>
          <p:nvPr/>
        </p:nvSpPr>
        <p:spPr bwMode="auto">
          <a:xfrm>
            <a:off x="609600" y="274638"/>
            <a:ext cx="10972800" cy="1143000"/>
          </a:xfrm>
          <a:prstGeom prst="roundRect">
            <a:avLst>
              <a:gd name="adj" fmla="val 139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09" name="AutoShape 5"/>
          <p:cNvSpPr>
            <a:spLocks noChangeArrowheads="1"/>
          </p:cNvSpPr>
          <p:nvPr/>
        </p:nvSpPr>
        <p:spPr bwMode="auto">
          <a:xfrm>
            <a:off x="0" y="1048544"/>
            <a:ext cx="12192000" cy="76200"/>
          </a:xfrm>
          <a:prstGeom prst="roundRect">
            <a:avLst>
              <a:gd name="adj" fmla="val 2083"/>
            </a:avLst>
          </a:prstGeom>
          <a:noFill/>
          <a:ln w="127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1" name="Text Box 7"/>
          <p:cNvSpPr txBox="1">
            <a:spLocks noChangeArrowheads="1"/>
          </p:cNvSpPr>
          <p:nvPr/>
        </p:nvSpPr>
        <p:spPr bwMode="auto">
          <a:xfrm>
            <a:off x="191344" y="44624"/>
            <a:ext cx="9190567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sz="1200" b="0" i="0" kern="1200" dirty="0">
                <a:solidFill>
                  <a:srgbClr val="000000"/>
                </a:solidFill>
                <a:effectLst/>
                <a:latin typeface="+mn-lt"/>
                <a:ea typeface="PMingLiU" pitchFamily="18" charset="-120"/>
                <a:cs typeface="+mn-cs"/>
              </a:rPr>
              <a:t>Machine Learning: Algorithms and Applications</a:t>
            </a:r>
            <a:endParaRPr lang="en-GB" sz="1200" b="0" i="0" kern="1200" dirty="0">
              <a:solidFill>
                <a:srgbClr val="000000"/>
              </a:solidFill>
              <a:effectLst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577784" y="188640"/>
            <a:ext cx="10318749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title text format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531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the outline text format</a:t>
            </a:r>
          </a:p>
          <a:p>
            <a:pPr lvl="1"/>
            <a:r>
              <a:rPr lang="en-US" dirty="0"/>
              <a:t>Second Outline Level</a:t>
            </a:r>
          </a:p>
          <a:p>
            <a:pPr lvl="2"/>
            <a:r>
              <a:rPr lang="en-US" dirty="0"/>
              <a:t>Third Outline Level</a:t>
            </a:r>
          </a:p>
          <a:p>
            <a:pPr lvl="3"/>
            <a:r>
              <a:rPr lang="en-US" dirty="0"/>
              <a:t>Fourth Outline Level</a:t>
            </a:r>
          </a:p>
          <a:p>
            <a:pPr lvl="4"/>
            <a:r>
              <a:rPr lang="en-US" dirty="0"/>
              <a:t>Fifth Outline Level</a:t>
            </a:r>
          </a:p>
          <a:p>
            <a:pPr lvl="4"/>
            <a:r>
              <a:rPr lang="en-US" dirty="0"/>
              <a:t>Sixth Outline Level</a:t>
            </a:r>
          </a:p>
          <a:p>
            <a:pPr lvl="4"/>
            <a:r>
              <a:rPr lang="en-US" dirty="0"/>
              <a:t>Seventh Outline Level</a:t>
            </a:r>
          </a:p>
          <a:p>
            <a:pPr lvl="4"/>
            <a:r>
              <a:rPr lang="en-US" dirty="0"/>
              <a:t>Eighth Outline Level</a:t>
            </a:r>
          </a:p>
          <a:p>
            <a:pPr lvl="4"/>
            <a:r>
              <a:rPr lang="en-US" dirty="0"/>
              <a:t>Ninth Outline Level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81E7450-85AC-46F6-BAAD-BCD0EEB26DB3}" type="slidenum">
              <a:rPr lang="en-US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15" name="Text Box 11"/>
          <p:cNvSpPr txBox="1">
            <a:spLocks noChangeArrowheads="1"/>
          </p:cNvSpPr>
          <p:nvPr/>
        </p:nvSpPr>
        <p:spPr bwMode="auto">
          <a:xfrm>
            <a:off x="2831638" y="6424530"/>
            <a:ext cx="9218084" cy="294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>
              <a:lnSpc>
                <a:spcPct val="93000"/>
              </a:lnSpc>
              <a:buClr>
                <a:srgbClr val="CC3300"/>
              </a:buClr>
              <a:buSzPct val="5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14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+mn-ea"/>
              </a:rPr>
              <a:t>Central China Normal University Wollongong Joint Institute</a:t>
            </a:r>
            <a:endParaRPr lang="en-US" sz="14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+mn-ea"/>
            </a:endParaRPr>
          </a:p>
        </p:txBody>
      </p:sp>
      <p:sp>
        <p:nvSpPr>
          <p:cNvPr id="405516" name="Rectangle 12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17" name="AutoShape 13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1639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77085" y="6443664"/>
            <a:ext cx="51223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20" name="Rectangle 16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1" name="Text Box 17"/>
          <p:cNvSpPr txBox="1">
            <a:spLocks noChangeArrowheads="1"/>
          </p:cNvSpPr>
          <p:nvPr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411496-202E-4C09-B757-2BF41E392F66}" type="slidenum">
              <a:rPr lang="en-US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US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23" name="Rectangle 19"/>
          <p:cNvSpPr>
            <a:spLocks noChangeArrowheads="1"/>
          </p:cNvSpPr>
          <p:nvPr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4" name="AutoShape 20"/>
          <p:cNvSpPr>
            <a:spLocks noChangeArrowheads="1"/>
          </p:cNvSpPr>
          <p:nvPr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16405" name="Picture 2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377085" y="6443664"/>
            <a:ext cx="51223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5527" name="Rectangle 23"/>
          <p:cNvSpPr>
            <a:spLocks noChangeArrowheads="1"/>
          </p:cNvSpPr>
          <p:nvPr userDrawn="1"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28" name="Text Box 24"/>
          <p:cNvSpPr txBox="1">
            <a:spLocks noChangeArrowheads="1"/>
          </p:cNvSpPr>
          <p:nvPr userDrawn="1"/>
        </p:nvSpPr>
        <p:spPr bwMode="auto">
          <a:xfrm>
            <a:off x="9660467" y="1"/>
            <a:ext cx="2531533" cy="299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5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DE32D9-3B3D-455B-81CA-B6A233809D52}" type="slidenum">
              <a:rPr lang="en-GB" sz="1400" b="1">
                <a:solidFill>
                  <a:schemeClr val="tx1"/>
                </a:solidFill>
                <a:ea typeface="+mn-ea"/>
              </a:rPr>
              <a:pPr algn="r">
                <a:lnSpc>
                  <a:spcPct val="95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sz="1400" b="1">
              <a:solidFill>
                <a:schemeClr val="tx1"/>
              </a:solidFill>
              <a:ea typeface="+mn-ea"/>
            </a:endParaRPr>
          </a:p>
        </p:txBody>
      </p:sp>
      <p:sp>
        <p:nvSpPr>
          <p:cNvPr id="405530" name="Rectangle 26"/>
          <p:cNvSpPr>
            <a:spLocks noChangeArrowheads="1"/>
          </p:cNvSpPr>
          <p:nvPr userDrawn="1"/>
        </p:nvSpPr>
        <p:spPr bwMode="auto">
          <a:xfrm>
            <a:off x="10991851" y="6453188"/>
            <a:ext cx="1200149" cy="404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sp>
        <p:nvSpPr>
          <p:cNvPr id="405531" name="AutoShape 27"/>
          <p:cNvSpPr>
            <a:spLocks noChangeArrowheads="1"/>
          </p:cNvSpPr>
          <p:nvPr userDrawn="1"/>
        </p:nvSpPr>
        <p:spPr bwMode="auto">
          <a:xfrm>
            <a:off x="0" y="6376988"/>
            <a:ext cx="12192000" cy="76200"/>
          </a:xfrm>
          <a:prstGeom prst="roundRect">
            <a:avLst>
              <a:gd name="adj" fmla="val 2083"/>
            </a:avLst>
          </a:prstGeom>
          <a:gradFill rotWithShape="0">
            <a:gsLst>
              <a:gs pos="0">
                <a:srgbClr val="000000"/>
              </a:gs>
              <a:gs pos="100000">
                <a:srgbClr val="FFFFFF"/>
              </a:gs>
            </a:gsLst>
            <a:lin ang="162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ea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00533" y="6461446"/>
            <a:ext cx="1392767" cy="35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43339" y="6487046"/>
            <a:ext cx="2210032" cy="339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16"/>
          <a:srcRect t="1" b="44160"/>
          <a:stretch/>
        </p:blipFill>
        <p:spPr>
          <a:xfrm>
            <a:off x="5615947" y="6651264"/>
            <a:ext cx="2938831" cy="1843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0070C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5pPr>
      <a:lvl6pPr marL="4572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6pPr>
      <a:lvl7pPr marL="9144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7pPr>
      <a:lvl8pPr marL="13716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8pPr>
      <a:lvl9pPr marL="1828800" algn="l" defTabSz="449263" rtl="0" eaLnBrk="0" fontAlgn="base" hangingPunct="0">
        <a:spcBef>
          <a:spcPct val="0"/>
        </a:spcBef>
        <a:spcAft>
          <a:spcPct val="0"/>
        </a:spcAft>
        <a:buClr>
          <a:srgbClr val="800000"/>
        </a:buClr>
        <a:buSzPct val="100000"/>
        <a:buFont typeface="Times New Roman" pitchFamily="18" charset="0"/>
        <a:defRPr sz="3600">
          <a:solidFill>
            <a:srgbClr val="990033"/>
          </a:solidFill>
          <a:latin typeface="Arial" charset="0"/>
        </a:defRPr>
      </a:lvl9pPr>
    </p:titleStyle>
    <p:bodyStyle>
      <a:lvl1pPr marL="341313" indent="-341313" algn="just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80000"/>
        <a:buFont typeface="Wingdings" pitchFamily="2" charset="2"/>
        <a:buChar char="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just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100000"/>
        <a:buFont typeface="Arial Black" pitchFamily="34" charset="0"/>
        <a:buChar char="–"/>
        <a:defRPr sz="2400" b="1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spcBef>
          <a:spcPts val="5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400" b="1"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–"/>
        <a:defRPr sz="2000" b="1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spcBef>
          <a:spcPts val="488"/>
        </a:spcBef>
        <a:spcAft>
          <a:spcPct val="0"/>
        </a:spcAft>
        <a:buClr>
          <a:srgbClr val="CC3300"/>
        </a:buClr>
        <a:buSzPct val="100000"/>
        <a:buFont typeface="Times New Roman" pitchFamily="18" charset="0"/>
        <a:buChar char="•"/>
        <a:defRPr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556793"/>
            <a:ext cx="10873207" cy="1827834"/>
          </a:xfrm>
        </p:spPr>
        <p:txBody>
          <a:bodyPr/>
          <a:lstStyle/>
          <a:p>
            <a:pPr algn="ctr"/>
            <a:r>
              <a:rPr lang="en-US" sz="4000" b="1" dirty="0"/>
              <a:t>Machine Learning: </a:t>
            </a:r>
            <a:br>
              <a:rPr lang="en-US" sz="4000" b="1" dirty="0"/>
            </a:br>
            <a:r>
              <a:rPr lang="en-US" sz="4000" b="1" dirty="0"/>
              <a:t>Algorithms and Applications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279576" y="3158068"/>
            <a:ext cx="7776864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/>
              <a:t>Kernel Methods</a:t>
            </a:r>
            <a:endParaRPr lang="zh-CN" altLang="en-US" sz="36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3071664" y="4333474"/>
            <a:ext cx="633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Week 5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CD27DE-D273-40E9-B6F8-555394590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332656"/>
            <a:ext cx="7784814" cy="55369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5F98433-98CD-4FDD-802E-E65BCA696F63}"/>
              </a:ext>
            </a:extLst>
          </p:cNvPr>
          <p:cNvSpPr txBox="1"/>
          <p:nvPr/>
        </p:nvSpPr>
        <p:spPr>
          <a:xfrm>
            <a:off x="7896200" y="2564904"/>
            <a:ext cx="4445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You can not</a:t>
            </a:r>
          </a:p>
          <a:p>
            <a:r>
              <a:rPr lang="en-US" altLang="zh-CN" dirty="0"/>
              <a:t> find a good </a:t>
            </a:r>
            <a:r>
              <a:rPr lang="en-US" altLang="zh-CN" b="1" dirty="0"/>
              <a:t>linear separation </a:t>
            </a:r>
            <a:r>
              <a:rPr lang="en-US" altLang="zh-CN" dirty="0"/>
              <a:t>to classify the inputs before using </a:t>
            </a:r>
            <a:r>
              <a:rPr lang="en-US" altLang="zh-CN" b="1" dirty="0"/>
              <a:t>kernel method </a:t>
            </a:r>
            <a:r>
              <a:rPr lang="el-GR" altLang="zh-CN" b="1" dirty="0"/>
              <a:t>φ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9994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CBB418-C9B3-443F-9DE7-856DF838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312940"/>
            <a:ext cx="7102214" cy="42321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208F8-9899-4923-9290-EC6F7ACA705C}"/>
              </a:ext>
            </a:extLst>
          </p:cNvPr>
          <p:cNvSpPr/>
          <p:nvPr/>
        </p:nvSpPr>
        <p:spPr>
          <a:xfrm>
            <a:off x="3935760" y="5661248"/>
            <a:ext cx="5067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https://zhuanlan.zhihu.com/p/77750026</a:t>
            </a:r>
          </a:p>
        </p:txBody>
      </p:sp>
    </p:spTree>
    <p:extLst>
      <p:ext uri="{BB962C8B-B14F-4D97-AF65-F5344CB8AC3E}">
        <p14:creationId xmlns:p14="http://schemas.microsoft.com/office/powerpoint/2010/main" val="104499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Support Vector Machines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the simple codes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52C920-8CE9-4BE2-B380-0AEE64B4B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1976235"/>
            <a:ext cx="11288700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1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Support Vector Machines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the simple codes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E97314-AE6D-40EF-979C-FB21BBD2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2147708"/>
            <a:ext cx="11307753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8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Support Vector Machines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2: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B5A9AF-68A9-4306-B5F5-695C903F13C2}"/>
              </a:ext>
            </a:extLst>
          </p:cNvPr>
          <p:cNvSpPr/>
          <p:nvPr/>
        </p:nvSpPr>
        <p:spPr>
          <a:xfrm>
            <a:off x="556640" y="1800449"/>
            <a:ext cx="10694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+mn-lt"/>
              </a:rPr>
              <a:t>Plot the maximum margin separating hyperplane within a two-class separable dataset using a Support Vector Machine classifier with linear kernel.</a:t>
            </a:r>
            <a:endParaRPr lang="zh-CN" altLang="en-US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1A0543-28D0-4866-802B-2D53E8A8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049" y="2572737"/>
            <a:ext cx="4574719" cy="343103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925B95-BED5-489E-B7AD-297018D036E4}"/>
              </a:ext>
            </a:extLst>
          </p:cNvPr>
          <p:cNvSpPr txBox="1">
            <a:spLocks/>
          </p:cNvSpPr>
          <p:nvPr/>
        </p:nvSpPr>
        <p:spPr bwMode="auto">
          <a:xfrm>
            <a:off x="767408" y="5923866"/>
            <a:ext cx="5522967" cy="62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0" kern="0" dirty="0">
                <a:solidFill>
                  <a:srgbClr val="0070C0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Check the codes provided for reference.</a:t>
            </a:r>
            <a:endParaRPr lang="en-US" altLang="zh-CN" sz="1200" b="0" kern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77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Support Vector Machines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B5A9AF-68A9-4306-B5F5-695C903F13C2}"/>
              </a:ext>
            </a:extLst>
          </p:cNvPr>
          <p:cNvSpPr/>
          <p:nvPr/>
        </p:nvSpPr>
        <p:spPr>
          <a:xfrm>
            <a:off x="556640" y="1800449"/>
            <a:ext cx="11372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+mn-lt"/>
              </a:rPr>
              <a:t>Perform binary classification using non-linear SVC with RBF kernel. The target to predict is a XOR of the inputs.</a:t>
            </a:r>
            <a:endParaRPr lang="zh-CN" altLang="en-US" dirty="0">
              <a:latin typeface="+mn-lt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925B95-BED5-489E-B7AD-297018D036E4}"/>
              </a:ext>
            </a:extLst>
          </p:cNvPr>
          <p:cNvSpPr txBox="1">
            <a:spLocks/>
          </p:cNvSpPr>
          <p:nvPr/>
        </p:nvSpPr>
        <p:spPr bwMode="auto">
          <a:xfrm>
            <a:off x="767408" y="5923866"/>
            <a:ext cx="5522967" cy="62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0" kern="0" dirty="0">
                <a:solidFill>
                  <a:srgbClr val="0070C0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Check the codes provided for reference.</a:t>
            </a:r>
            <a:endParaRPr lang="en-US" altLang="zh-CN" sz="1200" b="0" kern="0" dirty="0"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365F6-5519-4E3B-9BB9-6F1FF0783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420888"/>
            <a:ext cx="417646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Support Vector Machines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4: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B5A9AF-68A9-4306-B5F5-695C903F13C2}"/>
              </a:ext>
            </a:extLst>
          </p:cNvPr>
          <p:cNvSpPr/>
          <p:nvPr/>
        </p:nvSpPr>
        <p:spPr>
          <a:xfrm>
            <a:off x="556640" y="1800449"/>
            <a:ext cx="11372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+mn-lt"/>
              </a:rPr>
              <a:t>Comparison of different linear SVM classifiers on a 2D projection of the iris dataset.</a:t>
            </a:r>
            <a:endParaRPr lang="zh-CN" altLang="en-US" dirty="0">
              <a:latin typeface="+mn-lt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925B95-BED5-489E-B7AD-297018D036E4}"/>
              </a:ext>
            </a:extLst>
          </p:cNvPr>
          <p:cNvSpPr txBox="1">
            <a:spLocks/>
          </p:cNvSpPr>
          <p:nvPr/>
        </p:nvSpPr>
        <p:spPr bwMode="auto">
          <a:xfrm>
            <a:off x="767408" y="5923866"/>
            <a:ext cx="5522967" cy="62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0" kern="0" dirty="0">
                <a:solidFill>
                  <a:srgbClr val="0070C0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Check the codes provided for reference.</a:t>
            </a:r>
            <a:endParaRPr lang="en-US" altLang="zh-CN" sz="1200" b="0" kern="0" dirty="0"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A6EC7E-D7FE-47A0-9381-AFE0F25F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420888"/>
            <a:ext cx="4536504" cy="340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8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05023"/>
            <a:ext cx="7739062" cy="747713"/>
          </a:xfrm>
        </p:spPr>
        <p:txBody>
          <a:bodyPr/>
          <a:lstStyle/>
          <a:p>
            <a:r>
              <a:rPr lang="en-US" altLang="zh-CN" sz="3200" dirty="0"/>
              <a:t>Support Vector Machines</a:t>
            </a:r>
            <a:endParaRPr 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47A8101-8BC0-43A9-A8B7-BC1E2024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052736"/>
            <a:ext cx="11060131" cy="7477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5: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B5A9AF-68A9-4306-B5F5-695C903F13C2}"/>
              </a:ext>
            </a:extLst>
          </p:cNvPr>
          <p:cNvSpPr/>
          <p:nvPr/>
        </p:nvSpPr>
        <p:spPr>
          <a:xfrm>
            <a:off x="556640" y="1800449"/>
            <a:ext cx="113720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12529"/>
                </a:solidFill>
                <a:latin typeface="+mn-lt"/>
              </a:rPr>
              <a:t>Find the optimal separating hyperplane using an SVC for classes that are unbalanced.</a:t>
            </a:r>
            <a:endParaRPr lang="zh-CN" altLang="en-US" dirty="0">
              <a:latin typeface="+mn-lt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925B95-BED5-489E-B7AD-297018D036E4}"/>
              </a:ext>
            </a:extLst>
          </p:cNvPr>
          <p:cNvSpPr txBox="1">
            <a:spLocks/>
          </p:cNvSpPr>
          <p:nvPr/>
        </p:nvSpPr>
        <p:spPr bwMode="auto">
          <a:xfrm>
            <a:off x="767408" y="5923866"/>
            <a:ext cx="5522967" cy="62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80000"/>
              <a:buFont typeface="Wingdings" pitchFamily="2" charset="2"/>
              <a:buChar char="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just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Arial Black" pitchFamily="34" charset="0"/>
              <a:buChar char="–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0" fontAlgn="base" hangingPunct="0">
              <a:spcBef>
                <a:spcPts val="5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4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–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0" fontAlgn="base" hangingPunct="0">
              <a:spcBef>
                <a:spcPts val="488"/>
              </a:spcBef>
              <a:spcAft>
                <a:spcPct val="0"/>
              </a:spcAft>
              <a:buClr>
                <a:srgbClr val="CC3300"/>
              </a:buClr>
              <a:buSzPct val="100000"/>
              <a:buFont typeface="Times New Roman" pitchFamily="18" charset="0"/>
              <a:buChar char="•"/>
              <a:defRPr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0" kern="0" dirty="0">
                <a:solidFill>
                  <a:srgbClr val="0070C0"/>
                </a:solidFill>
                <a:ea typeface="思源黑体 Medium" panose="020B0600000000000000" pitchFamily="34" charset="-122"/>
                <a:cs typeface="Times New Roman" panose="02020603050405020304" pitchFamily="18" charset="0"/>
              </a:rPr>
              <a:t>Check the codes provided for reference.</a:t>
            </a:r>
            <a:endParaRPr lang="en-US" altLang="zh-CN" sz="1200" b="0" kern="0" dirty="0"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4B8AC4-BABA-4722-8A78-CE91D3A8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914" y="2379054"/>
            <a:ext cx="4726415" cy="35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04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Tru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&quot;C:\Program Files\WinEdt Team\WinEdt\WinEdt.exe&quot; %"/>
  <p:tag name="GHOSTSCRIPTCOMMAND" val="gswin32c"/>
  <p:tag name="DEFAULTBITMAP" val="pngmono"/>
  <p:tag name="DEFAULTBLEND" val="False"/>
  <p:tag name="DEFAULTTRANSPARENT" val="False"/>
  <p:tag name="DEFAULTWORKAROUNDTRANSPARENCYBUG" val="True"/>
  <p:tag name="DEFAULTRESOLUTION" val="600"/>
  <p:tag name="DEFAULTMAGNIFICATION" val="1"/>
  <p:tag name="DEFAULTFONTSIZE" val="10"/>
  <p:tag name="DEFAULTWIDTH" val="467"/>
  <p:tag name="DEFAULTHEIGHT" val="440"/>
</p:tagLst>
</file>

<file path=ppt/theme/theme1.xml><?xml version="1.0" encoding="utf-8"?>
<a:theme xmlns:a="http://schemas.openxmlformats.org/drawingml/2006/main" name="1_EE6426lecture">
  <a:themeElements>
    <a:clrScheme name="1_EE6426lecture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66FF"/>
      </a:hlink>
      <a:folHlink>
        <a:srgbClr val="3366FF"/>
      </a:folHlink>
    </a:clrScheme>
    <a:fontScheme name="1_EE6426lecture">
      <a:majorFont>
        <a:latin typeface="Arial"/>
        <a:ea typeface="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EE6426lectur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E6426lectur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E6426lectur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66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EE6426lecture</Template>
  <TotalTime>2657</TotalTime>
  <Words>175</Words>
  <Application>Microsoft Office PowerPoint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PMingLiU</vt:lpstr>
      <vt:lpstr>思源黑体 Medium</vt:lpstr>
      <vt:lpstr>Arial</vt:lpstr>
      <vt:lpstr>Arial Black</vt:lpstr>
      <vt:lpstr>Times New Roman</vt:lpstr>
      <vt:lpstr>Wingdings</vt:lpstr>
      <vt:lpstr>1_EE6426lecture</vt:lpstr>
      <vt:lpstr>Machine Learning:  Algorithms and Applications</vt:lpstr>
      <vt:lpstr>PowerPoint 演示文稿</vt:lpstr>
      <vt:lpstr>PowerPoint 演示文稿</vt:lpstr>
      <vt:lpstr>Support Vector Machines</vt:lpstr>
      <vt:lpstr>Support Vector Machines</vt:lpstr>
      <vt:lpstr>Support Vector Machines</vt:lpstr>
      <vt:lpstr>Support Vector Machines</vt:lpstr>
      <vt:lpstr>Support Vector Machines</vt:lpstr>
      <vt:lpstr>Support Vector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A/Prof. Chan Kap Luk</dc:title>
  <dc:creator>ckl</dc:creator>
  <cp:lastModifiedBy>zh f</cp:lastModifiedBy>
  <cp:revision>552</cp:revision>
  <dcterms:modified xsi:type="dcterms:W3CDTF">2024-04-07T08:06:00Z</dcterms:modified>
</cp:coreProperties>
</file>