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1"/>
  </p:notesMasterIdLst>
  <p:handoutMasterIdLst>
    <p:handoutMasterId r:id="rId12"/>
  </p:handoutMasterIdLst>
  <p:sldIdLst>
    <p:sldId id="385" r:id="rId2"/>
    <p:sldId id="465" r:id="rId3"/>
    <p:sldId id="466" r:id="rId4"/>
    <p:sldId id="467" r:id="rId5"/>
    <p:sldId id="468" r:id="rId6"/>
    <p:sldId id="469" r:id="rId7"/>
    <p:sldId id="470" r:id="rId8"/>
    <p:sldId id="471" r:id="rId9"/>
    <p:sldId id="473" r:id="rId10"/>
  </p:sldIdLst>
  <p:sldSz cx="12192000" cy="6858000"/>
  <p:notesSz cx="7099300" cy="10234613"/>
  <p:custDataLst>
    <p:tags r:id="rId13"/>
  </p:custDataLst>
  <p:defaultTextStyle>
    <a:defPPr>
      <a:defRPr lang="en-GB"/>
    </a:defPPr>
    <a:lvl1pPr algn="l" rtl="0" eaLnBrk="0" fontAlgn="base" hangingPunct="0">
      <a:spcBef>
        <a:spcPct val="0"/>
      </a:spcBef>
      <a:spcAft>
        <a:spcPct val="0"/>
      </a:spcAft>
      <a:defRPr sz="2400" kern="1200">
        <a:solidFill>
          <a:srgbClr val="000000"/>
        </a:solidFill>
        <a:latin typeface="Times New Roman" pitchFamily="18" charset="0"/>
        <a:ea typeface="PMingLiU" pitchFamily="18" charset="-120"/>
        <a:cs typeface="+mn-cs"/>
      </a:defRPr>
    </a:lvl1pPr>
    <a:lvl2pPr marL="457200" algn="l" rtl="0" eaLnBrk="0" fontAlgn="base" hangingPunct="0">
      <a:spcBef>
        <a:spcPct val="0"/>
      </a:spcBef>
      <a:spcAft>
        <a:spcPct val="0"/>
      </a:spcAft>
      <a:defRPr sz="2400" kern="1200">
        <a:solidFill>
          <a:srgbClr val="000000"/>
        </a:solidFill>
        <a:latin typeface="Times New Roman" pitchFamily="18" charset="0"/>
        <a:ea typeface="PMingLiU" pitchFamily="18" charset="-120"/>
        <a:cs typeface="+mn-cs"/>
      </a:defRPr>
    </a:lvl2pPr>
    <a:lvl3pPr marL="914400" algn="l" rtl="0" eaLnBrk="0" fontAlgn="base" hangingPunct="0">
      <a:spcBef>
        <a:spcPct val="0"/>
      </a:spcBef>
      <a:spcAft>
        <a:spcPct val="0"/>
      </a:spcAft>
      <a:defRPr sz="2400" kern="1200">
        <a:solidFill>
          <a:srgbClr val="000000"/>
        </a:solidFill>
        <a:latin typeface="Times New Roman" pitchFamily="18" charset="0"/>
        <a:ea typeface="PMingLiU" pitchFamily="18" charset="-120"/>
        <a:cs typeface="+mn-cs"/>
      </a:defRPr>
    </a:lvl3pPr>
    <a:lvl4pPr marL="1371600" algn="l" rtl="0" eaLnBrk="0" fontAlgn="base" hangingPunct="0">
      <a:spcBef>
        <a:spcPct val="0"/>
      </a:spcBef>
      <a:spcAft>
        <a:spcPct val="0"/>
      </a:spcAft>
      <a:defRPr sz="2400" kern="1200">
        <a:solidFill>
          <a:srgbClr val="000000"/>
        </a:solidFill>
        <a:latin typeface="Times New Roman" pitchFamily="18" charset="0"/>
        <a:ea typeface="PMingLiU" pitchFamily="18" charset="-120"/>
        <a:cs typeface="+mn-cs"/>
      </a:defRPr>
    </a:lvl4pPr>
    <a:lvl5pPr marL="1828800" algn="l" rtl="0" eaLnBrk="0" fontAlgn="base" hangingPunct="0">
      <a:spcBef>
        <a:spcPct val="0"/>
      </a:spcBef>
      <a:spcAft>
        <a:spcPct val="0"/>
      </a:spcAft>
      <a:defRPr sz="2400" kern="1200">
        <a:solidFill>
          <a:srgbClr val="000000"/>
        </a:solidFill>
        <a:latin typeface="Times New Roman" pitchFamily="18" charset="0"/>
        <a:ea typeface="PMingLiU" pitchFamily="18" charset="-120"/>
        <a:cs typeface="+mn-cs"/>
      </a:defRPr>
    </a:lvl5pPr>
    <a:lvl6pPr marL="2286000" algn="l" defTabSz="914400" rtl="0" eaLnBrk="1" latinLnBrk="0" hangingPunct="1">
      <a:defRPr sz="2400" kern="1200">
        <a:solidFill>
          <a:srgbClr val="000000"/>
        </a:solidFill>
        <a:latin typeface="Times New Roman" pitchFamily="18" charset="0"/>
        <a:ea typeface="PMingLiU" pitchFamily="18" charset="-120"/>
        <a:cs typeface="+mn-cs"/>
      </a:defRPr>
    </a:lvl6pPr>
    <a:lvl7pPr marL="2743200" algn="l" defTabSz="914400" rtl="0" eaLnBrk="1" latinLnBrk="0" hangingPunct="1">
      <a:defRPr sz="2400" kern="1200">
        <a:solidFill>
          <a:srgbClr val="000000"/>
        </a:solidFill>
        <a:latin typeface="Times New Roman" pitchFamily="18" charset="0"/>
        <a:ea typeface="PMingLiU" pitchFamily="18" charset="-120"/>
        <a:cs typeface="+mn-cs"/>
      </a:defRPr>
    </a:lvl7pPr>
    <a:lvl8pPr marL="3200400" algn="l" defTabSz="914400" rtl="0" eaLnBrk="1" latinLnBrk="0" hangingPunct="1">
      <a:defRPr sz="2400" kern="1200">
        <a:solidFill>
          <a:srgbClr val="000000"/>
        </a:solidFill>
        <a:latin typeface="Times New Roman" pitchFamily="18" charset="0"/>
        <a:ea typeface="PMingLiU" pitchFamily="18" charset="-120"/>
        <a:cs typeface="+mn-cs"/>
      </a:defRPr>
    </a:lvl8pPr>
    <a:lvl9pPr marL="3657600" algn="l" defTabSz="914400" rtl="0" eaLnBrk="1" latinLnBrk="0" hangingPunct="1">
      <a:defRPr sz="2400" kern="1200">
        <a:solidFill>
          <a:srgbClr val="000000"/>
        </a:solidFill>
        <a:latin typeface="Times New Roman" pitchFamily="18" charset="0"/>
        <a:ea typeface="PMingLiU" pitchFamily="18" charset="-120"/>
        <a:cs typeface="+mn-cs"/>
      </a:defRPr>
    </a:lvl9pPr>
  </p:defaultTextStyle>
  <p:extLst>
    <p:ext uri="{521415D9-36F7-43E2-AB2F-B90AF26B5E84}">
      <p14:sectionLst xmlns:p14="http://schemas.microsoft.com/office/powerpoint/2010/main">
        <p14:section name="Default Section" id="{7A6FAB75-1ED8-47B8-B8F4-D3D844BA949A}">
          <p14:sldIdLst>
            <p14:sldId id="385"/>
            <p14:sldId id="465"/>
            <p14:sldId id="466"/>
            <p14:sldId id="467"/>
            <p14:sldId id="468"/>
            <p14:sldId id="469"/>
            <p14:sldId id="470"/>
            <p14:sldId id="471"/>
            <p14:sldId id="4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70">
          <p15:clr>
            <a:srgbClr val="A4A3A4"/>
          </p15:clr>
        </p15:guide>
        <p15:guide id="2" pos="22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FFFF"/>
    <a:srgbClr val="FF33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55" autoAdjust="0"/>
    <p:restoredTop sz="94683" autoAdjust="0"/>
  </p:normalViewPr>
  <p:slideViewPr>
    <p:cSldViewPr>
      <p:cViewPr varScale="1">
        <p:scale>
          <a:sx n="154" d="100"/>
          <a:sy n="154" d="100"/>
        </p:scale>
        <p:origin x="256" y="108"/>
      </p:cViewPr>
      <p:guideLst>
        <p:guide orient="horz" pos="2160"/>
        <p:guide pos="3840"/>
      </p:guideLst>
    </p:cSldViewPr>
  </p:slideViewPr>
  <p:outlineViewPr>
    <p:cViewPr>
      <p:scale>
        <a:sx n="25" d="100"/>
        <a:sy n="25" d="100"/>
      </p:scale>
      <p:origin x="-780" y="-84"/>
    </p:cViewPr>
  </p:outlineViewPr>
  <p:notesTextViewPr>
    <p:cViewPr>
      <p:scale>
        <a:sx n="100" d="100"/>
        <a:sy n="100" d="100"/>
      </p:scale>
      <p:origin x="0" y="0"/>
    </p:cViewPr>
  </p:notesTextViewPr>
  <p:sorterViewPr>
    <p:cViewPr>
      <p:scale>
        <a:sx n="66" d="100"/>
        <a:sy n="66" d="100"/>
      </p:scale>
      <p:origin x="0" y="4188"/>
    </p:cViewPr>
  </p:sorterViewPr>
  <p:notesViewPr>
    <p:cSldViewPr>
      <p:cViewPr varScale="1">
        <p:scale>
          <a:sx n="58" d="100"/>
          <a:sy n="58" d="100"/>
        </p:scale>
        <p:origin x="3274" y="82"/>
      </p:cViewPr>
      <p:guideLst>
        <p:guide orient="horz" pos="2970"/>
        <p:guide pos="22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5BBC2FB-09E4-4FA1-B75B-F496A99A4400}"/>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BB82151-5A3A-46E5-8040-82D3CA267030}"/>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AA849EA-F240-4E68-83CD-1D0FF8BE9CA8}" type="datetimeFigureOut">
              <a:rPr lang="zh-CN" altLang="en-US" smtClean="0"/>
              <a:t>2024/3/15</a:t>
            </a:fld>
            <a:endParaRPr lang="zh-CN" altLang="en-US"/>
          </a:p>
        </p:txBody>
      </p:sp>
      <p:sp>
        <p:nvSpPr>
          <p:cNvPr id="4" name="页脚占位符 3">
            <a:extLst>
              <a:ext uri="{FF2B5EF4-FFF2-40B4-BE49-F238E27FC236}">
                <a16:creationId xmlns:a16="http://schemas.microsoft.com/office/drawing/2014/main" id="{F91E3C95-5C82-4BDE-BF41-99EB1B7E959F}"/>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3BB2CC3-3C34-4BB5-AC48-E0E0FBF22DE7}"/>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DF97C7D5-148E-4723-AD51-FF0A94233213}" type="slidenum">
              <a:rPr lang="zh-CN" altLang="en-US" smtClean="0"/>
              <a:t>‹#›</a:t>
            </a:fld>
            <a:endParaRPr lang="zh-CN" altLang="en-US"/>
          </a:p>
        </p:txBody>
      </p:sp>
    </p:spTree>
    <p:extLst>
      <p:ext uri="{BB962C8B-B14F-4D97-AF65-F5344CB8AC3E}">
        <p14:creationId xmlns:p14="http://schemas.microsoft.com/office/powerpoint/2010/main" val="149664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bwMode="auto">
          <a:xfrm>
            <a:off x="0" y="234950"/>
            <a:ext cx="1588" cy="1588"/>
          </a:xfrm>
          <a:prstGeom prst="rect">
            <a:avLst/>
          </a:prstGeom>
          <a:solidFill>
            <a:srgbClr val="FFFFFF"/>
          </a:solidFill>
          <a:ln w="9525">
            <a:solidFill>
              <a:srgbClr val="000000"/>
            </a:solidFill>
            <a:miter lim="800000"/>
            <a:headEnd/>
            <a:tailEnd/>
          </a:ln>
        </p:spPr>
      </p:sp>
      <p:sp>
        <p:nvSpPr>
          <p:cNvPr id="2050" name="Rectangle 2"/>
          <p:cNvSpPr txBox="1">
            <a:spLocks noGrp="1" noChangeArrowheads="1"/>
          </p:cNvSpPr>
          <p:nvPr>
            <p:ph type="body" idx="1"/>
          </p:nvPr>
        </p:nvSpPr>
        <p:spPr bwMode="auto">
          <a:xfrm>
            <a:off x="701288" y="3338371"/>
            <a:ext cx="8157881" cy="31385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9640" y="377032"/>
            <a:ext cx="10318749" cy="74771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8917" y="304801"/>
            <a:ext cx="2590800" cy="60039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1"/>
            <a:ext cx="7571317" cy="6003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38225" y="175417"/>
            <a:ext cx="10318749" cy="747713"/>
          </a:xfrm>
        </p:spPr>
        <p:txBody>
          <a:bodyPr/>
          <a:lstStyle/>
          <a:p>
            <a:r>
              <a:rPr lang="en-US"/>
              <a:t>Click to edit Master title style</a:t>
            </a:r>
          </a:p>
        </p:txBody>
      </p:sp>
      <p:sp>
        <p:nvSpPr>
          <p:cNvPr id="3" name="Content Placeholder 2"/>
          <p:cNvSpPr>
            <a:spLocks noGrp="1"/>
          </p:cNvSpPr>
          <p:nvPr>
            <p:ph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082117"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00489"/>
            <a:ext cx="5082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41439"/>
            <a:ext cx="5082117"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07" name="AutoShape 3"/>
          <p:cNvSpPr>
            <a:spLocks noChangeArrowheads="1"/>
          </p:cNvSpPr>
          <p:nvPr/>
        </p:nvSpPr>
        <p:spPr bwMode="auto">
          <a:xfrm>
            <a:off x="563033" y="1600201"/>
            <a:ext cx="10972800" cy="4525963"/>
          </a:xfrm>
          <a:prstGeom prst="roundRect">
            <a:avLst>
              <a:gd name="adj" fmla="val 32"/>
            </a:avLst>
          </a:prstGeom>
          <a:noFill/>
          <a:ln w="9525">
            <a:noFill/>
            <a:round/>
            <a:headEnd/>
            <a:tailEnd/>
          </a:ln>
        </p:spPr>
        <p:txBody>
          <a:bodyPr wrap="none" anchor="ctr"/>
          <a:lstStyle/>
          <a:p>
            <a:pPr>
              <a:defRPr/>
            </a:pPr>
            <a:endParaRPr lang="en-US" sz="2400">
              <a:ea typeface="+mn-ea"/>
            </a:endParaRPr>
          </a:p>
        </p:txBody>
      </p:sp>
      <p:sp>
        <p:nvSpPr>
          <p:cNvPr id="405508" name="AutoShape 4"/>
          <p:cNvSpPr>
            <a:spLocks noChangeArrowheads="1"/>
          </p:cNvSpPr>
          <p:nvPr/>
        </p:nvSpPr>
        <p:spPr bwMode="auto">
          <a:xfrm>
            <a:off x="609600" y="274638"/>
            <a:ext cx="10972800" cy="1143000"/>
          </a:xfrm>
          <a:prstGeom prst="roundRect">
            <a:avLst>
              <a:gd name="adj" fmla="val 139"/>
            </a:avLst>
          </a:prstGeom>
          <a:noFill/>
          <a:ln w="9525">
            <a:noFill/>
            <a:round/>
            <a:headEnd/>
            <a:tailEnd/>
          </a:ln>
        </p:spPr>
        <p:txBody>
          <a:bodyPr wrap="none" anchor="ctr"/>
          <a:lstStyle/>
          <a:p>
            <a:pPr>
              <a:defRPr/>
            </a:pPr>
            <a:endParaRPr lang="en-US" sz="2400">
              <a:ea typeface="+mn-ea"/>
            </a:endParaRPr>
          </a:p>
        </p:txBody>
      </p:sp>
      <p:sp>
        <p:nvSpPr>
          <p:cNvPr id="405509" name="AutoShape 5"/>
          <p:cNvSpPr>
            <a:spLocks noChangeArrowheads="1"/>
          </p:cNvSpPr>
          <p:nvPr/>
        </p:nvSpPr>
        <p:spPr bwMode="auto">
          <a:xfrm>
            <a:off x="0" y="1048544"/>
            <a:ext cx="12192000" cy="76200"/>
          </a:xfrm>
          <a:prstGeom prst="roundRect">
            <a:avLst>
              <a:gd name="adj" fmla="val 2083"/>
            </a:avLst>
          </a:prstGeom>
          <a:noFill/>
          <a:ln w="12700">
            <a:solidFill>
              <a:schemeClr val="hlink"/>
            </a:solidFill>
            <a:round/>
            <a:headEnd/>
            <a:tailEnd/>
          </a:ln>
        </p:spPr>
        <p:txBody>
          <a:bodyPr wrap="none" anchor="ctr"/>
          <a:lstStyle/>
          <a:p>
            <a:pPr>
              <a:defRPr/>
            </a:pPr>
            <a:endParaRPr lang="en-US" sz="2400">
              <a:ea typeface="+mn-ea"/>
            </a:endParaRPr>
          </a:p>
        </p:txBody>
      </p:sp>
      <p:sp>
        <p:nvSpPr>
          <p:cNvPr id="405510" name="AutoShape 6"/>
          <p:cNvSpPr>
            <a:spLocks noChangeArrowheads="1"/>
          </p:cNvSpPr>
          <p:nvPr/>
        </p:nvSpPr>
        <p:spPr bwMode="auto">
          <a:xfrm>
            <a:off x="0" y="6376988"/>
            <a:ext cx="12192000" cy="76200"/>
          </a:xfrm>
          <a:prstGeom prst="roundRect">
            <a:avLst>
              <a:gd name="adj" fmla="val 2083"/>
            </a:avLst>
          </a:prstGeom>
          <a:gradFill rotWithShape="0">
            <a:gsLst>
              <a:gs pos="0">
                <a:srgbClr val="000000"/>
              </a:gs>
              <a:gs pos="100000">
                <a:srgbClr val="FFFFFF"/>
              </a:gs>
            </a:gsLst>
            <a:lin ang="16200000" scaled="1"/>
          </a:gradFill>
          <a:ln w="9525">
            <a:noFill/>
            <a:round/>
            <a:headEnd/>
            <a:tailEnd/>
          </a:ln>
        </p:spPr>
        <p:txBody>
          <a:bodyPr wrap="none" anchor="ctr"/>
          <a:lstStyle/>
          <a:p>
            <a:pPr>
              <a:defRPr/>
            </a:pPr>
            <a:endParaRPr lang="en-US" sz="2400">
              <a:ea typeface="+mn-ea"/>
            </a:endParaRPr>
          </a:p>
        </p:txBody>
      </p:sp>
      <p:sp>
        <p:nvSpPr>
          <p:cNvPr id="405511" name="Text Box 7"/>
          <p:cNvSpPr txBox="1">
            <a:spLocks noChangeArrowheads="1"/>
          </p:cNvSpPr>
          <p:nvPr/>
        </p:nvSpPr>
        <p:spPr bwMode="auto">
          <a:xfrm>
            <a:off x="191344" y="44624"/>
            <a:ext cx="9190567" cy="279180"/>
          </a:xfrm>
          <a:prstGeom prst="rect">
            <a:avLst/>
          </a:prstGeom>
          <a:noFill/>
          <a:ln w="9525">
            <a:noFill/>
            <a:miter lim="800000"/>
            <a:headEnd/>
            <a:tailEnd/>
          </a:ln>
        </p:spPr>
        <p:txBody>
          <a:bodyPr lIns="90000" tIns="46800" rIns="90000" bIns="46800">
            <a:spAutoFit/>
          </a:bodyPr>
          <a:lstStyle/>
          <a:p>
            <a:r>
              <a:rPr lang="en-US" sz="1200" b="0" i="0" kern="1200" dirty="0">
                <a:solidFill>
                  <a:srgbClr val="000000"/>
                </a:solidFill>
                <a:effectLst/>
                <a:latin typeface="+mn-lt"/>
                <a:ea typeface="PMingLiU" pitchFamily="18" charset="-120"/>
                <a:cs typeface="+mn-cs"/>
              </a:rPr>
              <a:t>Machine Learning: Algorithms and Applications</a:t>
            </a:r>
            <a:endParaRPr lang="en-GB" sz="1200" b="0" i="0" kern="1200" dirty="0">
              <a:solidFill>
                <a:srgbClr val="000000"/>
              </a:solidFill>
              <a:effectLst/>
              <a:latin typeface="+mn-lt"/>
              <a:ea typeface="PMingLiU" pitchFamily="18" charset="-120"/>
              <a:cs typeface="+mn-cs"/>
            </a:endParaRPr>
          </a:p>
        </p:txBody>
      </p:sp>
      <p:sp>
        <p:nvSpPr>
          <p:cNvPr id="16392" name="Rectangle 8"/>
          <p:cNvSpPr>
            <a:spLocks noGrp="1" noChangeArrowheads="1"/>
          </p:cNvSpPr>
          <p:nvPr>
            <p:ph type="title"/>
          </p:nvPr>
        </p:nvSpPr>
        <p:spPr bwMode="auto">
          <a:xfrm>
            <a:off x="577784" y="188640"/>
            <a:ext cx="10318749" cy="747713"/>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p>
            <a:pPr lvl="0"/>
            <a:r>
              <a:rPr lang="en-US" dirty="0"/>
              <a:t>Click to edit the title text format</a:t>
            </a:r>
          </a:p>
        </p:txBody>
      </p:sp>
      <p:sp>
        <p:nvSpPr>
          <p:cNvPr id="16393" name="Rectangle 9"/>
          <p:cNvSpPr>
            <a:spLocks noGrp="1" noChangeArrowheads="1"/>
          </p:cNvSpPr>
          <p:nvPr>
            <p:ph type="body" idx="1"/>
          </p:nvPr>
        </p:nvSpPr>
        <p:spPr bwMode="auto">
          <a:xfrm>
            <a:off x="914400" y="1341439"/>
            <a:ext cx="10365317" cy="4967287"/>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405514" name="Text Box 10"/>
          <p:cNvSpPr txBox="1">
            <a:spLocks noChangeArrowheads="1"/>
          </p:cNvSpPr>
          <p:nvPr/>
        </p:nvSpPr>
        <p:spPr bwMode="auto">
          <a:xfrm>
            <a:off x="9660467" y="1"/>
            <a:ext cx="2531533" cy="299185"/>
          </a:xfrm>
          <a:prstGeom prst="rect">
            <a:avLst/>
          </a:prstGeom>
          <a:noFill/>
          <a:ln w="9525">
            <a:noFill/>
            <a:miter lim="800000"/>
            <a:headEnd/>
            <a:tailEnd/>
          </a:ln>
        </p:spPr>
        <p:txBody>
          <a:bodyPr lIns="90000" tIns="46800" rIns="90000" bIns="46800">
            <a:spAutoFit/>
          </a:bodyPr>
          <a:lstStyle/>
          <a:p>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F81E7450-85AC-46F6-BAAD-BCD0EEB26DB3}" type="slidenum">
              <a:rPr lang="en-US" sz="1400" b="1">
                <a:solidFill>
                  <a:schemeClr val="tx1"/>
                </a:solidFill>
                <a:ea typeface="+mn-ea"/>
              </a:rPr>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US" sz="1400" b="1">
              <a:solidFill>
                <a:schemeClr val="tx1"/>
              </a:solidFill>
              <a:ea typeface="+mn-ea"/>
            </a:endParaRPr>
          </a:p>
        </p:txBody>
      </p:sp>
      <p:sp>
        <p:nvSpPr>
          <p:cNvPr id="405515" name="Text Box 11"/>
          <p:cNvSpPr txBox="1">
            <a:spLocks noChangeArrowheads="1"/>
          </p:cNvSpPr>
          <p:nvPr/>
        </p:nvSpPr>
        <p:spPr bwMode="auto">
          <a:xfrm>
            <a:off x="2831638" y="6424530"/>
            <a:ext cx="9218084" cy="294890"/>
          </a:xfrm>
          <a:prstGeom prst="rect">
            <a:avLst/>
          </a:prstGeom>
          <a:noFill/>
          <a:ln w="9525">
            <a:noFill/>
            <a:miter lim="800000"/>
            <a:headEnd/>
            <a:tailEnd/>
          </a:ln>
        </p:spPr>
        <p:txBody>
          <a:bodyPr lIns="90000" tIns="46800" rIns="90000" bIns="46800" anchor="ctr">
            <a:spAutoFit/>
          </a:bodyPr>
          <a:lstStyle/>
          <a:p>
            <a:pPr algn="ctr">
              <a:lnSpc>
                <a:spcPct val="93000"/>
              </a:lnSpc>
              <a:buClr>
                <a:srgbClr val="CC3300"/>
              </a:buClr>
              <a:buSzPct val="5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dirty="0">
                <a:solidFill>
                  <a:schemeClr val="tx1"/>
                </a:solidFill>
                <a:effectLst>
                  <a:outerShdw blurRad="38100" dist="38100" dir="2700000" algn="tl">
                    <a:srgbClr val="C0C0C0"/>
                  </a:outerShdw>
                </a:effectLst>
                <a:latin typeface="Arial" charset="0"/>
                <a:ea typeface="+mn-ea"/>
              </a:rPr>
              <a:t>Central China Normal University Wollongong Joint Institute</a:t>
            </a:r>
            <a:endParaRPr lang="en-US" sz="1400" dirty="0">
              <a:solidFill>
                <a:schemeClr val="tx1"/>
              </a:solidFill>
              <a:effectLst>
                <a:outerShdw blurRad="38100" dist="38100" dir="2700000" algn="tl">
                  <a:srgbClr val="C0C0C0"/>
                </a:outerShdw>
              </a:effectLst>
              <a:latin typeface="Arial" charset="0"/>
              <a:ea typeface="+mn-ea"/>
            </a:endParaRPr>
          </a:p>
        </p:txBody>
      </p:sp>
      <p:sp>
        <p:nvSpPr>
          <p:cNvPr id="405516" name="Rectangle 12"/>
          <p:cNvSpPr>
            <a:spLocks noChangeArrowheads="1"/>
          </p:cNvSpPr>
          <p:nvPr/>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17" name="AutoShape 13"/>
          <p:cNvSpPr>
            <a:spLocks noChangeArrowheads="1"/>
          </p:cNvSpPr>
          <p:nvPr/>
        </p:nvSpPr>
        <p:spPr bwMode="auto">
          <a:xfrm>
            <a:off x="0" y="6376988"/>
            <a:ext cx="12192000" cy="76200"/>
          </a:xfrm>
          <a:prstGeom prst="roundRect">
            <a:avLst>
              <a:gd name="adj" fmla="val 2083"/>
            </a:avLst>
          </a:prstGeom>
          <a:gradFill rotWithShape="0">
            <a:gsLst>
              <a:gs pos="0">
                <a:srgbClr val="000000"/>
              </a:gs>
              <a:gs pos="100000">
                <a:srgbClr val="FFFFFF"/>
              </a:gs>
            </a:gsLst>
            <a:lin ang="16200000" scaled="1"/>
          </a:gradFill>
          <a:ln w="9525">
            <a:noFill/>
            <a:round/>
            <a:headEnd/>
            <a:tailEnd/>
          </a:ln>
        </p:spPr>
        <p:txBody>
          <a:bodyPr wrap="none" anchor="ctr"/>
          <a:lstStyle/>
          <a:p>
            <a:pPr>
              <a:defRPr/>
            </a:pPr>
            <a:endParaRPr lang="en-US" sz="2400">
              <a:ea typeface="+mn-ea"/>
            </a:endParaRPr>
          </a:p>
        </p:txBody>
      </p:sp>
      <p:pic>
        <p:nvPicPr>
          <p:cNvPr id="16398" name="Picture 14"/>
          <p:cNvPicPr>
            <a:picLocks noChangeAspect="1" noChangeArrowheads="1"/>
          </p:cNvPicPr>
          <p:nvPr/>
        </p:nvPicPr>
        <p:blipFill>
          <a:blip r:embed="rId13" cstate="print"/>
          <a:srcRect/>
          <a:stretch>
            <a:fillRect/>
          </a:stretch>
        </p:blipFill>
        <p:spPr bwMode="auto">
          <a:xfrm>
            <a:off x="11377085" y="6443664"/>
            <a:ext cx="512233" cy="369887"/>
          </a:xfrm>
          <a:prstGeom prst="rect">
            <a:avLst/>
          </a:prstGeom>
          <a:noFill/>
          <a:ln w="9525">
            <a:noFill/>
            <a:miter lim="800000"/>
            <a:headEnd/>
            <a:tailEnd/>
          </a:ln>
        </p:spPr>
      </p:pic>
      <p:sp>
        <p:nvSpPr>
          <p:cNvPr id="405520" name="Rectangle 16"/>
          <p:cNvSpPr>
            <a:spLocks noChangeArrowheads="1"/>
          </p:cNvSpPr>
          <p:nvPr/>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21" name="Text Box 17"/>
          <p:cNvSpPr txBox="1">
            <a:spLocks noChangeArrowheads="1"/>
          </p:cNvSpPr>
          <p:nvPr/>
        </p:nvSpPr>
        <p:spPr bwMode="auto">
          <a:xfrm>
            <a:off x="9660467" y="1"/>
            <a:ext cx="2531533" cy="299185"/>
          </a:xfrm>
          <a:prstGeom prst="rect">
            <a:avLst/>
          </a:prstGeom>
          <a:noFill/>
          <a:ln w="9525">
            <a:noFill/>
            <a:miter lim="800000"/>
            <a:headEnd/>
            <a:tailEnd/>
          </a:ln>
        </p:spPr>
        <p:txBody>
          <a:bodyPr lIns="90000" tIns="46800" rIns="90000" bIns="46800">
            <a:spAutoFit/>
          </a:bodyPr>
          <a:lstStyle/>
          <a:p>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C3411496-202E-4C09-B757-2BF41E392F66}" type="slidenum">
              <a:rPr lang="en-US" sz="1400" b="1">
                <a:solidFill>
                  <a:schemeClr val="tx1"/>
                </a:solidFill>
                <a:ea typeface="+mn-ea"/>
              </a:rPr>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US" sz="1400" b="1">
              <a:solidFill>
                <a:schemeClr val="tx1"/>
              </a:solidFill>
              <a:ea typeface="+mn-ea"/>
            </a:endParaRPr>
          </a:p>
        </p:txBody>
      </p:sp>
      <p:sp>
        <p:nvSpPr>
          <p:cNvPr id="405523" name="Rectangle 19"/>
          <p:cNvSpPr>
            <a:spLocks noChangeArrowheads="1"/>
          </p:cNvSpPr>
          <p:nvPr/>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24" name="AutoShape 20"/>
          <p:cNvSpPr>
            <a:spLocks noChangeArrowheads="1"/>
          </p:cNvSpPr>
          <p:nvPr/>
        </p:nvSpPr>
        <p:spPr bwMode="auto">
          <a:xfrm>
            <a:off x="0" y="6376988"/>
            <a:ext cx="12192000" cy="76200"/>
          </a:xfrm>
          <a:prstGeom prst="roundRect">
            <a:avLst>
              <a:gd name="adj" fmla="val 2083"/>
            </a:avLst>
          </a:prstGeom>
          <a:gradFill rotWithShape="0">
            <a:gsLst>
              <a:gs pos="0">
                <a:srgbClr val="000000"/>
              </a:gs>
              <a:gs pos="100000">
                <a:srgbClr val="FFFFFF"/>
              </a:gs>
            </a:gsLst>
            <a:lin ang="16200000" scaled="1"/>
          </a:gradFill>
          <a:ln w="9525">
            <a:noFill/>
            <a:round/>
            <a:headEnd/>
            <a:tailEnd/>
          </a:ln>
        </p:spPr>
        <p:txBody>
          <a:bodyPr wrap="none" anchor="ctr"/>
          <a:lstStyle/>
          <a:p>
            <a:pPr>
              <a:defRPr/>
            </a:pPr>
            <a:endParaRPr lang="en-US" sz="2400">
              <a:ea typeface="+mn-ea"/>
            </a:endParaRPr>
          </a:p>
        </p:txBody>
      </p:sp>
      <p:pic>
        <p:nvPicPr>
          <p:cNvPr id="16405" name="Picture 21"/>
          <p:cNvPicPr>
            <a:picLocks noChangeAspect="1" noChangeArrowheads="1"/>
          </p:cNvPicPr>
          <p:nvPr/>
        </p:nvPicPr>
        <p:blipFill>
          <a:blip r:embed="rId13" cstate="print"/>
          <a:srcRect/>
          <a:stretch>
            <a:fillRect/>
          </a:stretch>
        </p:blipFill>
        <p:spPr bwMode="auto">
          <a:xfrm>
            <a:off x="11377085" y="6443664"/>
            <a:ext cx="512233" cy="369887"/>
          </a:xfrm>
          <a:prstGeom prst="rect">
            <a:avLst/>
          </a:prstGeom>
          <a:noFill/>
          <a:ln w="9525">
            <a:noFill/>
            <a:miter lim="800000"/>
            <a:headEnd/>
            <a:tailEnd/>
          </a:ln>
        </p:spPr>
      </p:pic>
      <p:sp>
        <p:nvSpPr>
          <p:cNvPr id="405527" name="Rectangle 23"/>
          <p:cNvSpPr>
            <a:spLocks noChangeArrowheads="1"/>
          </p:cNvSpPr>
          <p:nvPr userDrawn="1"/>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28" name="Text Box 24"/>
          <p:cNvSpPr txBox="1">
            <a:spLocks noChangeArrowheads="1"/>
          </p:cNvSpPr>
          <p:nvPr userDrawn="1"/>
        </p:nvSpPr>
        <p:spPr bwMode="auto">
          <a:xfrm>
            <a:off x="9660467" y="1"/>
            <a:ext cx="2531533" cy="299185"/>
          </a:xfrm>
          <a:prstGeom prst="rect">
            <a:avLst/>
          </a:prstGeom>
          <a:noFill/>
          <a:ln w="9525">
            <a:noFill/>
            <a:miter lim="800000"/>
            <a:headEnd/>
            <a:tailEnd/>
          </a:ln>
        </p:spPr>
        <p:txBody>
          <a:bodyPr lIns="90000" tIns="46800" rIns="90000" bIns="46800">
            <a:spAutoFit/>
          </a:bodyPr>
          <a:lstStyle/>
          <a:p>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73DE32D9-3B3D-455B-81CA-B6A233809D52}" type="slidenum">
              <a:rPr lang="en-GB" sz="1400" b="1">
                <a:solidFill>
                  <a:schemeClr val="tx1"/>
                </a:solidFill>
                <a:ea typeface="+mn-ea"/>
              </a:rPr>
              <a:pPr algn="r">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sz="1400" b="1">
              <a:solidFill>
                <a:schemeClr val="tx1"/>
              </a:solidFill>
              <a:ea typeface="+mn-ea"/>
            </a:endParaRPr>
          </a:p>
        </p:txBody>
      </p:sp>
      <p:sp>
        <p:nvSpPr>
          <p:cNvPr id="405530" name="Rectangle 26"/>
          <p:cNvSpPr>
            <a:spLocks noChangeArrowheads="1"/>
          </p:cNvSpPr>
          <p:nvPr userDrawn="1"/>
        </p:nvSpPr>
        <p:spPr bwMode="auto">
          <a:xfrm>
            <a:off x="10991851" y="6453188"/>
            <a:ext cx="1200149" cy="404812"/>
          </a:xfrm>
          <a:prstGeom prst="rect">
            <a:avLst/>
          </a:prstGeom>
          <a:solidFill>
            <a:schemeClr val="bg1"/>
          </a:solidFill>
          <a:ln w="9525">
            <a:noFill/>
            <a:miter lim="800000"/>
            <a:headEnd/>
            <a:tailEnd/>
          </a:ln>
          <a:effectLst/>
        </p:spPr>
        <p:txBody>
          <a:bodyPr wrap="none" anchor="ctr"/>
          <a:lstStyle/>
          <a:p>
            <a:pPr>
              <a:defRPr/>
            </a:pPr>
            <a:endParaRPr lang="en-US" sz="2400">
              <a:ea typeface="+mn-ea"/>
            </a:endParaRPr>
          </a:p>
        </p:txBody>
      </p:sp>
      <p:sp>
        <p:nvSpPr>
          <p:cNvPr id="405531" name="AutoShape 27"/>
          <p:cNvSpPr>
            <a:spLocks noChangeArrowheads="1"/>
          </p:cNvSpPr>
          <p:nvPr userDrawn="1"/>
        </p:nvSpPr>
        <p:spPr bwMode="auto">
          <a:xfrm>
            <a:off x="0" y="6376988"/>
            <a:ext cx="12192000" cy="76200"/>
          </a:xfrm>
          <a:prstGeom prst="roundRect">
            <a:avLst>
              <a:gd name="adj" fmla="val 2083"/>
            </a:avLst>
          </a:prstGeom>
          <a:gradFill rotWithShape="0">
            <a:gsLst>
              <a:gs pos="0">
                <a:srgbClr val="000000"/>
              </a:gs>
              <a:gs pos="100000">
                <a:srgbClr val="FFFFFF"/>
              </a:gs>
            </a:gsLst>
            <a:lin ang="16200000" scaled="1"/>
          </a:gradFill>
          <a:ln w="9525">
            <a:noFill/>
            <a:round/>
            <a:headEnd/>
            <a:tailEnd/>
          </a:ln>
        </p:spPr>
        <p:txBody>
          <a:bodyPr wrap="none" anchor="ctr"/>
          <a:lstStyle/>
          <a:p>
            <a:pPr>
              <a:defRPr/>
            </a:pPr>
            <a:endParaRPr lang="en-US" sz="2400">
              <a:ea typeface="+mn-ea"/>
            </a:endParaRPr>
          </a:p>
        </p:txBody>
      </p:sp>
      <p:pic>
        <p:nvPicPr>
          <p:cNvPr id="2" name="Picture 1"/>
          <p:cNvPicPr>
            <a:picLocks noChangeAspect="1"/>
          </p:cNvPicPr>
          <p:nvPr userDrawn="1"/>
        </p:nvPicPr>
        <p:blipFill>
          <a:blip r:embed="rId14"/>
          <a:stretch>
            <a:fillRect/>
          </a:stretch>
        </p:blipFill>
        <p:spPr>
          <a:xfrm>
            <a:off x="2400533" y="6461446"/>
            <a:ext cx="1392767" cy="352104"/>
          </a:xfrm>
          <a:prstGeom prst="rect">
            <a:avLst/>
          </a:prstGeom>
        </p:spPr>
      </p:pic>
      <p:pic>
        <p:nvPicPr>
          <p:cNvPr id="3" name="Picture 2"/>
          <p:cNvPicPr>
            <a:picLocks noChangeAspect="1"/>
          </p:cNvPicPr>
          <p:nvPr userDrawn="1"/>
        </p:nvPicPr>
        <p:blipFill>
          <a:blip r:embed="rId15"/>
          <a:stretch>
            <a:fillRect/>
          </a:stretch>
        </p:blipFill>
        <p:spPr>
          <a:xfrm>
            <a:off x="143339" y="6487046"/>
            <a:ext cx="2210032" cy="339234"/>
          </a:xfrm>
          <a:prstGeom prst="rect">
            <a:avLst/>
          </a:prstGeom>
        </p:spPr>
      </p:pic>
      <p:pic>
        <p:nvPicPr>
          <p:cNvPr id="5" name="Picture 4"/>
          <p:cNvPicPr>
            <a:picLocks noChangeAspect="1"/>
          </p:cNvPicPr>
          <p:nvPr userDrawn="1"/>
        </p:nvPicPr>
        <p:blipFill rotWithShape="1">
          <a:blip r:embed="rId16"/>
          <a:srcRect t="1" b="44160"/>
          <a:stretch/>
        </p:blipFill>
        <p:spPr>
          <a:xfrm>
            <a:off x="5615947" y="6651264"/>
            <a:ext cx="2938831" cy="184344"/>
          </a:xfrm>
          <a:prstGeom prst="rect">
            <a:avLst/>
          </a:prstGeom>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449263" rtl="0" eaLnBrk="0" fontAlgn="base" hangingPunct="0">
        <a:spcBef>
          <a:spcPct val="0"/>
        </a:spcBef>
        <a:spcAft>
          <a:spcPct val="0"/>
        </a:spcAft>
        <a:buClr>
          <a:srgbClr val="800000"/>
        </a:buClr>
        <a:buSzPct val="100000"/>
        <a:buFont typeface="Times New Roman" pitchFamily="18" charset="0"/>
        <a:defRPr sz="3600">
          <a:solidFill>
            <a:srgbClr val="0070C0"/>
          </a:solidFill>
          <a:latin typeface="+mj-lt"/>
          <a:ea typeface="+mj-ea"/>
          <a:cs typeface="+mj-cs"/>
        </a:defRPr>
      </a:lvl1pPr>
      <a:lvl2pPr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2pPr>
      <a:lvl3pPr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3pPr>
      <a:lvl4pPr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4pPr>
      <a:lvl5pPr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5pPr>
      <a:lvl6pPr marL="457200"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6pPr>
      <a:lvl7pPr marL="914400"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7pPr>
      <a:lvl8pPr marL="1371600"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8pPr>
      <a:lvl9pPr marL="1828800" algn="l" defTabSz="449263" rtl="0" eaLnBrk="0" fontAlgn="base" hangingPunct="0">
        <a:spcBef>
          <a:spcPct val="0"/>
        </a:spcBef>
        <a:spcAft>
          <a:spcPct val="0"/>
        </a:spcAft>
        <a:buClr>
          <a:srgbClr val="800000"/>
        </a:buClr>
        <a:buSzPct val="100000"/>
        <a:buFont typeface="Times New Roman" pitchFamily="18" charset="0"/>
        <a:defRPr sz="3600">
          <a:solidFill>
            <a:srgbClr val="990033"/>
          </a:solidFill>
          <a:latin typeface="Arial" charset="0"/>
        </a:defRPr>
      </a:lvl9pPr>
    </p:titleStyle>
    <p:body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cikit-learn.org/stable/modules/generated/sklearn.linear_model.LassoCV.html#sklearn.linear_model.LassoCV"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1.xml"/><Relationship Id="rId4" Type="http://schemas.openxmlformats.org/officeDocument/2006/relationships/hyperlink" Target="https://scikit-learn.org/stable/modules/generated/sklearn.linear_model.LassoLarsCV.html#sklearn.linear_model.LassoLarsC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9416" y="1556793"/>
            <a:ext cx="10873207" cy="1827834"/>
          </a:xfrm>
        </p:spPr>
        <p:txBody>
          <a:bodyPr/>
          <a:lstStyle/>
          <a:p>
            <a:pPr algn="ctr"/>
            <a:r>
              <a:rPr lang="en-US" sz="4000" b="1" dirty="0"/>
              <a:t>Machine Learning: </a:t>
            </a:r>
            <a:br>
              <a:rPr lang="en-US" sz="4000" b="1" dirty="0"/>
            </a:br>
            <a:r>
              <a:rPr lang="en-US" sz="4000" b="1" dirty="0"/>
              <a:t>Algorithms and Applications</a:t>
            </a:r>
          </a:p>
        </p:txBody>
      </p:sp>
      <p:sp>
        <p:nvSpPr>
          <p:cNvPr id="2" name="文本框 1"/>
          <p:cNvSpPr txBox="1"/>
          <p:nvPr/>
        </p:nvSpPr>
        <p:spPr>
          <a:xfrm>
            <a:off x="2279576" y="3158068"/>
            <a:ext cx="7776864" cy="905056"/>
          </a:xfrm>
          <a:prstGeom prst="rect">
            <a:avLst/>
          </a:prstGeom>
          <a:noFill/>
        </p:spPr>
        <p:txBody>
          <a:bodyPr wrap="square" rtlCol="0">
            <a:spAutoFit/>
          </a:bodyPr>
          <a:lstStyle/>
          <a:p>
            <a:pPr algn="ctr">
              <a:lnSpc>
                <a:spcPct val="150000"/>
              </a:lnSpc>
            </a:pPr>
            <a:r>
              <a:rPr lang="en-US" altLang="zh-CN" sz="4000" b="1" dirty="0"/>
              <a:t>Regression</a:t>
            </a:r>
            <a:endParaRPr lang="zh-CN" altLang="en-US" sz="3600" b="1" dirty="0"/>
          </a:p>
        </p:txBody>
      </p:sp>
      <p:sp>
        <p:nvSpPr>
          <p:cNvPr id="4" name="文本框 3"/>
          <p:cNvSpPr txBox="1"/>
          <p:nvPr/>
        </p:nvSpPr>
        <p:spPr>
          <a:xfrm>
            <a:off x="3071664" y="4333474"/>
            <a:ext cx="6336704" cy="584775"/>
          </a:xfrm>
          <a:prstGeom prst="rect">
            <a:avLst/>
          </a:prstGeom>
          <a:noFill/>
        </p:spPr>
        <p:txBody>
          <a:bodyPr wrap="square" rtlCol="0">
            <a:spAutoFit/>
          </a:bodyPr>
          <a:lstStyle/>
          <a:p>
            <a:pPr algn="ctr"/>
            <a:r>
              <a:rPr lang="en-US" altLang="zh-CN" sz="3200" dirty="0"/>
              <a:t>Week 3</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Another exercise of Linear Regression.</a:t>
            </a:r>
          </a:p>
        </p:txBody>
      </p:sp>
      <p:sp>
        <p:nvSpPr>
          <p:cNvPr id="6" name="内容占位符 2">
            <a:extLst>
              <a:ext uri="{FF2B5EF4-FFF2-40B4-BE49-F238E27FC236}">
                <a16:creationId xmlns:a16="http://schemas.microsoft.com/office/drawing/2014/main" id="{35D59B5B-DBC8-48F9-8C71-406EBEE561B2}"/>
              </a:ext>
            </a:extLst>
          </p:cNvPr>
          <p:cNvSpPr txBox="1">
            <a:spLocks/>
          </p:cNvSpPr>
          <p:nvPr/>
        </p:nvSpPr>
        <p:spPr bwMode="auto">
          <a:xfrm>
            <a:off x="551384" y="1762670"/>
            <a:ext cx="11196306" cy="454664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a:lstStyle>
          <a:p>
            <a:pPr marL="0" indent="0">
              <a:buNone/>
            </a:pPr>
            <a:r>
              <a:rPr lang="en-US" altLang="zh-CN" sz="3200" b="0" kern="0" dirty="0">
                <a:latin typeface="Times New Roman" panose="02020603050405020304" pitchFamily="18" charset="0"/>
                <a:cs typeface="Times New Roman" panose="02020603050405020304" pitchFamily="18" charset="0"/>
              </a:rPr>
              <a:t>The example uses only the first feature of the diabetes dataset, in order to illustrate the data points within the two-dimensional plot. The straight line can be seen in the plot, showing how linear regression attempts to draw a straight line that will best minimize the residual sum of squares between the observed responses in the dataset, and the responses predicted by the linear approximation.</a:t>
            </a:r>
          </a:p>
          <a:p>
            <a:pPr marL="0" indent="0">
              <a:buNone/>
            </a:pPr>
            <a:endParaRPr lang="en-US" altLang="zh-CN" sz="3200" b="0" kern="0" dirty="0">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r>
              <a:rPr lang="en-US" altLang="zh-CN" sz="32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See the example code provided in Moodle.</a:t>
            </a:r>
          </a:p>
        </p:txBody>
      </p:sp>
    </p:spTree>
    <p:extLst>
      <p:ext uri="{BB962C8B-B14F-4D97-AF65-F5344CB8AC3E}">
        <p14:creationId xmlns:p14="http://schemas.microsoft.com/office/powerpoint/2010/main" val="143777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Try Ridge regression</a:t>
            </a:r>
          </a:p>
        </p:txBody>
      </p:sp>
      <p:pic>
        <p:nvPicPr>
          <p:cNvPr id="6" name="图片 5">
            <a:extLst>
              <a:ext uri="{FF2B5EF4-FFF2-40B4-BE49-F238E27FC236}">
                <a16:creationId xmlns:a16="http://schemas.microsoft.com/office/drawing/2014/main" id="{0F4B51E0-B4C7-4520-B99F-C93E07B71691}"/>
              </a:ext>
            </a:extLst>
          </p:cNvPr>
          <p:cNvPicPr>
            <a:picLocks noChangeAspect="1"/>
          </p:cNvPicPr>
          <p:nvPr/>
        </p:nvPicPr>
        <p:blipFill>
          <a:blip r:embed="rId2"/>
          <a:stretch>
            <a:fillRect/>
          </a:stretch>
        </p:blipFill>
        <p:spPr>
          <a:xfrm>
            <a:off x="526774" y="2385867"/>
            <a:ext cx="11355385" cy="2086266"/>
          </a:xfrm>
          <a:prstGeom prst="rect">
            <a:avLst/>
          </a:prstGeom>
        </p:spPr>
      </p:pic>
    </p:spTree>
    <p:extLst>
      <p:ext uri="{BB962C8B-B14F-4D97-AF65-F5344CB8AC3E}">
        <p14:creationId xmlns:p14="http://schemas.microsoft.com/office/powerpoint/2010/main" val="244313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Another exercise of Ridge regression.</a:t>
            </a:r>
          </a:p>
        </p:txBody>
      </p:sp>
      <p:sp>
        <p:nvSpPr>
          <p:cNvPr id="6" name="内容占位符 2">
            <a:extLst>
              <a:ext uri="{FF2B5EF4-FFF2-40B4-BE49-F238E27FC236}">
                <a16:creationId xmlns:a16="http://schemas.microsoft.com/office/drawing/2014/main" id="{35D59B5B-DBC8-48F9-8C71-406EBEE561B2}"/>
              </a:ext>
            </a:extLst>
          </p:cNvPr>
          <p:cNvSpPr txBox="1">
            <a:spLocks/>
          </p:cNvSpPr>
          <p:nvPr/>
        </p:nvSpPr>
        <p:spPr bwMode="auto">
          <a:xfrm>
            <a:off x="551384" y="1762670"/>
            <a:ext cx="11196306" cy="454664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a:lstStyle>
          <a:p>
            <a:pPr marL="0" indent="0">
              <a:buNone/>
            </a:pPr>
            <a:r>
              <a:rPr lang="en-US" altLang="zh-CN" sz="3200" b="0" kern="0" dirty="0">
                <a:latin typeface="Times New Roman" panose="02020603050405020304" pitchFamily="18" charset="0"/>
                <a:cs typeface="Times New Roman" panose="02020603050405020304" pitchFamily="18" charset="0"/>
              </a:rPr>
              <a:t>Shows the effect of collinearity in the coefficients of an estimator.</a:t>
            </a:r>
          </a:p>
          <a:p>
            <a:pPr marL="0" indent="0">
              <a:buNone/>
            </a:pPr>
            <a:r>
              <a:rPr lang="en-US" altLang="zh-CN" sz="3200" b="0" kern="0" dirty="0">
                <a:latin typeface="Times New Roman" panose="02020603050405020304" pitchFamily="18" charset="0"/>
                <a:cs typeface="Times New Roman" panose="02020603050405020304" pitchFamily="18" charset="0"/>
              </a:rPr>
              <a:t>Ridge Regression is the estimator used in this example. Each color represents a different feature of the coefficient vector, and this is displayed as a function of the regularization parameter.</a:t>
            </a:r>
          </a:p>
          <a:p>
            <a:pPr marL="0" indent="0">
              <a:buNone/>
            </a:pPr>
            <a:endParaRPr lang="en-US" altLang="zh-CN" sz="3200" b="0" kern="0" dirty="0">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r>
              <a:rPr lang="en-US" altLang="zh-CN" sz="32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See the example code provided in Moodle.</a:t>
            </a:r>
          </a:p>
        </p:txBody>
      </p:sp>
    </p:spTree>
    <p:extLst>
      <p:ext uri="{BB962C8B-B14F-4D97-AF65-F5344CB8AC3E}">
        <p14:creationId xmlns:p14="http://schemas.microsoft.com/office/powerpoint/2010/main" val="332121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Try Lasso regression</a:t>
            </a:r>
          </a:p>
        </p:txBody>
      </p:sp>
      <p:pic>
        <p:nvPicPr>
          <p:cNvPr id="6" name="图片 5">
            <a:extLst>
              <a:ext uri="{FF2B5EF4-FFF2-40B4-BE49-F238E27FC236}">
                <a16:creationId xmlns:a16="http://schemas.microsoft.com/office/drawing/2014/main" id="{FB4471FD-FFF3-4758-A30F-993DE8D10D8E}"/>
              </a:ext>
            </a:extLst>
          </p:cNvPr>
          <p:cNvPicPr>
            <a:picLocks noChangeAspect="1"/>
          </p:cNvPicPr>
          <p:nvPr/>
        </p:nvPicPr>
        <p:blipFill>
          <a:blip r:embed="rId2"/>
          <a:stretch>
            <a:fillRect/>
          </a:stretch>
        </p:blipFill>
        <p:spPr>
          <a:xfrm>
            <a:off x="551384" y="2517525"/>
            <a:ext cx="11345858" cy="1667108"/>
          </a:xfrm>
          <a:prstGeom prst="rect">
            <a:avLst/>
          </a:prstGeom>
        </p:spPr>
      </p:pic>
    </p:spTree>
    <p:extLst>
      <p:ext uri="{BB962C8B-B14F-4D97-AF65-F5344CB8AC3E}">
        <p14:creationId xmlns:p14="http://schemas.microsoft.com/office/powerpoint/2010/main" val="99038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Another exercise of Lasso regression.</a:t>
            </a:r>
          </a:p>
        </p:txBody>
      </p:sp>
      <p:sp>
        <p:nvSpPr>
          <p:cNvPr id="6" name="内容占位符 2">
            <a:extLst>
              <a:ext uri="{FF2B5EF4-FFF2-40B4-BE49-F238E27FC236}">
                <a16:creationId xmlns:a16="http://schemas.microsoft.com/office/drawing/2014/main" id="{35D59B5B-DBC8-48F9-8C71-406EBEE561B2}"/>
              </a:ext>
            </a:extLst>
          </p:cNvPr>
          <p:cNvSpPr txBox="1">
            <a:spLocks/>
          </p:cNvSpPr>
          <p:nvPr/>
        </p:nvSpPr>
        <p:spPr bwMode="auto">
          <a:xfrm>
            <a:off x="551384" y="1762670"/>
            <a:ext cx="11196306" cy="454664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a:lstStyle>
          <a:p>
            <a:pPr marL="0" indent="0">
              <a:buNone/>
            </a:pPr>
            <a:r>
              <a:rPr lang="en-US" altLang="zh-CN" sz="3200" b="0" kern="0" dirty="0">
                <a:latin typeface="Times New Roman" panose="02020603050405020304" pitchFamily="18" charset="0"/>
                <a:cs typeface="Times New Roman" panose="02020603050405020304" pitchFamily="18" charset="0"/>
              </a:rPr>
              <a:t>This example shows the reconstruction of an image from a set of parallel projections, acquired along different angles. Such a dataset is acquired in computed tomography (CT).</a:t>
            </a:r>
          </a:p>
          <a:p>
            <a:pPr marL="0" indent="0">
              <a:buNone/>
            </a:pPr>
            <a:endPar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endParaRPr>
          </a:p>
          <a:p>
            <a:pPr marL="0" indent="0">
              <a:buNone/>
            </a:pPr>
            <a:endParaRPr lang="en-US" altLang="zh-CN" sz="3200" b="0" kern="0" dirty="0">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r>
              <a:rPr lang="en-US" altLang="zh-CN" sz="32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See the example code provided in Moodle.</a:t>
            </a:r>
          </a:p>
        </p:txBody>
      </p:sp>
    </p:spTree>
    <p:extLst>
      <p:ext uri="{BB962C8B-B14F-4D97-AF65-F5344CB8AC3E}">
        <p14:creationId xmlns:p14="http://schemas.microsoft.com/office/powerpoint/2010/main" val="317508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Another exercise of Lasso regression.</a:t>
            </a:r>
          </a:p>
        </p:txBody>
      </p:sp>
      <p:sp>
        <p:nvSpPr>
          <p:cNvPr id="6" name="内容占位符 2">
            <a:extLst>
              <a:ext uri="{FF2B5EF4-FFF2-40B4-BE49-F238E27FC236}">
                <a16:creationId xmlns:a16="http://schemas.microsoft.com/office/drawing/2014/main" id="{35D59B5B-DBC8-48F9-8C71-406EBEE561B2}"/>
              </a:ext>
            </a:extLst>
          </p:cNvPr>
          <p:cNvSpPr txBox="1">
            <a:spLocks/>
          </p:cNvSpPr>
          <p:nvPr/>
        </p:nvSpPr>
        <p:spPr bwMode="auto">
          <a:xfrm>
            <a:off x="551384" y="1762670"/>
            <a:ext cx="11196306" cy="454664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a:lstStyle>
          <a:p>
            <a:pPr marL="0" indent="0">
              <a:buNone/>
            </a:pPr>
            <a:r>
              <a:rPr lang="en-US" altLang="zh-CN" sz="1800" b="0" kern="0" dirty="0">
                <a:latin typeface="Times New Roman" panose="02020603050405020304" pitchFamily="18" charset="0"/>
                <a:cs typeface="Times New Roman" panose="02020603050405020304" pitchFamily="18" charset="0"/>
              </a:rPr>
              <a:t>Without any prior information on the sample, the number of projections required to reconstruct the image is of the order of the linear size l of the image (in pixels). For simplicity we consider here a sparse image, where only pixels on the boundary of objects have a non-zero value. Such data could correspond for example to a cellular material. Note however that most images are sparse in a different basis, such as the </a:t>
            </a:r>
            <a:r>
              <a:rPr lang="en-US" altLang="zh-CN" sz="1800" b="0" kern="0" dirty="0" err="1">
                <a:latin typeface="Times New Roman" panose="02020603050405020304" pitchFamily="18" charset="0"/>
                <a:cs typeface="Times New Roman" panose="02020603050405020304" pitchFamily="18" charset="0"/>
              </a:rPr>
              <a:t>Haar</a:t>
            </a:r>
            <a:r>
              <a:rPr lang="en-US" altLang="zh-CN" sz="1800" b="0" kern="0" dirty="0">
                <a:latin typeface="Times New Roman" panose="02020603050405020304" pitchFamily="18" charset="0"/>
                <a:cs typeface="Times New Roman" panose="02020603050405020304" pitchFamily="18" charset="0"/>
              </a:rPr>
              <a:t> wavelets. Only l/7 projections are acquired, therefore it is necessary to use prior information available on the sample (its sparsity): this is an example of compressive sensing.</a:t>
            </a:r>
          </a:p>
          <a:p>
            <a:pPr marL="0" indent="0">
              <a:buNone/>
            </a:pPr>
            <a:r>
              <a:rPr lang="en-US" altLang="zh-CN" sz="1800" b="0" kern="0" dirty="0">
                <a:latin typeface="Times New Roman" panose="02020603050405020304" pitchFamily="18" charset="0"/>
                <a:cs typeface="Times New Roman" panose="02020603050405020304" pitchFamily="18" charset="0"/>
              </a:rPr>
              <a:t>The tomography projection operation is a linear transformation. In addition to the data-fidelity term corresponding to a linear regression, we penalize the L1 norm of the image to account for its sparsity. The resulting optimization problem is called the Lasso. We use the class Lasso, that uses the coordinate descent algorithm. Importantly, this implementation is more computationally efficient on a sparse matrix, than the projection operator used here.</a:t>
            </a:r>
          </a:p>
          <a:p>
            <a:pPr marL="0" indent="0">
              <a:buNone/>
            </a:pPr>
            <a:r>
              <a:rPr lang="en-US" altLang="zh-CN" sz="1800" b="0" kern="0" dirty="0">
                <a:latin typeface="Times New Roman" panose="02020603050405020304" pitchFamily="18" charset="0"/>
                <a:cs typeface="Times New Roman" panose="02020603050405020304" pitchFamily="18" charset="0"/>
              </a:rPr>
              <a:t>The reconstruction with L1 penalization gives a result with zero error (all pixels are successfully labeled with 0 or 1), even if noise was added to the projections. In comparison, an L2 penalization (Ridge) produces a large number of labeling errors for the pixels. Important artifacts are observed on the reconstructed image, contrary to the L1 penalization. Note in particular the circular artifact separating the pixels in the corners, that have contributed to fewer projections than the central disk.</a:t>
            </a:r>
          </a:p>
        </p:txBody>
      </p:sp>
    </p:spTree>
    <p:extLst>
      <p:ext uri="{BB962C8B-B14F-4D97-AF65-F5344CB8AC3E}">
        <p14:creationId xmlns:p14="http://schemas.microsoft.com/office/powerpoint/2010/main" val="220582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5023"/>
            <a:ext cx="7739062" cy="747713"/>
          </a:xfrm>
        </p:spPr>
        <p:txBody>
          <a:bodyPr/>
          <a:lstStyle/>
          <a:p>
            <a:r>
              <a:rPr lang="en-US" altLang="zh-CN" sz="3200" dirty="0"/>
              <a:t>Regression</a:t>
            </a:r>
            <a:endParaRPr lang="en-US" sz="3200" dirty="0"/>
          </a:p>
        </p:txBody>
      </p:sp>
      <p:sp>
        <p:nvSpPr>
          <p:cNvPr id="5" name="内容占位符 2">
            <a:extLst>
              <a:ext uri="{FF2B5EF4-FFF2-40B4-BE49-F238E27FC236}">
                <a16:creationId xmlns:a16="http://schemas.microsoft.com/office/drawing/2014/main" id="{F47A8101-8BC0-43A9-A8B7-BC1E202419BE}"/>
              </a:ext>
            </a:extLst>
          </p:cNvPr>
          <p:cNvSpPr>
            <a:spLocks noGrp="1"/>
          </p:cNvSpPr>
          <p:nvPr>
            <p:ph idx="1"/>
          </p:nvPr>
        </p:nvSpPr>
        <p:spPr>
          <a:xfrm>
            <a:off x="191344" y="1052736"/>
            <a:ext cx="11060131" cy="747713"/>
          </a:xfrm>
        </p:spPr>
        <p:txBody>
          <a:bodyPr/>
          <a:lstStyle/>
          <a:p>
            <a:pPr>
              <a:buFont typeface="Wingdings" panose="05000000000000000000" pitchFamily="2" charset="2"/>
              <a:buChar char="l"/>
            </a:pPr>
            <a:r>
              <a:rPr lang="en-US" altLang="zh-CN" sz="3600" dirty="0">
                <a:latin typeface="Times New Roman" panose="02020603050405020304" pitchFamily="18" charset="0"/>
                <a:cs typeface="Times New Roman" panose="02020603050405020304" pitchFamily="18" charset="0"/>
              </a:rPr>
              <a:t>Setting regularization parameter in Lasso regression.</a:t>
            </a:r>
          </a:p>
        </p:txBody>
      </p:sp>
      <p:sp>
        <p:nvSpPr>
          <p:cNvPr id="6" name="内容占位符 2">
            <a:extLst>
              <a:ext uri="{FF2B5EF4-FFF2-40B4-BE49-F238E27FC236}">
                <a16:creationId xmlns:a16="http://schemas.microsoft.com/office/drawing/2014/main" id="{35D59B5B-DBC8-48F9-8C71-406EBEE561B2}"/>
              </a:ext>
            </a:extLst>
          </p:cNvPr>
          <p:cNvSpPr txBox="1">
            <a:spLocks/>
          </p:cNvSpPr>
          <p:nvPr/>
        </p:nvSpPr>
        <p:spPr bwMode="auto">
          <a:xfrm>
            <a:off x="551384" y="1762670"/>
            <a:ext cx="11196306" cy="4546649"/>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marL="341313" indent="-341313" algn="just" defTabSz="449263" rtl="0" eaLnBrk="0" fontAlgn="base" hangingPunct="0">
              <a:spcBef>
                <a:spcPts val="588"/>
              </a:spcBef>
              <a:spcAft>
                <a:spcPct val="0"/>
              </a:spcAft>
              <a:buClr>
                <a:srgbClr val="CC3300"/>
              </a:buClr>
              <a:buSzPct val="80000"/>
              <a:buFont typeface="Wingdings" pitchFamily="2" charset="2"/>
              <a:buChar char=""/>
              <a:defRPr sz="2400" b="1">
                <a:solidFill>
                  <a:srgbClr val="000000"/>
                </a:solidFill>
                <a:latin typeface="+mn-lt"/>
                <a:ea typeface="+mn-ea"/>
                <a:cs typeface="+mn-cs"/>
              </a:defRPr>
            </a:lvl1pPr>
            <a:lvl2pPr marL="741363" indent="-284163" algn="just" defTabSz="449263" rtl="0" eaLnBrk="0" fontAlgn="base" hangingPunct="0">
              <a:spcBef>
                <a:spcPts val="588"/>
              </a:spcBef>
              <a:spcAft>
                <a:spcPct val="0"/>
              </a:spcAft>
              <a:buClr>
                <a:srgbClr val="CC3300"/>
              </a:buClr>
              <a:buSzPct val="100000"/>
              <a:buFont typeface="Arial Black" pitchFamily="34" charset="0"/>
              <a:buChar char="–"/>
              <a:defRPr sz="2400" b="1">
                <a:solidFill>
                  <a:srgbClr val="000000"/>
                </a:solidFill>
                <a:latin typeface="+mn-lt"/>
                <a:ea typeface="+mn-ea"/>
              </a:defRPr>
            </a:lvl2pPr>
            <a:lvl3pPr marL="1143000" indent="-228600" algn="l" defTabSz="449263" rtl="0" eaLnBrk="0" fontAlgn="base" hangingPunct="0">
              <a:spcBef>
                <a:spcPts val="588"/>
              </a:spcBef>
              <a:spcAft>
                <a:spcPct val="0"/>
              </a:spcAft>
              <a:buClr>
                <a:srgbClr val="CC3300"/>
              </a:buClr>
              <a:buSzPct val="100000"/>
              <a:buFont typeface="Times New Roman" pitchFamily="18" charset="0"/>
              <a:buChar char="•"/>
              <a:defRPr sz="2400" b="1">
                <a:solidFill>
                  <a:srgbClr val="000000"/>
                </a:solidFill>
                <a:latin typeface="+mn-lt"/>
                <a:ea typeface="+mn-ea"/>
              </a:defRPr>
            </a:lvl3pPr>
            <a:lvl4pPr marL="1600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4pPr>
            <a:lvl5pPr marL="20574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5pPr>
            <a:lvl6pPr marL="25146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6pPr>
            <a:lvl7pPr marL="29718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7pPr>
            <a:lvl8pPr marL="34290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8pPr>
            <a:lvl9pPr marL="3886200" indent="-228600" algn="l" defTabSz="449263" rtl="0" eaLnBrk="0" fontAlgn="base" hangingPunct="0">
              <a:spcBef>
                <a:spcPts val="488"/>
              </a:spcBef>
              <a:spcAft>
                <a:spcPct val="0"/>
              </a:spcAft>
              <a:buClr>
                <a:srgbClr val="CC3300"/>
              </a:buClr>
              <a:buSzPct val="100000"/>
              <a:buFont typeface="Times New Roman" pitchFamily="18" charset="0"/>
              <a:buChar char="•"/>
              <a:defRPr sz="2000" b="1">
                <a:solidFill>
                  <a:srgbClr val="000000"/>
                </a:solidFill>
                <a:latin typeface="+mn-lt"/>
                <a:ea typeface="+mn-ea"/>
              </a:defRPr>
            </a:lvl9pPr>
          </a:lstStyle>
          <a:p>
            <a:pPr marL="0" indent="0">
              <a:buNone/>
            </a:pPr>
            <a:r>
              <a:rPr lang="en-US" altLang="zh-CN" sz="3200" b="0" kern="0" dirty="0">
                <a:latin typeface="Times New Roman" panose="02020603050405020304" pitchFamily="18" charset="0"/>
                <a:cs typeface="Times New Roman" panose="02020603050405020304" pitchFamily="18" charset="0"/>
              </a:rPr>
              <a:t>The alpha parameter controls the degree of sparsity of the estimated coefficients.</a:t>
            </a:r>
          </a:p>
          <a:p>
            <a:pPr marL="0" indent="0">
              <a:buNone/>
            </a:pPr>
            <a:endPar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endParaRPr>
          </a:p>
          <a:p>
            <a:pPr marL="0" indent="0">
              <a:buNone/>
            </a:pP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rPr>
              <a:t>scikit-learn exposes objects that set the Lasso alpha parameter by cross-validation: </a:t>
            </a:r>
            <a:r>
              <a:rPr lang="en-US" altLang="zh-CN" sz="3200" b="0" kern="0" dirty="0" err="1">
                <a:latin typeface="Times New Roman" panose="02020603050405020304" pitchFamily="18" charset="0"/>
                <a:ea typeface="思源黑体 Medium" panose="020B0600000000000000" pitchFamily="34" charset="-122"/>
                <a:cs typeface="Times New Roman" panose="02020603050405020304" pitchFamily="18" charset="0"/>
              </a:rPr>
              <a:t>LassoCV</a:t>
            </a: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rPr>
              <a:t> and </a:t>
            </a:r>
            <a:r>
              <a:rPr lang="en-US" altLang="zh-CN" sz="3200" b="0" kern="0" dirty="0" err="1">
                <a:latin typeface="Times New Roman" panose="02020603050405020304" pitchFamily="18" charset="0"/>
                <a:ea typeface="思源黑体 Medium" panose="020B0600000000000000" pitchFamily="34" charset="-122"/>
                <a:cs typeface="Times New Roman" panose="02020603050405020304" pitchFamily="18" charset="0"/>
              </a:rPr>
              <a:t>LassoLarsCV</a:t>
            </a: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rPr>
              <a:t>. </a:t>
            </a:r>
          </a:p>
          <a:p>
            <a:pPr marL="0" indent="0">
              <a:buNone/>
            </a:pPr>
            <a:endPar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endParaRPr>
          </a:p>
          <a:p>
            <a:pPr marL="0" indent="0">
              <a:buNone/>
            </a:pP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rPr>
              <a:t>Visit </a:t>
            </a: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hlinkClick r:id="rId2"/>
              </a:rPr>
              <a:t>https://scikit-learn.org/</a:t>
            </a:r>
            <a:r>
              <a:rPr lang="en-US" altLang="zh-CN" sz="3200" b="0" kern="0" dirty="0">
                <a:latin typeface="Times New Roman" panose="02020603050405020304" pitchFamily="18" charset="0"/>
                <a:ea typeface="思源黑体 Medium" panose="020B0600000000000000" pitchFamily="34" charset="-122"/>
                <a:cs typeface="Times New Roman" panose="02020603050405020304" pitchFamily="18" charset="0"/>
              </a:rPr>
              <a:t> for details.</a:t>
            </a:r>
          </a:p>
          <a:p>
            <a:pPr marL="0" indent="0">
              <a:buNone/>
            </a:pPr>
            <a:endParaRPr lang="en-US" altLang="zh-CN" sz="3200" b="0" kern="0" dirty="0">
              <a:latin typeface="思源黑体 Medium" panose="020B0600000000000000" pitchFamily="34" charset="-122"/>
              <a:ea typeface="思源黑体 Medium" panose="020B0600000000000000" pitchFamily="34" charset="-122"/>
              <a:cs typeface="Times New Roman" panose="02020603050405020304" pitchFamily="18" charset="0"/>
            </a:endParaRPr>
          </a:p>
        </p:txBody>
      </p:sp>
      <p:sp>
        <p:nvSpPr>
          <p:cNvPr id="3" name="Rectangle 1">
            <a:extLst>
              <a:ext uri="{FF2B5EF4-FFF2-40B4-BE49-F238E27FC236}">
                <a16:creationId xmlns:a16="http://schemas.microsoft.com/office/drawing/2014/main" id="{FB720A62-8324-4E60-B134-E26F52257E2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212529"/>
                </a:solidFill>
                <a:effectLst/>
                <a:latin typeface="Arial" panose="020B0604020202020204" pitchFamily="34" charset="0"/>
                <a:ea typeface="-apple-system"/>
              </a:rPr>
              <a:t>scikit-learn exposes objects that set the Lasso </a:t>
            </a:r>
            <a:r>
              <a:rPr kumimoji="0" lang="zh-CN" altLang="zh-CN" sz="1000" b="0" i="0" u="none" strike="noStrike" cap="none" normalizeH="0" baseline="0">
                <a:ln>
                  <a:noFill/>
                </a:ln>
                <a:solidFill>
                  <a:srgbClr val="222222"/>
                </a:solidFill>
                <a:effectLst/>
                <a:latin typeface="Arial Unicode MS"/>
                <a:ea typeface="SFMono-Regular"/>
              </a:rPr>
              <a:t>alpha</a:t>
            </a:r>
            <a:r>
              <a:rPr kumimoji="0" lang="zh-CN" altLang="zh-CN" sz="1200" b="0" i="0" u="none" strike="noStrike" cap="none" normalizeH="0" baseline="0">
                <a:ln>
                  <a:noFill/>
                </a:ln>
                <a:solidFill>
                  <a:srgbClr val="212529"/>
                </a:solidFill>
                <a:effectLst/>
                <a:ea typeface="-apple-system"/>
              </a:rPr>
              <a:t> </a:t>
            </a:r>
            <a:r>
              <a:rPr kumimoji="0" lang="zh-CN" altLang="zh-CN" sz="1200" b="0" i="0" u="none" strike="noStrike" cap="none" normalizeH="0" baseline="0">
                <a:ln>
                  <a:noFill/>
                </a:ln>
                <a:solidFill>
                  <a:srgbClr val="212529"/>
                </a:solidFill>
                <a:effectLst/>
                <a:latin typeface="Arial" panose="020B0604020202020204" pitchFamily="34" charset="0"/>
                <a:ea typeface="-apple-system"/>
              </a:rPr>
              <a:t>parameter by cross-validation: </a:t>
            </a:r>
            <a:r>
              <a:rPr kumimoji="0" lang="zh-CN" altLang="zh-CN" sz="1000" b="1" i="0" u="none" strike="noStrike" cap="none" normalizeH="0" baseline="0">
                <a:ln>
                  <a:noFill/>
                </a:ln>
                <a:solidFill>
                  <a:srgbClr val="2878A2"/>
                </a:solidFill>
                <a:effectLst/>
                <a:latin typeface="Arial Unicode MS"/>
                <a:ea typeface="SFMono-Regular"/>
                <a:hlinkClick r:id="rId3" tooltip="sklearn.linear_model.LassoCV"/>
              </a:rPr>
              <a:t>LassoCV</a:t>
            </a:r>
            <a:r>
              <a:rPr kumimoji="0" lang="zh-CN" altLang="zh-CN" sz="1200" b="0" i="0" u="none" strike="noStrike" cap="none" normalizeH="0" baseline="0">
                <a:ln>
                  <a:noFill/>
                </a:ln>
                <a:solidFill>
                  <a:srgbClr val="212529"/>
                </a:solidFill>
                <a:effectLst/>
                <a:ea typeface="-apple-system"/>
              </a:rPr>
              <a:t> </a:t>
            </a:r>
            <a:r>
              <a:rPr kumimoji="0" lang="zh-CN" altLang="zh-CN" sz="1200" b="0" i="0" u="none" strike="noStrike" cap="none" normalizeH="0" baseline="0">
                <a:ln>
                  <a:noFill/>
                </a:ln>
                <a:solidFill>
                  <a:srgbClr val="212529"/>
                </a:solidFill>
                <a:effectLst/>
                <a:latin typeface="Arial" panose="020B0604020202020204" pitchFamily="34" charset="0"/>
                <a:ea typeface="-apple-system"/>
              </a:rPr>
              <a:t>and </a:t>
            </a:r>
            <a:r>
              <a:rPr kumimoji="0" lang="zh-CN" altLang="zh-CN" sz="1000" b="1" i="0" u="none" strike="noStrike" cap="none" normalizeH="0" baseline="0">
                <a:ln>
                  <a:noFill/>
                </a:ln>
                <a:solidFill>
                  <a:srgbClr val="2878A2"/>
                </a:solidFill>
                <a:effectLst/>
                <a:latin typeface="Arial Unicode MS"/>
                <a:ea typeface="SFMono-Regular"/>
                <a:hlinkClick r:id="rId4" tooltip="sklearn.linear_model.LassoLarsCV"/>
              </a:rPr>
              <a:t>LassoLarsCV</a:t>
            </a:r>
            <a:r>
              <a:rPr kumimoji="0" lang="zh-CN" altLang="zh-CN" sz="1200" b="0" i="0" u="none" strike="noStrike" cap="none" normalizeH="0" baseline="0">
                <a:ln>
                  <a:noFill/>
                </a:ln>
                <a:solidFill>
                  <a:srgbClr val="212529"/>
                </a:solidFill>
                <a:effectLst/>
                <a:ea typeface="-apple-system"/>
              </a:rPr>
              <a:t>.</a:t>
            </a:r>
            <a:r>
              <a:rPr kumimoji="0" lang="zh-CN" altLang="zh-CN" sz="1200" b="0" i="0" u="none" strike="noStrike" cap="none" normalizeH="0" baseline="0">
                <a:ln>
                  <a:noFill/>
                </a:ln>
                <a:solidFill>
                  <a:srgbClr val="212529"/>
                </a:solidFill>
                <a:effectLst/>
                <a:latin typeface="Arial" panose="020B0604020202020204" pitchFamily="34" charset="0"/>
                <a:ea typeface="-apple-system"/>
              </a:rPr>
              <a:t> </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652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4945343-9173-486F-BD4A-F3A7343E579C}"/>
              </a:ext>
            </a:extLst>
          </p:cNvPr>
          <p:cNvSpPr txBox="1"/>
          <p:nvPr/>
        </p:nvSpPr>
        <p:spPr>
          <a:xfrm>
            <a:off x="2423592" y="2090172"/>
            <a:ext cx="6840760" cy="2677656"/>
          </a:xfrm>
          <a:prstGeom prst="rect">
            <a:avLst/>
          </a:prstGeom>
          <a:noFill/>
        </p:spPr>
        <p:txBody>
          <a:bodyPr wrap="square">
            <a:spAutoFit/>
          </a:bodyPr>
          <a:lstStyle/>
          <a:p>
            <a:pPr marL="0" indent="0">
              <a:buNone/>
            </a:pPr>
            <a:r>
              <a:rPr lang="en-US" altLang="zh-CN" sz="24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Run the example code provided in Moodle</a:t>
            </a:r>
            <a:r>
              <a:rPr lang="zh-CN" altLang="en-US" sz="24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a:t>
            </a:r>
            <a:endParaRPr lang="en-US" altLang="zh-CN" sz="24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endParaRPr lang="en-US" altLang="zh-CN" sz="24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endParaRPr lang="en-US" altLang="zh-CN" sz="2400" b="0"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endParaRPr>
          </a:p>
          <a:p>
            <a:pPr marL="0" indent="0">
              <a:buNone/>
            </a:pPr>
            <a:r>
              <a:rPr lang="en-US" altLang="zh-CN"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rPr>
              <a:t>Try to explain the difference between ridge regression and lasso regression with your own words.</a:t>
            </a:r>
          </a:p>
          <a:p>
            <a:pPr marL="0" indent="0">
              <a:buNone/>
            </a:pPr>
            <a:endParaRPr lang="en-US" altLang="zh-CN" kern="0" dirty="0">
              <a:solidFill>
                <a:srgbClr val="0070C0"/>
              </a:solidFill>
              <a:latin typeface="思源黑体 Medium" panose="020B0600000000000000" pitchFamily="34" charset="-122"/>
              <a:ea typeface="思源黑体 Medium" panose="020B0600000000000000" pitchFamily="34" charset="-122"/>
              <a:cs typeface="Times New Roman" panose="02020603050405020304" pitchFamily="18" charset="0"/>
            </a:endParaRPr>
          </a:p>
        </p:txBody>
      </p:sp>
    </p:spTree>
    <p:extLst>
      <p:ext uri="{BB962C8B-B14F-4D97-AF65-F5344CB8AC3E}">
        <p14:creationId xmlns:p14="http://schemas.microsoft.com/office/powerpoint/2010/main" val="2216693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True"/>
  <p:tag name="USEBOLDAMS" val="False"/>
  <p:tag name="DEFAULTDISPLAYSOURCE" val="\documentclass{slides}\pagestyle{empty}&#10;\begin{document}&#10;&#10;\end{document}&#10;"/>
  <p:tag name="TEX2PS" val="latex $(base).tex; dvips -D $(res) -E -o $(base).ps $(base).dvi"/>
  <p:tag name="EXTERNALEDITCOMMAND" val="&quot;C:\Program Files\WinEdt Team\WinEdt\WinEdt.exe&quot; %"/>
  <p:tag name="GHOSTSCRIPTCOMMAND" val="gswin32c"/>
  <p:tag name="DEFAULTBITMAP" val="pngmono"/>
  <p:tag name="DEFAULTBLEND" val="False"/>
  <p:tag name="DEFAULTTRANSPARENT" val="False"/>
  <p:tag name="DEFAULTWORKAROUNDTRANSPARENCYBUG" val="True"/>
  <p:tag name="DEFAULTRESOLUTION" val="600"/>
  <p:tag name="DEFAULTMAGNIFICATION" val="1"/>
  <p:tag name="DEFAULTFONTSIZE" val="10"/>
  <p:tag name="DEFAULTWIDTH" val="467"/>
  <p:tag name="DEFAULTHEIGHT" val="440"/>
</p:tagLst>
</file>

<file path=ppt/theme/theme1.xml><?xml version="1.0" encoding="utf-8"?>
<a:theme xmlns:a="http://schemas.openxmlformats.org/drawingml/2006/main" name="1_EE6426lecture">
  <a:themeElements>
    <a:clrScheme name="1_EE6426lectur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3366FF"/>
      </a:folHlink>
    </a:clrScheme>
    <a:fontScheme name="1_EE6426lecture">
      <a:majorFont>
        <a:latin typeface="Arial"/>
        <a:ea typeface=""/>
        <a:cs typeface=""/>
      </a:majorFont>
      <a:minorFont>
        <a:latin typeface="Arial"/>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00"/>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00"/>
            </a:solidFill>
            <a:effectLst/>
            <a:latin typeface="Times New Roman" pitchFamily="18" charset="0"/>
          </a:defRPr>
        </a:defPPr>
      </a:lstStyle>
    </a:lnDef>
  </a:objectDefaults>
  <a:extraClrSchemeLst>
    <a:extraClrScheme>
      <a:clrScheme name="1_EE6426lectur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E6426l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E6426lectur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E6426lectur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E6426lectur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E6426lectur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E6426lectur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EE6426lectur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33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EE6426lecture</Template>
  <TotalTime>2527</TotalTime>
  <Words>590</Words>
  <Application>Microsoft Office PowerPoint</Application>
  <PresentationFormat>宽屏</PresentationFormat>
  <Paragraphs>41</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 Unicode MS</vt:lpstr>
      <vt:lpstr>思源黑体 Medium</vt:lpstr>
      <vt:lpstr>Arial</vt:lpstr>
      <vt:lpstr>Arial Black</vt:lpstr>
      <vt:lpstr>Times New Roman</vt:lpstr>
      <vt:lpstr>Wingdings</vt:lpstr>
      <vt:lpstr>1_EE6426lecture</vt:lpstr>
      <vt:lpstr>Machine Learning:  Algorithms and Applications</vt:lpstr>
      <vt:lpstr>Regression</vt:lpstr>
      <vt:lpstr>Regression</vt:lpstr>
      <vt:lpstr>Regression</vt:lpstr>
      <vt:lpstr>Regression</vt:lpstr>
      <vt:lpstr>Regression</vt:lpstr>
      <vt:lpstr>Regression</vt:lpstr>
      <vt:lpstr>Regression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A/Prof. Chan Kap Luk</dc:title>
  <dc:creator>ckl</dc:creator>
  <cp:lastModifiedBy>zh f</cp:lastModifiedBy>
  <cp:revision>519</cp:revision>
  <dcterms:modified xsi:type="dcterms:W3CDTF">2024-03-15T07:30:13Z</dcterms:modified>
</cp:coreProperties>
</file>