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385" r:id="rId2"/>
    <p:sldId id="478" r:id="rId3"/>
    <p:sldId id="479" r:id="rId4"/>
    <p:sldId id="480" r:id="rId5"/>
    <p:sldId id="481" r:id="rId6"/>
    <p:sldId id="467" r:id="rId7"/>
    <p:sldId id="464" r:id="rId8"/>
    <p:sldId id="472" r:id="rId9"/>
    <p:sldId id="474" r:id="rId10"/>
    <p:sldId id="473" r:id="rId11"/>
    <p:sldId id="475" r:id="rId12"/>
    <p:sldId id="476" r:id="rId13"/>
    <p:sldId id="477" r:id="rId14"/>
  </p:sldIdLst>
  <p:sldSz cx="12192000" cy="6858000"/>
  <p:notesSz cx="7099300" cy="10234613"/>
  <p:custDataLst>
    <p:tags r:id="rId17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6FAB75-1ED8-47B8-B8F4-D3D844BA949A}">
          <p14:sldIdLst>
            <p14:sldId id="385"/>
            <p14:sldId id="478"/>
            <p14:sldId id="479"/>
            <p14:sldId id="480"/>
            <p14:sldId id="481"/>
            <p14:sldId id="467"/>
            <p14:sldId id="464"/>
            <p14:sldId id="472"/>
            <p14:sldId id="474"/>
            <p14:sldId id="473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0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83" autoAdjust="0"/>
  </p:normalViewPr>
  <p:slideViewPr>
    <p:cSldViewPr>
      <p:cViewPr varScale="1">
        <p:scale>
          <a:sx n="106" d="100"/>
          <a:sy n="106" d="100"/>
        </p:scale>
        <p:origin x="508" y="7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8"/>
    </p:cViewPr>
  </p:sorterViewPr>
  <p:notesViewPr>
    <p:cSldViewPr>
      <p:cViewPr varScale="1">
        <p:scale>
          <a:sx n="58" d="100"/>
          <a:sy n="58" d="100"/>
        </p:scale>
        <p:origin x="3274" y="82"/>
      </p:cViewPr>
      <p:guideLst>
        <p:guide orient="horz" pos="2970"/>
        <p:guide pos="22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BBC2FB-09E4-4FA1-B75B-F496A99A4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82151-5A3A-46E5-8040-82D3CA2670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49EA-F240-4E68-83CD-1D0FF8BE9CA8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E3C95-5C82-4BDE-BF41-99EB1B7E9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BB2CC3-3C34-4BB5-AC48-E0E0FBF22D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7D5-148E-4723-AD51-FF0A942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34950"/>
            <a:ext cx="1588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288" y="3338371"/>
            <a:ext cx="8157881" cy="31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40" y="377032"/>
            <a:ext cx="10318749" cy="7477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8917" y="304801"/>
            <a:ext cx="2590800" cy="600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1"/>
            <a:ext cx="7571317" cy="600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225" y="175417"/>
            <a:ext cx="10318749" cy="747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2117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2117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211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07" name="AutoShape 3"/>
          <p:cNvSpPr>
            <a:spLocks noChangeArrowheads="1"/>
          </p:cNvSpPr>
          <p:nvPr/>
        </p:nvSpPr>
        <p:spPr bwMode="auto">
          <a:xfrm>
            <a:off x="563033" y="1600201"/>
            <a:ext cx="10972800" cy="4525963"/>
          </a:xfrm>
          <a:prstGeom prst="roundRect">
            <a:avLst>
              <a:gd name="adj" fmla="val 3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08" name="AutoShape 4"/>
          <p:cNvSpPr>
            <a:spLocks noChangeArrowheads="1"/>
          </p:cNvSpPr>
          <p:nvPr/>
        </p:nvSpPr>
        <p:spPr bwMode="auto">
          <a:xfrm>
            <a:off x="609600" y="274638"/>
            <a:ext cx="10972800" cy="1143000"/>
          </a:xfrm>
          <a:prstGeom prst="roundRect">
            <a:avLst>
              <a:gd name="adj" fmla="val 13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09" name="AutoShape 5"/>
          <p:cNvSpPr>
            <a:spLocks noChangeArrowheads="1"/>
          </p:cNvSpPr>
          <p:nvPr/>
        </p:nvSpPr>
        <p:spPr bwMode="auto">
          <a:xfrm>
            <a:off x="0" y="1048544"/>
            <a:ext cx="12192000" cy="76200"/>
          </a:xfrm>
          <a:prstGeom prst="roundRect">
            <a:avLst>
              <a:gd name="adj" fmla="val 2083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10" name="AutoShape 6"/>
          <p:cNvSpPr>
            <a:spLocks noChangeArrowheads="1"/>
          </p:cNvSpPr>
          <p:nvPr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191344" y="44624"/>
            <a:ext cx="9190567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+mn-lt"/>
                <a:ea typeface="PMingLiU" pitchFamily="18" charset="-120"/>
                <a:cs typeface="+mn-cs"/>
              </a:rPr>
              <a:t>Machine Learning: Algorithms and Applications</a:t>
            </a:r>
            <a:endParaRPr lang="en-GB" sz="1200" b="0" i="0" kern="1200" dirty="0">
              <a:solidFill>
                <a:srgbClr val="000000"/>
              </a:solidFill>
              <a:effectLst/>
              <a:latin typeface="+mn-lt"/>
              <a:ea typeface="PMingLiU" pitchFamily="18" charset="-120"/>
              <a:cs typeface="+mn-cs"/>
            </a:endParaRP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77784" y="188640"/>
            <a:ext cx="10318749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531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auto">
          <a:xfrm>
            <a:off x="9660467" y="1"/>
            <a:ext cx="2531533" cy="2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81E7450-85AC-46F6-BAAD-BCD0EEB26DB3}" type="slidenum">
              <a:rPr lang="en-US" sz="1400" b="1">
                <a:solidFill>
                  <a:schemeClr val="tx1"/>
                </a:solidFill>
                <a:ea typeface="+mn-ea"/>
              </a:rPr>
              <a:pPr algn="r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4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2831638" y="6424530"/>
            <a:ext cx="9218084" cy="29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buClr>
                <a:srgbClr val="CC33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Central China Normal University Wollongong Joint Institute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405516" name="Rectangle 12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17" name="AutoShape 13"/>
          <p:cNvSpPr>
            <a:spLocks noChangeArrowheads="1"/>
          </p:cNvSpPr>
          <p:nvPr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77085" y="6443664"/>
            <a:ext cx="51223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20" name="Rectangle 16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21" name="Text Box 17"/>
          <p:cNvSpPr txBox="1">
            <a:spLocks noChangeArrowheads="1"/>
          </p:cNvSpPr>
          <p:nvPr/>
        </p:nvSpPr>
        <p:spPr bwMode="auto">
          <a:xfrm>
            <a:off x="9660467" y="1"/>
            <a:ext cx="2531533" cy="2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3411496-202E-4C09-B757-2BF41E392F66}" type="slidenum">
              <a:rPr lang="en-US" sz="1400" b="1">
                <a:solidFill>
                  <a:schemeClr val="tx1"/>
                </a:solidFill>
                <a:ea typeface="+mn-ea"/>
              </a:rPr>
              <a:pPr algn="r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4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405523" name="Rectangle 19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24" name="AutoShape 20"/>
          <p:cNvSpPr>
            <a:spLocks noChangeArrowheads="1"/>
          </p:cNvSpPr>
          <p:nvPr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77085" y="6443664"/>
            <a:ext cx="51223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27" name="Rectangle 23"/>
          <p:cNvSpPr>
            <a:spLocks noChangeArrowheads="1"/>
          </p:cNvSpPr>
          <p:nvPr userDrawn="1"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28" name="Text Box 24"/>
          <p:cNvSpPr txBox="1">
            <a:spLocks noChangeArrowheads="1"/>
          </p:cNvSpPr>
          <p:nvPr userDrawn="1"/>
        </p:nvSpPr>
        <p:spPr bwMode="auto">
          <a:xfrm>
            <a:off x="9660467" y="1"/>
            <a:ext cx="2531533" cy="2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3DE32D9-3B3D-455B-81CA-B6A233809D52}" type="slidenum">
              <a:rPr lang="en-GB" sz="1400" b="1">
                <a:solidFill>
                  <a:schemeClr val="tx1"/>
                </a:solidFill>
                <a:ea typeface="+mn-ea"/>
              </a:rPr>
              <a:pPr algn="r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sz="14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405530" name="Rectangle 26"/>
          <p:cNvSpPr>
            <a:spLocks noChangeArrowheads="1"/>
          </p:cNvSpPr>
          <p:nvPr userDrawn="1"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31" name="AutoShape 27"/>
          <p:cNvSpPr>
            <a:spLocks noChangeArrowheads="1"/>
          </p:cNvSpPr>
          <p:nvPr userDrawn="1"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00533" y="6461446"/>
            <a:ext cx="1392767" cy="352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3339" y="6487046"/>
            <a:ext cx="2210032" cy="339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6"/>
          <a:srcRect t="1" b="44160"/>
          <a:stretch/>
        </p:blipFill>
        <p:spPr>
          <a:xfrm>
            <a:off x="5615947" y="6651264"/>
            <a:ext cx="2938831" cy="1843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0070C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9pPr>
    </p:titleStyle>
    <p:bodyStyle>
      <a:lvl1pPr marL="341313" indent="-341313" algn="just" defTabSz="449263" rtl="0" eaLnBrk="0" fontAlgn="base" hangingPunct="0">
        <a:spcBef>
          <a:spcPts val="588"/>
        </a:spcBef>
        <a:spcAft>
          <a:spcPct val="0"/>
        </a:spcAft>
        <a:buClr>
          <a:srgbClr val="CC3300"/>
        </a:buClr>
        <a:buSzPct val="80000"/>
        <a:buFont typeface="Wingdings" pitchFamily="2" charset="2"/>
        <a:buChar char="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just" defTabSz="449263" rtl="0" eaLnBrk="0" fontAlgn="base" hangingPunct="0">
        <a:spcBef>
          <a:spcPts val="588"/>
        </a:spcBef>
        <a:spcAft>
          <a:spcPct val="0"/>
        </a:spcAft>
        <a:buClr>
          <a:srgbClr val="CC3300"/>
        </a:buClr>
        <a:buSzPct val="100000"/>
        <a:buFont typeface="Arial Black" pitchFamily="34" charset="0"/>
        <a:buChar char="–"/>
        <a:defRPr sz="2400" b="1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–"/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implement-perceptron-algorithm-scratch-python/" TargetMode="External"/><Relationship Id="rId2" Type="http://schemas.openxmlformats.org/officeDocument/2006/relationships/hyperlink" Target="https://machinelearningmastery.com/perceptron-algorithm-for-classification-in-pytho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556793"/>
            <a:ext cx="10873207" cy="1827834"/>
          </a:xfrm>
        </p:spPr>
        <p:txBody>
          <a:bodyPr/>
          <a:lstStyle/>
          <a:p>
            <a:pPr algn="ctr"/>
            <a:r>
              <a:rPr lang="en-US" sz="4000" b="1" dirty="0"/>
              <a:t>Machine Learning: </a:t>
            </a:r>
            <a:br>
              <a:rPr lang="en-US" sz="4000" b="1" dirty="0"/>
            </a:br>
            <a:r>
              <a:rPr lang="en-US" sz="4000" b="1" dirty="0"/>
              <a:t>Algorithms and Applications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79576" y="3158068"/>
            <a:ext cx="7776864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/>
              <a:t>Linear Discriminants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71664" y="4333474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Week 4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Perceptron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8E097D-80AC-47DF-8BD3-30BC131F5154}"/>
              </a:ext>
            </a:extLst>
          </p:cNvPr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36" y="1700808"/>
            <a:ext cx="5358527" cy="137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1E4573-CFC8-4F23-9CC9-6073CAAA6BBF}"/>
              </a:ext>
            </a:extLst>
          </p:cNvPr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48" y="3176972"/>
            <a:ext cx="2053951" cy="504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49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Perceptron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BE1FF3-0038-4C86-8BE5-742A8C457CE3}"/>
              </a:ext>
            </a:extLst>
          </p:cNvPr>
          <p:cNvPicPr/>
          <p:nvPr/>
        </p:nvPicPr>
        <p:blipFill rotWithShape="1"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08"/>
          <a:stretch/>
        </p:blipFill>
        <p:spPr bwMode="auto">
          <a:xfrm>
            <a:off x="2927648" y="1556793"/>
            <a:ext cx="7400344" cy="3500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37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Perceptron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0448FF-7D99-4241-A1CE-FC75649092FE}"/>
              </a:ext>
            </a:extLst>
          </p:cNvPr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412776"/>
            <a:ext cx="8568952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71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Perceptron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BB235D-A0A5-4A79-9B63-AA7C376A22D8}"/>
              </a:ext>
            </a:extLst>
          </p:cNvPr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988840"/>
            <a:ext cx="7533700" cy="2408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2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5AE406-59CE-4850-B90B-11F0498E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96752"/>
            <a:ext cx="6552728" cy="45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77F19A-041D-45F0-8903-58998DAD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052736"/>
            <a:ext cx="6912768" cy="49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1A33CA-A1AB-4BC6-AE85-34A502DE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620688"/>
            <a:ext cx="8283270" cy="576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7EEC67-F4CA-436A-8500-32C08904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81965"/>
            <a:ext cx="8436514" cy="58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Perceptron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5D59B5B-DBC8-48F9-8C71-406EBEE561B2}"/>
              </a:ext>
            </a:extLst>
          </p:cNvPr>
          <p:cNvSpPr txBox="1">
            <a:spLocks/>
          </p:cNvSpPr>
          <p:nvPr/>
        </p:nvSpPr>
        <p:spPr bwMode="auto">
          <a:xfrm>
            <a:off x="573033" y="2367841"/>
            <a:ext cx="11196306" cy="454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itchFamily="2" charset="2"/>
              <a:buChar char="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 Black" pitchFamily="34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–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3200" b="0" kern="0" dirty="0">
                <a:solidFill>
                  <a:srgbClr val="0070C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Times New Roman" panose="02020603050405020304" pitchFamily="18" charset="0"/>
              </a:rPr>
              <a:t>Now, Implement the algorithm of Perceptron in Python.</a:t>
            </a:r>
          </a:p>
          <a:p>
            <a:pPr marL="0" indent="0">
              <a:buNone/>
            </a:pPr>
            <a:endParaRPr lang="en-US" altLang="zh-CN" sz="3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3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documents and datasets in Moodle for reference.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3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visit links below for reference: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https://machinelearningmastery.com/perceptron-algorithm-for-classification-in-python/</a:t>
            </a:r>
            <a:endParaRPr lang="en-US" altLang="zh-CN" sz="1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https://machinelearningmastery.com/implement-perceptron-algorithm-scratch-python/</a:t>
            </a:r>
            <a:endParaRPr lang="en-US" altLang="zh-CN" sz="1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Perceptron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AE067C-B34E-449A-B7A5-FE316577BBCB}"/>
              </a:ext>
            </a:extLst>
          </p:cNvPr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845" y="1196752"/>
            <a:ext cx="7531739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B27309-DA1F-446A-BAA0-25852D600D57}"/>
              </a:ext>
            </a:extLst>
          </p:cNvPr>
          <p:cNvPicPr/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420888"/>
            <a:ext cx="2376264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0D9967-1571-40C8-BBFC-D92E55C673C2}"/>
              </a:ext>
            </a:extLst>
          </p:cNvPr>
          <p:cNvSpPr txBox="1">
            <a:spLocks/>
          </p:cNvSpPr>
          <p:nvPr/>
        </p:nvSpPr>
        <p:spPr bwMode="auto">
          <a:xfrm>
            <a:off x="407368" y="1985408"/>
            <a:ext cx="28083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itchFamily="2" charset="2"/>
              <a:buChar char="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 Black" pitchFamily="34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–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《</a:t>
            </a:r>
            <a:r>
              <a:rPr lang="zh-CN" altLang="en-US" sz="1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统计学习方法</a:t>
            </a:r>
            <a:r>
              <a:rPr lang="en-US" altLang="zh-CN" sz="1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1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李航 著</a:t>
            </a:r>
            <a:endParaRPr lang="en-US" altLang="zh-CN" sz="1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9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Perceptron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537A2A-C70F-4A0E-8DC2-5DB6B83495CB}"/>
              </a:ext>
            </a:extLst>
          </p:cNvPr>
          <p:cNvPicPr/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155924"/>
            <a:ext cx="8568952" cy="5153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07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Perceptron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BE1FF3-0038-4C86-8BE5-742A8C457CE3}"/>
              </a:ext>
            </a:extLst>
          </p:cNvPr>
          <p:cNvPicPr/>
          <p:nvPr/>
        </p:nvPicPr>
        <p:blipFill rotWithShape="1"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-207" r="-851" b="40052"/>
          <a:stretch/>
        </p:blipFill>
        <p:spPr bwMode="auto">
          <a:xfrm>
            <a:off x="2495600" y="1196752"/>
            <a:ext cx="8064896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245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Tru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&quot;C:\Program Files\WinEdt Team\WinEdt\WinEdt.exe&quot; %"/>
  <p:tag name="GHOSTSCRIPTCOMMAND" val="gswin32c"/>
  <p:tag name="DEFAULTBITMAP" val="pngmono"/>
  <p:tag name="DEFAULTBLEND" val="False"/>
  <p:tag name="DEFAULTTRANSPARENT" val="False"/>
  <p:tag name="DEFAULTWORKAROUNDTRANSPARENCYBUG" val="True"/>
  <p:tag name="DEFAULTRESOLUTION" val="600"/>
  <p:tag name="DEFAULTMAGNIFICATION" val="1"/>
  <p:tag name="DEFAULTFONTSIZE" val="10"/>
  <p:tag name="DEFAULTWIDTH" val="467"/>
  <p:tag name="DEFAULTHEIGHT" val="440"/>
</p:tagLst>
</file>

<file path=ppt/theme/theme1.xml><?xml version="1.0" encoding="utf-8"?>
<a:theme xmlns:a="http://schemas.openxmlformats.org/drawingml/2006/main" name="1_EE6426lecture">
  <a:themeElements>
    <a:clrScheme name="1_EE6426lectur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3366FF"/>
      </a:folHlink>
    </a:clrScheme>
    <a:fontScheme name="1_EE6426lecture">
      <a:majorFont>
        <a:latin typeface="Arial"/>
        <a:ea typeface="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EE6426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E6426lectu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EE6426lecture</Template>
  <TotalTime>2534</TotalTime>
  <Words>82</Words>
  <Application>Microsoft Office PowerPoint</Application>
  <PresentationFormat>宽屏</PresentationFormat>
  <Paragraphs>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思源黑体 Medium</vt:lpstr>
      <vt:lpstr>Arial</vt:lpstr>
      <vt:lpstr>Arial Black</vt:lpstr>
      <vt:lpstr>Times New Roman</vt:lpstr>
      <vt:lpstr>Wingdings</vt:lpstr>
      <vt:lpstr>1_EE6426lecture</vt:lpstr>
      <vt:lpstr>Machine Learning:  Algorithms and Applications</vt:lpstr>
      <vt:lpstr>PowerPoint 演示文稿</vt:lpstr>
      <vt:lpstr>PowerPoint 演示文稿</vt:lpstr>
      <vt:lpstr>PowerPoint 演示文稿</vt:lpstr>
      <vt:lpstr>PowerPoint 演示文稿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A/Prof. Chan Kap Luk</dc:title>
  <dc:creator>ckl</dc:creator>
  <cp:lastModifiedBy>zh f</cp:lastModifiedBy>
  <cp:revision>533</cp:revision>
  <dcterms:modified xsi:type="dcterms:W3CDTF">2024-03-22T07:10:51Z</dcterms:modified>
</cp:coreProperties>
</file>