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98" r:id="rId2"/>
    <p:sldId id="342" r:id="rId3"/>
    <p:sldId id="330" r:id="rId4"/>
    <p:sldId id="331" r:id="rId5"/>
    <p:sldId id="350" r:id="rId6"/>
    <p:sldId id="343" r:id="rId7"/>
    <p:sldId id="258" r:id="rId8"/>
    <p:sldId id="348" r:id="rId9"/>
    <p:sldId id="345" r:id="rId10"/>
    <p:sldId id="351" r:id="rId11"/>
    <p:sldId id="338" r:id="rId12"/>
  </p:sldIdLst>
  <p:sldSz cx="12192000" cy="6858000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tahoma" panose="020B0604030504040204" pitchFamily="34" charset="0"/>
      <p:regular r:id="rId15"/>
      <p:bold r:id="rId16"/>
    </p:embeddedFont>
    <p:embeddedFont>
      <p:font typeface="等线" panose="02010600030101010101" pitchFamily="2" charset="-122"/>
      <p:regular r:id="rId17"/>
      <p:bold r:id="rId18"/>
    </p:embeddedFont>
    <p:embeddedFont>
      <p:font typeface="微软雅黑" panose="020B0503020204020204" pitchFamily="34" charset="-122"/>
      <p:regular r:id="rId19"/>
      <p:bold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" initials="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99C3"/>
    <a:srgbClr val="2E75B6"/>
    <a:srgbClr val="FFC000"/>
    <a:srgbClr val="FFFFFF"/>
    <a:srgbClr val="1F4E79"/>
    <a:srgbClr val="9DC3E6"/>
    <a:srgbClr val="5B9BD5"/>
    <a:srgbClr val="6787A4"/>
    <a:srgbClr val="223B8F"/>
    <a:srgbClr val="FD9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78203" autoAdjust="0"/>
  </p:normalViewPr>
  <p:slideViewPr>
    <p:cSldViewPr snapToGrid="0">
      <p:cViewPr varScale="1">
        <p:scale>
          <a:sx n="78" d="100"/>
          <a:sy n="78" d="100"/>
        </p:scale>
        <p:origin x="1248" y="43"/>
      </p:cViewPr>
      <p:guideLst>
        <p:guide orient="horz" pos="2131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E1F14-F1D3-4416-84FA-A5DC65D07B06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6C8DD-2CAB-4566-8624-476AF82596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E6C8DD-2CAB-4566-8624-476AF82596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6C8DD-2CAB-4566-8624-476AF82596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040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E6C8DD-2CAB-4566-8624-476AF82596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6C8DD-2CAB-4566-8624-476AF82596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17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/>
            <a:r>
              <a:rPr lang="zh-CN" altLang="en-US" sz="800" dirty="0"/>
              <a:t>身份加密（</a:t>
            </a:r>
            <a:r>
              <a:rPr lang="en-US" altLang="zh-CN" sz="800" dirty="0"/>
              <a:t>IBE</a:t>
            </a:r>
            <a:r>
              <a:rPr lang="zh-CN" altLang="en-US" sz="800" dirty="0"/>
              <a:t>）的出现：</a:t>
            </a:r>
            <a:r>
              <a:rPr lang="zh-CN" altLang="en-US" sz="105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基于身份的加密允许各方使用收件人的</a:t>
            </a:r>
            <a:r>
              <a:rPr lang="en-US" altLang="zh-CN" sz="105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ID</a:t>
            </a:r>
            <a:r>
              <a:rPr lang="zh-CN" altLang="en-US" sz="105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作为公钥来加密消息。使用</a:t>
            </a:r>
            <a:r>
              <a:rPr lang="en-US" altLang="zh-CN" sz="105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ID</a:t>
            </a:r>
            <a:r>
              <a:rPr lang="zh-CN" altLang="en-US" sz="105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作为公钥的能力消除了分发公钥证书的需要。这在电子邮件等应用程序中非常有用，在这些应用程序中，收件人通常是脱机的，而发件人在消息被加密时无法提供公钥证书。</a:t>
            </a:r>
          </a:p>
          <a:p>
            <a:endParaRPr lang="en-AU" altLang="zh-CN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6C8DD-2CAB-4566-8624-476AF82596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34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000000"/>
                </a:solidFill>
                <a:effectLst/>
                <a:latin typeface="TeXGyreTermes-Regular"/>
              </a:rPr>
              <a:t>2001 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年，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TeXGyreTermes-Regular"/>
              </a:rPr>
              <a:t>Boneh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TeXGyreTermes-Regular"/>
              </a:rPr>
              <a:t> 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TeXGyreTermes-Regular"/>
              </a:rPr>
              <a:t>Franklin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给出了第一个实用的基于身份的加密方案，该方案基于椭圆曲线上的双线性配对群。在文章中，他们证明了这个方案在随机预言机模型下是满足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TeXGyreTermes-Regular"/>
              </a:rPr>
              <a:t>IND-CPA 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安全的，并且通过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TeXGyreTermes-Regular"/>
              </a:rPr>
              <a:t>Fujisaki-Okamoto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的通用转换，这个方案可以达到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TeXGyreTermes-Regular"/>
              </a:rPr>
              <a:t>IND-CCA 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安全。由于这个方案的安全证明是在随机预言机模型下进行的，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随机预言机是一种过于理想的假设，要求敌手不利用散列函数的弱点（在现实中，散列函数是确定的， </a:t>
            </a:r>
            <a:r>
              <a:rPr lang="zh-CN" altLang="en-US" b="0" i="0" dirty="0">
                <a:solidFill>
                  <a:srgbClr val="FF6666"/>
                </a:solidFill>
                <a:effectLst/>
                <a:latin typeface="-apple-system"/>
              </a:rPr>
              <a:t>其输出并不能保证是完全随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zh-CN" altLang="en-US" b="0" i="0" dirty="0">
                <a:solidFill>
                  <a:srgbClr val="FF6666"/>
                </a:solidFill>
                <a:effectLst/>
                <a:latin typeface="-apple-system"/>
              </a:rPr>
              <a:t>机且均匀分布的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）来对方案进行攻击。因此在随机预言机模型下安全的一些方案，在使用真实的散列函数之后，就不再安全了。所以该方案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在现实中的安全性并不能得到保证。</a:t>
            </a:r>
            <a:endParaRPr lang="en-AU" altLang="zh-CN" sz="12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AU" altLang="zh-CN" sz="12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其后 </a:t>
            </a:r>
            <a:r>
              <a:rPr lang="en-AU" sz="3600" dirty="0" err="1">
                <a:solidFill>
                  <a:srgbClr val="000000"/>
                </a:solidFill>
                <a:effectLst/>
                <a:latin typeface="TeXGyreTermes-Regular"/>
              </a:rPr>
              <a:t>Boneh</a:t>
            </a:r>
            <a:r>
              <a:rPr lang="en-AU" sz="3600" dirty="0">
                <a:solidFill>
                  <a:srgbClr val="000000"/>
                </a:solidFill>
                <a:effectLst/>
                <a:latin typeface="TeXGyreTermes-Regular"/>
              </a:rPr>
              <a:t> </a:t>
            </a:r>
            <a:r>
              <a:rPr lang="zh-CN" altLang="en-US" sz="3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AU" sz="3600" dirty="0" err="1">
                <a:solidFill>
                  <a:srgbClr val="000000"/>
                </a:solidFill>
                <a:effectLst/>
                <a:latin typeface="TeXGyreTermes-Regular"/>
              </a:rPr>
              <a:t>Boyen</a:t>
            </a:r>
            <a:r>
              <a:rPr lang="zh-CN" altLang="en-US" sz="3600" dirty="0">
                <a:solidFill>
                  <a:srgbClr val="000000"/>
                </a:solidFill>
                <a:effectLst/>
                <a:latin typeface="TeXGyreTermes-Regular"/>
              </a:rPr>
              <a:t>在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TeXGyreTermes-Regular"/>
              </a:rPr>
              <a:t>2004</a:t>
            </a:r>
            <a:r>
              <a:rPr lang="zh-CN" altLang="en-US" sz="3600" dirty="0">
                <a:solidFill>
                  <a:srgbClr val="000000"/>
                </a:solidFill>
                <a:effectLst/>
                <a:latin typeface="TeXGyreTermes-Regular"/>
              </a:rPr>
              <a:t>年，</a:t>
            </a:r>
            <a:r>
              <a:rPr lang="zh-CN" altLang="en-US" sz="3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同样是基于标准模型构造了两个效率更高的 </a:t>
            </a:r>
            <a:r>
              <a:rPr lang="en-AU" sz="3600" dirty="0">
                <a:solidFill>
                  <a:srgbClr val="000000"/>
                </a:solidFill>
                <a:effectLst/>
                <a:latin typeface="TeXGyreTermes-Regular"/>
              </a:rPr>
              <a:t>IBE </a:t>
            </a:r>
            <a:r>
              <a:rPr lang="zh-CN" altLang="en-US" sz="3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方案。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6C8DD-2CAB-4566-8624-476AF82596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831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E6C8DD-2CAB-4566-8624-476AF82596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096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>
                <a:solidFill>
                  <a:srgbClr val="000000"/>
                </a:solidFill>
                <a:effectLst/>
              </a:rPr>
              <a:t>基于身份的加密系统 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(IBE)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由四种算法组成：配置、密钥生成、加密和解密。 </a:t>
            </a:r>
            <a:endParaRPr lang="en-AU" altLang="zh-CN" dirty="0">
              <a:solidFill>
                <a:srgbClr val="000000"/>
              </a:solidFill>
              <a:effectLst/>
            </a:endParaRPr>
          </a:p>
          <a:p>
            <a:pPr rtl="0"/>
            <a:r>
              <a:rPr lang="zh-CN" altLang="en-US" dirty="0">
                <a:solidFill>
                  <a:srgbClr val="000000"/>
                </a:solidFill>
                <a:effectLst/>
              </a:rPr>
              <a:t>配置算法生成系统参数（由 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params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表示）和主密钥。</a:t>
            </a:r>
            <a:endParaRPr lang="en-AU" altLang="zh-CN" dirty="0">
              <a:solidFill>
                <a:srgbClr val="000000"/>
              </a:solidFill>
              <a:effectLst/>
            </a:endParaRPr>
          </a:p>
          <a:p>
            <a:pPr rtl="0"/>
            <a:r>
              <a:rPr lang="en-US" altLang="zh-CN" dirty="0" err="1">
                <a:solidFill>
                  <a:srgbClr val="000000"/>
                </a:solidFill>
                <a:effectLst/>
              </a:rPr>
              <a:t>KeyGen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算法使用主密钥生成与特定 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ID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对应的私钥。</a:t>
            </a:r>
            <a:endParaRPr lang="en-AU" altLang="zh-CN" dirty="0">
              <a:solidFill>
                <a:srgbClr val="000000"/>
              </a:solidFill>
              <a:effectLst/>
            </a:endParaRPr>
          </a:p>
          <a:p>
            <a:pPr rtl="0"/>
            <a:r>
              <a:rPr lang="zh-CN" altLang="en-US" dirty="0">
                <a:solidFill>
                  <a:srgbClr val="000000"/>
                </a:solidFill>
                <a:effectLst/>
              </a:rPr>
              <a:t>加密算法（使用系统参数）使用特定的 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ID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对消息进行加密，</a:t>
            </a:r>
            <a:endParaRPr lang="en-AU" altLang="zh-CN" dirty="0">
              <a:solidFill>
                <a:srgbClr val="000000"/>
              </a:solidFill>
              <a:effectLst/>
            </a:endParaRPr>
          </a:p>
          <a:p>
            <a:pPr rtl="0"/>
            <a:r>
              <a:rPr lang="zh-CN" altLang="en-US" dirty="0">
                <a:solidFill>
                  <a:srgbClr val="000000"/>
                </a:solidFill>
                <a:effectLst/>
              </a:rPr>
              <a:t>解密算法使用私钥对密文进行解密。</a:t>
            </a:r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6C8DD-2CAB-4566-8624-476AF82596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433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6C8DD-2CAB-4566-8624-476AF82596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13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6C8DD-2CAB-4566-8624-476AF82596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824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6C8DD-2CAB-4566-8624-476AF82596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06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BC42-7B0E-48B8-8AF0-ED159604CB7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4C3A-4714-4120-A281-7F59EABF3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BC42-7B0E-48B8-8AF0-ED159604CB7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4C3A-4714-4120-A281-7F59EABF3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BC42-7B0E-48B8-8AF0-ED159604CB7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4C3A-4714-4120-A281-7F59EABF3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BC42-7B0E-48B8-8AF0-ED159604CB7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4C3A-4714-4120-A281-7F59EABF3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BC42-7B0E-48B8-8AF0-ED159604CB7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4C3A-4714-4120-A281-7F59EABF3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BC42-7B0E-48B8-8AF0-ED159604CB7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4C3A-4714-4120-A281-7F59EABF3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BC42-7B0E-48B8-8AF0-ED159604CB7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4C3A-4714-4120-A281-7F59EABF3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BC42-7B0E-48B8-8AF0-ED159604CB7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4C3A-4714-4120-A281-7F59EABF3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BC42-7B0E-48B8-8AF0-ED159604CB7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4C3A-4714-4120-A281-7F59EABF3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BC42-7B0E-48B8-8AF0-ED159604CB7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4C3A-4714-4120-A281-7F59EABF3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BC42-7B0E-48B8-8AF0-ED159604CB7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4C3A-4714-4120-A281-7F59EABF3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FBC42-7B0E-48B8-8AF0-ED159604CB7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14C3A-4714-4120-A281-7F59EABF3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jpg"/><Relationship Id="rId10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167929"/>
            <a:ext cx="12192000" cy="2452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88231" y="2385013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AU" sz="4800" kern="1500" spc="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Efficient Selective-ID Secure Identity-Based Encryption Without Random Oracles</a:t>
            </a:r>
          </a:p>
          <a:p>
            <a:pPr lvl="0" algn="ctr">
              <a:defRPr/>
            </a:pPr>
            <a:endParaRPr lang="zh-CN" altLang="en-US" sz="4800" kern="1500" spc="1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689987" y="4620209"/>
            <a:ext cx="1472326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Group 6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2" y="0"/>
            <a:ext cx="2211552" cy="21018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6530340"/>
            <a:ext cx="12192000" cy="335280"/>
          </a:xfrm>
          <a:prstGeom prst="rect">
            <a:avLst/>
          </a:prstGeom>
          <a:solidFill>
            <a:srgbClr val="1F4E79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71065" y="164860"/>
            <a:ext cx="786411" cy="7557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8">
            <a:extLst>
              <a:ext uri="{FF2B5EF4-FFF2-40B4-BE49-F238E27FC236}">
                <a16:creationId xmlns:a16="http://schemas.microsoft.com/office/drawing/2014/main" id="{029A7935-02AC-4298-90DC-B01722B3A3A4}"/>
              </a:ext>
            </a:extLst>
          </p:cNvPr>
          <p:cNvSpPr/>
          <p:nvPr/>
        </p:nvSpPr>
        <p:spPr>
          <a:xfrm>
            <a:off x="1267326" y="164860"/>
            <a:ext cx="6781404" cy="75835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Preliminaries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6B400D-79C6-4BB2-85D4-E3EFC0638EDC}"/>
              </a:ext>
            </a:extLst>
          </p:cNvPr>
          <p:cNvSpPr txBox="1"/>
          <p:nvPr/>
        </p:nvSpPr>
        <p:spPr>
          <a:xfrm>
            <a:off x="336232" y="994862"/>
            <a:ext cx="11519535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/>
            <a:r>
              <a:rPr lang="en-US" altLang="zh-CN" sz="2400" b="1" dirty="0">
                <a:latin typeface="DejaVu Sans" charset="0"/>
                <a:ea typeface="宋体" panose="02010600030101010101" pitchFamily="2" charset="-122"/>
                <a:cs typeface="Times New Roman" panose="02020503050405090304" charset="0"/>
                <a:sym typeface="+mn-ea"/>
              </a:rPr>
              <a:t>· </a:t>
            </a:r>
            <a:r>
              <a:rPr lang="en-AU" sz="2400" b="1" dirty="0">
                <a:latin typeface="DejaVu Sans" charset="0"/>
                <a:ea typeface="宋体" panose="02010600030101010101" pitchFamily="2" charset="-122"/>
                <a:cs typeface="Times New Roman" panose="02020503050405090304" charset="0"/>
              </a:rPr>
              <a:t>Complexity Assumptions</a:t>
            </a:r>
            <a:endParaRPr lang="zh-CN" altLang="en-US" sz="2400" b="1" dirty="0">
              <a:latin typeface="DejaVu Sans" charset="0"/>
              <a:ea typeface="宋体" panose="02010600030101010101" pitchFamily="2" charset="-122"/>
              <a:cs typeface="Times New Roman" panose="02020503050405090304" charset="0"/>
            </a:endParaRPr>
          </a:p>
          <a:p>
            <a:pPr marL="342900" indent="-342900" algn="just">
              <a:buFontTx/>
              <a:buChar char="-"/>
            </a:pPr>
            <a:r>
              <a:rPr lang="en-AU" sz="2400" b="1" dirty="0"/>
              <a:t>Bilinear Diffie-Hellman Assumption 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BDH</a:t>
            </a:r>
            <a:r>
              <a:rPr lang="zh-CN" altLang="en-US" sz="2400" b="1" dirty="0"/>
              <a:t>）</a:t>
            </a:r>
            <a:endParaRPr lang="en-AU" altLang="zh-CN" sz="2400" b="1" dirty="0"/>
          </a:p>
        </p:txBody>
      </p:sp>
      <p:sp>
        <p:nvSpPr>
          <p:cNvPr id="7" name="圆角矩形 18">
            <a:extLst>
              <a:ext uri="{FF2B5EF4-FFF2-40B4-BE49-F238E27FC236}">
                <a16:creationId xmlns:a16="http://schemas.microsoft.com/office/drawing/2014/main" id="{364666E8-B072-4D2C-9E38-E96E4EE82128}"/>
              </a:ext>
            </a:extLst>
          </p:cNvPr>
          <p:cNvSpPr/>
          <p:nvPr/>
        </p:nvSpPr>
        <p:spPr>
          <a:xfrm>
            <a:off x="1267325" y="164860"/>
            <a:ext cx="8799095" cy="75835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Preliminaries and Complexity Assumptions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B7DEB96-7824-4506-B15F-DAE35743EA95}"/>
              </a:ext>
            </a:extLst>
          </p:cNvPr>
          <p:cNvSpPr txBox="1"/>
          <p:nvPr/>
        </p:nvSpPr>
        <p:spPr>
          <a:xfrm>
            <a:off x="1144843" y="2381928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G: finite cyclic group of order p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C71EAEF-013E-444D-82A0-C3EEB85BD150}"/>
              </a:ext>
            </a:extLst>
          </p:cNvPr>
          <p:cNvSpPr txBox="1"/>
          <p:nvPr/>
        </p:nvSpPr>
        <p:spPr>
          <a:xfrm>
            <a:off x="664270" y="1926066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Def: BDH assumption 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59BD30F-8388-4F0A-9FFE-6DF699D7F584}"/>
              </a:ext>
            </a:extLst>
          </p:cNvPr>
          <p:cNvSpPr txBox="1"/>
          <p:nvPr/>
        </p:nvSpPr>
        <p:spPr>
          <a:xfrm>
            <a:off x="957024" y="2928583"/>
            <a:ext cx="941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/>
              <a:t>Suppose algorithm A is used to solve the CBDH problem, and its advantage is defined as τ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C7C53FE-AA31-40C9-97B5-80E12A288146}"/>
              </a:ext>
            </a:extLst>
          </p:cNvPr>
          <p:cNvSpPr txBox="1"/>
          <p:nvPr/>
        </p:nvSpPr>
        <p:spPr>
          <a:xfrm>
            <a:off x="5100482" y="239879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</a:t>
            </a:r>
            <a:r>
              <a:rPr kumimoji="1" lang="en-AU" altLang="zh-CN" dirty="0"/>
              <a:t>: map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15F3B85-4175-4BCE-AB69-45A820438823}"/>
              </a:ext>
            </a:extLst>
          </p:cNvPr>
          <p:cNvSpPr txBox="1"/>
          <p:nvPr/>
        </p:nvSpPr>
        <p:spPr>
          <a:xfrm>
            <a:off x="6880321" y="2371681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g</a:t>
            </a:r>
            <a:r>
              <a:rPr lang="en-US" dirty="0"/>
              <a:t>:</a:t>
            </a:r>
            <a:r>
              <a:rPr lang="en-US" sz="1800" dirty="0"/>
              <a:t> the generator of G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626295B-01BE-4B41-B4A7-96E39490DCC8}"/>
              </a:ext>
            </a:extLst>
          </p:cNvPr>
          <p:cNvSpPr txBox="1"/>
          <p:nvPr/>
        </p:nvSpPr>
        <p:spPr>
          <a:xfrm>
            <a:off x="3358406" y="3566131"/>
            <a:ext cx="566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Pr</a:t>
            </a:r>
            <a:r>
              <a:rPr kumimoji="1" lang="en-US" altLang="zh-CN" dirty="0"/>
              <a:t>| [A(</a:t>
            </a:r>
            <a:r>
              <a:rPr lang="en" altLang="zh-CN" dirty="0"/>
              <a:t>g ,</a:t>
            </a:r>
            <a:r>
              <a:rPr lang="en-AU" altLang="zh-CN" sz="1800" dirty="0"/>
              <a:t> </a:t>
            </a:r>
            <a:r>
              <a:rPr lang="en-AU" altLang="zh-CN" sz="1800" dirty="0" err="1"/>
              <a:t>g</a:t>
            </a:r>
            <a:r>
              <a:rPr lang="en-AU" altLang="zh-CN" sz="1800" baseline="30000" dirty="0" err="1"/>
              <a:t>a</a:t>
            </a:r>
            <a:r>
              <a:rPr lang="en-AU" altLang="zh-CN" sz="1800" dirty="0"/>
              <a:t>, </a:t>
            </a:r>
            <a:r>
              <a:rPr lang="en-AU" altLang="zh-CN" sz="1800" dirty="0" err="1"/>
              <a:t>g</a:t>
            </a:r>
            <a:r>
              <a:rPr lang="en-AU" altLang="zh-CN" sz="1800" baseline="30000" dirty="0" err="1"/>
              <a:t>b</a:t>
            </a:r>
            <a:r>
              <a:rPr lang="en-AU" altLang="zh-CN" sz="1800" dirty="0"/>
              <a:t>, </a:t>
            </a:r>
            <a:r>
              <a:rPr lang="en-AU" altLang="zh-CN" sz="1800" dirty="0" err="1"/>
              <a:t>g</a:t>
            </a:r>
            <a:r>
              <a:rPr lang="en-AU" altLang="zh-CN" sz="1800" baseline="30000" dirty="0" err="1"/>
              <a:t>c</a:t>
            </a:r>
            <a:r>
              <a:rPr kumimoji="1" lang="en-US" altLang="zh-CN" dirty="0"/>
              <a:t>)] = e</a:t>
            </a:r>
            <a:r>
              <a:rPr lang="en" altLang="zh-CN" dirty="0"/>
              <a:t> ( g , g ) </a:t>
            </a:r>
            <a:r>
              <a:rPr lang="en" altLang="zh-CN" baseline="30000" dirty="0"/>
              <a:t>abc</a:t>
            </a:r>
            <a:r>
              <a:rPr lang="en" altLang="zh-CN" dirty="0"/>
              <a:t>  | </a:t>
            </a:r>
            <a:r>
              <a:rPr lang="zh-CN" altLang="en-US" dirty="0"/>
              <a:t>≥ </a:t>
            </a:r>
            <a:r>
              <a:rPr lang="el-GR" altLang="zh-CN" dirty="0"/>
              <a:t>τ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6F11793-25DF-4045-BFB1-55589EB5D3FC}"/>
              </a:ext>
            </a:extLst>
          </p:cNvPr>
          <p:cNvSpPr txBox="1"/>
          <p:nvPr/>
        </p:nvSpPr>
        <p:spPr>
          <a:xfrm>
            <a:off x="957024" y="4279506"/>
            <a:ext cx="944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/>
              <a:t>Suppose algorithm B is used to solve the DBDH problem, and its advantage is defined as τ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9308E91-A66E-40E4-8E3A-525A899D8B12}"/>
              </a:ext>
            </a:extLst>
          </p:cNvPr>
          <p:cNvSpPr txBox="1"/>
          <p:nvPr/>
        </p:nvSpPr>
        <p:spPr>
          <a:xfrm>
            <a:off x="2850196" y="4994751"/>
            <a:ext cx="758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｜</a:t>
            </a:r>
            <a:r>
              <a:rPr kumimoji="1" lang="en-US" altLang="zh-CN" dirty="0" err="1"/>
              <a:t>Pr</a:t>
            </a:r>
            <a:r>
              <a:rPr kumimoji="1" lang="en-US" altLang="zh-CN" dirty="0"/>
              <a:t>[B(</a:t>
            </a:r>
            <a:r>
              <a:rPr lang="en" altLang="zh-CN" dirty="0"/>
              <a:t>g ,</a:t>
            </a:r>
            <a:r>
              <a:rPr lang="en-AU" altLang="zh-CN" sz="1800" dirty="0"/>
              <a:t> </a:t>
            </a:r>
            <a:r>
              <a:rPr lang="en-AU" altLang="zh-CN" sz="1800" dirty="0" err="1"/>
              <a:t>g</a:t>
            </a:r>
            <a:r>
              <a:rPr lang="en-AU" altLang="zh-CN" sz="1800" baseline="30000" dirty="0" err="1"/>
              <a:t>a</a:t>
            </a:r>
            <a:r>
              <a:rPr lang="en-AU" altLang="zh-CN" sz="1800" dirty="0"/>
              <a:t>, </a:t>
            </a:r>
            <a:r>
              <a:rPr lang="en-AU" altLang="zh-CN" sz="1800" dirty="0" err="1"/>
              <a:t>g</a:t>
            </a:r>
            <a:r>
              <a:rPr lang="en-AU" altLang="zh-CN" sz="1800" baseline="30000" dirty="0" err="1"/>
              <a:t>b</a:t>
            </a:r>
            <a:r>
              <a:rPr lang="en-AU" altLang="zh-CN" sz="1800" dirty="0"/>
              <a:t>, </a:t>
            </a:r>
            <a:r>
              <a:rPr lang="en-AU" altLang="zh-CN" sz="1800" dirty="0" err="1"/>
              <a:t>g</a:t>
            </a:r>
            <a:r>
              <a:rPr lang="en-AU" altLang="zh-CN" sz="1800" baseline="30000" dirty="0" err="1"/>
              <a:t>c</a:t>
            </a:r>
            <a:r>
              <a:rPr kumimoji="1" lang="en-US" altLang="zh-CN" dirty="0"/>
              <a:t>, e</a:t>
            </a:r>
            <a:r>
              <a:rPr lang="en" altLang="zh-CN" dirty="0"/>
              <a:t> ( g , g ) </a:t>
            </a:r>
            <a:r>
              <a:rPr lang="en" altLang="zh-CN" baseline="30000" dirty="0"/>
              <a:t>abc</a:t>
            </a:r>
            <a:r>
              <a:rPr kumimoji="1" lang="en-US" altLang="zh-CN" dirty="0"/>
              <a:t>)=0]-</a:t>
            </a:r>
            <a:r>
              <a:rPr kumimoji="1" lang="en-US" altLang="zh-CN" dirty="0" err="1"/>
              <a:t>Pr</a:t>
            </a:r>
            <a:r>
              <a:rPr kumimoji="1" lang="en-US" altLang="zh-CN" dirty="0"/>
              <a:t>[B(</a:t>
            </a:r>
            <a:r>
              <a:rPr lang="en" altLang="zh-CN" dirty="0"/>
              <a:t>g ,</a:t>
            </a:r>
            <a:r>
              <a:rPr lang="en-AU" altLang="zh-CN" sz="1800" dirty="0"/>
              <a:t> </a:t>
            </a:r>
            <a:r>
              <a:rPr lang="en-AU" altLang="zh-CN" sz="1800" dirty="0" err="1"/>
              <a:t>g</a:t>
            </a:r>
            <a:r>
              <a:rPr lang="en-AU" altLang="zh-CN" sz="1800" baseline="30000" dirty="0" err="1"/>
              <a:t>a</a:t>
            </a:r>
            <a:r>
              <a:rPr lang="en-AU" altLang="zh-CN" sz="1800" dirty="0"/>
              <a:t>, </a:t>
            </a:r>
            <a:r>
              <a:rPr lang="en-AU" altLang="zh-CN" sz="1800" dirty="0" err="1"/>
              <a:t>g</a:t>
            </a:r>
            <a:r>
              <a:rPr lang="en-AU" altLang="zh-CN" sz="1800" baseline="30000" dirty="0" err="1"/>
              <a:t>b</a:t>
            </a:r>
            <a:r>
              <a:rPr lang="en-AU" altLang="zh-CN" sz="1800" dirty="0"/>
              <a:t>, </a:t>
            </a:r>
            <a:r>
              <a:rPr lang="en-AU" altLang="zh-CN" sz="1800" dirty="0" err="1"/>
              <a:t>g</a:t>
            </a:r>
            <a:r>
              <a:rPr lang="en-AU" altLang="zh-CN" sz="1800" baseline="30000" dirty="0" err="1"/>
              <a:t>c</a:t>
            </a:r>
            <a:r>
              <a:rPr kumimoji="1" lang="en-US" altLang="zh-CN" dirty="0"/>
              <a:t>,T)] | </a:t>
            </a:r>
            <a:r>
              <a:rPr kumimoji="1" lang="zh-CN" altLang="en-US" dirty="0"/>
              <a:t>≥</a:t>
            </a:r>
            <a:r>
              <a:rPr lang="el-GR" altLang="zh-CN" dirty="0"/>
              <a:t> 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7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167929"/>
            <a:ext cx="12192000" cy="2452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2932404"/>
            <a:ext cx="12513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5400" b="1" kern="1500" spc="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kumimoji="0" lang="zh-CN" altLang="en-US" sz="5400" b="1" i="0" u="none" strike="noStrike" kern="1500" cap="none" spc="15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35672" y="4620209"/>
            <a:ext cx="1380955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Group 6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2" y="0"/>
            <a:ext cx="2211552" cy="21018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6522720"/>
            <a:ext cx="12192000" cy="335280"/>
          </a:xfrm>
          <a:prstGeom prst="rect">
            <a:avLst/>
          </a:prstGeom>
          <a:solidFill>
            <a:srgbClr val="1F4E79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418075" y="1432186"/>
            <a:ext cx="786411" cy="7557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692117" y="1429548"/>
            <a:ext cx="8799095" cy="75835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Introduction</a:t>
            </a:r>
            <a:endParaRPr lang="zh-CN" altLang="en-US" sz="3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01DE6B-4F59-408B-AB00-506FF3B46C84}"/>
              </a:ext>
            </a:extLst>
          </p:cNvPr>
          <p:cNvSpPr/>
          <p:nvPr/>
        </p:nvSpPr>
        <p:spPr>
          <a:xfrm>
            <a:off x="1418075" y="2787744"/>
            <a:ext cx="786411" cy="7557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0496454-073B-4CD2-A004-FDE1FBD97EA7}"/>
              </a:ext>
            </a:extLst>
          </p:cNvPr>
          <p:cNvSpPr/>
          <p:nvPr/>
        </p:nvSpPr>
        <p:spPr>
          <a:xfrm>
            <a:off x="1418075" y="4140664"/>
            <a:ext cx="786411" cy="7557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8">
            <a:extLst>
              <a:ext uri="{FF2B5EF4-FFF2-40B4-BE49-F238E27FC236}">
                <a16:creationId xmlns:a16="http://schemas.microsoft.com/office/drawing/2014/main" id="{85918DE9-B85A-47AF-B4CE-79D9D17F300A}"/>
              </a:ext>
            </a:extLst>
          </p:cNvPr>
          <p:cNvSpPr/>
          <p:nvPr/>
        </p:nvSpPr>
        <p:spPr>
          <a:xfrm>
            <a:off x="2692118" y="4140664"/>
            <a:ext cx="8799094" cy="75835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圆角矩形 18">
            <a:extLst>
              <a:ext uri="{FF2B5EF4-FFF2-40B4-BE49-F238E27FC236}">
                <a16:creationId xmlns:a16="http://schemas.microsoft.com/office/drawing/2014/main" id="{B2E6E2D5-703C-4F95-9F1A-B3DC8C2F9F42}"/>
              </a:ext>
            </a:extLst>
          </p:cNvPr>
          <p:cNvSpPr/>
          <p:nvPr/>
        </p:nvSpPr>
        <p:spPr>
          <a:xfrm>
            <a:off x="2692117" y="2785106"/>
            <a:ext cx="8799095" cy="75835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Preliminaries and Complexity Assumptions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31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6522720"/>
            <a:ext cx="12192000" cy="335280"/>
          </a:xfrm>
          <a:prstGeom prst="rect">
            <a:avLst/>
          </a:prstGeom>
          <a:solidFill>
            <a:srgbClr val="1F4E79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71065" y="164860"/>
            <a:ext cx="786411" cy="7557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267326" y="164860"/>
            <a:ext cx="6781404" cy="75835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Introduction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21F826E-8B8E-452A-A7A0-CBB9272F4356}"/>
              </a:ext>
            </a:extLst>
          </p:cNvPr>
          <p:cNvSpPr txBox="1"/>
          <p:nvPr/>
        </p:nvSpPr>
        <p:spPr>
          <a:xfrm>
            <a:off x="1338213" y="1416403"/>
            <a:ext cx="9357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sz="2400" dirty="0">
                <a:cs typeface="+mn-lt"/>
              </a:rPr>
              <a:t>Identity-based encryption allows parties to use the recipient's ID as a public key to encrypt messages. The ability to use your ID as your public key eliminates the need to distribute your public key certificate.</a:t>
            </a:r>
            <a:endParaRPr lang="en-AU" sz="2400" dirty="0">
              <a:cs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27E4F6-298A-455D-9D8C-63AE65E07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85" y="3488965"/>
            <a:ext cx="6303876" cy="276886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EB62269-1529-4626-9232-866ADD57284E}"/>
              </a:ext>
            </a:extLst>
          </p:cNvPr>
          <p:cNvSpPr txBox="1"/>
          <p:nvPr/>
        </p:nvSpPr>
        <p:spPr>
          <a:xfrm>
            <a:off x="6696863" y="3106570"/>
            <a:ext cx="432735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AU" sz="2400" dirty="0">
              <a:cs typeface="+mn-lt"/>
            </a:endParaRPr>
          </a:p>
          <a:p>
            <a:pPr algn="just"/>
            <a:r>
              <a:rPr lang="en-AU" sz="2400" dirty="0">
                <a:cs typeface="+mn-lt"/>
              </a:rPr>
              <a:t>This is very useful in applications such as email where the recipient is often offline and the sender cannot present the public key certificate while the message is encrypted.</a:t>
            </a:r>
          </a:p>
        </p:txBody>
      </p:sp>
    </p:spTree>
    <p:extLst>
      <p:ext uri="{BB962C8B-B14F-4D97-AF65-F5344CB8AC3E}">
        <p14:creationId xmlns:p14="http://schemas.microsoft.com/office/powerpoint/2010/main" val="194243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6522720"/>
            <a:ext cx="12192000" cy="335280"/>
          </a:xfrm>
          <a:prstGeom prst="rect">
            <a:avLst/>
          </a:prstGeom>
          <a:solidFill>
            <a:srgbClr val="1F4E79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71065" y="164860"/>
            <a:ext cx="786411" cy="7557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99">
            <a:extLst>
              <a:ext uri="{FF2B5EF4-FFF2-40B4-BE49-F238E27FC236}">
                <a16:creationId xmlns:a16="http://schemas.microsoft.com/office/drawing/2014/main" id="{A8FDA011-C3F7-4B62-A10B-8AAD142631C4}"/>
              </a:ext>
            </a:extLst>
          </p:cNvPr>
          <p:cNvSpPr txBox="1"/>
          <p:nvPr/>
        </p:nvSpPr>
        <p:spPr>
          <a:xfrm>
            <a:off x="1607503" y="1167448"/>
            <a:ext cx="8976995" cy="415498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sz="2400" b="0" dirty="0">
                <a:cs typeface="+mn-lt"/>
              </a:rPr>
              <a:t>The first efficient and secure method of Identity-Based Encryption was published by </a:t>
            </a:r>
            <a:r>
              <a:rPr sz="2400" b="0" dirty="0" err="1">
                <a:cs typeface="+mn-lt"/>
              </a:rPr>
              <a:t>Boneh</a:t>
            </a:r>
            <a:r>
              <a:rPr sz="2400" b="0" dirty="0">
                <a:cs typeface="+mn-lt"/>
              </a:rPr>
              <a:t> and Franklin. They have proposed a solution that uses an efficiently computable bilinear map that has been shown to be safe in a random oracle model.</a:t>
            </a:r>
          </a:p>
          <a:p>
            <a:pPr indent="0" algn="just"/>
            <a:r>
              <a:rPr sz="2400" b="0" dirty="0">
                <a:cs typeface="+mn-lt"/>
              </a:rPr>
              <a:t>Since then, there are schemes that have been shown to be secure without a random oracle, but a weaker security model known as the selective identity model. Most recently, </a:t>
            </a:r>
            <a:r>
              <a:rPr sz="2400" b="0" dirty="0" err="1">
                <a:cs typeface="+mn-lt"/>
              </a:rPr>
              <a:t>Boneh</a:t>
            </a:r>
            <a:r>
              <a:rPr sz="2400" b="0" dirty="0">
                <a:cs typeface="+mn-lt"/>
              </a:rPr>
              <a:t> and </a:t>
            </a:r>
            <a:r>
              <a:rPr sz="2400" b="0" dirty="0" err="1">
                <a:cs typeface="+mn-lt"/>
              </a:rPr>
              <a:t>Boyen</a:t>
            </a:r>
            <a:r>
              <a:rPr sz="2400" b="0" dirty="0">
                <a:cs typeface="+mn-lt"/>
              </a:rPr>
              <a:t> described a scheme that proved to be completely safe without random oracles. The possibility of such a plan was an open issue up to that point. However, those schemes are too inefficient to be practical.</a:t>
            </a:r>
            <a:endParaRPr sz="2400" dirty="0">
              <a:cs typeface="+mn-lt"/>
            </a:endParaRPr>
          </a:p>
        </p:txBody>
      </p:sp>
      <p:sp>
        <p:nvSpPr>
          <p:cNvPr id="10" name="圆角矩形 18">
            <a:extLst>
              <a:ext uri="{FF2B5EF4-FFF2-40B4-BE49-F238E27FC236}">
                <a16:creationId xmlns:a16="http://schemas.microsoft.com/office/drawing/2014/main" id="{029A7935-02AC-4298-90DC-B01722B3A3A4}"/>
              </a:ext>
            </a:extLst>
          </p:cNvPr>
          <p:cNvSpPr/>
          <p:nvPr/>
        </p:nvSpPr>
        <p:spPr>
          <a:xfrm>
            <a:off x="1267326" y="164860"/>
            <a:ext cx="6781404" cy="75835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Introduction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68D83A-359F-4637-9DEB-248F06D43C25}"/>
              </a:ext>
            </a:extLst>
          </p:cNvPr>
          <p:cNvSpPr txBox="1"/>
          <p:nvPr/>
        </p:nvSpPr>
        <p:spPr>
          <a:xfrm>
            <a:off x="60468" y="5871426"/>
            <a:ext cx="87649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[</a:t>
            </a:r>
            <a:r>
              <a:rPr lang="en-US" altLang="zh-CN" dirty="0"/>
              <a:t>1</a:t>
            </a:r>
            <a:r>
              <a:rPr lang="en-AU" dirty="0"/>
              <a:t>] Dan B , Franklin M . Identity-Based Encryption from the Weil Pairing. Annual International Cryptology Conference. Springer, Berlin, Heidelberg, 2001.</a:t>
            </a:r>
          </a:p>
        </p:txBody>
      </p:sp>
    </p:spTree>
    <p:extLst>
      <p:ext uri="{BB962C8B-B14F-4D97-AF65-F5344CB8AC3E}">
        <p14:creationId xmlns:p14="http://schemas.microsoft.com/office/powerpoint/2010/main" val="286365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167929"/>
            <a:ext cx="12192000" cy="2452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88231" y="2385013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AU" sz="4800" kern="1500" spc="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Efficient Selective-ID Secure Identity-Based Encryption Without Random Oracles</a:t>
            </a:r>
          </a:p>
          <a:p>
            <a:pPr lvl="0" algn="ctr">
              <a:defRPr/>
            </a:pPr>
            <a:endParaRPr lang="zh-CN" altLang="en-US" sz="4800" kern="1500" spc="1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689987" y="4620209"/>
            <a:ext cx="1472326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Group 6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2" y="0"/>
            <a:ext cx="2211552" cy="210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6522720"/>
            <a:ext cx="12192000" cy="335280"/>
          </a:xfrm>
          <a:prstGeom prst="rect">
            <a:avLst/>
          </a:prstGeom>
          <a:solidFill>
            <a:srgbClr val="1F4E79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71065" y="164860"/>
            <a:ext cx="786411" cy="7557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8">
            <a:extLst>
              <a:ext uri="{FF2B5EF4-FFF2-40B4-BE49-F238E27FC236}">
                <a16:creationId xmlns:a16="http://schemas.microsoft.com/office/drawing/2014/main" id="{029A7935-02AC-4298-90DC-B01722B3A3A4}"/>
              </a:ext>
            </a:extLst>
          </p:cNvPr>
          <p:cNvSpPr/>
          <p:nvPr/>
        </p:nvSpPr>
        <p:spPr>
          <a:xfrm>
            <a:off x="1267326" y="164860"/>
            <a:ext cx="6781404" cy="75835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Introduction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DBCE26-C476-48A6-ADCB-4A30CD5BA797}"/>
              </a:ext>
            </a:extLst>
          </p:cNvPr>
          <p:cNvSpPr txBox="1"/>
          <p:nvPr/>
        </p:nvSpPr>
        <p:spPr>
          <a:xfrm>
            <a:off x="856066" y="1145637"/>
            <a:ext cx="11077142" cy="415498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/>
            <a:r>
              <a:rPr lang="en-US" altLang="zh-CN" sz="2400" b="1" dirty="0">
                <a:latin typeface="DejaVu Sans" charset="0"/>
                <a:ea typeface="宋体" panose="02010600030101010101" pitchFamily="2" charset="-122"/>
                <a:cs typeface="Times New Roman" panose="02020503050405090304" charset="0"/>
              </a:rPr>
              <a:t>· </a:t>
            </a:r>
            <a:r>
              <a:rPr lang="en-US" sz="2400" b="1" dirty="0">
                <a:latin typeface="DejaVu Sans" charset="0"/>
                <a:ea typeface="宋体" panose="02010600030101010101" pitchFamily="2" charset="-122"/>
                <a:cs typeface="Times New Roman" panose="02020503050405090304" charset="0"/>
              </a:rPr>
              <a:t>IBE</a:t>
            </a:r>
          </a:p>
          <a:p>
            <a:pPr algn="just"/>
            <a:r>
              <a:rPr lang="en-US" altLang="zh-CN" sz="2400" b="1" dirty="0">
                <a:latin typeface="DejaVu Sans" charset="0"/>
                <a:ea typeface="宋体" panose="02010600030101010101" pitchFamily="2" charset="-122"/>
                <a:cs typeface="Times New Roman" panose="02020503050405090304" charset="0"/>
                <a:sym typeface="+mn-ea"/>
              </a:rPr>
              <a:t>· </a:t>
            </a:r>
            <a:r>
              <a:rPr lang="en-US" sz="2400" b="1" dirty="0">
                <a:latin typeface="DejaVu Sans" charset="0"/>
                <a:ea typeface="宋体" panose="02010600030101010101" pitchFamily="2" charset="-122"/>
                <a:cs typeface="Times New Roman" panose="02020503050405090304" charset="0"/>
              </a:rPr>
              <a:t>Bilinear Groups</a:t>
            </a:r>
          </a:p>
          <a:p>
            <a:pPr algn="just"/>
            <a:endParaRPr lang="zh-CN" altLang="en-US" sz="2400" dirty="0"/>
          </a:p>
          <a:p>
            <a:pPr indent="0" algn="just"/>
            <a:r>
              <a:rPr lang="zh-CN" altLang="en-US" sz="2400" dirty="0"/>
              <a:t>An identity-based encryption system (IBE) consists of four algorithms:</a:t>
            </a:r>
            <a:endParaRPr lang="en-AU" altLang="zh-CN" sz="2400" dirty="0"/>
          </a:p>
          <a:p>
            <a:pPr indent="0" algn="just"/>
            <a:endParaRPr lang="en-AU" altLang="zh-CN" sz="2400" dirty="0"/>
          </a:p>
          <a:p>
            <a:pPr indent="0" algn="just"/>
            <a:endParaRPr lang="en-AU" altLang="zh-CN" sz="2400" dirty="0"/>
          </a:p>
          <a:p>
            <a:pPr indent="0" algn="just"/>
            <a:endParaRPr lang="en-AU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z="2400" i="1" dirty="0"/>
              <a:t>Setup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z="2400" i="1" dirty="0"/>
              <a:t>KeyGen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z="2400" i="1" dirty="0"/>
              <a:t>Encrypt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z="2400" i="1" dirty="0"/>
              <a:t>Decrypt</a:t>
            </a:r>
          </a:p>
        </p:txBody>
      </p:sp>
      <p:sp>
        <p:nvSpPr>
          <p:cNvPr id="9" name="圆角矩形 18">
            <a:extLst>
              <a:ext uri="{FF2B5EF4-FFF2-40B4-BE49-F238E27FC236}">
                <a16:creationId xmlns:a16="http://schemas.microsoft.com/office/drawing/2014/main" id="{A171BF8F-9D06-4052-9133-824061B63C5C}"/>
              </a:ext>
            </a:extLst>
          </p:cNvPr>
          <p:cNvSpPr/>
          <p:nvPr/>
        </p:nvSpPr>
        <p:spPr>
          <a:xfrm>
            <a:off x="1267325" y="164860"/>
            <a:ext cx="8799095" cy="75835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Preliminaries and Complexity Assumptions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5616D7-99B6-44F9-8DD3-BBD824B5E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345" y="3063241"/>
            <a:ext cx="7953655" cy="3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3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DF833B3-66A8-C046-95AA-2357C5D8CC42}"/>
              </a:ext>
            </a:extLst>
          </p:cNvPr>
          <p:cNvSpPr txBox="1"/>
          <p:nvPr/>
        </p:nvSpPr>
        <p:spPr>
          <a:xfrm>
            <a:off x="9105566" y="78486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 adv.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674AA6A-7978-054D-9B8F-193880DAD382}"/>
                  </a:ext>
                </a:extLst>
              </p:cNvPr>
              <p:cNvSpPr txBox="1"/>
              <p:nvPr/>
            </p:nvSpPr>
            <p:spPr>
              <a:xfrm>
                <a:off x="3254284" y="6333946"/>
                <a:ext cx="3085011" cy="452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𝐴𝑑𝑣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skw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674AA6A-7978-054D-9B8F-193880DAD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4" y="6333946"/>
                <a:ext cx="3085011" cy="452496"/>
              </a:xfrm>
              <a:prstGeom prst="rect">
                <a:avLst/>
              </a:prstGeom>
              <a:blipFill>
                <a:blip r:embed="rId10"/>
                <a:stretch>
                  <a:fillRect t="-120270" r="-17194" b="-1878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椭圆 19">
            <a:extLst>
              <a:ext uri="{FF2B5EF4-FFF2-40B4-BE49-F238E27FC236}">
                <a16:creationId xmlns:a16="http://schemas.microsoft.com/office/drawing/2014/main" id="{D5848D2A-A728-47E0-A801-4BAEDA90740F}"/>
              </a:ext>
            </a:extLst>
          </p:cNvPr>
          <p:cNvSpPr/>
          <p:nvPr/>
        </p:nvSpPr>
        <p:spPr>
          <a:xfrm>
            <a:off x="307217" y="67098"/>
            <a:ext cx="786411" cy="7557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18">
            <a:extLst>
              <a:ext uri="{FF2B5EF4-FFF2-40B4-BE49-F238E27FC236}">
                <a16:creationId xmlns:a16="http://schemas.microsoft.com/office/drawing/2014/main" id="{A8479291-FF2B-49BA-8C47-ED711EC6F963}"/>
              </a:ext>
            </a:extLst>
          </p:cNvPr>
          <p:cNvSpPr/>
          <p:nvPr/>
        </p:nvSpPr>
        <p:spPr>
          <a:xfrm>
            <a:off x="1110570" y="67098"/>
            <a:ext cx="8799095" cy="75835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Preliminaries and Complexity Assumptions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" name="图片 9" descr="应用程序&#10;&#10;中度可信度描述已自动生成">
            <a:extLst>
              <a:ext uri="{FF2B5EF4-FFF2-40B4-BE49-F238E27FC236}">
                <a16:creationId xmlns:a16="http://schemas.microsoft.com/office/drawing/2014/main" id="{C9521E35-7D14-4722-B1D6-2A0CABE6308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9" y="938166"/>
            <a:ext cx="11397082" cy="527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1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6522720"/>
            <a:ext cx="12192000" cy="335280"/>
          </a:xfrm>
          <a:prstGeom prst="rect">
            <a:avLst/>
          </a:prstGeom>
          <a:solidFill>
            <a:srgbClr val="1F4E79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71065" y="164860"/>
            <a:ext cx="786411" cy="7557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8">
            <a:extLst>
              <a:ext uri="{FF2B5EF4-FFF2-40B4-BE49-F238E27FC236}">
                <a16:creationId xmlns:a16="http://schemas.microsoft.com/office/drawing/2014/main" id="{029A7935-02AC-4298-90DC-B01722B3A3A4}"/>
              </a:ext>
            </a:extLst>
          </p:cNvPr>
          <p:cNvSpPr/>
          <p:nvPr/>
        </p:nvSpPr>
        <p:spPr>
          <a:xfrm>
            <a:off x="1267326" y="164860"/>
            <a:ext cx="6781404" cy="75835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Preliminaries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6B400D-79C6-4BB2-85D4-E3EFC0638EDC}"/>
              </a:ext>
            </a:extLst>
          </p:cNvPr>
          <p:cNvSpPr txBox="1"/>
          <p:nvPr/>
        </p:nvSpPr>
        <p:spPr>
          <a:xfrm>
            <a:off x="336232" y="1210449"/>
            <a:ext cx="11519535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DejaVu Sans" charset="0"/>
                <a:ea typeface="宋体" panose="02010600030101010101" pitchFamily="2" charset="-122"/>
                <a:cs typeface="Times New Roman" panose="02020503050405090304" charset="0"/>
                <a:sym typeface="+mn-ea"/>
              </a:rPr>
              <a:t>· </a:t>
            </a:r>
            <a:r>
              <a:rPr lang="en-US" sz="2400" b="1" dirty="0">
                <a:latin typeface="DejaVu Sans" charset="0"/>
                <a:ea typeface="宋体" panose="02010600030101010101" pitchFamily="2" charset="-122"/>
                <a:cs typeface="Times New Roman" panose="02020503050405090304" charset="0"/>
              </a:rPr>
              <a:t>Security Definitions</a:t>
            </a:r>
            <a:endParaRPr lang="zh-CN" altLang="en-US" sz="2400" b="1" dirty="0">
              <a:latin typeface="DejaVu Sans" charset="0"/>
              <a:ea typeface="宋体" panose="02010600030101010101" pitchFamily="2" charset="-122"/>
              <a:cs typeface="Times New Roman" panose="02020503050405090304" charset="0"/>
            </a:endParaRPr>
          </a:p>
          <a:p>
            <a:pPr indent="0" algn="just"/>
            <a:endParaRPr lang="en-AU" altLang="zh-CN" sz="2400" b="1" dirty="0">
              <a:latin typeface="DejaVu Sans" charset="0"/>
              <a:ea typeface="宋体" panose="02010600030101010101" pitchFamily="2" charset="-122"/>
              <a:cs typeface="Times New Roman" panose="02020503050405090304" charset="0"/>
            </a:endParaRPr>
          </a:p>
          <a:p>
            <a:pPr indent="0" algn="just"/>
            <a:r>
              <a:rPr lang="en-US" sz="2400" b="1" dirty="0">
                <a:ea typeface="宋体" panose="02010600030101010101" pitchFamily="2" charset="-122"/>
                <a:cs typeface="+mn-lt"/>
                <a:sym typeface="+mn-ea"/>
              </a:rPr>
              <a:t>Definition 1</a:t>
            </a:r>
            <a:r>
              <a:rPr lang="en-US" sz="2400" dirty="0">
                <a:ea typeface="宋体" panose="02010600030101010101" pitchFamily="2" charset="-122"/>
                <a:cs typeface="+mn-lt"/>
                <a:sym typeface="+mn-ea"/>
              </a:rPr>
              <a:t> (IBE Semantic Security). Identity-based cryptographic schemes (t, q,) are semantically secure if an attacker of all t hours executing up to q private key queries can break the scheme up to.</a:t>
            </a:r>
          </a:p>
          <a:p>
            <a:pPr indent="0" algn="just"/>
            <a:endParaRPr lang="zh-CN" altLang="en-US" sz="2400" dirty="0">
              <a:cs typeface="+mn-lt"/>
            </a:endParaRPr>
          </a:p>
        </p:txBody>
      </p:sp>
      <p:sp>
        <p:nvSpPr>
          <p:cNvPr id="6" name="圆角矩形 18">
            <a:extLst>
              <a:ext uri="{FF2B5EF4-FFF2-40B4-BE49-F238E27FC236}">
                <a16:creationId xmlns:a16="http://schemas.microsoft.com/office/drawing/2014/main" id="{73133540-53EA-4F02-B6BC-A831680E2264}"/>
              </a:ext>
            </a:extLst>
          </p:cNvPr>
          <p:cNvSpPr/>
          <p:nvPr/>
        </p:nvSpPr>
        <p:spPr>
          <a:xfrm>
            <a:off x="1267325" y="164860"/>
            <a:ext cx="8799095" cy="75835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Preliminaries and Complexity Assumptions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4BF818-2021-43DD-9E3B-0102FAF30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4" y="1795062"/>
            <a:ext cx="12004766" cy="25617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BF0653-2AA2-4CAA-B733-6FD236E76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65" y="4356780"/>
            <a:ext cx="11763103" cy="151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6522720"/>
            <a:ext cx="12192000" cy="335280"/>
          </a:xfrm>
          <a:prstGeom prst="rect">
            <a:avLst/>
          </a:prstGeom>
          <a:solidFill>
            <a:srgbClr val="1F4E79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71065" y="164860"/>
            <a:ext cx="786411" cy="7557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8">
            <a:extLst>
              <a:ext uri="{FF2B5EF4-FFF2-40B4-BE49-F238E27FC236}">
                <a16:creationId xmlns:a16="http://schemas.microsoft.com/office/drawing/2014/main" id="{029A7935-02AC-4298-90DC-B01722B3A3A4}"/>
              </a:ext>
            </a:extLst>
          </p:cNvPr>
          <p:cNvSpPr/>
          <p:nvPr/>
        </p:nvSpPr>
        <p:spPr>
          <a:xfrm>
            <a:off x="1267326" y="164860"/>
            <a:ext cx="6781404" cy="75835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Preliminaries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6B400D-79C6-4BB2-85D4-E3EFC0638EDC}"/>
              </a:ext>
            </a:extLst>
          </p:cNvPr>
          <p:cNvSpPr txBox="1"/>
          <p:nvPr/>
        </p:nvSpPr>
        <p:spPr>
          <a:xfrm>
            <a:off x="336232" y="920575"/>
            <a:ext cx="11519535" cy="56323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/>
            <a:r>
              <a:rPr lang="en-US" altLang="zh-CN" sz="2400" b="1" dirty="0">
                <a:latin typeface="DejaVu Sans" charset="0"/>
                <a:ea typeface="宋体" panose="02010600030101010101" pitchFamily="2" charset="-122"/>
                <a:cs typeface="Times New Roman" panose="02020503050405090304" charset="0"/>
                <a:sym typeface="+mn-ea"/>
              </a:rPr>
              <a:t>· </a:t>
            </a:r>
            <a:r>
              <a:rPr lang="en-US" sz="2400" b="1" dirty="0">
                <a:latin typeface="DejaVu Sans" charset="0"/>
                <a:ea typeface="宋体" panose="02010600030101010101" pitchFamily="2" charset="-122"/>
                <a:cs typeface="Times New Roman" panose="02020503050405090304" charset="0"/>
              </a:rPr>
              <a:t>Bilinear Groups</a:t>
            </a:r>
            <a:endParaRPr lang="zh-CN" altLang="en-US" sz="2400" b="1" dirty="0">
              <a:latin typeface="DejaVu Sans" charset="0"/>
              <a:ea typeface="宋体" panose="02010600030101010101" pitchFamily="2" charset="-122"/>
              <a:cs typeface="Times New Roman" panose="02020503050405090304" charset="0"/>
            </a:endParaRPr>
          </a:p>
          <a:p>
            <a:pPr indent="0" algn="just"/>
            <a:endParaRPr lang="en-US" sz="2400" b="1" dirty="0">
              <a:latin typeface="DejaVu Sans" charset="0"/>
              <a:ea typeface="宋体" panose="02010600030101010101" pitchFamily="2" charset="-122"/>
              <a:cs typeface="Times New Roman" panose="02020503050405090304" charset="0"/>
            </a:endParaRPr>
          </a:p>
          <a:p>
            <a:pPr algn="just"/>
            <a:r>
              <a:rPr lang="en-US" sz="2400" dirty="0"/>
              <a:t>1. G and G1 are two (multiplication) cyclic groups of prime order p.</a:t>
            </a:r>
          </a:p>
          <a:p>
            <a:pPr algn="just"/>
            <a:r>
              <a:rPr lang="en-US" sz="2400" dirty="0"/>
              <a:t>2. g is the generator of G.</a:t>
            </a:r>
          </a:p>
          <a:p>
            <a:pPr algn="just"/>
            <a:r>
              <a:rPr lang="en-US" sz="2400" dirty="0"/>
              <a:t>3. e is a bilinear map e: G × G → G1.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Let G and G1 be two groups as above. A bilinear map is a map e: G × G → G1 with the following properties:</a:t>
            </a:r>
          </a:p>
          <a:p>
            <a:pPr algn="just"/>
            <a:r>
              <a:rPr lang="en-US" sz="2400" dirty="0"/>
              <a:t>1. Bilinear: For all u, v ∈ G and a, b ∈ Z, there is e (</a:t>
            </a:r>
            <a:r>
              <a:rPr lang="en-US" sz="2400" dirty="0" err="1"/>
              <a:t>u</a:t>
            </a:r>
            <a:r>
              <a:rPr lang="en-US" sz="2400" baseline="300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v</a:t>
            </a:r>
            <a:r>
              <a:rPr lang="en-US" sz="2400" baseline="30000" dirty="0" err="1"/>
              <a:t>b</a:t>
            </a:r>
            <a:r>
              <a:rPr lang="en-US" sz="2400" dirty="0"/>
              <a:t>) = e (u, v) </a:t>
            </a:r>
            <a:r>
              <a:rPr lang="en-US" sz="2400" baseline="30000" dirty="0"/>
              <a:t>ab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2. Non-degenerate: e (g, g) </a:t>
            </a:r>
            <a:r>
              <a:rPr lang="en-US" altLang="zh-CN" sz="2400" dirty="0"/>
              <a:t>=</a:t>
            </a:r>
            <a:r>
              <a:rPr lang="en-US" sz="2400" dirty="0"/>
              <a:t> 1.</a:t>
            </a:r>
          </a:p>
          <a:p>
            <a:pPr algn="just"/>
            <a:r>
              <a:rPr lang="en-US" altLang="zh-CN" sz="2400" dirty="0"/>
              <a:t>3. e(</a:t>
            </a:r>
            <a:r>
              <a:rPr lang="en-US" altLang="zh-CN" sz="2400" dirty="0" err="1"/>
              <a:t>u,v</a:t>
            </a:r>
            <a:r>
              <a:rPr lang="en-US" altLang="zh-CN" sz="2400" dirty="0"/>
              <a:t>) is efficiently calculated algorithm </a:t>
            </a:r>
            <a:r>
              <a:rPr lang="en-AU" altLang="zh-CN" sz="2400" dirty="0"/>
              <a:t>.</a:t>
            </a:r>
            <a:r>
              <a:rPr lang="zh-CN" altLang="en-US" sz="2400" dirty="0"/>
              <a:t> </a:t>
            </a:r>
            <a:r>
              <a:rPr lang="en-US" sz="2400" dirty="0"/>
              <a:t>u, v ∈ G </a:t>
            </a:r>
            <a:endParaRPr lang="en-US" altLang="zh-CN" sz="2400" dirty="0"/>
          </a:p>
          <a:p>
            <a:pPr algn="just"/>
            <a:r>
              <a:rPr lang="en-US" sz="2400" dirty="0"/>
              <a:t>If there is a bilinear map e: G × G → G1 that can efficiently calculate the group action of G and can be efficiently calculated with the group G1 as described above, then G is said to be a bilinear group. Note that e (,) is symmetric because e (</a:t>
            </a:r>
            <a:r>
              <a:rPr lang="en-US" sz="2400" dirty="0" err="1"/>
              <a:t>g</a:t>
            </a:r>
            <a:r>
              <a:rPr lang="en-US" sz="2400" baseline="300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g</a:t>
            </a:r>
            <a:r>
              <a:rPr lang="en-US" sz="2400" baseline="30000" dirty="0" err="1"/>
              <a:t>b</a:t>
            </a:r>
            <a:r>
              <a:rPr lang="en-US" sz="2400" dirty="0"/>
              <a:t>) = e (g, g) </a:t>
            </a:r>
            <a:r>
              <a:rPr lang="en-US" sz="2400" baseline="30000" dirty="0"/>
              <a:t>ab</a:t>
            </a:r>
            <a:r>
              <a:rPr lang="en-US" sz="2400" dirty="0"/>
              <a:t> = e (</a:t>
            </a:r>
            <a:r>
              <a:rPr lang="en-US" sz="2400" dirty="0" err="1"/>
              <a:t>g</a:t>
            </a:r>
            <a:r>
              <a:rPr lang="en-US" sz="2400" baseline="30000" dirty="0" err="1"/>
              <a:t>b</a:t>
            </a:r>
            <a:r>
              <a:rPr lang="en-US" sz="2400" dirty="0"/>
              <a:t>, </a:t>
            </a:r>
            <a:r>
              <a:rPr lang="en-US" sz="2400" dirty="0" err="1"/>
              <a:t>g</a:t>
            </a:r>
            <a:r>
              <a:rPr lang="en-US" sz="2400" baseline="30000" dirty="0" err="1"/>
              <a:t>a</a:t>
            </a:r>
            <a:r>
              <a:rPr lang="en-US" sz="2400" dirty="0"/>
              <a:t>).</a:t>
            </a:r>
            <a:endParaRPr lang="zh-CN" altLang="en-US" sz="2400" dirty="0"/>
          </a:p>
        </p:txBody>
      </p:sp>
      <p:sp>
        <p:nvSpPr>
          <p:cNvPr id="7" name="圆角矩形 18">
            <a:extLst>
              <a:ext uri="{FF2B5EF4-FFF2-40B4-BE49-F238E27FC236}">
                <a16:creationId xmlns:a16="http://schemas.microsoft.com/office/drawing/2014/main" id="{364666E8-B072-4D2C-9E38-E96E4EE82128}"/>
              </a:ext>
            </a:extLst>
          </p:cNvPr>
          <p:cNvSpPr/>
          <p:nvPr/>
        </p:nvSpPr>
        <p:spPr>
          <a:xfrm>
            <a:off x="1267325" y="164860"/>
            <a:ext cx="8799095" cy="75835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Preliminaries and Complexity Assumptions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1051</Words>
  <Application>Microsoft Office PowerPoint</Application>
  <PresentationFormat>宽屏</PresentationFormat>
  <Paragraphs>99</Paragraphs>
  <Slides>11</Slides>
  <Notes>11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微软雅黑</vt:lpstr>
      <vt:lpstr>宋体</vt:lpstr>
      <vt:lpstr>TeXGyreTermes-Regular</vt:lpstr>
      <vt:lpstr>DejaVu Sans</vt:lpstr>
      <vt:lpstr>等线</vt:lpstr>
      <vt:lpstr>Cambria Math</vt:lpstr>
      <vt:lpstr>-apple-system</vt:lpstr>
      <vt:lpstr>Arial</vt:lpstr>
      <vt:lpstr>tahoma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</dc:creator>
  <cp:lastModifiedBy>Yitian Shan</cp:lastModifiedBy>
  <cp:revision>446</cp:revision>
  <dcterms:created xsi:type="dcterms:W3CDTF">2019-03-22T08:03:00Z</dcterms:created>
  <dcterms:modified xsi:type="dcterms:W3CDTF">2021-12-08T12:51:17Z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D3FFDD1116584DAFAF85FAFAAC4209DA</vt:lpwstr>
  </property>
  <property fmtid="{D5CDD505-2E9C-101B-9397-08002B2CF9AE}" pid="3" name="KSOProductBuildVer">
    <vt:lpwstr>2052-11.1.0.10503</vt:lpwstr>
  </property>
</Properties>
</file>