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68" r:id="rId2"/>
    <p:sldId id="270" r:id="rId3"/>
    <p:sldId id="272" r:id="rId4"/>
    <p:sldId id="285" r:id="rId5"/>
    <p:sldId id="287" r:id="rId6"/>
    <p:sldId id="309" r:id="rId7"/>
    <p:sldId id="310" r:id="rId8"/>
    <p:sldId id="311" r:id="rId9"/>
    <p:sldId id="312" r:id="rId10"/>
    <p:sldId id="289" r:id="rId11"/>
    <p:sldId id="290" r:id="rId12"/>
    <p:sldId id="288" r:id="rId13"/>
    <p:sldId id="298" r:id="rId14"/>
    <p:sldId id="260" r:id="rId15"/>
    <p:sldId id="274" r:id="rId16"/>
    <p:sldId id="275" r:id="rId17"/>
    <p:sldId id="276" r:id="rId18"/>
    <p:sldId id="291" r:id="rId19"/>
    <p:sldId id="292" r:id="rId20"/>
    <p:sldId id="293" r:id="rId21"/>
    <p:sldId id="294" r:id="rId22"/>
    <p:sldId id="277" r:id="rId23"/>
    <p:sldId id="279" r:id="rId24"/>
    <p:sldId id="280" r:id="rId25"/>
    <p:sldId id="281" r:id="rId26"/>
    <p:sldId id="282" r:id="rId27"/>
    <p:sldId id="283" r:id="rId28"/>
    <p:sldId id="295" r:id="rId29"/>
    <p:sldId id="296" r:id="rId30"/>
    <p:sldId id="308" r:id="rId31"/>
    <p:sldId id="299" r:id="rId32"/>
    <p:sldId id="302" r:id="rId33"/>
    <p:sldId id="304" r:id="rId34"/>
    <p:sldId id="305" r:id="rId35"/>
    <p:sldId id="303" r:id="rId36"/>
    <p:sldId id="313" r:id="rId37"/>
    <p:sldId id="307" r:id="rId38"/>
    <p:sldId id="31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82B43D-CA9A-4E36-9348-AF6DF1B59488}" v="14" dt="2019-09-04T06:14:45.7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9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ihan Alam" userId="93effded-55e4-4348-81d0-f0b3642bd8db" providerId="ADAL" clId="{5082B43D-CA9A-4E36-9348-AF6DF1B59488}"/>
    <pc:docChg chg="undo custSel addSld delSld modSld sldOrd">
      <pc:chgData name="Raihan Alam" userId="93effded-55e4-4348-81d0-f0b3642bd8db" providerId="ADAL" clId="{5082B43D-CA9A-4E36-9348-AF6DF1B59488}" dt="2019-09-04T08:32:45.999" v="54" actId="400"/>
      <pc:docMkLst>
        <pc:docMk/>
      </pc:docMkLst>
      <pc:sldChg chg="del">
        <pc:chgData name="Raihan Alam" userId="93effded-55e4-4348-81d0-f0b3642bd8db" providerId="ADAL" clId="{5082B43D-CA9A-4E36-9348-AF6DF1B59488}" dt="2019-09-04T06:08:31.166" v="1" actId="2696"/>
        <pc:sldMkLst>
          <pc:docMk/>
          <pc:sldMk cId="2414597891" sldId="266"/>
        </pc:sldMkLst>
      </pc:sldChg>
      <pc:sldChg chg="modSp">
        <pc:chgData name="Raihan Alam" userId="93effded-55e4-4348-81d0-f0b3642bd8db" providerId="ADAL" clId="{5082B43D-CA9A-4E36-9348-AF6DF1B59488}" dt="2019-09-04T08:32:45.999" v="54" actId="400"/>
        <pc:sldMkLst>
          <pc:docMk/>
          <pc:sldMk cId="2934307146" sldId="296"/>
        </pc:sldMkLst>
        <pc:spChg chg="mod">
          <ac:chgData name="Raihan Alam" userId="93effded-55e4-4348-81d0-f0b3642bd8db" providerId="ADAL" clId="{5082B43D-CA9A-4E36-9348-AF6DF1B59488}" dt="2019-09-04T08:32:45.999" v="54" actId="400"/>
          <ac:spMkLst>
            <pc:docMk/>
            <pc:sldMk cId="2934307146" sldId="296"/>
            <ac:spMk id="12" creationId="{72224188-3386-49A9-BB3A-ADB0DCA391AE}"/>
          </ac:spMkLst>
        </pc:spChg>
      </pc:sldChg>
      <pc:sldChg chg="del">
        <pc:chgData name="Raihan Alam" userId="93effded-55e4-4348-81d0-f0b3642bd8db" providerId="ADAL" clId="{5082B43D-CA9A-4E36-9348-AF6DF1B59488}" dt="2019-09-04T06:08:28.475" v="0" actId="2696"/>
        <pc:sldMkLst>
          <pc:docMk/>
          <pc:sldMk cId="1474510108" sldId="301"/>
        </pc:sldMkLst>
      </pc:sldChg>
      <pc:sldChg chg="addSp delSp">
        <pc:chgData name="Raihan Alam" userId="93effded-55e4-4348-81d0-f0b3642bd8db" providerId="ADAL" clId="{5082B43D-CA9A-4E36-9348-AF6DF1B59488}" dt="2019-09-04T07:09:24.164" v="43" actId="478"/>
        <pc:sldMkLst>
          <pc:docMk/>
          <pc:sldMk cId="4233985996" sldId="302"/>
        </pc:sldMkLst>
        <pc:spChg chg="add del">
          <ac:chgData name="Raihan Alam" userId="93effded-55e4-4348-81d0-f0b3642bd8db" providerId="ADAL" clId="{5082B43D-CA9A-4E36-9348-AF6DF1B59488}" dt="2019-09-04T07:09:24.164" v="43" actId="478"/>
          <ac:spMkLst>
            <pc:docMk/>
            <pc:sldMk cId="4233985996" sldId="302"/>
            <ac:spMk id="9" creationId="{FF16618F-6F46-4EF1-8A4B-CB1FF9411F59}"/>
          </ac:spMkLst>
        </pc:spChg>
      </pc:sldChg>
      <pc:sldChg chg="modSp add ord">
        <pc:chgData name="Raihan Alam" userId="93effded-55e4-4348-81d0-f0b3642bd8db" providerId="ADAL" clId="{5082B43D-CA9A-4E36-9348-AF6DF1B59488}" dt="2019-09-04T06:14:52.455" v="41" actId="20577"/>
        <pc:sldMkLst>
          <pc:docMk/>
          <pc:sldMk cId="1100784407" sldId="314"/>
        </pc:sldMkLst>
        <pc:spChg chg="mod">
          <ac:chgData name="Raihan Alam" userId="93effded-55e4-4348-81d0-f0b3642bd8db" providerId="ADAL" clId="{5082B43D-CA9A-4E36-9348-AF6DF1B59488}" dt="2019-09-04T06:14:52.455" v="41" actId="20577"/>
          <ac:spMkLst>
            <pc:docMk/>
            <pc:sldMk cId="1100784407" sldId="314"/>
            <ac:spMk id="5" creationId="{19ED783C-8A20-490C-93AF-691F778D9B39}"/>
          </ac:spMkLst>
        </pc:spChg>
        <pc:spChg chg="mod">
          <ac:chgData name="Raihan Alam" userId="93effded-55e4-4348-81d0-f0b3642bd8db" providerId="ADAL" clId="{5082B43D-CA9A-4E36-9348-AF6DF1B59488}" dt="2019-09-04T06:08:50.758" v="8" actId="20577"/>
          <ac:spMkLst>
            <pc:docMk/>
            <pc:sldMk cId="1100784407" sldId="314"/>
            <ac:spMk id="12" creationId="{72224188-3386-49A9-BB3A-ADB0DCA391A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E6945-D2DE-4CFC-8CD7-8AB77EF7E0F3}" type="datetimeFigureOut">
              <a:rPr lang="en-AU" smtClean="0"/>
              <a:t>4/09/2019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EFA41C-E934-4DA4-9F8C-6ED71A0870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5661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EFA41C-E934-4DA4-9F8C-6ED71A087022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5014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EFA41C-E934-4DA4-9F8C-6ED71A087022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4116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EFA41C-E934-4DA4-9F8C-6ED71A087022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8758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EFA41C-E934-4DA4-9F8C-6ED71A087022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552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EFA41C-E934-4DA4-9F8C-6ED71A087022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2263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EFA41C-E934-4DA4-9F8C-6ED71A087022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9024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EA44B-54A5-463C-A7CF-53F4CB4B6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A944B2-38BC-4522-8813-D3B58E900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3BFB5-53E3-42CC-86DC-906045C27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5E8F-1BF3-4B8E-8FA8-C549B087BB5F}" type="datetimeFigureOut">
              <a:rPr lang="en-AU" smtClean="0"/>
              <a:t>4/09/2019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4855A-5EA9-4EEB-9330-3F4D54F7D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E3469-33F4-4D3A-B216-2E9F9B34F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167C-1FAA-4B80-8FFD-F8CBD095E2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3596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3FB6D-D57B-4AF1-9BEB-B7735DEF1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9F91F-CA9E-4E5C-9D2A-E2B4DFAD5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BCBF5-6054-4891-AC91-206489B5C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5E8F-1BF3-4B8E-8FA8-C549B087BB5F}" type="datetimeFigureOut">
              <a:rPr lang="en-AU" smtClean="0"/>
              <a:t>4/09/2019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1B0FE-9421-4DE6-AFEF-43562184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31BBB-C3AD-4E60-B7CE-F18AB562B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167C-1FAA-4B80-8FFD-F8CBD095E2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024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54275E-A9E8-4FA5-8A3A-C14587FD1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272CEC-1831-4E34-8145-21C6903CF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45A3E-87EF-4320-B883-C82E2EA2A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5E8F-1BF3-4B8E-8FA8-C549B087BB5F}" type="datetimeFigureOut">
              <a:rPr lang="en-AU" smtClean="0"/>
              <a:t>4/09/2019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87C44-11EA-44AB-9548-22CCD7AE6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5B73F-AB35-4BE1-B9BE-C9124762F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167C-1FAA-4B80-8FFD-F8CBD095E2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987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4DEEF-DC1D-413E-9043-C45F86736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BCC15-87AA-4A26-9505-280216BCC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0E715-9A96-4E6D-A346-AC6730FEC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5E8F-1BF3-4B8E-8FA8-C549B087BB5F}" type="datetimeFigureOut">
              <a:rPr lang="en-AU" smtClean="0"/>
              <a:t>4/09/2019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FD8BC-9678-49C8-89EF-562026363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EE953-B456-4DF6-B108-3CB568BF2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167C-1FAA-4B80-8FFD-F8CBD095E2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6329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1FCAD-5A41-4981-95C8-CE675C0EC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6E5B4-E7A7-466A-B990-0FE0D5BDC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282D3-5DF8-426E-8354-65AF48DB3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5E8F-1BF3-4B8E-8FA8-C549B087BB5F}" type="datetimeFigureOut">
              <a:rPr lang="en-AU" smtClean="0"/>
              <a:t>4/09/2019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909E1-BBC3-4895-87C7-47FC19742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97A49-B4E9-44E5-9496-86AED4E8F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167C-1FAA-4B80-8FFD-F8CBD095E2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8588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F45BB-EF90-49ED-BB2F-A7F3177D6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9AE2C-5E74-4E00-8DCD-FA244F2574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F7EF4-4A92-4FF8-A968-52B277E17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0342D-001D-45CC-8F6A-D374F34B7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5E8F-1BF3-4B8E-8FA8-C549B087BB5F}" type="datetimeFigureOut">
              <a:rPr lang="en-AU" smtClean="0"/>
              <a:t>4/09/2019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0445B-26FD-43A3-B742-258F0ABCB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EEC77-99DC-472D-BF3E-947F515EF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167C-1FAA-4B80-8FFD-F8CBD095E2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2516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02794-E3B4-4EA5-B73B-3920E017B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747E1-497B-4E05-A063-7961A8BC6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40F43-6607-4700-8624-13FE25B73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D5B09-2515-4092-A61F-AD17A65816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4B91E7-46A7-4942-8BDA-D8BBFFE82F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5F210B-8253-4F42-9EC2-E4750B17C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5E8F-1BF3-4B8E-8FA8-C549B087BB5F}" type="datetimeFigureOut">
              <a:rPr lang="en-AU" smtClean="0"/>
              <a:t>4/09/2019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355A7F-BBA2-4B7E-888C-1A79B5EA4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E9D025-5D7B-45C6-8FFA-C7EE125C5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167C-1FAA-4B80-8FFD-F8CBD095E2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980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3C235-8101-4389-8565-6ACDABEAA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DC5F25-371F-4D2F-9E9D-B167A9FA6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5E8F-1BF3-4B8E-8FA8-C549B087BB5F}" type="datetimeFigureOut">
              <a:rPr lang="en-AU" smtClean="0"/>
              <a:t>4/09/2019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7D2727-B23D-45AD-913E-41E9A5424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496F57-D48F-4181-B8D1-3F51150A9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167C-1FAA-4B80-8FFD-F8CBD095E2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286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348F7F-B163-45A1-B688-717BE94AA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5E8F-1BF3-4B8E-8FA8-C549B087BB5F}" type="datetimeFigureOut">
              <a:rPr lang="en-AU" smtClean="0"/>
              <a:t>4/09/2019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A27E2-7D8F-43AC-9208-FFE1B03D7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DA566-2B0D-4DB7-AA3F-E2C278210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167C-1FAA-4B80-8FFD-F8CBD095E2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4891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DB269-5F15-42D8-84A8-94C505B13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E1655-666C-43F2-BA17-15493C319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9B6FE-501A-468A-B7D5-E18FACE08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1E6A1-28C8-47F8-9003-92FE7F3B0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5E8F-1BF3-4B8E-8FA8-C549B087BB5F}" type="datetimeFigureOut">
              <a:rPr lang="en-AU" smtClean="0"/>
              <a:t>4/09/2019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DCA38-82DC-4CA4-84DB-4A642401F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9441B-FE46-4F70-908E-1462D2E6F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167C-1FAA-4B80-8FFD-F8CBD095E2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9745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D3F4F-EA6B-417B-8383-4835335F3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22AD1C-141A-4367-AF81-075E51A1E9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157127-D273-4E93-94F5-C4EFB870C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BF5E2-BB72-4C4F-A087-DD3E43AC6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5E8F-1BF3-4B8E-8FA8-C549B087BB5F}" type="datetimeFigureOut">
              <a:rPr lang="en-AU" smtClean="0"/>
              <a:t>4/09/2019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F9D39-C467-4AED-A018-98D6A2D04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94D3C-66D0-47ED-BB5C-6AD6448DE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167C-1FAA-4B80-8FFD-F8CBD095E2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169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8D0659-3861-4245-854F-8D320BF3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8A68C-8558-474A-B7D7-387920460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29851-953A-4DAD-B10C-64683370C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05E8F-1BF3-4B8E-8FA8-C549B087BB5F}" type="datetimeFigureOut">
              <a:rPr lang="en-AU" smtClean="0"/>
              <a:t>4/09/2019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02E82-827B-41A1-BD45-C2E0F9BF53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288E3-539C-4DB7-A40D-83E79F4A8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0167C-1FAA-4B80-8FFD-F8CBD095E2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2316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devops/whats-new-with-azure-pipelines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form.deloitte.com.au/articles/preparing-azure-logic-apps-for-cicd" TargetMode="External"/><Relationship Id="rId2" Type="http://schemas.openxmlformats.org/officeDocument/2006/relationships/hyperlink" Target="https://platform.deloitte.com.au/articles/separation-of-concerns-logic-app-from-arm-template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1903BB-A599-482D-9C0C-9394BDCEC3C5}"/>
              </a:ext>
            </a:extLst>
          </p:cNvPr>
          <p:cNvSpPr txBox="1"/>
          <p:nvPr/>
        </p:nvSpPr>
        <p:spPr>
          <a:xfrm>
            <a:off x="337352" y="1305016"/>
            <a:ext cx="853695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2060"/>
                </a:solidFill>
                <a:latin typeface="+mj-lt"/>
              </a:rPr>
              <a:t>Deep dive into DevOps for </a:t>
            </a:r>
          </a:p>
          <a:p>
            <a:r>
              <a:rPr lang="en-US" sz="6000" dirty="0">
                <a:solidFill>
                  <a:srgbClr val="002060"/>
                </a:solidFill>
                <a:latin typeface="+mj-lt"/>
              </a:rPr>
              <a:t>Azure Logic Apps</a:t>
            </a:r>
          </a:p>
          <a:p>
            <a:endParaRPr lang="en-AU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A40778-E872-4742-9A26-FE01A068091A}"/>
              </a:ext>
            </a:extLst>
          </p:cNvPr>
          <p:cNvSpPr txBox="1"/>
          <p:nvPr/>
        </p:nvSpPr>
        <p:spPr>
          <a:xfrm>
            <a:off x="337352" y="3521007"/>
            <a:ext cx="298665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70C0"/>
                </a:solidFill>
                <a:latin typeface="+mj-lt"/>
              </a:rPr>
              <a:t>Raihan Alam</a:t>
            </a:r>
          </a:p>
          <a:p>
            <a:r>
              <a:rPr lang="en-US" sz="2600" dirty="0">
                <a:solidFill>
                  <a:srgbClr val="0070C0"/>
                </a:solidFill>
                <a:latin typeface="+mj-lt"/>
              </a:rPr>
              <a:t>4</a:t>
            </a:r>
            <a:r>
              <a:rPr lang="en-US" sz="2600" baseline="30000" dirty="0">
                <a:solidFill>
                  <a:srgbClr val="0070C0"/>
                </a:solidFill>
                <a:latin typeface="+mj-lt"/>
              </a:rPr>
              <a:t>th</a:t>
            </a:r>
            <a:r>
              <a:rPr lang="en-US" sz="2600" dirty="0">
                <a:solidFill>
                  <a:srgbClr val="0070C0"/>
                </a:solidFill>
                <a:latin typeface="+mj-lt"/>
              </a:rPr>
              <a:t> September, 2019 </a:t>
            </a:r>
            <a:endParaRPr lang="en-AU" sz="2600" dirty="0">
              <a:solidFill>
                <a:srgbClr val="0070C0"/>
              </a:solidFill>
              <a:latin typeface="+mj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B147D2-80F7-462C-8B39-EE6546A0DE5D}"/>
              </a:ext>
            </a:extLst>
          </p:cNvPr>
          <p:cNvCxnSpPr/>
          <p:nvPr/>
        </p:nvCxnSpPr>
        <p:spPr>
          <a:xfrm>
            <a:off x="442111" y="3304514"/>
            <a:ext cx="11307778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185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ED783C-8A20-490C-93AF-691F778D9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AU" sz="3600" dirty="0">
                <a:solidFill>
                  <a:schemeClr val="bg1"/>
                </a:solidFill>
                <a:latin typeface="+mj-lt"/>
              </a:rPr>
              <a:t>DevOps for Logic App</a:t>
            </a:r>
          </a:p>
          <a:p>
            <a:pPr marL="0" indent="0" algn="ctr">
              <a:buNone/>
            </a:pPr>
            <a:endParaRPr lang="en-AU" sz="3600" dirty="0">
              <a:solidFill>
                <a:schemeClr val="bg1"/>
              </a:solidFill>
              <a:latin typeface="+mj-lt"/>
            </a:endParaRPr>
          </a:p>
          <a:p>
            <a:pPr marL="0" indent="0" algn="ctr">
              <a:buNone/>
            </a:pPr>
            <a:r>
              <a:rPr lang="en-AU" sz="3600" dirty="0">
                <a:solidFill>
                  <a:schemeClr val="bg1"/>
                </a:solidFill>
                <a:latin typeface="+mj-lt"/>
              </a:rPr>
              <a:t>Tools &amp; limitations</a:t>
            </a:r>
          </a:p>
          <a:p>
            <a:endParaRPr lang="en-AU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72224188-3386-49A9-BB3A-ADB0DCA39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784980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rgbClr val="002060"/>
                </a:solidFill>
              </a:rPr>
              <a:t>This session</a:t>
            </a:r>
            <a:br>
              <a:rPr lang="en-US" sz="4000" dirty="0">
                <a:solidFill>
                  <a:srgbClr val="002060"/>
                </a:solidFill>
              </a:rPr>
            </a:br>
            <a:r>
              <a:rPr lang="en-US" sz="4000" b="1" dirty="0">
                <a:solidFill>
                  <a:schemeClr val="accent6"/>
                </a:solidFill>
              </a:rPr>
              <a:t>IS</a:t>
            </a:r>
            <a:endParaRPr lang="en-AU" sz="40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034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ED783C-8A20-490C-93AF-691F778D9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AU" sz="3600" dirty="0">
                <a:solidFill>
                  <a:srgbClr val="0070C0"/>
                </a:solidFill>
                <a:latin typeface="+mj-lt"/>
              </a:rPr>
              <a:t>DevOps for Logic App</a:t>
            </a:r>
          </a:p>
          <a:p>
            <a:pPr marL="0" indent="0" algn="ctr">
              <a:buNone/>
            </a:pPr>
            <a:endParaRPr lang="en-AU" sz="3600" dirty="0">
              <a:solidFill>
                <a:srgbClr val="0070C0"/>
              </a:solidFill>
              <a:latin typeface="+mj-lt"/>
            </a:endParaRPr>
          </a:p>
          <a:p>
            <a:pPr marL="0" indent="0" algn="ctr">
              <a:buNone/>
            </a:pPr>
            <a:r>
              <a:rPr lang="en-AU" sz="3600" dirty="0">
                <a:solidFill>
                  <a:schemeClr val="bg1"/>
                </a:solidFill>
                <a:latin typeface="+mj-lt"/>
              </a:rPr>
              <a:t>Tools &amp; limitations</a:t>
            </a:r>
          </a:p>
          <a:p>
            <a:endParaRPr lang="en-AU" dirty="0">
              <a:latin typeface="+mj-lt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72224188-3386-49A9-BB3A-ADB0DCA39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784980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rgbClr val="002060"/>
                </a:solidFill>
              </a:rPr>
              <a:t>This session</a:t>
            </a:r>
            <a:br>
              <a:rPr lang="en-US" sz="4000" dirty="0">
                <a:solidFill>
                  <a:srgbClr val="002060"/>
                </a:solidFill>
              </a:rPr>
            </a:br>
            <a:r>
              <a:rPr lang="en-US" sz="4000" b="1" dirty="0">
                <a:solidFill>
                  <a:schemeClr val="accent6"/>
                </a:solidFill>
              </a:rPr>
              <a:t>IS</a:t>
            </a:r>
            <a:endParaRPr lang="en-AU" sz="40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429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ED783C-8A20-490C-93AF-691F778D9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AU" sz="3600" dirty="0">
                <a:solidFill>
                  <a:srgbClr val="0070C0"/>
                </a:solidFill>
                <a:latin typeface="+mj-lt"/>
              </a:rPr>
              <a:t>DevOps for Logic App</a:t>
            </a:r>
          </a:p>
          <a:p>
            <a:pPr marL="0" indent="0" algn="ctr">
              <a:buNone/>
            </a:pPr>
            <a:endParaRPr lang="en-AU" sz="3600" dirty="0">
              <a:solidFill>
                <a:srgbClr val="0070C0"/>
              </a:solidFill>
              <a:latin typeface="+mj-lt"/>
            </a:endParaRPr>
          </a:p>
          <a:p>
            <a:pPr marL="0" indent="0" algn="ctr">
              <a:buNone/>
            </a:pPr>
            <a:r>
              <a:rPr lang="en-AU" sz="3600" dirty="0">
                <a:solidFill>
                  <a:srgbClr val="0070C0"/>
                </a:solidFill>
                <a:latin typeface="+mj-lt"/>
              </a:rPr>
              <a:t>Tools &amp; limitations</a:t>
            </a:r>
          </a:p>
          <a:p>
            <a:endParaRPr lang="en-AU" dirty="0">
              <a:latin typeface="+mj-lt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72224188-3386-49A9-BB3A-ADB0DCA39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784980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rgbClr val="002060"/>
                </a:solidFill>
              </a:rPr>
              <a:t>This session</a:t>
            </a:r>
            <a:br>
              <a:rPr lang="en-US" sz="4000" dirty="0">
                <a:solidFill>
                  <a:srgbClr val="002060"/>
                </a:solidFill>
              </a:rPr>
            </a:br>
            <a:r>
              <a:rPr lang="en-US" sz="4000" b="1" dirty="0">
                <a:solidFill>
                  <a:schemeClr val="accent6"/>
                </a:solidFill>
              </a:rPr>
              <a:t>IS</a:t>
            </a:r>
            <a:endParaRPr lang="en-AU" sz="40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433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ED783C-8A20-490C-93AF-691F778D9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AU" sz="3600" dirty="0">
                <a:solidFill>
                  <a:srgbClr val="0070C0"/>
                </a:solidFill>
                <a:latin typeface="+mj-lt"/>
              </a:rPr>
              <a:t>DevOps for Logic App</a:t>
            </a:r>
          </a:p>
          <a:p>
            <a:pPr marL="0" indent="0" algn="ctr">
              <a:buNone/>
            </a:pPr>
            <a:endParaRPr lang="en-AU" sz="3600" dirty="0">
              <a:solidFill>
                <a:srgbClr val="0070C0"/>
              </a:solidFill>
              <a:latin typeface="+mj-lt"/>
            </a:endParaRPr>
          </a:p>
          <a:p>
            <a:pPr marL="0" indent="0" algn="ctr">
              <a:buNone/>
            </a:pPr>
            <a:r>
              <a:rPr lang="en-AU" sz="3600" dirty="0">
                <a:solidFill>
                  <a:srgbClr val="0070C0"/>
                </a:solidFill>
                <a:latin typeface="+mj-lt"/>
              </a:rPr>
              <a:t>Tools &amp; limitations</a:t>
            </a:r>
          </a:p>
          <a:p>
            <a:endParaRPr lang="en-AU" dirty="0">
              <a:latin typeface="+mj-lt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72224188-3386-49A9-BB3A-ADB0DCA39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784980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rgbClr val="002060"/>
                </a:solidFill>
              </a:rPr>
              <a:t>This session</a:t>
            </a:r>
            <a:br>
              <a:rPr lang="en-US" sz="4000" dirty="0">
                <a:solidFill>
                  <a:srgbClr val="002060"/>
                </a:solidFill>
              </a:rPr>
            </a:br>
            <a:r>
              <a:rPr lang="en-US" sz="4000" b="1" dirty="0">
                <a:solidFill>
                  <a:schemeClr val="accent6"/>
                </a:solidFill>
              </a:rPr>
              <a:t>IS</a:t>
            </a:r>
            <a:endParaRPr lang="en-AU" sz="4000" b="1" dirty="0">
              <a:solidFill>
                <a:schemeClr val="accent6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0A73E10-D635-404B-926C-C2370A6FCC6E}"/>
              </a:ext>
            </a:extLst>
          </p:cNvPr>
          <p:cNvCxnSpPr/>
          <p:nvPr/>
        </p:nvCxnSpPr>
        <p:spPr>
          <a:xfrm>
            <a:off x="8061649" y="3956180"/>
            <a:ext cx="1866122" cy="0"/>
          </a:xfrm>
          <a:prstGeom prst="lin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335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B42F7-3CD0-49D0-A467-EA55795F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951037"/>
            <a:ext cx="10515600" cy="1325563"/>
          </a:xfrm>
        </p:spPr>
        <p:txBody>
          <a:bodyPr/>
          <a:lstStyle/>
          <a:p>
            <a:pPr algn="ctr"/>
            <a:r>
              <a:rPr lang="en-AU" dirty="0">
                <a:solidFill>
                  <a:srgbClr val="002060"/>
                </a:solidFill>
              </a:rPr>
              <a:t>DevOps…..huh!</a:t>
            </a:r>
          </a:p>
        </p:txBody>
      </p:sp>
      <p:sp>
        <p:nvSpPr>
          <p:cNvPr id="5" name="AutoShape 8" descr="Image result for devops meme">
            <a:extLst>
              <a:ext uri="{FF2B5EF4-FFF2-40B4-BE49-F238E27FC236}">
                <a16:creationId xmlns:a16="http://schemas.microsoft.com/office/drawing/2014/main" id="{F665F0A5-9D38-4B58-BE08-3D63F4E631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8104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B42F7-3CD0-49D0-A467-EA55795F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951037"/>
            <a:ext cx="10515600" cy="1325563"/>
          </a:xfrm>
        </p:spPr>
        <p:txBody>
          <a:bodyPr/>
          <a:lstStyle/>
          <a:p>
            <a:pPr algn="ctr"/>
            <a:r>
              <a:rPr lang="en-AU" dirty="0">
                <a:solidFill>
                  <a:srgbClr val="00B0F0"/>
                </a:solidFill>
              </a:rPr>
              <a:t>DevOps…..huh!</a:t>
            </a:r>
          </a:p>
        </p:txBody>
      </p:sp>
      <p:sp>
        <p:nvSpPr>
          <p:cNvPr id="5" name="AutoShape 8" descr="Image result for devops meme">
            <a:extLst>
              <a:ext uri="{FF2B5EF4-FFF2-40B4-BE49-F238E27FC236}">
                <a16:creationId xmlns:a16="http://schemas.microsoft.com/office/drawing/2014/main" id="{F665F0A5-9D38-4B58-BE08-3D63F4E631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4E1B85-6EC3-4617-9D48-7969F8C7E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175" y="885825"/>
            <a:ext cx="634365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77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B42F7-3CD0-49D0-A467-EA55795F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951037"/>
            <a:ext cx="10515600" cy="1325563"/>
          </a:xfrm>
        </p:spPr>
        <p:txBody>
          <a:bodyPr/>
          <a:lstStyle/>
          <a:p>
            <a:pPr algn="ctr"/>
            <a:r>
              <a:rPr lang="en-AU" dirty="0">
                <a:solidFill>
                  <a:srgbClr val="00B0F0"/>
                </a:solidFill>
              </a:rPr>
              <a:t>DevOps…..huh!</a:t>
            </a:r>
          </a:p>
        </p:txBody>
      </p:sp>
      <p:sp>
        <p:nvSpPr>
          <p:cNvPr id="5" name="AutoShape 8" descr="Image result for devops meme">
            <a:extLst>
              <a:ext uri="{FF2B5EF4-FFF2-40B4-BE49-F238E27FC236}">
                <a16:creationId xmlns:a16="http://schemas.microsoft.com/office/drawing/2014/main" id="{F665F0A5-9D38-4B58-BE08-3D63F4E631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4E1B85-6EC3-4617-9D48-7969F8C7E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175" y="885825"/>
            <a:ext cx="6343650" cy="5086350"/>
          </a:xfrm>
          <a:prstGeom prst="rect">
            <a:avLst/>
          </a:prstGeom>
        </p:spPr>
      </p:pic>
      <p:pic>
        <p:nvPicPr>
          <p:cNvPr id="6" name="Picture 2" descr="Image result for devops scope meme">
            <a:extLst>
              <a:ext uri="{FF2B5EF4-FFF2-40B4-BE49-F238E27FC236}">
                <a16:creationId xmlns:a16="http://schemas.microsoft.com/office/drawing/2014/main" id="{881CE421-3EDA-477E-9D09-C971D41BB0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005"/>
          <a:stretch/>
        </p:blipFill>
        <p:spPr bwMode="auto">
          <a:xfrm>
            <a:off x="716177" y="1701006"/>
            <a:ext cx="4762500" cy="354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711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B42F7-3CD0-49D0-A467-EA55795F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951037"/>
            <a:ext cx="10515600" cy="1325563"/>
          </a:xfrm>
        </p:spPr>
        <p:txBody>
          <a:bodyPr/>
          <a:lstStyle/>
          <a:p>
            <a:pPr algn="ctr"/>
            <a:r>
              <a:rPr lang="en-AU" dirty="0">
                <a:solidFill>
                  <a:srgbClr val="00B0F0"/>
                </a:solidFill>
              </a:rPr>
              <a:t>DevOps…..huh!</a:t>
            </a:r>
          </a:p>
        </p:txBody>
      </p:sp>
      <p:sp>
        <p:nvSpPr>
          <p:cNvPr id="5" name="AutoShape 8" descr="Image result for devops meme">
            <a:extLst>
              <a:ext uri="{FF2B5EF4-FFF2-40B4-BE49-F238E27FC236}">
                <a16:creationId xmlns:a16="http://schemas.microsoft.com/office/drawing/2014/main" id="{F665F0A5-9D38-4B58-BE08-3D63F4E631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4E1B85-6EC3-4617-9D48-7969F8C7E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175" y="885825"/>
            <a:ext cx="6343650" cy="5086350"/>
          </a:xfrm>
          <a:prstGeom prst="rect">
            <a:avLst/>
          </a:prstGeom>
        </p:spPr>
      </p:pic>
      <p:pic>
        <p:nvPicPr>
          <p:cNvPr id="6" name="Picture 2" descr="Image result for devops scope meme">
            <a:extLst>
              <a:ext uri="{FF2B5EF4-FFF2-40B4-BE49-F238E27FC236}">
                <a16:creationId xmlns:a16="http://schemas.microsoft.com/office/drawing/2014/main" id="{881CE421-3EDA-477E-9D09-C971D41BB0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005"/>
          <a:stretch/>
        </p:blipFill>
        <p:spPr bwMode="auto">
          <a:xfrm>
            <a:off x="716177" y="1701006"/>
            <a:ext cx="4762500" cy="354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devops meme">
            <a:extLst>
              <a:ext uri="{FF2B5EF4-FFF2-40B4-BE49-F238E27FC236}">
                <a16:creationId xmlns:a16="http://schemas.microsoft.com/office/drawing/2014/main" id="{703497FE-F122-4364-B42D-8BE52BF1B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69268"/>
            <a:ext cx="47625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698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ED783C-8A20-490C-93AF-691F778D9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AU" sz="4000" dirty="0">
                <a:solidFill>
                  <a:schemeClr val="bg1"/>
                </a:solidFill>
                <a:latin typeface="+mj-lt"/>
              </a:rPr>
              <a:t>Version control</a:t>
            </a:r>
          </a:p>
          <a:p>
            <a:pPr marL="0" indent="0" algn="ctr">
              <a:buNone/>
            </a:pPr>
            <a:endParaRPr lang="en-AU" sz="4000" dirty="0">
              <a:solidFill>
                <a:schemeClr val="bg1"/>
              </a:solidFill>
              <a:latin typeface="+mj-lt"/>
            </a:endParaRPr>
          </a:p>
          <a:p>
            <a:pPr marL="0" indent="0" algn="ctr">
              <a:buNone/>
            </a:pPr>
            <a:r>
              <a:rPr lang="en-AU" sz="4000" dirty="0">
                <a:solidFill>
                  <a:schemeClr val="bg1"/>
                </a:solidFill>
                <a:latin typeface="+mj-lt"/>
              </a:rPr>
              <a:t>Multi environment release pipeline</a:t>
            </a:r>
          </a:p>
          <a:p>
            <a:pPr marL="0" indent="0" algn="ctr">
              <a:buNone/>
            </a:pPr>
            <a:endParaRPr lang="en-AU" sz="4000" dirty="0">
              <a:solidFill>
                <a:schemeClr val="bg1"/>
              </a:solidFill>
              <a:latin typeface="+mj-lt"/>
            </a:endParaRPr>
          </a:p>
          <a:p>
            <a:pPr marL="0" indent="0" algn="ctr">
              <a:buNone/>
            </a:pPr>
            <a:r>
              <a:rPr lang="en-AU" sz="4000" dirty="0">
                <a:solidFill>
                  <a:schemeClr val="bg1"/>
                </a:solidFill>
                <a:latin typeface="+mj-lt"/>
              </a:rPr>
              <a:t>Configuration as code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72224188-3386-49A9-BB3A-ADB0DCA39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784980"/>
          </a:xfrm>
        </p:spPr>
        <p:txBody>
          <a:bodyPr anchor="ctr">
            <a:normAutofit/>
          </a:bodyPr>
          <a:lstStyle/>
          <a:p>
            <a:pPr algn="ctr"/>
            <a:r>
              <a:rPr lang="en-AU" sz="4000" dirty="0">
                <a:solidFill>
                  <a:srgbClr val="002060"/>
                </a:solidFill>
              </a:rPr>
              <a:t>Scope of DevOps</a:t>
            </a:r>
            <a:endParaRPr lang="en-AU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066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ED783C-8A20-490C-93AF-691F778D9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AU" sz="4000" dirty="0">
                <a:solidFill>
                  <a:srgbClr val="0070C0"/>
                </a:solidFill>
                <a:latin typeface="+mj-lt"/>
              </a:rPr>
              <a:t>Version control</a:t>
            </a:r>
          </a:p>
          <a:p>
            <a:pPr marL="0" indent="0" algn="ctr">
              <a:buNone/>
            </a:pPr>
            <a:endParaRPr lang="en-AU" sz="4000" dirty="0">
              <a:solidFill>
                <a:srgbClr val="0070C0"/>
              </a:solidFill>
              <a:latin typeface="+mj-lt"/>
            </a:endParaRPr>
          </a:p>
          <a:p>
            <a:pPr marL="0" indent="0" algn="ctr">
              <a:buNone/>
            </a:pPr>
            <a:r>
              <a:rPr lang="en-AU" sz="4000" dirty="0">
                <a:solidFill>
                  <a:schemeClr val="bg1"/>
                </a:solidFill>
                <a:latin typeface="+mj-lt"/>
              </a:rPr>
              <a:t>Multi environment release pipeline</a:t>
            </a:r>
          </a:p>
          <a:p>
            <a:pPr marL="0" indent="0" algn="ctr">
              <a:buNone/>
            </a:pPr>
            <a:endParaRPr lang="en-AU" sz="4000" dirty="0">
              <a:solidFill>
                <a:schemeClr val="bg1"/>
              </a:solidFill>
              <a:latin typeface="+mj-lt"/>
            </a:endParaRPr>
          </a:p>
          <a:p>
            <a:pPr marL="0" indent="0" algn="ctr">
              <a:buNone/>
            </a:pPr>
            <a:r>
              <a:rPr lang="en-AU" sz="4000" dirty="0">
                <a:solidFill>
                  <a:schemeClr val="bg1"/>
                </a:solidFill>
                <a:latin typeface="+mj-lt"/>
              </a:rPr>
              <a:t>Configuration as code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72224188-3386-49A9-BB3A-ADB0DCA39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784980"/>
          </a:xfrm>
        </p:spPr>
        <p:txBody>
          <a:bodyPr anchor="ctr">
            <a:normAutofit/>
          </a:bodyPr>
          <a:lstStyle/>
          <a:p>
            <a:pPr algn="ctr"/>
            <a:r>
              <a:rPr lang="en-AU" sz="4000" dirty="0">
                <a:solidFill>
                  <a:srgbClr val="002060"/>
                </a:solidFill>
              </a:rPr>
              <a:t>Scope of DevOps</a:t>
            </a:r>
            <a:endParaRPr lang="en-AU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754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1903BB-A599-482D-9C0C-9394BDCEC3C5}"/>
              </a:ext>
            </a:extLst>
          </p:cNvPr>
          <p:cNvSpPr txBox="1"/>
          <p:nvPr/>
        </p:nvSpPr>
        <p:spPr>
          <a:xfrm>
            <a:off x="337352" y="1305016"/>
            <a:ext cx="8424935" cy="221599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Deep dive into DevOps for </a:t>
            </a:r>
          </a:p>
          <a:p>
            <a:r>
              <a:rPr lang="en-US" sz="60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Azure Logic Apps</a:t>
            </a:r>
          </a:p>
          <a:p>
            <a:endParaRPr lang="en-AU" dirty="0">
              <a:solidFill>
                <a:schemeClr val="accent5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A40778-E872-4742-9A26-FE01A068091A}"/>
              </a:ext>
            </a:extLst>
          </p:cNvPr>
          <p:cNvSpPr txBox="1"/>
          <p:nvPr/>
        </p:nvSpPr>
        <p:spPr>
          <a:xfrm>
            <a:off x="337352" y="3521007"/>
            <a:ext cx="298665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Raihan Alam</a:t>
            </a:r>
          </a:p>
          <a:p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4</a:t>
            </a:r>
            <a:r>
              <a:rPr lang="en-US" sz="2600" baseline="300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th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 September, 2019 </a:t>
            </a:r>
            <a:endParaRPr lang="en-AU" sz="2600" dirty="0">
              <a:solidFill>
                <a:schemeClr val="accent5">
                  <a:lumMod val="20000"/>
                  <a:lumOff val="80000"/>
                </a:schemeClr>
              </a:solidFill>
              <a:latin typeface="+mj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B147D2-80F7-462C-8B39-EE6546A0DE5D}"/>
              </a:ext>
            </a:extLst>
          </p:cNvPr>
          <p:cNvCxnSpPr/>
          <p:nvPr/>
        </p:nvCxnSpPr>
        <p:spPr>
          <a:xfrm>
            <a:off x="442111" y="3304514"/>
            <a:ext cx="11307778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E3BE35F-ADC7-4E9E-BF4D-99FE10EF40E6}"/>
              </a:ext>
            </a:extLst>
          </p:cNvPr>
          <p:cNvSpPr txBox="1"/>
          <p:nvPr/>
        </p:nvSpPr>
        <p:spPr>
          <a:xfrm>
            <a:off x="337352" y="4411461"/>
            <a:ext cx="570335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70C0"/>
                </a:solidFill>
                <a:latin typeface="+mj-lt"/>
              </a:rPr>
              <a:t>Big data / Cloud Consultant, Caltex C-lab</a:t>
            </a:r>
            <a:endParaRPr lang="en-AU" sz="2600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34687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ED783C-8A20-490C-93AF-691F778D9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AU" sz="4000" dirty="0">
                <a:solidFill>
                  <a:srgbClr val="0070C0"/>
                </a:solidFill>
                <a:latin typeface="+mj-lt"/>
              </a:rPr>
              <a:t>Version control</a:t>
            </a:r>
          </a:p>
          <a:p>
            <a:pPr marL="0" indent="0" algn="ctr">
              <a:buNone/>
            </a:pPr>
            <a:endParaRPr lang="en-AU" sz="4000" dirty="0">
              <a:solidFill>
                <a:srgbClr val="0070C0"/>
              </a:solidFill>
              <a:latin typeface="+mj-lt"/>
            </a:endParaRPr>
          </a:p>
          <a:p>
            <a:pPr marL="0" indent="0" algn="ctr">
              <a:buNone/>
            </a:pPr>
            <a:r>
              <a:rPr lang="en-AU" sz="4000" dirty="0">
                <a:solidFill>
                  <a:srgbClr val="0070C0"/>
                </a:solidFill>
                <a:latin typeface="+mj-lt"/>
              </a:rPr>
              <a:t>Multi environment release pipeline</a:t>
            </a:r>
          </a:p>
          <a:p>
            <a:pPr marL="0" indent="0" algn="ctr">
              <a:buNone/>
            </a:pPr>
            <a:endParaRPr lang="en-AU" sz="4000" dirty="0">
              <a:solidFill>
                <a:srgbClr val="0070C0"/>
              </a:solidFill>
              <a:latin typeface="+mj-lt"/>
            </a:endParaRPr>
          </a:p>
          <a:p>
            <a:pPr marL="0" indent="0" algn="ctr">
              <a:buNone/>
            </a:pPr>
            <a:r>
              <a:rPr lang="en-AU" sz="4000" dirty="0">
                <a:solidFill>
                  <a:schemeClr val="bg1"/>
                </a:solidFill>
                <a:latin typeface="+mj-lt"/>
              </a:rPr>
              <a:t>Configuration as code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72224188-3386-49A9-BB3A-ADB0DCA39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784980"/>
          </a:xfrm>
        </p:spPr>
        <p:txBody>
          <a:bodyPr anchor="ctr">
            <a:normAutofit/>
          </a:bodyPr>
          <a:lstStyle/>
          <a:p>
            <a:pPr algn="ctr"/>
            <a:r>
              <a:rPr lang="en-AU" sz="4000" dirty="0">
                <a:solidFill>
                  <a:srgbClr val="002060"/>
                </a:solidFill>
              </a:rPr>
              <a:t>Scope of DevOps</a:t>
            </a:r>
            <a:endParaRPr lang="en-AU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352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ED783C-8A20-490C-93AF-691F778D9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AU" sz="4000" dirty="0">
                <a:solidFill>
                  <a:srgbClr val="0070C0"/>
                </a:solidFill>
                <a:latin typeface="+mj-lt"/>
              </a:rPr>
              <a:t>Version control</a:t>
            </a:r>
          </a:p>
          <a:p>
            <a:pPr marL="0" indent="0" algn="ctr">
              <a:buNone/>
            </a:pPr>
            <a:endParaRPr lang="en-AU" sz="4000" dirty="0">
              <a:solidFill>
                <a:srgbClr val="0070C0"/>
              </a:solidFill>
              <a:latin typeface="+mj-lt"/>
            </a:endParaRPr>
          </a:p>
          <a:p>
            <a:pPr marL="0" indent="0" algn="ctr">
              <a:buNone/>
            </a:pPr>
            <a:r>
              <a:rPr lang="en-AU" sz="4000" dirty="0">
                <a:solidFill>
                  <a:srgbClr val="0070C0"/>
                </a:solidFill>
                <a:latin typeface="+mj-lt"/>
              </a:rPr>
              <a:t>Multi environment release pipeline</a:t>
            </a:r>
          </a:p>
          <a:p>
            <a:pPr marL="0" indent="0" algn="ctr">
              <a:buNone/>
            </a:pPr>
            <a:endParaRPr lang="en-AU" sz="4000" dirty="0">
              <a:solidFill>
                <a:srgbClr val="0070C0"/>
              </a:solidFill>
              <a:latin typeface="+mj-lt"/>
            </a:endParaRPr>
          </a:p>
          <a:p>
            <a:pPr marL="0" indent="0" algn="ctr">
              <a:buNone/>
            </a:pPr>
            <a:r>
              <a:rPr lang="en-AU" sz="4000" dirty="0">
                <a:solidFill>
                  <a:srgbClr val="0070C0"/>
                </a:solidFill>
                <a:latin typeface="+mj-lt"/>
              </a:rPr>
              <a:t>Configuration as code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72224188-3386-49A9-BB3A-ADB0DCA39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784980"/>
          </a:xfrm>
        </p:spPr>
        <p:txBody>
          <a:bodyPr anchor="ctr">
            <a:normAutofit/>
          </a:bodyPr>
          <a:lstStyle/>
          <a:p>
            <a:pPr algn="ctr"/>
            <a:r>
              <a:rPr lang="en-AU" sz="4000" dirty="0">
                <a:solidFill>
                  <a:srgbClr val="002060"/>
                </a:solidFill>
              </a:rPr>
              <a:t>Scope of DevOps</a:t>
            </a:r>
            <a:endParaRPr lang="en-AU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43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AC9D7-A18A-442F-BDCA-3AC526F84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9055"/>
            <a:ext cx="10515600" cy="5197908"/>
          </a:xfrm>
        </p:spPr>
        <p:txBody>
          <a:bodyPr/>
          <a:lstStyle/>
          <a:p>
            <a:pPr marL="0" indent="0" algn="ctr">
              <a:buNone/>
            </a:pPr>
            <a:r>
              <a:rPr lang="en-AU" sz="3500" dirty="0">
                <a:solidFill>
                  <a:srgbClr val="0070C0"/>
                </a:solidFill>
                <a:latin typeface="+mj-lt"/>
              </a:rPr>
              <a:t>Version control, Multi environment release pipeline &amp; Configuration as code for Azure Logic App</a:t>
            </a:r>
          </a:p>
          <a:p>
            <a:pPr marL="0" indent="0" algn="ctr">
              <a:buNone/>
            </a:pPr>
            <a:endParaRPr lang="en-US" sz="3500" dirty="0">
              <a:solidFill>
                <a:srgbClr val="0070C0"/>
              </a:solidFill>
              <a:latin typeface="+mj-lt"/>
            </a:endParaRPr>
          </a:p>
          <a:p>
            <a:pPr marL="0" indent="0" algn="ctr">
              <a:buNone/>
            </a:pPr>
            <a:endParaRPr lang="en-US" sz="3500" dirty="0">
              <a:solidFill>
                <a:srgbClr val="0070C0"/>
              </a:solidFill>
              <a:latin typeface="+mj-lt"/>
            </a:endParaRPr>
          </a:p>
          <a:p>
            <a:pPr marL="0" indent="0" algn="ctr">
              <a:buNone/>
            </a:pPr>
            <a:endParaRPr lang="en-US" sz="3500" dirty="0">
              <a:solidFill>
                <a:srgbClr val="0070C0"/>
              </a:solidFill>
              <a:latin typeface="+mj-lt"/>
            </a:endParaRPr>
          </a:p>
          <a:p>
            <a:pPr marL="0" indent="0" algn="ctr">
              <a:buNone/>
            </a:pPr>
            <a:endParaRPr lang="en-US" sz="3500" dirty="0">
              <a:solidFill>
                <a:srgbClr val="0070C0"/>
              </a:solidFill>
              <a:latin typeface="+mj-lt"/>
            </a:endParaRPr>
          </a:p>
          <a:p>
            <a:pPr marL="0" indent="0" algn="ctr">
              <a:buNone/>
            </a:pPr>
            <a:endParaRPr lang="en-US" sz="3500" dirty="0">
              <a:solidFill>
                <a:srgbClr val="0070C0"/>
              </a:solidFill>
              <a:latin typeface="+mj-lt"/>
            </a:endParaRP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88464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AC9D7-A18A-442F-BDCA-3AC526F84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9055"/>
            <a:ext cx="10515600" cy="5197908"/>
          </a:xfrm>
        </p:spPr>
        <p:txBody>
          <a:bodyPr/>
          <a:lstStyle/>
          <a:p>
            <a:pPr marL="0" indent="0" algn="ctr">
              <a:buNone/>
            </a:pPr>
            <a:r>
              <a:rPr lang="en-AU" sz="3500" dirty="0">
                <a:solidFill>
                  <a:schemeClr val="accent5">
                    <a:lumMod val="40000"/>
                    <a:lumOff val="60000"/>
                  </a:schemeClr>
                </a:solidFill>
                <a:latin typeface="+mj-lt"/>
              </a:rPr>
              <a:t>Version control, Multi environment release pipeline &amp; Configuration as code for Azure Logic App</a:t>
            </a:r>
          </a:p>
          <a:p>
            <a:pPr marL="0" indent="0" algn="ctr">
              <a:buNone/>
            </a:pPr>
            <a:endParaRPr lang="en-US" sz="3500" dirty="0">
              <a:solidFill>
                <a:srgbClr val="0070C0"/>
              </a:solidFill>
              <a:latin typeface="+mj-lt"/>
            </a:endParaRPr>
          </a:p>
          <a:p>
            <a:pPr marL="0" indent="0" algn="ctr">
              <a:buNone/>
            </a:pPr>
            <a:endParaRPr lang="en-US" sz="3500" dirty="0">
              <a:solidFill>
                <a:srgbClr val="0070C0"/>
              </a:solidFill>
              <a:latin typeface="+mj-lt"/>
            </a:endParaRPr>
          </a:p>
          <a:p>
            <a:pPr marL="0" indent="0" algn="ctr">
              <a:buNone/>
            </a:pPr>
            <a:endParaRPr lang="en-US" sz="3500" dirty="0">
              <a:solidFill>
                <a:srgbClr val="0070C0"/>
              </a:solidFill>
              <a:latin typeface="+mj-lt"/>
            </a:endParaRPr>
          </a:p>
          <a:p>
            <a:pPr marL="0" indent="0" algn="ctr">
              <a:buNone/>
            </a:pPr>
            <a:endParaRPr lang="en-US" sz="3500" dirty="0">
              <a:solidFill>
                <a:srgbClr val="0070C0"/>
              </a:solidFill>
              <a:latin typeface="+mj-lt"/>
            </a:endParaRPr>
          </a:p>
          <a:p>
            <a:pPr marL="0" indent="0" algn="ctr">
              <a:buNone/>
            </a:pPr>
            <a:endParaRPr lang="en-US" sz="3500" dirty="0">
              <a:solidFill>
                <a:srgbClr val="0070C0"/>
              </a:solidFill>
              <a:latin typeface="+mj-lt"/>
            </a:endParaRP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6DD9D4-F13E-4FB5-BA95-515AA6DB7A21}"/>
              </a:ext>
            </a:extLst>
          </p:cNvPr>
          <p:cNvSpPr txBox="1"/>
          <p:nvPr/>
        </p:nvSpPr>
        <p:spPr>
          <a:xfrm rot="19542057">
            <a:off x="4663752" y="1004217"/>
            <a:ext cx="2864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+mj-lt"/>
              </a:rPr>
              <a:t>Not sellable</a:t>
            </a:r>
            <a:endParaRPr lang="en-AU" sz="40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801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AC9D7-A18A-442F-BDCA-3AC526F84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9055"/>
            <a:ext cx="10515600" cy="5197908"/>
          </a:xfrm>
        </p:spPr>
        <p:txBody>
          <a:bodyPr/>
          <a:lstStyle/>
          <a:p>
            <a:pPr marL="0" indent="0" algn="ctr">
              <a:buNone/>
            </a:pPr>
            <a:r>
              <a:rPr lang="en-AU" sz="3500" dirty="0">
                <a:solidFill>
                  <a:schemeClr val="accent5">
                    <a:lumMod val="40000"/>
                    <a:lumOff val="60000"/>
                  </a:schemeClr>
                </a:solidFill>
                <a:latin typeface="+mj-lt"/>
              </a:rPr>
              <a:t>Version control, Multi environment release pipeline &amp; Configuration as code for Azure Logic App</a:t>
            </a:r>
          </a:p>
          <a:p>
            <a:pPr marL="0" indent="0" algn="ctr">
              <a:buNone/>
            </a:pPr>
            <a:endParaRPr lang="en-US" sz="3500" dirty="0">
              <a:solidFill>
                <a:srgbClr val="0070C0"/>
              </a:solidFill>
              <a:latin typeface="+mj-lt"/>
            </a:endParaRPr>
          </a:p>
          <a:p>
            <a:pPr marL="0" indent="0" algn="ctr">
              <a:buNone/>
            </a:pPr>
            <a:endParaRPr lang="en-US" sz="3500" dirty="0">
              <a:solidFill>
                <a:srgbClr val="0070C0"/>
              </a:solidFill>
              <a:latin typeface="+mj-lt"/>
            </a:endParaRPr>
          </a:p>
          <a:p>
            <a:pPr marL="0" indent="0" algn="ctr">
              <a:buNone/>
            </a:pPr>
            <a:r>
              <a:rPr lang="en-US" sz="3500" dirty="0">
                <a:solidFill>
                  <a:srgbClr val="0070C0"/>
                </a:solidFill>
                <a:latin typeface="+mj-lt"/>
              </a:rPr>
              <a:t>DevOps for Azure Logic Apps</a:t>
            </a:r>
          </a:p>
          <a:p>
            <a:pPr marL="0" indent="0" algn="ctr">
              <a:buNone/>
            </a:pPr>
            <a:endParaRPr lang="en-US" sz="3500" dirty="0">
              <a:solidFill>
                <a:srgbClr val="0070C0"/>
              </a:solidFill>
              <a:latin typeface="+mj-lt"/>
            </a:endParaRPr>
          </a:p>
          <a:p>
            <a:pPr marL="0" indent="0" algn="ctr">
              <a:buNone/>
            </a:pPr>
            <a:endParaRPr lang="en-US" sz="3500" dirty="0">
              <a:solidFill>
                <a:srgbClr val="0070C0"/>
              </a:solidFill>
              <a:latin typeface="+mj-lt"/>
            </a:endParaRPr>
          </a:p>
          <a:p>
            <a:pPr marL="0" indent="0" algn="ctr">
              <a:buNone/>
            </a:pPr>
            <a:endParaRPr lang="en-US" sz="3500" dirty="0">
              <a:solidFill>
                <a:srgbClr val="0070C0"/>
              </a:solidFill>
              <a:latin typeface="+mj-lt"/>
            </a:endParaRP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6DD9D4-F13E-4FB5-BA95-515AA6DB7A21}"/>
              </a:ext>
            </a:extLst>
          </p:cNvPr>
          <p:cNvSpPr txBox="1"/>
          <p:nvPr/>
        </p:nvSpPr>
        <p:spPr>
          <a:xfrm rot="19542057">
            <a:off x="4663752" y="1004217"/>
            <a:ext cx="2864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+mj-lt"/>
              </a:rPr>
              <a:t>Not sellable</a:t>
            </a:r>
            <a:endParaRPr lang="en-AU" sz="40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7499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AC9D7-A18A-442F-BDCA-3AC526F84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9055"/>
            <a:ext cx="10515600" cy="5197908"/>
          </a:xfrm>
        </p:spPr>
        <p:txBody>
          <a:bodyPr/>
          <a:lstStyle/>
          <a:p>
            <a:pPr marL="0" indent="0" algn="ctr">
              <a:buNone/>
            </a:pPr>
            <a:r>
              <a:rPr lang="en-AU" sz="3500" dirty="0">
                <a:solidFill>
                  <a:schemeClr val="accent5">
                    <a:lumMod val="40000"/>
                    <a:lumOff val="60000"/>
                  </a:schemeClr>
                </a:solidFill>
                <a:latin typeface="+mj-lt"/>
              </a:rPr>
              <a:t>Version control, Multi environment release pipeline &amp; Configuration as code for Azure Logic App</a:t>
            </a:r>
          </a:p>
          <a:p>
            <a:pPr marL="0" indent="0" algn="ctr">
              <a:buNone/>
            </a:pPr>
            <a:endParaRPr lang="en-US" sz="3500" dirty="0">
              <a:solidFill>
                <a:srgbClr val="0070C0"/>
              </a:solidFill>
              <a:latin typeface="+mj-lt"/>
            </a:endParaRPr>
          </a:p>
          <a:p>
            <a:pPr marL="0" indent="0" algn="ctr">
              <a:buNone/>
            </a:pPr>
            <a:endParaRPr lang="en-US" sz="3500" dirty="0">
              <a:solidFill>
                <a:srgbClr val="0070C0"/>
              </a:solidFill>
              <a:latin typeface="+mj-lt"/>
            </a:endParaRPr>
          </a:p>
          <a:p>
            <a:pPr marL="0" indent="0" algn="ctr">
              <a:buNone/>
            </a:pPr>
            <a:r>
              <a:rPr lang="en-US" sz="3500" dirty="0">
                <a:solidFill>
                  <a:schemeClr val="accent5">
                    <a:lumMod val="40000"/>
                    <a:lumOff val="60000"/>
                  </a:schemeClr>
                </a:solidFill>
                <a:latin typeface="+mj-lt"/>
              </a:rPr>
              <a:t>DevOps for Azure Logic Apps</a:t>
            </a:r>
          </a:p>
          <a:p>
            <a:pPr marL="0" indent="0" algn="ctr">
              <a:buNone/>
            </a:pPr>
            <a:endParaRPr lang="en-US" sz="3500" dirty="0">
              <a:solidFill>
                <a:srgbClr val="0070C0"/>
              </a:solidFill>
              <a:latin typeface="+mj-lt"/>
            </a:endParaRPr>
          </a:p>
          <a:p>
            <a:pPr marL="0" indent="0" algn="ctr">
              <a:buNone/>
            </a:pPr>
            <a:endParaRPr lang="en-US" sz="3500" dirty="0">
              <a:solidFill>
                <a:srgbClr val="0070C0"/>
              </a:solidFill>
              <a:latin typeface="+mj-lt"/>
            </a:endParaRPr>
          </a:p>
          <a:p>
            <a:pPr marL="0" indent="0" algn="ctr">
              <a:buNone/>
            </a:pPr>
            <a:endParaRPr lang="en-US" sz="3500" dirty="0">
              <a:solidFill>
                <a:srgbClr val="0070C0"/>
              </a:solidFill>
              <a:latin typeface="+mj-lt"/>
            </a:endParaRP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6DD9D4-F13E-4FB5-BA95-515AA6DB7A21}"/>
              </a:ext>
            </a:extLst>
          </p:cNvPr>
          <p:cNvSpPr txBox="1"/>
          <p:nvPr/>
        </p:nvSpPr>
        <p:spPr>
          <a:xfrm rot="19542057">
            <a:off x="4663752" y="1004217"/>
            <a:ext cx="2864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+mj-lt"/>
              </a:rPr>
              <a:t>Not sellable</a:t>
            </a:r>
            <a:endParaRPr lang="en-AU" sz="4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669122-CB44-4EAE-A8DB-582052F04001}"/>
              </a:ext>
            </a:extLst>
          </p:cNvPr>
          <p:cNvSpPr txBox="1"/>
          <p:nvPr/>
        </p:nvSpPr>
        <p:spPr>
          <a:xfrm rot="19542057">
            <a:off x="4535811" y="3339481"/>
            <a:ext cx="26363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FF0000"/>
                </a:solidFill>
                <a:latin typeface="+mj-lt"/>
              </a:rPr>
              <a:t>Not quite there yet</a:t>
            </a:r>
            <a:endParaRPr lang="en-AU" sz="25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127732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AC9D7-A18A-442F-BDCA-3AC526F84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9055"/>
            <a:ext cx="10515600" cy="5197908"/>
          </a:xfrm>
        </p:spPr>
        <p:txBody>
          <a:bodyPr/>
          <a:lstStyle/>
          <a:p>
            <a:pPr marL="0" indent="0" algn="ctr">
              <a:buNone/>
            </a:pPr>
            <a:r>
              <a:rPr lang="en-AU" sz="3500" dirty="0">
                <a:solidFill>
                  <a:schemeClr val="accent5">
                    <a:lumMod val="40000"/>
                    <a:lumOff val="60000"/>
                  </a:schemeClr>
                </a:solidFill>
                <a:latin typeface="+mj-lt"/>
              </a:rPr>
              <a:t>Version control, Multi environment release pipeline &amp; Configuration as code for Azure Logic App</a:t>
            </a:r>
          </a:p>
          <a:p>
            <a:pPr marL="0" indent="0" algn="ctr">
              <a:buNone/>
            </a:pPr>
            <a:endParaRPr lang="en-US" sz="3500" dirty="0">
              <a:solidFill>
                <a:srgbClr val="0070C0"/>
              </a:solidFill>
              <a:latin typeface="+mj-lt"/>
            </a:endParaRPr>
          </a:p>
          <a:p>
            <a:pPr marL="0" indent="0" algn="ctr">
              <a:buNone/>
            </a:pPr>
            <a:endParaRPr lang="en-US" sz="3500" dirty="0">
              <a:solidFill>
                <a:srgbClr val="0070C0"/>
              </a:solidFill>
              <a:latin typeface="+mj-lt"/>
            </a:endParaRPr>
          </a:p>
          <a:p>
            <a:pPr marL="0" indent="0" algn="ctr">
              <a:buNone/>
            </a:pPr>
            <a:r>
              <a:rPr lang="en-US" sz="3500" dirty="0">
                <a:solidFill>
                  <a:schemeClr val="accent5">
                    <a:lumMod val="40000"/>
                    <a:lumOff val="60000"/>
                  </a:schemeClr>
                </a:solidFill>
                <a:latin typeface="+mj-lt"/>
              </a:rPr>
              <a:t>DevOps for Azure Logic Apps</a:t>
            </a:r>
          </a:p>
          <a:p>
            <a:pPr marL="0" indent="0" algn="ctr">
              <a:buNone/>
            </a:pPr>
            <a:endParaRPr lang="en-US" sz="3500" dirty="0">
              <a:solidFill>
                <a:srgbClr val="0070C0"/>
              </a:solidFill>
              <a:latin typeface="+mj-lt"/>
            </a:endParaRPr>
          </a:p>
          <a:p>
            <a:pPr marL="0" indent="0" algn="ctr">
              <a:buNone/>
            </a:pPr>
            <a:endParaRPr lang="en-US" sz="3500" dirty="0">
              <a:solidFill>
                <a:srgbClr val="0070C0"/>
              </a:solidFill>
              <a:latin typeface="+mj-lt"/>
            </a:endParaRPr>
          </a:p>
          <a:p>
            <a:pPr marL="0" indent="0" algn="ctr">
              <a:buNone/>
            </a:pPr>
            <a:r>
              <a:rPr lang="en-US" sz="3500" dirty="0">
                <a:solidFill>
                  <a:srgbClr val="0070C0"/>
                </a:solidFill>
                <a:latin typeface="+mj-lt"/>
              </a:rPr>
              <a:t>Deep dive into DevOps for Azure Logic Apps</a:t>
            </a:r>
          </a:p>
          <a:p>
            <a:pPr marL="0" indent="0" algn="ctr">
              <a:buNone/>
            </a:pPr>
            <a:endParaRPr lang="en-US" sz="3500" dirty="0">
              <a:solidFill>
                <a:srgbClr val="0070C0"/>
              </a:solidFill>
              <a:latin typeface="+mj-lt"/>
            </a:endParaRP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6DD9D4-F13E-4FB5-BA95-515AA6DB7A21}"/>
              </a:ext>
            </a:extLst>
          </p:cNvPr>
          <p:cNvSpPr txBox="1"/>
          <p:nvPr/>
        </p:nvSpPr>
        <p:spPr>
          <a:xfrm rot="19542057">
            <a:off x="4663752" y="1004217"/>
            <a:ext cx="2864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+mj-lt"/>
              </a:rPr>
              <a:t>Not sellable</a:t>
            </a:r>
            <a:endParaRPr lang="en-AU" sz="4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669122-CB44-4EAE-A8DB-582052F04001}"/>
              </a:ext>
            </a:extLst>
          </p:cNvPr>
          <p:cNvSpPr txBox="1"/>
          <p:nvPr/>
        </p:nvSpPr>
        <p:spPr>
          <a:xfrm rot="19542057">
            <a:off x="4535811" y="3339481"/>
            <a:ext cx="26363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FF0000"/>
                </a:solidFill>
                <a:latin typeface="+mj-lt"/>
              </a:rPr>
              <a:t>Not quite there yet</a:t>
            </a:r>
            <a:endParaRPr lang="en-AU" sz="25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20177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AC9D7-A18A-442F-BDCA-3AC526F84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9055"/>
            <a:ext cx="10515600" cy="5197908"/>
          </a:xfrm>
        </p:spPr>
        <p:txBody>
          <a:bodyPr/>
          <a:lstStyle/>
          <a:p>
            <a:pPr marL="0" indent="0" algn="ctr">
              <a:buNone/>
            </a:pPr>
            <a:r>
              <a:rPr lang="en-AU" sz="3500" dirty="0">
                <a:solidFill>
                  <a:schemeClr val="accent5">
                    <a:lumMod val="40000"/>
                    <a:lumOff val="60000"/>
                  </a:schemeClr>
                </a:solidFill>
                <a:latin typeface="+mj-lt"/>
              </a:rPr>
              <a:t>Version control, Multi environment release pipeline &amp; Configuration as code for Azure Logic App</a:t>
            </a:r>
          </a:p>
          <a:p>
            <a:pPr marL="0" indent="0" algn="ctr">
              <a:buNone/>
            </a:pPr>
            <a:endParaRPr lang="en-US" sz="3500" dirty="0">
              <a:solidFill>
                <a:srgbClr val="0070C0"/>
              </a:solidFill>
              <a:latin typeface="+mj-lt"/>
            </a:endParaRPr>
          </a:p>
          <a:p>
            <a:pPr marL="0" indent="0" algn="ctr">
              <a:buNone/>
            </a:pPr>
            <a:endParaRPr lang="en-US" sz="3500" dirty="0">
              <a:solidFill>
                <a:srgbClr val="0070C0"/>
              </a:solidFill>
              <a:latin typeface="+mj-lt"/>
            </a:endParaRPr>
          </a:p>
          <a:p>
            <a:pPr marL="0" indent="0" algn="ctr">
              <a:buNone/>
            </a:pPr>
            <a:r>
              <a:rPr lang="en-US" sz="3500" dirty="0">
                <a:solidFill>
                  <a:schemeClr val="accent5">
                    <a:lumMod val="40000"/>
                    <a:lumOff val="60000"/>
                  </a:schemeClr>
                </a:solidFill>
                <a:latin typeface="+mj-lt"/>
              </a:rPr>
              <a:t>DevOps for Azure Logic Apps</a:t>
            </a:r>
          </a:p>
          <a:p>
            <a:pPr marL="0" indent="0" algn="ctr">
              <a:buNone/>
            </a:pPr>
            <a:endParaRPr lang="en-US" sz="3500" dirty="0">
              <a:solidFill>
                <a:srgbClr val="0070C0"/>
              </a:solidFill>
              <a:latin typeface="+mj-lt"/>
            </a:endParaRPr>
          </a:p>
          <a:p>
            <a:pPr marL="0" indent="0" algn="ctr">
              <a:buNone/>
            </a:pPr>
            <a:endParaRPr lang="en-US" sz="3500" dirty="0">
              <a:solidFill>
                <a:srgbClr val="0070C0"/>
              </a:solidFill>
              <a:latin typeface="+mj-lt"/>
            </a:endParaRPr>
          </a:p>
          <a:p>
            <a:pPr marL="0" indent="0" algn="ctr">
              <a:buNone/>
            </a:pPr>
            <a:r>
              <a:rPr lang="en-US" sz="3500" dirty="0">
                <a:solidFill>
                  <a:srgbClr val="0070C0"/>
                </a:solidFill>
                <a:latin typeface="+mj-lt"/>
              </a:rPr>
              <a:t>Deep dive into DevOps for Azure Logic Apps</a:t>
            </a:r>
          </a:p>
          <a:p>
            <a:pPr marL="0" indent="0" algn="ctr">
              <a:buNone/>
            </a:pPr>
            <a:endParaRPr lang="en-US" sz="3500" dirty="0">
              <a:solidFill>
                <a:srgbClr val="0070C0"/>
              </a:solidFill>
              <a:latin typeface="+mj-lt"/>
            </a:endParaRP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6DD9D4-F13E-4FB5-BA95-515AA6DB7A21}"/>
              </a:ext>
            </a:extLst>
          </p:cNvPr>
          <p:cNvSpPr txBox="1"/>
          <p:nvPr/>
        </p:nvSpPr>
        <p:spPr>
          <a:xfrm rot="19542057">
            <a:off x="4663752" y="1004217"/>
            <a:ext cx="2864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+mj-lt"/>
              </a:rPr>
              <a:t>Not sellable</a:t>
            </a:r>
            <a:endParaRPr lang="en-AU" sz="4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669122-CB44-4EAE-A8DB-582052F04001}"/>
              </a:ext>
            </a:extLst>
          </p:cNvPr>
          <p:cNvSpPr txBox="1"/>
          <p:nvPr/>
        </p:nvSpPr>
        <p:spPr>
          <a:xfrm rot="19542057">
            <a:off x="4535811" y="3339481"/>
            <a:ext cx="26363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FF0000"/>
                </a:solidFill>
                <a:latin typeface="+mj-lt"/>
              </a:rPr>
              <a:t>Not quite there yet</a:t>
            </a:r>
            <a:endParaRPr lang="en-AU" sz="2500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2050" name="Picture 2" descr="Image result for feels good meme 20%">
            <a:extLst>
              <a:ext uri="{FF2B5EF4-FFF2-40B4-BE49-F238E27FC236}">
                <a16:creationId xmlns:a16="http://schemas.microsoft.com/office/drawing/2014/main" id="{E37F38B1-1F60-429C-8F22-947BEAC0D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4343" y="4465602"/>
            <a:ext cx="1855237" cy="1711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7005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ED783C-8A20-490C-93AF-691F778D9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AU" sz="3500" dirty="0">
                <a:solidFill>
                  <a:srgbClr val="0070C0"/>
                </a:solidFill>
                <a:latin typeface="+mj-lt"/>
              </a:rPr>
              <a:t>Mere mortals </a:t>
            </a:r>
          </a:p>
          <a:p>
            <a:pPr marL="0" indent="0" algn="ctr">
              <a:buNone/>
            </a:pPr>
            <a:r>
              <a:rPr lang="en-AU" sz="3500" dirty="0">
                <a:solidFill>
                  <a:srgbClr val="0070C0"/>
                </a:solidFill>
                <a:latin typeface="+mj-lt"/>
              </a:rPr>
              <a:t>(aka people who uses visual tool to build logic apps) 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72224188-3386-49A9-BB3A-ADB0DCA39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784980"/>
          </a:xfrm>
        </p:spPr>
        <p:txBody>
          <a:bodyPr anchor="ctr">
            <a:normAutofit/>
          </a:bodyPr>
          <a:lstStyle/>
          <a:p>
            <a:pPr algn="ctr"/>
            <a:r>
              <a:rPr lang="en-AU" sz="4000" dirty="0">
                <a:solidFill>
                  <a:srgbClr val="002060"/>
                </a:solidFill>
              </a:rPr>
              <a:t>Audience</a:t>
            </a:r>
            <a:endParaRPr lang="en-AU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6878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ED783C-8A20-490C-93AF-691F778D9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AU" sz="2200" dirty="0">
                <a:solidFill>
                  <a:srgbClr val="0070C0"/>
                </a:solidFill>
                <a:latin typeface="+mj-lt"/>
              </a:rPr>
              <a:t>No need to take notes</a:t>
            </a:r>
          </a:p>
          <a:p>
            <a:pPr marL="0" indent="0" algn="ctr">
              <a:buNone/>
            </a:pPr>
            <a:r>
              <a:rPr lang="en-AU" sz="2200" dirty="0">
                <a:solidFill>
                  <a:srgbClr val="0070C0"/>
                </a:solidFill>
                <a:latin typeface="+mj-lt"/>
              </a:rPr>
              <a:t>(https://github.com/ra1han/logicapp-devops.git)</a:t>
            </a:r>
          </a:p>
          <a:p>
            <a:pPr marL="0" indent="0" algn="ctr">
              <a:buNone/>
            </a:pPr>
            <a:endParaRPr lang="en-AU" sz="2200" dirty="0">
              <a:solidFill>
                <a:srgbClr val="0070C0"/>
              </a:solidFill>
              <a:latin typeface="+mj-lt"/>
            </a:endParaRPr>
          </a:p>
          <a:p>
            <a:pPr marL="0" indent="0" algn="ctr">
              <a:buNone/>
            </a:pPr>
            <a:r>
              <a:rPr lang="en-AU" sz="2200" dirty="0">
                <a:solidFill>
                  <a:srgbClr val="0070C0"/>
                </a:solidFill>
                <a:latin typeface="+mj-lt"/>
              </a:rPr>
              <a:t>Interrupt and keep asking questions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72224188-3386-49A9-BB3A-ADB0DCA39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784980"/>
          </a:xfrm>
        </p:spPr>
        <p:txBody>
          <a:bodyPr anchor="ctr">
            <a:normAutofit/>
          </a:bodyPr>
          <a:lstStyle/>
          <a:p>
            <a:pPr algn="ctr"/>
            <a:r>
              <a:rPr lang="en-AU" sz="4000" strike="sngStrike" dirty="0">
                <a:solidFill>
                  <a:srgbClr val="002060"/>
                </a:solidFill>
              </a:rPr>
              <a:t>Rules</a:t>
            </a:r>
            <a:r>
              <a:rPr lang="en-AU" sz="4000" dirty="0">
                <a:solidFill>
                  <a:srgbClr val="002060"/>
                </a:solidFill>
              </a:rPr>
              <a:t> Requests</a:t>
            </a:r>
            <a:endParaRPr lang="en-AU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30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1903BB-A599-482D-9C0C-9394BDCEC3C5}"/>
              </a:ext>
            </a:extLst>
          </p:cNvPr>
          <p:cNvSpPr txBox="1"/>
          <p:nvPr/>
        </p:nvSpPr>
        <p:spPr>
          <a:xfrm>
            <a:off x="337352" y="1305016"/>
            <a:ext cx="8424935" cy="221599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Deep dive into DevOps for </a:t>
            </a:r>
          </a:p>
          <a:p>
            <a:r>
              <a:rPr lang="en-US" sz="60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Azure Logic Apps</a:t>
            </a:r>
          </a:p>
          <a:p>
            <a:endParaRPr lang="en-AU" dirty="0">
              <a:solidFill>
                <a:schemeClr val="accent5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A40778-E872-4742-9A26-FE01A068091A}"/>
              </a:ext>
            </a:extLst>
          </p:cNvPr>
          <p:cNvSpPr txBox="1"/>
          <p:nvPr/>
        </p:nvSpPr>
        <p:spPr>
          <a:xfrm>
            <a:off x="337352" y="3521007"/>
            <a:ext cx="298665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Raihan Alam</a:t>
            </a:r>
          </a:p>
          <a:p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4</a:t>
            </a:r>
            <a:r>
              <a:rPr lang="en-US" sz="2600" baseline="300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th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 September, 2019 </a:t>
            </a:r>
            <a:endParaRPr lang="en-AU" sz="2600" dirty="0">
              <a:solidFill>
                <a:schemeClr val="accent5">
                  <a:lumMod val="20000"/>
                  <a:lumOff val="80000"/>
                </a:schemeClr>
              </a:solidFill>
              <a:latin typeface="+mj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B147D2-80F7-462C-8B39-EE6546A0DE5D}"/>
              </a:ext>
            </a:extLst>
          </p:cNvPr>
          <p:cNvCxnSpPr/>
          <p:nvPr/>
        </p:nvCxnSpPr>
        <p:spPr>
          <a:xfrm>
            <a:off x="442111" y="3304514"/>
            <a:ext cx="11307778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E3BE35F-ADC7-4E9E-BF4D-99FE10EF40E6}"/>
              </a:ext>
            </a:extLst>
          </p:cNvPr>
          <p:cNvSpPr txBox="1"/>
          <p:nvPr/>
        </p:nvSpPr>
        <p:spPr>
          <a:xfrm>
            <a:off x="337352" y="4411461"/>
            <a:ext cx="570335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Big data / Cloud Consultant, Caltex C-lab</a:t>
            </a:r>
            <a:endParaRPr lang="en-AU" sz="2600" dirty="0">
              <a:solidFill>
                <a:schemeClr val="accent5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B8AD0F-BEE0-465C-A09C-AB74707AFF67}"/>
              </a:ext>
            </a:extLst>
          </p:cNvPr>
          <p:cNvSpPr txBox="1"/>
          <p:nvPr/>
        </p:nvSpPr>
        <p:spPr>
          <a:xfrm>
            <a:off x="1830677" y="4903904"/>
            <a:ext cx="770146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70C0"/>
                </a:solidFill>
                <a:latin typeface="+mj-lt"/>
              </a:rPr>
              <a:t>Build big data solutions in Cloud, sometimes they work!</a:t>
            </a:r>
            <a:endParaRPr lang="en-AU" sz="2600" dirty="0">
              <a:solidFill>
                <a:srgbClr val="0070C0"/>
              </a:solidFill>
              <a:latin typeface="+mj-lt"/>
            </a:endParaRP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8A20C660-8B91-4BF7-A70B-26FE5D6DF9B7}"/>
              </a:ext>
            </a:extLst>
          </p:cNvPr>
          <p:cNvCxnSpPr>
            <a:endCxn id="12" idx="1"/>
          </p:cNvCxnSpPr>
          <p:nvPr/>
        </p:nvCxnSpPr>
        <p:spPr>
          <a:xfrm>
            <a:off x="701964" y="4903904"/>
            <a:ext cx="1128713" cy="246222"/>
          </a:xfrm>
          <a:prstGeom prst="bentConnector3">
            <a:avLst>
              <a:gd name="adj1" fmla="val -7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2008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ED783C-8A20-490C-93AF-691F778D9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2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AU" sz="2200" dirty="0" err="1">
                <a:solidFill>
                  <a:srgbClr val="0070C0"/>
                </a:solidFill>
                <a:latin typeface="+mj-lt"/>
              </a:rPr>
              <a:t>zure</a:t>
            </a:r>
            <a:r>
              <a:rPr lang="en-AU" sz="2200" dirty="0">
                <a:solidFill>
                  <a:srgbClr val="0070C0"/>
                </a:solidFill>
                <a:latin typeface="+mj-lt"/>
              </a:rPr>
              <a:t> Portal</a:t>
            </a:r>
          </a:p>
          <a:p>
            <a:pPr marL="0" indent="0" algn="ctr">
              <a:buNone/>
            </a:pPr>
            <a:endParaRPr lang="en-AU" sz="2200" dirty="0">
              <a:solidFill>
                <a:srgbClr val="0070C0"/>
              </a:solidFill>
              <a:latin typeface="+mj-lt"/>
            </a:endParaRPr>
          </a:p>
          <a:p>
            <a:pPr marL="0" indent="0" algn="ctr">
              <a:buNone/>
            </a:pPr>
            <a:r>
              <a:rPr lang="en-AU" sz="2200" dirty="0">
                <a:solidFill>
                  <a:srgbClr val="0070C0"/>
                </a:solidFill>
                <a:latin typeface="+mj-lt"/>
              </a:rPr>
              <a:t>Azure DevOps</a:t>
            </a:r>
          </a:p>
          <a:p>
            <a:pPr marL="0" indent="0" algn="ctr">
              <a:buNone/>
            </a:pPr>
            <a:endParaRPr lang="en-AU" sz="2200" dirty="0">
              <a:solidFill>
                <a:srgbClr val="0070C0"/>
              </a:solidFill>
              <a:latin typeface="+mj-lt"/>
            </a:endParaRPr>
          </a:p>
          <a:p>
            <a:pPr marL="0" indent="0" algn="ctr">
              <a:buNone/>
            </a:pPr>
            <a:r>
              <a:rPr lang="en-AU" sz="2200" dirty="0">
                <a:solidFill>
                  <a:srgbClr val="0070C0"/>
                </a:solidFill>
                <a:latin typeface="+mj-lt"/>
              </a:rPr>
              <a:t>VS 2019 - Ext. </a:t>
            </a:r>
            <a:r>
              <a:rPr lang="en-US" sz="2200" dirty="0">
                <a:solidFill>
                  <a:srgbClr val="0070C0"/>
                </a:solidFill>
                <a:latin typeface="+mj-lt"/>
              </a:rPr>
              <a:t>Azure Logic Apps Tools for Visual Studio 2019</a:t>
            </a:r>
          </a:p>
          <a:p>
            <a:pPr marL="0" indent="0" algn="ctr">
              <a:buNone/>
            </a:pPr>
            <a:endParaRPr lang="en-US" sz="2200" dirty="0">
              <a:solidFill>
                <a:srgbClr val="0070C0"/>
              </a:solidFill>
              <a:latin typeface="+mj-lt"/>
            </a:endParaRPr>
          </a:p>
          <a:p>
            <a:pPr marL="0" indent="0" algn="ctr">
              <a:buNone/>
            </a:pPr>
            <a:endParaRPr lang="en-US" sz="2200" dirty="0">
              <a:solidFill>
                <a:srgbClr val="0070C0"/>
              </a:solidFill>
              <a:latin typeface="+mj-lt"/>
            </a:endParaRPr>
          </a:p>
          <a:p>
            <a:pPr marL="0" indent="0" algn="ctr">
              <a:buNone/>
            </a:pPr>
            <a:r>
              <a:rPr lang="en-AU" sz="2200" dirty="0">
                <a:solidFill>
                  <a:srgbClr val="0070C0"/>
                </a:solidFill>
                <a:latin typeface="+mj-lt"/>
              </a:rPr>
              <a:t>VS Code – Ext. Azure Logic Apps Preview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72224188-3386-49A9-BB3A-ADB0DCA39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784980"/>
          </a:xfrm>
        </p:spPr>
        <p:txBody>
          <a:bodyPr anchor="ctr">
            <a:normAutofit/>
          </a:bodyPr>
          <a:lstStyle/>
          <a:p>
            <a:pPr algn="ctr"/>
            <a:r>
              <a:rPr lang="en-AU" sz="4000" dirty="0">
                <a:solidFill>
                  <a:srgbClr val="002060"/>
                </a:solidFill>
              </a:rPr>
              <a:t>Tools</a:t>
            </a:r>
            <a:endParaRPr lang="en-AU" sz="4000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8D795E-F505-40E1-B833-1B10E9C87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7224" y="3933548"/>
            <a:ext cx="2686050" cy="304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A57D73-9691-4516-83F5-6F1F2A384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262" y="5264553"/>
            <a:ext cx="284797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1517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BB6B56-284B-4C4A-AB03-6E5D5EF4F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6615"/>
            <a:ext cx="5157787" cy="823912"/>
          </a:xfrm>
        </p:spPr>
        <p:txBody>
          <a:bodyPr anchor="b">
            <a:normAutofit/>
          </a:bodyPr>
          <a:lstStyle/>
          <a:p>
            <a:pPr algn="ctr"/>
            <a:r>
              <a:rPr lang="en-US" sz="4000" b="0" dirty="0">
                <a:solidFill>
                  <a:srgbClr val="FF0000"/>
                </a:solidFill>
                <a:latin typeface="+mj-lt"/>
              </a:rPr>
              <a:t>Dev</a:t>
            </a:r>
            <a:r>
              <a:rPr lang="en-US" sz="4000" b="0" dirty="0">
                <a:solidFill>
                  <a:srgbClr val="002060"/>
                </a:solidFill>
                <a:latin typeface="+mj-lt"/>
              </a:rPr>
              <a:t>	</a:t>
            </a:r>
            <a:endParaRPr lang="en-AU" sz="4000" b="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6183C9-E7E1-4E2F-896E-E71FA0397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045029"/>
            <a:ext cx="5157787" cy="51446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AU" sz="2500" dirty="0">
              <a:solidFill>
                <a:srgbClr val="0070C0"/>
              </a:solidFill>
              <a:latin typeface="+mj-lt"/>
            </a:endParaRPr>
          </a:p>
          <a:p>
            <a:pPr marL="0" indent="0" algn="ctr">
              <a:buNone/>
            </a:pPr>
            <a:r>
              <a:rPr lang="en-AU" sz="2500" dirty="0">
                <a:solidFill>
                  <a:srgbClr val="0070C0"/>
                </a:solidFill>
                <a:latin typeface="+mj-lt"/>
              </a:rPr>
              <a:t>Dev - Azure Sydney Meetup</a:t>
            </a:r>
          </a:p>
          <a:p>
            <a:pPr marL="0" indent="0" algn="ctr">
              <a:buNone/>
            </a:pPr>
            <a:r>
              <a:rPr lang="en-AU" sz="2500" dirty="0">
                <a:solidFill>
                  <a:srgbClr val="0070C0"/>
                </a:solidFill>
                <a:latin typeface="+mj-lt"/>
              </a:rPr>
              <a:t>(fb/</a:t>
            </a:r>
            <a:r>
              <a:rPr lang="en-AU" sz="2500" dirty="0" err="1">
                <a:solidFill>
                  <a:srgbClr val="0070C0"/>
                </a:solidFill>
                <a:latin typeface="+mj-lt"/>
              </a:rPr>
              <a:t>devlogicapp</a:t>
            </a:r>
            <a:r>
              <a:rPr lang="en-AU" sz="2500" dirty="0">
                <a:solidFill>
                  <a:srgbClr val="0070C0"/>
                </a:solidFill>
                <a:latin typeface="+mj-lt"/>
              </a:rPr>
              <a:t>)</a:t>
            </a:r>
          </a:p>
          <a:p>
            <a:pPr marL="0" indent="0" algn="ctr">
              <a:buNone/>
            </a:pPr>
            <a:endParaRPr lang="en-AU" sz="2500" dirty="0">
              <a:solidFill>
                <a:srgbClr val="0070C0"/>
              </a:solidFill>
              <a:latin typeface="+mj-lt"/>
            </a:endParaRPr>
          </a:p>
          <a:p>
            <a:pPr marL="0" indent="0" algn="ctr">
              <a:buNone/>
            </a:pPr>
            <a:r>
              <a:rPr lang="en-AU" sz="2500" dirty="0">
                <a:solidFill>
                  <a:srgbClr val="0070C0"/>
                </a:solidFill>
                <a:latin typeface="+mj-lt"/>
              </a:rPr>
              <a:t>Logic App: </a:t>
            </a:r>
            <a:r>
              <a:rPr lang="en-AU" sz="2500" dirty="0" err="1">
                <a:solidFill>
                  <a:srgbClr val="0070C0"/>
                </a:solidFill>
                <a:latin typeface="+mj-lt"/>
              </a:rPr>
              <a:t>syncSocial</a:t>
            </a:r>
            <a:r>
              <a:rPr lang="en-AU" sz="2500" dirty="0">
                <a:solidFill>
                  <a:srgbClr val="0070C0"/>
                </a:solidFill>
                <a:latin typeface="+mj-lt"/>
              </a:rPr>
              <a:t>-dev</a:t>
            </a:r>
          </a:p>
          <a:p>
            <a:pPr marL="0" indent="0" algn="ctr">
              <a:buNone/>
            </a:pPr>
            <a:endParaRPr lang="en-AU" sz="2500" dirty="0">
              <a:solidFill>
                <a:srgbClr val="0070C0"/>
              </a:solidFill>
              <a:latin typeface="+mj-lt"/>
            </a:endParaRPr>
          </a:p>
          <a:p>
            <a:pPr marL="0" indent="0" algn="ctr">
              <a:buNone/>
            </a:pPr>
            <a:r>
              <a:rPr lang="en-AU" sz="2500" dirty="0">
                <a:solidFill>
                  <a:srgbClr val="0070C0"/>
                </a:solidFill>
                <a:latin typeface="+mj-lt"/>
              </a:rPr>
              <a:t>Resource Group: </a:t>
            </a:r>
            <a:r>
              <a:rPr lang="en-AU" sz="2500" dirty="0" err="1">
                <a:solidFill>
                  <a:srgbClr val="0070C0"/>
                </a:solidFill>
                <a:latin typeface="+mj-lt"/>
              </a:rPr>
              <a:t>syncsocial</a:t>
            </a:r>
            <a:r>
              <a:rPr lang="en-AU" sz="2500" dirty="0">
                <a:solidFill>
                  <a:srgbClr val="0070C0"/>
                </a:solidFill>
                <a:latin typeface="+mj-lt"/>
              </a:rPr>
              <a:t>-dev</a:t>
            </a:r>
          </a:p>
          <a:p>
            <a:pPr marL="0" indent="0" algn="ctr">
              <a:buNone/>
            </a:pPr>
            <a:endParaRPr lang="en-AU" sz="2500" dirty="0">
              <a:solidFill>
                <a:srgbClr val="0070C0"/>
              </a:solidFill>
              <a:latin typeface="+mj-lt"/>
            </a:endParaRPr>
          </a:p>
          <a:p>
            <a:pPr marL="0" indent="0" algn="ctr">
              <a:buNone/>
            </a:pPr>
            <a:r>
              <a:rPr lang="en-AU" sz="2500" dirty="0">
                <a:solidFill>
                  <a:srgbClr val="0070C0"/>
                </a:solidFill>
                <a:latin typeface="+mj-lt"/>
              </a:rPr>
              <a:t>Branch: develop</a:t>
            </a:r>
          </a:p>
          <a:p>
            <a:pPr marL="0" indent="0" algn="ctr">
              <a:buNone/>
            </a:pPr>
            <a:endParaRPr lang="en-AU" sz="2500" dirty="0">
              <a:solidFill>
                <a:srgbClr val="0070C0"/>
              </a:solidFill>
              <a:latin typeface="+mj-lt"/>
            </a:endParaRPr>
          </a:p>
          <a:p>
            <a:pPr marL="0" indent="0" algn="ctr">
              <a:buNone/>
            </a:pPr>
            <a:endParaRPr lang="en-AU" sz="2500" dirty="0">
              <a:solidFill>
                <a:srgbClr val="0070C0"/>
              </a:solidFill>
              <a:latin typeface="+mj-lt"/>
            </a:endParaRPr>
          </a:p>
          <a:p>
            <a:pPr marL="0" indent="0">
              <a:buNone/>
            </a:pPr>
            <a:endParaRPr lang="en-AU" sz="25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477F57D-9231-4F34-8DFB-B00DF4F140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67955"/>
            <a:ext cx="5183188" cy="823912"/>
          </a:xfrm>
        </p:spPr>
        <p:txBody>
          <a:bodyPr anchor="b">
            <a:normAutofit/>
          </a:bodyPr>
          <a:lstStyle/>
          <a:p>
            <a:pPr algn="ctr"/>
            <a:r>
              <a:rPr lang="en-US" sz="4000" b="0" dirty="0">
                <a:solidFill>
                  <a:schemeClr val="accent6"/>
                </a:solidFill>
                <a:latin typeface="+mj-lt"/>
              </a:rPr>
              <a:t>Prod</a:t>
            </a:r>
            <a:endParaRPr lang="en-AU" sz="4000" b="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3C57409-5C57-4D8B-8241-CF3856AEEB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045029"/>
            <a:ext cx="5183188" cy="51446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AU" sz="2500" dirty="0">
              <a:solidFill>
                <a:srgbClr val="0070C0"/>
              </a:solidFill>
              <a:latin typeface="+mj-lt"/>
            </a:endParaRPr>
          </a:p>
          <a:p>
            <a:pPr marL="0" indent="0" algn="ctr">
              <a:buNone/>
            </a:pPr>
            <a:r>
              <a:rPr lang="en-AU" sz="2500" dirty="0">
                <a:solidFill>
                  <a:srgbClr val="0070C0"/>
                </a:solidFill>
                <a:latin typeface="+mj-lt"/>
              </a:rPr>
              <a:t>Prod - Azure Sydney Meetup</a:t>
            </a:r>
          </a:p>
          <a:p>
            <a:pPr marL="0" indent="0" algn="ctr">
              <a:buNone/>
            </a:pPr>
            <a:r>
              <a:rPr lang="en-AU" sz="2500" dirty="0">
                <a:solidFill>
                  <a:srgbClr val="0070C0"/>
                </a:solidFill>
                <a:latin typeface="+mj-lt"/>
              </a:rPr>
              <a:t>(fb/</a:t>
            </a:r>
            <a:r>
              <a:rPr lang="en-AU" sz="2500" dirty="0" err="1">
                <a:solidFill>
                  <a:srgbClr val="0070C0"/>
                </a:solidFill>
                <a:latin typeface="+mj-lt"/>
              </a:rPr>
              <a:t>prodlogicapp</a:t>
            </a:r>
            <a:r>
              <a:rPr lang="en-AU" sz="2500" dirty="0">
                <a:solidFill>
                  <a:srgbClr val="0070C0"/>
                </a:solidFill>
                <a:latin typeface="+mj-lt"/>
              </a:rPr>
              <a:t>)</a:t>
            </a:r>
          </a:p>
          <a:p>
            <a:pPr marL="0" indent="0">
              <a:buNone/>
            </a:pPr>
            <a:endParaRPr lang="en-AU" sz="2500" dirty="0">
              <a:solidFill>
                <a:srgbClr val="0070C0"/>
              </a:solidFill>
              <a:latin typeface="+mj-lt"/>
            </a:endParaRPr>
          </a:p>
          <a:p>
            <a:pPr marL="0" indent="0" algn="ctr">
              <a:buNone/>
            </a:pPr>
            <a:r>
              <a:rPr lang="en-AU" sz="2500" dirty="0">
                <a:solidFill>
                  <a:srgbClr val="0070C0"/>
                </a:solidFill>
                <a:latin typeface="+mj-lt"/>
              </a:rPr>
              <a:t>Logic App: </a:t>
            </a:r>
            <a:r>
              <a:rPr lang="en-AU" sz="2500" dirty="0" err="1">
                <a:solidFill>
                  <a:srgbClr val="0070C0"/>
                </a:solidFill>
                <a:latin typeface="+mj-lt"/>
              </a:rPr>
              <a:t>syncSocial</a:t>
            </a:r>
            <a:r>
              <a:rPr lang="en-AU" sz="2500" dirty="0">
                <a:solidFill>
                  <a:srgbClr val="0070C0"/>
                </a:solidFill>
                <a:latin typeface="+mj-lt"/>
              </a:rPr>
              <a:t>-prod</a:t>
            </a:r>
          </a:p>
          <a:p>
            <a:pPr marL="0" indent="0">
              <a:buNone/>
            </a:pPr>
            <a:endParaRPr lang="en-AU" sz="2500" dirty="0">
              <a:solidFill>
                <a:srgbClr val="0070C0"/>
              </a:solidFill>
              <a:latin typeface="+mj-lt"/>
            </a:endParaRPr>
          </a:p>
          <a:p>
            <a:pPr marL="0" indent="0" algn="ctr">
              <a:buNone/>
            </a:pPr>
            <a:r>
              <a:rPr lang="en-AU" sz="2500" dirty="0">
                <a:solidFill>
                  <a:srgbClr val="0070C0"/>
                </a:solidFill>
                <a:latin typeface="+mj-lt"/>
              </a:rPr>
              <a:t>Resource Group: </a:t>
            </a:r>
            <a:r>
              <a:rPr lang="en-AU" sz="2500" dirty="0" err="1">
                <a:solidFill>
                  <a:srgbClr val="0070C0"/>
                </a:solidFill>
                <a:latin typeface="+mj-lt"/>
              </a:rPr>
              <a:t>syncsocial</a:t>
            </a:r>
            <a:r>
              <a:rPr lang="en-AU" sz="2500" dirty="0">
                <a:solidFill>
                  <a:srgbClr val="0070C0"/>
                </a:solidFill>
                <a:latin typeface="+mj-lt"/>
              </a:rPr>
              <a:t>-dev</a:t>
            </a:r>
          </a:p>
          <a:p>
            <a:pPr marL="0" indent="0">
              <a:buNone/>
            </a:pPr>
            <a:endParaRPr lang="en-AU" sz="2500" dirty="0">
              <a:solidFill>
                <a:srgbClr val="0070C0"/>
              </a:solidFill>
              <a:latin typeface="+mj-lt"/>
            </a:endParaRPr>
          </a:p>
          <a:p>
            <a:pPr marL="0" indent="0" algn="ctr">
              <a:buNone/>
            </a:pPr>
            <a:r>
              <a:rPr lang="en-AU" sz="2500" dirty="0">
                <a:solidFill>
                  <a:srgbClr val="0070C0"/>
                </a:solidFill>
                <a:latin typeface="+mj-lt"/>
              </a:rPr>
              <a:t>Branch: master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6318C6-C86E-4779-81EF-FA079B6DF3C9}"/>
              </a:ext>
            </a:extLst>
          </p:cNvPr>
          <p:cNvCxnSpPr/>
          <p:nvPr/>
        </p:nvCxnSpPr>
        <p:spPr>
          <a:xfrm flipV="1">
            <a:off x="6096000" y="186612"/>
            <a:ext cx="0" cy="647544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7907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FC86B04-BCC6-4178-A695-7EB0D4804B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696" y="1423117"/>
            <a:ext cx="6362607" cy="401176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16618F-6F46-4EF1-8A4B-CB1FF9411F59}"/>
              </a:ext>
            </a:extLst>
          </p:cNvPr>
          <p:cNvSpPr txBox="1"/>
          <p:nvPr/>
        </p:nvSpPr>
        <p:spPr>
          <a:xfrm>
            <a:off x="4797855" y="523782"/>
            <a:ext cx="25962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+mj-lt"/>
              </a:rPr>
              <a:t>Showtime…</a:t>
            </a:r>
            <a:endParaRPr lang="en-AU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339859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D8CE96-4E5E-4E3F-A383-D6E8A945E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922" y="181782"/>
            <a:ext cx="8558074" cy="649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839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50E2DA8-B265-4346-9275-D8BC05A04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5" y="1914253"/>
            <a:ext cx="4742993" cy="3023347"/>
          </a:xfrm>
          <a:prstGeom prst="rect">
            <a:avLst/>
          </a:prstGeom>
        </p:spPr>
      </p:pic>
      <p:cxnSp>
        <p:nvCxnSpPr>
          <p:cNvPr id="19" name="Straight Connector 12">
            <a:extLst>
              <a:ext uri="{FF2B5EF4-FFF2-40B4-BE49-F238E27FC236}">
                <a16:creationId xmlns:a16="http://schemas.microsoft.com/office/drawing/2014/main" id="{4D56677B-C0B7-4DAC-ACAD-8054FF1B5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573887"/>
            <a:ext cx="0" cy="3710227"/>
          </a:xfrm>
          <a:prstGeom prst="line">
            <a:avLst/>
          </a:prstGeom>
          <a:ln w="19050">
            <a:solidFill>
              <a:srgbClr val="2BD3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DBCD74F-6B94-4476-A511-773C9F1BE2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240" y="1791176"/>
            <a:ext cx="4728015" cy="326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2188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how to lose job 101">
            <a:extLst>
              <a:ext uri="{FF2B5EF4-FFF2-40B4-BE49-F238E27FC236}">
                <a16:creationId xmlns:a16="http://schemas.microsoft.com/office/drawing/2014/main" id="{028E8F78-9B79-42EE-ADE4-CD774F7FB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274" y="617348"/>
            <a:ext cx="3525452" cy="561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3141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 don't always | I DON'T ALWAYS USE VERSION CONTROL BUT WHEN I DO I COMMIT THE PASSWORD | image tagged in i don't always | made w/ Imgflip meme maker">
            <a:extLst>
              <a:ext uri="{FF2B5EF4-FFF2-40B4-BE49-F238E27FC236}">
                <a16:creationId xmlns:a16="http://schemas.microsoft.com/office/drawing/2014/main" id="{89F8B956-4B3F-490A-A4DE-EB734C2C3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0466" y="643466"/>
            <a:ext cx="5571067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209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BBCA46A3-A3D3-4C40-B0BA-43FB405E47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192" y="2592446"/>
            <a:ext cx="10716196" cy="2787421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72224188-3386-49A9-BB3A-ADB0DCA39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784980"/>
          </a:xfrm>
        </p:spPr>
        <p:txBody>
          <a:bodyPr anchor="t">
            <a:normAutofit/>
          </a:bodyPr>
          <a:lstStyle/>
          <a:p>
            <a:pPr algn="ctr"/>
            <a:r>
              <a:rPr lang="en-AU" sz="2000" dirty="0">
                <a:hlinkClick r:id="rId3"/>
              </a:rPr>
              <a:t>https://devblogs.microsoft.com/devops/whats-new-with-azure-pipelines/</a:t>
            </a:r>
            <a:endParaRPr lang="en-AU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9723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ED783C-8A20-490C-93AF-691F778D9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endParaRPr lang="en-AU" sz="2400" dirty="0"/>
          </a:p>
          <a:p>
            <a:pPr marL="0" indent="0" algn="ctr">
              <a:buNone/>
            </a:pPr>
            <a:r>
              <a:rPr lang="en-US" sz="2500" dirty="0">
                <a:solidFill>
                  <a:srgbClr val="00B0F0"/>
                </a:solidFill>
                <a:latin typeface="+mj-lt"/>
                <a:hlinkClick r:id="rId2"/>
              </a:rPr>
              <a:t>Separation of Concerns: Logic App from ARM Template</a:t>
            </a:r>
            <a:r>
              <a:rPr lang="en-US" sz="2500" dirty="0">
                <a:solidFill>
                  <a:srgbClr val="00B0F0"/>
                </a:solidFill>
                <a:latin typeface="+mj-lt"/>
              </a:rPr>
              <a:t> </a:t>
            </a:r>
          </a:p>
          <a:p>
            <a:pPr marL="0" indent="0" algn="ctr">
              <a:buNone/>
            </a:pPr>
            <a:r>
              <a:rPr lang="es-ES" sz="2500" dirty="0" err="1">
                <a:solidFill>
                  <a:srgbClr val="00B0F0"/>
                </a:solidFill>
                <a:latin typeface="+mj-lt"/>
              </a:rPr>
              <a:t>by</a:t>
            </a:r>
            <a:r>
              <a:rPr lang="es-ES" sz="2500" dirty="0">
                <a:solidFill>
                  <a:srgbClr val="00B0F0"/>
                </a:solidFill>
                <a:latin typeface="+mj-lt"/>
              </a:rPr>
              <a:t> Paco de la Cruz</a:t>
            </a:r>
            <a:endParaRPr lang="en-US" sz="2500" dirty="0">
              <a:solidFill>
                <a:srgbClr val="00B0F0"/>
              </a:solidFill>
              <a:latin typeface="+mj-lt"/>
            </a:endParaRPr>
          </a:p>
          <a:p>
            <a:pPr marL="0" indent="0" algn="ctr">
              <a:buNone/>
            </a:pPr>
            <a:endParaRPr lang="en-AU" sz="2400" dirty="0"/>
          </a:p>
          <a:p>
            <a:pPr marL="0" indent="0" algn="ctr">
              <a:buNone/>
            </a:pPr>
            <a:r>
              <a:rPr lang="en-US" sz="2500" dirty="0">
                <a:solidFill>
                  <a:srgbClr val="00B0F0"/>
                </a:solidFill>
                <a:latin typeface="+mj-lt"/>
                <a:hlinkClick r:id="rId3"/>
              </a:rPr>
              <a:t>Preparing Azure Logic Apps for CI/CD using ARM </a:t>
            </a:r>
            <a:r>
              <a:rPr lang="en-US" sz="2500">
                <a:solidFill>
                  <a:srgbClr val="00B0F0"/>
                </a:solidFill>
                <a:latin typeface="+mj-lt"/>
                <a:hlinkClick r:id="rId3"/>
              </a:rPr>
              <a:t>Templates</a:t>
            </a:r>
            <a:r>
              <a:rPr lang="en-US" sz="2500">
                <a:solidFill>
                  <a:srgbClr val="00B0F0"/>
                </a:solidFill>
                <a:latin typeface="+mj-lt"/>
              </a:rPr>
              <a:t> </a:t>
            </a:r>
          </a:p>
          <a:p>
            <a:pPr marL="0" indent="0" algn="ctr">
              <a:buNone/>
            </a:pPr>
            <a:r>
              <a:rPr lang="en-US" sz="2500">
                <a:solidFill>
                  <a:srgbClr val="00B0F0"/>
                </a:solidFill>
                <a:latin typeface="+mj-lt"/>
              </a:rPr>
              <a:t>by </a:t>
            </a:r>
            <a:r>
              <a:rPr lang="en-US" sz="2500" dirty="0">
                <a:solidFill>
                  <a:srgbClr val="00B0F0"/>
                </a:solidFill>
                <a:latin typeface="+mj-lt"/>
              </a:rPr>
              <a:t>Justin </a:t>
            </a:r>
            <a:r>
              <a:rPr lang="en-US" sz="2500" dirty="0" err="1">
                <a:solidFill>
                  <a:srgbClr val="00B0F0"/>
                </a:solidFill>
                <a:latin typeface="+mj-lt"/>
              </a:rPr>
              <a:t>Yoo</a:t>
            </a:r>
            <a:endParaRPr lang="en-US" sz="2500" dirty="0">
              <a:solidFill>
                <a:srgbClr val="00B0F0"/>
              </a:solidFill>
              <a:latin typeface="+mj-lt"/>
            </a:endParaRPr>
          </a:p>
          <a:p>
            <a:pPr marL="0" indent="0">
              <a:buNone/>
            </a:pPr>
            <a:br>
              <a:rPr lang="en-US" sz="2400" dirty="0"/>
            </a:br>
            <a:endParaRPr lang="en-AU" sz="2400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72224188-3386-49A9-BB3A-ADB0DCA39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784980"/>
          </a:xfrm>
        </p:spPr>
        <p:txBody>
          <a:bodyPr anchor="ctr">
            <a:normAutofit/>
          </a:bodyPr>
          <a:lstStyle/>
          <a:p>
            <a:pPr algn="ctr"/>
            <a:r>
              <a:rPr lang="en-AU" sz="4000" dirty="0">
                <a:solidFill>
                  <a:srgbClr val="002060"/>
                </a:solidFill>
              </a:rPr>
              <a:t>Links</a:t>
            </a:r>
            <a:endParaRPr lang="en-AU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784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ED783C-8A20-490C-93AF-691F778D9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endParaRPr lang="en-AU" dirty="0">
              <a:latin typeface="+mj-lt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72224188-3386-49A9-BB3A-ADB0DCA39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784980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rgbClr val="002060"/>
                </a:solidFill>
              </a:rPr>
              <a:t>This session is</a:t>
            </a:r>
            <a:br>
              <a:rPr lang="en-US" sz="4000" dirty="0">
                <a:solidFill>
                  <a:srgbClr val="002060"/>
                </a:solidFill>
              </a:rPr>
            </a:br>
            <a:r>
              <a:rPr lang="en-US" sz="4000" b="1" dirty="0">
                <a:solidFill>
                  <a:srgbClr val="FF0000"/>
                </a:solidFill>
              </a:rPr>
              <a:t>NOT</a:t>
            </a:r>
            <a:endParaRPr lang="en-AU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205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ED783C-8A20-490C-93AF-691F778D9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AU" sz="3600" dirty="0">
                <a:solidFill>
                  <a:srgbClr val="0070C0"/>
                </a:solidFill>
                <a:latin typeface="+mj-lt"/>
              </a:rPr>
              <a:t>Logic App 101</a:t>
            </a:r>
          </a:p>
          <a:p>
            <a:pPr marL="0" indent="0" algn="ctr">
              <a:buNone/>
            </a:pPr>
            <a:endParaRPr lang="en-AU" sz="3600" dirty="0">
              <a:solidFill>
                <a:srgbClr val="0070C0"/>
              </a:solidFill>
              <a:latin typeface="+mj-lt"/>
            </a:endParaRPr>
          </a:p>
          <a:p>
            <a:pPr marL="0" indent="0" algn="ctr">
              <a:buNone/>
            </a:pPr>
            <a:r>
              <a:rPr lang="en-AU" sz="3600" dirty="0">
                <a:solidFill>
                  <a:schemeClr val="bg1"/>
                </a:solidFill>
                <a:latin typeface="+mj-lt"/>
              </a:rPr>
              <a:t>ARM Template 101</a:t>
            </a:r>
          </a:p>
          <a:p>
            <a:pPr marL="0" indent="0" algn="ctr">
              <a:buNone/>
            </a:pPr>
            <a:endParaRPr lang="en-AU" sz="3600" dirty="0">
              <a:solidFill>
                <a:schemeClr val="bg1"/>
              </a:solidFill>
              <a:latin typeface="+mj-lt"/>
            </a:endParaRPr>
          </a:p>
          <a:p>
            <a:pPr marL="0" indent="0" algn="ctr">
              <a:buNone/>
            </a:pPr>
            <a:r>
              <a:rPr lang="en-AU" sz="3600" dirty="0">
                <a:solidFill>
                  <a:schemeClr val="bg1"/>
                </a:solidFill>
                <a:latin typeface="+mj-lt"/>
              </a:rPr>
              <a:t>DevOps 101</a:t>
            </a:r>
          </a:p>
          <a:p>
            <a:pPr marL="0" indent="0" algn="ctr">
              <a:buNone/>
            </a:pPr>
            <a:endParaRPr lang="en-AU" sz="3600" dirty="0">
              <a:solidFill>
                <a:schemeClr val="bg1"/>
              </a:solidFill>
              <a:latin typeface="+mj-lt"/>
            </a:endParaRPr>
          </a:p>
          <a:p>
            <a:pPr marL="0" indent="0" algn="ctr">
              <a:buNone/>
            </a:pPr>
            <a:r>
              <a:rPr lang="en-AU" sz="3600" dirty="0">
                <a:solidFill>
                  <a:schemeClr val="bg1"/>
                </a:solidFill>
                <a:latin typeface="+mj-lt"/>
              </a:rPr>
              <a:t>Azure 101</a:t>
            </a:r>
          </a:p>
          <a:p>
            <a:pPr marL="0" indent="0" algn="ctr">
              <a:buNone/>
            </a:pPr>
            <a:endParaRPr lang="en-AU" sz="3600" dirty="0">
              <a:solidFill>
                <a:schemeClr val="bg1"/>
              </a:solidFill>
              <a:latin typeface="+mj-lt"/>
            </a:endParaRPr>
          </a:p>
          <a:p>
            <a:pPr marL="0" indent="0" algn="ctr">
              <a:buNone/>
            </a:pPr>
            <a:r>
              <a:rPr lang="en-AU" sz="3600" dirty="0">
                <a:solidFill>
                  <a:schemeClr val="bg1"/>
                </a:solidFill>
                <a:latin typeface="+mj-lt"/>
              </a:rPr>
              <a:t>Real estate investment 101</a:t>
            </a:r>
            <a:endParaRPr lang="en-AU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72224188-3386-49A9-BB3A-ADB0DCA39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784980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rgbClr val="002060"/>
                </a:solidFill>
              </a:rPr>
              <a:t>This session is</a:t>
            </a:r>
            <a:br>
              <a:rPr lang="en-US" sz="4000" dirty="0">
                <a:solidFill>
                  <a:srgbClr val="002060"/>
                </a:solidFill>
              </a:rPr>
            </a:br>
            <a:r>
              <a:rPr lang="en-US" sz="4000" b="1" dirty="0">
                <a:solidFill>
                  <a:srgbClr val="FF0000"/>
                </a:solidFill>
              </a:rPr>
              <a:t>NOT</a:t>
            </a:r>
            <a:endParaRPr lang="en-AU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416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ED783C-8A20-490C-93AF-691F778D9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AU" sz="3600" dirty="0">
                <a:solidFill>
                  <a:srgbClr val="0070C0"/>
                </a:solidFill>
                <a:latin typeface="+mj-lt"/>
              </a:rPr>
              <a:t>Logic App 101</a:t>
            </a:r>
          </a:p>
          <a:p>
            <a:pPr marL="0" indent="0" algn="ctr">
              <a:buNone/>
            </a:pPr>
            <a:endParaRPr lang="en-AU" sz="3600" dirty="0">
              <a:solidFill>
                <a:srgbClr val="0070C0"/>
              </a:solidFill>
              <a:latin typeface="+mj-lt"/>
            </a:endParaRPr>
          </a:p>
          <a:p>
            <a:pPr marL="0" indent="0" algn="ctr">
              <a:buNone/>
            </a:pPr>
            <a:r>
              <a:rPr lang="en-AU" sz="3600" dirty="0">
                <a:solidFill>
                  <a:srgbClr val="0070C0"/>
                </a:solidFill>
                <a:latin typeface="+mj-lt"/>
              </a:rPr>
              <a:t>ARM Template 101</a:t>
            </a:r>
          </a:p>
          <a:p>
            <a:pPr marL="0" indent="0" algn="ctr">
              <a:buNone/>
            </a:pPr>
            <a:endParaRPr lang="en-AU" sz="3600" dirty="0">
              <a:solidFill>
                <a:srgbClr val="0070C0"/>
              </a:solidFill>
              <a:latin typeface="+mj-lt"/>
            </a:endParaRPr>
          </a:p>
          <a:p>
            <a:pPr marL="0" indent="0" algn="ctr">
              <a:buNone/>
            </a:pPr>
            <a:r>
              <a:rPr lang="en-AU" sz="3600" dirty="0">
                <a:solidFill>
                  <a:schemeClr val="bg1"/>
                </a:solidFill>
                <a:latin typeface="+mj-lt"/>
              </a:rPr>
              <a:t>DevOps 101</a:t>
            </a:r>
          </a:p>
          <a:p>
            <a:pPr marL="0" indent="0" algn="ctr">
              <a:buNone/>
            </a:pPr>
            <a:endParaRPr lang="en-AU" sz="3600" dirty="0">
              <a:solidFill>
                <a:schemeClr val="bg1"/>
              </a:solidFill>
              <a:latin typeface="+mj-lt"/>
            </a:endParaRPr>
          </a:p>
          <a:p>
            <a:pPr marL="0" indent="0" algn="ctr">
              <a:buNone/>
            </a:pPr>
            <a:r>
              <a:rPr lang="en-AU" sz="3600" dirty="0">
                <a:solidFill>
                  <a:schemeClr val="bg1"/>
                </a:solidFill>
                <a:latin typeface="+mj-lt"/>
              </a:rPr>
              <a:t>Azure 101</a:t>
            </a:r>
          </a:p>
          <a:p>
            <a:pPr marL="0" indent="0" algn="ctr">
              <a:buNone/>
            </a:pPr>
            <a:endParaRPr lang="en-AU" sz="3600" dirty="0">
              <a:solidFill>
                <a:schemeClr val="bg1"/>
              </a:solidFill>
              <a:latin typeface="+mj-lt"/>
            </a:endParaRPr>
          </a:p>
          <a:p>
            <a:pPr marL="0" indent="0" algn="ctr">
              <a:buNone/>
            </a:pPr>
            <a:r>
              <a:rPr lang="en-AU" sz="3600" dirty="0">
                <a:solidFill>
                  <a:schemeClr val="bg1"/>
                </a:solidFill>
                <a:latin typeface="+mj-lt"/>
              </a:rPr>
              <a:t>Real estate investment 101</a:t>
            </a:r>
            <a:endParaRPr lang="en-AU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72224188-3386-49A9-BB3A-ADB0DCA39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784980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rgbClr val="002060"/>
                </a:solidFill>
              </a:rPr>
              <a:t>This session is</a:t>
            </a:r>
            <a:br>
              <a:rPr lang="en-US" sz="4000" dirty="0">
                <a:solidFill>
                  <a:srgbClr val="002060"/>
                </a:solidFill>
              </a:rPr>
            </a:br>
            <a:r>
              <a:rPr lang="en-US" sz="4000" b="1" dirty="0">
                <a:solidFill>
                  <a:srgbClr val="FF0000"/>
                </a:solidFill>
              </a:rPr>
              <a:t>NOT</a:t>
            </a:r>
            <a:endParaRPr lang="en-AU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24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ED783C-8A20-490C-93AF-691F778D9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AU" sz="3600" dirty="0">
                <a:solidFill>
                  <a:srgbClr val="0070C0"/>
                </a:solidFill>
                <a:latin typeface="+mj-lt"/>
              </a:rPr>
              <a:t>Logic App 101</a:t>
            </a:r>
          </a:p>
          <a:p>
            <a:pPr marL="0" indent="0" algn="ctr">
              <a:buNone/>
            </a:pPr>
            <a:endParaRPr lang="en-AU" sz="3600" dirty="0">
              <a:solidFill>
                <a:srgbClr val="0070C0"/>
              </a:solidFill>
              <a:latin typeface="+mj-lt"/>
            </a:endParaRPr>
          </a:p>
          <a:p>
            <a:pPr marL="0" indent="0" algn="ctr">
              <a:buNone/>
            </a:pPr>
            <a:r>
              <a:rPr lang="en-AU" sz="3600" dirty="0">
                <a:solidFill>
                  <a:srgbClr val="0070C0"/>
                </a:solidFill>
                <a:latin typeface="+mj-lt"/>
              </a:rPr>
              <a:t>ARM Template 101</a:t>
            </a:r>
          </a:p>
          <a:p>
            <a:pPr marL="0" indent="0" algn="ctr">
              <a:buNone/>
            </a:pPr>
            <a:endParaRPr lang="en-AU" sz="3600" dirty="0">
              <a:solidFill>
                <a:srgbClr val="0070C0"/>
              </a:solidFill>
              <a:latin typeface="+mj-lt"/>
            </a:endParaRPr>
          </a:p>
          <a:p>
            <a:pPr marL="0" indent="0" algn="ctr">
              <a:buNone/>
            </a:pPr>
            <a:r>
              <a:rPr lang="en-AU" sz="3600" dirty="0">
                <a:solidFill>
                  <a:srgbClr val="0070C0"/>
                </a:solidFill>
                <a:latin typeface="+mj-lt"/>
              </a:rPr>
              <a:t>DevOps 101</a:t>
            </a:r>
          </a:p>
          <a:p>
            <a:pPr marL="0" indent="0" algn="ctr">
              <a:buNone/>
            </a:pPr>
            <a:endParaRPr lang="en-AU" sz="3600" dirty="0">
              <a:solidFill>
                <a:srgbClr val="0070C0"/>
              </a:solidFill>
              <a:latin typeface="+mj-lt"/>
            </a:endParaRPr>
          </a:p>
          <a:p>
            <a:pPr marL="0" indent="0" algn="ctr">
              <a:buNone/>
            </a:pPr>
            <a:r>
              <a:rPr lang="en-AU" sz="3600" dirty="0">
                <a:solidFill>
                  <a:schemeClr val="bg1"/>
                </a:solidFill>
                <a:latin typeface="+mj-lt"/>
              </a:rPr>
              <a:t>Azure 101</a:t>
            </a:r>
          </a:p>
          <a:p>
            <a:pPr marL="0" indent="0" algn="ctr">
              <a:buNone/>
            </a:pPr>
            <a:endParaRPr lang="en-AU" sz="3600" dirty="0">
              <a:solidFill>
                <a:schemeClr val="bg1"/>
              </a:solidFill>
              <a:latin typeface="+mj-lt"/>
            </a:endParaRPr>
          </a:p>
          <a:p>
            <a:pPr marL="0" indent="0" algn="ctr">
              <a:buNone/>
            </a:pPr>
            <a:r>
              <a:rPr lang="en-AU" sz="3600" dirty="0">
                <a:solidFill>
                  <a:schemeClr val="bg1"/>
                </a:solidFill>
                <a:latin typeface="+mj-lt"/>
              </a:rPr>
              <a:t>Real estate investment 101</a:t>
            </a:r>
            <a:endParaRPr lang="en-AU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72224188-3386-49A9-BB3A-ADB0DCA39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784980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rgbClr val="002060"/>
                </a:solidFill>
              </a:rPr>
              <a:t>This session is</a:t>
            </a:r>
            <a:br>
              <a:rPr lang="en-US" sz="4000" dirty="0">
                <a:solidFill>
                  <a:srgbClr val="002060"/>
                </a:solidFill>
              </a:rPr>
            </a:br>
            <a:r>
              <a:rPr lang="en-US" sz="4000" b="1" dirty="0">
                <a:solidFill>
                  <a:srgbClr val="FF0000"/>
                </a:solidFill>
              </a:rPr>
              <a:t>NOT</a:t>
            </a:r>
            <a:endParaRPr lang="en-AU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006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ED783C-8A20-490C-93AF-691F778D9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AU" sz="3600" dirty="0">
                <a:solidFill>
                  <a:srgbClr val="0070C0"/>
                </a:solidFill>
                <a:latin typeface="+mj-lt"/>
              </a:rPr>
              <a:t>Logic App 101</a:t>
            </a:r>
          </a:p>
          <a:p>
            <a:pPr marL="0" indent="0" algn="ctr">
              <a:buNone/>
            </a:pPr>
            <a:endParaRPr lang="en-AU" sz="3600" dirty="0">
              <a:solidFill>
                <a:srgbClr val="0070C0"/>
              </a:solidFill>
              <a:latin typeface="+mj-lt"/>
            </a:endParaRPr>
          </a:p>
          <a:p>
            <a:pPr marL="0" indent="0" algn="ctr">
              <a:buNone/>
            </a:pPr>
            <a:r>
              <a:rPr lang="en-AU" sz="3600" dirty="0">
                <a:solidFill>
                  <a:srgbClr val="0070C0"/>
                </a:solidFill>
                <a:latin typeface="+mj-lt"/>
              </a:rPr>
              <a:t>ARM Template 101</a:t>
            </a:r>
          </a:p>
          <a:p>
            <a:pPr marL="0" indent="0" algn="ctr">
              <a:buNone/>
            </a:pPr>
            <a:endParaRPr lang="en-AU" sz="3600" dirty="0">
              <a:solidFill>
                <a:srgbClr val="0070C0"/>
              </a:solidFill>
              <a:latin typeface="+mj-lt"/>
            </a:endParaRPr>
          </a:p>
          <a:p>
            <a:pPr marL="0" indent="0" algn="ctr">
              <a:buNone/>
            </a:pPr>
            <a:r>
              <a:rPr lang="en-AU" sz="3600" dirty="0">
                <a:solidFill>
                  <a:srgbClr val="0070C0"/>
                </a:solidFill>
                <a:latin typeface="+mj-lt"/>
              </a:rPr>
              <a:t>DevOps 101</a:t>
            </a:r>
          </a:p>
          <a:p>
            <a:pPr marL="0" indent="0" algn="ctr">
              <a:buNone/>
            </a:pPr>
            <a:endParaRPr lang="en-AU" sz="3600" dirty="0">
              <a:solidFill>
                <a:srgbClr val="0070C0"/>
              </a:solidFill>
              <a:latin typeface="+mj-lt"/>
            </a:endParaRPr>
          </a:p>
          <a:p>
            <a:pPr marL="0" indent="0" algn="ctr">
              <a:buNone/>
            </a:pPr>
            <a:r>
              <a:rPr lang="en-AU" sz="3600" dirty="0">
                <a:solidFill>
                  <a:srgbClr val="0070C0"/>
                </a:solidFill>
                <a:latin typeface="+mj-lt"/>
              </a:rPr>
              <a:t>Azure 101</a:t>
            </a:r>
          </a:p>
          <a:p>
            <a:pPr marL="0" indent="0" algn="ctr">
              <a:buNone/>
            </a:pPr>
            <a:endParaRPr lang="en-AU" sz="3600" dirty="0">
              <a:solidFill>
                <a:srgbClr val="0070C0"/>
              </a:solidFill>
              <a:latin typeface="+mj-lt"/>
            </a:endParaRPr>
          </a:p>
          <a:p>
            <a:pPr marL="0" indent="0" algn="ctr">
              <a:buNone/>
            </a:pPr>
            <a:r>
              <a:rPr lang="en-AU" sz="3600" dirty="0">
                <a:solidFill>
                  <a:schemeClr val="bg1"/>
                </a:solidFill>
                <a:latin typeface="+mj-lt"/>
              </a:rPr>
              <a:t>Real estate investment 101</a:t>
            </a:r>
            <a:endParaRPr lang="en-AU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72224188-3386-49A9-BB3A-ADB0DCA39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784980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rgbClr val="002060"/>
                </a:solidFill>
              </a:rPr>
              <a:t>This session is</a:t>
            </a:r>
            <a:br>
              <a:rPr lang="en-US" sz="4000" dirty="0">
                <a:solidFill>
                  <a:srgbClr val="002060"/>
                </a:solidFill>
              </a:rPr>
            </a:br>
            <a:r>
              <a:rPr lang="en-US" sz="4000" b="1" dirty="0">
                <a:solidFill>
                  <a:srgbClr val="FF0000"/>
                </a:solidFill>
              </a:rPr>
              <a:t>NOT</a:t>
            </a:r>
            <a:endParaRPr lang="en-AU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235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ED783C-8A20-490C-93AF-691F778D9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AU" sz="3600" dirty="0">
                <a:solidFill>
                  <a:srgbClr val="0070C0"/>
                </a:solidFill>
                <a:latin typeface="+mj-lt"/>
              </a:rPr>
              <a:t>Logic App 101</a:t>
            </a:r>
          </a:p>
          <a:p>
            <a:pPr marL="0" indent="0" algn="ctr">
              <a:buNone/>
            </a:pPr>
            <a:endParaRPr lang="en-AU" sz="3600" dirty="0">
              <a:solidFill>
                <a:srgbClr val="0070C0"/>
              </a:solidFill>
              <a:latin typeface="+mj-lt"/>
            </a:endParaRPr>
          </a:p>
          <a:p>
            <a:pPr marL="0" indent="0" algn="ctr">
              <a:buNone/>
            </a:pPr>
            <a:r>
              <a:rPr lang="en-AU" sz="3600" dirty="0">
                <a:solidFill>
                  <a:srgbClr val="0070C0"/>
                </a:solidFill>
                <a:latin typeface="+mj-lt"/>
              </a:rPr>
              <a:t>ARM Template 101</a:t>
            </a:r>
          </a:p>
          <a:p>
            <a:pPr marL="0" indent="0" algn="ctr">
              <a:buNone/>
            </a:pPr>
            <a:endParaRPr lang="en-AU" sz="3600" dirty="0">
              <a:solidFill>
                <a:srgbClr val="0070C0"/>
              </a:solidFill>
              <a:latin typeface="+mj-lt"/>
            </a:endParaRPr>
          </a:p>
          <a:p>
            <a:pPr marL="0" indent="0" algn="ctr">
              <a:buNone/>
            </a:pPr>
            <a:r>
              <a:rPr lang="en-AU" sz="3600" dirty="0">
                <a:solidFill>
                  <a:srgbClr val="0070C0"/>
                </a:solidFill>
                <a:latin typeface="+mj-lt"/>
              </a:rPr>
              <a:t>DevOps 101</a:t>
            </a:r>
          </a:p>
          <a:p>
            <a:pPr marL="0" indent="0" algn="ctr">
              <a:buNone/>
            </a:pPr>
            <a:endParaRPr lang="en-AU" sz="3600" dirty="0">
              <a:solidFill>
                <a:srgbClr val="0070C0"/>
              </a:solidFill>
              <a:latin typeface="+mj-lt"/>
            </a:endParaRPr>
          </a:p>
          <a:p>
            <a:pPr marL="0" indent="0" algn="ctr">
              <a:buNone/>
            </a:pPr>
            <a:r>
              <a:rPr lang="en-AU" sz="3600" dirty="0">
                <a:solidFill>
                  <a:srgbClr val="0070C0"/>
                </a:solidFill>
                <a:latin typeface="+mj-lt"/>
              </a:rPr>
              <a:t>Azure 101</a:t>
            </a:r>
          </a:p>
          <a:p>
            <a:pPr marL="0" indent="0" algn="ctr">
              <a:buNone/>
            </a:pPr>
            <a:endParaRPr lang="en-AU" sz="3600" dirty="0">
              <a:solidFill>
                <a:srgbClr val="0070C0"/>
              </a:solidFill>
              <a:latin typeface="+mj-lt"/>
            </a:endParaRPr>
          </a:p>
          <a:p>
            <a:pPr marL="0" indent="0" algn="ctr">
              <a:buNone/>
            </a:pPr>
            <a:r>
              <a:rPr lang="en-AU" sz="3600" dirty="0">
                <a:solidFill>
                  <a:srgbClr val="0070C0"/>
                </a:solidFill>
                <a:latin typeface="+mj-lt"/>
              </a:rPr>
              <a:t>Philosophy &amp; Logic 101</a:t>
            </a:r>
            <a:endParaRPr lang="en-AU" dirty="0">
              <a:latin typeface="+mj-lt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72224188-3386-49A9-BB3A-ADB0DCA39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784980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rgbClr val="002060"/>
                </a:solidFill>
              </a:rPr>
              <a:t>This session is</a:t>
            </a:r>
            <a:br>
              <a:rPr lang="en-US" sz="4000" dirty="0">
                <a:solidFill>
                  <a:srgbClr val="002060"/>
                </a:solidFill>
              </a:rPr>
            </a:br>
            <a:r>
              <a:rPr lang="en-US" sz="4000" b="1" dirty="0">
                <a:solidFill>
                  <a:srgbClr val="FF0000"/>
                </a:solidFill>
              </a:rPr>
              <a:t>NOT</a:t>
            </a:r>
            <a:endParaRPr lang="en-AU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861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566</Words>
  <Application>Microsoft Office PowerPoint</Application>
  <PresentationFormat>Widescreen</PresentationFormat>
  <Paragraphs>220</Paragraphs>
  <Slides>38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This session is NOT</vt:lpstr>
      <vt:lpstr>This session is NOT</vt:lpstr>
      <vt:lpstr>This session is NOT</vt:lpstr>
      <vt:lpstr>This session is NOT</vt:lpstr>
      <vt:lpstr>This session is NOT</vt:lpstr>
      <vt:lpstr>This session is NOT</vt:lpstr>
      <vt:lpstr>This session IS</vt:lpstr>
      <vt:lpstr>This session IS</vt:lpstr>
      <vt:lpstr>This session IS</vt:lpstr>
      <vt:lpstr>This session IS</vt:lpstr>
      <vt:lpstr>DevOps…..huh!</vt:lpstr>
      <vt:lpstr>DevOps…..huh!</vt:lpstr>
      <vt:lpstr>DevOps…..huh!</vt:lpstr>
      <vt:lpstr>DevOps…..huh!</vt:lpstr>
      <vt:lpstr>Scope of DevOps</vt:lpstr>
      <vt:lpstr>Scope of DevOps</vt:lpstr>
      <vt:lpstr>Scope of DevOps</vt:lpstr>
      <vt:lpstr>Scope of DevOps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Audience</vt:lpstr>
      <vt:lpstr>Rules Requests</vt:lpstr>
      <vt:lpstr>Tools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https://devblogs.microsoft.com/devops/whats-new-with-azure-pipelines/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Raihan Alam</dc:creator>
  <cp:lastModifiedBy>Raihan Alam</cp:lastModifiedBy>
  <cp:revision>43</cp:revision>
  <dcterms:created xsi:type="dcterms:W3CDTF">2019-09-03T23:17:05Z</dcterms:created>
  <dcterms:modified xsi:type="dcterms:W3CDTF">2019-09-04T08:32:46Z</dcterms:modified>
</cp:coreProperties>
</file>