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5"/>
    <p:sldMasterId id="2147483671"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19C9F6-D958-4C0F-B153-CF6465DB4378}">
  <a:tblStyle styleId="{4519C9F6-D958-4C0F-B153-CF6465DB4378}"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Arial"/>
          <a:ea typeface="Arial"/>
          <a:cs typeface="Arial"/>
        </a:font>
        <a:schemeClr val="lt1"/>
      </a:tcTxStyle>
      <a:tcStyle>
        <a:fill>
          <a:solidFill>
            <a:schemeClr val="accent5"/>
          </a:solidFill>
        </a:fill>
      </a:tcStyle>
    </a:lastCol>
    <a:firstCol>
      <a:tcTxStyle b="on" i="off">
        <a:font>
          <a:latin typeface="Arial"/>
          <a:ea typeface="Arial"/>
          <a:cs typeface="Arial"/>
        </a:font>
        <a:schemeClr val="lt1"/>
      </a:tcTxStyle>
      <a:tcStyle>
        <a:fill>
          <a:solidFill>
            <a:schemeClr val="accent5"/>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3"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3851920" y="1794902"/>
            <a:ext cx="5292080" cy="108012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3851772" y="2947030"/>
            <a:ext cx="5292080" cy="48881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3" name="Google Shape;13;p2"/>
          <p:cNvPicPr preferRelativeResize="0"/>
          <p:nvPr/>
        </p:nvPicPr>
        <p:blipFill rotWithShape="1">
          <a:blip r:embed="rId2">
            <a:alphaModFix/>
          </a:blip>
          <a:srcRect b="0" l="0" r="0" t="0"/>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80" name="Shape 80"/>
        <p:cNvGrpSpPr/>
        <p:nvPr/>
      </p:nvGrpSpPr>
      <p:grpSpPr>
        <a:xfrm>
          <a:off x="0" y="0"/>
          <a:ext cx="0" cy="0"/>
          <a:chOff x="0" y="0"/>
          <a:chExt cx="0" cy="0"/>
        </a:xfrm>
      </p:grpSpPr>
      <p:sp>
        <p:nvSpPr>
          <p:cNvPr id="81" name="Google Shape;81;p1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2" name="Google Shape;82;p12"/>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6" name="Google Shape;86;p1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3"/>
          <p:cNvSpPr/>
          <p:nvPr>
            <p:ph idx="3" type="pic"/>
          </p:nvPr>
        </p:nvSpPr>
        <p:spPr>
          <a:xfrm>
            <a:off x="0" y="1347774"/>
            <a:ext cx="2160240" cy="1872048"/>
          </a:xfrm>
          <a:prstGeom prst="rect">
            <a:avLst/>
          </a:prstGeom>
          <a:solidFill>
            <a:srgbClr val="F2F2F2"/>
          </a:solidFill>
          <a:ln>
            <a:noFill/>
          </a:ln>
        </p:spPr>
      </p:sp>
      <p:sp>
        <p:nvSpPr>
          <p:cNvPr id="88" name="Google Shape;88;p13"/>
          <p:cNvSpPr/>
          <p:nvPr>
            <p:ph idx="4" type="pic"/>
          </p:nvPr>
        </p:nvSpPr>
        <p:spPr>
          <a:xfrm>
            <a:off x="2327920" y="1347774"/>
            <a:ext cx="2160240" cy="1872048"/>
          </a:xfrm>
          <a:prstGeom prst="rect">
            <a:avLst/>
          </a:prstGeom>
          <a:solidFill>
            <a:srgbClr val="F2F2F2"/>
          </a:solidFill>
          <a:ln>
            <a:noFill/>
          </a:ln>
        </p:spPr>
      </p:sp>
      <p:sp>
        <p:nvSpPr>
          <p:cNvPr id="89" name="Google Shape;89;p13"/>
          <p:cNvSpPr/>
          <p:nvPr>
            <p:ph idx="5" type="pic"/>
          </p:nvPr>
        </p:nvSpPr>
        <p:spPr>
          <a:xfrm>
            <a:off x="4655840" y="1347774"/>
            <a:ext cx="2160240" cy="1872048"/>
          </a:xfrm>
          <a:prstGeom prst="rect">
            <a:avLst/>
          </a:prstGeom>
          <a:solidFill>
            <a:srgbClr val="F2F2F2"/>
          </a:solidFill>
          <a:ln>
            <a:noFill/>
          </a:ln>
        </p:spPr>
      </p:sp>
      <p:sp>
        <p:nvSpPr>
          <p:cNvPr id="90" name="Google Shape;90;p13"/>
          <p:cNvSpPr/>
          <p:nvPr>
            <p:ph idx="6" type="pic"/>
          </p:nvPr>
        </p:nvSpPr>
        <p:spPr>
          <a:xfrm>
            <a:off x="6983760" y="1347774"/>
            <a:ext cx="2160240" cy="1872048"/>
          </a:xfrm>
          <a:prstGeom prst="rect">
            <a:avLst/>
          </a:prstGeom>
          <a:solidFill>
            <a:srgbClr val="F2F2F2"/>
          </a:solidFill>
          <a:ln>
            <a:noFill/>
          </a:ln>
        </p:spPr>
      </p:sp>
      <p:sp>
        <p:nvSpPr>
          <p:cNvPr id="91" name="Google Shape;91;p13"/>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3"/>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13"/>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3"/>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95" name="Shape 95"/>
        <p:cNvGrpSpPr/>
        <p:nvPr/>
      </p:nvGrpSpPr>
      <p:grpSpPr>
        <a:xfrm>
          <a:off x="0" y="0"/>
          <a:ext cx="0" cy="0"/>
          <a:chOff x="0" y="0"/>
          <a:chExt cx="0" cy="0"/>
        </a:xfrm>
      </p:grpSpPr>
      <p:sp>
        <p:nvSpPr>
          <p:cNvPr id="96" name="Google Shape;96;p14"/>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1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99" name="Google Shape;99;p14"/>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100" name="Google Shape;100;p14"/>
          <p:cNvSpPr/>
          <p:nvPr>
            <p:ph idx="3" type="pic"/>
          </p:nvPr>
        </p:nvSpPr>
        <p:spPr>
          <a:xfrm>
            <a:off x="4513480" y="1626257"/>
            <a:ext cx="3465217" cy="2562605"/>
          </a:xfrm>
          <a:prstGeom prst="rect">
            <a:avLst/>
          </a:prstGeom>
          <a:solidFill>
            <a:srgbClr val="F2F2F2"/>
          </a:solidFill>
          <a:ln>
            <a:noFill/>
          </a:ln>
        </p:spPr>
      </p:sp>
      <p:sp>
        <p:nvSpPr>
          <p:cNvPr id="101" name="Google Shape;101;p14"/>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02" name="Shape 102"/>
        <p:cNvGrpSpPr/>
        <p:nvPr/>
      </p:nvGrpSpPr>
      <p:grpSpPr>
        <a:xfrm>
          <a:off x="0" y="0"/>
          <a:ext cx="0" cy="0"/>
          <a:chOff x="0" y="0"/>
          <a:chExt cx="0" cy="0"/>
        </a:xfrm>
      </p:grpSpPr>
      <p:sp>
        <p:nvSpPr>
          <p:cNvPr id="103" name="Google Shape;103;p15"/>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4" name="Google Shape;104;p15"/>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5" name="Google Shape;105;p15"/>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106" name="Google Shape;106;p15"/>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107" name="Google Shape;107;p15"/>
          <p:cNvSpPr/>
          <p:nvPr>
            <p:ph idx="3" type="pic"/>
          </p:nvPr>
        </p:nvSpPr>
        <p:spPr>
          <a:xfrm>
            <a:off x="7380312" y="1175233"/>
            <a:ext cx="1008112" cy="2556104"/>
          </a:xfrm>
          <a:prstGeom prst="rect">
            <a:avLst/>
          </a:prstGeom>
          <a:solidFill>
            <a:srgbClr val="F2F2F2"/>
          </a:solidFill>
          <a:ln>
            <a:noFill/>
          </a:ln>
        </p:spPr>
      </p:sp>
      <p:sp>
        <p:nvSpPr>
          <p:cNvPr id="108" name="Google Shape;108;p15"/>
          <p:cNvSpPr/>
          <p:nvPr>
            <p:ph idx="4" type="pic"/>
          </p:nvPr>
        </p:nvSpPr>
        <p:spPr>
          <a:xfrm>
            <a:off x="5643269" y="1261134"/>
            <a:ext cx="1654766" cy="2556104"/>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09" name="Shape 109"/>
        <p:cNvGrpSpPr/>
        <p:nvPr/>
      </p:nvGrpSpPr>
      <p:grpSpPr>
        <a:xfrm>
          <a:off x="0" y="0"/>
          <a:ext cx="0" cy="0"/>
          <a:chOff x="0" y="0"/>
          <a:chExt cx="0" cy="0"/>
        </a:xfrm>
      </p:grpSpPr>
      <p:sp>
        <p:nvSpPr>
          <p:cNvPr id="110" name="Google Shape;110;p16"/>
          <p:cNvSpPr/>
          <p:nvPr>
            <p:ph idx="2" type="pic"/>
          </p:nvPr>
        </p:nvSpPr>
        <p:spPr>
          <a:xfrm>
            <a:off x="0" y="-1"/>
            <a:ext cx="3059832" cy="5143501"/>
          </a:xfrm>
          <a:prstGeom prst="rect">
            <a:avLst/>
          </a:prstGeom>
          <a:solidFill>
            <a:srgbClr val="F2F2F2"/>
          </a:solidFill>
          <a:ln>
            <a:noFill/>
          </a:ln>
        </p:spPr>
      </p:sp>
      <p:sp>
        <p:nvSpPr>
          <p:cNvPr id="111" name="Google Shape;111;p16"/>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16"/>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113" name="Shape 113"/>
        <p:cNvGrpSpPr/>
        <p:nvPr/>
      </p:nvGrpSpPr>
      <p:grpSpPr>
        <a:xfrm>
          <a:off x="0" y="0"/>
          <a:ext cx="0" cy="0"/>
          <a:chOff x="0" y="0"/>
          <a:chExt cx="0" cy="0"/>
        </a:xfrm>
      </p:grpSpPr>
      <p:sp>
        <p:nvSpPr>
          <p:cNvPr id="114" name="Google Shape;114;p17"/>
          <p:cNvSpPr/>
          <p:nvPr>
            <p:ph idx="2" type="pic"/>
          </p:nvPr>
        </p:nvSpPr>
        <p:spPr>
          <a:xfrm>
            <a:off x="0" y="-1"/>
            <a:ext cx="9144000" cy="3076575"/>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7" name="Google Shape;117;p18"/>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8" name="Google Shape;118;p18"/>
          <p:cNvSpPr/>
          <p:nvPr>
            <p:ph idx="3" type="pic"/>
          </p:nvPr>
        </p:nvSpPr>
        <p:spPr>
          <a:xfrm>
            <a:off x="0" y="-1"/>
            <a:ext cx="3059832" cy="5143501"/>
          </a:xfrm>
          <a:prstGeom prst="rect">
            <a:avLst/>
          </a:prstGeom>
          <a:solidFill>
            <a:srgbClr val="F2F2F2"/>
          </a:solidFill>
          <a:ln>
            <a:noFill/>
          </a:ln>
        </p:spPr>
      </p:sp>
      <p:sp>
        <p:nvSpPr>
          <p:cNvPr id="119" name="Google Shape;119;p18"/>
          <p:cNvSpPr/>
          <p:nvPr>
            <p:ph idx="4" type="pic"/>
          </p:nvPr>
        </p:nvSpPr>
        <p:spPr>
          <a:xfrm>
            <a:off x="3146470" y="1131590"/>
            <a:ext cx="3059832" cy="401191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0" name="Shape 120"/>
        <p:cNvGrpSpPr/>
        <p:nvPr/>
      </p:nvGrpSpPr>
      <p:grpSpPr>
        <a:xfrm>
          <a:off x="0" y="0"/>
          <a:ext cx="0" cy="0"/>
          <a:chOff x="0" y="0"/>
          <a:chExt cx="0" cy="0"/>
        </a:xfrm>
      </p:grpSpPr>
      <p:sp>
        <p:nvSpPr>
          <p:cNvPr id="121" name="Google Shape;121;p19"/>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9"/>
          <p:cNvSpPr/>
          <p:nvPr>
            <p:ph idx="2" type="pic"/>
          </p:nvPr>
        </p:nvSpPr>
        <p:spPr>
          <a:xfrm>
            <a:off x="135622" y="195487"/>
            <a:ext cx="1944216" cy="4752526"/>
          </a:xfrm>
          <a:prstGeom prst="rect">
            <a:avLst/>
          </a:prstGeom>
          <a:solidFill>
            <a:srgbClr val="F2F2F2"/>
          </a:solidFill>
          <a:ln>
            <a:noFill/>
          </a:ln>
        </p:spPr>
      </p:sp>
      <p:sp>
        <p:nvSpPr>
          <p:cNvPr id="123" name="Google Shape;123;p19"/>
          <p:cNvSpPr/>
          <p:nvPr>
            <p:ph idx="3" type="pic"/>
          </p:nvPr>
        </p:nvSpPr>
        <p:spPr>
          <a:xfrm>
            <a:off x="2223854" y="195487"/>
            <a:ext cx="1944216" cy="4752526"/>
          </a:xfrm>
          <a:prstGeom prst="rect">
            <a:avLst/>
          </a:prstGeom>
          <a:solidFill>
            <a:srgbClr val="F2F2F2"/>
          </a:solidFill>
          <a:ln>
            <a:noFill/>
          </a:ln>
        </p:spPr>
      </p:sp>
      <p:sp>
        <p:nvSpPr>
          <p:cNvPr id="124" name="Google Shape;124;p19"/>
          <p:cNvSpPr/>
          <p:nvPr>
            <p:ph idx="4" type="pic"/>
          </p:nvPr>
        </p:nvSpPr>
        <p:spPr>
          <a:xfrm>
            <a:off x="4312086" y="195487"/>
            <a:ext cx="1944216" cy="4752526"/>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125" name="Shape 125"/>
        <p:cNvGrpSpPr/>
        <p:nvPr/>
      </p:nvGrpSpPr>
      <p:grpSpPr>
        <a:xfrm>
          <a:off x="0" y="0"/>
          <a:ext cx="0" cy="0"/>
          <a:chOff x="0" y="0"/>
          <a:chExt cx="0" cy="0"/>
        </a:xfrm>
      </p:grpSpPr>
      <p:sp>
        <p:nvSpPr>
          <p:cNvPr id="126" name="Google Shape;126;p20"/>
          <p:cNvSpPr/>
          <p:nvPr>
            <p:ph idx="2" type="pic"/>
          </p:nvPr>
        </p:nvSpPr>
        <p:spPr>
          <a:xfrm>
            <a:off x="6444208" y="267494"/>
            <a:ext cx="2160000" cy="2160000"/>
          </a:xfrm>
          <a:prstGeom prst="rect">
            <a:avLst/>
          </a:prstGeom>
          <a:solidFill>
            <a:srgbClr val="F2F2F2"/>
          </a:solidFill>
          <a:ln>
            <a:noFill/>
          </a:ln>
        </p:spPr>
      </p:sp>
      <p:sp>
        <p:nvSpPr>
          <p:cNvPr id="127" name="Google Shape;127;p20"/>
          <p:cNvSpPr/>
          <p:nvPr>
            <p:ph idx="3" type="pic"/>
          </p:nvPr>
        </p:nvSpPr>
        <p:spPr>
          <a:xfrm>
            <a:off x="6444208" y="2715766"/>
            <a:ext cx="2160000" cy="2160000"/>
          </a:xfrm>
          <a:prstGeom prst="rect">
            <a:avLst/>
          </a:prstGeom>
          <a:solidFill>
            <a:srgbClr val="F2F2F2"/>
          </a:solidFill>
          <a:ln>
            <a:noFill/>
          </a:ln>
        </p:spPr>
      </p:sp>
      <p:sp>
        <p:nvSpPr>
          <p:cNvPr id="128" name="Google Shape;128;p20"/>
          <p:cNvSpPr/>
          <p:nvPr>
            <p:ph idx="4" type="pic"/>
          </p:nvPr>
        </p:nvSpPr>
        <p:spPr>
          <a:xfrm>
            <a:off x="3986213" y="267494"/>
            <a:ext cx="2160000" cy="2160000"/>
          </a:xfrm>
          <a:prstGeom prst="rect">
            <a:avLst/>
          </a:prstGeom>
          <a:solidFill>
            <a:srgbClr val="F2F2F2"/>
          </a:solidFill>
          <a:ln>
            <a:noFill/>
          </a:ln>
        </p:spPr>
      </p:sp>
      <p:sp>
        <p:nvSpPr>
          <p:cNvPr id="129" name="Google Shape;129;p20"/>
          <p:cNvSpPr/>
          <p:nvPr>
            <p:ph idx="5" type="pic"/>
          </p:nvPr>
        </p:nvSpPr>
        <p:spPr>
          <a:xfrm>
            <a:off x="3986213" y="2715766"/>
            <a:ext cx="2160000" cy="2160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30" name="Shape 130"/>
        <p:cNvGrpSpPr/>
        <p:nvPr/>
      </p:nvGrpSpPr>
      <p:grpSpPr>
        <a:xfrm>
          <a:off x="0" y="0"/>
          <a:ext cx="0" cy="0"/>
          <a:chOff x="0" y="0"/>
          <a:chExt cx="0" cy="0"/>
        </a:xfrm>
      </p:grpSpPr>
      <p:sp>
        <p:nvSpPr>
          <p:cNvPr id="131" name="Google Shape;131;p21"/>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2" name="Google Shape;132;p21"/>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3" name="Google Shape;133;p2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1"/>
          <p:cNvSpPr/>
          <p:nvPr>
            <p:ph idx="3" type="pic"/>
          </p:nvPr>
        </p:nvSpPr>
        <p:spPr>
          <a:xfrm>
            <a:off x="467544" y="339502"/>
            <a:ext cx="3312128" cy="2808072"/>
          </a:xfrm>
          <a:prstGeom prst="rect">
            <a:avLst/>
          </a:prstGeom>
          <a:solidFill>
            <a:srgbClr val="F2F2F2"/>
          </a:solidFill>
          <a:ln>
            <a:noFill/>
          </a:ln>
        </p:spPr>
      </p:sp>
      <p:sp>
        <p:nvSpPr>
          <p:cNvPr id="136" name="Google Shape;136;p21"/>
          <p:cNvSpPr/>
          <p:nvPr>
            <p:ph idx="4" type="pic"/>
          </p:nvPr>
        </p:nvSpPr>
        <p:spPr>
          <a:xfrm>
            <a:off x="3995936" y="339502"/>
            <a:ext cx="4680520" cy="1332000"/>
          </a:xfrm>
          <a:prstGeom prst="rect">
            <a:avLst/>
          </a:prstGeom>
          <a:solidFill>
            <a:srgbClr val="F2F2F2"/>
          </a:solidFill>
          <a:ln>
            <a:noFill/>
          </a:ln>
        </p:spPr>
      </p:sp>
      <p:sp>
        <p:nvSpPr>
          <p:cNvPr id="137" name="Google Shape;137;p21"/>
          <p:cNvSpPr/>
          <p:nvPr>
            <p:ph idx="5" type="pic"/>
          </p:nvPr>
        </p:nvSpPr>
        <p:spPr>
          <a:xfrm>
            <a:off x="3995936" y="1815574"/>
            <a:ext cx="1440000" cy="1332000"/>
          </a:xfrm>
          <a:prstGeom prst="rect">
            <a:avLst/>
          </a:prstGeom>
          <a:solidFill>
            <a:srgbClr val="F2F2F2"/>
          </a:solidFill>
          <a:ln>
            <a:noFill/>
          </a:ln>
        </p:spPr>
      </p:sp>
      <p:sp>
        <p:nvSpPr>
          <p:cNvPr id="138" name="Google Shape;138;p21"/>
          <p:cNvSpPr/>
          <p:nvPr>
            <p:ph idx="6" type="pic"/>
          </p:nvPr>
        </p:nvSpPr>
        <p:spPr>
          <a:xfrm>
            <a:off x="5616196" y="1815574"/>
            <a:ext cx="1440000" cy="1332000"/>
          </a:xfrm>
          <a:prstGeom prst="rect">
            <a:avLst/>
          </a:prstGeom>
          <a:solidFill>
            <a:srgbClr val="F2F2F2"/>
          </a:solidFill>
          <a:ln>
            <a:noFill/>
          </a:ln>
        </p:spPr>
      </p:sp>
      <p:sp>
        <p:nvSpPr>
          <p:cNvPr id="139" name="Google Shape;139;p21"/>
          <p:cNvSpPr/>
          <p:nvPr>
            <p:ph idx="7" type="pic"/>
          </p:nvPr>
        </p:nvSpPr>
        <p:spPr>
          <a:xfrm>
            <a:off x="7236456" y="1815574"/>
            <a:ext cx="1440000" cy="1332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4" name="Shape 14"/>
        <p:cNvGrpSpPr/>
        <p:nvPr/>
      </p:nvGrpSpPr>
      <p:grpSpPr>
        <a:xfrm>
          <a:off x="0" y="0"/>
          <a:ext cx="0" cy="0"/>
          <a:chOff x="0" y="0"/>
          <a:chExt cx="0" cy="0"/>
        </a:xfrm>
      </p:grpSpPr>
      <p:sp>
        <p:nvSpPr>
          <p:cNvPr id="15" name="Google Shape;15;p3"/>
          <p:cNvSpPr txBox="1"/>
          <p:nvPr>
            <p:ph idx="1" type="body"/>
          </p:nvPr>
        </p:nvSpPr>
        <p:spPr>
          <a:xfrm>
            <a:off x="0" y="3572242"/>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414830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p:nvPr/>
        </p:nvSpPr>
        <p:spPr>
          <a:xfrm>
            <a:off x="3311860" y="737642"/>
            <a:ext cx="2520280" cy="25202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 name="Google Shape;18;p3"/>
          <p:cNvPicPr preferRelativeResize="0"/>
          <p:nvPr/>
        </p:nvPicPr>
        <p:blipFill rotWithShape="1">
          <a:blip r:embed="rId2">
            <a:alphaModFix/>
          </a:blip>
          <a:srcRect b="0" l="0" r="0" t="0"/>
          <a:stretch/>
        </p:blipFill>
        <p:spPr>
          <a:xfrm>
            <a:off x="4162351" y="1139211"/>
            <a:ext cx="819298" cy="18183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22"/>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42" name="Shape 142"/>
        <p:cNvGrpSpPr/>
        <p:nvPr/>
      </p:nvGrpSpPr>
      <p:grpSpPr>
        <a:xfrm>
          <a:off x="0" y="0"/>
          <a:ext cx="0" cy="0"/>
          <a:chOff x="0" y="0"/>
          <a:chExt cx="0" cy="0"/>
        </a:xfrm>
      </p:grpSpPr>
      <p:sp>
        <p:nvSpPr>
          <p:cNvPr id="143" name="Google Shape;143;p23"/>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4" name="Google Shape;144;p23"/>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23"/>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23"/>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spTree>
      <p:nvGrpSpPr>
        <p:cNvPr id="148" name="Shape 148"/>
        <p:cNvGrpSpPr/>
        <p:nvPr/>
      </p:nvGrpSpPr>
      <p:grpSpPr>
        <a:xfrm>
          <a:off x="0" y="0"/>
          <a:ext cx="0" cy="0"/>
          <a:chOff x="0" y="0"/>
          <a:chExt cx="0" cy="0"/>
        </a:xfrm>
      </p:grpSpPr>
      <p:sp>
        <p:nvSpPr>
          <p:cNvPr id="149" name="Google Shape;149;p25"/>
          <p:cNvSpPr/>
          <p:nvPr/>
        </p:nvSpPr>
        <p:spPr>
          <a:xfrm>
            <a:off x="0" y="2571750"/>
            <a:ext cx="9144000" cy="257175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5"/>
          <p:cNvSpPr/>
          <p:nvPr/>
        </p:nvSpPr>
        <p:spPr>
          <a:xfrm>
            <a:off x="2116108" y="843558"/>
            <a:ext cx="4896544" cy="34563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5"/>
          <p:cNvSpPr/>
          <p:nvPr/>
        </p:nvSpPr>
        <p:spPr>
          <a:xfrm>
            <a:off x="2116108" y="0"/>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25"/>
          <p:cNvSpPr/>
          <p:nvPr/>
        </p:nvSpPr>
        <p:spPr>
          <a:xfrm>
            <a:off x="2116108" y="4948014"/>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25"/>
          <p:cNvSpPr txBox="1"/>
          <p:nvPr>
            <p:ph idx="1" type="body"/>
          </p:nvPr>
        </p:nvSpPr>
        <p:spPr>
          <a:xfrm>
            <a:off x="2116108" y="3049518"/>
            <a:ext cx="4896544"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4" name="Google Shape;154;p25"/>
          <p:cNvSpPr txBox="1"/>
          <p:nvPr>
            <p:ph idx="2" type="body"/>
          </p:nvPr>
        </p:nvSpPr>
        <p:spPr>
          <a:xfrm>
            <a:off x="2116108" y="3625582"/>
            <a:ext cx="4896544"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55" name="Google Shape;155;p25"/>
          <p:cNvPicPr preferRelativeResize="0"/>
          <p:nvPr/>
        </p:nvPicPr>
        <p:blipFill rotWithShape="1">
          <a:blip r:embed="rId2">
            <a:alphaModFix/>
          </a:blip>
          <a:srcRect b="0" l="0" r="0" t="0"/>
          <a:stretch/>
        </p:blipFill>
        <p:spPr>
          <a:xfrm flipH="1">
            <a:off x="4155985" y="1156325"/>
            <a:ext cx="816788" cy="18128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21" name="Shape 21"/>
        <p:cNvGrpSpPr/>
        <p:nvPr/>
      </p:nvGrpSpPr>
      <p:grpSpPr>
        <a:xfrm>
          <a:off x="0" y="0"/>
          <a:ext cx="0" cy="0"/>
          <a:chOff x="0" y="0"/>
          <a:chExt cx="0" cy="0"/>
        </a:xfrm>
      </p:grpSpPr>
      <p:sp>
        <p:nvSpPr>
          <p:cNvPr id="22" name="Google Shape;22;p5"/>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3" name="Google Shape;23;p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24" name="Google Shape;24;p5"/>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25" name="Google Shape;25;p5"/>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Layout">
  <p:cSld name="3_Agenda Layout">
    <p:spTree>
      <p:nvGrpSpPr>
        <p:cNvPr id="26" name="Shape 26"/>
        <p:cNvGrpSpPr/>
        <p:nvPr/>
      </p:nvGrpSpPr>
      <p:grpSpPr>
        <a:xfrm>
          <a:off x="0" y="0"/>
          <a:ext cx="0" cy="0"/>
          <a:chOff x="0" y="0"/>
          <a:chExt cx="0" cy="0"/>
        </a:xfrm>
      </p:grpSpPr>
      <p:sp>
        <p:nvSpPr>
          <p:cNvPr id="27" name="Google Shape;27;p6"/>
          <p:cNvSpPr/>
          <p:nvPr/>
        </p:nvSpPr>
        <p:spPr>
          <a:xfrm>
            <a:off x="107505" y="195486"/>
            <a:ext cx="648071" cy="615705"/>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8" name="Google Shape;28;p6"/>
          <p:cNvPicPr preferRelativeResize="0"/>
          <p:nvPr/>
        </p:nvPicPr>
        <p:blipFill rotWithShape="1">
          <a:blip r:embed="rId2">
            <a:alphaModFix/>
          </a:blip>
          <a:srcRect b="0" l="0" r="0" t="0"/>
          <a:stretch/>
        </p:blipFill>
        <p:spPr>
          <a:xfrm>
            <a:off x="317610" y="287338"/>
            <a:ext cx="263357" cy="500413"/>
          </a:xfrm>
          <a:prstGeom prst="rect">
            <a:avLst/>
          </a:prstGeom>
          <a:noFill/>
          <a:ln>
            <a:noFill/>
          </a:ln>
        </p:spPr>
      </p:pic>
      <p:sp>
        <p:nvSpPr>
          <p:cNvPr id="29" name="Google Shape;29;p6"/>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30" name="Google Shape;30;p6"/>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31" name="Shape 31"/>
        <p:cNvGrpSpPr/>
        <p:nvPr/>
      </p:nvGrpSpPr>
      <p:grpSpPr>
        <a:xfrm>
          <a:off x="0" y="0"/>
          <a:ext cx="0" cy="0"/>
          <a:chOff x="0" y="0"/>
          <a:chExt cx="0" cy="0"/>
        </a:xfrm>
      </p:grpSpPr>
      <p:sp>
        <p:nvSpPr>
          <p:cNvPr id="32" name="Google Shape;32;p7"/>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33" name="Google Shape;33;p7"/>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34" name="Google Shape;34;p7"/>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35" name="Google Shape;35;p7"/>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36" name="Google Shape;36;p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37" name="Shape 37"/>
        <p:cNvGrpSpPr/>
        <p:nvPr/>
      </p:nvGrpSpPr>
      <p:grpSpPr>
        <a:xfrm>
          <a:off x="0" y="0"/>
          <a:ext cx="0" cy="0"/>
          <a:chOff x="0" y="0"/>
          <a:chExt cx="0" cy="0"/>
        </a:xfrm>
      </p:grpSpPr>
      <p:sp>
        <p:nvSpPr>
          <p:cNvPr id="38" name="Google Shape;38;p8"/>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9" name="Google Shape;39;p8"/>
          <p:cNvGrpSpPr/>
          <p:nvPr/>
        </p:nvGrpSpPr>
        <p:grpSpPr>
          <a:xfrm>
            <a:off x="-17110" y="1233199"/>
            <a:ext cx="3617018" cy="3924255"/>
            <a:chOff x="-26372" y="1170854"/>
            <a:chExt cx="3889720" cy="3924255"/>
          </a:xfrm>
        </p:grpSpPr>
        <p:grpSp>
          <p:nvGrpSpPr>
            <p:cNvPr id="40" name="Google Shape;40;p8"/>
            <p:cNvGrpSpPr/>
            <p:nvPr/>
          </p:nvGrpSpPr>
          <p:grpSpPr>
            <a:xfrm rot="-1682053">
              <a:off x="1458877" y="1353546"/>
              <a:ext cx="1665869" cy="3558872"/>
              <a:chOff x="1359132" y="345882"/>
              <a:chExt cx="1966239" cy="4200564"/>
            </a:xfrm>
          </p:grpSpPr>
          <p:grpSp>
            <p:nvGrpSpPr>
              <p:cNvPr id="41" name="Google Shape;41;p8"/>
              <p:cNvGrpSpPr/>
              <p:nvPr/>
            </p:nvGrpSpPr>
            <p:grpSpPr>
              <a:xfrm>
                <a:off x="2073901" y="2186669"/>
                <a:ext cx="501313" cy="2359777"/>
                <a:chOff x="2810055" y="1677194"/>
                <a:chExt cx="535258" cy="2519562"/>
              </a:xfrm>
            </p:grpSpPr>
            <p:sp>
              <p:nvSpPr>
                <p:cNvPr id="42" name="Google Shape;42;p8"/>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8"/>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8"/>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8"/>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8"/>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8"/>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8"/>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9" name="Google Shape;49;p8"/>
              <p:cNvGrpSpPr/>
              <p:nvPr/>
            </p:nvGrpSpPr>
            <p:grpSpPr>
              <a:xfrm>
                <a:off x="1359132" y="345882"/>
                <a:ext cx="1966239" cy="1811155"/>
                <a:chOff x="1888981" y="1110787"/>
                <a:chExt cx="2254374" cy="2076562"/>
              </a:xfrm>
            </p:grpSpPr>
            <p:sp>
              <p:nvSpPr>
                <p:cNvPr id="50" name="Google Shape;50;p8"/>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8"/>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 name="Google Shape;52;p8"/>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8"/>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8"/>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8"/>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8"/>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8"/>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8"/>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8"/>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8"/>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61" name="Google Shape;61;p8"/>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62" name="Google Shape;62;p8"/>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63" name="Google Shape;63;p8"/>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64" name="Shape 64"/>
        <p:cNvGrpSpPr/>
        <p:nvPr/>
      </p:nvGrpSpPr>
      <p:grpSpPr>
        <a:xfrm>
          <a:off x="0" y="0"/>
          <a:ext cx="0" cy="0"/>
          <a:chOff x="0" y="0"/>
          <a:chExt cx="0" cy="0"/>
        </a:xfrm>
      </p:grpSpPr>
      <p:sp>
        <p:nvSpPr>
          <p:cNvPr id="65" name="Google Shape;65;p9"/>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9"/>
          <p:cNvSpPr txBox="1"/>
          <p:nvPr/>
        </p:nvSpPr>
        <p:spPr>
          <a:xfrm>
            <a:off x="2886810" y="48672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pic>
        <p:nvPicPr>
          <p:cNvPr descr="C:\Users\dell\Desktop\Developer 1.png" id="67" name="Google Shape;67;p9"/>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68" name="Google Shape;68;p9"/>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69" name="Shape 69"/>
        <p:cNvGrpSpPr/>
        <p:nvPr/>
      </p:nvGrpSpPr>
      <p:grpSpPr>
        <a:xfrm>
          <a:off x="0" y="0"/>
          <a:ext cx="0" cy="0"/>
          <a:chOff x="0" y="0"/>
          <a:chExt cx="0" cy="0"/>
        </a:xfrm>
      </p:grpSpPr>
      <p:sp>
        <p:nvSpPr>
          <p:cNvPr id="70" name="Google Shape;70;p10"/>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Google Shape;73;p10"/>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74" name="Google Shape;74;p10"/>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75" name="Shape 75"/>
        <p:cNvGrpSpPr/>
        <p:nvPr/>
      </p:nvGrpSpPr>
      <p:grpSpPr>
        <a:xfrm>
          <a:off x="0" y="0"/>
          <a:ext cx="0" cy="0"/>
          <a:chOff x="0" y="0"/>
          <a:chExt cx="0" cy="0"/>
        </a:xfrm>
      </p:grpSpPr>
      <p:sp>
        <p:nvSpPr>
          <p:cNvPr id="76" name="Google Shape;76;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8" name="Google Shape;78;p1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1.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21" Type="http://schemas.openxmlformats.org/officeDocument/2006/relationships/theme" Target="../theme/theme4.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slideLayout" Target="../slideLayouts/slideLayout20.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1">
            <a:alphaModFix/>
          </a:blip>
          <a:srcRect b="0" l="0" r="0" t="0"/>
          <a:stretch/>
        </p:blipFill>
        <p:spPr>
          <a:xfrm>
            <a:off x="152400" y="-831321"/>
            <a:ext cx="8915400" cy="67484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11.png"/><Relationship Id="rId5" Type="http://schemas.openxmlformats.org/officeDocument/2006/relationships/hyperlink" Target="http://host/service/Products?$select=Rating,ReleaseDate" TargetMode="External"/><Relationship Id="rId6" Type="http://schemas.openxmlformats.org/officeDocument/2006/relationships/hyperlink" Target="http://host/service/Products?$selec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hyperlink" Target="http://host/service/Products?$top=10" TargetMode="External"/><Relationship Id="rId5" Type="http://schemas.openxmlformats.org/officeDocument/2006/relationships/hyperlink" Target="http://host/service/Products?$skip=10" TargetMode="External"/><Relationship Id="rId6"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hyperlink" Target="http://host/service/Categories?$expand=Products($count=tru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hyperlink" Target="http://host/service/Products?$expand=Category" TargetMode="External"/><Relationship Id="rId5"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hyperlink" Target="http://odata.netflix.com/v2/Catalog/Titles?$top=1" TargetMode="External"/><Relationship Id="rId5" Type="http://schemas.openxmlformats.org/officeDocument/2006/relationships/hyperlink" Target="http://odata.netflix.com/v2/Catalog/Titles?$top=1&amp;$format=js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youtube.com/user/ZaranTech"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9" name="Shape 159"/>
        <p:cNvGrpSpPr/>
        <p:nvPr/>
      </p:nvGrpSpPr>
      <p:grpSpPr>
        <a:xfrm>
          <a:off x="0" y="0"/>
          <a:ext cx="0" cy="0"/>
          <a:chOff x="0" y="0"/>
          <a:chExt cx="0" cy="0"/>
        </a:xfrm>
      </p:grpSpPr>
      <p:sp>
        <p:nvSpPr>
          <p:cNvPr id="160" name="Google Shape;160;p26"/>
          <p:cNvSpPr txBox="1"/>
          <p:nvPr>
            <p:ph idx="1" type="body"/>
          </p:nvPr>
        </p:nvSpPr>
        <p:spPr>
          <a:xfrm>
            <a:off x="3408824" y="2822274"/>
            <a:ext cx="5735176" cy="6336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US" sz="2800">
                <a:latin typeface="Calibri"/>
                <a:ea typeface="Calibri"/>
                <a:cs typeface="Calibri"/>
                <a:sym typeface="Calibri"/>
              </a:rPr>
              <a:t>Introduction to OData Services &amp; CRUD</a:t>
            </a:r>
            <a:endParaRPr/>
          </a:p>
        </p:txBody>
      </p:sp>
      <p:pic>
        <p:nvPicPr>
          <p:cNvPr descr="D:\Saji\ZaranTech Logo\ZaranTech-White-Logo.png" id="161" name="Google Shape;161;p26"/>
          <p:cNvPicPr preferRelativeResize="0"/>
          <p:nvPr/>
        </p:nvPicPr>
        <p:blipFill rotWithShape="1">
          <a:blip r:embed="rId3">
            <a:alphaModFix/>
          </a:blip>
          <a:srcRect b="0" l="0" r="0" t="0"/>
          <a:stretch/>
        </p:blipFill>
        <p:spPr>
          <a:xfrm>
            <a:off x="7380312" y="123478"/>
            <a:ext cx="1584176" cy="427728"/>
          </a:xfrm>
          <a:prstGeom prst="rect">
            <a:avLst/>
          </a:prstGeom>
          <a:noFill/>
          <a:ln>
            <a:noFill/>
          </a:ln>
        </p:spPr>
      </p:pic>
      <p:cxnSp>
        <p:nvCxnSpPr>
          <p:cNvPr id="162" name="Google Shape;162;p26"/>
          <p:cNvCxnSpPr/>
          <p:nvPr/>
        </p:nvCxnSpPr>
        <p:spPr>
          <a:xfrm flipH="1">
            <a:off x="3503745" y="2656114"/>
            <a:ext cx="4845598" cy="2332"/>
          </a:xfrm>
          <a:prstGeom prst="straightConnector1">
            <a:avLst/>
          </a:prstGeom>
          <a:noFill/>
          <a:ln cap="flat" cmpd="sng" w="38100">
            <a:solidFill>
              <a:srgbClr val="F0C712"/>
            </a:solidFill>
            <a:prstDash val="solid"/>
            <a:round/>
            <a:headEnd len="sm" w="sm" type="none"/>
            <a:tailEnd len="sm" w="sm" type="none"/>
          </a:ln>
        </p:spPr>
      </p:cxnSp>
      <p:grpSp>
        <p:nvGrpSpPr>
          <p:cNvPr id="163" name="Google Shape;163;p26"/>
          <p:cNvGrpSpPr/>
          <p:nvPr/>
        </p:nvGrpSpPr>
        <p:grpSpPr>
          <a:xfrm>
            <a:off x="3493562" y="3586526"/>
            <a:ext cx="3313886" cy="307777"/>
            <a:chOff x="3558363" y="3704133"/>
            <a:chExt cx="3313886" cy="307777"/>
          </a:xfrm>
        </p:grpSpPr>
        <p:sp>
          <p:nvSpPr>
            <p:cNvPr id="164" name="Google Shape;164;p26"/>
            <p:cNvSpPr txBox="1"/>
            <p:nvPr/>
          </p:nvSpPr>
          <p:spPr>
            <a:xfrm>
              <a:off x="3847913" y="3704133"/>
              <a:ext cx="302433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www.zarantech.com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a:off x="3558363" y="3744704"/>
              <a:ext cx="276792" cy="267206"/>
            </a:xfrm>
            <a:custGeom>
              <a:rect b="b" l="l" r="r" t="t"/>
              <a:pathLst>
                <a:path extrusionOk="0" h="634" w="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66" name="Google Shape;166;p26"/>
          <p:cNvSpPr txBox="1"/>
          <p:nvPr>
            <p:ph idx="1" type="body"/>
          </p:nvPr>
        </p:nvSpPr>
        <p:spPr>
          <a:xfrm>
            <a:off x="4712257" y="1656957"/>
            <a:ext cx="4570908" cy="46157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000"/>
              <a:buNone/>
            </a:pPr>
            <a:r>
              <a:rPr b="1" lang="en-US" sz="3000">
                <a:latin typeface="Calibri"/>
                <a:ea typeface="Calibri"/>
                <a:cs typeface="Calibri"/>
                <a:sym typeface="Calibri"/>
              </a:rPr>
              <a:t>SAP </a:t>
            </a:r>
            <a:r>
              <a:rPr b="1" lang="en-US" sz="3000">
                <a:solidFill>
                  <a:srgbClr val="FFC000"/>
                </a:solidFill>
                <a:latin typeface="Calibri"/>
                <a:ea typeface="Calibri"/>
                <a:cs typeface="Calibri"/>
                <a:sym typeface="Calibri"/>
              </a:rPr>
              <a:t>UI5 FIORI</a:t>
            </a:r>
            <a:endParaRPr b="1" sz="3000">
              <a:solidFill>
                <a:srgbClr val="FFC000"/>
              </a:solidFill>
              <a:latin typeface="Calibri"/>
              <a:ea typeface="Calibri"/>
              <a:cs typeface="Calibri"/>
              <a:sym typeface="Calibri"/>
            </a:endParaRPr>
          </a:p>
        </p:txBody>
      </p:sp>
      <p:sp>
        <p:nvSpPr>
          <p:cNvPr id="167" name="Google Shape;167;p26"/>
          <p:cNvSpPr txBox="1"/>
          <p:nvPr/>
        </p:nvSpPr>
        <p:spPr>
          <a:xfrm>
            <a:off x="10943" y="4834503"/>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 Copyright 2021, ZaranTech LLC. All rights reserved.</a:t>
            </a:r>
            <a:endParaRPr b="1" i="0" sz="1000" u="none" cap="none" strike="noStrike">
              <a:solidFill>
                <a:schemeClr val="lt1"/>
              </a:solidFill>
              <a:latin typeface="Calibri"/>
              <a:ea typeface="Calibri"/>
              <a:cs typeface="Calibri"/>
              <a:sym typeface="Calibri"/>
            </a:endParaRPr>
          </a:p>
        </p:txBody>
      </p:sp>
      <p:sp>
        <p:nvSpPr>
          <p:cNvPr id="168" name="Google Shape;168;p26"/>
          <p:cNvSpPr/>
          <p:nvPr/>
        </p:nvSpPr>
        <p:spPr>
          <a:xfrm>
            <a:off x="3671765" y="1501004"/>
            <a:ext cx="735077" cy="838200"/>
          </a:xfrm>
          <a:prstGeom prst="ellipse">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69" name="Google Shape;169;p26"/>
          <p:cNvPicPr preferRelativeResize="0"/>
          <p:nvPr/>
        </p:nvPicPr>
        <p:blipFill rotWithShape="1">
          <a:blip r:embed="rId4">
            <a:alphaModFix/>
          </a:blip>
          <a:srcRect b="0" l="0" r="0" t="0"/>
          <a:stretch/>
        </p:blipFill>
        <p:spPr>
          <a:xfrm>
            <a:off x="3493562" y="1254167"/>
            <a:ext cx="1201016" cy="12010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81" name="Google Shape;281;p35"/>
          <p:cNvGrpSpPr/>
          <p:nvPr/>
        </p:nvGrpSpPr>
        <p:grpSpPr>
          <a:xfrm>
            <a:off x="790595" y="182997"/>
            <a:ext cx="7744152" cy="576064"/>
            <a:chOff x="1807966" y="192612"/>
            <a:chExt cx="6588224" cy="576064"/>
          </a:xfrm>
        </p:grpSpPr>
        <p:sp>
          <p:nvSpPr>
            <p:cNvPr id="282" name="Google Shape;282;p35"/>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SAP NetWeaver Gateway Using OData Service</a:t>
              </a:r>
              <a:endParaRPr b="0" i="0" sz="2600" u="none" cap="none" strike="noStrike">
                <a:solidFill>
                  <a:schemeClr val="dk2"/>
                </a:solidFill>
                <a:latin typeface="Arial"/>
                <a:ea typeface="Arial"/>
                <a:cs typeface="Arial"/>
                <a:sym typeface="Arial"/>
              </a:endParaRPr>
            </a:p>
          </p:txBody>
        </p:sp>
        <p:cxnSp>
          <p:nvCxnSpPr>
            <p:cNvPr id="283" name="Google Shape;283;p35"/>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84" name="Google Shape;284;p35"/>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85" name="Google Shape;285;p35"/>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86" name="Google Shape;286;p35"/>
          <p:cNvSpPr/>
          <p:nvPr/>
        </p:nvSpPr>
        <p:spPr>
          <a:xfrm>
            <a:off x="380999" y="1088363"/>
            <a:ext cx="3483429" cy="1070066"/>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Step2: </a:t>
            </a:r>
            <a:r>
              <a:rPr b="0" i="0" lang="en-US" sz="1600" u="none" cap="none" strike="noStrike">
                <a:solidFill>
                  <a:schemeClr val="dk1"/>
                </a:solidFill>
                <a:latin typeface="Calibri"/>
                <a:ea typeface="Calibri"/>
                <a:cs typeface="Calibri"/>
                <a:sym typeface="Calibri"/>
              </a:rPr>
              <a:t>One of the generated classes is called xyz_DPC_EXT.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This is the extension class that was generated by the Service Builder.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Now, even if the OData model definition in the Service Builder is updated and the project re-generated, this extension class will not be overwritten. </a:t>
            </a:r>
            <a:endParaRPr b="0" i="0" sz="1600" u="none" cap="none" strike="noStrike">
              <a:solidFill>
                <a:schemeClr val="dk1"/>
              </a:solidFill>
              <a:latin typeface="Calibri"/>
              <a:ea typeface="Calibri"/>
              <a:cs typeface="Calibri"/>
              <a:sym typeface="Calibri"/>
            </a:endParaRPr>
          </a:p>
        </p:txBody>
      </p:sp>
      <p:pic>
        <p:nvPicPr>
          <p:cNvPr id="287" name="Google Shape;287;p35"/>
          <p:cNvPicPr preferRelativeResize="0"/>
          <p:nvPr/>
        </p:nvPicPr>
        <p:blipFill rotWithShape="1">
          <a:blip r:embed="rId4">
            <a:alphaModFix/>
          </a:blip>
          <a:srcRect b="7967" l="0" r="0" t="11150"/>
          <a:stretch/>
        </p:blipFill>
        <p:spPr>
          <a:xfrm>
            <a:off x="3622992" y="1149976"/>
            <a:ext cx="5048955" cy="30588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93" name="Google Shape;293;p36"/>
          <p:cNvGrpSpPr/>
          <p:nvPr/>
        </p:nvGrpSpPr>
        <p:grpSpPr>
          <a:xfrm>
            <a:off x="790595" y="182997"/>
            <a:ext cx="7744152" cy="576064"/>
            <a:chOff x="1807966" y="192612"/>
            <a:chExt cx="6588224" cy="576064"/>
          </a:xfrm>
        </p:grpSpPr>
        <p:sp>
          <p:nvSpPr>
            <p:cNvPr id="294" name="Google Shape;294;p36"/>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Introduction To REST</a:t>
              </a:r>
              <a:endParaRPr b="0" i="0" sz="2600" u="none" cap="none" strike="noStrike">
                <a:solidFill>
                  <a:schemeClr val="dk2"/>
                </a:solidFill>
                <a:latin typeface="Arial"/>
                <a:ea typeface="Arial"/>
                <a:cs typeface="Arial"/>
                <a:sym typeface="Arial"/>
              </a:endParaRPr>
            </a:p>
          </p:txBody>
        </p:sp>
        <p:cxnSp>
          <p:nvCxnSpPr>
            <p:cNvPr id="295" name="Google Shape;295;p36"/>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96" name="Google Shape;296;p3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97" name="Google Shape;297;p36"/>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98" name="Google Shape;298;p36"/>
          <p:cNvSpPr/>
          <p:nvPr/>
        </p:nvSpPr>
        <p:spPr>
          <a:xfrm>
            <a:off x="326571" y="1074420"/>
            <a:ext cx="8338458" cy="3603670"/>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REpresentational State Transfer (REST) is an architectural style that defines a set of constraints to be used for creating web services.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REST API is a way of accessing web services in a simple and flexible way without having any processing.</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REST technology is generally preferred to the more robust Simple Object Access Protocol (SOAP) technology because REST uses less bandwidth, simple and flexible making it more suitable for internet usage.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It’s used to fetch or give some information from a web service. All communication done via REST API uses only HTTP request.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04" name="Google Shape;304;p37"/>
          <p:cNvGrpSpPr/>
          <p:nvPr/>
        </p:nvGrpSpPr>
        <p:grpSpPr>
          <a:xfrm>
            <a:off x="790595" y="182997"/>
            <a:ext cx="7744152" cy="576064"/>
            <a:chOff x="1807966" y="192612"/>
            <a:chExt cx="6588224" cy="576064"/>
          </a:xfrm>
        </p:grpSpPr>
        <p:sp>
          <p:nvSpPr>
            <p:cNvPr id="305" name="Google Shape;305;p3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REST Architectural Properties</a:t>
              </a:r>
              <a:endParaRPr b="0" i="0" sz="2600" u="none" cap="none" strike="noStrike">
                <a:solidFill>
                  <a:schemeClr val="dk2"/>
                </a:solidFill>
                <a:latin typeface="Arial"/>
                <a:ea typeface="Arial"/>
                <a:cs typeface="Arial"/>
                <a:sym typeface="Arial"/>
              </a:endParaRPr>
            </a:p>
          </p:txBody>
        </p:sp>
        <p:cxnSp>
          <p:nvCxnSpPr>
            <p:cNvPr id="306" name="Google Shape;306;p3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07" name="Google Shape;307;p3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08" name="Google Shape;308;p37"/>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grpSp>
        <p:nvGrpSpPr>
          <p:cNvPr id="309" name="Google Shape;309;p37"/>
          <p:cNvGrpSpPr/>
          <p:nvPr/>
        </p:nvGrpSpPr>
        <p:grpSpPr>
          <a:xfrm>
            <a:off x="2421221" y="1003962"/>
            <a:ext cx="4225193" cy="3696635"/>
            <a:chOff x="1449621" y="-23454"/>
            <a:chExt cx="4225193" cy="3696635"/>
          </a:xfrm>
        </p:grpSpPr>
        <p:sp>
          <p:nvSpPr>
            <p:cNvPr id="310" name="Google Shape;310;p37"/>
            <p:cNvSpPr/>
            <p:nvPr/>
          </p:nvSpPr>
          <p:spPr>
            <a:xfrm>
              <a:off x="1713900" y="-23454"/>
              <a:ext cx="3696635" cy="3696635"/>
            </a:xfrm>
            <a:custGeom>
              <a:rect b="b" l="l" r="r" t="t"/>
              <a:pathLst>
                <a:path extrusionOk="0" h="120000" w="120000">
                  <a:moveTo>
                    <a:pt x="72221" y="4922"/>
                  </a:moveTo>
                  <a:lnTo>
                    <a:pt x="72221" y="4922"/>
                  </a:lnTo>
                  <a:cubicBezTo>
                    <a:pt x="98926" y="10847"/>
                    <a:pt x="117533" y="35076"/>
                    <a:pt x="116367" y="62406"/>
                  </a:cubicBezTo>
                  <a:cubicBezTo>
                    <a:pt x="115200" y="89735"/>
                    <a:pt x="94597" y="112291"/>
                    <a:pt x="67484" y="115919"/>
                  </a:cubicBezTo>
                  <a:cubicBezTo>
                    <a:pt x="40371" y="119548"/>
                    <a:pt x="14562" y="103204"/>
                    <a:pt x="6250" y="77143"/>
                  </a:cubicBezTo>
                  <a:cubicBezTo>
                    <a:pt x="-2062" y="51082"/>
                    <a:pt x="9518" y="22813"/>
                    <a:pt x="33725" y="10074"/>
                  </a:cubicBezTo>
                  <a:lnTo>
                    <a:pt x="32356" y="6780"/>
                  </a:lnTo>
                  <a:lnTo>
                    <a:pt x="39622" y="10975"/>
                  </a:lnTo>
                  <a:lnTo>
                    <a:pt x="37659" y="19538"/>
                  </a:lnTo>
                  <a:lnTo>
                    <a:pt x="36291" y="16246"/>
                  </a:lnTo>
                  <a:lnTo>
                    <a:pt x="36291" y="16246"/>
                  </a:lnTo>
                  <a:cubicBezTo>
                    <a:pt x="15126" y="27714"/>
                    <a:pt x="5205" y="52687"/>
                    <a:pt x="12728" y="75553"/>
                  </a:cubicBezTo>
                  <a:cubicBezTo>
                    <a:pt x="20251" y="98419"/>
                    <a:pt x="43061" y="112622"/>
                    <a:pt x="66901" y="109284"/>
                  </a:cubicBezTo>
                  <a:cubicBezTo>
                    <a:pt x="90740" y="105946"/>
                    <a:pt x="108773" y="86024"/>
                    <a:pt x="109726" y="61971"/>
                  </a:cubicBezTo>
                  <a:cubicBezTo>
                    <a:pt x="110680" y="37918"/>
                    <a:pt x="94281" y="16631"/>
                    <a:pt x="70780" y="11416"/>
                  </a:cubicBezTo>
                  <a:close/>
                </a:path>
              </a:pathLst>
            </a:custGeom>
            <a:solidFill>
              <a:srgbClr val="FAE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2986488" y="1967"/>
              <a:ext cx="1151459" cy="575729"/>
            </a:xfrm>
            <a:prstGeom prst="roundRect">
              <a:avLst>
                <a:gd fmla="val 16667" name="adj"/>
              </a:avLst>
            </a:prstGeom>
            <a:solidFill>
              <a:srgbClr val="F2A40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txBox="1"/>
            <p:nvPr/>
          </p:nvSpPr>
          <p:spPr>
            <a:xfrm>
              <a:off x="3014593" y="30072"/>
              <a:ext cx="1095249" cy="5195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Calibri"/>
                  <a:ea typeface="Calibri"/>
                  <a:cs typeface="Calibri"/>
                  <a:sym typeface="Calibri"/>
                </a:rPr>
                <a:t>Performance</a:t>
              </a:r>
              <a:endParaRPr b="0" i="0" sz="1400" u="none" cap="none" strike="noStrike">
                <a:solidFill>
                  <a:schemeClr val="dk1"/>
                </a:solidFill>
                <a:latin typeface="Calibri"/>
                <a:ea typeface="Calibri"/>
                <a:cs typeface="Calibri"/>
                <a:sym typeface="Calibri"/>
              </a:endParaRPr>
            </a:p>
          </p:txBody>
        </p:sp>
        <p:sp>
          <p:nvSpPr>
            <p:cNvPr id="313" name="Google Shape;313;p37"/>
            <p:cNvSpPr/>
            <p:nvPr/>
          </p:nvSpPr>
          <p:spPr>
            <a:xfrm>
              <a:off x="4218960" y="595494"/>
              <a:ext cx="1151459" cy="575729"/>
            </a:xfrm>
            <a:prstGeom prst="roundRect">
              <a:avLst>
                <a:gd fmla="val 16667" name="adj"/>
              </a:avLst>
            </a:prstGeom>
            <a:solidFill>
              <a:srgbClr val="D9E71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txBox="1"/>
            <p:nvPr/>
          </p:nvSpPr>
          <p:spPr>
            <a:xfrm>
              <a:off x="4247065" y="623599"/>
              <a:ext cx="1095249" cy="5195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Calibri"/>
                  <a:ea typeface="Calibri"/>
                  <a:cs typeface="Calibri"/>
                  <a:sym typeface="Calibri"/>
                </a:rPr>
                <a:t>Scalability</a:t>
              </a:r>
              <a:endParaRPr b="0" i="0" sz="1400" u="none" cap="none" strike="noStrike">
                <a:solidFill>
                  <a:schemeClr val="dk1"/>
                </a:solidFill>
                <a:latin typeface="Calibri"/>
                <a:ea typeface="Calibri"/>
                <a:cs typeface="Calibri"/>
                <a:sym typeface="Calibri"/>
              </a:endParaRPr>
            </a:p>
          </p:txBody>
        </p:sp>
        <p:sp>
          <p:nvSpPr>
            <p:cNvPr id="315" name="Google Shape;315;p37"/>
            <p:cNvSpPr/>
            <p:nvPr/>
          </p:nvSpPr>
          <p:spPr>
            <a:xfrm>
              <a:off x="4523355" y="1929137"/>
              <a:ext cx="1151459" cy="575729"/>
            </a:xfrm>
            <a:prstGeom prst="roundRect">
              <a:avLst>
                <a:gd fmla="val 16667" name="adj"/>
              </a:avLst>
            </a:prstGeom>
            <a:solidFill>
              <a:srgbClr val="82DD1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
            <p:cNvSpPr txBox="1"/>
            <p:nvPr/>
          </p:nvSpPr>
          <p:spPr>
            <a:xfrm>
              <a:off x="4551460" y="1957242"/>
              <a:ext cx="1095249" cy="5195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Calibri"/>
                  <a:ea typeface="Calibri"/>
                  <a:cs typeface="Calibri"/>
                  <a:sym typeface="Calibri"/>
                </a:rPr>
                <a:t>Simplicity</a:t>
              </a:r>
              <a:endParaRPr b="0" i="0" sz="1400" u="none" cap="none" strike="noStrike">
                <a:solidFill>
                  <a:schemeClr val="dk1"/>
                </a:solidFill>
                <a:latin typeface="Calibri"/>
                <a:ea typeface="Calibri"/>
                <a:cs typeface="Calibri"/>
                <a:sym typeface="Calibri"/>
              </a:endParaRPr>
            </a:p>
          </p:txBody>
        </p:sp>
        <p:sp>
          <p:nvSpPr>
            <p:cNvPr id="317" name="Google Shape;317;p37"/>
            <p:cNvSpPr/>
            <p:nvPr/>
          </p:nvSpPr>
          <p:spPr>
            <a:xfrm>
              <a:off x="3670458" y="2998636"/>
              <a:ext cx="1151459" cy="575729"/>
            </a:xfrm>
            <a:prstGeom prst="roundRect">
              <a:avLst>
                <a:gd fmla="val 16667" name="adj"/>
              </a:avLst>
            </a:prstGeom>
            <a:solidFill>
              <a:srgbClr val="37D31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txBox="1"/>
            <p:nvPr/>
          </p:nvSpPr>
          <p:spPr>
            <a:xfrm>
              <a:off x="3698563" y="3026741"/>
              <a:ext cx="1095249" cy="5195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Calibri"/>
                  <a:ea typeface="Calibri"/>
                  <a:cs typeface="Calibri"/>
                  <a:sym typeface="Calibri"/>
                </a:rPr>
                <a:t>Modifiability</a:t>
              </a:r>
              <a:endParaRPr b="0" i="0" sz="1400" u="none" cap="none" strike="noStrike">
                <a:solidFill>
                  <a:schemeClr val="dk1"/>
                </a:solidFill>
                <a:latin typeface="Calibri"/>
                <a:ea typeface="Calibri"/>
                <a:cs typeface="Calibri"/>
                <a:sym typeface="Calibri"/>
              </a:endParaRPr>
            </a:p>
          </p:txBody>
        </p:sp>
        <p:sp>
          <p:nvSpPr>
            <p:cNvPr id="319" name="Google Shape;319;p37"/>
            <p:cNvSpPr/>
            <p:nvPr/>
          </p:nvSpPr>
          <p:spPr>
            <a:xfrm>
              <a:off x="2302518" y="2998636"/>
              <a:ext cx="1151459" cy="575729"/>
            </a:xfrm>
            <a:prstGeom prst="roundRect">
              <a:avLst>
                <a:gd fmla="val 16667" name="adj"/>
              </a:avLst>
            </a:prstGeom>
            <a:solidFill>
              <a:srgbClr val="24CA5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txBox="1"/>
            <p:nvPr/>
          </p:nvSpPr>
          <p:spPr>
            <a:xfrm>
              <a:off x="2330623" y="3026741"/>
              <a:ext cx="1095249" cy="5195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Calibri"/>
                  <a:ea typeface="Calibri"/>
                  <a:cs typeface="Calibri"/>
                  <a:sym typeface="Calibri"/>
                </a:rPr>
                <a:t>Reliability</a:t>
              </a:r>
              <a:endParaRPr b="0" i="0" sz="1400" u="none" cap="none" strike="noStrike">
                <a:solidFill>
                  <a:schemeClr val="dk1"/>
                </a:solidFill>
                <a:latin typeface="Calibri"/>
                <a:ea typeface="Calibri"/>
                <a:cs typeface="Calibri"/>
                <a:sym typeface="Calibri"/>
              </a:endParaRPr>
            </a:p>
          </p:txBody>
        </p:sp>
        <p:sp>
          <p:nvSpPr>
            <p:cNvPr id="321" name="Google Shape;321;p37"/>
            <p:cNvSpPr/>
            <p:nvPr/>
          </p:nvSpPr>
          <p:spPr>
            <a:xfrm>
              <a:off x="1449621" y="1929137"/>
              <a:ext cx="1151459" cy="575729"/>
            </a:xfrm>
            <a:prstGeom prst="roundRect">
              <a:avLst>
                <a:gd fmla="val 16667" name="adj"/>
              </a:avLst>
            </a:prstGeom>
            <a:solidFill>
              <a:srgbClr val="2AC08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txBox="1"/>
            <p:nvPr/>
          </p:nvSpPr>
          <p:spPr>
            <a:xfrm>
              <a:off x="1477726" y="1957242"/>
              <a:ext cx="1095249" cy="5195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Calibri"/>
                  <a:ea typeface="Calibri"/>
                  <a:cs typeface="Calibri"/>
                  <a:sym typeface="Calibri"/>
                </a:rPr>
                <a:t>Visibility</a:t>
              </a:r>
              <a:endParaRPr b="0" i="0" sz="1400" u="none" cap="none" strike="noStrike">
                <a:solidFill>
                  <a:schemeClr val="dk1"/>
                </a:solidFill>
                <a:latin typeface="Calibri"/>
                <a:ea typeface="Calibri"/>
                <a:cs typeface="Calibri"/>
                <a:sym typeface="Calibri"/>
              </a:endParaRPr>
            </a:p>
          </p:txBody>
        </p:sp>
        <p:sp>
          <p:nvSpPr>
            <p:cNvPr id="323" name="Google Shape;323;p37"/>
            <p:cNvSpPr/>
            <p:nvPr/>
          </p:nvSpPr>
          <p:spPr>
            <a:xfrm>
              <a:off x="1754016" y="595494"/>
              <a:ext cx="1151459" cy="575729"/>
            </a:xfrm>
            <a:prstGeom prst="roundRect">
              <a:avLst>
                <a:gd fmla="val 16667" name="adj"/>
              </a:avLst>
            </a:prstGeom>
            <a:solidFill>
              <a:srgbClr val="30ADB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txBox="1"/>
            <p:nvPr/>
          </p:nvSpPr>
          <p:spPr>
            <a:xfrm>
              <a:off x="1782121" y="623599"/>
              <a:ext cx="1095249" cy="5195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Calibri"/>
                  <a:ea typeface="Calibri"/>
                  <a:cs typeface="Calibri"/>
                  <a:sym typeface="Calibri"/>
                </a:rPr>
                <a:t>Portability</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30" name="Google Shape;330;p38"/>
          <p:cNvGrpSpPr/>
          <p:nvPr/>
        </p:nvGrpSpPr>
        <p:grpSpPr>
          <a:xfrm>
            <a:off x="790595" y="182997"/>
            <a:ext cx="7744152" cy="576064"/>
            <a:chOff x="1807966" y="192612"/>
            <a:chExt cx="6588224" cy="576064"/>
          </a:xfrm>
        </p:grpSpPr>
        <p:sp>
          <p:nvSpPr>
            <p:cNvPr id="331" name="Google Shape;331;p38"/>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Introduction To OData Formats</a:t>
              </a:r>
              <a:endParaRPr b="0" i="0" sz="2600" u="none" cap="none" strike="noStrike">
                <a:solidFill>
                  <a:schemeClr val="dk2"/>
                </a:solidFill>
                <a:latin typeface="Arial"/>
                <a:ea typeface="Arial"/>
                <a:cs typeface="Arial"/>
                <a:sym typeface="Arial"/>
              </a:endParaRPr>
            </a:p>
          </p:txBody>
        </p:sp>
        <p:cxnSp>
          <p:nvCxnSpPr>
            <p:cNvPr id="332" name="Google Shape;332;p38"/>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33" name="Google Shape;333;p3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grpSp>
        <p:nvGrpSpPr>
          <p:cNvPr id="334" name="Google Shape;334;p38"/>
          <p:cNvGrpSpPr/>
          <p:nvPr/>
        </p:nvGrpSpPr>
        <p:grpSpPr>
          <a:xfrm>
            <a:off x="965610" y="1079299"/>
            <a:ext cx="1890767" cy="3308841"/>
            <a:chOff x="657385" y="182"/>
            <a:chExt cx="1890767" cy="3308841"/>
          </a:xfrm>
        </p:grpSpPr>
        <p:sp>
          <p:nvSpPr>
            <p:cNvPr id="335" name="Google Shape;335;p38"/>
            <p:cNvSpPr/>
            <p:nvPr/>
          </p:nvSpPr>
          <p:spPr>
            <a:xfrm>
              <a:off x="657385" y="182"/>
              <a:ext cx="1890766" cy="945383"/>
            </a:xfrm>
            <a:prstGeom prst="roundRect">
              <a:avLst>
                <a:gd fmla="val 10000" name="adj"/>
              </a:avLst>
            </a:prstGeom>
            <a:solidFill>
              <a:schemeClr val="lt1"/>
            </a:solidFill>
            <a:ln cap="flat" cmpd="sng" w="38100">
              <a:solidFill>
                <a:srgbClr val="DA940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txBox="1"/>
            <p:nvPr/>
          </p:nvSpPr>
          <p:spPr>
            <a:xfrm>
              <a:off x="685074" y="27871"/>
              <a:ext cx="1835388" cy="890005"/>
            </a:xfrm>
            <a:prstGeom prst="rect">
              <a:avLst/>
            </a:prstGeom>
            <a:noFill/>
            <a:ln>
              <a:noFill/>
            </a:ln>
          </p:spPr>
          <p:txBody>
            <a:bodyPr anchorCtr="0" anchor="ctr" bIns="55875" lIns="83800" spcFirstLastPara="1" rIns="83800" wrap="square" tIns="55875">
              <a:noAutofit/>
            </a:bodyPr>
            <a:lstStyle/>
            <a:p>
              <a:pPr indent="0" lvl="0" marL="0" marR="0" rtl="0" algn="ctr">
                <a:lnSpc>
                  <a:spcPct val="90000"/>
                </a:lnSpc>
                <a:spcBef>
                  <a:spcPts val="0"/>
                </a:spcBef>
                <a:spcAft>
                  <a:spcPts val="0"/>
                </a:spcAft>
                <a:buNone/>
              </a:pPr>
              <a:r>
                <a:rPr b="0" i="0" lang="en-US" sz="4400" u="none" cap="none" strike="noStrike">
                  <a:solidFill>
                    <a:schemeClr val="lt1"/>
                  </a:solidFill>
                  <a:latin typeface="Calibri"/>
                  <a:ea typeface="Calibri"/>
                  <a:cs typeface="Calibri"/>
                  <a:sym typeface="Calibri"/>
                </a:rPr>
                <a:t>Format</a:t>
              </a:r>
              <a:endParaRPr b="0" i="0" sz="4400" u="none" cap="none" strike="noStrike">
                <a:solidFill>
                  <a:schemeClr val="lt1"/>
                </a:solidFill>
                <a:latin typeface="Calibri"/>
                <a:ea typeface="Calibri"/>
                <a:cs typeface="Calibri"/>
                <a:sym typeface="Calibri"/>
              </a:endParaRPr>
            </a:p>
          </p:txBody>
        </p:sp>
        <p:sp>
          <p:nvSpPr>
            <p:cNvPr id="337" name="Google Shape;337;p38"/>
            <p:cNvSpPr/>
            <p:nvPr/>
          </p:nvSpPr>
          <p:spPr>
            <a:xfrm>
              <a:off x="846462" y="945565"/>
              <a:ext cx="189076" cy="709037"/>
            </a:xfrm>
            <a:custGeom>
              <a:rect b="b" l="l" r="r" t="t"/>
              <a:pathLst>
                <a:path extrusionOk="0" h="120000" w="120000">
                  <a:moveTo>
                    <a:pt x="0" y="0"/>
                  </a:moveTo>
                  <a:lnTo>
                    <a:pt x="0" y="120000"/>
                  </a:lnTo>
                  <a:lnTo>
                    <a:pt x="120000" y="120000"/>
                  </a:lnTo>
                </a:path>
              </a:pathLst>
            </a:custGeom>
            <a:noFill/>
            <a:ln cap="flat" cmpd="sng" w="25400">
              <a:solidFill>
                <a:srgbClr val="BE8108"/>
              </a:solidFill>
              <a:prstDash val="solid"/>
              <a:round/>
              <a:headEnd len="sm" w="sm" type="none"/>
              <a:tailEnd len="sm" w="sm" type="none"/>
            </a:ln>
          </p:spPr>
        </p:sp>
        <p:sp>
          <p:nvSpPr>
            <p:cNvPr id="338" name="Google Shape;338;p38"/>
            <p:cNvSpPr/>
            <p:nvPr/>
          </p:nvSpPr>
          <p:spPr>
            <a:xfrm>
              <a:off x="1035539" y="1181911"/>
              <a:ext cx="1512613" cy="945383"/>
            </a:xfrm>
            <a:prstGeom prst="roundRect">
              <a:avLst>
                <a:gd fmla="val 10000" name="adj"/>
              </a:avLst>
            </a:prstGeom>
            <a:solidFill>
              <a:srgbClr val="FAE0C7">
                <a:alpha val="89803"/>
              </a:srgbClr>
            </a:solidFill>
            <a:ln cap="flat" cmpd="sng" w="25400">
              <a:solidFill>
                <a:srgbClr val="F2A40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txBox="1"/>
            <p:nvPr/>
          </p:nvSpPr>
          <p:spPr>
            <a:xfrm>
              <a:off x="1063228" y="1209600"/>
              <a:ext cx="1457235" cy="890005"/>
            </a:xfrm>
            <a:prstGeom prst="rect">
              <a:avLst/>
            </a:prstGeom>
            <a:noFill/>
            <a:ln>
              <a:noFill/>
            </a:ln>
          </p:spPr>
          <p:txBody>
            <a:bodyPr anchorCtr="0" anchor="ctr" bIns="55875" lIns="83800" spcFirstLastPara="1" rIns="83800" wrap="square" tIns="55875">
              <a:noAutofit/>
            </a:bodyPr>
            <a:lstStyle/>
            <a:p>
              <a:pPr indent="0" lvl="0" marL="0" marR="0" rtl="0" algn="ctr">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JSON</a:t>
              </a:r>
              <a:endParaRPr b="0" i="0" sz="4400" u="none" cap="none" strike="noStrike">
                <a:solidFill>
                  <a:srgbClr val="000000"/>
                </a:solidFill>
                <a:latin typeface="Calibri"/>
                <a:ea typeface="Calibri"/>
                <a:cs typeface="Calibri"/>
                <a:sym typeface="Calibri"/>
              </a:endParaRPr>
            </a:p>
          </p:txBody>
        </p:sp>
        <p:sp>
          <p:nvSpPr>
            <p:cNvPr id="340" name="Google Shape;340;p38"/>
            <p:cNvSpPr/>
            <p:nvPr/>
          </p:nvSpPr>
          <p:spPr>
            <a:xfrm>
              <a:off x="846462" y="945565"/>
              <a:ext cx="189076" cy="1890766"/>
            </a:xfrm>
            <a:custGeom>
              <a:rect b="b" l="l" r="r" t="t"/>
              <a:pathLst>
                <a:path extrusionOk="0" h="120000" w="120000">
                  <a:moveTo>
                    <a:pt x="0" y="0"/>
                  </a:moveTo>
                  <a:lnTo>
                    <a:pt x="0" y="120000"/>
                  </a:lnTo>
                  <a:lnTo>
                    <a:pt x="120000" y="120000"/>
                  </a:lnTo>
                </a:path>
              </a:pathLst>
            </a:custGeom>
            <a:noFill/>
            <a:ln cap="flat" cmpd="sng" w="25400">
              <a:solidFill>
                <a:srgbClr val="BE8108"/>
              </a:solidFill>
              <a:prstDash val="solid"/>
              <a:round/>
              <a:headEnd len="sm" w="sm" type="none"/>
              <a:tailEnd len="sm" w="sm" type="none"/>
            </a:ln>
          </p:spPr>
        </p:sp>
        <p:sp>
          <p:nvSpPr>
            <p:cNvPr id="341" name="Google Shape;341;p38"/>
            <p:cNvSpPr/>
            <p:nvPr/>
          </p:nvSpPr>
          <p:spPr>
            <a:xfrm>
              <a:off x="1035539" y="2363640"/>
              <a:ext cx="1512613" cy="945383"/>
            </a:xfrm>
            <a:prstGeom prst="roundRect">
              <a:avLst>
                <a:gd fmla="val 10000" name="adj"/>
              </a:avLst>
            </a:prstGeom>
            <a:solidFill>
              <a:srgbClr val="FAE0C7">
                <a:alpha val="89803"/>
              </a:srgbClr>
            </a:solidFill>
            <a:ln cap="flat" cmpd="sng" w="25400">
              <a:solidFill>
                <a:srgbClr val="F2A40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txBox="1"/>
            <p:nvPr/>
          </p:nvSpPr>
          <p:spPr>
            <a:xfrm>
              <a:off x="1063228" y="2391329"/>
              <a:ext cx="1457235" cy="890005"/>
            </a:xfrm>
            <a:prstGeom prst="rect">
              <a:avLst/>
            </a:prstGeom>
            <a:noFill/>
            <a:ln>
              <a:noFill/>
            </a:ln>
          </p:spPr>
          <p:txBody>
            <a:bodyPr anchorCtr="0" anchor="ctr" bIns="50800" lIns="76200" spcFirstLastPara="1" rIns="76200" wrap="square" tIns="50800">
              <a:noAutofit/>
            </a:bodyPr>
            <a:lstStyle/>
            <a:p>
              <a:pPr indent="0" lvl="0" marL="0" marR="0" rtl="0" algn="ctr">
                <a:lnSpc>
                  <a:spcPct val="90000"/>
                </a:lnSpc>
                <a:spcBef>
                  <a:spcPts val="0"/>
                </a:spcBef>
                <a:spcAft>
                  <a:spcPts val="0"/>
                </a:spcAft>
                <a:buNone/>
              </a:pPr>
              <a:r>
                <a:rPr b="0" i="0" lang="en-US" sz="4000" u="none" cap="none" strike="noStrike">
                  <a:solidFill>
                    <a:srgbClr val="000000"/>
                  </a:solidFill>
                  <a:latin typeface="Calibri"/>
                  <a:ea typeface="Calibri"/>
                  <a:cs typeface="Calibri"/>
                  <a:sym typeface="Calibri"/>
                </a:rPr>
                <a:t>XML</a:t>
              </a:r>
              <a:endParaRPr b="0" i="0" sz="4000" u="none" cap="none" strike="noStrike">
                <a:solidFill>
                  <a:srgbClr val="000000"/>
                </a:solidFill>
                <a:latin typeface="Calibri"/>
                <a:ea typeface="Calibri"/>
                <a:cs typeface="Calibri"/>
                <a:sym typeface="Calibri"/>
              </a:endParaRPr>
            </a:p>
          </p:txBody>
        </p:sp>
      </p:grpSp>
      <p:sp>
        <p:nvSpPr>
          <p:cNvPr id="343" name="Google Shape;343;p38"/>
          <p:cNvSpPr txBox="1"/>
          <p:nvPr/>
        </p:nvSpPr>
        <p:spPr>
          <a:xfrm>
            <a:off x="3513763" y="1456447"/>
            <a:ext cx="5020984" cy="255454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JSON is a simple, lightweight format with good support in many tools, but sometimes you would rather get XML. </a:t>
            </a:r>
            <a:endParaRPr b="0" i="0" sz="16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XML is by no mean deprecated – it’s more than a format; you get a whole platform with capabilities useful for validations (XML schema), querying (XPath, XQuery), transformations (XSLT) and so on. </a:t>
            </a:r>
            <a:endParaRPr b="0" i="0" sz="16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Or you simply have a component that accepts only XML and not JSON.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344" name="Google Shape;344;p38"/>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10</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50" name="Google Shape;350;p39"/>
          <p:cNvGrpSpPr/>
          <p:nvPr/>
        </p:nvGrpSpPr>
        <p:grpSpPr>
          <a:xfrm>
            <a:off x="790595" y="182997"/>
            <a:ext cx="7744152" cy="576064"/>
            <a:chOff x="1807966" y="192612"/>
            <a:chExt cx="6588224" cy="576064"/>
          </a:xfrm>
        </p:grpSpPr>
        <p:sp>
          <p:nvSpPr>
            <p:cNvPr id="351" name="Google Shape;351;p39"/>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Introduction To OData Formats</a:t>
              </a:r>
              <a:endParaRPr b="0" i="0" sz="2600" u="none" cap="none" strike="noStrike">
                <a:solidFill>
                  <a:schemeClr val="dk2"/>
                </a:solidFill>
                <a:latin typeface="Arial"/>
                <a:ea typeface="Arial"/>
                <a:cs typeface="Arial"/>
                <a:sym typeface="Arial"/>
              </a:endParaRPr>
            </a:p>
          </p:txBody>
        </p:sp>
        <p:cxnSp>
          <p:nvCxnSpPr>
            <p:cNvPr id="352" name="Google Shape;352;p39"/>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53" name="Google Shape;353;p3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54" name="Google Shape;354;p39"/>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355" name="Google Shape;355;p39"/>
          <p:cNvSpPr/>
          <p:nvPr/>
        </p:nvSpPr>
        <p:spPr>
          <a:xfrm>
            <a:off x="652038" y="1287670"/>
            <a:ext cx="3947478" cy="2147752"/>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Fortunately OData services aren’t limited to JSON; they can return XML as well.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Simply add HTTP header Accept with value application/atom + xml, application/ atomsvc + xml, application/xml. </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You’ll start getting the same data in XML format</a:t>
            </a:r>
            <a:endParaRPr/>
          </a:p>
        </p:txBody>
      </p:sp>
      <p:pic>
        <p:nvPicPr>
          <p:cNvPr id="356" name="Google Shape;356;p39"/>
          <p:cNvPicPr preferRelativeResize="0"/>
          <p:nvPr/>
        </p:nvPicPr>
        <p:blipFill rotWithShape="1">
          <a:blip r:embed="rId4">
            <a:alphaModFix/>
          </a:blip>
          <a:srcRect b="0" l="0" r="0" t="0"/>
          <a:stretch/>
        </p:blipFill>
        <p:spPr>
          <a:xfrm>
            <a:off x="4757710" y="595443"/>
            <a:ext cx="3777037" cy="37770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62" name="Google Shape;362;p40"/>
          <p:cNvGrpSpPr/>
          <p:nvPr/>
        </p:nvGrpSpPr>
        <p:grpSpPr>
          <a:xfrm>
            <a:off x="790595" y="182997"/>
            <a:ext cx="7744152" cy="576064"/>
            <a:chOff x="1807966" y="192612"/>
            <a:chExt cx="6588224" cy="576064"/>
          </a:xfrm>
        </p:grpSpPr>
        <p:sp>
          <p:nvSpPr>
            <p:cNvPr id="363" name="Google Shape;363;p40"/>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Introduction To OData Formats</a:t>
              </a:r>
              <a:endParaRPr/>
            </a:p>
          </p:txBody>
        </p:sp>
        <p:cxnSp>
          <p:nvCxnSpPr>
            <p:cNvPr id="364" name="Google Shape;364;p40"/>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65" name="Google Shape;365;p4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pic>
        <p:nvPicPr>
          <p:cNvPr id="366" name="Google Shape;366;p40"/>
          <p:cNvPicPr preferRelativeResize="0"/>
          <p:nvPr/>
        </p:nvPicPr>
        <p:blipFill rotWithShape="1">
          <a:blip r:embed="rId4">
            <a:alphaModFix/>
          </a:blip>
          <a:srcRect b="0" l="0" r="0" t="0"/>
          <a:stretch/>
        </p:blipFill>
        <p:spPr>
          <a:xfrm>
            <a:off x="318542" y="1071004"/>
            <a:ext cx="8353405" cy="3362256"/>
          </a:xfrm>
          <a:prstGeom prst="rect">
            <a:avLst/>
          </a:prstGeom>
          <a:noFill/>
          <a:ln>
            <a:noFill/>
          </a:ln>
        </p:spPr>
      </p:pic>
      <p:sp>
        <p:nvSpPr>
          <p:cNvPr id="367" name="Google Shape;367;p40"/>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12</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41"/>
          <p:cNvPicPr preferRelativeResize="0"/>
          <p:nvPr/>
        </p:nvPicPr>
        <p:blipFill rotWithShape="1">
          <a:blip r:embed="rId3">
            <a:alphaModFix/>
          </a:blip>
          <a:srcRect b="0" l="0" r="0" t="0"/>
          <a:stretch/>
        </p:blipFill>
        <p:spPr>
          <a:xfrm>
            <a:off x="652038" y="1184812"/>
            <a:ext cx="3660098" cy="2821379"/>
          </a:xfrm>
          <a:prstGeom prst="rect">
            <a:avLst/>
          </a:prstGeom>
          <a:noFill/>
          <a:ln>
            <a:noFill/>
          </a:ln>
        </p:spPr>
      </p:pic>
      <p:sp>
        <p:nvSpPr>
          <p:cNvPr id="373" name="Google Shape;373;p41"/>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74" name="Google Shape;374;p41"/>
          <p:cNvGrpSpPr/>
          <p:nvPr/>
        </p:nvGrpSpPr>
        <p:grpSpPr>
          <a:xfrm>
            <a:off x="790595" y="182997"/>
            <a:ext cx="7744152" cy="576064"/>
            <a:chOff x="1807966" y="192612"/>
            <a:chExt cx="6588224" cy="576064"/>
          </a:xfrm>
        </p:grpSpPr>
        <p:sp>
          <p:nvSpPr>
            <p:cNvPr id="375" name="Google Shape;375;p41"/>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What Is JSON Format?</a:t>
              </a:r>
              <a:endParaRPr b="0" i="0" sz="2600" u="none" cap="none" strike="noStrike">
                <a:solidFill>
                  <a:schemeClr val="dk2"/>
                </a:solidFill>
                <a:latin typeface="Arial"/>
                <a:ea typeface="Arial"/>
                <a:cs typeface="Arial"/>
                <a:sym typeface="Arial"/>
              </a:endParaRPr>
            </a:p>
          </p:txBody>
        </p:sp>
        <p:cxnSp>
          <p:nvCxnSpPr>
            <p:cNvPr id="376" name="Google Shape;376;p41"/>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77" name="Google Shape;377;p41"/>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
        <p:nvSpPr>
          <p:cNvPr id="378" name="Google Shape;378;p41"/>
          <p:cNvSpPr/>
          <p:nvPr/>
        </p:nvSpPr>
        <p:spPr>
          <a:xfrm>
            <a:off x="4469258" y="1082187"/>
            <a:ext cx="4140486" cy="2147752"/>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JSON stands for JavaScript Object Notation.</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JSON is an open standard data-interchange format.</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JSON is lightweight and self-describing.</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JSON originated from JavaScript.</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JSON is easy to read and write.</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JSON is language independent.</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JSON supports data structures such as arrays and objects.</a:t>
            </a:r>
            <a:endParaRPr/>
          </a:p>
        </p:txBody>
      </p:sp>
      <p:sp>
        <p:nvSpPr>
          <p:cNvPr id="379" name="Google Shape;379;p41"/>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13</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2"/>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85" name="Google Shape;385;p42"/>
          <p:cNvGrpSpPr/>
          <p:nvPr/>
        </p:nvGrpSpPr>
        <p:grpSpPr>
          <a:xfrm>
            <a:off x="790595" y="182997"/>
            <a:ext cx="7744152" cy="576064"/>
            <a:chOff x="1807966" y="192612"/>
            <a:chExt cx="6588224" cy="576064"/>
          </a:xfrm>
        </p:grpSpPr>
        <p:sp>
          <p:nvSpPr>
            <p:cNvPr id="386" name="Google Shape;386;p42"/>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Features Of JSON Format</a:t>
              </a:r>
              <a:endParaRPr b="0" i="0" sz="2600" u="none" cap="none" strike="noStrike">
                <a:solidFill>
                  <a:schemeClr val="dk2"/>
                </a:solidFill>
                <a:latin typeface="Arial"/>
                <a:ea typeface="Arial"/>
                <a:cs typeface="Arial"/>
                <a:sym typeface="Arial"/>
              </a:endParaRPr>
            </a:p>
          </p:txBody>
        </p:sp>
        <p:cxnSp>
          <p:nvCxnSpPr>
            <p:cNvPr id="387" name="Google Shape;387;p42"/>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88" name="Google Shape;388;p4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grpSp>
        <p:nvGrpSpPr>
          <p:cNvPr id="389" name="Google Shape;389;p42"/>
          <p:cNvGrpSpPr/>
          <p:nvPr/>
        </p:nvGrpSpPr>
        <p:grpSpPr>
          <a:xfrm>
            <a:off x="2341329" y="879038"/>
            <a:ext cx="4461340" cy="3425719"/>
            <a:chOff x="1390970" y="0"/>
            <a:chExt cx="4461340" cy="3425719"/>
          </a:xfrm>
        </p:grpSpPr>
        <p:sp>
          <p:nvSpPr>
            <p:cNvPr id="390" name="Google Shape;390;p42"/>
            <p:cNvSpPr/>
            <p:nvPr/>
          </p:nvSpPr>
          <p:spPr>
            <a:xfrm>
              <a:off x="3123039" y="788600"/>
              <a:ext cx="1056492" cy="1056492"/>
            </a:xfrm>
            <a:prstGeom prst="ellipse">
              <a:avLst/>
            </a:prstGeom>
            <a:solidFill>
              <a:srgbClr val="2FAEB8">
                <a:alpha val="49803"/>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2990978" y="0"/>
              <a:ext cx="1320615" cy="719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txBox="1"/>
            <p:nvPr/>
          </p:nvSpPr>
          <p:spPr>
            <a:xfrm>
              <a:off x="2990978" y="0"/>
              <a:ext cx="1320615" cy="7194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1600" u="none" cap="none" strike="noStrike">
                  <a:solidFill>
                    <a:srgbClr val="000000"/>
                  </a:solidFill>
                  <a:latin typeface="Calibri"/>
                  <a:ea typeface="Calibri"/>
                  <a:cs typeface="Calibri"/>
                  <a:sym typeface="Calibri"/>
                </a:rPr>
                <a:t>Simplicity</a:t>
              </a:r>
              <a:endParaRPr b="1" i="0" sz="2200" u="none" cap="none" strike="noStrike">
                <a:solidFill>
                  <a:srgbClr val="000000"/>
                </a:solidFill>
                <a:latin typeface="Calibri"/>
                <a:ea typeface="Calibri"/>
                <a:cs typeface="Calibri"/>
                <a:sym typeface="Calibri"/>
              </a:endParaRPr>
            </a:p>
          </p:txBody>
        </p:sp>
        <p:sp>
          <p:nvSpPr>
            <p:cNvPr id="393" name="Google Shape;393;p42"/>
            <p:cNvSpPr/>
            <p:nvPr/>
          </p:nvSpPr>
          <p:spPr>
            <a:xfrm>
              <a:off x="3465959" y="986607"/>
              <a:ext cx="1056492" cy="1056492"/>
            </a:xfrm>
            <a:prstGeom prst="ellipse">
              <a:avLst/>
            </a:prstGeom>
            <a:solidFill>
              <a:srgbClr val="29C284">
                <a:alpha val="49803"/>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4600808" y="685144"/>
              <a:ext cx="1251502" cy="78791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txBox="1"/>
            <p:nvPr/>
          </p:nvSpPr>
          <p:spPr>
            <a:xfrm>
              <a:off x="4600808" y="685144"/>
              <a:ext cx="1251502" cy="78791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1600" u="none" cap="none" strike="noStrike">
                  <a:solidFill>
                    <a:srgbClr val="000000"/>
                  </a:solidFill>
                  <a:latin typeface="Calibri"/>
                  <a:ea typeface="Calibri"/>
                  <a:cs typeface="Calibri"/>
                  <a:sym typeface="Calibri"/>
                </a:rPr>
                <a:t>Openness</a:t>
              </a:r>
              <a:endParaRPr b="1" i="0" sz="1200" u="none" cap="none" strike="noStrike">
                <a:solidFill>
                  <a:srgbClr val="000000"/>
                </a:solidFill>
                <a:latin typeface="Calibri"/>
                <a:ea typeface="Calibri"/>
                <a:cs typeface="Calibri"/>
                <a:sym typeface="Calibri"/>
              </a:endParaRPr>
            </a:p>
          </p:txBody>
        </p:sp>
        <p:sp>
          <p:nvSpPr>
            <p:cNvPr id="396" name="Google Shape;396;p42"/>
            <p:cNvSpPr/>
            <p:nvPr/>
          </p:nvSpPr>
          <p:spPr>
            <a:xfrm>
              <a:off x="3465959" y="1382620"/>
              <a:ext cx="1056492" cy="1056492"/>
            </a:xfrm>
            <a:prstGeom prst="ellipse">
              <a:avLst/>
            </a:prstGeom>
            <a:solidFill>
              <a:srgbClr val="22CE35">
                <a:alpha val="49803"/>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4600808" y="1860165"/>
              <a:ext cx="1251502" cy="8804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4600808" y="1860165"/>
              <a:ext cx="1251502" cy="88041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1600" u="none" cap="none" strike="noStrike">
                  <a:solidFill>
                    <a:srgbClr val="000000"/>
                  </a:solidFill>
                  <a:latin typeface="Calibri"/>
                  <a:ea typeface="Calibri"/>
                  <a:cs typeface="Calibri"/>
                  <a:sym typeface="Calibri"/>
                </a:rPr>
                <a:t>Self-Describing</a:t>
              </a:r>
              <a:endParaRPr b="1" i="0" sz="1200" u="none" cap="none" strike="noStrike">
                <a:solidFill>
                  <a:srgbClr val="000000"/>
                </a:solidFill>
                <a:latin typeface="Calibri"/>
                <a:ea typeface="Calibri"/>
                <a:cs typeface="Calibri"/>
                <a:sym typeface="Calibri"/>
              </a:endParaRPr>
            </a:p>
          </p:txBody>
        </p:sp>
        <p:sp>
          <p:nvSpPr>
            <p:cNvPr id="399" name="Google Shape;399;p42"/>
            <p:cNvSpPr/>
            <p:nvPr/>
          </p:nvSpPr>
          <p:spPr>
            <a:xfrm>
              <a:off x="3123039" y="1580969"/>
              <a:ext cx="1056492" cy="1056492"/>
            </a:xfrm>
            <a:prstGeom prst="ellipse">
              <a:avLst/>
            </a:prstGeom>
            <a:solidFill>
              <a:srgbClr val="63D91B">
                <a:alpha val="49803"/>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2727793" y="2706318"/>
              <a:ext cx="1846985" cy="719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txBox="1"/>
            <p:nvPr/>
          </p:nvSpPr>
          <p:spPr>
            <a:xfrm>
              <a:off x="2727793" y="2706318"/>
              <a:ext cx="1846985" cy="7194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1600" u="none" cap="none" strike="noStrike">
                  <a:solidFill>
                    <a:srgbClr val="000000"/>
                  </a:solidFill>
                  <a:latin typeface="Calibri"/>
                  <a:ea typeface="Calibri"/>
                  <a:cs typeface="Calibri"/>
                  <a:sym typeface="Calibri"/>
                </a:rPr>
                <a:t>Internationalization</a:t>
              </a:r>
              <a:endParaRPr b="1" i="0" sz="1200" u="none" cap="none" strike="noStrike">
                <a:solidFill>
                  <a:srgbClr val="000000"/>
                </a:solidFill>
                <a:latin typeface="Calibri"/>
                <a:ea typeface="Calibri"/>
                <a:cs typeface="Calibri"/>
                <a:sym typeface="Calibri"/>
              </a:endParaRPr>
            </a:p>
          </p:txBody>
        </p:sp>
        <p:sp>
          <p:nvSpPr>
            <p:cNvPr id="402" name="Google Shape;402;p42"/>
            <p:cNvSpPr/>
            <p:nvPr/>
          </p:nvSpPr>
          <p:spPr>
            <a:xfrm>
              <a:off x="2780120" y="1382620"/>
              <a:ext cx="1056492" cy="1056492"/>
            </a:xfrm>
            <a:prstGeom prst="ellipse">
              <a:avLst/>
            </a:prstGeom>
            <a:solidFill>
              <a:srgbClr val="C6E513">
                <a:alpha val="49803"/>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1450260" y="1860165"/>
              <a:ext cx="1251502" cy="8804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txBox="1"/>
            <p:nvPr/>
          </p:nvSpPr>
          <p:spPr>
            <a:xfrm>
              <a:off x="1450260" y="1860165"/>
              <a:ext cx="1251502" cy="88041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1600" u="none" cap="none" strike="noStrike">
                  <a:solidFill>
                    <a:srgbClr val="000000"/>
                  </a:solidFill>
                  <a:latin typeface="Calibri"/>
                  <a:ea typeface="Calibri"/>
                  <a:cs typeface="Calibri"/>
                  <a:sym typeface="Calibri"/>
                </a:rPr>
                <a:t>Extensibility</a:t>
              </a:r>
              <a:endParaRPr b="1" i="0" sz="1500" u="none" cap="none" strike="noStrike">
                <a:solidFill>
                  <a:srgbClr val="000000"/>
                </a:solidFill>
                <a:latin typeface="Calibri"/>
                <a:ea typeface="Calibri"/>
                <a:cs typeface="Calibri"/>
                <a:sym typeface="Calibri"/>
              </a:endParaRPr>
            </a:p>
          </p:txBody>
        </p:sp>
        <p:sp>
          <p:nvSpPr>
            <p:cNvPr id="405" name="Google Shape;405;p42"/>
            <p:cNvSpPr/>
            <p:nvPr/>
          </p:nvSpPr>
          <p:spPr>
            <a:xfrm>
              <a:off x="2780120" y="986607"/>
              <a:ext cx="1056492" cy="1056492"/>
            </a:xfrm>
            <a:prstGeom prst="ellipse">
              <a:avLst/>
            </a:prstGeom>
            <a:solidFill>
              <a:srgbClr val="F0A30B">
                <a:alpha val="49803"/>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1390970" y="685144"/>
              <a:ext cx="1370082" cy="8804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txBox="1"/>
            <p:nvPr/>
          </p:nvSpPr>
          <p:spPr>
            <a:xfrm>
              <a:off x="1390970" y="685144"/>
              <a:ext cx="1370082" cy="88041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1600" u="none" cap="none" strike="noStrike">
                  <a:solidFill>
                    <a:srgbClr val="000000"/>
                  </a:solidFill>
                  <a:latin typeface="Calibri"/>
                  <a:ea typeface="Calibri"/>
                  <a:cs typeface="Calibri"/>
                  <a:sym typeface="Calibri"/>
                </a:rPr>
                <a:t>Interoperability</a:t>
              </a:r>
              <a:endParaRPr b="1" i="0" sz="1500" u="none" cap="none" strike="noStrike">
                <a:solidFill>
                  <a:srgbClr val="000000"/>
                </a:solidFill>
                <a:latin typeface="Calibri"/>
                <a:ea typeface="Calibri"/>
                <a:cs typeface="Calibri"/>
                <a:sym typeface="Calibri"/>
              </a:endParaRPr>
            </a:p>
          </p:txBody>
        </p:sp>
      </p:grpSp>
      <p:sp>
        <p:nvSpPr>
          <p:cNvPr id="408" name="Google Shape;408;p42"/>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14</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3"/>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414" name="Google Shape;414;p43"/>
          <p:cNvGrpSpPr/>
          <p:nvPr/>
        </p:nvGrpSpPr>
        <p:grpSpPr>
          <a:xfrm>
            <a:off x="790595" y="182997"/>
            <a:ext cx="7744152" cy="576064"/>
            <a:chOff x="1807966" y="192612"/>
            <a:chExt cx="6588224" cy="576064"/>
          </a:xfrm>
        </p:grpSpPr>
        <p:sp>
          <p:nvSpPr>
            <p:cNvPr id="415" name="Google Shape;415;p43"/>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What Is XML Format?</a:t>
              </a:r>
              <a:endParaRPr b="0" i="0" sz="2600" u="none" cap="none" strike="noStrike">
                <a:solidFill>
                  <a:schemeClr val="dk2"/>
                </a:solidFill>
                <a:latin typeface="Arial"/>
                <a:ea typeface="Arial"/>
                <a:cs typeface="Arial"/>
                <a:sym typeface="Arial"/>
              </a:endParaRPr>
            </a:p>
          </p:txBody>
        </p:sp>
        <p:cxnSp>
          <p:nvCxnSpPr>
            <p:cNvPr id="416" name="Google Shape;416;p43"/>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417" name="Google Shape;417;p4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18" name="Google Shape;418;p43"/>
          <p:cNvSpPr/>
          <p:nvPr/>
        </p:nvSpPr>
        <p:spPr>
          <a:xfrm>
            <a:off x="4685016" y="1082187"/>
            <a:ext cx="3924728" cy="2147752"/>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XML is a simple and powerful tool in this era of data flow between multiple applications.</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XML is a self-descriptive markup language designed as per W3C (World Wide Web Consortium) recommendations.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It was designed to store and transport data via various web services connecting different applications and promoting data exchange.</a:t>
            </a:r>
            <a:endParaRPr/>
          </a:p>
        </p:txBody>
      </p:sp>
      <p:pic>
        <p:nvPicPr>
          <p:cNvPr id="419" name="Google Shape;419;p43"/>
          <p:cNvPicPr preferRelativeResize="0"/>
          <p:nvPr/>
        </p:nvPicPr>
        <p:blipFill rotWithShape="1">
          <a:blip r:embed="rId4">
            <a:alphaModFix/>
          </a:blip>
          <a:srcRect b="0" l="0" r="0" t="0"/>
          <a:stretch/>
        </p:blipFill>
        <p:spPr>
          <a:xfrm>
            <a:off x="485374" y="857906"/>
            <a:ext cx="4061313" cy="4061313"/>
          </a:xfrm>
          <a:prstGeom prst="rect">
            <a:avLst/>
          </a:prstGeom>
          <a:noFill/>
          <a:ln>
            <a:noFill/>
          </a:ln>
        </p:spPr>
      </p:pic>
      <p:sp>
        <p:nvSpPr>
          <p:cNvPr id="420" name="Google Shape;420;p43"/>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15</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44"/>
          <p:cNvPicPr preferRelativeResize="0"/>
          <p:nvPr/>
        </p:nvPicPr>
        <p:blipFill rotWithShape="1">
          <a:blip r:embed="rId3">
            <a:alphaModFix/>
          </a:blip>
          <a:srcRect b="0" l="0" r="0" t="0"/>
          <a:stretch/>
        </p:blipFill>
        <p:spPr>
          <a:xfrm>
            <a:off x="4930080" y="1334388"/>
            <a:ext cx="3819016" cy="2543977"/>
          </a:xfrm>
          <a:prstGeom prst="rect">
            <a:avLst/>
          </a:prstGeom>
          <a:noFill/>
          <a:ln>
            <a:noFill/>
          </a:ln>
        </p:spPr>
      </p:pic>
      <p:sp>
        <p:nvSpPr>
          <p:cNvPr id="426" name="Google Shape;426;p44"/>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427" name="Google Shape;427;p44"/>
          <p:cNvGrpSpPr/>
          <p:nvPr/>
        </p:nvGrpSpPr>
        <p:grpSpPr>
          <a:xfrm>
            <a:off x="790595" y="182997"/>
            <a:ext cx="7744152" cy="576064"/>
            <a:chOff x="1807966" y="192612"/>
            <a:chExt cx="6588224" cy="576064"/>
          </a:xfrm>
        </p:grpSpPr>
        <p:sp>
          <p:nvSpPr>
            <p:cNvPr id="428" name="Google Shape;428;p44"/>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Structure Of OData Service</a:t>
              </a:r>
              <a:endParaRPr b="0" i="0" sz="2600" u="none" cap="none" strike="noStrike">
                <a:solidFill>
                  <a:schemeClr val="dk2"/>
                </a:solidFill>
                <a:latin typeface="Arial"/>
                <a:ea typeface="Arial"/>
                <a:cs typeface="Arial"/>
                <a:sym typeface="Arial"/>
              </a:endParaRPr>
            </a:p>
          </p:txBody>
        </p:sp>
        <p:cxnSp>
          <p:nvCxnSpPr>
            <p:cNvPr id="429" name="Google Shape;429;p44"/>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430" name="Google Shape;430;p44"/>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
        <p:nvSpPr>
          <p:cNvPr id="431" name="Google Shape;431;p44"/>
          <p:cNvSpPr/>
          <p:nvPr/>
        </p:nvSpPr>
        <p:spPr>
          <a:xfrm>
            <a:off x="446555" y="1102735"/>
            <a:ext cx="4649427" cy="2147752"/>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Entity: </a:t>
            </a:r>
            <a:r>
              <a:rPr b="0" i="0" lang="en-US" sz="1600" u="none" cap="none" strike="noStrike">
                <a:solidFill>
                  <a:schemeClr val="dk1"/>
                </a:solidFill>
                <a:latin typeface="Calibri"/>
                <a:ea typeface="Calibri"/>
                <a:cs typeface="Calibri"/>
                <a:sym typeface="Calibri"/>
              </a:rPr>
              <a:t>An entity is a potentially empty resource that has either zero content elements or one content elements.</a:t>
            </a:r>
            <a:endParaRPr/>
          </a:p>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Entity type: </a:t>
            </a:r>
            <a:r>
              <a:rPr b="0" i="0" lang="en-US" sz="1600" u="none" cap="none" strike="noStrike">
                <a:solidFill>
                  <a:schemeClr val="dk1"/>
                </a:solidFill>
                <a:latin typeface="Calibri"/>
                <a:ea typeface="Calibri"/>
                <a:cs typeface="Calibri"/>
                <a:sym typeface="Calibri"/>
              </a:rPr>
              <a:t>An entity type describes a collection and has a name. In many cases, the names of the collection and the entity type are equal or related by some convention.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Entity</a:t>
            </a:r>
            <a:r>
              <a:rPr b="0" i="0" lang="en-US" sz="1600" u="none" cap="none" strike="noStrike">
                <a:solidFill>
                  <a:schemeClr val="dk1"/>
                </a:solidFill>
                <a:latin typeface="Calibri"/>
                <a:ea typeface="Calibri"/>
                <a:cs typeface="Calibri"/>
                <a:sym typeface="Calibri"/>
              </a:rPr>
              <a:t> </a:t>
            </a:r>
            <a:r>
              <a:rPr b="1" i="0" lang="en-US" sz="1600" u="none" cap="none" strike="noStrike">
                <a:solidFill>
                  <a:schemeClr val="dk1"/>
                </a:solidFill>
                <a:latin typeface="Calibri"/>
                <a:ea typeface="Calibri"/>
                <a:cs typeface="Calibri"/>
                <a:sym typeface="Calibri"/>
              </a:rPr>
              <a:t>set:</a:t>
            </a:r>
            <a:r>
              <a:rPr b="0" i="0" lang="en-US" sz="1600" u="none" cap="none" strike="noStrike">
                <a:solidFill>
                  <a:schemeClr val="dk1"/>
                </a:solidFill>
                <a:latin typeface="Calibri"/>
                <a:ea typeface="Calibri"/>
                <a:cs typeface="Calibri"/>
                <a:sym typeface="Calibri"/>
              </a:rPr>
              <a:t> An entity set represents a potentially empty resource of entries. </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432" name="Google Shape;432;p44"/>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16</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652038" y="369297"/>
            <a:ext cx="262362" cy="3664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175" name="Google Shape;175;p27"/>
          <p:cNvGrpSpPr/>
          <p:nvPr/>
        </p:nvGrpSpPr>
        <p:grpSpPr>
          <a:xfrm>
            <a:off x="1807966" y="192612"/>
            <a:ext cx="6588224" cy="576064"/>
            <a:chOff x="1807966" y="192612"/>
            <a:chExt cx="6588224" cy="576064"/>
          </a:xfrm>
        </p:grpSpPr>
        <p:sp>
          <p:nvSpPr>
            <p:cNvPr id="176" name="Google Shape;176;p2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Disclaimer</a:t>
              </a:r>
              <a:endParaRPr b="0" i="0" sz="1400" u="none" cap="none" strike="noStrike">
                <a:solidFill>
                  <a:srgbClr val="000000"/>
                </a:solidFill>
                <a:latin typeface="Arial"/>
                <a:ea typeface="Arial"/>
                <a:cs typeface="Arial"/>
                <a:sym typeface="Arial"/>
              </a:endParaRPr>
            </a:p>
          </p:txBody>
        </p:sp>
        <p:cxnSp>
          <p:nvCxnSpPr>
            <p:cNvPr id="177" name="Google Shape;177;p2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178" name="Google Shape;178;p2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79" name="Google Shape;179;p27"/>
          <p:cNvSpPr txBox="1"/>
          <p:nvPr/>
        </p:nvSpPr>
        <p:spPr>
          <a:xfrm>
            <a:off x="1807966" y="1344740"/>
            <a:ext cx="7012506" cy="353126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This presentation, including examples, images, and references are provided for informational purposes only.</a:t>
            </a:r>
            <a:endParaRPr b="0" i="0" sz="3200" u="none" cap="none" strike="noStrike">
              <a:solidFill>
                <a:schemeClr val="dk2"/>
              </a:solidFill>
              <a:latin typeface="Arial"/>
              <a:ea typeface="Arial"/>
              <a:cs typeface="Arial"/>
              <a:sym typeface="Arial"/>
            </a:endParaRPr>
          </a:p>
          <a:p>
            <a:pPr indent="-292100" lvl="0" marL="342900" marR="0" rtl="0" algn="just">
              <a:lnSpc>
                <a:spcPct val="100000"/>
              </a:lnSpc>
              <a:spcBef>
                <a:spcPts val="160"/>
              </a:spcBef>
              <a:spcAft>
                <a:spcPts val="0"/>
              </a:spcAft>
              <a:buClr>
                <a:schemeClr val="dk1"/>
              </a:buClr>
              <a:buSzPts val="800"/>
              <a:buFont typeface="Arial"/>
              <a:buNone/>
            </a:pPr>
            <a:r>
              <a:t/>
            </a:r>
            <a:endParaRPr b="0" i="0" sz="800" u="none" cap="none" strike="noStrike">
              <a:solidFill>
                <a:schemeClr val="dk2"/>
              </a:solidFill>
              <a:latin typeface="Calibri"/>
              <a:ea typeface="Calibri"/>
              <a:cs typeface="Calibri"/>
              <a:sym typeface="Calibri"/>
            </a:endParaRPr>
          </a:p>
          <a:p>
            <a:pPr indent="-342900" lvl="0" marL="342900" marR="0" rtl="0" algn="just">
              <a:lnSpc>
                <a:spcPct val="10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Complying with all applicable copyrights laws is the responsibility of the user.</a:t>
            </a:r>
            <a:endParaRPr b="0" i="0" sz="3200" u="none" cap="none" strike="noStrike">
              <a:solidFill>
                <a:schemeClr val="dk2"/>
              </a:solidFill>
              <a:latin typeface="Arial"/>
              <a:ea typeface="Arial"/>
              <a:cs typeface="Arial"/>
              <a:sym typeface="Arial"/>
            </a:endParaRPr>
          </a:p>
          <a:p>
            <a:pPr indent="-292100" lvl="0" marL="342900" marR="0" rtl="0" algn="just">
              <a:lnSpc>
                <a:spcPct val="100000"/>
              </a:lnSpc>
              <a:spcBef>
                <a:spcPts val="160"/>
              </a:spcBef>
              <a:spcAft>
                <a:spcPts val="0"/>
              </a:spcAft>
              <a:buClr>
                <a:schemeClr val="dk1"/>
              </a:buClr>
              <a:buSzPts val="800"/>
              <a:buFont typeface="Arial"/>
              <a:buNone/>
            </a:pPr>
            <a:r>
              <a:t/>
            </a:r>
            <a:endParaRPr b="0" i="0" sz="800" u="none" cap="none" strike="noStrike">
              <a:solidFill>
                <a:schemeClr val="dk2"/>
              </a:solidFill>
              <a:latin typeface="Calibri"/>
              <a:ea typeface="Calibri"/>
              <a:cs typeface="Calibri"/>
              <a:sym typeface="Calibri"/>
            </a:endParaRPr>
          </a:p>
          <a:p>
            <a:pPr indent="-342900" lvl="0" marL="342900" marR="0" rtl="0" algn="just">
              <a:lnSpc>
                <a:spcPct val="10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Without limiting the rights under copyright, no part of this document may be  reproduced, stored or introduced into a retrieval system, or transmitted in any form or by any means.</a:t>
            </a:r>
            <a:endParaRPr b="0" i="0" sz="3200" u="none" cap="none" strike="noStrike">
              <a:solidFill>
                <a:schemeClr val="dk2"/>
              </a:solidFill>
              <a:latin typeface="Arial"/>
              <a:ea typeface="Arial"/>
              <a:cs typeface="Arial"/>
              <a:sym typeface="Arial"/>
            </a:endParaRPr>
          </a:p>
          <a:p>
            <a:pPr indent="-292100" lvl="0" marL="342900" marR="0" rtl="0" algn="just">
              <a:lnSpc>
                <a:spcPct val="100000"/>
              </a:lnSpc>
              <a:spcBef>
                <a:spcPts val="160"/>
              </a:spcBef>
              <a:spcAft>
                <a:spcPts val="0"/>
              </a:spcAft>
              <a:buClr>
                <a:schemeClr val="dk1"/>
              </a:buClr>
              <a:buSzPts val="800"/>
              <a:buFont typeface="Arial"/>
              <a:buNone/>
            </a:pPr>
            <a:r>
              <a:t/>
            </a:r>
            <a:endParaRPr b="0" i="0" sz="800" u="none" cap="none" strike="noStrike">
              <a:solidFill>
                <a:schemeClr val="dk2"/>
              </a:solidFill>
              <a:latin typeface="Calibri"/>
              <a:ea typeface="Calibri"/>
              <a:cs typeface="Calibri"/>
              <a:sym typeface="Calibri"/>
            </a:endParaRPr>
          </a:p>
          <a:p>
            <a:pPr indent="-342900" lvl="0" marL="342900" marR="0" rtl="0" algn="just">
              <a:lnSpc>
                <a:spcPct val="10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Credits shall be given to the images taken from the open-source and cannot be used for promotional activities.</a:t>
            </a:r>
            <a:endParaRPr b="0" i="0" sz="3200" u="none" cap="none" strike="noStrike">
              <a:solidFill>
                <a:schemeClr val="dk2"/>
              </a:solidFill>
              <a:latin typeface="Arial"/>
              <a:ea typeface="Arial"/>
              <a:cs typeface="Arial"/>
              <a:sym typeface="Arial"/>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5"/>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438" name="Google Shape;438;p45"/>
          <p:cNvGrpSpPr/>
          <p:nvPr/>
        </p:nvGrpSpPr>
        <p:grpSpPr>
          <a:xfrm>
            <a:off x="790595" y="182997"/>
            <a:ext cx="7744152" cy="576064"/>
            <a:chOff x="1807966" y="192612"/>
            <a:chExt cx="6588224" cy="576064"/>
          </a:xfrm>
        </p:grpSpPr>
        <p:sp>
          <p:nvSpPr>
            <p:cNvPr id="439" name="Google Shape;439;p45"/>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Structure Of OData Service</a:t>
              </a:r>
              <a:endParaRPr b="0" i="0" sz="2600" u="none" cap="none" strike="noStrike">
                <a:solidFill>
                  <a:schemeClr val="dk2"/>
                </a:solidFill>
                <a:latin typeface="Arial"/>
                <a:ea typeface="Arial"/>
                <a:cs typeface="Arial"/>
                <a:sym typeface="Arial"/>
              </a:endParaRPr>
            </a:p>
          </p:txBody>
        </p:sp>
        <p:cxnSp>
          <p:nvCxnSpPr>
            <p:cNvPr id="440" name="Google Shape;440;p45"/>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441" name="Google Shape;441;p45"/>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42" name="Google Shape;442;p45"/>
          <p:cNvSpPr/>
          <p:nvPr/>
        </p:nvSpPr>
        <p:spPr>
          <a:xfrm>
            <a:off x="446555" y="1102735"/>
            <a:ext cx="8088192" cy="2147752"/>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Property: </a:t>
            </a:r>
            <a:r>
              <a:rPr b="0" i="0" lang="en-US" sz="1600" u="none" cap="none" strike="noStrike">
                <a:solidFill>
                  <a:schemeClr val="dk1"/>
                </a:solidFill>
                <a:latin typeface="Calibri"/>
                <a:ea typeface="Calibri"/>
                <a:cs typeface="Calibri"/>
                <a:sym typeface="Calibri"/>
              </a:rPr>
              <a:t>A property is a typed element that represents a primitive typed data element, structured data, or a link to another resource.</a:t>
            </a:r>
            <a:endParaRPr/>
          </a:p>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Navigation property: </a:t>
            </a:r>
            <a:r>
              <a:rPr b="0" i="0" lang="en-US" sz="1600" u="none" cap="none" strike="noStrike">
                <a:solidFill>
                  <a:schemeClr val="dk1"/>
                </a:solidFill>
                <a:latin typeface="Calibri"/>
                <a:ea typeface="Calibri"/>
                <a:cs typeface="Calibri"/>
                <a:sym typeface="Calibri"/>
              </a:rPr>
              <a:t>Entity types can include one or more navigation properties. A navigation property is a specific type of property containing a link that presents an association instance.</a:t>
            </a:r>
            <a:endParaRPr/>
          </a:p>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Association: </a:t>
            </a:r>
            <a:r>
              <a:rPr b="0" i="0" lang="en-US" sz="1600" u="none" cap="none" strike="noStrike">
                <a:solidFill>
                  <a:schemeClr val="dk1"/>
                </a:solidFill>
                <a:latin typeface="Calibri"/>
                <a:ea typeface="Calibri"/>
                <a:cs typeface="Calibri"/>
                <a:sym typeface="Calibri"/>
              </a:rPr>
              <a:t>An association defines a relation between entity types. Recursive relations are allowed. Each association includes 2 association ends, which specify the entity types that are related and the cardinality rules for each end of the association.</a:t>
            </a:r>
            <a:endParaRPr/>
          </a:p>
        </p:txBody>
      </p:sp>
      <p:sp>
        <p:nvSpPr>
          <p:cNvPr id="443" name="Google Shape;443;p45"/>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17</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6"/>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449" name="Google Shape;449;p46"/>
          <p:cNvGrpSpPr/>
          <p:nvPr/>
        </p:nvGrpSpPr>
        <p:grpSpPr>
          <a:xfrm>
            <a:off x="790595" y="182997"/>
            <a:ext cx="7744152" cy="576064"/>
            <a:chOff x="1807966" y="192612"/>
            <a:chExt cx="6588224" cy="576064"/>
          </a:xfrm>
        </p:grpSpPr>
        <p:sp>
          <p:nvSpPr>
            <p:cNvPr id="450" name="Google Shape;450;p46"/>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Structure Of OData Service</a:t>
              </a:r>
              <a:endParaRPr b="0" i="0" sz="2600" u="none" cap="none" strike="noStrike">
                <a:solidFill>
                  <a:schemeClr val="dk2"/>
                </a:solidFill>
                <a:latin typeface="Arial"/>
                <a:ea typeface="Arial"/>
                <a:cs typeface="Arial"/>
                <a:sym typeface="Arial"/>
              </a:endParaRPr>
            </a:p>
          </p:txBody>
        </p:sp>
        <p:cxnSp>
          <p:nvCxnSpPr>
            <p:cNvPr id="451" name="Google Shape;451;p46"/>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452" name="Google Shape;452;p4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53" name="Google Shape;453;p46"/>
          <p:cNvSpPr/>
          <p:nvPr/>
        </p:nvSpPr>
        <p:spPr>
          <a:xfrm>
            <a:off x="446555" y="1102735"/>
            <a:ext cx="8088192" cy="839081"/>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Service document: </a:t>
            </a:r>
            <a:r>
              <a:rPr b="0" i="0" lang="en-US" sz="1600" u="none" cap="none" strike="noStrike">
                <a:solidFill>
                  <a:schemeClr val="dk1"/>
                </a:solidFill>
                <a:latin typeface="Calibri"/>
                <a:ea typeface="Calibri"/>
                <a:cs typeface="Calibri"/>
                <a:sym typeface="Calibri"/>
              </a:rPr>
              <a:t>Service documents comprises of all list of resources URI’s that can be accessible.</a:t>
            </a:r>
            <a:endParaRPr/>
          </a:p>
        </p:txBody>
      </p:sp>
      <p:pic>
        <p:nvPicPr>
          <p:cNvPr id="454" name="Google Shape;454;p46"/>
          <p:cNvPicPr preferRelativeResize="0"/>
          <p:nvPr/>
        </p:nvPicPr>
        <p:blipFill rotWithShape="1">
          <a:blip r:embed="rId4">
            <a:alphaModFix/>
          </a:blip>
          <a:srcRect b="0" l="0" r="0" t="0"/>
          <a:stretch/>
        </p:blipFill>
        <p:spPr>
          <a:xfrm>
            <a:off x="565005" y="1941816"/>
            <a:ext cx="7469386" cy="2785759"/>
          </a:xfrm>
          <a:prstGeom prst="rect">
            <a:avLst/>
          </a:prstGeom>
          <a:noFill/>
          <a:ln>
            <a:noFill/>
          </a:ln>
        </p:spPr>
      </p:pic>
      <p:sp>
        <p:nvSpPr>
          <p:cNvPr id="455" name="Google Shape;455;p46"/>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18</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7"/>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461" name="Google Shape;461;p47"/>
          <p:cNvGrpSpPr/>
          <p:nvPr/>
        </p:nvGrpSpPr>
        <p:grpSpPr>
          <a:xfrm>
            <a:off x="790595" y="182997"/>
            <a:ext cx="7744152" cy="576064"/>
            <a:chOff x="1807966" y="192612"/>
            <a:chExt cx="6588224" cy="576064"/>
          </a:xfrm>
        </p:grpSpPr>
        <p:sp>
          <p:nvSpPr>
            <p:cNvPr id="462" name="Google Shape;462;p4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Structure Of OData Service</a:t>
              </a:r>
              <a:endParaRPr b="0" i="0" sz="2600" u="none" cap="none" strike="noStrike">
                <a:solidFill>
                  <a:schemeClr val="dk2"/>
                </a:solidFill>
                <a:latin typeface="Arial"/>
                <a:ea typeface="Arial"/>
                <a:cs typeface="Arial"/>
                <a:sym typeface="Arial"/>
              </a:endParaRPr>
            </a:p>
          </p:txBody>
        </p:sp>
        <p:cxnSp>
          <p:nvCxnSpPr>
            <p:cNvPr id="463" name="Google Shape;463;p4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464" name="Google Shape;464;p4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65" name="Google Shape;465;p47"/>
          <p:cNvSpPr/>
          <p:nvPr/>
        </p:nvSpPr>
        <p:spPr>
          <a:xfrm>
            <a:off x="446555" y="1102735"/>
            <a:ext cx="8088192" cy="839081"/>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Service metadata document: </a:t>
            </a:r>
            <a:r>
              <a:rPr b="0" i="0" lang="en-US" sz="1600" u="none" cap="none" strike="noStrike">
                <a:solidFill>
                  <a:schemeClr val="dk1"/>
                </a:solidFill>
                <a:latin typeface="Calibri"/>
                <a:ea typeface="Calibri"/>
                <a:cs typeface="Calibri"/>
                <a:sym typeface="Calibri"/>
              </a:rPr>
              <a:t>Service metadata document contains meta data of all elements in the service.</a:t>
            </a:r>
            <a:endParaRPr/>
          </a:p>
        </p:txBody>
      </p:sp>
      <p:pic>
        <p:nvPicPr>
          <p:cNvPr id="466" name="Google Shape;466;p47"/>
          <p:cNvPicPr preferRelativeResize="0"/>
          <p:nvPr/>
        </p:nvPicPr>
        <p:blipFill rotWithShape="1">
          <a:blip r:embed="rId4">
            <a:alphaModFix/>
          </a:blip>
          <a:srcRect b="0" l="0" r="0" t="0"/>
          <a:stretch/>
        </p:blipFill>
        <p:spPr>
          <a:xfrm>
            <a:off x="652038" y="1941816"/>
            <a:ext cx="6611791" cy="2280864"/>
          </a:xfrm>
          <a:prstGeom prst="rect">
            <a:avLst/>
          </a:prstGeom>
          <a:noFill/>
          <a:ln>
            <a:noFill/>
          </a:ln>
        </p:spPr>
      </p:pic>
      <p:sp>
        <p:nvSpPr>
          <p:cNvPr id="467" name="Google Shape;467;p47"/>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19</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8"/>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473" name="Google Shape;473;p48"/>
          <p:cNvGrpSpPr/>
          <p:nvPr/>
        </p:nvGrpSpPr>
        <p:grpSpPr>
          <a:xfrm>
            <a:off x="790595" y="182997"/>
            <a:ext cx="7744152" cy="576064"/>
            <a:chOff x="1807966" y="192612"/>
            <a:chExt cx="6588224" cy="576064"/>
          </a:xfrm>
        </p:grpSpPr>
        <p:sp>
          <p:nvSpPr>
            <p:cNvPr id="474" name="Google Shape;474;p48"/>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Life Cycle Of OData</a:t>
              </a:r>
              <a:endParaRPr b="0" i="0" sz="2600" u="none" cap="none" strike="noStrike">
                <a:solidFill>
                  <a:schemeClr val="dk2"/>
                </a:solidFill>
                <a:latin typeface="Arial"/>
                <a:ea typeface="Arial"/>
                <a:cs typeface="Arial"/>
                <a:sym typeface="Arial"/>
              </a:endParaRPr>
            </a:p>
          </p:txBody>
        </p:sp>
        <p:cxnSp>
          <p:nvCxnSpPr>
            <p:cNvPr id="475" name="Google Shape;475;p48"/>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476" name="Google Shape;476;p4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77" name="Google Shape;477;p48"/>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nvGrpSpPr>
          <p:cNvPr id="478" name="Google Shape;478;p48"/>
          <p:cNvGrpSpPr/>
          <p:nvPr/>
        </p:nvGrpSpPr>
        <p:grpSpPr>
          <a:xfrm>
            <a:off x="652037" y="1083798"/>
            <a:ext cx="7882709" cy="3368282"/>
            <a:chOff x="0" y="1611"/>
            <a:chExt cx="7882709" cy="3368282"/>
          </a:xfrm>
        </p:grpSpPr>
        <p:sp>
          <p:nvSpPr>
            <p:cNvPr id="479" name="Google Shape;479;p48"/>
            <p:cNvSpPr/>
            <p:nvPr/>
          </p:nvSpPr>
          <p:spPr>
            <a:xfrm>
              <a:off x="0" y="2894952"/>
              <a:ext cx="7882709" cy="474941"/>
            </a:xfrm>
            <a:prstGeom prst="rect">
              <a:avLst/>
            </a:prstGeom>
            <a:solidFill>
              <a:srgbClr val="F2A40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8"/>
            <p:cNvSpPr txBox="1"/>
            <p:nvPr/>
          </p:nvSpPr>
          <p:spPr>
            <a:xfrm>
              <a:off x="0" y="2894952"/>
              <a:ext cx="7882709" cy="474941"/>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REST is a lightweight alternative to mechanisms like RPC (Remote Procedure Calls) and Web Services.</a:t>
              </a:r>
              <a:endParaRPr b="1" i="0" sz="1400" u="none" cap="none" strike="noStrike">
                <a:solidFill>
                  <a:schemeClr val="dk1"/>
                </a:solidFill>
                <a:latin typeface="Calibri"/>
                <a:ea typeface="Calibri"/>
                <a:cs typeface="Calibri"/>
                <a:sym typeface="Calibri"/>
              </a:endParaRPr>
            </a:p>
          </p:txBody>
        </p:sp>
        <p:sp>
          <p:nvSpPr>
            <p:cNvPr id="481" name="Google Shape;481;p48"/>
            <p:cNvSpPr/>
            <p:nvPr/>
          </p:nvSpPr>
          <p:spPr>
            <a:xfrm rot="10800000">
              <a:off x="0" y="2171617"/>
              <a:ext cx="7882709" cy="730459"/>
            </a:xfrm>
            <a:prstGeom prst="upArrowCallout">
              <a:avLst>
                <a:gd fmla="val 25000" name="adj1"/>
                <a:gd fmla="val 25000" name="adj2"/>
                <a:gd fmla="val 25000" name="adj3"/>
                <a:gd fmla="val 64977" name="adj4"/>
              </a:avLst>
            </a:prstGeom>
            <a:solidFill>
              <a:srgbClr val="2FAEB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8"/>
            <p:cNvSpPr txBox="1"/>
            <p:nvPr/>
          </p:nvSpPr>
          <p:spPr>
            <a:xfrm>
              <a:off x="0" y="2171617"/>
              <a:ext cx="7882709" cy="474630"/>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RESTful applications use HTTP requests to post data to create or update, read data and delete data. </a:t>
              </a:r>
              <a:endParaRPr b="1" i="0" sz="1400" u="none" cap="none" strike="noStrike">
                <a:solidFill>
                  <a:schemeClr val="dk1"/>
                </a:solidFill>
                <a:latin typeface="Calibri"/>
                <a:ea typeface="Calibri"/>
                <a:cs typeface="Calibri"/>
                <a:sym typeface="Calibri"/>
              </a:endParaRPr>
            </a:p>
          </p:txBody>
        </p:sp>
        <p:sp>
          <p:nvSpPr>
            <p:cNvPr id="483" name="Google Shape;483;p48"/>
            <p:cNvSpPr/>
            <p:nvPr/>
          </p:nvSpPr>
          <p:spPr>
            <a:xfrm rot="10800000">
              <a:off x="0" y="1361196"/>
              <a:ext cx="7882709" cy="730459"/>
            </a:xfrm>
            <a:prstGeom prst="upArrowCallout">
              <a:avLst>
                <a:gd fmla="val 25000" name="adj1"/>
                <a:gd fmla="val 25000" name="adj2"/>
                <a:gd fmla="val 25000" name="adj3"/>
                <a:gd fmla="val 64977" name="adj4"/>
              </a:avLst>
            </a:prstGeom>
            <a:solidFill>
              <a:srgbClr val="F2A40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8"/>
            <p:cNvSpPr txBox="1"/>
            <p:nvPr/>
          </p:nvSpPr>
          <p:spPr>
            <a:xfrm>
              <a:off x="0" y="1361196"/>
              <a:ext cx="7882709" cy="474630"/>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Maintaining of models and services, up to the cleanup of the metadata cache.</a:t>
              </a:r>
              <a:endParaRPr b="1" i="0" sz="1400" u="none" cap="none" strike="noStrike">
                <a:solidFill>
                  <a:schemeClr val="dk1"/>
                </a:solidFill>
                <a:latin typeface="Calibri"/>
                <a:ea typeface="Calibri"/>
                <a:cs typeface="Calibri"/>
                <a:sym typeface="Calibri"/>
              </a:endParaRPr>
            </a:p>
          </p:txBody>
        </p:sp>
        <p:sp>
          <p:nvSpPr>
            <p:cNvPr id="485" name="Google Shape;485;p48"/>
            <p:cNvSpPr/>
            <p:nvPr/>
          </p:nvSpPr>
          <p:spPr>
            <a:xfrm rot="10800000">
              <a:off x="0" y="724946"/>
              <a:ext cx="7882709" cy="730459"/>
            </a:xfrm>
            <a:prstGeom prst="upArrowCallout">
              <a:avLst>
                <a:gd fmla="val 25000" name="adj1"/>
                <a:gd fmla="val 25000" name="adj2"/>
                <a:gd fmla="val 25000" name="adj3"/>
                <a:gd fmla="val 64977" name="adj4"/>
              </a:avLst>
            </a:prstGeom>
            <a:solidFill>
              <a:srgbClr val="2FAEB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8"/>
            <p:cNvSpPr txBox="1"/>
            <p:nvPr/>
          </p:nvSpPr>
          <p:spPr>
            <a:xfrm>
              <a:off x="0" y="724946"/>
              <a:ext cx="7882709" cy="474630"/>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Maintaining OData service.</a:t>
              </a:r>
              <a:endParaRPr b="1" i="0" sz="1400" u="none" cap="none" strike="noStrike">
                <a:solidFill>
                  <a:schemeClr val="dk1"/>
                </a:solidFill>
                <a:latin typeface="Calibri"/>
                <a:ea typeface="Calibri"/>
                <a:cs typeface="Calibri"/>
                <a:sym typeface="Calibri"/>
              </a:endParaRPr>
            </a:p>
          </p:txBody>
        </p:sp>
        <p:sp>
          <p:nvSpPr>
            <p:cNvPr id="487" name="Google Shape;487;p48"/>
            <p:cNvSpPr/>
            <p:nvPr/>
          </p:nvSpPr>
          <p:spPr>
            <a:xfrm rot="10800000">
              <a:off x="0" y="1611"/>
              <a:ext cx="7882709" cy="730459"/>
            </a:xfrm>
            <a:prstGeom prst="upArrowCallout">
              <a:avLst>
                <a:gd fmla="val 25000" name="adj1"/>
                <a:gd fmla="val 25000" name="adj2"/>
                <a:gd fmla="val 25000" name="adj3"/>
                <a:gd fmla="val 64977" name="adj4"/>
              </a:avLst>
            </a:prstGeom>
            <a:solidFill>
              <a:srgbClr val="F2A40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8"/>
            <p:cNvSpPr txBox="1"/>
            <p:nvPr/>
          </p:nvSpPr>
          <p:spPr>
            <a:xfrm>
              <a:off x="0" y="1611"/>
              <a:ext cx="7882709" cy="474630"/>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Activation of OData service.</a:t>
              </a:r>
              <a:endParaRPr b="1" i="0" sz="1400" u="none" cap="none" strike="noStrike">
                <a:solidFill>
                  <a:schemeClr val="dk1"/>
                </a:solidFill>
                <a:latin typeface="Calibri"/>
                <a:ea typeface="Calibri"/>
                <a:cs typeface="Calibri"/>
                <a:sym typeface="Calibri"/>
              </a:endParaRPr>
            </a:p>
          </p:txBody>
        </p:sp>
      </p:grpSp>
      <p:sp>
        <p:nvSpPr>
          <p:cNvPr id="489" name="Google Shape;489;p48"/>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20</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495" name="Google Shape;495;p49"/>
          <p:cNvGrpSpPr/>
          <p:nvPr/>
        </p:nvGrpSpPr>
        <p:grpSpPr>
          <a:xfrm>
            <a:off x="790595" y="182997"/>
            <a:ext cx="7744152" cy="576064"/>
            <a:chOff x="1807966" y="192612"/>
            <a:chExt cx="6588224" cy="576064"/>
          </a:xfrm>
        </p:grpSpPr>
        <p:sp>
          <p:nvSpPr>
            <p:cNvPr id="496" name="Google Shape;496;p49"/>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b="0" i="0" sz="2600" u="none" cap="none" strike="noStrike">
                <a:solidFill>
                  <a:schemeClr val="dk2"/>
                </a:solidFill>
                <a:latin typeface="Arial"/>
                <a:ea typeface="Arial"/>
                <a:cs typeface="Arial"/>
                <a:sym typeface="Arial"/>
              </a:endParaRPr>
            </a:p>
          </p:txBody>
        </p:sp>
        <p:cxnSp>
          <p:nvCxnSpPr>
            <p:cNvPr id="497" name="Google Shape;497;p49"/>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498" name="Google Shape;498;p4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graphicFrame>
        <p:nvGraphicFramePr>
          <p:cNvPr id="499" name="Google Shape;499;p49"/>
          <p:cNvGraphicFramePr/>
          <p:nvPr/>
        </p:nvGraphicFramePr>
        <p:xfrm>
          <a:off x="790596" y="1156197"/>
          <a:ext cx="3000000" cy="3000000"/>
        </p:xfrm>
        <a:graphic>
          <a:graphicData uri="http://schemas.openxmlformats.org/drawingml/2006/table">
            <a:tbl>
              <a:tblPr bandRow="1" firstRow="1">
                <a:noFill/>
                <a:tableStyleId>{4519C9F6-D958-4C0F-B153-CF6465DB4378}</a:tableStyleId>
              </a:tblPr>
              <a:tblGrid>
                <a:gridCol w="2546600"/>
                <a:gridCol w="2546600"/>
                <a:gridCol w="2546600"/>
              </a:tblGrid>
              <a:tr h="431825">
                <a:tc>
                  <a:txBody>
                    <a:bodyPr/>
                    <a:lstStyle/>
                    <a:p>
                      <a:pPr indent="0" lvl="0" marL="0" marR="0" rtl="0" algn="l">
                        <a:lnSpc>
                          <a:spcPct val="100000"/>
                        </a:lnSpc>
                        <a:spcBef>
                          <a:spcPts val="0"/>
                        </a:spcBef>
                        <a:spcAft>
                          <a:spcPts val="0"/>
                        </a:spcAft>
                        <a:buNone/>
                      </a:pPr>
                      <a:r>
                        <a:rPr lang="en-US" sz="1400" u="none" cap="none" strike="noStrike">
                          <a:solidFill>
                            <a:srgbClr val="000000"/>
                          </a:solidFill>
                          <a:latin typeface="Calibri"/>
                          <a:ea typeface="Calibri"/>
                          <a:cs typeface="Calibri"/>
                          <a:sym typeface="Calibri"/>
                        </a:rPr>
                        <a:t>OData Operation</a:t>
                      </a:r>
                      <a:endParaRPr sz="14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rgbClr val="000000"/>
                          </a:solidFill>
                          <a:latin typeface="Calibri"/>
                          <a:ea typeface="Calibri"/>
                          <a:cs typeface="Calibri"/>
                          <a:sym typeface="Calibri"/>
                        </a:rPr>
                        <a:t>HTT</a:t>
                      </a:r>
                      <a:r>
                        <a:rPr lang="en-US" sz="1400" u="none" cap="none" strike="noStrike">
                          <a:solidFill>
                            <a:srgbClr val="000000"/>
                          </a:solidFill>
                          <a:latin typeface="Calibri"/>
                          <a:ea typeface="Calibri"/>
                          <a:cs typeface="Calibri"/>
                          <a:sym typeface="Calibri"/>
                        </a:rPr>
                        <a:t>P Method</a:t>
                      </a:r>
                      <a:endParaRPr sz="14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rgbClr val="000000"/>
                          </a:solidFill>
                          <a:latin typeface="Calibri"/>
                          <a:ea typeface="Calibri"/>
                          <a:cs typeface="Calibri"/>
                          <a:sym typeface="Calibri"/>
                        </a:rPr>
                        <a:t>Meaning</a:t>
                      </a:r>
                      <a:endParaRPr sz="1400" u="none" cap="none" strike="noStrike">
                        <a:solidFill>
                          <a:srgbClr val="000000"/>
                        </a:solidFill>
                        <a:latin typeface="Calibri"/>
                        <a:ea typeface="Calibri"/>
                        <a:cs typeface="Calibri"/>
                        <a:sym typeface="Calibri"/>
                      </a:endParaRPr>
                    </a:p>
                  </a:txBody>
                  <a:tcPr marT="45725" marB="45725" marR="91450" marL="91450"/>
                </a:tc>
              </a:tr>
              <a:tr h="603350">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Create</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POST</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Insert</a:t>
                      </a:r>
                      <a:r>
                        <a:rPr lang="en-US" sz="1400" u="none" cap="none" strike="noStrike">
                          <a:latin typeface="Calibri"/>
                          <a:ea typeface="Calibri"/>
                          <a:cs typeface="Calibri"/>
                          <a:sym typeface="Calibri"/>
                        </a:rPr>
                        <a:t> &lt;table&gt; from &lt;workarea&gt;</a:t>
                      </a:r>
                      <a:endParaRPr sz="1400" u="none" cap="none" strike="noStrike">
                        <a:latin typeface="Calibri"/>
                        <a:ea typeface="Calibri"/>
                        <a:cs typeface="Calibri"/>
                        <a:sym typeface="Calibri"/>
                      </a:endParaRPr>
                    </a:p>
                  </a:txBody>
                  <a:tcPr marT="45725" marB="45725" marR="91450" marL="91450"/>
                </a:tc>
              </a:tr>
              <a:tr h="603350">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Read</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GET</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Select Single * From &lt;table&gt; into &lt;workarea&gt;</a:t>
                      </a:r>
                      <a:endParaRPr sz="1400" u="none" cap="none" strike="noStrike">
                        <a:latin typeface="Calibri"/>
                        <a:ea typeface="Calibri"/>
                        <a:cs typeface="Calibri"/>
                        <a:sym typeface="Calibri"/>
                      </a:endParaRPr>
                    </a:p>
                  </a:txBody>
                  <a:tcPr marT="45725" marB="45725" marR="91450" marL="91450"/>
                </a:tc>
              </a:tr>
              <a:tr h="603350">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Update</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PUT/PATCH</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Update &lt;table&gt; set &lt;workarea&gt;</a:t>
                      </a:r>
                      <a:endParaRPr/>
                    </a:p>
                  </a:txBody>
                  <a:tcPr marT="45725" marB="45725" marR="91450" marL="91450"/>
                </a:tc>
              </a:tr>
              <a:tr h="431825">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Delete</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DELETE</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Delete from &lt;table&gt;</a:t>
                      </a:r>
                      <a:endParaRPr sz="1400" u="none" cap="none" strike="noStrike">
                        <a:latin typeface="Calibri"/>
                        <a:ea typeface="Calibri"/>
                        <a:cs typeface="Calibri"/>
                        <a:sym typeface="Calibri"/>
                      </a:endParaRPr>
                    </a:p>
                  </a:txBody>
                  <a:tcPr marT="45725" marB="45725" marR="91450" marL="91450"/>
                </a:tc>
              </a:tr>
              <a:tr h="603350">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Query</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GET</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alibri"/>
                          <a:ea typeface="Calibri"/>
                          <a:cs typeface="Calibri"/>
                          <a:sym typeface="Calibri"/>
                        </a:rPr>
                        <a:t>Select * from &lt;table&gt;</a:t>
                      </a:r>
                      <a:r>
                        <a:rPr lang="en-US" sz="1400" u="none" cap="none" strike="noStrike">
                          <a:latin typeface="Calibri"/>
                          <a:ea typeface="Calibri"/>
                          <a:cs typeface="Calibri"/>
                          <a:sym typeface="Calibri"/>
                        </a:rPr>
                        <a:t> Into Table</a:t>
                      </a:r>
                      <a:endParaRPr sz="1400" u="none" cap="none" strike="noStrike">
                        <a:latin typeface="Calibri"/>
                        <a:ea typeface="Calibri"/>
                        <a:cs typeface="Calibri"/>
                        <a:sym typeface="Calibri"/>
                      </a:endParaRPr>
                    </a:p>
                  </a:txBody>
                  <a:tcPr marT="45725" marB="45725" marR="91450" marL="91450"/>
                </a:tc>
              </a:tr>
            </a:tbl>
          </a:graphicData>
        </a:graphic>
      </p:graphicFrame>
      <p:sp>
        <p:nvSpPr>
          <p:cNvPr id="500" name="Google Shape;500;p49"/>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21</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50"/>
          <p:cNvPicPr preferRelativeResize="0"/>
          <p:nvPr/>
        </p:nvPicPr>
        <p:blipFill rotWithShape="1">
          <a:blip r:embed="rId3">
            <a:alphaModFix/>
          </a:blip>
          <a:srcRect b="0" l="0" r="0" t="0"/>
          <a:stretch/>
        </p:blipFill>
        <p:spPr>
          <a:xfrm>
            <a:off x="5716843" y="949075"/>
            <a:ext cx="3119491" cy="3119491"/>
          </a:xfrm>
          <a:prstGeom prst="rect">
            <a:avLst/>
          </a:prstGeom>
          <a:noFill/>
          <a:ln>
            <a:noFill/>
          </a:ln>
        </p:spPr>
      </p:pic>
      <p:sp>
        <p:nvSpPr>
          <p:cNvPr id="506" name="Google Shape;506;p50"/>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07" name="Google Shape;507;p50"/>
          <p:cNvGrpSpPr/>
          <p:nvPr/>
        </p:nvGrpSpPr>
        <p:grpSpPr>
          <a:xfrm>
            <a:off x="790595" y="182997"/>
            <a:ext cx="7744152" cy="576064"/>
            <a:chOff x="1807966" y="192612"/>
            <a:chExt cx="6588224" cy="576064"/>
          </a:xfrm>
        </p:grpSpPr>
        <p:sp>
          <p:nvSpPr>
            <p:cNvPr id="508" name="Google Shape;508;p50"/>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a:p>
          </p:txBody>
        </p:sp>
        <p:cxnSp>
          <p:nvCxnSpPr>
            <p:cNvPr id="509" name="Google Shape;509;p50"/>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510" name="Google Shape;510;p50"/>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
        <p:nvSpPr>
          <p:cNvPr id="511" name="Google Shape;511;p50"/>
          <p:cNvSpPr/>
          <p:nvPr/>
        </p:nvSpPr>
        <p:spPr>
          <a:xfrm>
            <a:off x="326571" y="1074419"/>
            <a:ext cx="5180377" cy="299414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Filter: </a:t>
            </a:r>
            <a:r>
              <a:rPr b="0" i="0" lang="en-US" sz="1600" u="none" cap="none" strike="noStrike">
                <a:solidFill>
                  <a:schemeClr val="dk1"/>
                </a:solidFill>
                <a:latin typeface="Calibri"/>
                <a:ea typeface="Calibri"/>
                <a:cs typeface="Calibri"/>
                <a:sym typeface="Calibri"/>
              </a:rPr>
              <a:t>The $filter system query option allows clients to filter a collection of resources that are addressed by a request URL.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The expression specified with $filter is evaluated for each resource in the collection, and only items where the expression evaluates to true are included in the response.  </a:t>
            </a:r>
            <a:endParaRPr b="0" i="0" sz="1600" u="none" cap="none" strike="noStrike">
              <a:solidFill>
                <a:schemeClr val="dk1"/>
              </a:solidFill>
              <a:latin typeface="Calibri"/>
              <a:ea typeface="Calibri"/>
              <a:cs typeface="Calibri"/>
              <a:sym typeface="Calibri"/>
            </a:endParaRPr>
          </a:p>
          <a:p>
            <a:pPr indent="-285750" lvl="3"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E.g.   All products with a Name equal to 'Milk': http://host/service/Products?$filter=Name eq 'Milk‘ </a:t>
            </a:r>
            <a:endParaRPr b="0" i="0" sz="1600" u="none" cap="none" strike="noStrike">
              <a:solidFill>
                <a:schemeClr val="dk1"/>
              </a:solidFill>
              <a:latin typeface="Calibri"/>
              <a:ea typeface="Calibri"/>
              <a:cs typeface="Calibri"/>
              <a:sym typeface="Calibri"/>
            </a:endParaRPr>
          </a:p>
        </p:txBody>
      </p:sp>
      <p:sp>
        <p:nvSpPr>
          <p:cNvPr id="512" name="Google Shape;512;p50"/>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22</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p51"/>
          <p:cNvPicPr preferRelativeResize="0"/>
          <p:nvPr/>
        </p:nvPicPr>
        <p:blipFill rotWithShape="1">
          <a:blip r:embed="rId3">
            <a:alphaModFix/>
          </a:blip>
          <a:srcRect b="0" l="0" r="0" t="0"/>
          <a:stretch/>
        </p:blipFill>
        <p:spPr>
          <a:xfrm>
            <a:off x="331983" y="1148623"/>
            <a:ext cx="3305069" cy="3305069"/>
          </a:xfrm>
          <a:prstGeom prst="rect">
            <a:avLst/>
          </a:prstGeom>
          <a:noFill/>
          <a:ln>
            <a:noFill/>
          </a:ln>
        </p:spPr>
      </p:pic>
      <p:sp>
        <p:nvSpPr>
          <p:cNvPr id="518" name="Google Shape;518;p51"/>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19" name="Google Shape;519;p51"/>
          <p:cNvGrpSpPr/>
          <p:nvPr/>
        </p:nvGrpSpPr>
        <p:grpSpPr>
          <a:xfrm>
            <a:off x="790595" y="182997"/>
            <a:ext cx="7744152" cy="576064"/>
            <a:chOff x="1807966" y="192612"/>
            <a:chExt cx="6588224" cy="576064"/>
          </a:xfrm>
        </p:grpSpPr>
        <p:sp>
          <p:nvSpPr>
            <p:cNvPr id="520" name="Google Shape;520;p51"/>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a:p>
          </p:txBody>
        </p:sp>
        <p:cxnSp>
          <p:nvCxnSpPr>
            <p:cNvPr id="521" name="Google Shape;521;p51"/>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522" name="Google Shape;522;p51"/>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
        <p:nvSpPr>
          <p:cNvPr id="523" name="Google Shape;523;p51"/>
          <p:cNvSpPr/>
          <p:nvPr/>
        </p:nvSpPr>
        <p:spPr>
          <a:xfrm>
            <a:off x="3883631" y="1074419"/>
            <a:ext cx="4818580" cy="299414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Select: </a:t>
            </a:r>
            <a:r>
              <a:rPr b="0" i="0" lang="en-US" sz="1600" u="none" cap="none" strike="noStrike">
                <a:solidFill>
                  <a:schemeClr val="dk1"/>
                </a:solidFill>
                <a:latin typeface="Calibri"/>
                <a:ea typeface="Calibri"/>
                <a:cs typeface="Calibri"/>
                <a:sym typeface="Calibri"/>
              </a:rPr>
              <a:t>The $select system query option allows clients to request a specific set of properties for each entity or complex type.</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E.g. Rating and release date of all products : </a:t>
            </a:r>
            <a:r>
              <a:rPr b="0" i="0" lang="en-US" sz="1600" u="sng" cap="none" strike="noStrike">
                <a:solidFill>
                  <a:schemeClr val="hlink"/>
                </a:solidFill>
                <a:latin typeface="Calibri"/>
                <a:ea typeface="Calibri"/>
                <a:cs typeface="Calibri"/>
                <a:sym typeface="Calibri"/>
                <a:hlinkClick r:id="rId5"/>
              </a:rPr>
              <a:t>http://host/service/Products?$select=Rating,ReleaseDate</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It is also possible to request all declared and dynamic structural properties using a star (*).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All structural properties of all products: </a:t>
            </a:r>
            <a:r>
              <a:rPr b="0" i="0" lang="en-US" sz="1600" u="sng" cap="none" strike="noStrike">
                <a:solidFill>
                  <a:schemeClr val="hlink"/>
                </a:solidFill>
                <a:latin typeface="Calibri"/>
                <a:ea typeface="Calibri"/>
                <a:cs typeface="Calibri"/>
                <a:sym typeface="Calibri"/>
                <a:hlinkClick r:id="rId6"/>
              </a:rPr>
              <a:t>http://host/service/Products?$select=*</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
        <p:nvSpPr>
          <p:cNvPr id="524" name="Google Shape;524;p51"/>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23</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30" name="Google Shape;530;p52"/>
          <p:cNvGrpSpPr/>
          <p:nvPr/>
        </p:nvGrpSpPr>
        <p:grpSpPr>
          <a:xfrm>
            <a:off x="790595" y="182997"/>
            <a:ext cx="7744152" cy="576064"/>
            <a:chOff x="1807966" y="192612"/>
            <a:chExt cx="6588224" cy="576064"/>
          </a:xfrm>
        </p:grpSpPr>
        <p:sp>
          <p:nvSpPr>
            <p:cNvPr id="531" name="Google Shape;531;p52"/>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a:p>
          </p:txBody>
        </p:sp>
        <p:cxnSp>
          <p:nvCxnSpPr>
            <p:cNvPr id="532" name="Google Shape;532;p52"/>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533" name="Google Shape;533;p5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34" name="Google Shape;534;p52"/>
          <p:cNvSpPr/>
          <p:nvPr/>
        </p:nvSpPr>
        <p:spPr>
          <a:xfrm>
            <a:off x="326570" y="1074419"/>
            <a:ext cx="8385915" cy="299414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OrderBy: </a:t>
            </a:r>
            <a:r>
              <a:rPr b="0" i="0" lang="en-US" sz="1600" u="none" cap="none" strike="noStrike">
                <a:solidFill>
                  <a:schemeClr val="dk1"/>
                </a:solidFill>
                <a:latin typeface="Calibri"/>
                <a:ea typeface="Calibri"/>
                <a:cs typeface="Calibri"/>
                <a:sym typeface="Calibri"/>
              </a:rPr>
              <a:t>The $orderby system query option allows clients to request resources in a particular order.</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Return all Products ordered by release date in ascending order, then by rating in descending order</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600" u="none" cap="none" strike="noStrike">
                <a:solidFill>
                  <a:schemeClr val="dk1"/>
                </a:solidFill>
                <a:latin typeface="Calibri"/>
                <a:ea typeface="Calibri"/>
                <a:cs typeface="Calibri"/>
                <a:sym typeface="Calibri"/>
              </a:rPr>
              <a:t>GET http://host/service/Products?$orderby=ReleaseDate asc, Rating desc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Related entities may be ordered by specifying $orderby within the $expand clause.</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Return all Categories, and their Products ordered according to release date and in descending order of rating</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600" u="none" cap="none" strike="noStrike">
                <a:solidFill>
                  <a:schemeClr val="dk1"/>
                </a:solidFill>
                <a:latin typeface="Calibri"/>
                <a:ea typeface="Calibri"/>
                <a:cs typeface="Calibri"/>
                <a:sym typeface="Calibri"/>
              </a:rPr>
              <a:t>GET http://host/service/Categories? $expand=Products($orderby=ReleaseDate asc, Rating desc) </a:t>
            </a:r>
            <a:endParaRPr b="0" i="0" sz="1600" u="none" cap="none" strike="noStrike">
              <a:solidFill>
                <a:schemeClr val="dk1"/>
              </a:solidFill>
              <a:latin typeface="Calibri"/>
              <a:ea typeface="Calibri"/>
              <a:cs typeface="Calibri"/>
              <a:sym typeface="Calibri"/>
            </a:endParaRPr>
          </a:p>
        </p:txBody>
      </p:sp>
      <p:sp>
        <p:nvSpPr>
          <p:cNvPr id="535" name="Google Shape;535;p52"/>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24</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3"/>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41" name="Google Shape;541;p53"/>
          <p:cNvGrpSpPr/>
          <p:nvPr/>
        </p:nvGrpSpPr>
        <p:grpSpPr>
          <a:xfrm>
            <a:off x="790595" y="182997"/>
            <a:ext cx="7744152" cy="576064"/>
            <a:chOff x="1807966" y="192612"/>
            <a:chExt cx="6588224" cy="576064"/>
          </a:xfrm>
        </p:grpSpPr>
        <p:sp>
          <p:nvSpPr>
            <p:cNvPr id="542" name="Google Shape;542;p53"/>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a:p>
          </p:txBody>
        </p:sp>
        <p:cxnSp>
          <p:nvCxnSpPr>
            <p:cNvPr id="543" name="Google Shape;543;p53"/>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544" name="Google Shape;544;p5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45" name="Google Shape;545;p53"/>
          <p:cNvSpPr/>
          <p:nvPr/>
        </p:nvSpPr>
        <p:spPr>
          <a:xfrm>
            <a:off x="326570" y="1074419"/>
            <a:ext cx="5622167" cy="299414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Top and Skip: </a:t>
            </a:r>
            <a:r>
              <a:rPr b="0" i="0" lang="en-US" sz="1600" u="none" cap="none" strike="noStrike">
                <a:solidFill>
                  <a:schemeClr val="dk1"/>
                </a:solidFill>
                <a:latin typeface="Calibri"/>
                <a:ea typeface="Calibri"/>
                <a:cs typeface="Calibri"/>
                <a:sym typeface="Calibri"/>
              </a:rPr>
              <a:t>The $top system query option requests the number of items in the queried collection to be included in the result.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The $skip query option requests the number of items in the queried collection that are to be skipped and not included in the result.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E.g. Get top 10 items</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600" u="sng" cap="none" strike="noStrike">
                <a:solidFill>
                  <a:schemeClr val="hlink"/>
                </a:solidFill>
                <a:latin typeface="Calibri"/>
                <a:ea typeface="Calibri"/>
                <a:cs typeface="Calibri"/>
                <a:sym typeface="Calibri"/>
                <a:hlinkClick r:id="rId4"/>
              </a:rPr>
              <a:t>http://host/service/Products?$top=10</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Skip first 10 items</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600" u="sng" cap="none" strike="noStrike">
                <a:solidFill>
                  <a:schemeClr val="hlink"/>
                </a:solidFill>
                <a:latin typeface="Calibri"/>
                <a:ea typeface="Calibri"/>
                <a:cs typeface="Calibri"/>
                <a:sym typeface="Calibri"/>
                <a:hlinkClick r:id="rId5"/>
              </a:rPr>
              <a:t>http://host/service/Products?$skip=10</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pic>
        <p:nvPicPr>
          <p:cNvPr id="546" name="Google Shape;546;p53"/>
          <p:cNvPicPr preferRelativeResize="0"/>
          <p:nvPr/>
        </p:nvPicPr>
        <p:blipFill rotWithShape="1">
          <a:blip r:embed="rId6">
            <a:alphaModFix/>
          </a:blip>
          <a:srcRect b="0" l="0" r="0" t="0"/>
          <a:stretch/>
        </p:blipFill>
        <p:spPr>
          <a:xfrm>
            <a:off x="5542182" y="1130753"/>
            <a:ext cx="3273603" cy="3273603"/>
          </a:xfrm>
          <a:prstGeom prst="rect">
            <a:avLst/>
          </a:prstGeom>
          <a:noFill/>
          <a:ln>
            <a:noFill/>
          </a:ln>
        </p:spPr>
      </p:pic>
      <p:sp>
        <p:nvSpPr>
          <p:cNvPr id="547" name="Google Shape;547;p53"/>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25</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4"/>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53" name="Google Shape;553;p54"/>
          <p:cNvGrpSpPr/>
          <p:nvPr/>
        </p:nvGrpSpPr>
        <p:grpSpPr>
          <a:xfrm>
            <a:off x="790595" y="182997"/>
            <a:ext cx="7744152" cy="576064"/>
            <a:chOff x="1807966" y="192612"/>
            <a:chExt cx="6588224" cy="576064"/>
          </a:xfrm>
        </p:grpSpPr>
        <p:sp>
          <p:nvSpPr>
            <p:cNvPr id="554" name="Google Shape;554;p54"/>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a:p>
          </p:txBody>
        </p:sp>
        <p:cxnSp>
          <p:nvCxnSpPr>
            <p:cNvPr id="555" name="Google Shape;555;p54"/>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556" name="Google Shape;556;p54"/>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57" name="Google Shape;557;p54"/>
          <p:cNvSpPr/>
          <p:nvPr/>
        </p:nvSpPr>
        <p:spPr>
          <a:xfrm>
            <a:off x="4234543" y="1074419"/>
            <a:ext cx="4408714" cy="373388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$Inlinecount: </a:t>
            </a:r>
            <a:r>
              <a:rPr b="0" i="0" lang="en-US" sz="1600" u="none" cap="none" strike="noStrike">
                <a:solidFill>
                  <a:schemeClr val="dk1"/>
                </a:solidFill>
                <a:latin typeface="Calibri"/>
                <a:ea typeface="Calibri"/>
                <a:cs typeface="Calibri"/>
                <a:sym typeface="Calibri"/>
              </a:rPr>
              <a:t>URI with a $inlinecount System Query Option specifies that the response to the request includes a count of the number of Entries.</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Collection of Entries identified by the Resource Path section of the URI.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The count must be calculated after applying any $filter System Query Options present in the URI.”</a:t>
            </a:r>
            <a:endParaRPr/>
          </a:p>
          <a:p>
            <a:pPr indent="0" lvl="0" marL="0" marR="0" rtl="0" algn="l">
              <a:lnSpc>
                <a:spcPct val="15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558" name="Google Shape;558;p54"/>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26</a:t>
            </a:r>
            <a:endParaRPr b="0" i="0" sz="1600" u="none" cap="none" strike="noStrike">
              <a:solidFill>
                <a:schemeClr val="lt1"/>
              </a:solidFill>
              <a:latin typeface="Calibri"/>
              <a:ea typeface="Calibri"/>
              <a:cs typeface="Calibri"/>
              <a:sym typeface="Calibri"/>
            </a:endParaRPr>
          </a:p>
        </p:txBody>
      </p:sp>
      <p:pic>
        <p:nvPicPr>
          <p:cNvPr id="559" name="Google Shape;559;p54"/>
          <p:cNvPicPr preferRelativeResize="0"/>
          <p:nvPr/>
        </p:nvPicPr>
        <p:blipFill rotWithShape="1">
          <a:blip r:embed="rId4">
            <a:alphaModFix/>
          </a:blip>
          <a:srcRect b="0" l="0" r="0" t="0"/>
          <a:stretch/>
        </p:blipFill>
        <p:spPr>
          <a:xfrm>
            <a:off x="425904" y="1211628"/>
            <a:ext cx="3808639" cy="30542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652038" y="369297"/>
            <a:ext cx="262362" cy="3664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nvGrpSpPr>
          <p:cNvPr id="185" name="Google Shape;185;p28"/>
          <p:cNvGrpSpPr/>
          <p:nvPr/>
        </p:nvGrpSpPr>
        <p:grpSpPr>
          <a:xfrm>
            <a:off x="1807966" y="192612"/>
            <a:ext cx="6588224" cy="576064"/>
            <a:chOff x="1807966" y="192612"/>
            <a:chExt cx="6588224" cy="576064"/>
          </a:xfrm>
        </p:grpSpPr>
        <p:sp>
          <p:nvSpPr>
            <p:cNvPr id="186" name="Google Shape;186;p28"/>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cxnSp>
          <p:nvCxnSpPr>
            <p:cNvPr id="187" name="Google Shape;187;p28"/>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188" name="Google Shape;188;p2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89" name="Google Shape;189;p28"/>
          <p:cNvSpPr txBox="1"/>
          <p:nvPr/>
        </p:nvSpPr>
        <p:spPr>
          <a:xfrm>
            <a:off x="1838922" y="964916"/>
            <a:ext cx="7012506" cy="3455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Introduction To OData Services</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What Is Sap NetWeaver Gateway?</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SAP NetWeaver Gateway Using OData Service</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Introduction To Rest</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REST Architectural Properties</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Introduction To OData Formats</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JSON Format And Features</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What Is XML Format?</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Structure Of OData Service</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OData Operations</a:t>
            </a:r>
            <a:endParaRPr/>
          </a:p>
          <a:p>
            <a:pPr indent="-241300" lvl="0" marL="342900" marR="0" rtl="0" algn="l">
              <a:lnSpc>
                <a:spcPct val="150000"/>
              </a:lnSpc>
              <a:spcBef>
                <a:spcPts val="0"/>
              </a:spcBef>
              <a:spcAft>
                <a:spcPts val="0"/>
              </a:spcAft>
              <a:buClr>
                <a:schemeClr val="dk1"/>
              </a:buClr>
              <a:buSzPts val="1600"/>
              <a:buFont typeface="Arial"/>
              <a:buNone/>
            </a:pPr>
            <a:r>
              <a:t/>
            </a:r>
            <a:endParaRPr b="0" i="0" sz="1600" u="none" cap="none" strike="noStrike">
              <a:solidFill>
                <a:srgbClr val="1A3E6A"/>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55"/>
          <p:cNvPicPr preferRelativeResize="0"/>
          <p:nvPr/>
        </p:nvPicPr>
        <p:blipFill rotWithShape="1">
          <a:blip r:embed="rId3">
            <a:alphaModFix/>
          </a:blip>
          <a:srcRect b="0" l="0" r="0" t="0"/>
          <a:stretch/>
        </p:blipFill>
        <p:spPr>
          <a:xfrm flipH="1">
            <a:off x="5657387" y="1589842"/>
            <a:ext cx="3014560" cy="1788239"/>
          </a:xfrm>
          <a:prstGeom prst="rect">
            <a:avLst/>
          </a:prstGeom>
          <a:noFill/>
          <a:ln>
            <a:noFill/>
          </a:ln>
        </p:spPr>
      </p:pic>
      <p:sp>
        <p:nvSpPr>
          <p:cNvPr id="565" name="Google Shape;565;p55"/>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66" name="Google Shape;566;p55"/>
          <p:cNvGrpSpPr/>
          <p:nvPr/>
        </p:nvGrpSpPr>
        <p:grpSpPr>
          <a:xfrm>
            <a:off x="790595" y="182997"/>
            <a:ext cx="7744152" cy="576064"/>
            <a:chOff x="1807966" y="192612"/>
            <a:chExt cx="6588224" cy="576064"/>
          </a:xfrm>
        </p:grpSpPr>
        <p:sp>
          <p:nvSpPr>
            <p:cNvPr id="567" name="Google Shape;567;p55"/>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a:p>
          </p:txBody>
        </p:sp>
        <p:cxnSp>
          <p:nvCxnSpPr>
            <p:cNvPr id="568" name="Google Shape;568;p55"/>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569" name="Google Shape;569;p55"/>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
        <p:nvSpPr>
          <p:cNvPr id="570" name="Google Shape;570;p55"/>
          <p:cNvSpPr/>
          <p:nvPr/>
        </p:nvSpPr>
        <p:spPr>
          <a:xfrm>
            <a:off x="326571" y="1074419"/>
            <a:ext cx="6259164" cy="299414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Count: </a:t>
            </a:r>
            <a:r>
              <a:rPr b="0" i="0" lang="en-US" sz="1600" u="none" cap="none" strike="noStrike">
                <a:solidFill>
                  <a:schemeClr val="dk1"/>
                </a:solidFill>
                <a:latin typeface="Calibri"/>
                <a:ea typeface="Calibri"/>
                <a:cs typeface="Calibri"/>
                <a:sym typeface="Calibri"/>
              </a:rPr>
              <a:t>The $count system query option allows clients to request a count of the matching resources included with the resources in the response. The $count query option has a Boolean value of true or false.</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E.g. Return, along with the results, the total number of products in the collection</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600" u="none" cap="none" strike="noStrike">
                <a:solidFill>
                  <a:schemeClr val="dk1"/>
                </a:solidFill>
                <a:latin typeface="Calibri"/>
                <a:ea typeface="Calibri"/>
                <a:cs typeface="Calibri"/>
                <a:sym typeface="Calibri"/>
              </a:rPr>
              <a:t>http://host/service/Products?$count=true</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The count of related entities can be requested by specifying the $count query option within the $expand clause.</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600" u="sng" cap="none" strike="noStrike">
                <a:solidFill>
                  <a:schemeClr val="hlink"/>
                </a:solidFill>
                <a:latin typeface="Calibri"/>
                <a:ea typeface="Calibri"/>
                <a:cs typeface="Calibri"/>
                <a:sym typeface="Calibri"/>
                <a:hlinkClick r:id="rId5"/>
              </a:rPr>
              <a:t>http://host/service/Categories?$expand=Products($count=true)</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
        <p:nvSpPr>
          <p:cNvPr id="571" name="Google Shape;571;p55"/>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27</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6"/>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77" name="Google Shape;577;p56"/>
          <p:cNvGrpSpPr/>
          <p:nvPr/>
        </p:nvGrpSpPr>
        <p:grpSpPr>
          <a:xfrm>
            <a:off x="790595" y="182997"/>
            <a:ext cx="7744152" cy="576064"/>
            <a:chOff x="1807966" y="192612"/>
            <a:chExt cx="6588224" cy="576064"/>
          </a:xfrm>
        </p:grpSpPr>
        <p:sp>
          <p:nvSpPr>
            <p:cNvPr id="578" name="Google Shape;578;p56"/>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a:p>
          </p:txBody>
        </p:sp>
        <p:cxnSp>
          <p:nvCxnSpPr>
            <p:cNvPr id="579" name="Google Shape;579;p56"/>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580" name="Google Shape;580;p5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81" name="Google Shape;581;p56"/>
          <p:cNvSpPr/>
          <p:nvPr/>
        </p:nvSpPr>
        <p:spPr>
          <a:xfrm>
            <a:off x="3942199" y="1109169"/>
            <a:ext cx="4592548" cy="299414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Expand: </a:t>
            </a:r>
            <a:r>
              <a:rPr b="0" i="0" lang="en-US" sz="1600" u="none" cap="none" strike="noStrike">
                <a:solidFill>
                  <a:schemeClr val="dk1"/>
                </a:solidFill>
                <a:latin typeface="Calibri"/>
                <a:ea typeface="Calibri"/>
                <a:cs typeface="Calibri"/>
                <a:sym typeface="Calibri"/>
              </a:rPr>
              <a:t>The $expand system query option specifies the related resources or media streams to be included in line with retrieved resources.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Each expand Item is evaluated relative to the entity containing the navigation or stream property being expanded.</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E.g. Expand a navigation property of an entity type: </a:t>
            </a:r>
            <a:r>
              <a:rPr b="0" i="0" lang="en-US" sz="1600" u="sng" cap="none" strike="noStrike">
                <a:solidFill>
                  <a:schemeClr val="hlink"/>
                </a:solidFill>
                <a:latin typeface="Calibri"/>
                <a:ea typeface="Calibri"/>
                <a:cs typeface="Calibri"/>
                <a:sym typeface="Calibri"/>
                <a:hlinkClick r:id="rId4"/>
              </a:rPr>
              <a:t>http://host/service/Products?$expand=Category</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pic>
        <p:nvPicPr>
          <p:cNvPr id="582" name="Google Shape;582;p56"/>
          <p:cNvPicPr preferRelativeResize="0"/>
          <p:nvPr/>
        </p:nvPicPr>
        <p:blipFill rotWithShape="1">
          <a:blip r:embed="rId5">
            <a:alphaModFix/>
          </a:blip>
          <a:srcRect b="0" l="0" r="0" t="0"/>
          <a:stretch/>
        </p:blipFill>
        <p:spPr>
          <a:xfrm>
            <a:off x="397481" y="945361"/>
            <a:ext cx="3321764" cy="3321764"/>
          </a:xfrm>
          <a:prstGeom prst="rect">
            <a:avLst/>
          </a:prstGeom>
          <a:noFill/>
          <a:ln>
            <a:noFill/>
          </a:ln>
        </p:spPr>
      </p:pic>
      <p:sp>
        <p:nvSpPr>
          <p:cNvPr id="583" name="Google Shape;583;p56"/>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28</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7"/>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89" name="Google Shape;589;p57"/>
          <p:cNvGrpSpPr/>
          <p:nvPr/>
        </p:nvGrpSpPr>
        <p:grpSpPr>
          <a:xfrm>
            <a:off x="790595" y="182997"/>
            <a:ext cx="7744152" cy="576064"/>
            <a:chOff x="1807966" y="192612"/>
            <a:chExt cx="6588224" cy="576064"/>
          </a:xfrm>
        </p:grpSpPr>
        <p:sp>
          <p:nvSpPr>
            <p:cNvPr id="590" name="Google Shape;590;p5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OData Operations</a:t>
              </a:r>
              <a:endParaRPr/>
            </a:p>
          </p:txBody>
        </p:sp>
        <p:cxnSp>
          <p:nvCxnSpPr>
            <p:cNvPr id="591" name="Google Shape;591;p5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592" name="Google Shape;592;p5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93" name="Google Shape;593;p57"/>
          <p:cNvSpPr/>
          <p:nvPr/>
        </p:nvSpPr>
        <p:spPr>
          <a:xfrm>
            <a:off x="326571" y="1074419"/>
            <a:ext cx="8488656" cy="373388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Format: </a:t>
            </a:r>
            <a:r>
              <a:rPr b="0" i="0" lang="en-US" sz="1600" u="none" cap="none" strike="noStrike">
                <a:solidFill>
                  <a:schemeClr val="dk1"/>
                </a:solidFill>
                <a:latin typeface="Calibri"/>
                <a:ea typeface="Calibri"/>
                <a:cs typeface="Calibri"/>
                <a:sym typeface="Calibri"/>
              </a:rPr>
              <a:t>The $format is omitted from the URL the behavior will generally be to return the results in XML.</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If the directive specifies JSON and the server supports returning in JSON then the result will be returned in JSON</a:t>
            </a:r>
            <a:endParaRPr/>
          </a:p>
          <a:p>
            <a:pPr indent="-342900" lvl="0" marL="34290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E.g. Omitting the $format</a:t>
            </a:r>
            <a:endParaRPr/>
          </a:p>
          <a:p>
            <a:pPr indent="0" lvl="0" marL="0" marR="0" rtl="0" algn="l">
              <a:lnSpc>
                <a:spcPct val="150000"/>
              </a:lnSpc>
              <a:spcBef>
                <a:spcPts val="0"/>
              </a:spcBef>
              <a:spcAft>
                <a:spcPts val="0"/>
              </a:spcAft>
              <a:buNone/>
            </a:pPr>
            <a:r>
              <a:rPr b="0" i="0" lang="en-US" sz="1600" u="sng" cap="none" strike="noStrike">
                <a:solidFill>
                  <a:schemeClr val="hlink"/>
                </a:solidFill>
                <a:latin typeface="Calibri"/>
                <a:ea typeface="Calibri"/>
                <a:cs typeface="Calibri"/>
                <a:sym typeface="Calibri"/>
                <a:hlinkClick r:id="rId4"/>
              </a:rPr>
              <a:t>http://odata.netflix.com/v2/Catalog/Titles?$top=1</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However by adding a $format directive the data will be returned as JSON</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600" u="sng" cap="none" strike="noStrike">
                <a:solidFill>
                  <a:schemeClr val="hlink"/>
                </a:solidFill>
                <a:latin typeface="Calibri"/>
                <a:ea typeface="Calibri"/>
                <a:cs typeface="Calibri"/>
                <a:sym typeface="Calibri"/>
                <a:hlinkClick r:id="rId5"/>
              </a:rPr>
              <a:t>http://odata.netflix.com/v2/Catalog/Titles?$top=1&amp;$format=json</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
        <p:nvSpPr>
          <p:cNvPr id="594" name="Google Shape;594;p57"/>
          <p:cNvSpPr txBox="1"/>
          <p:nvPr/>
        </p:nvSpPr>
        <p:spPr>
          <a:xfrm>
            <a:off x="8342616" y="4453692"/>
            <a:ext cx="642786"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29</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8"/>
          <p:cNvSpPr txBox="1"/>
          <p:nvPr>
            <p:ph idx="1" type="body"/>
          </p:nvPr>
        </p:nvSpPr>
        <p:spPr>
          <a:xfrm>
            <a:off x="0" y="3561194"/>
            <a:ext cx="9144000" cy="5760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sz="3600"/>
              <a:t>Thank you</a:t>
            </a:r>
            <a:endParaRPr sz="3600"/>
          </a:p>
        </p:txBody>
      </p:sp>
      <p:sp>
        <p:nvSpPr>
          <p:cNvPr id="601" name="Google Shape;601;p58"/>
          <p:cNvSpPr txBox="1"/>
          <p:nvPr>
            <p:ph idx="2" type="body"/>
          </p:nvPr>
        </p:nvSpPr>
        <p:spPr>
          <a:xfrm>
            <a:off x="-148" y="4122018"/>
            <a:ext cx="9144000" cy="537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Subscribe to our Channel for more Informative Videos.</a:t>
            </a:r>
            <a:endParaRPr/>
          </a:p>
          <a:p>
            <a:pPr indent="0" lvl="0" marL="0" rtl="0" algn="ctr">
              <a:lnSpc>
                <a:spcPct val="100000"/>
              </a:lnSpc>
              <a:spcBef>
                <a:spcPts val="280"/>
              </a:spcBef>
              <a:spcAft>
                <a:spcPts val="0"/>
              </a:spcAft>
              <a:buClr>
                <a:srgbClr val="0000FF"/>
              </a:buClr>
              <a:buSzPts val="1400"/>
              <a:buNone/>
            </a:pPr>
            <a:r>
              <a:rPr lang="en-US" u="sng">
                <a:solidFill>
                  <a:schemeClr val="hlink"/>
                </a:solidFill>
                <a:hlinkClick r:id="rId3"/>
              </a:rPr>
              <a:t>https://www.youtube.com/user/ZaranTech</a:t>
            </a:r>
            <a:r>
              <a:rPr lang="en-US">
                <a:solidFill>
                  <a:srgbClr val="0000FF"/>
                </a:solidFill>
              </a:rPr>
              <a:t>  </a:t>
            </a:r>
            <a:endParaRPr>
              <a:solidFill>
                <a:srgbClr val="0000FF"/>
              </a:solidFill>
            </a:endParaRPr>
          </a:p>
        </p:txBody>
      </p:sp>
      <p:pic>
        <p:nvPicPr>
          <p:cNvPr id="602" name="Google Shape;602;p58"/>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195" name="Google Shape;195;p29"/>
          <p:cNvGrpSpPr/>
          <p:nvPr/>
        </p:nvGrpSpPr>
        <p:grpSpPr>
          <a:xfrm>
            <a:off x="790595" y="182997"/>
            <a:ext cx="7744152" cy="576064"/>
            <a:chOff x="1807966" y="192612"/>
            <a:chExt cx="6588224" cy="576064"/>
          </a:xfrm>
        </p:grpSpPr>
        <p:sp>
          <p:nvSpPr>
            <p:cNvPr id="196" name="Google Shape;196;p29"/>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Introduction To OData Services</a:t>
              </a:r>
              <a:endParaRPr b="0" i="0" sz="2600" u="none" cap="none" strike="noStrike">
                <a:solidFill>
                  <a:schemeClr val="dk2"/>
                </a:solidFill>
                <a:latin typeface="Arial"/>
                <a:ea typeface="Arial"/>
                <a:cs typeface="Arial"/>
                <a:sym typeface="Arial"/>
              </a:endParaRPr>
            </a:p>
          </p:txBody>
        </p:sp>
        <p:cxnSp>
          <p:nvCxnSpPr>
            <p:cNvPr id="197" name="Google Shape;197;p29"/>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198" name="Google Shape;198;p2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99" name="Google Shape;199;p29"/>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00" name="Google Shape;200;p29"/>
          <p:cNvSpPr/>
          <p:nvPr/>
        </p:nvSpPr>
        <p:spPr>
          <a:xfrm>
            <a:off x="652038" y="1074420"/>
            <a:ext cx="3947478" cy="2147752"/>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OData is a standardized protocol for creating and consuming data APIs.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OData builds on core protocols like HTTP and commonly accepted methodologies like REST.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The result is a uniform way to expose full-featured data APIs.</a:t>
            </a:r>
            <a:endParaRPr b="0" i="0" sz="1600" u="none" cap="none" strike="noStrike">
              <a:solidFill>
                <a:schemeClr val="dk1"/>
              </a:solidFill>
              <a:latin typeface="Calibri"/>
              <a:ea typeface="Calibri"/>
              <a:cs typeface="Calibri"/>
              <a:sym typeface="Calibri"/>
            </a:endParaRPr>
          </a:p>
        </p:txBody>
      </p:sp>
      <p:pic>
        <p:nvPicPr>
          <p:cNvPr id="201" name="Google Shape;201;p29"/>
          <p:cNvPicPr preferRelativeResize="0"/>
          <p:nvPr/>
        </p:nvPicPr>
        <p:blipFill rotWithShape="1">
          <a:blip r:embed="rId4">
            <a:alphaModFix/>
          </a:blip>
          <a:srcRect b="0" l="0" r="0" t="0"/>
          <a:stretch/>
        </p:blipFill>
        <p:spPr>
          <a:xfrm>
            <a:off x="5040975" y="868583"/>
            <a:ext cx="3493772" cy="29859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07" name="Google Shape;207;p30"/>
          <p:cNvGrpSpPr/>
          <p:nvPr/>
        </p:nvGrpSpPr>
        <p:grpSpPr>
          <a:xfrm>
            <a:off x="790595" y="182997"/>
            <a:ext cx="7744152" cy="576064"/>
            <a:chOff x="1807966" y="192612"/>
            <a:chExt cx="6588224" cy="576064"/>
          </a:xfrm>
        </p:grpSpPr>
        <p:sp>
          <p:nvSpPr>
            <p:cNvPr id="208" name="Google Shape;208;p30"/>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Why OData?</a:t>
              </a:r>
              <a:endParaRPr b="0" i="0" sz="2600" u="none" cap="none" strike="noStrike">
                <a:solidFill>
                  <a:schemeClr val="dk2"/>
                </a:solidFill>
                <a:latin typeface="Arial"/>
                <a:ea typeface="Arial"/>
                <a:cs typeface="Arial"/>
                <a:sym typeface="Arial"/>
              </a:endParaRPr>
            </a:p>
          </p:txBody>
        </p:sp>
        <p:cxnSp>
          <p:nvCxnSpPr>
            <p:cNvPr id="209" name="Google Shape;209;p30"/>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10" name="Google Shape;210;p3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11" name="Google Shape;211;p30"/>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12" name="Google Shape;212;p30"/>
          <p:cNvSpPr/>
          <p:nvPr/>
        </p:nvSpPr>
        <p:spPr>
          <a:xfrm>
            <a:off x="3813591" y="1146156"/>
            <a:ext cx="4721156" cy="2430780"/>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The number of clients accessing the data have varied (smartphones, web, desktop) so has the technologies the clients are built in, so we needed a protocol which would send the data on standard format such as Json or Xml.</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Most web services serve one purpose i.e. exposing data to the consumers hence this protocol becomes more relevant especially when you are creating a web service as just data provider.</a:t>
            </a:r>
            <a:endParaRPr b="1" i="0" sz="1600" u="none" cap="none" strike="noStrike">
              <a:solidFill>
                <a:schemeClr val="dk1"/>
              </a:solidFill>
              <a:latin typeface="Calibri"/>
              <a:ea typeface="Calibri"/>
              <a:cs typeface="Calibri"/>
              <a:sym typeface="Calibri"/>
            </a:endParaRPr>
          </a:p>
        </p:txBody>
      </p:sp>
      <p:pic>
        <p:nvPicPr>
          <p:cNvPr id="213" name="Google Shape;213;p30"/>
          <p:cNvPicPr preferRelativeResize="0"/>
          <p:nvPr/>
        </p:nvPicPr>
        <p:blipFill rotWithShape="1">
          <a:blip r:embed="rId4">
            <a:alphaModFix/>
          </a:blip>
          <a:srcRect b="0" l="0" r="0" t="0"/>
          <a:stretch/>
        </p:blipFill>
        <p:spPr>
          <a:xfrm>
            <a:off x="541319" y="1146156"/>
            <a:ext cx="3016749" cy="3016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19" name="Google Shape;219;p31"/>
          <p:cNvGrpSpPr/>
          <p:nvPr/>
        </p:nvGrpSpPr>
        <p:grpSpPr>
          <a:xfrm>
            <a:off x="790595" y="182997"/>
            <a:ext cx="7744152" cy="576064"/>
            <a:chOff x="1807966" y="192612"/>
            <a:chExt cx="6588224" cy="576064"/>
          </a:xfrm>
        </p:grpSpPr>
        <p:sp>
          <p:nvSpPr>
            <p:cNvPr id="220" name="Google Shape;220;p31"/>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What is SAP NetWeaver Gateway?</a:t>
              </a:r>
              <a:endParaRPr b="0" i="0" sz="2600" u="none" cap="none" strike="noStrike">
                <a:solidFill>
                  <a:schemeClr val="dk2"/>
                </a:solidFill>
                <a:latin typeface="Arial"/>
                <a:ea typeface="Arial"/>
                <a:cs typeface="Arial"/>
                <a:sym typeface="Arial"/>
              </a:endParaRPr>
            </a:p>
          </p:txBody>
        </p:sp>
        <p:cxnSp>
          <p:nvCxnSpPr>
            <p:cNvPr id="221" name="Google Shape;221;p31"/>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22" name="Google Shape;222;p31"/>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23" name="Google Shape;223;p31"/>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grpSp>
        <p:nvGrpSpPr>
          <p:cNvPr id="224" name="Google Shape;224;p31"/>
          <p:cNvGrpSpPr/>
          <p:nvPr/>
        </p:nvGrpSpPr>
        <p:grpSpPr>
          <a:xfrm>
            <a:off x="1287695" y="899345"/>
            <a:ext cx="6096000" cy="3898686"/>
            <a:chOff x="0" y="0"/>
            <a:chExt cx="6096000" cy="3898686"/>
          </a:xfrm>
        </p:grpSpPr>
        <p:sp>
          <p:nvSpPr>
            <p:cNvPr id="225" name="Google Shape;225;p31"/>
            <p:cNvSpPr/>
            <p:nvPr/>
          </p:nvSpPr>
          <p:spPr>
            <a:xfrm>
              <a:off x="0" y="0"/>
              <a:ext cx="6096000" cy="3898686"/>
            </a:xfrm>
            <a:prstGeom prst="roundRect">
              <a:avLst>
                <a:gd fmla="val 10000" name="adj"/>
              </a:avLst>
            </a:prstGeom>
            <a:solidFill>
              <a:srgbClr val="CCE2E5"/>
            </a:solidFill>
            <a:ln cap="flat" cmpd="sng" w="9525">
              <a:solidFill>
                <a:srgbClr val="2FAE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txBox="1"/>
            <p:nvPr/>
          </p:nvSpPr>
          <p:spPr>
            <a:xfrm>
              <a:off x="0" y="0"/>
              <a:ext cx="6096000" cy="1169605"/>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000000"/>
                  </a:solidFill>
                  <a:latin typeface="Calibri"/>
                  <a:ea typeface="Calibri"/>
                  <a:cs typeface="Calibri"/>
                  <a:sym typeface="Calibri"/>
                </a:rPr>
                <a:t>SAP NetWeaver Gateway is used to setup a connection between SAP business suite and target clients, platforms and framework. </a:t>
              </a:r>
              <a:endParaRPr b="0" i="0" sz="2300" u="none" cap="none" strike="noStrike">
                <a:solidFill>
                  <a:srgbClr val="000000"/>
                </a:solidFill>
                <a:latin typeface="Arial"/>
                <a:ea typeface="Arial"/>
                <a:cs typeface="Arial"/>
                <a:sym typeface="Arial"/>
              </a:endParaRPr>
            </a:p>
          </p:txBody>
        </p:sp>
        <p:sp>
          <p:nvSpPr>
            <p:cNvPr id="227" name="Google Shape;227;p31"/>
            <p:cNvSpPr/>
            <p:nvPr/>
          </p:nvSpPr>
          <p:spPr>
            <a:xfrm>
              <a:off x="609600" y="1169938"/>
              <a:ext cx="4876800" cy="765935"/>
            </a:xfrm>
            <a:prstGeom prst="roundRect">
              <a:avLst>
                <a:gd fmla="val 10000" name="adj"/>
              </a:avLst>
            </a:prstGeom>
            <a:solidFill>
              <a:srgbClr val="2FAEB8"/>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txBox="1"/>
            <p:nvPr/>
          </p:nvSpPr>
          <p:spPr>
            <a:xfrm>
              <a:off x="632033" y="1192371"/>
              <a:ext cx="4831934" cy="721069"/>
            </a:xfrm>
            <a:prstGeom prst="rect">
              <a:avLst/>
            </a:prstGeom>
            <a:noFill/>
            <a:ln>
              <a:noFill/>
            </a:ln>
          </p:spPr>
          <p:txBody>
            <a:bodyPr anchorCtr="0" anchor="ctr" bIns="28575" lIns="38100" spcFirstLastPara="1" rIns="38100" wrap="square" tIns="28575">
              <a:noAutofit/>
            </a:bodyPr>
            <a:lstStyle/>
            <a:p>
              <a:pPr indent="0" lvl="0" marL="0" marR="0" rtl="0" algn="ctr">
                <a:lnSpc>
                  <a:spcPct val="90000"/>
                </a:lnSpc>
                <a:spcBef>
                  <a:spcPts val="0"/>
                </a:spcBef>
                <a:spcAft>
                  <a:spcPts val="0"/>
                </a:spcAft>
                <a:buNone/>
              </a:pPr>
              <a:r>
                <a:rPr b="0" i="0" lang="en-US" sz="1500" u="none" cap="none" strike="noStrike">
                  <a:solidFill>
                    <a:schemeClr val="lt1"/>
                  </a:solidFill>
                  <a:latin typeface="Calibri"/>
                  <a:ea typeface="Calibri"/>
                  <a:cs typeface="Calibri"/>
                  <a:sym typeface="Calibri"/>
                </a:rPr>
                <a:t>It offers development and generation tools to create OData services to different client development tools.</a:t>
              </a:r>
              <a:endParaRPr b="0" i="0" sz="1500" u="none" cap="none" strike="noStrike">
                <a:solidFill>
                  <a:schemeClr val="lt1"/>
                </a:solidFill>
                <a:latin typeface="Arial"/>
                <a:ea typeface="Arial"/>
                <a:cs typeface="Arial"/>
                <a:sym typeface="Arial"/>
              </a:endParaRPr>
            </a:p>
          </p:txBody>
        </p:sp>
        <p:sp>
          <p:nvSpPr>
            <p:cNvPr id="229" name="Google Shape;229;p31"/>
            <p:cNvSpPr/>
            <p:nvPr/>
          </p:nvSpPr>
          <p:spPr>
            <a:xfrm>
              <a:off x="609600" y="2053710"/>
              <a:ext cx="4876800" cy="765935"/>
            </a:xfrm>
            <a:prstGeom prst="roundRect">
              <a:avLst>
                <a:gd fmla="val 10000" name="adj"/>
              </a:avLst>
            </a:prstGeom>
            <a:solidFill>
              <a:srgbClr val="2FAEB8"/>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txBox="1"/>
            <p:nvPr/>
          </p:nvSpPr>
          <p:spPr>
            <a:xfrm>
              <a:off x="632033" y="2076143"/>
              <a:ext cx="4831934" cy="721069"/>
            </a:xfrm>
            <a:prstGeom prst="rect">
              <a:avLst/>
            </a:prstGeom>
            <a:noFill/>
            <a:ln>
              <a:noFill/>
            </a:ln>
          </p:spPr>
          <p:txBody>
            <a:bodyPr anchorCtr="0" anchor="ctr" bIns="28575" lIns="38100" spcFirstLastPara="1" rIns="38100" wrap="square" tIns="28575">
              <a:noAutofit/>
            </a:bodyPr>
            <a:lstStyle/>
            <a:p>
              <a:pPr indent="0" lvl="0" marL="0" marR="0" rtl="0" algn="ctr">
                <a:lnSpc>
                  <a:spcPct val="90000"/>
                </a:lnSpc>
                <a:spcBef>
                  <a:spcPts val="0"/>
                </a:spcBef>
                <a:spcAft>
                  <a:spcPts val="0"/>
                </a:spcAft>
                <a:buNone/>
              </a:pPr>
              <a:r>
                <a:rPr b="0" i="0" lang="en-US" sz="1500" u="none" cap="none" strike="noStrike">
                  <a:solidFill>
                    <a:schemeClr val="lt1"/>
                  </a:solidFill>
                  <a:latin typeface="Calibri"/>
                  <a:ea typeface="Calibri"/>
                  <a:cs typeface="Calibri"/>
                  <a:sym typeface="Calibri"/>
                </a:rPr>
                <a:t>SAP NetWeaver gateway provides an easier way for the consumption on business logic and content for SAP Back-end system on web applications. </a:t>
              </a:r>
              <a:endParaRPr b="0" i="0" sz="1500" u="none" cap="none" strike="noStrike">
                <a:solidFill>
                  <a:schemeClr val="lt1"/>
                </a:solidFill>
                <a:latin typeface="Arial"/>
                <a:ea typeface="Arial"/>
                <a:cs typeface="Arial"/>
                <a:sym typeface="Arial"/>
              </a:endParaRPr>
            </a:p>
          </p:txBody>
        </p:sp>
        <p:sp>
          <p:nvSpPr>
            <p:cNvPr id="231" name="Google Shape;231;p31"/>
            <p:cNvSpPr/>
            <p:nvPr/>
          </p:nvSpPr>
          <p:spPr>
            <a:xfrm>
              <a:off x="609600" y="2937482"/>
              <a:ext cx="4876800" cy="765935"/>
            </a:xfrm>
            <a:prstGeom prst="roundRect">
              <a:avLst>
                <a:gd fmla="val 10000" name="adj"/>
              </a:avLst>
            </a:prstGeom>
            <a:solidFill>
              <a:srgbClr val="2FAEB8"/>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nvSpPr>
          <p:spPr>
            <a:xfrm>
              <a:off x="632033" y="2959915"/>
              <a:ext cx="4831934" cy="721069"/>
            </a:xfrm>
            <a:prstGeom prst="rect">
              <a:avLst/>
            </a:prstGeom>
            <a:noFill/>
            <a:ln>
              <a:noFill/>
            </a:ln>
          </p:spPr>
          <p:txBody>
            <a:bodyPr anchorCtr="0" anchor="ctr" bIns="28575" lIns="38100" spcFirstLastPara="1" rIns="38100" wrap="square" tIns="28575">
              <a:noAutofit/>
            </a:bodyPr>
            <a:lstStyle/>
            <a:p>
              <a:pPr indent="0" lvl="0" marL="0" marR="0" rtl="0" algn="ctr">
                <a:lnSpc>
                  <a:spcPct val="90000"/>
                </a:lnSpc>
                <a:spcBef>
                  <a:spcPts val="0"/>
                </a:spcBef>
                <a:spcAft>
                  <a:spcPts val="0"/>
                </a:spcAft>
                <a:buNone/>
              </a:pPr>
              <a:r>
                <a:rPr b="0" i="0" lang="en-US" sz="1500" u="none" cap="none" strike="noStrike">
                  <a:solidFill>
                    <a:schemeClr val="lt1"/>
                  </a:solidFill>
                  <a:latin typeface="Calibri"/>
                  <a:ea typeface="Calibri"/>
                  <a:cs typeface="Calibri"/>
                  <a:sym typeface="Calibri"/>
                </a:rPr>
                <a:t>It also reduces the complexity to access SAP data and provides easy interfaces to decrease the development time.</a:t>
              </a:r>
              <a:endParaRPr b="0" i="0" sz="15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38" name="Google Shape;238;p32"/>
          <p:cNvGrpSpPr/>
          <p:nvPr/>
        </p:nvGrpSpPr>
        <p:grpSpPr>
          <a:xfrm>
            <a:off x="790595" y="182997"/>
            <a:ext cx="7744152" cy="576064"/>
            <a:chOff x="1807966" y="192612"/>
            <a:chExt cx="6588224" cy="576064"/>
          </a:xfrm>
        </p:grpSpPr>
        <p:sp>
          <p:nvSpPr>
            <p:cNvPr id="239" name="Google Shape;239;p32"/>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Key Features</a:t>
              </a:r>
              <a:endParaRPr b="0" i="0" sz="2600" u="none" cap="none" strike="noStrike">
                <a:solidFill>
                  <a:schemeClr val="dk2"/>
                </a:solidFill>
                <a:latin typeface="Arial"/>
                <a:ea typeface="Arial"/>
                <a:cs typeface="Arial"/>
                <a:sym typeface="Arial"/>
              </a:endParaRPr>
            </a:p>
          </p:txBody>
        </p:sp>
        <p:cxnSp>
          <p:nvCxnSpPr>
            <p:cNvPr id="240" name="Google Shape;240;p32"/>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41" name="Google Shape;241;p3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42" name="Google Shape;242;p32"/>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grpSp>
        <p:nvGrpSpPr>
          <p:cNvPr id="243" name="Google Shape;243;p32"/>
          <p:cNvGrpSpPr/>
          <p:nvPr/>
        </p:nvGrpSpPr>
        <p:grpSpPr>
          <a:xfrm>
            <a:off x="790595" y="926178"/>
            <a:ext cx="7639817" cy="3676319"/>
            <a:chOff x="0" y="1250"/>
            <a:chExt cx="7639817" cy="3676319"/>
          </a:xfrm>
        </p:grpSpPr>
        <p:sp>
          <p:nvSpPr>
            <p:cNvPr id="244" name="Google Shape;244;p32"/>
            <p:cNvSpPr/>
            <p:nvPr/>
          </p:nvSpPr>
          <p:spPr>
            <a:xfrm>
              <a:off x="0" y="3017430"/>
              <a:ext cx="7639817" cy="660139"/>
            </a:xfrm>
            <a:prstGeom prst="rect">
              <a:avLst/>
            </a:prstGeom>
            <a:solidFill>
              <a:srgbClr val="F2A40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txBox="1"/>
            <p:nvPr/>
          </p:nvSpPr>
          <p:spPr>
            <a:xfrm>
              <a:off x="0" y="3017430"/>
              <a:ext cx="7639817" cy="660139"/>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Calibri"/>
                  <a:ea typeface="Calibri"/>
                  <a:cs typeface="Calibri"/>
                  <a:sym typeface="Calibri"/>
                </a:rPr>
                <a:t>It provides plug-ins for well-known IDEs such as Eclipse, Visual Studio 2010 and XCode.</a:t>
              </a:r>
              <a:endParaRPr b="1" i="0" sz="1500" u="none" cap="none" strike="noStrike">
                <a:solidFill>
                  <a:schemeClr val="lt1"/>
                </a:solidFill>
                <a:latin typeface="Calibri"/>
                <a:ea typeface="Calibri"/>
                <a:cs typeface="Calibri"/>
                <a:sym typeface="Calibri"/>
              </a:endParaRPr>
            </a:p>
          </p:txBody>
        </p:sp>
        <p:sp>
          <p:nvSpPr>
            <p:cNvPr id="246" name="Google Shape;246;p32"/>
            <p:cNvSpPr/>
            <p:nvPr/>
          </p:nvSpPr>
          <p:spPr>
            <a:xfrm rot="10800000">
              <a:off x="0" y="2012037"/>
              <a:ext cx="7639817" cy="1015295"/>
            </a:xfrm>
            <a:prstGeom prst="upArrowCallout">
              <a:avLst>
                <a:gd fmla="val 25000" name="adj1"/>
                <a:gd fmla="val 25000" name="adj2"/>
                <a:gd fmla="val 25000" name="adj3"/>
                <a:gd fmla="val 64977" name="adj4"/>
              </a:avLst>
            </a:prstGeom>
            <a:solidFill>
              <a:srgbClr val="82DD1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txBox="1"/>
            <p:nvPr/>
          </p:nvSpPr>
          <p:spPr>
            <a:xfrm>
              <a:off x="0" y="2012037"/>
              <a:ext cx="7639817" cy="659708"/>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Calibri"/>
                  <a:ea typeface="Calibri"/>
                  <a:cs typeface="Calibri"/>
                  <a:sym typeface="Calibri"/>
                </a:rPr>
                <a:t>Allows connectivity to SAP applications using any programming language or model, without the need for SAP knowledge, by leveraging REST services and OData/ATOM protocols.</a:t>
              </a:r>
              <a:endParaRPr b="1" i="0" sz="1500" u="none" cap="none" strike="noStrike">
                <a:solidFill>
                  <a:schemeClr val="lt1"/>
                </a:solidFill>
                <a:latin typeface="Calibri"/>
                <a:ea typeface="Calibri"/>
                <a:cs typeface="Calibri"/>
                <a:sym typeface="Calibri"/>
              </a:endParaRPr>
            </a:p>
          </p:txBody>
        </p:sp>
        <p:sp>
          <p:nvSpPr>
            <p:cNvPr id="248" name="Google Shape;248;p32"/>
            <p:cNvSpPr/>
            <p:nvPr/>
          </p:nvSpPr>
          <p:spPr>
            <a:xfrm rot="10800000">
              <a:off x="0" y="1006643"/>
              <a:ext cx="7639817" cy="1015295"/>
            </a:xfrm>
            <a:prstGeom prst="upArrowCallout">
              <a:avLst>
                <a:gd fmla="val 25000" name="adj1"/>
                <a:gd fmla="val 25000" name="adj2"/>
                <a:gd fmla="val 25000" name="adj3"/>
                <a:gd fmla="val 64977" name="adj4"/>
              </a:avLst>
            </a:prstGeom>
            <a:solidFill>
              <a:srgbClr val="24CA5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txBox="1"/>
            <p:nvPr/>
          </p:nvSpPr>
          <p:spPr>
            <a:xfrm>
              <a:off x="0" y="1006643"/>
              <a:ext cx="7639817" cy="659708"/>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Calibri"/>
                  <a:ea typeface="Calibri"/>
                  <a:cs typeface="Calibri"/>
                  <a:sym typeface="Calibri"/>
                </a:rPr>
                <a:t>Ease to develop simple APIs and does not require any tool knowledge.</a:t>
              </a:r>
              <a:endParaRPr b="1" i="0" sz="1500" u="none" cap="none" strike="noStrike">
                <a:solidFill>
                  <a:schemeClr val="lt1"/>
                </a:solidFill>
                <a:latin typeface="Calibri"/>
                <a:ea typeface="Calibri"/>
                <a:cs typeface="Calibri"/>
                <a:sym typeface="Calibri"/>
              </a:endParaRPr>
            </a:p>
          </p:txBody>
        </p:sp>
        <p:sp>
          <p:nvSpPr>
            <p:cNvPr id="250" name="Google Shape;250;p32"/>
            <p:cNvSpPr/>
            <p:nvPr/>
          </p:nvSpPr>
          <p:spPr>
            <a:xfrm rot="10800000">
              <a:off x="0" y="1250"/>
              <a:ext cx="7639817" cy="1015295"/>
            </a:xfrm>
            <a:prstGeom prst="upArrowCallout">
              <a:avLst>
                <a:gd fmla="val 25000" name="adj1"/>
                <a:gd fmla="val 25000" name="adj2"/>
                <a:gd fmla="val 25000" name="adj3"/>
                <a:gd fmla="val 64977" name="adj4"/>
              </a:avLst>
            </a:prstGeom>
            <a:solidFill>
              <a:srgbClr val="30ADB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txBox="1"/>
            <p:nvPr/>
          </p:nvSpPr>
          <p:spPr>
            <a:xfrm>
              <a:off x="0" y="1250"/>
              <a:ext cx="7639817" cy="659708"/>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Calibri"/>
                  <a:ea typeface="Calibri"/>
                  <a:cs typeface="Calibri"/>
                  <a:sym typeface="Calibri"/>
                </a:rPr>
                <a:t>Non-disruptive, any SAP business suite.</a:t>
              </a:r>
              <a:endParaRPr b="1" i="0" sz="1500" u="none" cap="none" strike="noStrike">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57" name="Google Shape;257;p33"/>
          <p:cNvGrpSpPr/>
          <p:nvPr/>
        </p:nvGrpSpPr>
        <p:grpSpPr>
          <a:xfrm>
            <a:off x="790595" y="182997"/>
            <a:ext cx="7744152" cy="576064"/>
            <a:chOff x="1807966" y="192612"/>
            <a:chExt cx="6588224" cy="576064"/>
          </a:xfrm>
        </p:grpSpPr>
        <p:sp>
          <p:nvSpPr>
            <p:cNvPr id="258" name="Google Shape;258;p33"/>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SAP NetWeaver Gateway Using OData Service</a:t>
              </a:r>
              <a:endParaRPr b="0" i="0" sz="2600" u="none" cap="none" strike="noStrike">
                <a:solidFill>
                  <a:schemeClr val="dk2"/>
                </a:solidFill>
                <a:latin typeface="Arial"/>
                <a:ea typeface="Arial"/>
                <a:cs typeface="Arial"/>
                <a:sym typeface="Arial"/>
              </a:endParaRPr>
            </a:p>
          </p:txBody>
        </p:sp>
        <p:cxnSp>
          <p:nvCxnSpPr>
            <p:cNvPr id="259" name="Google Shape;259;p33"/>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60" name="Google Shape;260;p3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61" name="Google Shape;261;p33"/>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62" name="Google Shape;262;p33"/>
          <p:cNvSpPr/>
          <p:nvPr/>
        </p:nvSpPr>
        <p:spPr>
          <a:xfrm>
            <a:off x="380999" y="1444534"/>
            <a:ext cx="3483429" cy="1070066"/>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Step1:</a:t>
            </a:r>
            <a:r>
              <a:rPr b="0" i="0" lang="en-US" sz="1600" u="none" cap="none" strike="noStrike">
                <a:solidFill>
                  <a:schemeClr val="dk1"/>
                </a:solidFill>
                <a:latin typeface="Calibri"/>
                <a:ea typeface="Calibri"/>
                <a:cs typeface="Calibri"/>
                <a:sym typeface="Calibri"/>
              </a:rPr>
              <a:t> Create a structure in the data dictionary with the required input and output fields as none of the generated fields had both input and output fields in one structure using one of the structures as a template and add the ‘ZIP’ field.</a:t>
            </a:r>
            <a:endParaRPr b="0" i="0" sz="1600" u="none" cap="none" strike="noStrike">
              <a:solidFill>
                <a:schemeClr val="dk1"/>
              </a:solidFill>
              <a:latin typeface="Calibri"/>
              <a:ea typeface="Calibri"/>
              <a:cs typeface="Calibri"/>
              <a:sym typeface="Calibri"/>
            </a:endParaRPr>
          </a:p>
        </p:txBody>
      </p:sp>
      <p:pic>
        <p:nvPicPr>
          <p:cNvPr id="263" name="Google Shape;263;p33"/>
          <p:cNvPicPr preferRelativeResize="0"/>
          <p:nvPr/>
        </p:nvPicPr>
        <p:blipFill rotWithShape="1">
          <a:blip r:embed="rId4">
            <a:alphaModFix/>
          </a:blip>
          <a:srcRect b="18955" l="3884" r="9835" t="8936"/>
          <a:stretch/>
        </p:blipFill>
        <p:spPr>
          <a:xfrm>
            <a:off x="4134732" y="1074420"/>
            <a:ext cx="4400015" cy="327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69" name="Google Shape;269;p34"/>
          <p:cNvGrpSpPr/>
          <p:nvPr/>
        </p:nvGrpSpPr>
        <p:grpSpPr>
          <a:xfrm>
            <a:off x="790595" y="182997"/>
            <a:ext cx="7744152" cy="576064"/>
            <a:chOff x="1807966" y="192612"/>
            <a:chExt cx="6588224" cy="576064"/>
          </a:xfrm>
        </p:grpSpPr>
        <p:sp>
          <p:nvSpPr>
            <p:cNvPr id="270" name="Google Shape;270;p34"/>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SAP NetWeaver Gateway Using OData Service</a:t>
              </a:r>
              <a:endParaRPr b="0" i="0" sz="2600" u="none" cap="none" strike="noStrike">
                <a:solidFill>
                  <a:schemeClr val="dk2"/>
                </a:solidFill>
                <a:latin typeface="Arial"/>
                <a:ea typeface="Arial"/>
                <a:cs typeface="Arial"/>
                <a:sym typeface="Arial"/>
              </a:endParaRPr>
            </a:p>
          </p:txBody>
        </p:sp>
        <p:cxnSp>
          <p:nvCxnSpPr>
            <p:cNvPr id="271" name="Google Shape;271;p34"/>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72" name="Google Shape;272;p34"/>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73" name="Google Shape;273;p34"/>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74" name="Google Shape;274;p34"/>
          <p:cNvSpPr/>
          <p:nvPr/>
        </p:nvSpPr>
        <p:spPr>
          <a:xfrm>
            <a:off x="380999" y="1444534"/>
            <a:ext cx="3483429" cy="1070066"/>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Step2:</a:t>
            </a:r>
            <a:r>
              <a:rPr b="0" i="0" lang="en-US" sz="1600" u="none" cap="none" strike="noStrike">
                <a:solidFill>
                  <a:schemeClr val="dk1"/>
                </a:solidFill>
                <a:latin typeface="Calibri"/>
                <a:ea typeface="Calibri"/>
                <a:cs typeface="Calibri"/>
                <a:sym typeface="Calibri"/>
              </a:rPr>
              <a:t> Now in the Service Builder, create a new project for our new OData service and import the DDIC structure that is just created.</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The field ‘ZIP’ has to be defined as a ‘Key’ field in the usage column.</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 Now save the project and the system generates the empty classes for implementation.</a:t>
            </a:r>
            <a:endParaRPr b="0" i="0" sz="1600" u="none" cap="none" strike="noStrike">
              <a:solidFill>
                <a:schemeClr val="dk1"/>
              </a:solidFill>
              <a:latin typeface="Calibri"/>
              <a:ea typeface="Calibri"/>
              <a:cs typeface="Calibri"/>
              <a:sym typeface="Calibri"/>
            </a:endParaRPr>
          </a:p>
        </p:txBody>
      </p:sp>
      <p:pic>
        <p:nvPicPr>
          <p:cNvPr id="275" name="Google Shape;275;p34"/>
          <p:cNvPicPr preferRelativeResize="0"/>
          <p:nvPr/>
        </p:nvPicPr>
        <p:blipFill rotWithShape="1">
          <a:blip r:embed="rId4">
            <a:alphaModFix/>
          </a:blip>
          <a:srcRect b="0" l="0" r="0" t="0"/>
          <a:stretch/>
        </p:blipFill>
        <p:spPr>
          <a:xfrm>
            <a:off x="4452928" y="1257780"/>
            <a:ext cx="3791479" cy="286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