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0" r:id="rId4"/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y="5143500" cx="9144000"/>
  <p:notesSz cx="6858000" cy="9144000"/>
  <p:embeddedFontLst>
    <p:embeddedFont>
      <p:font typeface="Lat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393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20" Type="http://schemas.openxmlformats.org/officeDocument/2006/relationships/slide" Target="slides/slide13.xml"/><Relationship Id="rId42" Type="http://schemas.openxmlformats.org/officeDocument/2006/relationships/font" Target="fonts/Lato-regular.fntdata"/><Relationship Id="rId41" Type="http://schemas.openxmlformats.org/officeDocument/2006/relationships/slide" Target="slides/slide34.xml"/><Relationship Id="rId22" Type="http://schemas.openxmlformats.org/officeDocument/2006/relationships/slide" Target="slides/slide15.xml"/><Relationship Id="rId44" Type="http://schemas.openxmlformats.org/officeDocument/2006/relationships/font" Target="fonts/Lato-italic.fntdata"/><Relationship Id="rId21" Type="http://schemas.openxmlformats.org/officeDocument/2006/relationships/slide" Target="slides/slide14.xml"/><Relationship Id="rId43" Type="http://schemas.openxmlformats.org/officeDocument/2006/relationships/font" Target="fonts/Lato-bold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45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1" name="Google Shape;2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2" name="Google Shape;27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4" name="Google Shape;28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6" name="Google Shape;29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8" name="Google Shape;30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0" name="Google Shape;32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1" name="Google Shape;33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2" name="Google Shape;34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3" name="Google Shape;35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4" name="Google Shape;364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5" name="Google Shape;375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6" name="Google Shape;386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8" name="Google Shape;398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0" name="Google Shape;410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2" name="Google Shape;422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4" name="Google Shape;434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6" name="Google Shape;446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8" name="Google Shape;458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9" name="Google Shape;469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1" name="Google Shape;481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2" name="Google Shape;492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3" name="Google Shape;503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5" name="Google Shape;515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6" name="Google Shape;526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5" name="Google Shape;555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6" name="Google Shape;556;p3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layout">
  <p:cSld name="Cover Slide layout">
    <p:bg>
      <p:bgPr>
        <a:solidFill>
          <a:schemeClr val="accen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2" type="body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E:\002-KIMS BUSINESS\007-02-Fullslidesppt-Contents\20161228\02-edu\bulb-item.png"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52640" y="657349"/>
            <a:ext cx="1765300" cy="391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Basic Layout">
  <p:cSld name="4_Basic Layou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and Contents Layout">
  <p:cSld name="Images and Contents Layout"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2" type="body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3"/>
          <p:cNvSpPr/>
          <p:nvPr>
            <p:ph idx="3" type="pic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3"/>
          <p:cNvSpPr/>
          <p:nvPr>
            <p:ph idx="4" type="pic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/>
          <p:nvPr>
            <p:ph idx="5" type="pic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/>
          <p:nvPr>
            <p:ph idx="6" type="pic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3"/>
          <p:cNvSpPr/>
          <p:nvPr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mages and Contents Layout">
  <p:cSld name="1_Images and Contents Layou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/>
          <p:nvPr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2" type="body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D:\Fullppt\005-PNG이미지\노트북.png" id="96" name="Google Shape;9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55776" y="1131590"/>
            <a:ext cx="7230270" cy="3677432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/>
          <p:nvPr>
            <p:ph idx="3" type="pic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14"/>
          <p:cNvSpPr/>
          <p:nvPr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Images and Contents Layout">
  <p:cSld name="2_Images and Contents Layou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15"/>
          <p:cNvSpPr txBox="1"/>
          <p:nvPr>
            <p:ph idx="2" type="body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15"/>
          <p:cNvSpPr/>
          <p:nvPr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Fullppt\PNG이미지\핸드폰2.png" id="103" name="Google Shape;10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23208" y="1042230"/>
            <a:ext cx="2869272" cy="347463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/>
          <p:nvPr>
            <p:ph idx="3" type="pic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15"/>
          <p:cNvSpPr/>
          <p:nvPr>
            <p:ph idx="4" type="pic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Images and Contents Layout">
  <p:cSld name="4_Images and Contents Layou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/>
          <p:nvPr>
            <p:ph idx="2" type="pic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16"/>
          <p:cNvSpPr/>
          <p:nvPr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Images and Contents Layout">
  <p:cSld name="5_Images and Contents Layout">
    <p:bg>
      <p:bgPr>
        <a:solidFill>
          <a:schemeClr val="accen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/>
          <p:nvPr>
            <p:ph idx="2" type="pic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Images and Contents Layout">
  <p:cSld name="6_Images and Contents Layou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18"/>
          <p:cNvSpPr txBox="1"/>
          <p:nvPr>
            <p:ph idx="2" type="body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18"/>
          <p:cNvSpPr/>
          <p:nvPr>
            <p:ph idx="3" type="pic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18"/>
          <p:cNvSpPr/>
          <p:nvPr>
            <p:ph idx="4" type="pic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mages and Contents Layout">
  <p:cSld name="3_Images and Contents Layou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/>
          <p:nvPr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9"/>
          <p:cNvSpPr/>
          <p:nvPr>
            <p:ph idx="2" type="pic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19"/>
          <p:cNvSpPr/>
          <p:nvPr>
            <p:ph idx="3" type="pic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19"/>
          <p:cNvSpPr/>
          <p:nvPr>
            <p:ph idx="4" type="pic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Images and Contents Layout">
  <p:cSld name="7_Images and Contents Layout">
    <p:bg>
      <p:bgPr>
        <a:solidFill>
          <a:schemeClr val="accen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/>
          <p:nvPr>
            <p:ph idx="2" type="pic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20"/>
          <p:cNvSpPr/>
          <p:nvPr>
            <p:ph idx="3" type="pic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20"/>
          <p:cNvSpPr/>
          <p:nvPr>
            <p:ph idx="4" type="pic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20"/>
          <p:cNvSpPr/>
          <p:nvPr>
            <p:ph idx="5" type="pic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Images and Contents Layout">
  <p:cSld name="8_Images and Contents Layou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21"/>
          <p:cNvSpPr txBox="1"/>
          <p:nvPr>
            <p:ph idx="2" type="body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21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1"/>
          <p:cNvSpPr/>
          <p:nvPr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1"/>
          <p:cNvSpPr/>
          <p:nvPr>
            <p:ph idx="3" type="pic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21"/>
          <p:cNvSpPr/>
          <p:nvPr>
            <p:ph idx="4" type="pic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21"/>
          <p:cNvSpPr/>
          <p:nvPr>
            <p:ph idx="5" type="pic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21"/>
          <p:cNvSpPr/>
          <p:nvPr>
            <p:ph idx="6" type="pic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21"/>
          <p:cNvSpPr/>
          <p:nvPr>
            <p:ph idx="7" type="pic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Layout">
  <p:cSld name="End Slide Layou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idx="1" type="body"/>
          </p:nvPr>
        </p:nvSpPr>
        <p:spPr>
          <a:xfrm>
            <a:off x="0" y="3572242"/>
            <a:ext cx="9144000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2" type="body"/>
          </p:nvPr>
        </p:nvSpPr>
        <p:spPr>
          <a:xfrm>
            <a:off x="-148" y="414830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/>
          <p:nvPr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.png" id="18" name="Google Shape;1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62351" y="1139211"/>
            <a:ext cx="819298" cy="1818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apes sets layout">
  <p:cSld name="shapes se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242646" y="92609"/>
            <a:ext cx="8679898" cy="543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Clr>
                <a:srgbClr val="262626"/>
              </a:buClr>
              <a:buSzPts val="4050"/>
              <a:buFont typeface="Arial"/>
              <a:buNone/>
              <a:defRPr b="0" i="0" sz="405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 sets layout">
  <p:cSld name="icon sets layou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Google Shape;141;p23"/>
          <p:cNvSpPr/>
          <p:nvPr/>
        </p:nvSpPr>
        <p:spPr>
          <a:xfrm>
            <a:off x="354008" y="1131589"/>
            <a:ext cx="2849840" cy="3649171"/>
          </a:xfrm>
          <a:prstGeom prst="roundRect">
            <a:avLst>
              <a:gd fmla="val 39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3"/>
          <p:cNvSpPr/>
          <p:nvPr/>
        </p:nvSpPr>
        <p:spPr>
          <a:xfrm>
            <a:off x="531932" y="1347500"/>
            <a:ext cx="108520" cy="3240473"/>
          </a:xfrm>
          <a:prstGeom prst="roundRect">
            <a:avLst>
              <a:gd fmla="val 50000" name="adj"/>
            </a:avLst>
          </a:prstGeom>
          <a:solidFill>
            <a:schemeClr val="lt1">
              <a:alpha val="4039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3"/>
          <p:cNvSpPr/>
          <p:nvPr/>
        </p:nvSpPr>
        <p:spPr>
          <a:xfrm rot="5400000">
            <a:off x="2592642" y="1238201"/>
            <a:ext cx="502331" cy="502331"/>
          </a:xfrm>
          <a:prstGeom prst="halfFrame">
            <a:avLst>
              <a:gd fmla="val 23728" name="adj1"/>
              <a:gd fmla="val 24642" name="adj2"/>
            </a:avLst>
          </a:prstGeom>
          <a:solidFill>
            <a:schemeClr val="lt1">
              <a:alpha val="2235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Layout">
  <p:cSld name="Section Break Layou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/>
          <p:nvPr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5"/>
          <p:cNvSpPr/>
          <p:nvPr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5"/>
          <p:cNvSpPr/>
          <p:nvPr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5"/>
          <p:cNvSpPr/>
          <p:nvPr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1" name="Google Shape;151;p25"/>
          <p:cNvSpPr txBox="1"/>
          <p:nvPr>
            <p:ph idx="2" type="body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E:\002-KIMS BUSINESS\007-02-Fullslidesppt-Contents\20161228\02-edu\bulb-item.png" id="152" name="Google Shape;152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4155985" y="1156325"/>
            <a:ext cx="816788" cy="1812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Agenda Layout">
  <p:cSld name="1_Agenda Layou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/>
          <p:nvPr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2.png" id="22" name="Google Shape;2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6735" y="2931790"/>
            <a:ext cx="945499" cy="2098463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/>
          <p:nvPr/>
        </p:nvSpPr>
        <p:spPr>
          <a:xfrm>
            <a:off x="584318" y="339502"/>
            <a:ext cx="410332" cy="426894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5"/>
          <p:cNvSpPr txBox="1"/>
          <p:nvPr/>
        </p:nvSpPr>
        <p:spPr>
          <a:xfrm>
            <a:off x="1547664" y="4898871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Agenda Layout">
  <p:cSld name="3_Agenda Layou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/>
          <p:nvPr/>
        </p:nvSpPr>
        <p:spPr>
          <a:xfrm>
            <a:off x="107505" y="195486"/>
            <a:ext cx="648071" cy="61570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2.png" id="27" name="Google Shape;2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7610" y="287338"/>
            <a:ext cx="263357" cy="500413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/>
          <p:nvPr/>
        </p:nvSpPr>
        <p:spPr>
          <a:xfrm>
            <a:off x="8460432" y="4450206"/>
            <a:ext cx="410332" cy="426894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6"/>
          <p:cNvSpPr txBox="1"/>
          <p:nvPr/>
        </p:nvSpPr>
        <p:spPr>
          <a:xfrm>
            <a:off x="0" y="4881715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Layout">
  <p:cSld name="Agenda Layou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2.png" id="32" name="Google Shape;32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9484" y="938231"/>
            <a:ext cx="1584176" cy="35159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002-KIMS BUSINESS\007-02-Fullslidesppt-Contents\20161228\02-edu\bulb-item.png" id="33" name="Google Shape;33;p7"/>
          <p:cNvPicPr preferRelativeResize="0"/>
          <p:nvPr/>
        </p:nvPicPr>
        <p:blipFill rotWithShape="1">
          <a:blip r:embed="rId3">
            <a:alphaModFix/>
          </a:blip>
          <a:srcRect b="0" l="0" r="50000" t="0"/>
          <a:stretch/>
        </p:blipFill>
        <p:spPr>
          <a:xfrm>
            <a:off x="789484" y="938231"/>
            <a:ext cx="792088" cy="3515958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/>
          <p:nvPr/>
        </p:nvSpPr>
        <p:spPr>
          <a:xfrm>
            <a:off x="489261" y="4371950"/>
            <a:ext cx="410332" cy="426894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7"/>
          <p:cNvSpPr txBox="1"/>
          <p:nvPr/>
        </p:nvSpPr>
        <p:spPr>
          <a:xfrm>
            <a:off x="1547664" y="4898871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Agenda Layout">
  <p:cSld name="2_Agenda Layou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>
            <a:off x="-2604" y="-31173"/>
            <a:ext cx="1584176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" name="Google Shape;38;p8"/>
          <p:cNvGrpSpPr/>
          <p:nvPr/>
        </p:nvGrpSpPr>
        <p:grpSpPr>
          <a:xfrm>
            <a:off x="-17110" y="1233199"/>
            <a:ext cx="3617018" cy="3924255"/>
            <a:chOff x="-26372" y="1170854"/>
            <a:chExt cx="3889720" cy="3924255"/>
          </a:xfrm>
        </p:grpSpPr>
        <p:grpSp>
          <p:nvGrpSpPr>
            <p:cNvPr id="39" name="Google Shape;39;p8"/>
            <p:cNvGrpSpPr/>
            <p:nvPr/>
          </p:nvGrpSpPr>
          <p:grpSpPr>
            <a:xfrm rot="-1682053">
              <a:off x="1458877" y="1353546"/>
              <a:ext cx="1665869" cy="3558872"/>
              <a:chOff x="1359132" y="345882"/>
              <a:chExt cx="1966239" cy="4200564"/>
            </a:xfrm>
          </p:grpSpPr>
          <p:grpSp>
            <p:nvGrpSpPr>
              <p:cNvPr id="40" name="Google Shape;40;p8"/>
              <p:cNvGrpSpPr/>
              <p:nvPr/>
            </p:nvGrpSpPr>
            <p:grpSpPr>
              <a:xfrm>
                <a:off x="2073901" y="2186669"/>
                <a:ext cx="501313" cy="2359777"/>
                <a:chOff x="2810055" y="1677194"/>
                <a:chExt cx="535258" cy="2519562"/>
              </a:xfrm>
            </p:grpSpPr>
            <p:sp>
              <p:nvSpPr>
                <p:cNvPr id="41" name="Google Shape;41;p8"/>
                <p:cNvSpPr/>
                <p:nvPr/>
              </p:nvSpPr>
              <p:spPr>
                <a:xfrm>
                  <a:off x="2810675" y="3399597"/>
                  <a:ext cx="534638" cy="779141"/>
                </a:xfrm>
                <a:custGeom>
                  <a:rect b="b" l="l" r="r" t="t"/>
                  <a:pathLst>
                    <a:path extrusionOk="0" h="1800199" w="1802378">
                      <a:moveTo>
                        <a:pt x="0" y="0"/>
                      </a:moveTo>
                      <a:lnTo>
                        <a:pt x="1802378" y="0"/>
                      </a:lnTo>
                      <a:lnTo>
                        <a:pt x="1802378" y="289727"/>
                      </a:lnTo>
                      <a:lnTo>
                        <a:pt x="1801366" y="289727"/>
                      </a:lnTo>
                      <a:lnTo>
                        <a:pt x="901188" y="1800199"/>
                      </a:lnTo>
                      <a:lnTo>
                        <a:pt x="1012" y="289727"/>
                      </a:lnTo>
                      <a:lnTo>
                        <a:pt x="0" y="289727"/>
                      </a:lnTo>
                      <a:lnTo>
                        <a:pt x="0" y="28803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5BE55"/>
                    </a:gs>
                    <a:gs pos="100000">
                      <a:srgbClr val="F5BE55"/>
                    </a:gs>
                  </a:gsLst>
                  <a:lin ang="19799999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" name="Google Shape;42;p8"/>
                <p:cNvSpPr/>
                <p:nvPr/>
              </p:nvSpPr>
              <p:spPr>
                <a:xfrm>
                  <a:off x="2984722" y="3392706"/>
                  <a:ext cx="180870" cy="787996"/>
                </a:xfrm>
                <a:custGeom>
                  <a:rect b="b" l="l" r="r" t="t"/>
                  <a:pathLst>
                    <a:path extrusionOk="0" h="1820658" w="1359043">
                      <a:moveTo>
                        <a:pt x="0" y="0"/>
                      </a:moveTo>
                      <a:lnTo>
                        <a:pt x="1359043" y="0"/>
                      </a:lnTo>
                      <a:lnTo>
                        <a:pt x="1359043" y="212596"/>
                      </a:lnTo>
                      <a:lnTo>
                        <a:pt x="720119" y="1820658"/>
                      </a:lnTo>
                      <a:lnTo>
                        <a:pt x="1012" y="289727"/>
                      </a:lnTo>
                      <a:lnTo>
                        <a:pt x="0" y="289727"/>
                      </a:lnTo>
                      <a:lnTo>
                        <a:pt x="0" y="2880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8D185"/>
                    </a:gs>
                    <a:gs pos="100000">
                      <a:srgbClr val="F8D185"/>
                    </a:gs>
                  </a:gsLst>
                  <a:lin ang="19799999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" name="Google Shape;43;p8"/>
                <p:cNvSpPr/>
                <p:nvPr/>
              </p:nvSpPr>
              <p:spPr>
                <a:xfrm>
                  <a:off x="2810055" y="3399597"/>
                  <a:ext cx="264192" cy="763141"/>
                </a:xfrm>
                <a:custGeom>
                  <a:rect b="b" l="l" r="r" t="t"/>
                  <a:pathLst>
                    <a:path extrusionOk="0" h="1763232" w="1331023">
                      <a:moveTo>
                        <a:pt x="0" y="0"/>
                      </a:moveTo>
                      <a:lnTo>
                        <a:pt x="897414" y="0"/>
                      </a:lnTo>
                      <a:cubicBezTo>
                        <a:pt x="898890" y="70865"/>
                        <a:pt x="900367" y="141731"/>
                        <a:pt x="901843" y="212596"/>
                      </a:cubicBezTo>
                      <a:lnTo>
                        <a:pt x="1331023" y="1763232"/>
                      </a:lnTo>
                      <a:lnTo>
                        <a:pt x="1012" y="289727"/>
                      </a:lnTo>
                      <a:lnTo>
                        <a:pt x="0" y="289727"/>
                      </a:lnTo>
                      <a:lnTo>
                        <a:pt x="0" y="2880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BE3B4"/>
                    </a:gs>
                    <a:gs pos="100000">
                      <a:srgbClr val="FBE3B4"/>
                    </a:gs>
                  </a:gsLst>
                  <a:lin ang="19799999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" name="Google Shape;44;p8"/>
                <p:cNvSpPr/>
                <p:nvPr/>
              </p:nvSpPr>
              <p:spPr>
                <a:xfrm>
                  <a:off x="2811292" y="1677194"/>
                  <a:ext cx="177768" cy="1815900"/>
                </a:xfrm>
                <a:custGeom>
                  <a:rect b="b" l="l" r="r" t="t"/>
                  <a:pathLst>
                    <a:path extrusionOk="0" h="4392488" w="571061">
                      <a:moveTo>
                        <a:pt x="0" y="0"/>
                      </a:moveTo>
                      <a:lnTo>
                        <a:pt x="571061" y="0"/>
                      </a:lnTo>
                      <a:lnTo>
                        <a:pt x="571061" y="4392488"/>
                      </a:lnTo>
                      <a:lnTo>
                        <a:pt x="560315" y="4392488"/>
                      </a:lnTo>
                      <a:cubicBezTo>
                        <a:pt x="531263" y="4268191"/>
                        <a:pt x="419108" y="4176464"/>
                        <a:pt x="285530" y="4176464"/>
                      </a:cubicBezTo>
                      <a:cubicBezTo>
                        <a:pt x="151952" y="4176464"/>
                        <a:pt x="39798" y="4268191"/>
                        <a:pt x="10747" y="4392488"/>
                      </a:cubicBezTo>
                      <a:lnTo>
                        <a:pt x="0" y="4392488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CEAED"/>
                    </a:gs>
                    <a:gs pos="100000">
                      <a:srgbClr val="BCEAED"/>
                    </a:gs>
                  </a:gsLst>
                  <a:lin ang="19799999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" name="Google Shape;45;p8"/>
                <p:cNvSpPr/>
                <p:nvPr/>
              </p:nvSpPr>
              <p:spPr>
                <a:xfrm>
                  <a:off x="2987824" y="1677195"/>
                  <a:ext cx="177768" cy="1815900"/>
                </a:xfrm>
                <a:custGeom>
                  <a:rect b="b" l="l" r="r" t="t"/>
                  <a:pathLst>
                    <a:path extrusionOk="0" h="4392488" w="571061">
                      <a:moveTo>
                        <a:pt x="0" y="0"/>
                      </a:moveTo>
                      <a:lnTo>
                        <a:pt x="571061" y="0"/>
                      </a:lnTo>
                      <a:lnTo>
                        <a:pt x="571061" y="4392488"/>
                      </a:lnTo>
                      <a:lnTo>
                        <a:pt x="560315" y="4392488"/>
                      </a:lnTo>
                      <a:cubicBezTo>
                        <a:pt x="531263" y="4268191"/>
                        <a:pt x="419108" y="4176464"/>
                        <a:pt x="285530" y="4176464"/>
                      </a:cubicBezTo>
                      <a:cubicBezTo>
                        <a:pt x="151952" y="4176464"/>
                        <a:pt x="39798" y="4268191"/>
                        <a:pt x="10747" y="4392488"/>
                      </a:cubicBezTo>
                      <a:lnTo>
                        <a:pt x="0" y="4392488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0DCE2"/>
                    </a:gs>
                    <a:gs pos="100000">
                      <a:srgbClr val="90DCE2"/>
                    </a:gs>
                  </a:gsLst>
                  <a:lin ang="19799999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" name="Google Shape;46;p8"/>
                <p:cNvSpPr/>
                <p:nvPr/>
              </p:nvSpPr>
              <p:spPr>
                <a:xfrm>
                  <a:off x="3165590" y="1677196"/>
                  <a:ext cx="177768" cy="1815899"/>
                </a:xfrm>
                <a:custGeom>
                  <a:rect b="b" l="l" r="r" t="t"/>
                  <a:pathLst>
                    <a:path extrusionOk="0" h="4392488" w="571061">
                      <a:moveTo>
                        <a:pt x="0" y="0"/>
                      </a:moveTo>
                      <a:lnTo>
                        <a:pt x="571061" y="0"/>
                      </a:lnTo>
                      <a:lnTo>
                        <a:pt x="571061" y="4392488"/>
                      </a:lnTo>
                      <a:lnTo>
                        <a:pt x="560315" y="4392488"/>
                      </a:lnTo>
                      <a:cubicBezTo>
                        <a:pt x="531263" y="4268191"/>
                        <a:pt x="419108" y="4176464"/>
                        <a:pt x="285530" y="4176464"/>
                      </a:cubicBezTo>
                      <a:cubicBezTo>
                        <a:pt x="151952" y="4176464"/>
                        <a:pt x="39798" y="4268191"/>
                        <a:pt x="10747" y="4392488"/>
                      </a:cubicBezTo>
                      <a:lnTo>
                        <a:pt x="0" y="43924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" name="Google Shape;47;p8"/>
                <p:cNvSpPr/>
                <p:nvPr/>
              </p:nvSpPr>
              <p:spPr>
                <a:xfrm rot="10800000">
                  <a:off x="2987823" y="3961239"/>
                  <a:ext cx="177768" cy="235517"/>
                </a:xfrm>
                <a:prstGeom prst="triangle">
                  <a:avLst>
                    <a:gd fmla="val 50000" name="adj"/>
                  </a:avLst>
                </a:prstGeom>
                <a:solidFill>
                  <a:srgbClr val="3F3F3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8" name="Google Shape;48;p8"/>
              <p:cNvGrpSpPr/>
              <p:nvPr/>
            </p:nvGrpSpPr>
            <p:grpSpPr>
              <a:xfrm>
                <a:off x="1359132" y="345882"/>
                <a:ext cx="1966239" cy="1811155"/>
                <a:chOff x="1888981" y="1110787"/>
                <a:chExt cx="2254374" cy="2076562"/>
              </a:xfrm>
            </p:grpSpPr>
            <p:sp>
              <p:nvSpPr>
                <p:cNvPr id="49" name="Google Shape;49;p8"/>
                <p:cNvSpPr/>
                <p:nvPr/>
              </p:nvSpPr>
              <p:spPr>
                <a:xfrm rot="8100000">
                  <a:off x="2322441" y="1563466"/>
                  <a:ext cx="1333455" cy="1333457"/>
                </a:xfrm>
                <a:custGeom>
                  <a:rect b="b" l="l" r="r" t="t"/>
                  <a:pathLst>
                    <a:path extrusionOk="0" h="2192671" w="2192670">
                      <a:moveTo>
                        <a:pt x="293361" y="1899310"/>
                      </a:moveTo>
                      <a:cubicBezTo>
                        <a:pt x="112107" y="1718057"/>
                        <a:pt x="0" y="1467657"/>
                        <a:pt x="0" y="1191074"/>
                      </a:cubicBezTo>
                      <a:cubicBezTo>
                        <a:pt x="0" y="637907"/>
                        <a:pt x="448430" y="189477"/>
                        <a:pt x="1001597" y="189477"/>
                      </a:cubicBezTo>
                      <a:lnTo>
                        <a:pt x="1341342" y="189477"/>
                      </a:lnTo>
                      <a:lnTo>
                        <a:pt x="1530818" y="0"/>
                      </a:lnTo>
                      <a:cubicBezTo>
                        <a:pt x="1606970" y="-76151"/>
                        <a:pt x="1730435" y="-76151"/>
                        <a:pt x="1806586" y="0"/>
                      </a:cubicBezTo>
                      <a:lnTo>
                        <a:pt x="1996062" y="189477"/>
                      </a:lnTo>
                      <a:lnTo>
                        <a:pt x="2003194" y="189477"/>
                      </a:lnTo>
                      <a:lnTo>
                        <a:pt x="2003194" y="196609"/>
                      </a:lnTo>
                      <a:lnTo>
                        <a:pt x="2192670" y="386085"/>
                      </a:lnTo>
                      <a:cubicBezTo>
                        <a:pt x="2268822" y="462236"/>
                        <a:pt x="2268822" y="585701"/>
                        <a:pt x="2192670" y="661852"/>
                      </a:cubicBezTo>
                      <a:lnTo>
                        <a:pt x="2003193" y="851329"/>
                      </a:lnTo>
                      <a:cubicBezTo>
                        <a:pt x="2003193" y="964577"/>
                        <a:pt x="2003194" y="1077826"/>
                        <a:pt x="2003194" y="1191074"/>
                      </a:cubicBezTo>
                      <a:cubicBezTo>
                        <a:pt x="2003194" y="1744241"/>
                        <a:pt x="1554764" y="2192671"/>
                        <a:pt x="1001597" y="2192671"/>
                      </a:cubicBezTo>
                      <a:cubicBezTo>
                        <a:pt x="725014" y="2192671"/>
                        <a:pt x="474614" y="2080563"/>
                        <a:pt x="293361" y="189931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5080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" name="Google Shape;50;p8"/>
                <p:cNvSpPr/>
                <p:nvPr/>
              </p:nvSpPr>
              <p:spPr>
                <a:xfrm rot="10800000">
                  <a:off x="2751763" y="2230194"/>
                  <a:ext cx="457200" cy="783671"/>
                </a:xfrm>
                <a:prstGeom prst="trapezoid">
                  <a:avLst>
                    <a:gd fmla="val 25000" name="adj"/>
                  </a:avLst>
                </a:prstGeom>
                <a:solidFill>
                  <a:schemeClr val="lt1"/>
                </a:solidFill>
                <a:ln cap="flat" cmpd="sng" w="3810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" name="Google Shape;51;p8"/>
                <p:cNvSpPr/>
                <p:nvPr/>
              </p:nvSpPr>
              <p:spPr>
                <a:xfrm rot="2700000">
                  <a:off x="3710962" y="1407964"/>
                  <a:ext cx="119821" cy="299553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" name="Google Shape;52;p8"/>
                <p:cNvSpPr/>
                <p:nvPr/>
              </p:nvSpPr>
              <p:spPr>
                <a:xfrm flipH="1" rot="-2700000">
                  <a:off x="2156327" y="1407964"/>
                  <a:ext cx="119821" cy="299553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2"/>
                </a:solidFill>
                <a:ln cap="flat" cmpd="sng" w="2540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" name="Google Shape;53;p8"/>
                <p:cNvSpPr/>
                <p:nvPr/>
              </p:nvSpPr>
              <p:spPr>
                <a:xfrm>
                  <a:off x="2935970" y="1110787"/>
                  <a:ext cx="119821" cy="299553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" name="Google Shape;54;p8"/>
                <p:cNvSpPr/>
                <p:nvPr/>
              </p:nvSpPr>
              <p:spPr>
                <a:xfrm rot="5400000">
                  <a:off x="3933668" y="1996109"/>
                  <a:ext cx="119821" cy="299553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" name="Google Shape;55;p8"/>
                <p:cNvSpPr/>
                <p:nvPr/>
              </p:nvSpPr>
              <p:spPr>
                <a:xfrm flipH="1" rot="-5400000">
                  <a:off x="1978847" y="1919902"/>
                  <a:ext cx="119821" cy="299553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" name="Google Shape;56;p8"/>
                <p:cNvSpPr/>
                <p:nvPr/>
              </p:nvSpPr>
              <p:spPr>
                <a:xfrm>
                  <a:off x="2692290" y="3074683"/>
                  <a:ext cx="612000" cy="112666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" name="Google Shape;57;p8"/>
                <p:cNvSpPr/>
                <p:nvPr/>
              </p:nvSpPr>
              <p:spPr>
                <a:xfrm>
                  <a:off x="2833284" y="2139702"/>
                  <a:ext cx="71867" cy="179668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" name="Google Shape;58;p8"/>
                <p:cNvSpPr/>
                <p:nvPr/>
              </p:nvSpPr>
              <p:spPr>
                <a:xfrm>
                  <a:off x="2957504" y="2139702"/>
                  <a:ext cx="71867" cy="179668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" name="Google Shape;59;p8"/>
                <p:cNvSpPr/>
                <p:nvPr/>
              </p:nvSpPr>
              <p:spPr>
                <a:xfrm>
                  <a:off x="3081724" y="2139702"/>
                  <a:ext cx="71867" cy="179668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60" name="Google Shape;60;p8"/>
            <p:cNvSpPr/>
            <p:nvPr/>
          </p:nvSpPr>
          <p:spPr>
            <a:xfrm>
              <a:off x="-26372" y="2530131"/>
              <a:ext cx="3091680" cy="1938501"/>
            </a:xfrm>
            <a:custGeom>
              <a:rect b="b" l="l" r="r" t="t"/>
              <a:pathLst>
                <a:path extrusionOk="0" h="1811553" w="2889213">
                  <a:moveTo>
                    <a:pt x="2150164" y="113773"/>
                  </a:moveTo>
                  <a:lnTo>
                    <a:pt x="2655476" y="469395"/>
                  </a:lnTo>
                  <a:cubicBezTo>
                    <a:pt x="2724937" y="612627"/>
                    <a:pt x="2790110" y="774578"/>
                    <a:pt x="2828170" y="895281"/>
                  </a:cubicBezTo>
                  <a:cubicBezTo>
                    <a:pt x="2845006" y="1009922"/>
                    <a:pt x="2872906" y="1094971"/>
                    <a:pt x="2883834" y="1193615"/>
                  </a:cubicBezTo>
                  <a:cubicBezTo>
                    <a:pt x="2898597" y="1276508"/>
                    <a:pt x="2882583" y="1383685"/>
                    <a:pt x="2840612" y="1449135"/>
                  </a:cubicBezTo>
                  <a:cubicBezTo>
                    <a:pt x="2801112" y="1388173"/>
                    <a:pt x="2764708" y="1276910"/>
                    <a:pt x="2632493" y="1060062"/>
                  </a:cubicBezTo>
                  <a:cubicBezTo>
                    <a:pt x="2521003" y="837054"/>
                    <a:pt x="2268591" y="370791"/>
                    <a:pt x="2150164" y="113773"/>
                  </a:cubicBezTo>
                  <a:close/>
                  <a:moveTo>
                    <a:pt x="1348782" y="0"/>
                  </a:moveTo>
                  <a:cubicBezTo>
                    <a:pt x="1445338" y="154432"/>
                    <a:pt x="1639668" y="165874"/>
                    <a:pt x="1714668" y="204372"/>
                  </a:cubicBezTo>
                  <a:cubicBezTo>
                    <a:pt x="1723722" y="285320"/>
                    <a:pt x="1831199" y="402612"/>
                    <a:pt x="1866896" y="462766"/>
                  </a:cubicBezTo>
                  <a:cubicBezTo>
                    <a:pt x="1913125" y="544588"/>
                    <a:pt x="1935949" y="596454"/>
                    <a:pt x="1973469" y="669299"/>
                  </a:cubicBezTo>
                  <a:cubicBezTo>
                    <a:pt x="1909251" y="682689"/>
                    <a:pt x="1863715" y="712895"/>
                    <a:pt x="1866010" y="762998"/>
                  </a:cubicBezTo>
                  <a:cubicBezTo>
                    <a:pt x="1884495" y="971782"/>
                    <a:pt x="2517373" y="1008755"/>
                    <a:pt x="2733769" y="1271909"/>
                  </a:cubicBezTo>
                  <a:cubicBezTo>
                    <a:pt x="2839248" y="1365427"/>
                    <a:pt x="2779441" y="1512521"/>
                    <a:pt x="2694623" y="1524483"/>
                  </a:cubicBezTo>
                  <a:cubicBezTo>
                    <a:pt x="2575007" y="1522308"/>
                    <a:pt x="2538107" y="1485627"/>
                    <a:pt x="2385869" y="1470403"/>
                  </a:cubicBezTo>
                  <a:cubicBezTo>
                    <a:pt x="2333676" y="1639614"/>
                    <a:pt x="2280982" y="1755416"/>
                    <a:pt x="2214278" y="1811553"/>
                  </a:cubicBezTo>
                  <a:cubicBezTo>
                    <a:pt x="2147576" y="1804531"/>
                    <a:pt x="2033271" y="1685187"/>
                    <a:pt x="2074819" y="1450562"/>
                  </a:cubicBezTo>
                  <a:cubicBezTo>
                    <a:pt x="1992109" y="1541380"/>
                    <a:pt x="1856720" y="1716561"/>
                    <a:pt x="1739085" y="1756177"/>
                  </a:cubicBezTo>
                  <a:cubicBezTo>
                    <a:pt x="1647742" y="1688758"/>
                    <a:pt x="1625791" y="1561162"/>
                    <a:pt x="1648664" y="1466917"/>
                  </a:cubicBezTo>
                  <a:cubicBezTo>
                    <a:pt x="1575908" y="1517602"/>
                    <a:pt x="1475987" y="1575732"/>
                    <a:pt x="1376671" y="1585086"/>
                  </a:cubicBezTo>
                  <a:cubicBezTo>
                    <a:pt x="1265755" y="1421973"/>
                    <a:pt x="1344050" y="1304532"/>
                    <a:pt x="1415819" y="1219713"/>
                  </a:cubicBezTo>
                  <a:cubicBezTo>
                    <a:pt x="1106992" y="1284958"/>
                    <a:pt x="922130" y="1226237"/>
                    <a:pt x="665501" y="1160992"/>
                  </a:cubicBezTo>
                  <a:cubicBezTo>
                    <a:pt x="467591" y="1128369"/>
                    <a:pt x="282729" y="1004403"/>
                    <a:pt x="0" y="1010928"/>
                  </a:cubicBezTo>
                  <a:lnTo>
                    <a:pt x="13050" y="169268"/>
                  </a:lnTo>
                  <a:cubicBezTo>
                    <a:pt x="722590" y="234513"/>
                    <a:pt x="1132701" y="28762"/>
                    <a:pt x="1348782" y="0"/>
                  </a:cubicBezTo>
                  <a:close/>
                </a:path>
              </a:pathLst>
            </a:custGeom>
            <a:gradFill>
              <a:gsLst>
                <a:gs pos="0">
                  <a:srgbClr val="F8D185"/>
                </a:gs>
                <a:gs pos="100000">
                  <a:srgbClr val="F8D185"/>
                </a:gs>
              </a:gsLst>
              <a:lin ang="19799999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8"/>
          <p:cNvSpPr/>
          <p:nvPr/>
        </p:nvSpPr>
        <p:spPr>
          <a:xfrm>
            <a:off x="489261" y="4371950"/>
            <a:ext cx="410332" cy="426894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Agenda Layout">
  <p:cSld name="4_Agenda Layou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/>
          <p:nvPr/>
        </p:nvSpPr>
        <p:spPr>
          <a:xfrm>
            <a:off x="-2604" y="0"/>
            <a:ext cx="2931530" cy="5143500"/>
          </a:xfrm>
          <a:prstGeom prst="rect">
            <a:avLst/>
          </a:prstGeom>
          <a:solidFill>
            <a:srgbClr val="1A3E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dell\Desktop\Developer 1.png" id="64" name="Google Shape;64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0034" y="3569636"/>
            <a:ext cx="1905703" cy="157386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9"/>
          <p:cNvSpPr/>
          <p:nvPr/>
        </p:nvSpPr>
        <p:spPr>
          <a:xfrm>
            <a:off x="8460432" y="4450206"/>
            <a:ext cx="410332" cy="426894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Basic Layout">
  <p:cSld name="3_Basic Layou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/>
          <p:nvPr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0"/>
          <p:cNvSpPr/>
          <p:nvPr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.png" id="71" name="Google Shape;71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8057" y="3010192"/>
            <a:ext cx="351128" cy="77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Layout">
  <p:cSld name="Basic Layou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1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1"/>
          <p:cNvSpPr/>
          <p:nvPr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4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7.xml"/><Relationship Id="rId19" Type="http://schemas.openxmlformats.org/officeDocument/2006/relationships/slideLayout" Target="../slideLayouts/slideLayout21.xml"/><Relationship Id="rId6" Type="http://schemas.openxmlformats.org/officeDocument/2006/relationships/slideLayout" Target="../slideLayouts/slideLayout8.xml"/><Relationship Id="rId1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1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Relationship Id="rId4" Type="http://schemas.openxmlformats.org/officeDocument/2006/relationships/image" Target="../media/image3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Relationship Id="rId4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Relationship Id="rId4" Type="http://schemas.openxmlformats.org/officeDocument/2006/relationships/image" Target="../media/image3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Relationship Id="rId4" Type="http://schemas.openxmlformats.org/officeDocument/2006/relationships/image" Target="../media/image3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Relationship Id="rId4" Type="http://schemas.openxmlformats.org/officeDocument/2006/relationships/image" Target="../media/image37.png"/><Relationship Id="rId5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Relationship Id="rId4" Type="http://schemas.openxmlformats.org/officeDocument/2006/relationships/image" Target="../media/image3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Relationship Id="rId4" Type="http://schemas.openxmlformats.org/officeDocument/2006/relationships/image" Target="../media/image3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Relationship Id="rId4" Type="http://schemas.openxmlformats.org/officeDocument/2006/relationships/image" Target="../media/image2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Relationship Id="rId4" Type="http://schemas.openxmlformats.org/officeDocument/2006/relationships/image" Target="../media/image3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www.youtube.com/user/ZaranTech" TargetMode="External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408824" y="2764917"/>
            <a:ext cx="5555664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</a:pPr>
            <a:r>
              <a:rPr b="1" lang="en-US" sz="2600"/>
              <a:t>JavaScript – Part A </a:t>
            </a:r>
            <a:endParaRPr b="1" sz="2600"/>
          </a:p>
        </p:txBody>
      </p:sp>
      <p:pic>
        <p:nvPicPr>
          <p:cNvPr descr="D:\Saji\ZaranTech Logo\ZaranTech-White-Logo.png" id="158" name="Google Shape;15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0312" y="123478"/>
            <a:ext cx="1584176" cy="4277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26"/>
          <p:cNvCxnSpPr/>
          <p:nvPr/>
        </p:nvCxnSpPr>
        <p:spPr>
          <a:xfrm rot="10800000">
            <a:off x="3503744" y="2658446"/>
            <a:ext cx="3096344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4724400" y="1652977"/>
            <a:ext cx="4570908" cy="4615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SAP </a:t>
            </a:r>
            <a:r>
              <a:rPr b="1" lang="en-US" sz="30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UI5 FIORI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6"/>
          <p:cNvSpPr/>
          <p:nvPr/>
        </p:nvSpPr>
        <p:spPr>
          <a:xfrm>
            <a:off x="3469108" y="1312263"/>
            <a:ext cx="1143000" cy="1143000"/>
          </a:xfrm>
          <a:prstGeom prst="ellipse">
            <a:avLst/>
          </a:prstGeom>
          <a:noFill/>
          <a:ln cap="flat" cmpd="sng" w="571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 result for sap fiori logo" id="162" name="Google Shape;16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94987" y="1538142"/>
            <a:ext cx="691242" cy="69124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3" name="Google Shape;163;p26"/>
          <p:cNvGrpSpPr/>
          <p:nvPr/>
        </p:nvGrpSpPr>
        <p:grpSpPr>
          <a:xfrm>
            <a:off x="3469108" y="3403145"/>
            <a:ext cx="3313886" cy="307777"/>
            <a:chOff x="3558363" y="3704133"/>
            <a:chExt cx="3313886" cy="307777"/>
          </a:xfrm>
        </p:grpSpPr>
        <p:sp>
          <p:nvSpPr>
            <p:cNvPr id="164" name="Google Shape;164;p26"/>
            <p:cNvSpPr txBox="1"/>
            <p:nvPr/>
          </p:nvSpPr>
          <p:spPr>
            <a:xfrm>
              <a:off x="3847913" y="3704133"/>
              <a:ext cx="30243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www.zarantech.com </a:t>
              </a:r>
              <a:endParaRPr/>
            </a:p>
          </p:txBody>
        </p:sp>
        <p:sp>
          <p:nvSpPr>
            <p:cNvPr id="165" name="Google Shape;165;p26"/>
            <p:cNvSpPr/>
            <p:nvPr/>
          </p:nvSpPr>
          <p:spPr>
            <a:xfrm>
              <a:off x="3558363" y="3744704"/>
              <a:ext cx="276792" cy="267206"/>
            </a:xfrm>
            <a:custGeom>
              <a:rect b="b" l="l" r="r" t="t"/>
              <a:pathLst>
                <a:path extrusionOk="0" h="634" w="634">
                  <a:moveTo>
                    <a:pt x="324" y="0"/>
                  </a:moveTo>
                  <a:lnTo>
                    <a:pt x="324" y="0"/>
                  </a:lnTo>
                  <a:cubicBezTo>
                    <a:pt x="148" y="0"/>
                    <a:pt x="0" y="147"/>
                    <a:pt x="0" y="324"/>
                  </a:cubicBezTo>
                  <a:cubicBezTo>
                    <a:pt x="0" y="486"/>
                    <a:pt x="148" y="633"/>
                    <a:pt x="324" y="633"/>
                  </a:cubicBezTo>
                  <a:cubicBezTo>
                    <a:pt x="486" y="633"/>
                    <a:pt x="633" y="486"/>
                    <a:pt x="633" y="324"/>
                  </a:cubicBezTo>
                  <a:cubicBezTo>
                    <a:pt x="633" y="147"/>
                    <a:pt x="486" y="0"/>
                    <a:pt x="324" y="0"/>
                  </a:cubicBezTo>
                  <a:close/>
                  <a:moveTo>
                    <a:pt x="545" y="162"/>
                  </a:moveTo>
                  <a:lnTo>
                    <a:pt x="545" y="162"/>
                  </a:lnTo>
                  <a:cubicBezTo>
                    <a:pt x="574" y="206"/>
                    <a:pt x="589" y="251"/>
                    <a:pt x="589" y="294"/>
                  </a:cubicBezTo>
                  <a:cubicBezTo>
                    <a:pt x="442" y="294"/>
                    <a:pt x="442" y="294"/>
                    <a:pt x="442" y="294"/>
                  </a:cubicBezTo>
                  <a:cubicBezTo>
                    <a:pt x="442" y="265"/>
                    <a:pt x="427" y="221"/>
                    <a:pt x="427" y="192"/>
                  </a:cubicBezTo>
                  <a:cubicBezTo>
                    <a:pt x="471" y="192"/>
                    <a:pt x="516" y="177"/>
                    <a:pt x="545" y="162"/>
                  </a:cubicBezTo>
                  <a:close/>
                  <a:moveTo>
                    <a:pt x="516" y="133"/>
                  </a:moveTo>
                  <a:lnTo>
                    <a:pt x="516" y="133"/>
                  </a:lnTo>
                  <a:cubicBezTo>
                    <a:pt x="486" y="147"/>
                    <a:pt x="457" y="147"/>
                    <a:pt x="412" y="147"/>
                  </a:cubicBezTo>
                  <a:cubicBezTo>
                    <a:pt x="412" y="118"/>
                    <a:pt x="398" y="89"/>
                    <a:pt x="383" y="59"/>
                  </a:cubicBezTo>
                  <a:cubicBezTo>
                    <a:pt x="442" y="59"/>
                    <a:pt x="486" y="89"/>
                    <a:pt x="516" y="133"/>
                  </a:cubicBezTo>
                  <a:close/>
                  <a:moveTo>
                    <a:pt x="236" y="294"/>
                  </a:moveTo>
                  <a:lnTo>
                    <a:pt x="236" y="294"/>
                  </a:lnTo>
                  <a:cubicBezTo>
                    <a:pt x="236" y="265"/>
                    <a:pt x="251" y="236"/>
                    <a:pt x="251" y="192"/>
                  </a:cubicBezTo>
                  <a:cubicBezTo>
                    <a:pt x="280" y="206"/>
                    <a:pt x="295" y="206"/>
                    <a:pt x="324" y="206"/>
                  </a:cubicBezTo>
                  <a:cubicBezTo>
                    <a:pt x="339" y="206"/>
                    <a:pt x="369" y="206"/>
                    <a:pt x="383" y="192"/>
                  </a:cubicBezTo>
                  <a:cubicBezTo>
                    <a:pt x="398" y="236"/>
                    <a:pt x="398" y="265"/>
                    <a:pt x="398" y="294"/>
                  </a:cubicBezTo>
                  <a:lnTo>
                    <a:pt x="236" y="294"/>
                  </a:lnTo>
                  <a:close/>
                  <a:moveTo>
                    <a:pt x="398" y="339"/>
                  </a:moveTo>
                  <a:lnTo>
                    <a:pt x="398" y="339"/>
                  </a:lnTo>
                  <a:cubicBezTo>
                    <a:pt x="398" y="368"/>
                    <a:pt x="398" y="412"/>
                    <a:pt x="383" y="442"/>
                  </a:cubicBezTo>
                  <a:cubicBezTo>
                    <a:pt x="369" y="442"/>
                    <a:pt x="339" y="442"/>
                    <a:pt x="324" y="442"/>
                  </a:cubicBezTo>
                  <a:cubicBezTo>
                    <a:pt x="295" y="442"/>
                    <a:pt x="280" y="442"/>
                    <a:pt x="251" y="442"/>
                  </a:cubicBezTo>
                  <a:cubicBezTo>
                    <a:pt x="251" y="412"/>
                    <a:pt x="236" y="368"/>
                    <a:pt x="236" y="339"/>
                  </a:cubicBezTo>
                  <a:lnTo>
                    <a:pt x="398" y="339"/>
                  </a:lnTo>
                  <a:close/>
                  <a:moveTo>
                    <a:pt x="295" y="44"/>
                  </a:moveTo>
                  <a:lnTo>
                    <a:pt x="295" y="44"/>
                  </a:lnTo>
                  <a:cubicBezTo>
                    <a:pt x="310" y="44"/>
                    <a:pt x="310" y="44"/>
                    <a:pt x="324" y="44"/>
                  </a:cubicBezTo>
                  <a:lnTo>
                    <a:pt x="339" y="44"/>
                  </a:lnTo>
                  <a:cubicBezTo>
                    <a:pt x="354" y="74"/>
                    <a:pt x="369" y="118"/>
                    <a:pt x="383" y="162"/>
                  </a:cubicBezTo>
                  <a:cubicBezTo>
                    <a:pt x="354" y="162"/>
                    <a:pt x="339" y="162"/>
                    <a:pt x="324" y="162"/>
                  </a:cubicBezTo>
                  <a:cubicBezTo>
                    <a:pt x="295" y="162"/>
                    <a:pt x="280" y="162"/>
                    <a:pt x="265" y="162"/>
                  </a:cubicBezTo>
                  <a:cubicBezTo>
                    <a:pt x="265" y="118"/>
                    <a:pt x="280" y="74"/>
                    <a:pt x="295" y="44"/>
                  </a:cubicBezTo>
                  <a:close/>
                  <a:moveTo>
                    <a:pt x="251" y="59"/>
                  </a:moveTo>
                  <a:lnTo>
                    <a:pt x="251" y="59"/>
                  </a:lnTo>
                  <a:cubicBezTo>
                    <a:pt x="236" y="89"/>
                    <a:pt x="221" y="118"/>
                    <a:pt x="221" y="147"/>
                  </a:cubicBezTo>
                  <a:cubicBezTo>
                    <a:pt x="192" y="147"/>
                    <a:pt x="148" y="147"/>
                    <a:pt x="118" y="133"/>
                  </a:cubicBezTo>
                  <a:cubicBezTo>
                    <a:pt x="148" y="89"/>
                    <a:pt x="207" y="59"/>
                    <a:pt x="251" y="59"/>
                  </a:cubicBezTo>
                  <a:close/>
                  <a:moveTo>
                    <a:pt x="89" y="162"/>
                  </a:moveTo>
                  <a:lnTo>
                    <a:pt x="89" y="162"/>
                  </a:lnTo>
                  <a:cubicBezTo>
                    <a:pt x="133" y="177"/>
                    <a:pt x="177" y="192"/>
                    <a:pt x="207" y="192"/>
                  </a:cubicBezTo>
                  <a:cubicBezTo>
                    <a:pt x="207" y="221"/>
                    <a:pt x="207" y="265"/>
                    <a:pt x="207" y="294"/>
                  </a:cubicBezTo>
                  <a:cubicBezTo>
                    <a:pt x="44" y="294"/>
                    <a:pt x="44" y="294"/>
                    <a:pt x="44" y="294"/>
                  </a:cubicBezTo>
                  <a:cubicBezTo>
                    <a:pt x="44" y="251"/>
                    <a:pt x="59" y="206"/>
                    <a:pt x="89" y="162"/>
                  </a:cubicBezTo>
                  <a:close/>
                  <a:moveTo>
                    <a:pt x="89" y="471"/>
                  </a:moveTo>
                  <a:lnTo>
                    <a:pt x="89" y="471"/>
                  </a:lnTo>
                  <a:cubicBezTo>
                    <a:pt x="59" y="427"/>
                    <a:pt x="44" y="383"/>
                    <a:pt x="44" y="339"/>
                  </a:cubicBezTo>
                  <a:cubicBezTo>
                    <a:pt x="207" y="339"/>
                    <a:pt x="207" y="339"/>
                    <a:pt x="207" y="339"/>
                  </a:cubicBezTo>
                  <a:cubicBezTo>
                    <a:pt x="207" y="368"/>
                    <a:pt x="207" y="412"/>
                    <a:pt x="207" y="442"/>
                  </a:cubicBezTo>
                  <a:cubicBezTo>
                    <a:pt x="177" y="457"/>
                    <a:pt x="133" y="457"/>
                    <a:pt x="89" y="471"/>
                  </a:cubicBezTo>
                  <a:close/>
                  <a:moveTo>
                    <a:pt x="118" y="501"/>
                  </a:moveTo>
                  <a:lnTo>
                    <a:pt x="118" y="501"/>
                  </a:lnTo>
                  <a:cubicBezTo>
                    <a:pt x="148" y="501"/>
                    <a:pt x="192" y="486"/>
                    <a:pt x="221" y="486"/>
                  </a:cubicBezTo>
                  <a:cubicBezTo>
                    <a:pt x="221" y="515"/>
                    <a:pt x="236" y="560"/>
                    <a:pt x="251" y="589"/>
                  </a:cubicBezTo>
                  <a:cubicBezTo>
                    <a:pt x="207" y="574"/>
                    <a:pt x="148" y="545"/>
                    <a:pt x="118" y="501"/>
                  </a:cubicBezTo>
                  <a:close/>
                  <a:moveTo>
                    <a:pt x="339" y="589"/>
                  </a:moveTo>
                  <a:lnTo>
                    <a:pt x="339" y="589"/>
                  </a:lnTo>
                  <a:lnTo>
                    <a:pt x="324" y="589"/>
                  </a:lnTo>
                  <a:cubicBezTo>
                    <a:pt x="310" y="589"/>
                    <a:pt x="310" y="589"/>
                    <a:pt x="295" y="589"/>
                  </a:cubicBezTo>
                  <a:cubicBezTo>
                    <a:pt x="280" y="560"/>
                    <a:pt x="265" y="515"/>
                    <a:pt x="265" y="471"/>
                  </a:cubicBezTo>
                  <a:cubicBezTo>
                    <a:pt x="280" y="471"/>
                    <a:pt x="295" y="471"/>
                    <a:pt x="324" y="471"/>
                  </a:cubicBezTo>
                  <a:cubicBezTo>
                    <a:pt x="339" y="471"/>
                    <a:pt x="354" y="471"/>
                    <a:pt x="383" y="471"/>
                  </a:cubicBezTo>
                  <a:cubicBezTo>
                    <a:pt x="369" y="515"/>
                    <a:pt x="354" y="560"/>
                    <a:pt x="339" y="589"/>
                  </a:cubicBezTo>
                  <a:close/>
                  <a:moveTo>
                    <a:pt x="383" y="589"/>
                  </a:moveTo>
                  <a:lnTo>
                    <a:pt x="383" y="589"/>
                  </a:lnTo>
                  <a:cubicBezTo>
                    <a:pt x="398" y="560"/>
                    <a:pt x="412" y="515"/>
                    <a:pt x="412" y="486"/>
                  </a:cubicBezTo>
                  <a:cubicBezTo>
                    <a:pt x="457" y="486"/>
                    <a:pt x="486" y="501"/>
                    <a:pt x="516" y="501"/>
                  </a:cubicBezTo>
                  <a:cubicBezTo>
                    <a:pt x="486" y="545"/>
                    <a:pt x="442" y="574"/>
                    <a:pt x="383" y="589"/>
                  </a:cubicBezTo>
                  <a:close/>
                  <a:moveTo>
                    <a:pt x="545" y="471"/>
                  </a:moveTo>
                  <a:lnTo>
                    <a:pt x="545" y="471"/>
                  </a:lnTo>
                  <a:cubicBezTo>
                    <a:pt x="516" y="457"/>
                    <a:pt x="471" y="457"/>
                    <a:pt x="427" y="442"/>
                  </a:cubicBezTo>
                  <a:cubicBezTo>
                    <a:pt x="427" y="412"/>
                    <a:pt x="442" y="368"/>
                    <a:pt x="442" y="339"/>
                  </a:cubicBezTo>
                  <a:cubicBezTo>
                    <a:pt x="589" y="339"/>
                    <a:pt x="589" y="339"/>
                    <a:pt x="589" y="339"/>
                  </a:cubicBezTo>
                  <a:cubicBezTo>
                    <a:pt x="589" y="383"/>
                    <a:pt x="574" y="427"/>
                    <a:pt x="545" y="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6" name="Google Shape;166;p26"/>
          <p:cNvSpPr txBox="1"/>
          <p:nvPr/>
        </p:nvSpPr>
        <p:spPr>
          <a:xfrm>
            <a:off x="10943" y="4856449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5"/>
          <p:cNvSpPr txBox="1"/>
          <p:nvPr/>
        </p:nvSpPr>
        <p:spPr>
          <a:xfrm>
            <a:off x="790595" y="182997"/>
            <a:ext cx="774415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" name="Google Shape;26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5"/>
          <p:cNvSpPr txBox="1"/>
          <p:nvPr/>
        </p:nvSpPr>
        <p:spPr>
          <a:xfrm>
            <a:off x="8336598" y="4432900"/>
            <a:ext cx="63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1" i="0" lang="en-US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15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67" name="Google Shape;267;p35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8" name="Google Shape;268;p35"/>
          <p:cNvSpPr txBox="1"/>
          <p:nvPr/>
        </p:nvSpPr>
        <p:spPr>
          <a:xfrm>
            <a:off x="249968" y="1007261"/>
            <a:ext cx="828477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JavaScript Statements</a:t>
            </a:r>
            <a:endParaRPr b="1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5"/>
          <p:cNvSpPr txBox="1"/>
          <p:nvPr/>
        </p:nvSpPr>
        <p:spPr>
          <a:xfrm>
            <a:off x="249968" y="1424738"/>
            <a:ext cx="8284779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 statements are composed of Values, Operators, Expressions, Keywords, and Comments.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Example:  </a:t>
            </a:r>
            <a:r>
              <a:rPr b="0" i="1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document.getElementById("demo").innerHTML = "Hello Participants.";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JavaScript programs contain many JavaScript statements.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statements are executed, one by one, in the same order as they are written.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 programs (and JavaScript statements) are often called JavaScript code.</a:t>
            </a:r>
            <a:endParaRPr/>
          </a:p>
          <a:p>
            <a:pPr indent="-1841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6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6"/>
          <p:cNvSpPr txBox="1"/>
          <p:nvPr/>
        </p:nvSpPr>
        <p:spPr>
          <a:xfrm>
            <a:off x="790595" y="182997"/>
            <a:ext cx="774415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6"/>
          <p:cNvSpPr txBox="1"/>
          <p:nvPr/>
        </p:nvSpPr>
        <p:spPr>
          <a:xfrm>
            <a:off x="8336598" y="4432900"/>
            <a:ext cx="63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1" i="0" lang="en-US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15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78" name="Google Shape;278;p36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9" name="Google Shape;279;p36"/>
          <p:cNvSpPr txBox="1"/>
          <p:nvPr/>
        </p:nvSpPr>
        <p:spPr>
          <a:xfrm>
            <a:off x="249968" y="1007261"/>
            <a:ext cx="828477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JavaScript Comments </a:t>
            </a:r>
            <a:endParaRPr b="1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36"/>
          <p:cNvSpPr txBox="1"/>
          <p:nvPr/>
        </p:nvSpPr>
        <p:spPr>
          <a:xfrm>
            <a:off x="249968" y="1424738"/>
            <a:ext cx="828477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to explain JavaScript code, and to make it more readable.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to prevent execution, when testing alternative code.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 line comments start with //.</a:t>
            </a:r>
            <a:endParaRPr/>
          </a:p>
        </p:txBody>
      </p:sp>
      <p:pic>
        <p:nvPicPr>
          <p:cNvPr id="281" name="Google Shape;281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0149" y="2701124"/>
            <a:ext cx="7766449" cy="1333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7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7"/>
          <p:cNvSpPr txBox="1"/>
          <p:nvPr/>
        </p:nvSpPr>
        <p:spPr>
          <a:xfrm>
            <a:off x="790595" y="182997"/>
            <a:ext cx="774415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" name="Google Shape;28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7"/>
          <p:cNvSpPr txBox="1"/>
          <p:nvPr/>
        </p:nvSpPr>
        <p:spPr>
          <a:xfrm>
            <a:off x="8336598" y="4432900"/>
            <a:ext cx="63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1" i="0" lang="en-US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15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90" name="Google Shape;290;p37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1" name="Google Shape;291;p37"/>
          <p:cNvSpPr txBox="1"/>
          <p:nvPr/>
        </p:nvSpPr>
        <p:spPr>
          <a:xfrm>
            <a:off x="249968" y="1007261"/>
            <a:ext cx="828477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JavaScript Comments </a:t>
            </a:r>
            <a:endParaRPr b="1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7"/>
          <p:cNvSpPr txBox="1"/>
          <p:nvPr/>
        </p:nvSpPr>
        <p:spPr>
          <a:xfrm>
            <a:off x="249968" y="1424738"/>
            <a:ext cx="8284779" cy="7927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Multi-line comments start with /* and end with */.</a:t>
            </a:r>
            <a:endParaRPr/>
          </a:p>
          <a:p>
            <a:pPr indent="-1841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3" name="Google Shape;293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9346" y="2101360"/>
            <a:ext cx="7817252" cy="1981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8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8"/>
          <p:cNvSpPr txBox="1"/>
          <p:nvPr/>
        </p:nvSpPr>
        <p:spPr>
          <a:xfrm>
            <a:off x="790595" y="182997"/>
            <a:ext cx="774415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0" name="Google Shape;30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8"/>
          <p:cNvSpPr txBox="1"/>
          <p:nvPr/>
        </p:nvSpPr>
        <p:spPr>
          <a:xfrm>
            <a:off x="8336598" y="4432900"/>
            <a:ext cx="63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1" i="0" lang="en-US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15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02" name="Google Shape;302;p38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3" name="Google Shape;303;p38"/>
          <p:cNvSpPr txBox="1"/>
          <p:nvPr/>
        </p:nvSpPr>
        <p:spPr>
          <a:xfrm>
            <a:off x="249968" y="1007261"/>
            <a:ext cx="828477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 b="1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38"/>
          <p:cNvSpPr txBox="1"/>
          <p:nvPr/>
        </p:nvSpPr>
        <p:spPr>
          <a:xfrm>
            <a:off x="249968" y="1424738"/>
            <a:ext cx="8284779" cy="7927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 variables are containers for storing data values.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example, x, y, and z, are variables, declared with the var keyword: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5" name="Google Shape;305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3379" y="2441753"/>
            <a:ext cx="8160169" cy="1568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9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9"/>
          <p:cNvSpPr txBox="1"/>
          <p:nvPr/>
        </p:nvSpPr>
        <p:spPr>
          <a:xfrm>
            <a:off x="790595" y="182997"/>
            <a:ext cx="774415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2" name="Google Shape;31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9"/>
          <p:cNvSpPr txBox="1"/>
          <p:nvPr/>
        </p:nvSpPr>
        <p:spPr>
          <a:xfrm>
            <a:off x="8336598" y="4432900"/>
            <a:ext cx="63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1" i="0" lang="en-US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15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14" name="Google Shape;314;p39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5" name="Google Shape;315;p39"/>
          <p:cNvSpPr txBox="1"/>
          <p:nvPr/>
        </p:nvSpPr>
        <p:spPr>
          <a:xfrm>
            <a:off x="249968" y="1007261"/>
            <a:ext cx="828477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Data Types</a:t>
            </a:r>
            <a:endParaRPr b="1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39"/>
          <p:cNvSpPr txBox="1"/>
          <p:nvPr/>
        </p:nvSpPr>
        <p:spPr>
          <a:xfrm>
            <a:off x="249968" y="1424738"/>
            <a:ext cx="828477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 variables can hold many data types: numbers, strings, &amp; objects.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programming, data types is an important concept.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be able to operate on variables, it is important to know something about the type.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7" name="Google Shape;317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4431" y="2764296"/>
            <a:ext cx="8090316" cy="1301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0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40"/>
          <p:cNvSpPr txBox="1"/>
          <p:nvPr/>
        </p:nvSpPr>
        <p:spPr>
          <a:xfrm>
            <a:off x="790595" y="182997"/>
            <a:ext cx="774415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" name="Google Shape;32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0"/>
          <p:cNvSpPr txBox="1"/>
          <p:nvPr/>
        </p:nvSpPr>
        <p:spPr>
          <a:xfrm>
            <a:off x="8336598" y="4432900"/>
            <a:ext cx="63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1" i="0" lang="en-US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15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26" name="Google Shape;326;p40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7" name="Google Shape;327;p40"/>
          <p:cNvSpPr txBox="1"/>
          <p:nvPr/>
        </p:nvSpPr>
        <p:spPr>
          <a:xfrm>
            <a:off x="249968" y="1007261"/>
            <a:ext cx="828477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Operators - Arithmetic</a:t>
            </a:r>
            <a:endParaRPr b="1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8" name="Google Shape;328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3489" y="1468842"/>
            <a:ext cx="7823602" cy="3435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1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41"/>
          <p:cNvSpPr txBox="1"/>
          <p:nvPr/>
        </p:nvSpPr>
        <p:spPr>
          <a:xfrm>
            <a:off x="790595" y="182997"/>
            <a:ext cx="774415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5" name="Google Shape;33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1"/>
          <p:cNvSpPr txBox="1"/>
          <p:nvPr/>
        </p:nvSpPr>
        <p:spPr>
          <a:xfrm>
            <a:off x="8336598" y="4432900"/>
            <a:ext cx="63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1" i="0" lang="en-US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15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37" name="Google Shape;337;p41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8" name="Google Shape;338;p41"/>
          <p:cNvSpPr txBox="1"/>
          <p:nvPr/>
        </p:nvSpPr>
        <p:spPr>
          <a:xfrm>
            <a:off x="249968" y="1007261"/>
            <a:ext cx="828477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Operators - Assignment</a:t>
            </a:r>
            <a:endParaRPr b="1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9" name="Google Shape;339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2307" y="1536449"/>
            <a:ext cx="7760099" cy="3041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2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42"/>
          <p:cNvSpPr txBox="1"/>
          <p:nvPr/>
        </p:nvSpPr>
        <p:spPr>
          <a:xfrm>
            <a:off x="790595" y="182997"/>
            <a:ext cx="774415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6" name="Google Shape;34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42"/>
          <p:cNvSpPr txBox="1"/>
          <p:nvPr/>
        </p:nvSpPr>
        <p:spPr>
          <a:xfrm>
            <a:off x="8336598" y="4432900"/>
            <a:ext cx="63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1" i="0" lang="en-US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15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48" name="Google Shape;348;p42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9" name="Google Shape;349;p42"/>
          <p:cNvSpPr txBox="1"/>
          <p:nvPr/>
        </p:nvSpPr>
        <p:spPr>
          <a:xfrm>
            <a:off x="249968" y="1007261"/>
            <a:ext cx="828477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Operators - Comparison</a:t>
            </a:r>
            <a:endParaRPr b="1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0" name="Google Shape;350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0195" y="1392690"/>
            <a:ext cx="7280805" cy="3533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3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43"/>
          <p:cNvSpPr txBox="1"/>
          <p:nvPr/>
        </p:nvSpPr>
        <p:spPr>
          <a:xfrm>
            <a:off x="790595" y="182997"/>
            <a:ext cx="774415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" name="Google Shape;35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3"/>
          <p:cNvSpPr txBox="1"/>
          <p:nvPr/>
        </p:nvSpPr>
        <p:spPr>
          <a:xfrm>
            <a:off x="8336598" y="4432900"/>
            <a:ext cx="63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1" i="0" lang="en-US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15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59" name="Google Shape;359;p43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0" name="Google Shape;360;p43"/>
          <p:cNvSpPr txBox="1"/>
          <p:nvPr/>
        </p:nvSpPr>
        <p:spPr>
          <a:xfrm>
            <a:off x="249968" y="1007261"/>
            <a:ext cx="828477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Operators - Logical</a:t>
            </a:r>
            <a:endParaRPr b="1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1" name="Google Shape;361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740" y="1614447"/>
            <a:ext cx="7798201" cy="1625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4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44"/>
          <p:cNvSpPr txBox="1"/>
          <p:nvPr/>
        </p:nvSpPr>
        <p:spPr>
          <a:xfrm>
            <a:off x="790595" y="182997"/>
            <a:ext cx="774415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8" name="Google Shape;36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44"/>
          <p:cNvSpPr txBox="1"/>
          <p:nvPr/>
        </p:nvSpPr>
        <p:spPr>
          <a:xfrm>
            <a:off x="8336598" y="4432900"/>
            <a:ext cx="63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1" i="0" lang="en-US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15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70" name="Google Shape;370;p44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1" name="Google Shape;371;p44"/>
          <p:cNvSpPr txBox="1"/>
          <p:nvPr/>
        </p:nvSpPr>
        <p:spPr>
          <a:xfrm>
            <a:off x="249968" y="1007261"/>
            <a:ext cx="828477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Operators - Type</a:t>
            </a:r>
            <a:endParaRPr b="1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2" name="Google Shape;372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4072" y="1614447"/>
            <a:ext cx="7798201" cy="1219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/>
        </p:nvSpPr>
        <p:spPr>
          <a:xfrm>
            <a:off x="652038" y="369297"/>
            <a:ext cx="262362" cy="366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2" name="Google Shape;172;p27"/>
          <p:cNvGrpSpPr/>
          <p:nvPr/>
        </p:nvGrpSpPr>
        <p:grpSpPr>
          <a:xfrm>
            <a:off x="1807966" y="192612"/>
            <a:ext cx="6588224" cy="576064"/>
            <a:chOff x="1807966" y="192612"/>
            <a:chExt cx="6588224" cy="576064"/>
          </a:xfrm>
        </p:grpSpPr>
        <p:sp>
          <p:nvSpPr>
            <p:cNvPr id="173" name="Google Shape;173;p27"/>
            <p:cNvSpPr txBox="1"/>
            <p:nvPr/>
          </p:nvSpPr>
          <p:spPr>
            <a:xfrm>
              <a:off x="1807966" y="192612"/>
              <a:ext cx="6588224" cy="5760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600"/>
                <a:buFont typeface="Arial"/>
                <a:buNone/>
              </a:pPr>
              <a:r>
                <a:rPr b="0" i="0" lang="en-US" sz="26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Disclaimer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4" name="Google Shape;174;p27"/>
            <p:cNvCxnSpPr/>
            <p:nvPr/>
          </p:nvCxnSpPr>
          <p:spPr>
            <a:xfrm rot="10800000">
              <a:off x="1907704" y="768676"/>
              <a:ext cx="1368152" cy="0"/>
            </a:xfrm>
            <a:prstGeom prst="straightConnector1">
              <a:avLst/>
            </a:prstGeom>
            <a:noFill/>
            <a:ln cap="flat" cmpd="sng" w="38100">
              <a:solidFill>
                <a:srgbClr val="F2A40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175" name="Google Shape;17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7"/>
          <p:cNvSpPr txBox="1"/>
          <p:nvPr/>
        </p:nvSpPr>
        <p:spPr>
          <a:xfrm>
            <a:off x="1807966" y="869284"/>
            <a:ext cx="7012506" cy="3531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This presentation, including examples, images, and references are provided for informational purposes only.</a:t>
            </a:r>
            <a:endParaRPr b="0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Complying with all applicable copyrights laws is the responsibility of the user.</a:t>
            </a:r>
            <a:endParaRPr b="0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Without limiting the rights under copyright, no part of this document may be  reproduced, stored or introduced into a retrieval system, or transmitted in any form or by any means.</a:t>
            </a:r>
            <a:endParaRPr b="0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Credits shall be given to the images taken from the open-source and cannot be used for promotional activities.</a:t>
            </a:r>
            <a:endParaRPr b="0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3873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5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45"/>
          <p:cNvSpPr txBox="1"/>
          <p:nvPr/>
        </p:nvSpPr>
        <p:spPr>
          <a:xfrm>
            <a:off x="790595" y="182997"/>
            <a:ext cx="774415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9" name="Google Shape;37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45"/>
          <p:cNvSpPr txBox="1"/>
          <p:nvPr/>
        </p:nvSpPr>
        <p:spPr>
          <a:xfrm>
            <a:off x="8336598" y="4432900"/>
            <a:ext cx="63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1" i="0" lang="en-US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15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81" name="Google Shape;381;p45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2" name="Google Shape;382;p45"/>
          <p:cNvSpPr txBox="1"/>
          <p:nvPr/>
        </p:nvSpPr>
        <p:spPr>
          <a:xfrm>
            <a:off x="249968" y="1007261"/>
            <a:ext cx="828477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Operators - Bitwise</a:t>
            </a:r>
            <a:endParaRPr b="1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3" name="Google Shape;383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047" y="1535340"/>
            <a:ext cx="7804551" cy="3105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6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46"/>
          <p:cNvSpPr txBox="1"/>
          <p:nvPr/>
        </p:nvSpPr>
        <p:spPr>
          <a:xfrm>
            <a:off x="790595" y="182997"/>
            <a:ext cx="774415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0" name="Google Shape;39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46"/>
          <p:cNvSpPr txBox="1"/>
          <p:nvPr/>
        </p:nvSpPr>
        <p:spPr>
          <a:xfrm>
            <a:off x="8336598" y="4432900"/>
            <a:ext cx="63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1" i="0" lang="en-US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15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92" name="Google Shape;392;p46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3" name="Google Shape;393;p46"/>
          <p:cNvSpPr txBox="1"/>
          <p:nvPr/>
        </p:nvSpPr>
        <p:spPr>
          <a:xfrm>
            <a:off x="249968" y="1007261"/>
            <a:ext cx="828477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endParaRPr b="1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46"/>
          <p:cNvSpPr txBox="1"/>
          <p:nvPr/>
        </p:nvSpPr>
        <p:spPr>
          <a:xfrm>
            <a:off x="249968" y="1424738"/>
            <a:ext cx="828477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JavaScript string is zero or more characters written inside quotes.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use single or double quotes: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5" name="Google Shape;395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1261" y="2512750"/>
            <a:ext cx="7855354" cy="1174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7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47"/>
          <p:cNvSpPr txBox="1"/>
          <p:nvPr/>
        </p:nvSpPr>
        <p:spPr>
          <a:xfrm>
            <a:off x="790595" y="182997"/>
            <a:ext cx="774415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2" name="Google Shape;40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47"/>
          <p:cNvSpPr txBox="1"/>
          <p:nvPr/>
        </p:nvSpPr>
        <p:spPr>
          <a:xfrm>
            <a:off x="8336598" y="4432900"/>
            <a:ext cx="63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1" i="0" lang="en-US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15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04" name="Google Shape;404;p47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5" name="Google Shape;405;p47"/>
          <p:cNvSpPr txBox="1"/>
          <p:nvPr/>
        </p:nvSpPr>
        <p:spPr>
          <a:xfrm>
            <a:off x="249968" y="1007261"/>
            <a:ext cx="828477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endParaRPr b="1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47"/>
          <p:cNvSpPr txBox="1"/>
          <p:nvPr/>
        </p:nvSpPr>
        <p:spPr>
          <a:xfrm>
            <a:off x="249968" y="1424738"/>
            <a:ext cx="8284779" cy="423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find the length of a string, use the built-in length property: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7" name="Google Shape;407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3380" y="2167583"/>
            <a:ext cx="7868054" cy="1155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8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48"/>
          <p:cNvSpPr txBox="1"/>
          <p:nvPr/>
        </p:nvSpPr>
        <p:spPr>
          <a:xfrm>
            <a:off x="790595" y="182997"/>
            <a:ext cx="774415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4" name="Google Shape;414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48"/>
          <p:cNvSpPr txBox="1"/>
          <p:nvPr/>
        </p:nvSpPr>
        <p:spPr>
          <a:xfrm>
            <a:off x="8336598" y="4432900"/>
            <a:ext cx="63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1" i="0" lang="en-US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15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16" name="Google Shape;416;p48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7" name="Google Shape;417;p48"/>
          <p:cNvSpPr txBox="1"/>
          <p:nvPr/>
        </p:nvSpPr>
        <p:spPr>
          <a:xfrm>
            <a:off x="249968" y="1007261"/>
            <a:ext cx="828477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endParaRPr b="1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48"/>
          <p:cNvSpPr txBox="1"/>
          <p:nvPr/>
        </p:nvSpPr>
        <p:spPr>
          <a:xfrm>
            <a:off x="249968" y="1424738"/>
            <a:ext cx="8284779" cy="423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backslash (\) escape character turns special characters into string characters: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9" name="Google Shape;419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047" y="2099978"/>
            <a:ext cx="7804551" cy="1587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9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49"/>
          <p:cNvSpPr txBox="1"/>
          <p:nvPr/>
        </p:nvSpPr>
        <p:spPr>
          <a:xfrm>
            <a:off x="790595" y="182997"/>
            <a:ext cx="774415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6" name="Google Shape;426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49"/>
          <p:cNvSpPr txBox="1"/>
          <p:nvPr/>
        </p:nvSpPr>
        <p:spPr>
          <a:xfrm>
            <a:off x="8336598" y="4432900"/>
            <a:ext cx="63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1" i="0" lang="en-US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15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28" name="Google Shape;428;p49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9" name="Google Shape;429;p49"/>
          <p:cNvSpPr txBox="1"/>
          <p:nvPr/>
        </p:nvSpPr>
        <p:spPr>
          <a:xfrm>
            <a:off x="249968" y="1007261"/>
            <a:ext cx="828477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endParaRPr b="1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49"/>
          <p:cNvSpPr txBox="1"/>
          <p:nvPr/>
        </p:nvSpPr>
        <p:spPr>
          <a:xfrm>
            <a:off x="249968" y="1424738"/>
            <a:ext cx="8284779" cy="423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Six other escape sequences are valid in JavaScript: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1" name="Google Shape;431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2307" y="2024814"/>
            <a:ext cx="7760099" cy="2686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0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50"/>
          <p:cNvSpPr txBox="1"/>
          <p:nvPr/>
        </p:nvSpPr>
        <p:spPr>
          <a:xfrm>
            <a:off x="790595" y="182997"/>
            <a:ext cx="774415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8" name="Google Shape;438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50"/>
          <p:cNvSpPr txBox="1"/>
          <p:nvPr/>
        </p:nvSpPr>
        <p:spPr>
          <a:xfrm>
            <a:off x="8336598" y="4432900"/>
            <a:ext cx="63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1" i="0" lang="en-US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15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40" name="Google Shape;440;p50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1" name="Google Shape;441;p50"/>
          <p:cNvSpPr txBox="1"/>
          <p:nvPr/>
        </p:nvSpPr>
        <p:spPr>
          <a:xfrm>
            <a:off x="249968" y="1007261"/>
            <a:ext cx="828477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Strings can be Objects</a:t>
            </a:r>
            <a:endParaRPr b="1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2" name="Google Shape;442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9968" y="1536449"/>
            <a:ext cx="5607338" cy="1485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5946" y="3213059"/>
            <a:ext cx="7817252" cy="1739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1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51"/>
          <p:cNvSpPr txBox="1"/>
          <p:nvPr/>
        </p:nvSpPr>
        <p:spPr>
          <a:xfrm>
            <a:off x="790595" y="182997"/>
            <a:ext cx="774415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0" name="Google Shape;450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51"/>
          <p:cNvSpPr txBox="1"/>
          <p:nvPr/>
        </p:nvSpPr>
        <p:spPr>
          <a:xfrm>
            <a:off x="8336598" y="4432900"/>
            <a:ext cx="63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1" i="0" lang="en-US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15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52" name="Google Shape;452;p51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3" name="Google Shape;453;p51"/>
          <p:cNvSpPr txBox="1"/>
          <p:nvPr/>
        </p:nvSpPr>
        <p:spPr>
          <a:xfrm>
            <a:off x="249968" y="1007261"/>
            <a:ext cx="828477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Events</a:t>
            </a:r>
            <a:endParaRPr b="1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51"/>
          <p:cNvSpPr txBox="1"/>
          <p:nvPr/>
        </p:nvSpPr>
        <p:spPr>
          <a:xfrm>
            <a:off x="249968" y="1424738"/>
            <a:ext cx="8284779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events are "things" that happen to HTML elements.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JavaScript is used in HTML pages, JavaScript can "react" on these events.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HTML event can be something the browser does, or something a user does.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allows event handler attributes, with JavaScript code, to be added to HTML elements.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5" name="Google Shape;455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8199" y="3134687"/>
            <a:ext cx="7490684" cy="1713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2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52"/>
          <p:cNvSpPr txBox="1"/>
          <p:nvPr/>
        </p:nvSpPr>
        <p:spPr>
          <a:xfrm>
            <a:off x="790595" y="182997"/>
            <a:ext cx="774415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2" name="Google Shape;462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52"/>
          <p:cNvSpPr txBox="1"/>
          <p:nvPr/>
        </p:nvSpPr>
        <p:spPr>
          <a:xfrm>
            <a:off x="8336598" y="4432900"/>
            <a:ext cx="63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1" i="0" lang="en-US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15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64" name="Google Shape;464;p52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5" name="Google Shape;465;p52"/>
          <p:cNvSpPr txBox="1"/>
          <p:nvPr/>
        </p:nvSpPr>
        <p:spPr>
          <a:xfrm>
            <a:off x="249968" y="1007261"/>
            <a:ext cx="828477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Common HTML Events</a:t>
            </a:r>
            <a:endParaRPr b="1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6" name="Google Shape;466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6432" y="1594015"/>
            <a:ext cx="7791850" cy="2749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3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53"/>
          <p:cNvSpPr txBox="1"/>
          <p:nvPr/>
        </p:nvSpPr>
        <p:spPr>
          <a:xfrm>
            <a:off x="790595" y="182997"/>
            <a:ext cx="774415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3" name="Google Shape;473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53"/>
          <p:cNvSpPr txBox="1"/>
          <p:nvPr/>
        </p:nvSpPr>
        <p:spPr>
          <a:xfrm>
            <a:off x="8336598" y="4432900"/>
            <a:ext cx="63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1" i="0" lang="en-US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15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75" name="Google Shape;475;p53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6" name="Google Shape;476;p53"/>
          <p:cNvSpPr txBox="1"/>
          <p:nvPr/>
        </p:nvSpPr>
        <p:spPr>
          <a:xfrm>
            <a:off x="249968" y="1007261"/>
            <a:ext cx="828477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endParaRPr b="1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53"/>
          <p:cNvSpPr txBox="1"/>
          <p:nvPr/>
        </p:nvSpPr>
        <p:spPr>
          <a:xfrm>
            <a:off x="249968" y="1424738"/>
            <a:ext cx="8284779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JavaScript function is a block of code designed to perform a particular task.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JavaScript function is defined with the function keyword, followed by a name, followed by parentheses ().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names can contain letters, digits, underscores, and dollar signs (same rules as variables).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8" name="Google Shape;478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8560" y="3474001"/>
            <a:ext cx="7880755" cy="95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4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54"/>
          <p:cNvSpPr txBox="1"/>
          <p:nvPr/>
        </p:nvSpPr>
        <p:spPr>
          <a:xfrm>
            <a:off x="790595" y="182997"/>
            <a:ext cx="774415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5" name="Google Shape;485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54"/>
          <p:cNvSpPr txBox="1"/>
          <p:nvPr/>
        </p:nvSpPr>
        <p:spPr>
          <a:xfrm>
            <a:off x="8336598" y="4432900"/>
            <a:ext cx="63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1" i="0" lang="en-US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15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87" name="Google Shape;487;p54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8" name="Google Shape;488;p54"/>
          <p:cNvSpPr txBox="1"/>
          <p:nvPr/>
        </p:nvSpPr>
        <p:spPr>
          <a:xfrm>
            <a:off x="249968" y="1007261"/>
            <a:ext cx="828477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endParaRPr b="1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54"/>
          <p:cNvSpPr txBox="1"/>
          <p:nvPr/>
        </p:nvSpPr>
        <p:spPr>
          <a:xfrm>
            <a:off x="249968" y="1424738"/>
            <a:ext cx="8284779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Function is much the same as a Procedure or a Subroutine, in other programming languages.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parameters are listed inside the parentheses () in the function definition.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arguments are the values received by the function when it is invoked.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Inside the function, the arguments (the parameters) behave as local variables.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/>
        </p:nvSpPr>
        <p:spPr>
          <a:xfrm>
            <a:off x="652038" y="369297"/>
            <a:ext cx="262362" cy="366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2" name="Google Shape;182;p28"/>
          <p:cNvGrpSpPr/>
          <p:nvPr/>
        </p:nvGrpSpPr>
        <p:grpSpPr>
          <a:xfrm>
            <a:off x="1807966" y="192612"/>
            <a:ext cx="6588224" cy="576064"/>
            <a:chOff x="1807966" y="192612"/>
            <a:chExt cx="6588224" cy="576064"/>
          </a:xfrm>
        </p:grpSpPr>
        <p:sp>
          <p:nvSpPr>
            <p:cNvPr id="183" name="Google Shape;183;p28"/>
            <p:cNvSpPr txBox="1"/>
            <p:nvPr/>
          </p:nvSpPr>
          <p:spPr>
            <a:xfrm>
              <a:off x="1807966" y="192612"/>
              <a:ext cx="6588224" cy="5760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600"/>
                <a:buFont typeface="Arial"/>
                <a:buNone/>
              </a:pPr>
              <a:r>
                <a:rPr b="0" i="0" lang="en-US" sz="26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Agenda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4" name="Google Shape;184;p28"/>
            <p:cNvCxnSpPr/>
            <p:nvPr/>
          </p:nvCxnSpPr>
          <p:spPr>
            <a:xfrm rot="10800000">
              <a:off x="1907704" y="768676"/>
              <a:ext cx="1368152" cy="0"/>
            </a:xfrm>
            <a:prstGeom prst="straightConnector1">
              <a:avLst/>
            </a:prstGeom>
            <a:noFill/>
            <a:ln cap="flat" cmpd="sng" w="38100">
              <a:solidFill>
                <a:srgbClr val="F2A40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185" name="Google Shape;18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8"/>
          <p:cNvSpPr txBox="1"/>
          <p:nvPr/>
        </p:nvSpPr>
        <p:spPr>
          <a:xfrm>
            <a:off x="1807966" y="819150"/>
            <a:ext cx="6955034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1A3E6A"/>
                </a:solidFill>
                <a:latin typeface="Calibri"/>
                <a:ea typeface="Calibri"/>
                <a:cs typeface="Calibri"/>
                <a:sym typeface="Calibri"/>
              </a:rPr>
              <a:t>Introduction to JavaScript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1A3E6A"/>
                </a:solidFill>
                <a:latin typeface="Calibri"/>
                <a:ea typeface="Calibri"/>
                <a:cs typeface="Calibri"/>
                <a:sym typeface="Calibri"/>
              </a:rPr>
              <a:t>Statements and Comments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1A3E6A"/>
                </a:solidFill>
                <a:latin typeface="Calibri"/>
                <a:ea typeface="Calibri"/>
                <a:cs typeface="Calibri"/>
                <a:sym typeface="Calibri"/>
              </a:rPr>
              <a:t>Finding Errors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1A3E6A"/>
                </a:solidFill>
                <a:latin typeface="Calibri"/>
                <a:ea typeface="Calibri"/>
                <a:cs typeface="Calibri"/>
                <a:sym typeface="Calibri"/>
              </a:rPr>
              <a:t>Variables, Data Types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1A3E6A"/>
                </a:solidFill>
                <a:latin typeface="Calibri"/>
                <a:ea typeface="Calibri"/>
                <a:cs typeface="Calibri"/>
                <a:sym typeface="Calibri"/>
              </a:rPr>
              <a:t>Operators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1A3E6A"/>
                </a:solidFill>
                <a:latin typeface="Calibri"/>
                <a:ea typeface="Calibri"/>
                <a:cs typeface="Calibri"/>
                <a:sym typeface="Calibri"/>
              </a:rPr>
              <a:t>Strings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1A3E6A"/>
                </a:solidFill>
                <a:latin typeface="Calibri"/>
                <a:ea typeface="Calibri"/>
                <a:cs typeface="Calibri"/>
                <a:sym typeface="Calibri"/>
              </a:rPr>
              <a:t>Events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1A3E6A"/>
                </a:solidFill>
                <a:latin typeface="Calibri"/>
                <a:ea typeface="Calibri"/>
                <a:cs typeface="Calibri"/>
                <a:sym typeface="Calibri"/>
              </a:rPr>
              <a:t>Functions, Functions with Parameters </a:t>
            </a:r>
            <a:endParaRPr b="0" i="0" sz="1600" u="none" cap="none" strike="noStrike">
              <a:solidFill>
                <a:srgbClr val="1A3E6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1A3E6A"/>
                </a:solidFill>
                <a:latin typeface="Calibri"/>
                <a:ea typeface="Calibri"/>
                <a:cs typeface="Calibri"/>
                <a:sym typeface="Calibri"/>
              </a:rPr>
              <a:t>Functional with Multiple Parameters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1A3E6A"/>
                </a:solidFill>
                <a:latin typeface="Calibri"/>
                <a:ea typeface="Calibri"/>
                <a:cs typeface="Calibri"/>
                <a:sym typeface="Calibri"/>
              </a:rPr>
              <a:t>Variable scope</a:t>
            </a:r>
            <a:endParaRPr b="0" i="0" sz="1600" u="none" cap="none" strike="noStrike">
              <a:solidFill>
                <a:srgbClr val="1A3E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5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55"/>
          <p:cNvSpPr txBox="1"/>
          <p:nvPr/>
        </p:nvSpPr>
        <p:spPr>
          <a:xfrm>
            <a:off x="790595" y="182997"/>
            <a:ext cx="774415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6" name="Google Shape;496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55"/>
          <p:cNvSpPr txBox="1"/>
          <p:nvPr/>
        </p:nvSpPr>
        <p:spPr>
          <a:xfrm>
            <a:off x="8336598" y="4432900"/>
            <a:ext cx="63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1" i="0" lang="en-US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15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98" name="Google Shape;498;p55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9" name="Google Shape;499;p55"/>
          <p:cNvSpPr txBox="1"/>
          <p:nvPr/>
        </p:nvSpPr>
        <p:spPr>
          <a:xfrm>
            <a:off x="249968" y="1007261"/>
            <a:ext cx="828477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Function Invocation</a:t>
            </a:r>
            <a:endParaRPr b="1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55"/>
          <p:cNvSpPr txBox="1"/>
          <p:nvPr/>
        </p:nvSpPr>
        <p:spPr>
          <a:xfrm>
            <a:off x="249968" y="1424738"/>
            <a:ext cx="8284779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code inside the function will execute when "something" invokes (calls) the function: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an event occurs (when a user clicks a button)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it is invoked (called) from JavaScript code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Automatically (self invoked)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6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56"/>
          <p:cNvSpPr txBox="1"/>
          <p:nvPr/>
        </p:nvSpPr>
        <p:spPr>
          <a:xfrm>
            <a:off x="790595" y="182997"/>
            <a:ext cx="774415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7" name="Google Shape;507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56"/>
          <p:cNvSpPr txBox="1"/>
          <p:nvPr/>
        </p:nvSpPr>
        <p:spPr>
          <a:xfrm>
            <a:off x="8336598" y="4432900"/>
            <a:ext cx="63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1" i="0" lang="en-US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15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09" name="Google Shape;509;p56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0" name="Google Shape;510;p56"/>
          <p:cNvSpPr txBox="1"/>
          <p:nvPr/>
        </p:nvSpPr>
        <p:spPr>
          <a:xfrm>
            <a:off x="249968" y="1007261"/>
            <a:ext cx="828477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Function Return</a:t>
            </a:r>
            <a:endParaRPr b="1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56"/>
          <p:cNvSpPr txBox="1"/>
          <p:nvPr/>
        </p:nvSpPr>
        <p:spPr>
          <a:xfrm>
            <a:off x="249968" y="1424738"/>
            <a:ext cx="8284779" cy="7927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JavaScript reaches a return statement, the function will stop executing.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 often compute a return value. The return value is "returned" back to the "caller":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2" name="Google Shape;512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4084" y="2386928"/>
            <a:ext cx="7880755" cy="2146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7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57"/>
          <p:cNvSpPr txBox="1"/>
          <p:nvPr/>
        </p:nvSpPr>
        <p:spPr>
          <a:xfrm>
            <a:off x="790595" y="182997"/>
            <a:ext cx="774415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9" name="Google Shape;519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57"/>
          <p:cNvSpPr txBox="1"/>
          <p:nvPr/>
        </p:nvSpPr>
        <p:spPr>
          <a:xfrm>
            <a:off x="8336598" y="4432900"/>
            <a:ext cx="63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1" i="0" lang="en-US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15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21" name="Google Shape;521;p57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2" name="Google Shape;522;p57"/>
          <p:cNvSpPr txBox="1"/>
          <p:nvPr/>
        </p:nvSpPr>
        <p:spPr>
          <a:xfrm>
            <a:off x="249968" y="1007261"/>
            <a:ext cx="828477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Why Functions?</a:t>
            </a:r>
            <a:endParaRPr b="1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57"/>
          <p:cNvSpPr txBox="1"/>
          <p:nvPr/>
        </p:nvSpPr>
        <p:spPr>
          <a:xfrm>
            <a:off x="249968" y="1424738"/>
            <a:ext cx="8284779" cy="7927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reuse code: Define the code once, and use it many times.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use the same code many times with different arguments, to produce different results.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8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58"/>
          <p:cNvSpPr txBox="1"/>
          <p:nvPr/>
        </p:nvSpPr>
        <p:spPr>
          <a:xfrm>
            <a:off x="790595" y="182997"/>
            <a:ext cx="774415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0" name="Google Shape;530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58"/>
          <p:cNvSpPr txBox="1"/>
          <p:nvPr/>
        </p:nvSpPr>
        <p:spPr>
          <a:xfrm>
            <a:off x="8336598" y="4432900"/>
            <a:ext cx="63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1" i="0" lang="en-US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15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32" name="Google Shape;532;p58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3" name="Google Shape;533;p58"/>
          <p:cNvSpPr txBox="1"/>
          <p:nvPr/>
        </p:nvSpPr>
        <p:spPr>
          <a:xfrm>
            <a:off x="249968" y="1007261"/>
            <a:ext cx="828477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Finding HTML Elements by HTML Object Collections </a:t>
            </a:r>
            <a:endParaRPr b="1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58"/>
          <p:cNvSpPr txBox="1"/>
          <p:nvPr/>
        </p:nvSpPr>
        <p:spPr>
          <a:xfrm>
            <a:off x="249968" y="1424738"/>
            <a:ext cx="8284779" cy="423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Object Collections are also accessible by: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35" name="Google Shape;535;p58"/>
          <p:cNvGrpSpPr/>
          <p:nvPr/>
        </p:nvGrpSpPr>
        <p:grpSpPr>
          <a:xfrm>
            <a:off x="439845" y="2201103"/>
            <a:ext cx="8094209" cy="1677053"/>
            <a:chOff x="691" y="498427"/>
            <a:chExt cx="8094209" cy="1677053"/>
          </a:xfrm>
        </p:grpSpPr>
        <p:sp>
          <p:nvSpPr>
            <p:cNvPr id="536" name="Google Shape;536;p58"/>
            <p:cNvSpPr/>
            <p:nvPr/>
          </p:nvSpPr>
          <p:spPr>
            <a:xfrm>
              <a:off x="4047796" y="1191424"/>
              <a:ext cx="3354107" cy="29105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15396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37" name="Google Shape;537;p58"/>
            <p:cNvSpPr/>
            <p:nvPr/>
          </p:nvSpPr>
          <p:spPr>
            <a:xfrm>
              <a:off x="4047796" y="1191424"/>
              <a:ext cx="1677053" cy="29105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15396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38" name="Google Shape;538;p58"/>
            <p:cNvSpPr/>
            <p:nvPr/>
          </p:nvSpPr>
          <p:spPr>
            <a:xfrm>
              <a:off x="4002076" y="1191424"/>
              <a:ext cx="91440" cy="291058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25400">
              <a:solidFill>
                <a:srgbClr val="15396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39" name="Google Shape;539;p58"/>
            <p:cNvSpPr/>
            <p:nvPr/>
          </p:nvSpPr>
          <p:spPr>
            <a:xfrm>
              <a:off x="2370742" y="1191424"/>
              <a:ext cx="1677053" cy="291058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15396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40" name="Google Shape;540;p58"/>
            <p:cNvSpPr/>
            <p:nvPr/>
          </p:nvSpPr>
          <p:spPr>
            <a:xfrm>
              <a:off x="693689" y="1191424"/>
              <a:ext cx="3354107" cy="291058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15396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41" name="Google Shape;541;p58"/>
            <p:cNvSpPr/>
            <p:nvPr/>
          </p:nvSpPr>
          <p:spPr>
            <a:xfrm>
              <a:off x="2937337" y="498427"/>
              <a:ext cx="2220918" cy="692997"/>
            </a:xfrm>
            <a:prstGeom prst="rect">
              <a:avLst/>
            </a:prstGeom>
            <a:solidFill>
              <a:schemeClr val="accent2"/>
            </a:solidFill>
            <a:ln cap="flat" cmpd="sng" w="25400">
              <a:solidFill>
                <a:srgbClr val="EEEC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58"/>
            <p:cNvSpPr txBox="1"/>
            <p:nvPr/>
          </p:nvSpPr>
          <p:spPr>
            <a:xfrm>
              <a:off x="2937337" y="498427"/>
              <a:ext cx="2220918" cy="692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HTML Object Collections</a:t>
              </a:r>
              <a:endPara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58"/>
            <p:cNvSpPr/>
            <p:nvPr/>
          </p:nvSpPr>
          <p:spPr>
            <a:xfrm>
              <a:off x="691" y="1482483"/>
              <a:ext cx="1385994" cy="692997"/>
            </a:xfrm>
            <a:prstGeom prst="rect">
              <a:avLst/>
            </a:prstGeom>
            <a:solidFill>
              <a:srgbClr val="1D497D"/>
            </a:solidFill>
            <a:ln cap="flat" cmpd="sng" w="25400">
              <a:solidFill>
                <a:srgbClr val="EEEC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58"/>
            <p:cNvSpPr txBox="1"/>
            <p:nvPr/>
          </p:nvSpPr>
          <p:spPr>
            <a:xfrm>
              <a:off x="691" y="1482483"/>
              <a:ext cx="1385994" cy="692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00" lIns="7600" spcFirstLastPara="1" rIns="7600" wrap="square" tIns="7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document.anchors</a:t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58"/>
            <p:cNvSpPr/>
            <p:nvPr/>
          </p:nvSpPr>
          <p:spPr>
            <a:xfrm>
              <a:off x="1677745" y="1482483"/>
              <a:ext cx="1385994" cy="692997"/>
            </a:xfrm>
            <a:prstGeom prst="rect">
              <a:avLst/>
            </a:prstGeom>
            <a:solidFill>
              <a:srgbClr val="1D497D"/>
            </a:solidFill>
            <a:ln cap="flat" cmpd="sng" w="25400">
              <a:solidFill>
                <a:srgbClr val="EEEC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58"/>
            <p:cNvSpPr txBox="1"/>
            <p:nvPr/>
          </p:nvSpPr>
          <p:spPr>
            <a:xfrm>
              <a:off x="1677745" y="1482483"/>
              <a:ext cx="1385994" cy="692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00" lIns="7600" spcFirstLastPara="1" rIns="7600" wrap="square" tIns="7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document.forms</a:t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58"/>
            <p:cNvSpPr/>
            <p:nvPr/>
          </p:nvSpPr>
          <p:spPr>
            <a:xfrm>
              <a:off x="3354799" y="1482483"/>
              <a:ext cx="1385994" cy="692997"/>
            </a:xfrm>
            <a:prstGeom prst="rect">
              <a:avLst/>
            </a:prstGeom>
            <a:solidFill>
              <a:srgbClr val="1D497D"/>
            </a:solidFill>
            <a:ln cap="flat" cmpd="sng" w="25400">
              <a:solidFill>
                <a:srgbClr val="EEEC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58"/>
            <p:cNvSpPr txBox="1"/>
            <p:nvPr/>
          </p:nvSpPr>
          <p:spPr>
            <a:xfrm>
              <a:off x="3354799" y="1482483"/>
              <a:ext cx="1385994" cy="692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00" lIns="7600" spcFirstLastPara="1" rIns="7600" wrap="square" tIns="7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document.images</a:t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58"/>
            <p:cNvSpPr/>
            <p:nvPr/>
          </p:nvSpPr>
          <p:spPr>
            <a:xfrm>
              <a:off x="5031852" y="1482483"/>
              <a:ext cx="1385994" cy="692997"/>
            </a:xfrm>
            <a:prstGeom prst="rect">
              <a:avLst/>
            </a:prstGeom>
            <a:solidFill>
              <a:srgbClr val="1D497D"/>
            </a:solidFill>
            <a:ln cap="flat" cmpd="sng" w="25400">
              <a:solidFill>
                <a:srgbClr val="EEEC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58"/>
            <p:cNvSpPr txBox="1"/>
            <p:nvPr/>
          </p:nvSpPr>
          <p:spPr>
            <a:xfrm>
              <a:off x="5031852" y="1482483"/>
              <a:ext cx="1385994" cy="692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00" lIns="7600" spcFirstLastPara="1" rIns="7600" wrap="square" tIns="7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document.links</a:t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58"/>
            <p:cNvSpPr/>
            <p:nvPr/>
          </p:nvSpPr>
          <p:spPr>
            <a:xfrm>
              <a:off x="6708906" y="1482483"/>
              <a:ext cx="1385994" cy="692997"/>
            </a:xfrm>
            <a:prstGeom prst="rect">
              <a:avLst/>
            </a:prstGeom>
            <a:solidFill>
              <a:srgbClr val="1D497D"/>
            </a:solidFill>
            <a:ln cap="flat" cmpd="sng" w="25400">
              <a:solidFill>
                <a:srgbClr val="EEEC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58"/>
            <p:cNvSpPr txBox="1"/>
            <p:nvPr/>
          </p:nvSpPr>
          <p:spPr>
            <a:xfrm>
              <a:off x="6708906" y="1482483"/>
              <a:ext cx="1385994" cy="692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00" lIns="7600" spcFirstLastPara="1" rIns="7600" wrap="square" tIns="7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document.scripts</a:t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9"/>
          <p:cNvSpPr txBox="1"/>
          <p:nvPr>
            <p:ph idx="1" type="body"/>
          </p:nvPr>
        </p:nvSpPr>
        <p:spPr>
          <a:xfrm>
            <a:off x="0" y="3561194"/>
            <a:ext cx="9144000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 sz="3600"/>
              <a:t>Thank you</a:t>
            </a:r>
            <a:endParaRPr sz="3600"/>
          </a:p>
        </p:txBody>
      </p:sp>
      <p:sp>
        <p:nvSpPr>
          <p:cNvPr id="559" name="Google Shape;559;p59"/>
          <p:cNvSpPr txBox="1"/>
          <p:nvPr>
            <p:ph idx="2" type="body"/>
          </p:nvPr>
        </p:nvSpPr>
        <p:spPr>
          <a:xfrm>
            <a:off x="-148" y="4122018"/>
            <a:ext cx="9144000" cy="537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/>
              <a:t>Subscribe to our Channel for more Informative Videos.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https://www.youtube.com/user/ZaranTech</a:t>
            </a:r>
            <a:r>
              <a:rPr lang="en-US">
                <a:solidFill>
                  <a:srgbClr val="0000FF"/>
                </a:solidFill>
              </a:rPr>
              <a:t>  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560" name="Google Shape;560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9"/>
          <p:cNvSpPr txBox="1"/>
          <p:nvPr/>
        </p:nvSpPr>
        <p:spPr>
          <a:xfrm>
            <a:off x="790595" y="182997"/>
            <a:ext cx="774415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9"/>
          <p:cNvSpPr txBox="1"/>
          <p:nvPr/>
        </p:nvSpPr>
        <p:spPr>
          <a:xfrm>
            <a:off x="8340757" y="4456549"/>
            <a:ext cx="63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1" i="0" lang="en-US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15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5" name="Google Shape;195;p29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6" name="Google Shape;196;p29"/>
          <p:cNvSpPr txBox="1"/>
          <p:nvPr/>
        </p:nvSpPr>
        <p:spPr>
          <a:xfrm>
            <a:off x="249968" y="1007261"/>
            <a:ext cx="828477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Introduction to JavaScript</a:t>
            </a:r>
            <a:endParaRPr b="1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9"/>
          <p:cNvSpPr txBox="1"/>
          <p:nvPr/>
        </p:nvSpPr>
        <p:spPr>
          <a:xfrm>
            <a:off x="3537080" y="1594015"/>
            <a:ext cx="5488598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 is the world's most popular programming language.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 is the programming language of the Web.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 is a lightweight, interpreted programming language. 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designed for creating network-centric applications.</a:t>
            </a:r>
            <a:endParaRPr/>
          </a:p>
        </p:txBody>
      </p:sp>
      <p:pic>
        <p:nvPicPr>
          <p:cNvPr descr="Javascript frameworks concept illustration Free Vector" id="198" name="Google Shape;198;p29"/>
          <p:cNvPicPr preferRelativeResize="0"/>
          <p:nvPr/>
        </p:nvPicPr>
        <p:blipFill rotWithShape="1">
          <a:blip r:embed="rId4">
            <a:alphaModFix/>
          </a:blip>
          <a:srcRect b="10431" l="6308" r="5710" t="9067"/>
          <a:stretch/>
        </p:blipFill>
        <p:spPr>
          <a:xfrm>
            <a:off x="249968" y="1506285"/>
            <a:ext cx="3153103" cy="2885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0"/>
          <p:cNvSpPr txBox="1"/>
          <p:nvPr/>
        </p:nvSpPr>
        <p:spPr>
          <a:xfrm>
            <a:off x="790595" y="182997"/>
            <a:ext cx="774415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6" name="Google Shape;206;p30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7" name="Google Shape;207;p30"/>
          <p:cNvSpPr txBox="1"/>
          <p:nvPr/>
        </p:nvSpPr>
        <p:spPr>
          <a:xfrm>
            <a:off x="249968" y="1007261"/>
            <a:ext cx="828477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Why JavaScript?</a:t>
            </a:r>
            <a:endParaRPr b="1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0"/>
          <p:cNvSpPr txBox="1"/>
          <p:nvPr/>
        </p:nvSpPr>
        <p:spPr>
          <a:xfrm>
            <a:off x="3537080" y="1594015"/>
            <a:ext cx="5488598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 is one of the 3 languages all web developers must learn: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HTML to define the content of web pages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CSS to specify the layout of web pages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JavaScript to program the behavior of web pages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ogrammers using javascript programming language on computer, tiny people. javascript language, javascript engine, js web development concept Free Vector" id="209" name="Google Shape;209;p30"/>
          <p:cNvPicPr preferRelativeResize="0"/>
          <p:nvPr/>
        </p:nvPicPr>
        <p:blipFill rotWithShape="1">
          <a:blip r:embed="rId4">
            <a:alphaModFix/>
          </a:blip>
          <a:srcRect b="6494" l="5207" r="6664" t="6223"/>
          <a:stretch/>
        </p:blipFill>
        <p:spPr>
          <a:xfrm>
            <a:off x="63062" y="1594015"/>
            <a:ext cx="3405351" cy="2246586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0"/>
          <p:cNvSpPr txBox="1"/>
          <p:nvPr/>
        </p:nvSpPr>
        <p:spPr>
          <a:xfrm>
            <a:off x="8340757" y="4456549"/>
            <a:ext cx="63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b="1" i="0" sz="15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1"/>
          <p:cNvSpPr txBox="1"/>
          <p:nvPr/>
        </p:nvSpPr>
        <p:spPr>
          <a:xfrm>
            <a:off x="790595" y="182997"/>
            <a:ext cx="774415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8" name="Google Shape;218;p31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9" name="Google Shape;219;p31"/>
          <p:cNvSpPr txBox="1"/>
          <p:nvPr/>
        </p:nvSpPr>
        <p:spPr>
          <a:xfrm>
            <a:off x="249968" y="1007261"/>
            <a:ext cx="828477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Why Learn JavaScript?</a:t>
            </a:r>
            <a:endParaRPr b="1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1"/>
          <p:cNvSpPr txBox="1"/>
          <p:nvPr/>
        </p:nvSpPr>
        <p:spPr>
          <a:xfrm>
            <a:off x="3481900" y="1506285"/>
            <a:ext cx="5488598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popular programming language in the world and that makes it a programmer’s great choice.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everywhere, comes installed on every modern web browser.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Helps you create really beautiful and crazy fast websites.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Extended to mobile app development, desktop app development, and game development.</a:t>
            </a:r>
            <a:endParaRPr/>
          </a:p>
        </p:txBody>
      </p:sp>
      <p:pic>
        <p:nvPicPr>
          <p:cNvPr descr="Programmers using javascript programming language on computer, tiny people. javascript language, javascript engine, js web development concept Free Vector" id="221" name="Google Shape;221;p31"/>
          <p:cNvPicPr preferRelativeResize="0"/>
          <p:nvPr/>
        </p:nvPicPr>
        <p:blipFill rotWithShape="1">
          <a:blip r:embed="rId4">
            <a:alphaModFix/>
          </a:blip>
          <a:srcRect b="6494" l="5207" r="6664" t="6223"/>
          <a:stretch/>
        </p:blipFill>
        <p:spPr>
          <a:xfrm>
            <a:off x="63062" y="1594015"/>
            <a:ext cx="3405351" cy="2246586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1"/>
          <p:cNvSpPr txBox="1"/>
          <p:nvPr/>
        </p:nvSpPr>
        <p:spPr>
          <a:xfrm>
            <a:off x="8340757" y="4456549"/>
            <a:ext cx="63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b="1" i="0" sz="15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2"/>
          <p:cNvSpPr txBox="1"/>
          <p:nvPr/>
        </p:nvSpPr>
        <p:spPr>
          <a:xfrm>
            <a:off x="790595" y="182997"/>
            <a:ext cx="774415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0" name="Google Shape;230;p32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1" name="Google Shape;231;p32"/>
          <p:cNvSpPr txBox="1"/>
          <p:nvPr/>
        </p:nvSpPr>
        <p:spPr>
          <a:xfrm>
            <a:off x="249968" y="1007261"/>
            <a:ext cx="828477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JavaScript Features</a:t>
            </a:r>
            <a:endParaRPr b="1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2"/>
          <p:cNvSpPr txBox="1"/>
          <p:nvPr/>
        </p:nvSpPr>
        <p:spPr>
          <a:xfrm>
            <a:off x="3481900" y="1318976"/>
            <a:ext cx="566210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popular web browsers support JavaScript as they provide built-in execution environments.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Follows the syntax and structure of the C programming.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Weakly typed language, certain types are implicitly cast.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OOPS language uses prototypes rather than inherit classes.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Light-weighted and interpreted language.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Case-sensitive language.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Supportable in several operating systems including, Windows, Mac, etc.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ogrammers using javascript programming language on computer, tiny people. javascript language, javascript engine, js web development concept Free Vector" id="233" name="Google Shape;233;p32"/>
          <p:cNvPicPr preferRelativeResize="0"/>
          <p:nvPr/>
        </p:nvPicPr>
        <p:blipFill rotWithShape="1">
          <a:blip r:embed="rId4">
            <a:alphaModFix/>
          </a:blip>
          <a:srcRect b="6494" l="5207" r="6664" t="6223"/>
          <a:stretch/>
        </p:blipFill>
        <p:spPr>
          <a:xfrm>
            <a:off x="63062" y="1594015"/>
            <a:ext cx="3405351" cy="2246586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2"/>
          <p:cNvSpPr txBox="1"/>
          <p:nvPr/>
        </p:nvSpPr>
        <p:spPr>
          <a:xfrm>
            <a:off x="8340757" y="4456549"/>
            <a:ext cx="63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7</a:t>
            </a:r>
            <a:endParaRPr b="1" i="0" sz="15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3"/>
          <p:cNvSpPr txBox="1"/>
          <p:nvPr/>
        </p:nvSpPr>
        <p:spPr>
          <a:xfrm>
            <a:off x="790595" y="182997"/>
            <a:ext cx="774415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2" name="Google Shape;242;p33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3" name="Google Shape;243;p33"/>
          <p:cNvSpPr txBox="1"/>
          <p:nvPr/>
        </p:nvSpPr>
        <p:spPr>
          <a:xfrm>
            <a:off x="249968" y="1007261"/>
            <a:ext cx="828477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JavaScript Applications</a:t>
            </a:r>
            <a:endParaRPr b="1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33"/>
          <p:cNvSpPr txBox="1"/>
          <p:nvPr/>
        </p:nvSpPr>
        <p:spPr>
          <a:xfrm>
            <a:off x="3742031" y="1536449"/>
            <a:ext cx="5662100" cy="227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Client-side validation,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drop-down menus,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Displaying date and time,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Displaying pop-up windows and dialog boxes (like an alert dialog box, confirm dialog box and prompt dialog box),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Displaying clocks etc.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3"/>
          <p:cNvSpPr txBox="1"/>
          <p:nvPr/>
        </p:nvSpPr>
        <p:spPr>
          <a:xfrm>
            <a:off x="8340757" y="4456549"/>
            <a:ext cx="63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8</a:t>
            </a:r>
            <a:endParaRPr b="1" i="0" sz="15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Programmers using javascript programming language on computer, tiny people. javascript language, javascript engine, js web development concept. bright vibrant violet  isolated illustration Free Vector" id="246" name="Google Shape;246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513" y="1421170"/>
            <a:ext cx="3753996" cy="2500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4"/>
          <p:cNvSpPr txBox="1"/>
          <p:nvPr/>
        </p:nvSpPr>
        <p:spPr>
          <a:xfrm>
            <a:off x="790595" y="182997"/>
            <a:ext cx="774415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4" name="Google Shape;254;p34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5" name="Google Shape;255;p34"/>
          <p:cNvSpPr txBox="1"/>
          <p:nvPr/>
        </p:nvSpPr>
        <p:spPr>
          <a:xfrm>
            <a:off x="249968" y="1007261"/>
            <a:ext cx="828477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JavaScript Advantages</a:t>
            </a:r>
            <a:endParaRPr b="1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34"/>
          <p:cNvSpPr txBox="1"/>
          <p:nvPr/>
        </p:nvSpPr>
        <p:spPr>
          <a:xfrm>
            <a:off x="3742031" y="1536449"/>
            <a:ext cx="56621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 Server Interaction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Immediate feedback to the visitors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Increased Interactivity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Richer Interfaces</a:t>
            </a:r>
            <a:endParaRPr/>
          </a:p>
        </p:txBody>
      </p:sp>
      <p:pic>
        <p:nvPicPr>
          <p:cNvPr descr="Programmers using javascript programming language on computer, tiny people. javascript language, javascript engine, js web development concept. bright vibrant violet  isolated illustration Free Vector" id="257" name="Google Shape;257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513" y="1421170"/>
            <a:ext cx="3753996" cy="250066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4"/>
          <p:cNvSpPr txBox="1"/>
          <p:nvPr/>
        </p:nvSpPr>
        <p:spPr>
          <a:xfrm>
            <a:off x="8336598" y="4432900"/>
            <a:ext cx="63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9</a:t>
            </a:r>
            <a:endParaRPr b="1" i="0" sz="15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ver and End Slide Master">
  <a:themeElements>
    <a:clrScheme name="ALLPPT-COLOR-A19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ection Break Slide Master">
  <a:themeElements>
    <a:clrScheme name="ALLPPT-COLOR-A19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ontents Slide Master">
  <a:themeElements>
    <a:clrScheme name="ALLPPT-COLOR-A19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