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Lato"/>
      <p:regular r:id="rId26"/>
      <p:bold r:id="rId27"/>
      <p:italic r:id="rId28"/>
      <p:boldItalic r:id="rId29"/>
    </p:embeddedFont>
    <p:embeddedFont>
      <p:font typeface="Lato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Lato-regular.fntdata"/><Relationship Id="rId25" Type="http://schemas.openxmlformats.org/officeDocument/2006/relationships/slide" Target="slides/slide18.xml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Lat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Light-bold.fntdata"/><Relationship Id="rId30" Type="http://schemas.openxmlformats.org/officeDocument/2006/relationships/font" Target="fonts/LatoLight-regular.fntdata"/><Relationship Id="rId11" Type="http://schemas.openxmlformats.org/officeDocument/2006/relationships/slide" Target="slides/slide4.xml"/><Relationship Id="rId33" Type="http://schemas.openxmlformats.org/officeDocument/2006/relationships/font" Target="fonts/LatoLight-boldItalic.fntdata"/><Relationship Id="rId10" Type="http://schemas.openxmlformats.org/officeDocument/2006/relationships/slide" Target="slides/slide3.xml"/><Relationship Id="rId32" Type="http://schemas.openxmlformats.org/officeDocument/2006/relationships/font" Target="fonts/LatoLight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13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13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4" name="Google Shape;84;p13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93" name="Google Shape;9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5" name="Google Shape;95;p14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5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100" name="Google Shape;10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2" name="Google Shape;102;p15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16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8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18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7" name="Google Shape;117;p19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8" name="Google Shape;118;p19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20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20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3" name="Google Shape;123;p20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0" name="Google Shape;130;p21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21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21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3" name="Google Shape;133;p21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0" y="357224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-148" y="414830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3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49" name="Google Shape;1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584318" y="339502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Layout">
  <p:cSld name="3_Agenda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107505" y="195486"/>
            <a:ext cx="648071" cy="615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610" y="287338"/>
            <a:ext cx="263357" cy="5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31" name="Google Shape;31;p7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Layout">
  <p:cSld name="2_Agenda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-2604" y="-31173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8"/>
          <p:cNvGrpSpPr/>
          <p:nvPr/>
        </p:nvGrpSpPr>
        <p:grpSpPr>
          <a:xfrm>
            <a:off x="-17110" y="1233199"/>
            <a:ext cx="3617018" cy="3924256"/>
            <a:chOff x="-26372" y="1170854"/>
            <a:chExt cx="3889720" cy="3924256"/>
          </a:xfrm>
        </p:grpSpPr>
        <p:grpSp>
          <p:nvGrpSpPr>
            <p:cNvPr id="36" name="Google Shape;36;p8"/>
            <p:cNvGrpSpPr/>
            <p:nvPr/>
          </p:nvGrpSpPr>
          <p:grpSpPr>
            <a:xfrm rot="-1682053">
              <a:off x="1458877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37" name="Google Shape;37;p8"/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38" name="Google Shape;38;p8"/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rect b="b" l="l" r="r" t="t"/>
                  <a:pathLst>
                    <a:path extrusionOk="0" h="1800199" w="1802378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5BE55"/>
                    </a:gs>
                    <a:gs pos="100000">
                      <a:srgbClr val="F5BE5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39;p8"/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rect b="b" l="l" r="r" t="t"/>
                  <a:pathLst>
                    <a:path extrusionOk="0" h="1820658" w="1359043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D185"/>
                    </a:gs>
                    <a:gs pos="100000">
                      <a:srgbClr val="F8D18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40;p8"/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rect b="b" l="l" r="r" t="t"/>
                  <a:pathLst>
                    <a:path extrusionOk="0" h="1763232" w="1331023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BE3B4"/>
                    </a:gs>
                    <a:gs pos="100000">
                      <a:srgbClr val="FBE3B4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41;p8"/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CEAED"/>
                    </a:gs>
                    <a:gs pos="100000">
                      <a:srgbClr val="BCEAED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42;p8"/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0DCE2"/>
                    </a:gs>
                    <a:gs pos="100000">
                      <a:srgbClr val="90DCE2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43;p8"/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8"/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" name="Google Shape;45;p8"/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46" name="Google Shape;46;p8"/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rect b="b" l="l" r="r" t="t"/>
                  <a:pathLst>
                    <a:path extrusionOk="0" h="2192671" w="2192670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508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" name="Google Shape;47;p8"/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>
                    <a:gd fmla="val 25000" name="adj"/>
                  </a:avLst>
                </a:pr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" name="Google Shape;48;p8"/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49;p8"/>
                <p:cNvSpPr/>
                <p:nvPr/>
              </p:nvSpPr>
              <p:spPr>
                <a:xfrm flipH="1" rot="-2700000">
                  <a:off x="2156327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8"/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8"/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8"/>
                <p:cNvSpPr/>
                <p:nvPr/>
              </p:nvSpPr>
              <p:spPr>
                <a:xfrm flipH="1" rot="-5400000">
                  <a:off x="1978847" y="1919902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8"/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54;p8"/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55;p8"/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56;p8"/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7" name="Google Shape;57;p8"/>
            <p:cNvSpPr/>
            <p:nvPr/>
          </p:nvSpPr>
          <p:spPr>
            <a:xfrm>
              <a:off x="-26372" y="2530131"/>
              <a:ext cx="3091680" cy="1938501"/>
            </a:xfrm>
            <a:custGeom>
              <a:rect b="b" l="l" r="r" t="t"/>
              <a:pathLst>
                <a:path extrusionOk="0" h="1811553" w="288921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rgbClr val="F8D185"/>
                </a:gs>
                <a:gs pos="100000">
                  <a:srgbClr val="F8D18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8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 Layout">
  <p:cSld name="4_Agenda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-2604" y="0"/>
            <a:ext cx="2931530" cy="5143500"/>
          </a:xfrm>
          <a:prstGeom prst="rect">
            <a:avLst/>
          </a:prstGeom>
          <a:solidFill>
            <a:srgbClr val="1A3E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Developer 1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34" y="3569636"/>
            <a:ext cx="1905703" cy="15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68" name="Google Shape;6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user/ZaranTech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408824" y="2764917"/>
            <a:ext cx="55556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US" sz="2600"/>
              <a:t> Installing SAP UI5</a:t>
            </a:r>
            <a:endParaRPr b="1" sz="2600"/>
          </a:p>
        </p:txBody>
      </p:sp>
      <p:pic>
        <p:nvPicPr>
          <p:cNvPr descr="D:\Saji\ZaranTech Logo\ZaranTech-White-Logo.png"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123478"/>
            <a:ext cx="1584176" cy="427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6"/>
          <p:cNvCxnSpPr/>
          <p:nvPr/>
        </p:nvCxnSpPr>
        <p:spPr>
          <a:xfrm rot="10800000">
            <a:off x="3503744" y="2658446"/>
            <a:ext cx="3096344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724400" y="1652977"/>
            <a:ext cx="4570908" cy="461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SAP </a:t>
            </a:r>
            <a:r>
              <a:rPr b="1" lang="en-US" sz="3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UI5 &amp; FIORI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469108" y="1312263"/>
            <a:ext cx="1143000" cy="11430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sap fiori logo" id="159" name="Google Shape;1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4987" y="1538142"/>
            <a:ext cx="691242" cy="69124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10943" y="4834503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3758638" y="3320633"/>
            <a:ext cx="302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www.zarantech.com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3469088" y="3361204"/>
            <a:ext cx="276792" cy="267206"/>
          </a:xfrm>
          <a:custGeom>
            <a:rect b="b" l="l" r="r" t="t"/>
            <a:pathLst>
              <a:path extrusionOk="0" h="634" w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486" y="633"/>
                  <a:pt x="633" y="486"/>
                  <a:pt x="633" y="324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545" y="162"/>
                </a:moveTo>
                <a:lnTo>
                  <a:pt x="545" y="162"/>
                </a:lnTo>
                <a:cubicBezTo>
                  <a:pt x="574" y="206"/>
                  <a:pt x="589" y="251"/>
                  <a:pt x="589" y="294"/>
                </a:cubicBezTo>
                <a:cubicBezTo>
                  <a:pt x="442" y="294"/>
                  <a:pt x="442" y="294"/>
                  <a:pt x="442" y="294"/>
                </a:cubicBezTo>
                <a:cubicBezTo>
                  <a:pt x="442" y="265"/>
                  <a:pt x="427" y="221"/>
                  <a:pt x="427" y="192"/>
                </a:cubicBezTo>
                <a:cubicBezTo>
                  <a:pt x="471" y="192"/>
                  <a:pt x="516" y="177"/>
                  <a:pt x="545" y="162"/>
                </a:cubicBezTo>
                <a:close/>
                <a:moveTo>
                  <a:pt x="516" y="133"/>
                </a:moveTo>
                <a:lnTo>
                  <a:pt x="516" y="133"/>
                </a:lnTo>
                <a:cubicBezTo>
                  <a:pt x="486" y="147"/>
                  <a:pt x="457" y="147"/>
                  <a:pt x="412" y="147"/>
                </a:cubicBezTo>
                <a:cubicBezTo>
                  <a:pt x="412" y="118"/>
                  <a:pt x="398" y="89"/>
                  <a:pt x="383" y="59"/>
                </a:cubicBezTo>
                <a:cubicBezTo>
                  <a:pt x="442" y="59"/>
                  <a:pt x="486" y="89"/>
                  <a:pt x="516" y="133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36" y="265"/>
                  <a:pt x="251" y="236"/>
                  <a:pt x="251" y="192"/>
                </a:cubicBezTo>
                <a:cubicBezTo>
                  <a:pt x="280" y="206"/>
                  <a:pt x="295" y="206"/>
                  <a:pt x="324" y="206"/>
                </a:cubicBezTo>
                <a:cubicBezTo>
                  <a:pt x="339" y="206"/>
                  <a:pt x="369" y="206"/>
                  <a:pt x="383" y="192"/>
                </a:cubicBezTo>
                <a:cubicBezTo>
                  <a:pt x="398" y="236"/>
                  <a:pt x="398" y="265"/>
                  <a:pt x="398" y="294"/>
                </a:cubicBezTo>
                <a:lnTo>
                  <a:pt x="236" y="294"/>
                </a:lnTo>
                <a:close/>
                <a:moveTo>
                  <a:pt x="398" y="339"/>
                </a:moveTo>
                <a:lnTo>
                  <a:pt x="398" y="339"/>
                </a:lnTo>
                <a:cubicBezTo>
                  <a:pt x="398" y="368"/>
                  <a:pt x="398" y="412"/>
                  <a:pt x="383" y="442"/>
                </a:cubicBezTo>
                <a:cubicBezTo>
                  <a:pt x="369" y="442"/>
                  <a:pt x="339" y="442"/>
                  <a:pt x="324" y="442"/>
                </a:cubicBezTo>
                <a:cubicBezTo>
                  <a:pt x="295" y="442"/>
                  <a:pt x="280" y="442"/>
                  <a:pt x="251" y="442"/>
                </a:cubicBezTo>
                <a:cubicBezTo>
                  <a:pt x="251" y="412"/>
                  <a:pt x="236" y="368"/>
                  <a:pt x="236" y="339"/>
                </a:cubicBezTo>
                <a:lnTo>
                  <a:pt x="398" y="339"/>
                </a:lnTo>
                <a:close/>
                <a:moveTo>
                  <a:pt x="295" y="44"/>
                </a:moveTo>
                <a:lnTo>
                  <a:pt x="295" y="44"/>
                </a:lnTo>
                <a:cubicBezTo>
                  <a:pt x="310" y="44"/>
                  <a:pt x="310" y="44"/>
                  <a:pt x="324" y="44"/>
                </a:cubicBezTo>
                <a:lnTo>
                  <a:pt x="339" y="44"/>
                </a:lnTo>
                <a:cubicBezTo>
                  <a:pt x="354" y="74"/>
                  <a:pt x="369" y="118"/>
                  <a:pt x="383" y="162"/>
                </a:cubicBezTo>
                <a:cubicBezTo>
                  <a:pt x="354" y="162"/>
                  <a:pt x="339" y="162"/>
                  <a:pt x="324" y="162"/>
                </a:cubicBezTo>
                <a:cubicBezTo>
                  <a:pt x="295" y="162"/>
                  <a:pt x="280" y="162"/>
                  <a:pt x="265" y="162"/>
                </a:cubicBezTo>
                <a:cubicBezTo>
                  <a:pt x="265" y="118"/>
                  <a:pt x="280" y="74"/>
                  <a:pt x="295" y="44"/>
                </a:cubicBezTo>
                <a:close/>
                <a:moveTo>
                  <a:pt x="251" y="59"/>
                </a:moveTo>
                <a:lnTo>
                  <a:pt x="251" y="59"/>
                </a:lnTo>
                <a:cubicBezTo>
                  <a:pt x="236" y="89"/>
                  <a:pt x="221" y="118"/>
                  <a:pt x="221" y="147"/>
                </a:cubicBezTo>
                <a:cubicBezTo>
                  <a:pt x="192" y="147"/>
                  <a:pt x="148" y="147"/>
                  <a:pt x="118" y="133"/>
                </a:cubicBezTo>
                <a:cubicBezTo>
                  <a:pt x="148" y="89"/>
                  <a:pt x="207" y="59"/>
                  <a:pt x="251" y="5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133" y="177"/>
                  <a:pt x="177" y="192"/>
                  <a:pt x="207" y="192"/>
                </a:cubicBezTo>
                <a:cubicBezTo>
                  <a:pt x="207" y="221"/>
                  <a:pt x="207" y="265"/>
                  <a:pt x="207" y="2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44" y="251"/>
                  <a:pt x="59" y="206"/>
                  <a:pt x="89" y="162"/>
                </a:cubicBezTo>
                <a:close/>
                <a:moveTo>
                  <a:pt x="89" y="471"/>
                </a:moveTo>
                <a:lnTo>
                  <a:pt x="89" y="471"/>
                </a:lnTo>
                <a:cubicBezTo>
                  <a:pt x="59" y="427"/>
                  <a:pt x="44" y="383"/>
                  <a:pt x="44" y="339"/>
                </a:cubicBezTo>
                <a:cubicBezTo>
                  <a:pt x="207" y="339"/>
                  <a:pt x="207" y="339"/>
                  <a:pt x="207" y="339"/>
                </a:cubicBezTo>
                <a:cubicBezTo>
                  <a:pt x="207" y="368"/>
                  <a:pt x="207" y="412"/>
                  <a:pt x="207" y="442"/>
                </a:cubicBezTo>
                <a:cubicBezTo>
                  <a:pt x="177" y="457"/>
                  <a:pt x="133" y="457"/>
                  <a:pt x="89" y="471"/>
                </a:cubicBezTo>
                <a:close/>
                <a:moveTo>
                  <a:pt x="118" y="501"/>
                </a:moveTo>
                <a:lnTo>
                  <a:pt x="118" y="501"/>
                </a:lnTo>
                <a:cubicBezTo>
                  <a:pt x="148" y="501"/>
                  <a:pt x="192" y="486"/>
                  <a:pt x="221" y="486"/>
                </a:cubicBezTo>
                <a:cubicBezTo>
                  <a:pt x="221" y="515"/>
                  <a:pt x="236" y="560"/>
                  <a:pt x="251" y="589"/>
                </a:cubicBezTo>
                <a:cubicBezTo>
                  <a:pt x="207" y="574"/>
                  <a:pt x="148" y="545"/>
                  <a:pt x="118" y="501"/>
                </a:cubicBezTo>
                <a:close/>
                <a:moveTo>
                  <a:pt x="339" y="589"/>
                </a:moveTo>
                <a:lnTo>
                  <a:pt x="339" y="589"/>
                </a:lnTo>
                <a:lnTo>
                  <a:pt x="324" y="589"/>
                </a:lnTo>
                <a:cubicBezTo>
                  <a:pt x="310" y="589"/>
                  <a:pt x="310" y="589"/>
                  <a:pt x="295" y="589"/>
                </a:cubicBezTo>
                <a:cubicBezTo>
                  <a:pt x="280" y="560"/>
                  <a:pt x="265" y="515"/>
                  <a:pt x="265" y="471"/>
                </a:cubicBezTo>
                <a:cubicBezTo>
                  <a:pt x="280" y="471"/>
                  <a:pt x="295" y="471"/>
                  <a:pt x="324" y="471"/>
                </a:cubicBezTo>
                <a:cubicBezTo>
                  <a:pt x="339" y="471"/>
                  <a:pt x="354" y="471"/>
                  <a:pt x="383" y="471"/>
                </a:cubicBezTo>
                <a:cubicBezTo>
                  <a:pt x="369" y="515"/>
                  <a:pt x="354" y="560"/>
                  <a:pt x="339" y="589"/>
                </a:cubicBezTo>
                <a:close/>
                <a:moveTo>
                  <a:pt x="383" y="589"/>
                </a:moveTo>
                <a:lnTo>
                  <a:pt x="383" y="589"/>
                </a:lnTo>
                <a:cubicBezTo>
                  <a:pt x="398" y="560"/>
                  <a:pt x="412" y="515"/>
                  <a:pt x="412" y="486"/>
                </a:cubicBezTo>
                <a:cubicBezTo>
                  <a:pt x="457" y="486"/>
                  <a:pt x="486" y="501"/>
                  <a:pt x="516" y="501"/>
                </a:cubicBezTo>
                <a:cubicBezTo>
                  <a:pt x="486" y="545"/>
                  <a:pt x="442" y="574"/>
                  <a:pt x="383" y="589"/>
                </a:cubicBezTo>
                <a:close/>
                <a:moveTo>
                  <a:pt x="545" y="471"/>
                </a:moveTo>
                <a:lnTo>
                  <a:pt x="545" y="471"/>
                </a:lnTo>
                <a:cubicBezTo>
                  <a:pt x="516" y="457"/>
                  <a:pt x="471" y="457"/>
                  <a:pt x="427" y="442"/>
                </a:cubicBezTo>
                <a:cubicBezTo>
                  <a:pt x="427" y="412"/>
                  <a:pt x="442" y="368"/>
                  <a:pt x="442" y="339"/>
                </a:cubicBezTo>
                <a:cubicBezTo>
                  <a:pt x="589" y="339"/>
                  <a:pt x="589" y="339"/>
                  <a:pt x="589" y="339"/>
                </a:cubicBezTo>
                <a:cubicBezTo>
                  <a:pt x="589" y="383"/>
                  <a:pt x="574" y="427"/>
                  <a:pt x="545" y="47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Installing SAP UI5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 txBox="1"/>
          <p:nvPr/>
        </p:nvSpPr>
        <p:spPr>
          <a:xfrm>
            <a:off x="8295781" y="4448676"/>
            <a:ext cx="731192" cy="430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35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0" name="Google Shape;270;p35"/>
          <p:cNvPicPr preferRelativeResize="0"/>
          <p:nvPr/>
        </p:nvPicPr>
        <p:blipFill rotWithShape="1">
          <a:blip r:embed="rId4">
            <a:alphaModFix/>
          </a:blip>
          <a:srcRect b="16781" l="0" r="0" t="17625"/>
          <a:stretch/>
        </p:blipFill>
        <p:spPr>
          <a:xfrm>
            <a:off x="1960836" y="1158766"/>
            <a:ext cx="5143500" cy="3373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Installing SAP UI5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6"/>
          <p:cNvSpPr/>
          <p:nvPr/>
        </p:nvSpPr>
        <p:spPr>
          <a:xfrm>
            <a:off x="304800" y="1335939"/>
            <a:ext cx="8605506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Never have any variables outside the class (global variables) unless it is cannot be done away with.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Maintain all the configuration values (like meta data url, etc.) as a config parameter in a separate Service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trying to customize the UI, always use class based styling by adding a new class.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Avoid writing ids for views created in JS views and reusable components (like side menu).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 have a unique name for id if it's necessary.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 controllers are encouraged for any kind of new functionality that may be out of the scope of UI5.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use console.log. Use jQuery.sap.log.info() or other levels for debugging purpose.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304800" y="962924"/>
            <a:ext cx="6705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General DO’s &amp; Don'ts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36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36"/>
          <p:cNvSpPr txBox="1"/>
          <p:nvPr/>
        </p:nvSpPr>
        <p:spPr>
          <a:xfrm>
            <a:off x="8295781" y="4448676"/>
            <a:ext cx="731192" cy="430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790763" y="183005"/>
            <a:ext cx="6723393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Installing SAP UI5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7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37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37"/>
          <p:cNvSpPr txBox="1"/>
          <p:nvPr/>
        </p:nvSpPr>
        <p:spPr>
          <a:xfrm>
            <a:off x="8295781" y="4448676"/>
            <a:ext cx="731192" cy="430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7"/>
          <p:cNvSpPr txBox="1"/>
          <p:nvPr/>
        </p:nvSpPr>
        <p:spPr>
          <a:xfrm>
            <a:off x="381000" y="1074419"/>
            <a:ext cx="7864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Browser &amp; Platform Matrices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7"/>
          <p:cNvSpPr/>
          <p:nvPr/>
        </p:nvSpPr>
        <p:spPr>
          <a:xfrm>
            <a:off x="381000" y="1532693"/>
            <a:ext cx="8345214" cy="792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2085" lvl="0" marL="1847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SAP UI5 supports all the main browsers from Microsoft, Google and Firefox with latest releases. However, features supported varies with the browser version and the vendor.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I5 Browser Support" id="295" name="Google Shape;29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157" y="2431435"/>
            <a:ext cx="57150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790763" y="183005"/>
            <a:ext cx="6723393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Installing SAP UI5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8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38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5" name="Google Shape;30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916" y="1252534"/>
            <a:ext cx="7937347" cy="318037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8"/>
          <p:cNvSpPr txBox="1"/>
          <p:nvPr/>
        </p:nvSpPr>
        <p:spPr>
          <a:xfrm>
            <a:off x="8295781" y="4448676"/>
            <a:ext cx="731192" cy="4308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9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 of SAP UI5 &amp; Fiori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9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6" name="Google Shape;316;p39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p39"/>
          <p:cNvSpPr txBox="1"/>
          <p:nvPr/>
        </p:nvSpPr>
        <p:spPr>
          <a:xfrm>
            <a:off x="381000" y="1074419"/>
            <a:ext cx="7864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Compatibility Rules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381000" y="1532693"/>
            <a:ext cx="443536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2085" lvl="0" marL="1847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SAPUI5 is a so-called Release Independent Component (RIC). </a:t>
            </a:r>
            <a:endParaRPr b="0" i="0" sz="16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085" lvl="0" marL="1847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An important constraint for this is that it must be as simple as possible to upgrade to a newer version. </a:t>
            </a:r>
            <a:endParaRPr b="0" i="0" sz="16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085" lvl="0" marL="1847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This makes compatibility rules so important.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ster and developer work with laptop and tablet. cross platform bug founding, bug identification and testing team concept pinkish coral bluevector isolated illustration Free Vector" id="319" name="Google Shape;319;p39"/>
          <p:cNvPicPr preferRelativeResize="0"/>
          <p:nvPr/>
        </p:nvPicPr>
        <p:blipFill rotWithShape="1">
          <a:blip r:embed="rId4">
            <a:alphaModFix/>
          </a:blip>
          <a:srcRect b="0" l="4768" r="2377" t="0"/>
          <a:stretch/>
        </p:blipFill>
        <p:spPr>
          <a:xfrm>
            <a:off x="4816366" y="1440823"/>
            <a:ext cx="3760076" cy="269754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9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0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 of SAP UI5 &amp; Fiori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0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0" name="Google Shape;330;p40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40"/>
          <p:cNvSpPr txBox="1"/>
          <p:nvPr/>
        </p:nvSpPr>
        <p:spPr>
          <a:xfrm>
            <a:off x="381000" y="1074419"/>
            <a:ext cx="7864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Compatibility Rules – Versioning Scheme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381000" y="1532693"/>
            <a:ext cx="451419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SAPUI5 uses a 3 digit version identifier, for example 1.4.3. The digits have the following meaning: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085" lvl="0" marL="1847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The first digit (1) specifies the major version number.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085" lvl="0" marL="1847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The second digit (4) specifies the minor version number.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085" lvl="0" marL="1847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The third digit (3) specifies the patch version number.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ster and developer work with laptop and tablet. cross platform bug founding, bug identification and testing team concept pinkish coral bluevector isolated illustration Free Vector" id="333" name="Google Shape;333;p40"/>
          <p:cNvPicPr preferRelativeResize="0"/>
          <p:nvPr/>
        </p:nvPicPr>
        <p:blipFill rotWithShape="1">
          <a:blip r:embed="rId4">
            <a:alphaModFix/>
          </a:blip>
          <a:srcRect b="0" l="4768" r="2377" t="0"/>
          <a:stretch/>
        </p:blipFill>
        <p:spPr>
          <a:xfrm>
            <a:off x="4897631" y="1514173"/>
            <a:ext cx="3760076" cy="269754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0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 of SAP UI5 &amp; Fiori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1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4" name="Google Shape;344;p41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p41"/>
          <p:cNvSpPr txBox="1"/>
          <p:nvPr/>
        </p:nvSpPr>
        <p:spPr>
          <a:xfrm>
            <a:off x="381000" y="1074419"/>
            <a:ext cx="7864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Compatibility Rules – API Evolution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1"/>
          <p:cNvSpPr/>
          <p:nvPr/>
        </p:nvSpPr>
        <p:spPr>
          <a:xfrm>
            <a:off x="381000" y="1532693"/>
            <a:ext cx="834521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98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"API" refers to "public API", meaning functions, classes, namespaces, controls with their declared properties, aggregrations, and so on. </a:t>
            </a:r>
            <a:endParaRPr b="0" i="0" sz="16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98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A major release, with a new major version can introduce new APIs or make incompatible changes to existing APIs.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A minor release, with a new minor version can introduce new APIs, but does not contain incompatible changes to APIs, introduced in the same major release.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A patch release, with a new patch version, only contain fixes to the existing implementation, but do not introduce new features or incompatible API changes.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1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 of SAP UI5 &amp; Fiori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2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7" name="Google Shape;357;p42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42"/>
          <p:cNvSpPr txBox="1"/>
          <p:nvPr/>
        </p:nvSpPr>
        <p:spPr>
          <a:xfrm>
            <a:off x="381000" y="1074419"/>
            <a:ext cx="7864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Experimental Flags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2"/>
          <p:cNvSpPr/>
          <p:nvPr/>
        </p:nvSpPr>
        <p:spPr>
          <a:xfrm>
            <a:off x="381000" y="1532693"/>
            <a:ext cx="834521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2085" lvl="0" marL="1847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Some features or controls delivered with this SAPUI5 version are flagged as “experimental”. </a:t>
            </a:r>
            <a:endParaRPr b="0" i="0" sz="16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085" lvl="0" marL="1847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These experimental features and controls are not part of the released scope of the delivered SAPUI5 version. </a:t>
            </a:r>
            <a:endParaRPr b="0" i="0" sz="16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085" lvl="0" marL="1847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Experimental features or controls can be changed, or deleted, at any time without notice and without a formal deprecation process. </a:t>
            </a:r>
            <a:endParaRPr b="0" i="0" sz="16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085" lvl="0" marL="1847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The purpose of including experimental features and controls in a public release is to collect feedback from partners and customers at an early stage.</a:t>
            </a:r>
            <a:endParaRPr b="0" i="0" sz="1600" u="none" cap="none" strike="noStrike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idx="1" type="body"/>
          </p:nvPr>
        </p:nvSpPr>
        <p:spPr>
          <a:xfrm>
            <a:off x="0" y="35611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600"/>
              <a:t>Thank you</a:t>
            </a:r>
            <a:endParaRPr sz="3600"/>
          </a:p>
        </p:txBody>
      </p:sp>
      <p:sp>
        <p:nvSpPr>
          <p:cNvPr id="367" name="Google Shape;367;p43"/>
          <p:cNvSpPr txBox="1"/>
          <p:nvPr>
            <p:ph idx="2" type="body"/>
          </p:nvPr>
        </p:nvSpPr>
        <p:spPr>
          <a:xfrm>
            <a:off x="-148" y="4122018"/>
            <a:ext cx="9144000" cy="53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Subscribe to our Channel for more Informative Videos.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https://www.youtube.com/user/ZaranTech</a:t>
            </a:r>
            <a:r>
              <a:rPr lang="en-US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27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169" name="Google Shape;169;p27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Disclaimer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" name="Google Shape;170;p27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1807966" y="869284"/>
            <a:ext cx="7012506" cy="353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presentation, including examples, images, and references are provided for informational purposes only.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Complying with all applicable copyrights laws is the responsibility of the user.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limiting the rights under copyright, no part of this document may be  reproduced, stored or introduced into a retrieval system, or transmitted in any form or by any means.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Credits shall be given to the images taken from the open-source and cannot be used for promotional activities.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1547664" y="48771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28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180" name="Google Shape;180;p28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1" name="Google Shape;181;p28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1807966" y="819150"/>
            <a:ext cx="6955034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Installing SAP UI5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Naming Conventions for Control and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Browser and Platform Matrixes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Compatibility Rules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Experimental Flag</a:t>
            </a:r>
            <a:endParaRPr b="0" i="0" sz="1600" u="none" cap="none" strike="noStrike">
              <a:solidFill>
                <a:srgbClr val="1A3E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1547664" y="48771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Installing SAP UI5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29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5" name="Google Shape;195;p29"/>
          <p:cNvGrpSpPr/>
          <p:nvPr/>
        </p:nvGrpSpPr>
        <p:grpSpPr>
          <a:xfrm>
            <a:off x="1173929" y="1270217"/>
            <a:ext cx="6340228" cy="3269795"/>
            <a:chOff x="747796" y="782765"/>
            <a:chExt cx="7215238" cy="3986966"/>
          </a:xfrm>
        </p:grpSpPr>
        <p:grpSp>
          <p:nvGrpSpPr>
            <p:cNvPr id="196" name="Google Shape;196;p29"/>
            <p:cNvGrpSpPr/>
            <p:nvPr/>
          </p:nvGrpSpPr>
          <p:grpSpPr>
            <a:xfrm>
              <a:off x="1857684" y="1269269"/>
              <a:ext cx="5357850" cy="3500462"/>
              <a:chOff x="1929122" y="1343414"/>
              <a:chExt cx="5357850" cy="3575501"/>
            </a:xfrm>
          </p:grpSpPr>
          <p:pic>
            <p:nvPicPr>
              <p:cNvPr descr="C:\Users\dell\Desktop\Installing Python.jpg" id="197" name="Google Shape;197;p2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929122" y="1343414"/>
                <a:ext cx="5357850" cy="35755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9"/>
              <p:cNvSpPr/>
              <p:nvPr/>
            </p:nvSpPr>
            <p:spPr>
              <a:xfrm>
                <a:off x="2683439" y="1938209"/>
                <a:ext cx="714380" cy="714380"/>
              </a:xfrm>
              <a:prstGeom prst="ellipse">
                <a:avLst/>
              </a:prstGeom>
              <a:solidFill>
                <a:srgbClr val="7952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" name="Google Shape;199;p29"/>
            <p:cNvSpPr txBox="1"/>
            <p:nvPr/>
          </p:nvSpPr>
          <p:spPr>
            <a:xfrm>
              <a:off x="747796" y="782765"/>
              <a:ext cx="7215238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Lets see, </a:t>
              </a:r>
              <a:r>
                <a:rPr b="1" i="0" lang="en-US" sz="24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How to Install SAP UI5?</a:t>
              </a:r>
              <a:endPara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Installing SAP UI5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304800" y="1335939"/>
            <a:ext cx="81435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 names: First letter small and followed by camel-case on all the words.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listItem (first letter small and second word first letter capital)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Listitem (wrong. first letter to be small)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detailPageController (right)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detail_page_controller (wrong)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 naming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parameters,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make sure that the names are expressive and relevant.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Eg. invSplitApp is correct, invoiceOrderSplitAppController is wrong.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304800" y="962924"/>
            <a:ext cx="6705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Naming Conventions for Control and Application - Variables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30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Installing SAP UI5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304800" y="1335939"/>
            <a:ext cx="81435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 it is imperative that the classes be named according to the functionality, it is best to keep the names short.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naming should be first letter capital followed by camel casing for the remaining words.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invMaster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InvMaster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inv_master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304800" y="962924"/>
            <a:ext cx="6705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Naming Conventions for Control and Application – Class names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31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Installing SAP UI5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304800" y="1335939"/>
            <a:ext cx="81435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variable or local declaration needs to be put in single line as much as possible unless there is some custom filters or mapping or formatting is involved.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Put single indentation for all the variables declared.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304800" y="962924"/>
            <a:ext cx="6705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Naming Conventions for Control and Application – Line Spaces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Installing SAP UI5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4" name="Google Shape;244;p33"/>
          <p:cNvSpPr/>
          <p:nvPr/>
        </p:nvSpPr>
        <p:spPr>
          <a:xfrm>
            <a:off x="304800" y="1335939"/>
            <a:ext cx="81435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the function names should have a verb as first word stating the general function it does (exception for Formatters and validators).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Eg. createContent, getUserDetails.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the functions need to be camel cased (same as variable names).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function should have a brief description comment above it to state what it does.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description should be brief and should always contain the input variable names and their type.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304800" y="962924"/>
            <a:ext cx="6705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Naming Conventions for Control and Application – Function Names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3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4"/>
          <p:cNvSpPr txBox="1"/>
          <p:nvPr/>
        </p:nvSpPr>
        <p:spPr>
          <a:xfrm>
            <a:off x="790764" y="183005"/>
            <a:ext cx="455374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Installing SAP UI5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>
            <a:off x="8412808" y="4432910"/>
            <a:ext cx="497498" cy="461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1" i="0" lang="en-US" sz="1800" u="none" cap="none" strike="noStrik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304800" y="1335939"/>
            <a:ext cx="81435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all the JS views, it is recommended to have the elements accessed  as member variables.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Usage of global variables for referring to pages or elements is highly discouraged.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all the events on an element, give two inputs: the function to be called and the context element that is to be given for the function.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context element will be referred as this  inside the function.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82664" y="480222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304800" y="962924"/>
            <a:ext cx="6705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Naming Conventions for Control and Application – Elements in Views</a:t>
            </a:r>
            <a:endParaRPr b="1" i="0" sz="1600" u="none" cap="none" strike="noStrike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34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