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  <p:sldMasterId id="214748367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5143500" cx="9144000"/>
  <p:notesSz cx="6858000" cy="9144000"/>
  <p:embeddedFontLs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9878DC-ACDA-4F2D-BBEE-D2EEC44E3BD4}">
  <a:tblStyle styleId="{F19878DC-ACDA-4F2D-BBEE-D2EEC44E3BD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Lato-bold.fntdata"/><Relationship Id="rId10" Type="http://schemas.openxmlformats.org/officeDocument/2006/relationships/slide" Target="slides/slide2.xml"/><Relationship Id="rId32" Type="http://schemas.openxmlformats.org/officeDocument/2006/relationships/font" Target="fonts/Lato-regular.fntdata"/><Relationship Id="rId13" Type="http://schemas.openxmlformats.org/officeDocument/2006/relationships/slide" Target="slides/slide5.xml"/><Relationship Id="rId35" Type="http://schemas.openxmlformats.org/officeDocument/2006/relationships/font" Target="fonts/Lato-boldItalic.fntdata"/><Relationship Id="rId12" Type="http://schemas.openxmlformats.org/officeDocument/2006/relationships/slide" Target="slides/slide4.xml"/><Relationship Id="rId34" Type="http://schemas.openxmlformats.org/officeDocument/2006/relationships/font" Target="fonts/Lato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640" y="657349"/>
            <a:ext cx="1765300" cy="3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/>
          <p:nvPr>
            <p:ph idx="3" type="pic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/>
          <p:nvPr>
            <p:ph idx="4" type="pic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/>
          <p:nvPr>
            <p:ph idx="5" type="pic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/>
          <p:nvPr>
            <p:ph idx="6" type="pic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/>
          <p:nvPr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95" name="Google Shape;9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5776" y="1131590"/>
            <a:ext cx="7230270" cy="36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>
            <p:ph idx="3" type="pic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"/>
          <p:cNvSpPr/>
          <p:nvPr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/>
          <p:nvPr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102" name="Google Shape;10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208" y="1042230"/>
            <a:ext cx="2869272" cy="347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>
            <p:ph idx="3" type="pic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5"/>
          <p:cNvSpPr/>
          <p:nvPr>
            <p:ph idx="4" type="pic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>
            <p:ph idx="2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6"/>
          <p:cNvSpPr/>
          <p:nvPr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8"/>
          <p:cNvSpPr/>
          <p:nvPr>
            <p:ph idx="3" type="pic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8"/>
          <p:cNvSpPr/>
          <p:nvPr>
            <p:ph idx="4" type="pic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>
            <p:ph idx="2" type="pic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9"/>
          <p:cNvSpPr/>
          <p:nvPr>
            <p:ph idx="3" type="pic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9"/>
          <p:cNvSpPr/>
          <p:nvPr>
            <p:ph idx="4" type="pic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>
            <p:ph idx="2" type="pic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0"/>
          <p:cNvSpPr/>
          <p:nvPr>
            <p:ph idx="3" type="pic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0"/>
          <p:cNvSpPr/>
          <p:nvPr>
            <p:ph idx="4" type="pic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0"/>
          <p:cNvSpPr/>
          <p:nvPr>
            <p:ph idx="5" type="pic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/>
          <p:nvPr>
            <p:ph idx="3" type="pic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1"/>
          <p:cNvSpPr/>
          <p:nvPr>
            <p:ph idx="4" type="pic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1"/>
          <p:cNvSpPr/>
          <p:nvPr>
            <p:ph idx="5" type="pic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1"/>
          <p:cNvSpPr/>
          <p:nvPr>
            <p:ph idx="6" type="pic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1"/>
          <p:cNvSpPr/>
          <p:nvPr>
            <p:ph idx="7" type="pic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body"/>
          </p:nvPr>
        </p:nvSpPr>
        <p:spPr>
          <a:xfrm>
            <a:off x="0" y="3572242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-148" y="414830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2351" y="1139211"/>
            <a:ext cx="819298" cy="181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23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2" type="body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E:\002-KIMS BUSINESS\007-02-Fullslidesppt-Contents\20161228\02-edu\bulb-item.png" id="151" name="Google Shape;15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4155985" y="1156325"/>
            <a:ext cx="816788" cy="181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Layout">
  <p:cSld name="1_Agenda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735" y="2931790"/>
            <a:ext cx="945499" cy="209846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584318" y="339502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Layout">
  <p:cSld name="3_Agenda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107505" y="195486"/>
            <a:ext cx="648071" cy="6157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610" y="287338"/>
            <a:ext cx="263357" cy="50041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-831321"/>
            <a:ext cx="8915400" cy="674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2.png"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9484" y="938231"/>
            <a:ext cx="1584176" cy="3515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02-KIMS BUSINESS\007-02-Fullslidesppt-Contents\20161228\02-edu\bulb-item.png" id="33" name="Google Shape;33;p7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789484" y="938231"/>
            <a:ext cx="792088" cy="351595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 Layout">
  <p:cSld name="2_Agenda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2604" y="-31173"/>
            <a:ext cx="158417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8"/>
          <p:cNvGrpSpPr/>
          <p:nvPr/>
        </p:nvGrpSpPr>
        <p:grpSpPr>
          <a:xfrm>
            <a:off x="-17110" y="1233199"/>
            <a:ext cx="3617018" cy="3924255"/>
            <a:chOff x="-26372" y="1170854"/>
            <a:chExt cx="3889720" cy="3924255"/>
          </a:xfrm>
        </p:grpSpPr>
        <p:grpSp>
          <p:nvGrpSpPr>
            <p:cNvPr id="38" name="Google Shape;38;p8"/>
            <p:cNvGrpSpPr/>
            <p:nvPr/>
          </p:nvGrpSpPr>
          <p:grpSpPr>
            <a:xfrm rot="-1682053">
              <a:off x="1458877" y="1353546"/>
              <a:ext cx="1665869" cy="3558872"/>
              <a:chOff x="1359132" y="345882"/>
              <a:chExt cx="1966239" cy="4200564"/>
            </a:xfrm>
          </p:grpSpPr>
          <p:grpSp>
            <p:nvGrpSpPr>
              <p:cNvPr id="39" name="Google Shape;39;p8"/>
              <p:cNvGrpSpPr/>
              <p:nvPr/>
            </p:nvGrpSpPr>
            <p:grpSpPr>
              <a:xfrm>
                <a:off x="2073901" y="2186669"/>
                <a:ext cx="501313" cy="2359777"/>
                <a:chOff x="2810055" y="1677194"/>
                <a:chExt cx="535258" cy="2519562"/>
              </a:xfrm>
            </p:grpSpPr>
            <p:sp>
              <p:nvSpPr>
                <p:cNvPr id="40" name="Google Shape;40;p8"/>
                <p:cNvSpPr/>
                <p:nvPr/>
              </p:nvSpPr>
              <p:spPr>
                <a:xfrm>
                  <a:off x="2810675" y="3399597"/>
                  <a:ext cx="534638" cy="779141"/>
                </a:xfrm>
                <a:custGeom>
                  <a:rect b="b" l="l" r="r" t="t"/>
                  <a:pathLst>
                    <a:path extrusionOk="0" h="1800199" w="1802378">
                      <a:moveTo>
                        <a:pt x="0" y="0"/>
                      </a:moveTo>
                      <a:lnTo>
                        <a:pt x="1802378" y="0"/>
                      </a:lnTo>
                      <a:lnTo>
                        <a:pt x="1802378" y="289727"/>
                      </a:lnTo>
                      <a:lnTo>
                        <a:pt x="1801366" y="289727"/>
                      </a:lnTo>
                      <a:lnTo>
                        <a:pt x="901188" y="1800199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5BE55"/>
                    </a:gs>
                    <a:gs pos="100000">
                      <a:srgbClr val="F5BE5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41;p8"/>
                <p:cNvSpPr/>
                <p:nvPr/>
              </p:nvSpPr>
              <p:spPr>
                <a:xfrm>
                  <a:off x="2984722" y="3392706"/>
                  <a:ext cx="180870" cy="787996"/>
                </a:xfrm>
                <a:custGeom>
                  <a:rect b="b" l="l" r="r" t="t"/>
                  <a:pathLst>
                    <a:path extrusionOk="0" h="1820658" w="1359043">
                      <a:moveTo>
                        <a:pt x="0" y="0"/>
                      </a:moveTo>
                      <a:lnTo>
                        <a:pt x="1359043" y="0"/>
                      </a:lnTo>
                      <a:lnTo>
                        <a:pt x="1359043" y="212596"/>
                      </a:lnTo>
                      <a:lnTo>
                        <a:pt x="720119" y="1820658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8D185"/>
                    </a:gs>
                    <a:gs pos="100000">
                      <a:srgbClr val="F8D185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42;p8"/>
                <p:cNvSpPr/>
                <p:nvPr/>
              </p:nvSpPr>
              <p:spPr>
                <a:xfrm>
                  <a:off x="2810055" y="3399597"/>
                  <a:ext cx="264192" cy="763141"/>
                </a:xfrm>
                <a:custGeom>
                  <a:rect b="b" l="l" r="r" t="t"/>
                  <a:pathLst>
                    <a:path extrusionOk="0" h="1763232" w="1331023">
                      <a:moveTo>
                        <a:pt x="0" y="0"/>
                      </a:moveTo>
                      <a:lnTo>
                        <a:pt x="897414" y="0"/>
                      </a:lnTo>
                      <a:cubicBezTo>
                        <a:pt x="898890" y="70865"/>
                        <a:pt x="900367" y="141731"/>
                        <a:pt x="901843" y="212596"/>
                      </a:cubicBezTo>
                      <a:lnTo>
                        <a:pt x="1331023" y="1763232"/>
                      </a:lnTo>
                      <a:lnTo>
                        <a:pt x="1012" y="289727"/>
                      </a:lnTo>
                      <a:lnTo>
                        <a:pt x="0" y="289727"/>
                      </a:lnTo>
                      <a:lnTo>
                        <a:pt x="0" y="2880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BE3B4"/>
                    </a:gs>
                    <a:gs pos="100000">
                      <a:srgbClr val="FBE3B4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43;p8"/>
                <p:cNvSpPr/>
                <p:nvPr/>
              </p:nvSpPr>
              <p:spPr>
                <a:xfrm>
                  <a:off x="2811292" y="1677194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CEAED"/>
                    </a:gs>
                    <a:gs pos="100000">
                      <a:srgbClr val="BCEAED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44;p8"/>
                <p:cNvSpPr/>
                <p:nvPr/>
              </p:nvSpPr>
              <p:spPr>
                <a:xfrm>
                  <a:off x="2987824" y="1677195"/>
                  <a:ext cx="177768" cy="1815900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0DCE2"/>
                    </a:gs>
                    <a:gs pos="100000">
                      <a:srgbClr val="90DCE2"/>
                    </a:gs>
                  </a:gsLst>
                  <a:lin ang="19799999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45;p8"/>
                <p:cNvSpPr/>
                <p:nvPr/>
              </p:nvSpPr>
              <p:spPr>
                <a:xfrm>
                  <a:off x="3165590" y="1677196"/>
                  <a:ext cx="177768" cy="1815899"/>
                </a:xfrm>
                <a:custGeom>
                  <a:rect b="b" l="l" r="r" t="t"/>
                  <a:pathLst>
                    <a:path extrusionOk="0" h="4392488" w="571061">
                      <a:moveTo>
                        <a:pt x="0" y="0"/>
                      </a:moveTo>
                      <a:lnTo>
                        <a:pt x="571061" y="0"/>
                      </a:lnTo>
                      <a:lnTo>
                        <a:pt x="571061" y="4392488"/>
                      </a:lnTo>
                      <a:lnTo>
                        <a:pt x="560315" y="4392488"/>
                      </a:lnTo>
                      <a:cubicBezTo>
                        <a:pt x="531263" y="4268191"/>
                        <a:pt x="419108" y="4176464"/>
                        <a:pt x="285530" y="4176464"/>
                      </a:cubicBezTo>
                      <a:cubicBezTo>
                        <a:pt x="151952" y="4176464"/>
                        <a:pt x="39798" y="4268191"/>
                        <a:pt x="10747" y="4392488"/>
                      </a:cubicBezTo>
                      <a:lnTo>
                        <a:pt x="0" y="4392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" name="Google Shape;46;p8"/>
                <p:cNvSpPr/>
                <p:nvPr/>
              </p:nvSpPr>
              <p:spPr>
                <a:xfrm rot="10800000">
                  <a:off x="2987823" y="3961239"/>
                  <a:ext cx="177768" cy="235517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3F3F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" name="Google Shape;47;p8"/>
              <p:cNvGrpSpPr/>
              <p:nvPr/>
            </p:nvGrpSpPr>
            <p:grpSpPr>
              <a:xfrm>
                <a:off x="1359132" y="345882"/>
                <a:ext cx="1966239" cy="1811155"/>
                <a:chOff x="1888981" y="1110787"/>
                <a:chExt cx="2254374" cy="2076562"/>
              </a:xfrm>
            </p:grpSpPr>
            <p:sp>
              <p:nvSpPr>
                <p:cNvPr id="48" name="Google Shape;48;p8"/>
                <p:cNvSpPr/>
                <p:nvPr/>
              </p:nvSpPr>
              <p:spPr>
                <a:xfrm rot="8100000">
                  <a:off x="2322441" y="1563466"/>
                  <a:ext cx="1333455" cy="1333457"/>
                </a:xfrm>
                <a:custGeom>
                  <a:rect b="b" l="l" r="r" t="t"/>
                  <a:pathLst>
                    <a:path extrusionOk="0" h="2192671" w="2192670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508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49;p8"/>
                <p:cNvSpPr/>
                <p:nvPr/>
              </p:nvSpPr>
              <p:spPr>
                <a:xfrm rot="10800000">
                  <a:off x="2751763" y="2230194"/>
                  <a:ext cx="457200" cy="783671"/>
                </a:xfrm>
                <a:prstGeom prst="trapezoid">
                  <a:avLst>
                    <a:gd fmla="val 25000" name="adj"/>
                  </a:avLst>
                </a:prstGeom>
                <a:solidFill>
                  <a:schemeClr val="lt1"/>
                </a:solidFill>
                <a:ln cap="flat" cmpd="sng" w="381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8"/>
                <p:cNvSpPr/>
                <p:nvPr/>
              </p:nvSpPr>
              <p:spPr>
                <a:xfrm rot="2700000">
                  <a:off x="3710962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8"/>
                <p:cNvSpPr/>
                <p:nvPr/>
              </p:nvSpPr>
              <p:spPr>
                <a:xfrm flipH="1" rot="-2700000">
                  <a:off x="2156327" y="1407964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dk2"/>
                </a:solidFill>
                <a:ln cap="flat" cmpd="sng" w="254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52;p8"/>
                <p:cNvSpPr/>
                <p:nvPr/>
              </p:nvSpPr>
              <p:spPr>
                <a:xfrm>
                  <a:off x="2935970" y="1110787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8"/>
                <p:cNvSpPr/>
                <p:nvPr/>
              </p:nvSpPr>
              <p:spPr>
                <a:xfrm rot="5400000">
                  <a:off x="3933668" y="1996109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54;p8"/>
                <p:cNvSpPr/>
                <p:nvPr/>
              </p:nvSpPr>
              <p:spPr>
                <a:xfrm flipH="1" rot="-5400000">
                  <a:off x="1978847" y="1919902"/>
                  <a:ext cx="119821" cy="299553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" name="Google Shape;55;p8"/>
                <p:cNvSpPr/>
                <p:nvPr/>
              </p:nvSpPr>
              <p:spPr>
                <a:xfrm>
                  <a:off x="2692290" y="3074683"/>
                  <a:ext cx="612000" cy="11266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56;p8"/>
                <p:cNvSpPr/>
                <p:nvPr/>
              </p:nvSpPr>
              <p:spPr>
                <a:xfrm>
                  <a:off x="283328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57;p8"/>
                <p:cNvSpPr/>
                <p:nvPr/>
              </p:nvSpPr>
              <p:spPr>
                <a:xfrm>
                  <a:off x="295750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58;p8"/>
                <p:cNvSpPr/>
                <p:nvPr/>
              </p:nvSpPr>
              <p:spPr>
                <a:xfrm>
                  <a:off x="3081724" y="2139702"/>
                  <a:ext cx="71867" cy="179668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9" name="Google Shape;59;p8"/>
            <p:cNvSpPr/>
            <p:nvPr/>
          </p:nvSpPr>
          <p:spPr>
            <a:xfrm>
              <a:off x="-26372" y="2530131"/>
              <a:ext cx="3091680" cy="1938501"/>
            </a:xfrm>
            <a:custGeom>
              <a:rect b="b" l="l" r="r" t="t"/>
              <a:pathLst>
                <a:path extrusionOk="0" h="1811553" w="2889213">
                  <a:moveTo>
                    <a:pt x="2150164" y="113773"/>
                  </a:moveTo>
                  <a:lnTo>
                    <a:pt x="2655476" y="469395"/>
                  </a:lnTo>
                  <a:cubicBezTo>
                    <a:pt x="2724937" y="612627"/>
                    <a:pt x="2790110" y="774578"/>
                    <a:pt x="2828170" y="895281"/>
                  </a:cubicBezTo>
                  <a:cubicBezTo>
                    <a:pt x="2845006" y="1009922"/>
                    <a:pt x="2872906" y="1094971"/>
                    <a:pt x="2883834" y="1193615"/>
                  </a:cubicBezTo>
                  <a:cubicBezTo>
                    <a:pt x="2898597" y="1276508"/>
                    <a:pt x="2882583" y="1383685"/>
                    <a:pt x="2840612" y="1449135"/>
                  </a:cubicBezTo>
                  <a:cubicBezTo>
                    <a:pt x="2801112" y="1388173"/>
                    <a:pt x="2764708" y="1276910"/>
                    <a:pt x="2632493" y="1060062"/>
                  </a:cubicBezTo>
                  <a:cubicBezTo>
                    <a:pt x="2521003" y="837054"/>
                    <a:pt x="2268591" y="370791"/>
                    <a:pt x="2150164" y="113773"/>
                  </a:cubicBezTo>
                  <a:close/>
                  <a:moveTo>
                    <a:pt x="1348782" y="0"/>
                  </a:moveTo>
                  <a:cubicBezTo>
                    <a:pt x="1445338" y="154432"/>
                    <a:pt x="1639668" y="165874"/>
                    <a:pt x="1714668" y="204372"/>
                  </a:cubicBezTo>
                  <a:cubicBezTo>
                    <a:pt x="1723722" y="285320"/>
                    <a:pt x="1831199" y="402612"/>
                    <a:pt x="1866896" y="462766"/>
                  </a:cubicBezTo>
                  <a:cubicBezTo>
                    <a:pt x="1913125" y="544588"/>
                    <a:pt x="1935949" y="596454"/>
                    <a:pt x="1973469" y="669299"/>
                  </a:cubicBezTo>
                  <a:cubicBezTo>
                    <a:pt x="1909251" y="682689"/>
                    <a:pt x="1863715" y="712895"/>
                    <a:pt x="1866010" y="762998"/>
                  </a:cubicBezTo>
                  <a:cubicBezTo>
                    <a:pt x="1884495" y="971782"/>
                    <a:pt x="2517373" y="1008755"/>
                    <a:pt x="2733769" y="1271909"/>
                  </a:cubicBezTo>
                  <a:cubicBezTo>
                    <a:pt x="2839248" y="1365427"/>
                    <a:pt x="2779441" y="1512521"/>
                    <a:pt x="2694623" y="1524483"/>
                  </a:cubicBezTo>
                  <a:cubicBezTo>
                    <a:pt x="2575007" y="1522308"/>
                    <a:pt x="2538107" y="1485627"/>
                    <a:pt x="2385869" y="1470403"/>
                  </a:cubicBezTo>
                  <a:cubicBezTo>
                    <a:pt x="2333676" y="1639614"/>
                    <a:pt x="2280982" y="1755416"/>
                    <a:pt x="2214278" y="1811553"/>
                  </a:cubicBezTo>
                  <a:cubicBezTo>
                    <a:pt x="2147576" y="1804531"/>
                    <a:pt x="2033271" y="1685187"/>
                    <a:pt x="2074819" y="1450562"/>
                  </a:cubicBezTo>
                  <a:cubicBezTo>
                    <a:pt x="1992109" y="1541380"/>
                    <a:pt x="1856720" y="1716561"/>
                    <a:pt x="1739085" y="1756177"/>
                  </a:cubicBezTo>
                  <a:cubicBezTo>
                    <a:pt x="1647742" y="1688758"/>
                    <a:pt x="1625791" y="1561162"/>
                    <a:pt x="1648664" y="1466917"/>
                  </a:cubicBezTo>
                  <a:cubicBezTo>
                    <a:pt x="1575908" y="1517602"/>
                    <a:pt x="1475987" y="1575732"/>
                    <a:pt x="1376671" y="1585086"/>
                  </a:cubicBezTo>
                  <a:cubicBezTo>
                    <a:pt x="1265755" y="1421973"/>
                    <a:pt x="1344050" y="1304532"/>
                    <a:pt x="1415819" y="1219713"/>
                  </a:cubicBezTo>
                  <a:cubicBezTo>
                    <a:pt x="1106992" y="1284958"/>
                    <a:pt x="922130" y="1226237"/>
                    <a:pt x="665501" y="1160992"/>
                  </a:cubicBezTo>
                  <a:cubicBezTo>
                    <a:pt x="467591" y="1128369"/>
                    <a:pt x="282729" y="1004403"/>
                    <a:pt x="0" y="1010928"/>
                  </a:cubicBezTo>
                  <a:lnTo>
                    <a:pt x="13050" y="169268"/>
                  </a:lnTo>
                  <a:cubicBezTo>
                    <a:pt x="722590" y="234513"/>
                    <a:pt x="1132701" y="28762"/>
                    <a:pt x="1348782" y="0"/>
                  </a:cubicBezTo>
                  <a:close/>
                </a:path>
              </a:pathLst>
            </a:custGeom>
            <a:gradFill>
              <a:gsLst>
                <a:gs pos="0">
                  <a:srgbClr val="F8D185"/>
                </a:gs>
                <a:gs pos="100000">
                  <a:srgbClr val="F8D185"/>
                </a:gs>
              </a:gsLst>
              <a:lin ang="19799999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8"/>
          <p:cNvSpPr/>
          <p:nvPr/>
        </p:nvSpPr>
        <p:spPr>
          <a:xfrm>
            <a:off x="489261" y="4371950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Agenda Layout">
  <p:cSld name="4_Agenda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-2604" y="0"/>
            <a:ext cx="2931530" cy="5143500"/>
          </a:xfrm>
          <a:prstGeom prst="rect">
            <a:avLst/>
          </a:prstGeom>
          <a:solidFill>
            <a:srgbClr val="1A3E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ell\Desktop\Developer 1.png" id="63" name="Google Shape;6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34" y="3569636"/>
            <a:ext cx="1905703" cy="15738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/>
          <p:nvPr/>
        </p:nvSpPr>
        <p:spPr>
          <a:xfrm>
            <a:off x="8460432" y="4450206"/>
            <a:ext cx="410332" cy="426894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/>
          <p:nvPr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28\02-edu\bulb-item.png" id="70" name="Google Shape;7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057" y="3010192"/>
            <a:ext cx="351128" cy="77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21" Type="http://schemas.openxmlformats.org/officeDocument/2006/relationships/theme" Target="../theme/theme4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-831321"/>
            <a:ext cx="8915400" cy="67484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utube.com/user/ZaranTech" TargetMode="External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408824" y="2764917"/>
            <a:ext cx="555566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en-US" sz="2600"/>
              <a:t>Concepts</a:t>
            </a:r>
            <a:endParaRPr b="1" sz="2600"/>
          </a:p>
        </p:txBody>
      </p:sp>
      <p:pic>
        <p:nvPicPr>
          <p:cNvPr descr="D:\Saji\ZaranTech Logo\ZaranTech-White-Logo.png"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123478"/>
            <a:ext cx="1584176" cy="427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6"/>
          <p:cNvCxnSpPr/>
          <p:nvPr/>
        </p:nvCxnSpPr>
        <p:spPr>
          <a:xfrm rot="10800000">
            <a:off x="3503744" y="2658446"/>
            <a:ext cx="3096344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4724400" y="1652977"/>
            <a:ext cx="4570908" cy="461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SAP </a:t>
            </a:r>
            <a:r>
              <a:rPr b="1" lang="en-US" sz="3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UI5 &amp; FIORI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3469108" y="1312263"/>
            <a:ext cx="1143000" cy="1143000"/>
          </a:xfrm>
          <a:prstGeom prst="ellipse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sap fiori logo" id="161" name="Google Shape;16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4987" y="1538142"/>
            <a:ext cx="691242" cy="691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6"/>
          <p:cNvGrpSpPr/>
          <p:nvPr/>
        </p:nvGrpSpPr>
        <p:grpSpPr>
          <a:xfrm>
            <a:off x="3503744" y="3403145"/>
            <a:ext cx="3313886" cy="307777"/>
            <a:chOff x="3558363" y="3704133"/>
            <a:chExt cx="3313886" cy="307777"/>
          </a:xfrm>
        </p:grpSpPr>
        <p:sp>
          <p:nvSpPr>
            <p:cNvPr id="163" name="Google Shape;163;p26"/>
            <p:cNvSpPr txBox="1"/>
            <p:nvPr/>
          </p:nvSpPr>
          <p:spPr>
            <a:xfrm>
              <a:off x="3847913" y="3704133"/>
              <a:ext cx="30243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www.zarantech.com </a:t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3558363" y="3744704"/>
              <a:ext cx="276792" cy="267206"/>
            </a:xfrm>
            <a:custGeom>
              <a:rect b="b" l="l" r="r" t="t"/>
              <a:pathLst>
                <a:path extrusionOk="0" h="634" w="634"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24"/>
                  </a:cubicBezTo>
                  <a:cubicBezTo>
                    <a:pt x="0" y="486"/>
                    <a:pt x="148" y="633"/>
                    <a:pt x="324" y="633"/>
                  </a:cubicBezTo>
                  <a:cubicBezTo>
                    <a:pt x="486" y="633"/>
                    <a:pt x="633" y="486"/>
                    <a:pt x="633" y="324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545" y="162"/>
                  </a:moveTo>
                  <a:lnTo>
                    <a:pt x="545" y="162"/>
                  </a:lnTo>
                  <a:cubicBezTo>
                    <a:pt x="574" y="206"/>
                    <a:pt x="589" y="251"/>
                    <a:pt x="589" y="294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2" y="265"/>
                    <a:pt x="427" y="221"/>
                    <a:pt x="427" y="192"/>
                  </a:cubicBezTo>
                  <a:cubicBezTo>
                    <a:pt x="471" y="192"/>
                    <a:pt x="516" y="177"/>
                    <a:pt x="545" y="162"/>
                  </a:cubicBezTo>
                  <a:close/>
                  <a:moveTo>
                    <a:pt x="516" y="133"/>
                  </a:moveTo>
                  <a:lnTo>
                    <a:pt x="516" y="133"/>
                  </a:lnTo>
                  <a:cubicBezTo>
                    <a:pt x="486" y="147"/>
                    <a:pt x="457" y="147"/>
                    <a:pt x="412" y="147"/>
                  </a:cubicBezTo>
                  <a:cubicBezTo>
                    <a:pt x="412" y="118"/>
                    <a:pt x="398" y="89"/>
                    <a:pt x="383" y="59"/>
                  </a:cubicBezTo>
                  <a:cubicBezTo>
                    <a:pt x="442" y="59"/>
                    <a:pt x="486" y="89"/>
                    <a:pt x="516" y="133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36" y="265"/>
                    <a:pt x="251" y="236"/>
                    <a:pt x="251" y="192"/>
                  </a:cubicBezTo>
                  <a:cubicBezTo>
                    <a:pt x="280" y="206"/>
                    <a:pt x="295" y="206"/>
                    <a:pt x="324" y="206"/>
                  </a:cubicBezTo>
                  <a:cubicBezTo>
                    <a:pt x="339" y="206"/>
                    <a:pt x="369" y="206"/>
                    <a:pt x="383" y="192"/>
                  </a:cubicBezTo>
                  <a:cubicBezTo>
                    <a:pt x="398" y="236"/>
                    <a:pt x="398" y="265"/>
                    <a:pt x="398" y="294"/>
                  </a:cubicBezTo>
                  <a:lnTo>
                    <a:pt x="236" y="294"/>
                  </a:lnTo>
                  <a:close/>
                  <a:moveTo>
                    <a:pt x="398" y="339"/>
                  </a:moveTo>
                  <a:lnTo>
                    <a:pt x="398" y="339"/>
                  </a:lnTo>
                  <a:cubicBezTo>
                    <a:pt x="398" y="368"/>
                    <a:pt x="398" y="412"/>
                    <a:pt x="383" y="442"/>
                  </a:cubicBezTo>
                  <a:cubicBezTo>
                    <a:pt x="369" y="442"/>
                    <a:pt x="339" y="442"/>
                    <a:pt x="324" y="442"/>
                  </a:cubicBezTo>
                  <a:cubicBezTo>
                    <a:pt x="295" y="442"/>
                    <a:pt x="280" y="442"/>
                    <a:pt x="251" y="442"/>
                  </a:cubicBezTo>
                  <a:cubicBezTo>
                    <a:pt x="251" y="412"/>
                    <a:pt x="236" y="368"/>
                    <a:pt x="236" y="339"/>
                  </a:cubicBezTo>
                  <a:lnTo>
                    <a:pt x="398" y="339"/>
                  </a:lnTo>
                  <a:close/>
                  <a:moveTo>
                    <a:pt x="295" y="44"/>
                  </a:moveTo>
                  <a:lnTo>
                    <a:pt x="295" y="44"/>
                  </a:lnTo>
                  <a:cubicBezTo>
                    <a:pt x="310" y="44"/>
                    <a:pt x="310" y="44"/>
                    <a:pt x="324" y="44"/>
                  </a:cubicBezTo>
                  <a:lnTo>
                    <a:pt x="339" y="44"/>
                  </a:lnTo>
                  <a:cubicBezTo>
                    <a:pt x="354" y="74"/>
                    <a:pt x="369" y="118"/>
                    <a:pt x="383" y="162"/>
                  </a:cubicBezTo>
                  <a:cubicBezTo>
                    <a:pt x="354" y="162"/>
                    <a:pt x="339" y="162"/>
                    <a:pt x="324" y="162"/>
                  </a:cubicBezTo>
                  <a:cubicBezTo>
                    <a:pt x="295" y="162"/>
                    <a:pt x="280" y="162"/>
                    <a:pt x="265" y="162"/>
                  </a:cubicBezTo>
                  <a:cubicBezTo>
                    <a:pt x="265" y="118"/>
                    <a:pt x="280" y="74"/>
                    <a:pt x="295" y="44"/>
                  </a:cubicBezTo>
                  <a:close/>
                  <a:moveTo>
                    <a:pt x="251" y="59"/>
                  </a:moveTo>
                  <a:lnTo>
                    <a:pt x="251" y="59"/>
                  </a:lnTo>
                  <a:cubicBezTo>
                    <a:pt x="236" y="89"/>
                    <a:pt x="221" y="118"/>
                    <a:pt x="221" y="147"/>
                  </a:cubicBezTo>
                  <a:cubicBezTo>
                    <a:pt x="192" y="147"/>
                    <a:pt x="148" y="147"/>
                    <a:pt x="118" y="133"/>
                  </a:cubicBezTo>
                  <a:cubicBezTo>
                    <a:pt x="148" y="89"/>
                    <a:pt x="207" y="59"/>
                    <a:pt x="251" y="59"/>
                  </a:cubicBezTo>
                  <a:close/>
                  <a:moveTo>
                    <a:pt x="89" y="162"/>
                  </a:moveTo>
                  <a:lnTo>
                    <a:pt x="89" y="162"/>
                  </a:lnTo>
                  <a:cubicBezTo>
                    <a:pt x="133" y="177"/>
                    <a:pt x="177" y="192"/>
                    <a:pt x="207" y="192"/>
                  </a:cubicBezTo>
                  <a:cubicBezTo>
                    <a:pt x="207" y="221"/>
                    <a:pt x="207" y="265"/>
                    <a:pt x="207" y="294"/>
                  </a:cubicBezTo>
                  <a:cubicBezTo>
                    <a:pt x="44" y="294"/>
                    <a:pt x="44" y="294"/>
                    <a:pt x="44" y="294"/>
                  </a:cubicBezTo>
                  <a:cubicBezTo>
                    <a:pt x="44" y="251"/>
                    <a:pt x="59" y="206"/>
                    <a:pt x="89" y="162"/>
                  </a:cubicBezTo>
                  <a:close/>
                  <a:moveTo>
                    <a:pt x="89" y="471"/>
                  </a:moveTo>
                  <a:lnTo>
                    <a:pt x="89" y="471"/>
                  </a:lnTo>
                  <a:cubicBezTo>
                    <a:pt x="59" y="427"/>
                    <a:pt x="44" y="383"/>
                    <a:pt x="44" y="33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68"/>
                    <a:pt x="207" y="412"/>
                    <a:pt x="207" y="442"/>
                  </a:cubicBezTo>
                  <a:cubicBezTo>
                    <a:pt x="177" y="457"/>
                    <a:pt x="133" y="457"/>
                    <a:pt x="89" y="471"/>
                  </a:cubicBezTo>
                  <a:close/>
                  <a:moveTo>
                    <a:pt x="118" y="501"/>
                  </a:moveTo>
                  <a:lnTo>
                    <a:pt x="118" y="501"/>
                  </a:lnTo>
                  <a:cubicBezTo>
                    <a:pt x="148" y="501"/>
                    <a:pt x="192" y="486"/>
                    <a:pt x="221" y="486"/>
                  </a:cubicBezTo>
                  <a:cubicBezTo>
                    <a:pt x="221" y="515"/>
                    <a:pt x="236" y="560"/>
                    <a:pt x="251" y="589"/>
                  </a:cubicBezTo>
                  <a:cubicBezTo>
                    <a:pt x="207" y="574"/>
                    <a:pt x="148" y="545"/>
                    <a:pt x="118" y="501"/>
                  </a:cubicBezTo>
                  <a:close/>
                  <a:moveTo>
                    <a:pt x="339" y="589"/>
                  </a:moveTo>
                  <a:lnTo>
                    <a:pt x="339" y="589"/>
                  </a:lnTo>
                  <a:lnTo>
                    <a:pt x="324" y="589"/>
                  </a:lnTo>
                  <a:cubicBezTo>
                    <a:pt x="310" y="589"/>
                    <a:pt x="310" y="589"/>
                    <a:pt x="295" y="589"/>
                  </a:cubicBezTo>
                  <a:cubicBezTo>
                    <a:pt x="280" y="560"/>
                    <a:pt x="265" y="515"/>
                    <a:pt x="265" y="471"/>
                  </a:cubicBezTo>
                  <a:cubicBezTo>
                    <a:pt x="280" y="471"/>
                    <a:pt x="295" y="471"/>
                    <a:pt x="324" y="471"/>
                  </a:cubicBezTo>
                  <a:cubicBezTo>
                    <a:pt x="339" y="471"/>
                    <a:pt x="354" y="471"/>
                    <a:pt x="383" y="471"/>
                  </a:cubicBezTo>
                  <a:cubicBezTo>
                    <a:pt x="369" y="515"/>
                    <a:pt x="354" y="560"/>
                    <a:pt x="339" y="589"/>
                  </a:cubicBezTo>
                  <a:close/>
                  <a:moveTo>
                    <a:pt x="383" y="589"/>
                  </a:moveTo>
                  <a:lnTo>
                    <a:pt x="383" y="589"/>
                  </a:lnTo>
                  <a:cubicBezTo>
                    <a:pt x="398" y="560"/>
                    <a:pt x="412" y="515"/>
                    <a:pt x="412" y="486"/>
                  </a:cubicBezTo>
                  <a:cubicBezTo>
                    <a:pt x="457" y="486"/>
                    <a:pt x="486" y="501"/>
                    <a:pt x="516" y="501"/>
                  </a:cubicBezTo>
                  <a:cubicBezTo>
                    <a:pt x="486" y="545"/>
                    <a:pt x="442" y="574"/>
                    <a:pt x="383" y="589"/>
                  </a:cubicBezTo>
                  <a:close/>
                  <a:moveTo>
                    <a:pt x="545" y="471"/>
                  </a:moveTo>
                  <a:lnTo>
                    <a:pt x="545" y="471"/>
                  </a:lnTo>
                  <a:cubicBezTo>
                    <a:pt x="516" y="457"/>
                    <a:pt x="471" y="457"/>
                    <a:pt x="427" y="442"/>
                  </a:cubicBezTo>
                  <a:cubicBezTo>
                    <a:pt x="427" y="412"/>
                    <a:pt x="442" y="368"/>
                    <a:pt x="442" y="339"/>
                  </a:cubicBezTo>
                  <a:cubicBezTo>
                    <a:pt x="589" y="339"/>
                    <a:pt x="589" y="339"/>
                    <a:pt x="589" y="339"/>
                  </a:cubicBezTo>
                  <a:cubicBezTo>
                    <a:pt x="589" y="383"/>
                    <a:pt x="574" y="427"/>
                    <a:pt x="545" y="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26"/>
          <p:cNvSpPr txBox="1"/>
          <p:nvPr/>
        </p:nvSpPr>
        <p:spPr>
          <a:xfrm>
            <a:off x="10943" y="4856448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5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7" name="Google Shape;277;p35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35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SAP UI Development Toolkit for HTML5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1412973"/>
            <a:ext cx="3977858" cy="3383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p36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Resource Handling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381346" y="1412973"/>
            <a:ext cx="853213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handling of resources in SAPUI5 is divided in a client-side and a server-side part.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server-side mechanism is an optional component to improve the client-server interaction.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server-side resource handling is mainly used in Eclipse to support the modularized development of SAPUI5 applications and libraries.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7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7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3" name="Google Shape;303;p37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37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SAP UI5 Control Libraries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381346" y="1412973"/>
            <a:ext cx="8532137" cy="263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various JavaScript and CSS libraries that you can use in combination for the application development.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SAPUI5 can use these libraries in combination and they are called SAPUI5 control libraries.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SAPUI5 control libraries: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Sap.ui.commons for control fields, buttons, etc.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Sap.m is the most common control library and is used for mobile devices</a:t>
            </a:r>
            <a:endParaRPr/>
          </a:p>
          <a:p>
            <a:pPr indent="-1841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8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6" name="Google Shape;316;p38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7" name="Google Shape;317;p38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SAP UI5 Control Libraries &amp; Description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9" name="Google Shape;319;p38"/>
          <p:cNvGraphicFramePr/>
          <p:nvPr/>
        </p:nvGraphicFramePr>
        <p:xfrm>
          <a:off x="9716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{F19878DC-ACDA-4F2D-BBEE-D2EEC44E3BD4}</a:tableStyleId>
              </a:tblPr>
              <a:tblGrid>
                <a:gridCol w="3405200"/>
                <a:gridCol w="3405200"/>
              </a:tblGrid>
              <a:tr h="37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sap.m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Library with controls specialized for mobile devices.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sap.makit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SAPUI5 library contains the markit charts.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sap.ui.commons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Common library for standard controls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sap.ui.ux3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SAPUI5 library with controls that implement the SAP User Experience(UX) Guidelines 3.0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sap.viz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SAPUI5 library containing chart controls based on the VIZ charting library.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>
                    <a:lnL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9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9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9" name="Google Shape;329;p39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p39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SAP UI5 Components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381346" y="1412973"/>
            <a:ext cx="853213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Components are independent and reusable parts used in SAPUI5 applications.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application can use components from different locations from where the application is running.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Components also support the encapsulation of closely related parts of an application into a particular component.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makes the structure of an application and its code easier to understand and to maintain.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0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0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0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2" name="Google Shape;342;p40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p40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0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SAP UI5 Components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p40"/>
          <p:cNvGrpSpPr/>
          <p:nvPr/>
        </p:nvGrpSpPr>
        <p:grpSpPr>
          <a:xfrm>
            <a:off x="2533595" y="1616733"/>
            <a:ext cx="4010377" cy="2195726"/>
            <a:chOff x="203669" y="950"/>
            <a:chExt cx="4010377" cy="2195726"/>
          </a:xfrm>
        </p:grpSpPr>
        <p:sp>
          <p:nvSpPr>
            <p:cNvPr id="346" name="Google Shape;346;p40"/>
            <p:cNvSpPr/>
            <p:nvPr/>
          </p:nvSpPr>
          <p:spPr>
            <a:xfrm>
              <a:off x="2208858" y="908275"/>
              <a:ext cx="1097863" cy="38107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7" name="Google Shape;347;p40"/>
            <p:cNvSpPr/>
            <p:nvPr/>
          </p:nvSpPr>
          <p:spPr>
            <a:xfrm>
              <a:off x="1110994" y="908275"/>
              <a:ext cx="1097863" cy="38107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8" name="Google Shape;348;p40"/>
            <p:cNvSpPr/>
            <p:nvPr/>
          </p:nvSpPr>
          <p:spPr>
            <a:xfrm>
              <a:off x="1301532" y="950"/>
              <a:ext cx="1814650" cy="907325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0"/>
            <p:cNvSpPr txBox="1"/>
            <p:nvPr/>
          </p:nvSpPr>
          <p:spPr>
            <a:xfrm>
              <a:off x="1301532" y="950"/>
              <a:ext cx="1814650" cy="90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SAP UI5 Components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203669" y="1289351"/>
              <a:ext cx="1814650" cy="907325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0"/>
            <p:cNvSpPr txBox="1"/>
            <p:nvPr/>
          </p:nvSpPr>
          <p:spPr>
            <a:xfrm>
              <a:off x="203669" y="1289351"/>
              <a:ext cx="1814650" cy="90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Faceless Components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2399396" y="1289351"/>
              <a:ext cx="1814650" cy="907325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0"/>
            <p:cNvSpPr txBox="1"/>
            <p:nvPr/>
          </p:nvSpPr>
          <p:spPr>
            <a:xfrm>
              <a:off x="2399396" y="1289351"/>
              <a:ext cx="1814650" cy="90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UI Components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1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1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3" name="Google Shape;363;p41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41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1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SAP UI5 Components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1"/>
          <p:cNvSpPr txBox="1"/>
          <p:nvPr/>
        </p:nvSpPr>
        <p:spPr>
          <a:xfrm>
            <a:off x="381346" y="1412973"/>
            <a:ext cx="853213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component is a folder.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folder name defines the component name and contains all optional and required resources.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are used in the component except for the required SAPUI5 libraries and child components.</a:t>
            </a:r>
            <a:endParaRPr/>
          </a:p>
        </p:txBody>
      </p:sp>
      <p:grpSp>
        <p:nvGrpSpPr>
          <p:cNvPr id="367" name="Google Shape;367;p41"/>
          <p:cNvGrpSpPr/>
          <p:nvPr/>
        </p:nvGrpSpPr>
        <p:grpSpPr>
          <a:xfrm>
            <a:off x="3194851" y="2865765"/>
            <a:ext cx="2905125" cy="1590589"/>
            <a:chOff x="394552" y="194"/>
            <a:chExt cx="2905125" cy="1590589"/>
          </a:xfrm>
        </p:grpSpPr>
        <p:sp>
          <p:nvSpPr>
            <p:cNvPr id="368" name="Google Shape;368;p41"/>
            <p:cNvSpPr/>
            <p:nvPr/>
          </p:nvSpPr>
          <p:spPr>
            <a:xfrm>
              <a:off x="1847115" y="657462"/>
              <a:ext cx="795294" cy="27605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9" name="Google Shape;369;p41"/>
            <p:cNvSpPr/>
            <p:nvPr/>
          </p:nvSpPr>
          <p:spPr>
            <a:xfrm>
              <a:off x="1051820" y="657462"/>
              <a:ext cx="795294" cy="27605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0" name="Google Shape;370;p41"/>
            <p:cNvSpPr/>
            <p:nvPr/>
          </p:nvSpPr>
          <p:spPr>
            <a:xfrm>
              <a:off x="1189846" y="194"/>
              <a:ext cx="1314536" cy="657268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1"/>
            <p:cNvSpPr txBox="1"/>
            <p:nvPr/>
          </p:nvSpPr>
          <p:spPr>
            <a:xfrm>
              <a:off x="1189846" y="194"/>
              <a:ext cx="1314536" cy="657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Component Structure </a:t>
              </a:r>
              <a:endPara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394552" y="933515"/>
              <a:ext cx="1314536" cy="657268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1"/>
            <p:cNvSpPr txBox="1"/>
            <p:nvPr/>
          </p:nvSpPr>
          <p:spPr>
            <a:xfrm>
              <a:off x="394552" y="933515"/>
              <a:ext cx="1314536" cy="657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Component.js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1985141" y="933515"/>
              <a:ext cx="1314536" cy="657268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1"/>
            <p:cNvSpPr txBox="1"/>
            <p:nvPr/>
          </p:nvSpPr>
          <p:spPr>
            <a:xfrm>
              <a:off x="1985141" y="933515"/>
              <a:ext cx="1314536" cy="657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7600" spcFirstLastPara="1" rIns="7600" wrap="square" tIns="76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Compoennt.json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2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2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2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5" name="Google Shape;385;p42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p42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2"/>
          <p:cNvSpPr txBox="1"/>
          <p:nvPr/>
        </p:nvSpPr>
        <p:spPr>
          <a:xfrm>
            <a:off x="381000" y="1074419"/>
            <a:ext cx="77067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SAP UI5 Components – Example Component Structure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0411" y="1620723"/>
            <a:ext cx="3377438" cy="304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3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3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3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8" name="Google Shape;398;p43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43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3"/>
          <p:cNvSpPr txBox="1"/>
          <p:nvPr/>
        </p:nvSpPr>
        <p:spPr>
          <a:xfrm>
            <a:off x="381000" y="1074419"/>
            <a:ext cx="77067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Differentiation to Other Concepts in SAP UI5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3"/>
          <p:cNvSpPr txBox="1"/>
          <p:nvPr/>
        </p:nvSpPr>
        <p:spPr>
          <a:xfrm>
            <a:off x="381346" y="1412973"/>
            <a:ext cx="853213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Composite Controls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UI Library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Notepad Control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MVC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4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1" name="Google Shape;411;p44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2" name="Google Shape;412;p44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4"/>
          <p:cNvSpPr txBox="1"/>
          <p:nvPr/>
        </p:nvSpPr>
        <p:spPr>
          <a:xfrm>
            <a:off x="381000" y="1074419"/>
            <a:ext cx="770671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Fragments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4"/>
          <p:cNvSpPr txBox="1"/>
          <p:nvPr/>
        </p:nvSpPr>
        <p:spPr>
          <a:xfrm>
            <a:off x="381346" y="1412973"/>
            <a:ext cx="8532137" cy="792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Fragments are pieces of UI, just like SAPUI5 MVC views, but without the view control around the content and without their own controller.</a:t>
            </a:r>
            <a:endParaRPr/>
          </a:p>
        </p:txBody>
      </p:sp>
      <p:grpSp>
        <p:nvGrpSpPr>
          <p:cNvPr id="415" name="Google Shape;415;p44"/>
          <p:cNvGrpSpPr/>
          <p:nvPr/>
        </p:nvGrpSpPr>
        <p:grpSpPr>
          <a:xfrm>
            <a:off x="2035992" y="2591823"/>
            <a:ext cx="4782272" cy="1691973"/>
            <a:chOff x="321" y="110133"/>
            <a:chExt cx="4782272" cy="1691973"/>
          </a:xfrm>
        </p:grpSpPr>
        <p:sp>
          <p:nvSpPr>
            <p:cNvPr id="416" name="Google Shape;416;p44"/>
            <p:cNvSpPr/>
            <p:nvPr/>
          </p:nvSpPr>
          <p:spPr>
            <a:xfrm>
              <a:off x="2391457" y="809296"/>
              <a:ext cx="1691973" cy="29364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7" name="Google Shape;417;p44"/>
            <p:cNvSpPr/>
            <p:nvPr/>
          </p:nvSpPr>
          <p:spPr>
            <a:xfrm>
              <a:off x="2345737" y="809296"/>
              <a:ext cx="91440" cy="293648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8" name="Google Shape;418;p44"/>
            <p:cNvSpPr/>
            <p:nvPr/>
          </p:nvSpPr>
          <p:spPr>
            <a:xfrm>
              <a:off x="699483" y="809296"/>
              <a:ext cx="1691973" cy="29364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15396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9" name="Google Shape;419;p44"/>
            <p:cNvSpPr/>
            <p:nvPr/>
          </p:nvSpPr>
          <p:spPr>
            <a:xfrm>
              <a:off x="1692294" y="110133"/>
              <a:ext cx="1398325" cy="699162"/>
            </a:xfrm>
            <a:prstGeom prst="rect">
              <a:avLst/>
            </a:prstGeom>
            <a:solidFill>
              <a:schemeClr val="accent2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4"/>
            <p:cNvSpPr txBox="1"/>
            <p:nvPr/>
          </p:nvSpPr>
          <p:spPr>
            <a:xfrm>
              <a:off x="1692294" y="110133"/>
              <a:ext cx="1398325" cy="699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Fragment Types</a:t>
              </a:r>
              <a:endPara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321" y="1102944"/>
              <a:ext cx="1398325" cy="699162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4"/>
            <p:cNvSpPr txBox="1"/>
            <p:nvPr/>
          </p:nvSpPr>
          <p:spPr>
            <a:xfrm>
              <a:off x="321" y="1102944"/>
              <a:ext cx="1398325" cy="699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XML Fragments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4"/>
            <p:cNvSpPr/>
            <p:nvPr/>
          </p:nvSpPr>
          <p:spPr>
            <a:xfrm>
              <a:off x="1692294" y="1102944"/>
              <a:ext cx="1398325" cy="699162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4"/>
            <p:cNvSpPr txBox="1"/>
            <p:nvPr/>
          </p:nvSpPr>
          <p:spPr>
            <a:xfrm>
              <a:off x="1692294" y="1102944"/>
              <a:ext cx="1398325" cy="699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HTML Fragments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44"/>
            <p:cNvSpPr/>
            <p:nvPr/>
          </p:nvSpPr>
          <p:spPr>
            <a:xfrm>
              <a:off x="3384268" y="1102944"/>
              <a:ext cx="1398325" cy="699162"/>
            </a:xfrm>
            <a:prstGeom prst="rect">
              <a:avLst/>
            </a:prstGeom>
            <a:solidFill>
              <a:srgbClr val="1D497D"/>
            </a:solidFill>
            <a:ln cap="flat" cmpd="sng" w="25400">
              <a:solidFill>
                <a:srgbClr val="EEEC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4"/>
            <p:cNvSpPr txBox="1"/>
            <p:nvPr/>
          </p:nvSpPr>
          <p:spPr>
            <a:xfrm>
              <a:off x="3384268" y="1102944"/>
              <a:ext cx="1398325" cy="699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JS Fragments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27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172" name="Google Shape;172;p27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Disclaimer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" name="Google Shape;173;p27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1807966" y="869284"/>
            <a:ext cx="7012506" cy="3531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presentation, including examples, images, and references are provided for informational purposes only.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Complying with all applicable copyrights laws is the responsibility of the user.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Without limiting the rights under copyright, no part of this document may be  reproduced, stored or introduced into a retrieval system, or transmitted in any form or by any means.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Credits shall be given to the images taken from the open-source and cannot be used for promotional activities.</a:t>
            </a:r>
            <a:endParaRPr b="0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3873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1547664" y="48771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5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5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5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6" name="Google Shape;436;p45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p45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8" name="Google Shape;438;p45"/>
          <p:cNvGrpSpPr/>
          <p:nvPr/>
        </p:nvGrpSpPr>
        <p:grpSpPr>
          <a:xfrm>
            <a:off x="1173929" y="1270217"/>
            <a:ext cx="6340228" cy="3269795"/>
            <a:chOff x="747796" y="782765"/>
            <a:chExt cx="7215238" cy="3986966"/>
          </a:xfrm>
        </p:grpSpPr>
        <p:grpSp>
          <p:nvGrpSpPr>
            <p:cNvPr id="439" name="Google Shape;439;p45"/>
            <p:cNvGrpSpPr/>
            <p:nvPr/>
          </p:nvGrpSpPr>
          <p:grpSpPr>
            <a:xfrm>
              <a:off x="1857684" y="1269269"/>
              <a:ext cx="5357850" cy="3500462"/>
              <a:chOff x="1929122" y="1343414"/>
              <a:chExt cx="5357850" cy="3575501"/>
            </a:xfrm>
          </p:grpSpPr>
          <p:pic>
            <p:nvPicPr>
              <p:cNvPr descr="C:\Users\dell\Desktop\Installing Python.jpg" id="440" name="Google Shape;440;p4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929122" y="1343414"/>
                <a:ext cx="5357850" cy="35755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1" name="Google Shape;441;p45"/>
              <p:cNvSpPr/>
              <p:nvPr/>
            </p:nvSpPr>
            <p:spPr>
              <a:xfrm>
                <a:off x="2764175" y="2227463"/>
                <a:ext cx="714380" cy="714380"/>
              </a:xfrm>
              <a:prstGeom prst="ellipse">
                <a:avLst/>
              </a:prstGeom>
              <a:solidFill>
                <a:srgbClr val="7952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2" name="Google Shape;442;p45"/>
            <p:cNvSpPr txBox="1"/>
            <p:nvPr/>
          </p:nvSpPr>
          <p:spPr>
            <a:xfrm>
              <a:off x="747796" y="782765"/>
              <a:ext cx="7215238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Lets see, </a:t>
              </a:r>
              <a:r>
                <a:rPr b="1" i="0" lang="en-US" sz="24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What is XML Fragments?</a:t>
              </a:r>
              <a:endPara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6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6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6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6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2" name="Google Shape;452;p46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3" name="Google Shape;453;p46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4" name="Google Shape;454;p46"/>
          <p:cNvGrpSpPr/>
          <p:nvPr/>
        </p:nvGrpSpPr>
        <p:grpSpPr>
          <a:xfrm>
            <a:off x="1173929" y="1270217"/>
            <a:ext cx="6340228" cy="3269795"/>
            <a:chOff x="747796" y="782765"/>
            <a:chExt cx="7215238" cy="3986966"/>
          </a:xfrm>
        </p:grpSpPr>
        <p:grpSp>
          <p:nvGrpSpPr>
            <p:cNvPr id="455" name="Google Shape;455;p46"/>
            <p:cNvGrpSpPr/>
            <p:nvPr/>
          </p:nvGrpSpPr>
          <p:grpSpPr>
            <a:xfrm>
              <a:off x="1857684" y="1269269"/>
              <a:ext cx="5357850" cy="3500462"/>
              <a:chOff x="1929122" y="1343414"/>
              <a:chExt cx="5357850" cy="3575501"/>
            </a:xfrm>
          </p:grpSpPr>
          <p:pic>
            <p:nvPicPr>
              <p:cNvPr descr="C:\Users\dell\Desktop\Installing Python.jpg" id="456" name="Google Shape;456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929122" y="1343414"/>
                <a:ext cx="5357850" cy="35755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7" name="Google Shape;457;p46"/>
              <p:cNvSpPr/>
              <p:nvPr/>
            </p:nvSpPr>
            <p:spPr>
              <a:xfrm>
                <a:off x="2764175" y="2227463"/>
                <a:ext cx="714380" cy="714380"/>
              </a:xfrm>
              <a:prstGeom prst="ellipse">
                <a:avLst/>
              </a:prstGeom>
              <a:solidFill>
                <a:srgbClr val="7952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8" name="Google Shape;458;p46"/>
            <p:cNvSpPr txBox="1"/>
            <p:nvPr/>
          </p:nvSpPr>
          <p:spPr>
            <a:xfrm>
              <a:off x="747796" y="782765"/>
              <a:ext cx="7215238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Lets see, </a:t>
              </a:r>
              <a:r>
                <a:rPr b="1" i="0" lang="en-US" sz="24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What is HTML Fragments?</a:t>
              </a:r>
              <a:endPara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7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7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7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8" name="Google Shape;468;p47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Google Shape;469;p47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0" name="Google Shape;470;p47"/>
          <p:cNvGrpSpPr/>
          <p:nvPr/>
        </p:nvGrpSpPr>
        <p:grpSpPr>
          <a:xfrm>
            <a:off x="1173929" y="1270217"/>
            <a:ext cx="6340228" cy="3269795"/>
            <a:chOff x="747796" y="782765"/>
            <a:chExt cx="7215238" cy="3986966"/>
          </a:xfrm>
        </p:grpSpPr>
        <p:grpSp>
          <p:nvGrpSpPr>
            <p:cNvPr id="471" name="Google Shape;471;p47"/>
            <p:cNvGrpSpPr/>
            <p:nvPr/>
          </p:nvGrpSpPr>
          <p:grpSpPr>
            <a:xfrm>
              <a:off x="1857684" y="1269269"/>
              <a:ext cx="5357850" cy="3500462"/>
              <a:chOff x="1929122" y="1343414"/>
              <a:chExt cx="5357850" cy="3575501"/>
            </a:xfrm>
          </p:grpSpPr>
          <p:pic>
            <p:nvPicPr>
              <p:cNvPr descr="C:\Users\dell\Desktop\Installing Python.jpg" id="472" name="Google Shape;472;p4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929122" y="1343414"/>
                <a:ext cx="5357850" cy="35755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3" name="Google Shape;473;p47"/>
              <p:cNvSpPr/>
              <p:nvPr/>
            </p:nvSpPr>
            <p:spPr>
              <a:xfrm>
                <a:off x="2755204" y="2207193"/>
                <a:ext cx="714380" cy="714380"/>
              </a:xfrm>
              <a:prstGeom prst="ellipse">
                <a:avLst/>
              </a:prstGeom>
              <a:solidFill>
                <a:srgbClr val="79520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4" name="Google Shape;474;p47"/>
            <p:cNvSpPr txBox="1"/>
            <p:nvPr/>
          </p:nvSpPr>
          <p:spPr>
            <a:xfrm>
              <a:off x="747796" y="782765"/>
              <a:ext cx="7215238" cy="57606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Lets see, </a:t>
              </a:r>
              <a:r>
                <a:rPr b="1" i="0" lang="en-US" sz="2400" u="none" cap="none" strike="noStrik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What is JS Fragments?</a:t>
              </a:r>
              <a:endPara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"/>
          <p:cNvSpPr txBox="1"/>
          <p:nvPr>
            <p:ph idx="1" type="body"/>
          </p:nvPr>
        </p:nvSpPr>
        <p:spPr>
          <a:xfrm>
            <a:off x="0" y="3561194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600"/>
              <a:t>Thank you</a:t>
            </a:r>
            <a:endParaRPr sz="3600"/>
          </a:p>
        </p:txBody>
      </p:sp>
      <p:sp>
        <p:nvSpPr>
          <p:cNvPr id="481" name="Google Shape;481;p48"/>
          <p:cNvSpPr txBox="1"/>
          <p:nvPr>
            <p:ph idx="2" type="body"/>
          </p:nvPr>
        </p:nvSpPr>
        <p:spPr>
          <a:xfrm>
            <a:off x="-148" y="4122018"/>
            <a:ext cx="9144000" cy="537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Subscribe to our Channel for more Informative Videos.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https://www.youtube.com/user/ZaranTech</a:t>
            </a:r>
            <a:r>
              <a:rPr lang="en-US">
                <a:solidFill>
                  <a:srgbClr val="0000FF"/>
                </a:solidFill>
              </a:rPr>
              <a:t>  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482" name="Google Shape;48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652038" y="369297"/>
            <a:ext cx="262362" cy="366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28"/>
          <p:cNvGrpSpPr/>
          <p:nvPr/>
        </p:nvGrpSpPr>
        <p:grpSpPr>
          <a:xfrm>
            <a:off x="1807966" y="192612"/>
            <a:ext cx="6588224" cy="576064"/>
            <a:chOff x="1807966" y="192612"/>
            <a:chExt cx="6588224" cy="576064"/>
          </a:xfrm>
        </p:grpSpPr>
        <p:sp>
          <p:nvSpPr>
            <p:cNvPr id="183" name="Google Shape;183;p28"/>
            <p:cNvSpPr txBox="1"/>
            <p:nvPr/>
          </p:nvSpPr>
          <p:spPr>
            <a:xfrm>
              <a:off x="1807966" y="192612"/>
              <a:ext cx="6588224" cy="576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Agenda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184;p28"/>
            <p:cNvCxnSpPr/>
            <p:nvPr/>
          </p:nvCxnSpPr>
          <p:spPr>
            <a:xfrm rot="10800000">
              <a:off x="1907704" y="768676"/>
              <a:ext cx="1368152" cy="0"/>
            </a:xfrm>
            <a:prstGeom prst="straightConnector1">
              <a:avLst/>
            </a:prstGeom>
            <a:noFill/>
            <a:ln cap="flat" cmpd="sng" w="38100">
              <a:solidFill>
                <a:srgbClr val="F2A40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1807966" y="819150"/>
            <a:ext cx="6955034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Model View Controller (MVC)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Resource Handling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SAPUI5 Components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1A3E6A"/>
                </a:solidFill>
                <a:latin typeface="Calibri"/>
                <a:ea typeface="Calibri"/>
                <a:cs typeface="Calibri"/>
                <a:sym typeface="Calibri"/>
              </a:rPr>
              <a:t>Fragments</a:t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1547664" y="4877100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7" name="Google Shape;197;p29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29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MVC Concept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381346" y="1412973"/>
            <a:ext cx="8532137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Model-View-Controller (MVC) concept is used in SAP UI5 development to keep the application            data separate from the user interactions.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allows you to develop the web applications and make changes to the applications                            independently.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responsible for managing the application data in the database/backend.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responsible for defining the user interface to users. When a user sends a requests from            his device, the view is responsible for data view as per the request submitted.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Controller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used to control the data and view events as per user interaction by updating the              view and model.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0" name="Google Shape;210;p30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30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MVC Concept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ntroller" id="213" name="Google Shape;21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6738" y="1412973"/>
            <a:ext cx="4876800" cy="2935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3" name="Google Shape;223;p31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31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 - Features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381346" y="1412973"/>
            <a:ext cx="853213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acts as a bridge between the view and the application data.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is used to get the request from the view and respond as per the user’s input.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doesn’t depend on classes.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6" name="Google Shape;236;p32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32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View - Features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381346" y="1412973"/>
            <a:ext cx="8532137" cy="792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is responsible to manage information display to the users.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Views are based on Model.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9" name="Google Shape;249;p33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33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Controller - Features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381346" y="1412973"/>
            <a:ext cx="8532137" cy="3378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Controller is responsible for taking the input given by devices and communicates to model/view         and to trigger correct action.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Controllers are based on model.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 UI5 offers Views and Controllers in the form of single files −</a:t>
            </a:r>
            <a:endParaRPr/>
          </a:p>
          <a:p>
            <a:pPr indent="-285750" lvl="4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sap.ui.core.mvc.XMLView</a:t>
            </a:r>
            <a:endParaRPr/>
          </a:p>
          <a:p>
            <a:pPr indent="-285750" lvl="4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sap.ui.core.mvc.JSView</a:t>
            </a:r>
            <a:endParaRPr/>
          </a:p>
          <a:p>
            <a:pPr indent="-285750" lvl="4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sap.ui.core.mvc.Controller</a:t>
            </a:r>
            <a:endParaRPr/>
          </a:p>
          <a:p>
            <a:pPr indent="-285750" lvl="4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sap.ui.core.mvc.JSONView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/>
          <p:nvPr/>
        </p:nvSpPr>
        <p:spPr>
          <a:xfrm>
            <a:off x="137160" y="1074419"/>
            <a:ext cx="4944110" cy="3150235"/>
          </a:xfrm>
          <a:custGeom>
            <a:rect b="b" l="l" r="r" t="t"/>
            <a:pathLst>
              <a:path extrusionOk="0" h="3150235" w="4944110">
                <a:moveTo>
                  <a:pt x="3881628" y="0"/>
                </a:moveTo>
                <a:lnTo>
                  <a:pt x="0" y="0"/>
                </a:lnTo>
                <a:lnTo>
                  <a:pt x="0" y="3150107"/>
                </a:lnTo>
                <a:lnTo>
                  <a:pt x="3881628" y="3150107"/>
                </a:lnTo>
                <a:lnTo>
                  <a:pt x="4943856" y="1575053"/>
                </a:lnTo>
                <a:lnTo>
                  <a:pt x="3881628" y="0"/>
                </a:lnTo>
                <a:close/>
              </a:path>
            </a:pathLst>
          </a:custGeom>
          <a:solidFill>
            <a:srgbClr val="FFFFFF">
              <a:alpha val="8392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652038" y="369297"/>
            <a:ext cx="319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790595" y="182997"/>
            <a:ext cx="774415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157" y="155456"/>
            <a:ext cx="1460500" cy="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/>
        </p:nvSpPr>
        <p:spPr>
          <a:xfrm>
            <a:off x="8340757" y="4456549"/>
            <a:ext cx="63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1" i="0" lang="en-US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1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2" name="Google Shape;262;p34"/>
          <p:cNvCxnSpPr/>
          <p:nvPr/>
        </p:nvCxnSpPr>
        <p:spPr>
          <a:xfrm rot="10800000">
            <a:off x="898711" y="759061"/>
            <a:ext cx="1368152" cy="0"/>
          </a:xfrm>
          <a:prstGeom prst="straightConnector1">
            <a:avLst/>
          </a:prstGeom>
          <a:noFill/>
          <a:ln cap="flat" cmpd="sng" w="38100">
            <a:solidFill>
              <a:srgbClr val="F2A4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34"/>
          <p:cNvSpPr txBox="1"/>
          <p:nvPr/>
        </p:nvSpPr>
        <p:spPr>
          <a:xfrm>
            <a:off x="107504" y="4861015"/>
            <a:ext cx="489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 Copyright 2021, ZaranTech LLC. All rights reserved.</a:t>
            </a:r>
            <a:endParaRPr b="1" i="0" sz="1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381000" y="1074419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JSON Model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381346" y="1412973"/>
            <a:ext cx="8532137" cy="1162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JSON model is a client-side model and is used for small data sets.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JSON model supports two-way binding.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JSON model can be used to bind controls to JavaScript object data.</a:t>
            </a:r>
            <a:endParaRPr/>
          </a:p>
        </p:txBody>
      </p:sp>
      <p:sp>
        <p:nvSpPr>
          <p:cNvPr id="266" name="Google Shape;266;p34"/>
          <p:cNvSpPr txBox="1"/>
          <p:nvPr/>
        </p:nvSpPr>
        <p:spPr>
          <a:xfrm>
            <a:off x="381000" y="2744363"/>
            <a:ext cx="441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XML Model</a:t>
            </a:r>
            <a:endParaRPr b="1" i="0" sz="1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381346" y="3082917"/>
            <a:ext cx="853213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XML model can be used to bind controls to XML data.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XML is also a client side model and hence is used only for small data sets.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XML model doesn’t provide any mechanism for server-based paging or loading of deltas.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XML model also supports two-way data binding.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