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8" r:id="rId5"/>
    <p:sldMasterId id="2147483689" r:id="rId6"/>
    <p:sldMasterId id="2147483690" r:id="rId7"/>
    <p:sldMasterId id="214748369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E7E052-07C6-44E7-B91A-43527F8E12BD}">
  <a:tblStyle styleId="{32E7E052-07C6-44E7-B91A-43527F8E12B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3"/>
          </a:solidFill>
        </a:fill>
      </a:tcStyle>
    </a:wholeTbl>
    <a:band1H>
      <a:tcTxStyle/>
      <a:tcStyle>
        <a:fill>
          <a:solidFill>
            <a:srgbClr val="CCE3E6"/>
          </a:solidFill>
        </a:fill>
      </a:tcStyle>
    </a:band1H>
    <a:band2H>
      <a:tcTxStyle/>
    </a:band2H>
    <a:band1V>
      <a:tcTxStyle/>
      <a:tcStyle>
        <a:fill>
          <a:solidFill>
            <a:srgbClr val="CCE3E6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2.xml"/><Relationship Id="rId22" Type="http://schemas.openxmlformats.org/officeDocument/2006/relationships/font" Target="fonts/Lato-boldItalic.fntdata"/><Relationship Id="rId10" Type="http://schemas.openxmlformats.org/officeDocument/2006/relationships/slide" Target="slides/slide1.xml"/><Relationship Id="rId21" Type="http://schemas.openxmlformats.org/officeDocument/2006/relationships/font" Target="fonts/Lato-italic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90" name="Google Shape;9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97" name="Google Shape;9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4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7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7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8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8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9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9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9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0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0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0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0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0" y="357224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-148" y="414830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Layout">
  <p:cSld name="3_Agenda Layou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107505" y="195486"/>
            <a:ext cx="648071" cy="615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41" name="Google Shape;14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610" y="287338"/>
            <a:ext cx="263357" cy="5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45" name="Google Shape;14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/>
          <p:nvPr/>
        </p:nvSpPr>
        <p:spPr>
          <a:xfrm>
            <a:off x="584318" y="339502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49" name="Google Shape;14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Layout">
  <p:cSld name="2_Agenda Layou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-2604" y="-31173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27"/>
          <p:cNvGrpSpPr/>
          <p:nvPr/>
        </p:nvGrpSpPr>
        <p:grpSpPr>
          <a:xfrm>
            <a:off x="-17110" y="1233199"/>
            <a:ext cx="3617018" cy="3924255"/>
            <a:chOff x="-26372" y="1170854"/>
            <a:chExt cx="3889720" cy="3924255"/>
          </a:xfrm>
        </p:grpSpPr>
        <p:grpSp>
          <p:nvGrpSpPr>
            <p:cNvPr id="155" name="Google Shape;155;p27"/>
            <p:cNvGrpSpPr/>
            <p:nvPr/>
          </p:nvGrpSpPr>
          <p:grpSpPr>
            <a:xfrm rot="-1682053">
              <a:off x="1458877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156" name="Google Shape;156;p27"/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157" name="Google Shape;157;p27"/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rect b="b" l="l" r="r" t="t"/>
                  <a:pathLst>
                    <a:path extrusionOk="0" h="1800199" w="1802378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5BE55"/>
                    </a:gs>
                    <a:gs pos="100000">
                      <a:srgbClr val="F5BE5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27"/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rect b="b" l="l" r="r" t="t"/>
                  <a:pathLst>
                    <a:path extrusionOk="0" h="1820658" w="1359043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D185"/>
                    </a:gs>
                    <a:gs pos="100000">
                      <a:srgbClr val="F8D18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27"/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rect b="b" l="l" r="r" t="t"/>
                  <a:pathLst>
                    <a:path extrusionOk="0" h="1763232" w="1331023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BE3B4"/>
                    </a:gs>
                    <a:gs pos="100000">
                      <a:srgbClr val="FBE3B4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27"/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CEAED"/>
                    </a:gs>
                    <a:gs pos="100000">
                      <a:srgbClr val="BCEAED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27"/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0DCE2"/>
                    </a:gs>
                    <a:gs pos="100000">
                      <a:srgbClr val="90DCE2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4" name="Google Shape;164;p27"/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165" name="Google Shape;165;p27"/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rect b="b" l="l" r="r" t="t"/>
                  <a:pathLst>
                    <a:path extrusionOk="0" h="2192671" w="2192670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508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>
                    <a:gd fmla="val 25000" name="adj"/>
                  </a:avLst>
                </a:pr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 flipH="1" rot="-2700000">
                  <a:off x="2156327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 flipH="1" rot="-5400000">
                  <a:off x="1978847" y="1919902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76" name="Google Shape;176;p27"/>
            <p:cNvSpPr/>
            <p:nvPr/>
          </p:nvSpPr>
          <p:spPr>
            <a:xfrm>
              <a:off x="-26372" y="2530131"/>
              <a:ext cx="3091680" cy="1938501"/>
            </a:xfrm>
            <a:custGeom>
              <a:rect b="b" l="l" r="r" t="t"/>
              <a:pathLst>
                <a:path extrusionOk="0" h="1811553" w="288921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rgbClr val="F8D185"/>
                </a:gs>
                <a:gs pos="100000">
                  <a:srgbClr val="F8D18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27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 Layout">
  <p:cSld name="4_Agenda Layou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-2604" y="0"/>
            <a:ext cx="2931530" cy="5143500"/>
          </a:xfrm>
          <a:prstGeom prst="rect">
            <a:avLst/>
          </a:prstGeom>
          <a:solidFill>
            <a:srgbClr val="1A3E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Developer 1.png" id="180" name="Google Shape;18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34" y="3569636"/>
            <a:ext cx="1905703" cy="15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9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87" name="Google Shape;18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32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32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2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32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32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584318" y="339502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212" name="Google Shape;21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33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4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219" name="Google Shape;21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34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35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37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37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37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8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38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9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9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39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40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4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0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40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40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40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40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42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2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2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28" name="Google Shape;28;p6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4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4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4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44"/>
          <p:cNvSpPr txBox="1"/>
          <p:nvPr>
            <p:ph idx="2" type="body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268" name="Google Shape;26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Layout">
  <p:cSld name="2_Agenda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-2604" y="-31173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7"/>
          <p:cNvGrpSpPr/>
          <p:nvPr/>
        </p:nvGrpSpPr>
        <p:grpSpPr>
          <a:xfrm>
            <a:off x="-17110" y="1233199"/>
            <a:ext cx="3617018" cy="3924255"/>
            <a:chOff x="-26372" y="1170854"/>
            <a:chExt cx="3889720" cy="3924255"/>
          </a:xfrm>
        </p:grpSpPr>
        <p:grpSp>
          <p:nvGrpSpPr>
            <p:cNvPr id="33" name="Google Shape;33;p7"/>
            <p:cNvGrpSpPr/>
            <p:nvPr/>
          </p:nvGrpSpPr>
          <p:grpSpPr>
            <a:xfrm rot="-1682053">
              <a:off x="1458877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34" name="Google Shape;34;p7"/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35" name="Google Shape;35;p7"/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rect b="b" l="l" r="r" t="t"/>
                  <a:pathLst>
                    <a:path extrusionOk="0" h="1800199" w="1802378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5BE55"/>
                    </a:gs>
                    <a:gs pos="100000">
                      <a:srgbClr val="F5BE5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36;p7"/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rect b="b" l="l" r="r" t="t"/>
                  <a:pathLst>
                    <a:path extrusionOk="0" h="1820658" w="1359043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D185"/>
                    </a:gs>
                    <a:gs pos="100000">
                      <a:srgbClr val="F8D18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37;p7"/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rect b="b" l="l" r="r" t="t"/>
                  <a:pathLst>
                    <a:path extrusionOk="0" h="1763232" w="1331023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BE3B4"/>
                    </a:gs>
                    <a:gs pos="100000">
                      <a:srgbClr val="FBE3B4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38;p7"/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CEAED"/>
                    </a:gs>
                    <a:gs pos="100000">
                      <a:srgbClr val="BCEAED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39;p7"/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0DCE2"/>
                    </a:gs>
                    <a:gs pos="100000">
                      <a:srgbClr val="90DCE2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40;p7"/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41;p7"/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" name="Google Shape;42;p7"/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43" name="Google Shape;43;p7"/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rect b="b" l="l" r="r" t="t"/>
                  <a:pathLst>
                    <a:path extrusionOk="0" h="2192671" w="2192670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508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7"/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>
                    <a:gd fmla="val 25000" name="adj"/>
                  </a:avLst>
                </a:pr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45;p7"/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46;p7"/>
                <p:cNvSpPr/>
                <p:nvPr/>
              </p:nvSpPr>
              <p:spPr>
                <a:xfrm flipH="1" rot="-2700000">
                  <a:off x="2156327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7"/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48;p7"/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49;p7"/>
                <p:cNvSpPr/>
                <p:nvPr/>
              </p:nvSpPr>
              <p:spPr>
                <a:xfrm flipH="1" rot="-5400000">
                  <a:off x="1978847" y="1919902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7"/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7"/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7"/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7"/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4" name="Google Shape;54;p7"/>
            <p:cNvSpPr/>
            <p:nvPr/>
          </p:nvSpPr>
          <p:spPr>
            <a:xfrm>
              <a:off x="-26372" y="2530131"/>
              <a:ext cx="3091680" cy="1938501"/>
            </a:xfrm>
            <a:custGeom>
              <a:rect b="b" l="l" r="r" t="t"/>
              <a:pathLst>
                <a:path extrusionOk="0" h="1811553" w="288921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rgbClr val="F8D185"/>
                </a:gs>
                <a:gs pos="100000">
                  <a:srgbClr val="F8D18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7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 Layout">
  <p:cSld name="4_Agenda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-2604" y="0"/>
            <a:ext cx="2931530" cy="5143500"/>
          </a:xfrm>
          <a:prstGeom prst="rect">
            <a:avLst/>
          </a:prstGeom>
          <a:solidFill>
            <a:srgbClr val="1A3E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Developer 1.png"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34" y="3569636"/>
            <a:ext cx="1905703" cy="15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9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-831321"/>
            <a:ext cx="8915400" cy="67484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user/ZaranTech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idx="1" type="body"/>
          </p:nvPr>
        </p:nvSpPr>
        <p:spPr>
          <a:xfrm>
            <a:off x="3408824" y="2764917"/>
            <a:ext cx="55556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en-US" sz="2600"/>
              <a:t>Initializing &amp; Loading SAP UI5</a:t>
            </a:r>
            <a:endParaRPr b="1" sz="2600"/>
          </a:p>
        </p:txBody>
      </p:sp>
      <p:pic>
        <p:nvPicPr>
          <p:cNvPr descr="D:\Saji\ZaranTech Logo\ZaranTech-White-Logo.png" id="274" name="Google Shape;27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123478"/>
            <a:ext cx="1584176" cy="427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45"/>
          <p:cNvCxnSpPr/>
          <p:nvPr/>
        </p:nvCxnSpPr>
        <p:spPr>
          <a:xfrm rot="10800000">
            <a:off x="3503744" y="2658446"/>
            <a:ext cx="3096344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4724400" y="1652977"/>
            <a:ext cx="4570908" cy="461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SAP </a:t>
            </a:r>
            <a:r>
              <a:rPr b="1" lang="en-US" sz="3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UI5 &amp; FIORI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5"/>
          <p:cNvSpPr/>
          <p:nvPr/>
        </p:nvSpPr>
        <p:spPr>
          <a:xfrm>
            <a:off x="3469108" y="1312263"/>
            <a:ext cx="1143000" cy="11430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sap fiori logo" id="278" name="Google Shape;27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4987" y="1538142"/>
            <a:ext cx="691242" cy="691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45"/>
          <p:cNvGrpSpPr/>
          <p:nvPr/>
        </p:nvGrpSpPr>
        <p:grpSpPr>
          <a:xfrm>
            <a:off x="3503744" y="3403145"/>
            <a:ext cx="3313886" cy="307777"/>
            <a:chOff x="3558363" y="3704133"/>
            <a:chExt cx="3313886" cy="307777"/>
          </a:xfrm>
        </p:grpSpPr>
        <p:sp>
          <p:nvSpPr>
            <p:cNvPr id="280" name="Google Shape;280;p45"/>
            <p:cNvSpPr txBox="1"/>
            <p:nvPr/>
          </p:nvSpPr>
          <p:spPr>
            <a:xfrm>
              <a:off x="3847913" y="3704133"/>
              <a:ext cx="30243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www.zarantech.com </a:t>
              </a:r>
              <a:endParaRPr/>
            </a:p>
          </p:txBody>
        </p:sp>
        <p:sp>
          <p:nvSpPr>
            <p:cNvPr id="281" name="Google Shape;281;p45"/>
            <p:cNvSpPr/>
            <p:nvPr/>
          </p:nvSpPr>
          <p:spPr>
            <a:xfrm>
              <a:off x="3558363" y="3744704"/>
              <a:ext cx="276792" cy="267206"/>
            </a:xfrm>
            <a:custGeom>
              <a:rect b="b" l="l" r="r" t="t"/>
              <a:pathLst>
                <a:path extrusionOk="0" h="634" w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45"/>
          <p:cNvSpPr txBox="1"/>
          <p:nvPr/>
        </p:nvSpPr>
        <p:spPr>
          <a:xfrm>
            <a:off x="10943" y="4856448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46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289" name="Google Shape;289;p46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Disclaimer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0" name="Google Shape;290;p46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91" name="Google Shape;29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6"/>
          <p:cNvSpPr txBox="1"/>
          <p:nvPr/>
        </p:nvSpPr>
        <p:spPr>
          <a:xfrm>
            <a:off x="1807966" y="869284"/>
            <a:ext cx="7012506" cy="353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presentation, including examples, images, and references are provided for informational purposes only.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Complying with all applicable copyrights laws is the responsibility of the user.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limiting the rights under copyright, no part of this document may be  reproduced, stored or introduced into a retrieval system, or transmitted in any form or by any means.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Credits shall be given to the images taken from the open-source and cannot be used for promotional activities.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387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1547664" y="48771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47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300" name="Google Shape;300;p47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1" name="Google Shape;301;p47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02" name="Google Shape;3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7"/>
          <p:cNvSpPr txBox="1"/>
          <p:nvPr/>
        </p:nvSpPr>
        <p:spPr>
          <a:xfrm>
            <a:off x="1807966" y="819150"/>
            <a:ext cx="6955034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Bootstrapping: Loading and Initializing SAPUI5 in HTML Pages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Initialization Process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Configuration of the SAPUI5 Runtime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Bootstrapping: Loading &amp; Initializing SAPUI5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8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2" name="Google Shape;312;p48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48"/>
          <p:cNvSpPr txBox="1"/>
          <p:nvPr/>
        </p:nvSpPr>
        <p:spPr>
          <a:xfrm>
            <a:off x="249968" y="939727"/>
            <a:ext cx="8284779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use SAPUI5 for an application, SAPUI5 must be loaded and initialized in HTML pages.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SAPUI5 provides several bootstrap files to support different use cases of bootstrapping.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supported use cases have in common that you need to load and execute at least one SAPUI5-specific JavaScript resource.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9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Bootstrapping: Loading &amp; Initializing SAPUI5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9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3" name="Google Shape;323;p49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49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5" name="Google Shape;325;p49"/>
          <p:cNvGraphicFramePr/>
          <p:nvPr/>
        </p:nvGraphicFramePr>
        <p:xfrm>
          <a:off x="989188" y="10400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{32E7E052-07C6-44E7-B91A-43527F8E12BD}</a:tableStyleId>
              </a:tblPr>
              <a:tblGrid>
                <a:gridCol w="1544825"/>
                <a:gridCol w="5574800"/>
              </a:tblGrid>
              <a:tr h="42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Resource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</a:tr>
              <a:tr h="42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sap-ui-core.js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is the standard bootstrap file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</a:tr>
              <a:tr h="42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sap-ui-core-nojQuery.js	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 use this bootstrap file for applications with their own jQuery version.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</a:tr>
              <a:tr h="42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sap-ui-core-all.js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bootstrap file contains almost all resources of the sap.ui.core library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</a:tr>
              <a:tr h="42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sap/ui/core/library-preload.js	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bootstrap file is similar to the sap-ui-core-all.js file, but the modules are parsed and executed only on demand, and not immmediately.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</a:tr>
              <a:tr h="42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sap-ui-core-lean.js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bootstrap file is similar to the sap-ui-core.js file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</a:tr>
              <a:tr h="42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sap-ui5.js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This bootstrap file contains all JavaScript modules from the sap.ui.core, sap.ui.commons, sap.ui.table and sap.ui.ux3 libraries. 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</a:tr>
              <a:tr h="56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sap-ui-custom*.js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This bootstrap file is reserved for custom merged files created by the application.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0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Initialization Process</a:t>
            </a:r>
            <a:endParaRPr/>
          </a:p>
        </p:txBody>
      </p:sp>
      <p:pic>
        <p:nvPicPr>
          <p:cNvPr id="332" name="Google Shape;33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0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4" name="Google Shape;334;p50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50"/>
          <p:cNvSpPr txBox="1"/>
          <p:nvPr/>
        </p:nvSpPr>
        <p:spPr>
          <a:xfrm>
            <a:off x="249968" y="939727"/>
            <a:ext cx="8284779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During the initialization of SAPUI5 runtime, the following steps are executed: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jQuery plugins, which are mainly located in the jQuery.sap namespace, provide fundamental functionality of SAPUI5, such as the modularization concept, a small logging framework, performance measurement, and so on.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not already available, the global object sap is created.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sap.ui.core.Core class is executed with all its dependencies.</a:t>
            </a:r>
            <a:endParaRPr/>
          </a:p>
        </p:txBody>
      </p:sp>
      <p:sp>
        <p:nvSpPr>
          <p:cNvPr id="336" name="Google Shape;336;p50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1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Initialization Process</a:t>
            </a:r>
            <a:endParaRPr/>
          </a:p>
        </p:txBody>
      </p:sp>
      <p:pic>
        <p:nvPicPr>
          <p:cNvPr id="343" name="Google Shape;34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1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5" name="Google Shape;345;p51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51"/>
          <p:cNvSpPr txBox="1"/>
          <p:nvPr/>
        </p:nvSpPr>
        <p:spPr>
          <a:xfrm>
            <a:off x="249968" y="939727"/>
            <a:ext cx="8284779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4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runtime configuration is determined from different sources.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4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libraries and modules declared in the configuration as well as their dependencies are loaded.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4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each loaded library, the style sheet of the configured theme is added to the page.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4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all libraries are loaded and the document is ready, the initEvent of the core is fired and all registered handlers are executed</a:t>
            </a:r>
            <a:endParaRPr/>
          </a:p>
        </p:txBody>
      </p:sp>
      <p:sp>
        <p:nvSpPr>
          <p:cNvPr id="347" name="Google Shape;347;p51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2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Configuration of the SAPUI5 Runtime</a:t>
            </a:r>
            <a:endParaRPr/>
          </a:p>
        </p:txBody>
      </p:sp>
      <p:pic>
        <p:nvPicPr>
          <p:cNvPr id="354" name="Google Shape;35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2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6" name="Google Shape;356;p52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52"/>
          <p:cNvSpPr txBox="1"/>
          <p:nvPr/>
        </p:nvSpPr>
        <p:spPr>
          <a:xfrm>
            <a:off x="249968" y="939727"/>
            <a:ext cx="8284779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SAPUI5 provides the following options for providing configuration settings for SAPUI5 runtime: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default values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Individual script tag attributes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and complex configuration attributes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Global configuration object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URL parameters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configuration object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idx="1" type="body"/>
          </p:nvPr>
        </p:nvSpPr>
        <p:spPr>
          <a:xfrm>
            <a:off x="0" y="35611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600"/>
              <a:t>Thank you</a:t>
            </a:r>
            <a:endParaRPr sz="3600"/>
          </a:p>
        </p:txBody>
      </p:sp>
      <p:sp>
        <p:nvSpPr>
          <p:cNvPr id="365" name="Google Shape;365;p53"/>
          <p:cNvSpPr txBox="1"/>
          <p:nvPr>
            <p:ph idx="2" type="body"/>
          </p:nvPr>
        </p:nvSpPr>
        <p:spPr>
          <a:xfrm>
            <a:off x="-148" y="4122018"/>
            <a:ext cx="9144000" cy="53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Subscribe to our Channel for more Informative Videos.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https://www.youtube.com/user/ZaranTech</a:t>
            </a:r>
            <a:r>
              <a:rPr lang="en-US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66" name="Google Shape;36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