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8" r:id="rId4"/>
    <p:sldMasterId id="2147483689" r:id="rId5"/>
    <p:sldMasterId id="2147483690" r:id="rId6"/>
    <p:sldMasterId id="214748369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y="5143500" cx="9144000"/>
  <p:notesSz cx="6858000" cy="9144000"/>
  <p:embeddedFontLs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Lato-regular.fntdata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Lato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0" name="Google Shape;9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7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7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9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9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9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0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0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2" name="Google Shape;1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-831321"/>
            <a:ext cx="8915400" cy="674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7" name="Google Shape;14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51" name="Google Shape;15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157" name="Google Shape;157;p27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158" name="Google Shape;158;p27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159" name="Google Shape;159;p27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27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27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" name="Google Shape;166;p27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167" name="Google Shape;167;p27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78" name="Google Shape;178;p27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182" name="Google Shape;18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29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9" name="Google Shape;18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2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2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2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32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2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214" name="Google Shape;21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3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3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221" name="Google Shape;22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4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35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7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7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7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9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9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9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40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4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40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40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40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40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42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2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2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28" name="Google Shape;28;p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4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4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44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270" name="Google Shape;27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7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33" name="Google Shape;33;p7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34" name="Google Shape;34;p7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35" name="Google Shape;35;p7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36;p7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37;p7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38;p7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7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7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" name="Google Shape;42;p7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43" name="Google Shape;43;p7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7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7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7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7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7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7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7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7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7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4" name="Google Shape;54;p7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-831321"/>
            <a:ext cx="8915400" cy="67484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-831321"/>
            <a:ext cx="8915400" cy="67484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user/ZaranTech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408824" y="2705360"/>
            <a:ext cx="55556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SAP Fiori &amp; App Development</a:t>
            </a:r>
            <a:endParaRPr b="1" sz="2600"/>
          </a:p>
        </p:txBody>
      </p:sp>
      <p:pic>
        <p:nvPicPr>
          <p:cNvPr descr="D:\Saji\ZaranTech Logo\ZaranTech-White-Logo.png" id="276" name="Google Shape;2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5"/>
          <p:cNvCxnSpPr/>
          <p:nvPr/>
        </p:nvCxnSpPr>
        <p:spPr>
          <a:xfrm rot="10800000">
            <a:off x="3503744" y="2658446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4724400" y="1652977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b="1" lang="en-US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UI5 &amp; FIORI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5"/>
          <p:cNvSpPr/>
          <p:nvPr/>
        </p:nvSpPr>
        <p:spPr>
          <a:xfrm>
            <a:off x="3469108" y="1312263"/>
            <a:ext cx="1143000" cy="11430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ap fiori logo" id="280" name="Google Shape;28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987" y="1538142"/>
            <a:ext cx="691242" cy="691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45"/>
          <p:cNvGrpSpPr/>
          <p:nvPr/>
        </p:nvGrpSpPr>
        <p:grpSpPr>
          <a:xfrm>
            <a:off x="3503744" y="3249257"/>
            <a:ext cx="3313886" cy="307777"/>
            <a:chOff x="3558363" y="3704133"/>
            <a:chExt cx="3313886" cy="307777"/>
          </a:xfrm>
        </p:grpSpPr>
        <p:sp>
          <p:nvSpPr>
            <p:cNvPr id="282" name="Google Shape;282;p45"/>
            <p:cNvSpPr txBox="1"/>
            <p:nvPr/>
          </p:nvSpPr>
          <p:spPr>
            <a:xfrm>
              <a:off x="3847913" y="3704133"/>
              <a:ext cx="30243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www.zarantech.com </a:t>
              </a:r>
              <a:endParaRPr/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3558363" y="3744704"/>
              <a:ext cx="276792" cy="267206"/>
            </a:xfrm>
            <a:custGeom>
              <a:rect b="b" l="l" r="r" t="t"/>
              <a:pathLst>
                <a:path extrusionOk="0" h="634" w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45"/>
          <p:cNvSpPr txBox="1"/>
          <p:nvPr/>
        </p:nvSpPr>
        <p:spPr>
          <a:xfrm>
            <a:off x="10943" y="4856448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4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4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1" name="Google Shape;411;p54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2" name="Google Shape;412;p54"/>
          <p:cNvGrpSpPr/>
          <p:nvPr/>
        </p:nvGrpSpPr>
        <p:grpSpPr>
          <a:xfrm>
            <a:off x="1173929" y="1270217"/>
            <a:ext cx="6340228" cy="3269795"/>
            <a:chOff x="747796" y="782765"/>
            <a:chExt cx="7215238" cy="3986966"/>
          </a:xfrm>
        </p:grpSpPr>
        <p:grpSp>
          <p:nvGrpSpPr>
            <p:cNvPr id="413" name="Google Shape;413;p54"/>
            <p:cNvGrpSpPr/>
            <p:nvPr/>
          </p:nvGrpSpPr>
          <p:grpSpPr>
            <a:xfrm>
              <a:off x="1857684" y="1269269"/>
              <a:ext cx="5357850" cy="3500462"/>
              <a:chOff x="1929122" y="1343414"/>
              <a:chExt cx="5357850" cy="3575501"/>
            </a:xfrm>
          </p:grpSpPr>
          <p:pic>
            <p:nvPicPr>
              <p:cNvPr descr="C:\Users\dell\Desktop\Installing Python.jpg" id="414" name="Google Shape;414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29122" y="1343414"/>
                <a:ext cx="5357850" cy="357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5" name="Google Shape;415;p54"/>
              <p:cNvSpPr/>
              <p:nvPr/>
            </p:nvSpPr>
            <p:spPr>
              <a:xfrm>
                <a:off x="2683439" y="1938209"/>
                <a:ext cx="714380" cy="714380"/>
              </a:xfrm>
              <a:prstGeom prst="ellipse">
                <a:avLst/>
              </a:prstGeom>
              <a:solidFill>
                <a:srgbClr val="7952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6" name="Google Shape;416;p54"/>
            <p:cNvSpPr txBox="1"/>
            <p:nvPr/>
          </p:nvSpPr>
          <p:spPr>
            <a:xfrm>
              <a:off x="747796" y="782765"/>
              <a:ext cx="7215238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Lets see, </a:t>
              </a:r>
              <a:r>
                <a:rPr b="1" i="0" lang="en-US" sz="2400" u="none" cap="none" strike="noStrike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Master Detail View in SAPUI5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Desktop</a:t>
              </a:r>
              <a:endParaRPr b="1" i="0" sz="2400" u="none" cap="none" strike="noStrike">
                <a:solidFill>
                  <a:srgbClr val="F2A40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54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5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5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7" name="Google Shape;427;p55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55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5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Routing in Components 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5"/>
          <p:cNvSpPr txBox="1"/>
          <p:nvPr/>
        </p:nvSpPr>
        <p:spPr>
          <a:xfrm>
            <a:off x="381346" y="1485800"/>
            <a:ext cx="838165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usually use components. The routing in components comprises four steps: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ownership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6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6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0" name="Google Shape;440;p56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56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6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Routing in Components - Configuration 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30012"/>
            <a:ext cx="8374926" cy="273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7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7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7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3" name="Google Shape;453;p57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4" name="Google Shape;454;p57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7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Routing in Components - Initializing 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728331"/>
            <a:ext cx="8506649" cy="14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8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8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6" name="Google Shape;466;p58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58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8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Routing in Components - Access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665245"/>
            <a:ext cx="8409788" cy="9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8"/>
          <p:cNvSpPr txBox="1"/>
          <p:nvPr/>
        </p:nvSpPr>
        <p:spPr>
          <a:xfrm>
            <a:off x="399414" y="2860077"/>
            <a:ext cx="8391373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Routing in Components – Ownership of Views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views that are generated by the router are automatically created in the context of the component.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9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9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0" name="Google Shape;480;p5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59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9"/>
          <p:cNvSpPr txBox="1"/>
          <p:nvPr/>
        </p:nvSpPr>
        <p:spPr>
          <a:xfrm>
            <a:off x="266334" y="924929"/>
            <a:ext cx="8391373" cy="34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Fragments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Fragments are light-weight UI parts (UI subtrees) which can be reused but do not have any controller.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fragment is a good candidate, especially where no additional controller logic is required.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fragment can consist of 1 to n controls.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runtime, fragments placed in a view behave similar to "normal" view content, which means controls inside the fragment will just be included into the view’s DOM when rendered.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of course controls that are not designed to become part of a view, for example, dialogs.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0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2" name="Google Shape;492;p6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60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0"/>
          <p:cNvSpPr txBox="1"/>
          <p:nvPr/>
        </p:nvSpPr>
        <p:spPr>
          <a:xfrm>
            <a:off x="266334" y="924929"/>
            <a:ext cx="8391373" cy="34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Fragments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Fragments are light-weight UI parts (UI subtrees) which can be reused but do not have any controller.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fragment is a good candidate, especially where no additional controller logic is required.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fragment can consist of 1 to n controls.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runtime, fragments placed in a view behave similar to "normal" view content, which means controls inside the fragment will just be included into the view’s DOM when rendered.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of course controls that are not designed to become part of a view, for example, dialogs.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6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1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4" name="Google Shape;504;p6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5" name="Google Shape;505;p61"/>
          <p:cNvGrpSpPr/>
          <p:nvPr/>
        </p:nvGrpSpPr>
        <p:grpSpPr>
          <a:xfrm>
            <a:off x="1173929" y="1270217"/>
            <a:ext cx="6340228" cy="3269795"/>
            <a:chOff x="747796" y="782765"/>
            <a:chExt cx="7215238" cy="3986966"/>
          </a:xfrm>
        </p:grpSpPr>
        <p:grpSp>
          <p:nvGrpSpPr>
            <p:cNvPr id="506" name="Google Shape;506;p61"/>
            <p:cNvGrpSpPr/>
            <p:nvPr/>
          </p:nvGrpSpPr>
          <p:grpSpPr>
            <a:xfrm>
              <a:off x="1857684" y="1269269"/>
              <a:ext cx="5357850" cy="3500462"/>
              <a:chOff x="1929122" y="1343414"/>
              <a:chExt cx="5357850" cy="3575501"/>
            </a:xfrm>
          </p:grpSpPr>
          <p:pic>
            <p:nvPicPr>
              <p:cNvPr descr="C:\Users\dell\Desktop\Installing Python.jpg" id="507" name="Google Shape;507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29122" y="1343414"/>
                <a:ext cx="5357850" cy="357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8" name="Google Shape;508;p61"/>
              <p:cNvSpPr/>
              <p:nvPr/>
            </p:nvSpPr>
            <p:spPr>
              <a:xfrm>
                <a:off x="2683439" y="1938209"/>
                <a:ext cx="714380" cy="714380"/>
              </a:xfrm>
              <a:prstGeom prst="ellipse">
                <a:avLst/>
              </a:prstGeom>
              <a:solidFill>
                <a:srgbClr val="7952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9" name="Google Shape;509;p61"/>
            <p:cNvSpPr txBox="1"/>
            <p:nvPr/>
          </p:nvSpPr>
          <p:spPr>
            <a:xfrm>
              <a:off x="747796" y="782765"/>
              <a:ext cx="7215238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Lets see, </a:t>
              </a:r>
              <a:r>
                <a:rPr b="1" i="0" lang="en-US" sz="2400" u="none" cap="none" strike="noStrike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How to create </a:t>
              </a:r>
              <a:r>
                <a:rPr b="1" i="0" lang="en-US" sz="2400" u="none" cap="none" strike="noStrike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Tiles, groups and Catalogs?</a:t>
              </a:r>
              <a:endParaRPr b="1" i="0" sz="2400" u="none" cap="none" strike="noStrike">
                <a:solidFill>
                  <a:srgbClr val="F2A40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61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6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6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2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0" name="Google Shape;520;p6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62"/>
          <p:cNvGrpSpPr/>
          <p:nvPr/>
        </p:nvGrpSpPr>
        <p:grpSpPr>
          <a:xfrm>
            <a:off x="1173929" y="1270217"/>
            <a:ext cx="6340228" cy="3269795"/>
            <a:chOff x="747796" y="782765"/>
            <a:chExt cx="7215238" cy="3986966"/>
          </a:xfrm>
        </p:grpSpPr>
        <p:grpSp>
          <p:nvGrpSpPr>
            <p:cNvPr id="522" name="Google Shape;522;p62"/>
            <p:cNvGrpSpPr/>
            <p:nvPr/>
          </p:nvGrpSpPr>
          <p:grpSpPr>
            <a:xfrm>
              <a:off x="1857684" y="1269269"/>
              <a:ext cx="5357850" cy="3500462"/>
              <a:chOff x="1929122" y="1343414"/>
              <a:chExt cx="5357850" cy="3575501"/>
            </a:xfrm>
          </p:grpSpPr>
          <p:pic>
            <p:nvPicPr>
              <p:cNvPr descr="C:\Users\dell\Desktop\Installing Python.jpg" id="523" name="Google Shape;523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29122" y="1343414"/>
                <a:ext cx="5357850" cy="357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4" name="Google Shape;524;p62"/>
              <p:cNvSpPr/>
              <p:nvPr/>
            </p:nvSpPr>
            <p:spPr>
              <a:xfrm>
                <a:off x="2683439" y="1938209"/>
                <a:ext cx="714380" cy="714380"/>
              </a:xfrm>
              <a:prstGeom prst="ellipse">
                <a:avLst/>
              </a:prstGeom>
              <a:solidFill>
                <a:srgbClr val="7952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5" name="Google Shape;525;p62"/>
            <p:cNvSpPr txBox="1"/>
            <p:nvPr/>
          </p:nvSpPr>
          <p:spPr>
            <a:xfrm>
              <a:off x="747796" y="782765"/>
              <a:ext cx="7215238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Lets see, </a:t>
              </a:r>
              <a:r>
                <a:rPr b="1" i="0" lang="en-US" sz="2400" u="none" cap="none" strike="noStrike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How to deploy the</a:t>
              </a:r>
              <a:r>
                <a:rPr b="1" i="0" lang="en-US" sz="2400" u="none" cap="none" strike="noStrike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 Fiori Apps to Launchpad?</a:t>
              </a:r>
              <a:endParaRPr b="1" i="0" sz="2400" u="none" cap="none" strike="noStrike">
                <a:solidFill>
                  <a:srgbClr val="F2A40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p62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533" name="Google Shape;533;p63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Subscribe to our Channel for more Informative Videos.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https://www.youtube.com/user/ZaranTech</a:t>
            </a:r>
            <a:r>
              <a:rPr lang="en-US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534" name="Google Shape;53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46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291" name="Google Shape;291;p46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46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93" name="Google Shape;2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6"/>
          <p:cNvSpPr txBox="1"/>
          <p:nvPr/>
        </p:nvSpPr>
        <p:spPr>
          <a:xfrm>
            <a:off x="1807966" y="869284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387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47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302" name="Google Shape;302;p4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4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/>
        </p:nvSpPr>
        <p:spPr>
          <a:xfrm>
            <a:off x="1807966" y="819150"/>
            <a:ext cx="6955034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SAP Fiori Introduction &amp; App development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Deploy to SAPUI5 ABAP Repository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Master Detail view in SAPUI5 Mobile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Master Detail view in SAPUI5 Desktop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Routing in Components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Fragments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Creating Tiles, groups and Catalogs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Deploying the FIORI apps to Launchpad</a:t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</a:t>
            </a: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8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5" name="Google Shape;315;p48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48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SAP Fiori</a:t>
            </a: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- Overview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381346" y="1485800"/>
            <a:ext cx="838165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 Fiori is the user interface or user experience (UX) that supplements and can replace the SAP GUI.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streamlined application uses tiles to encapsulate standard tasks, such as approving purchase requisitions, viewing sales orders, and approving timesheets.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Fiori is a streamlined application, delivering a role-based user experience that can be personalized across all lines of business, tasks and devices.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uses tiles to encapsulate standard tasks like viewing sales orders or approving timesheets.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8" name="Google Shape;328;p4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49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9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SAP Fiori - Benefits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381346" y="1485800"/>
            <a:ext cx="83816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 report increased productivity with Fiori.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It’s simpler and easier to learn, so it drives strong adoption rate and cuts training time.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 Fiori offers more intuitive workflows that feature business logic instead of SAP logic.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 of SAP Fiori on HANA find less need to build their own tools.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0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1" name="Google Shape;341;p5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50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0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App Development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0"/>
          <p:cNvSpPr txBox="1"/>
          <p:nvPr/>
        </p:nvSpPr>
        <p:spPr>
          <a:xfrm>
            <a:off x="381346" y="1485800"/>
            <a:ext cx="8381653" cy="42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SAPUI5 is the basis for many of the applications in the current SAP ecosystem.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50"/>
          <p:cNvGrpSpPr/>
          <p:nvPr/>
        </p:nvGrpSpPr>
        <p:grpSpPr>
          <a:xfrm>
            <a:off x="1765786" y="2225408"/>
            <a:ext cx="5400313" cy="1910637"/>
            <a:chOff x="6012" y="801"/>
            <a:chExt cx="5400313" cy="1910637"/>
          </a:xfrm>
        </p:grpSpPr>
        <p:sp>
          <p:nvSpPr>
            <p:cNvPr id="346" name="Google Shape;346;p50"/>
            <p:cNvSpPr/>
            <p:nvPr/>
          </p:nvSpPr>
          <p:spPr>
            <a:xfrm>
              <a:off x="2706169" y="790321"/>
              <a:ext cx="1910637" cy="33159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7" name="Google Shape;347;p50"/>
            <p:cNvSpPr/>
            <p:nvPr/>
          </p:nvSpPr>
          <p:spPr>
            <a:xfrm>
              <a:off x="2660449" y="790321"/>
              <a:ext cx="91440" cy="33159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8" name="Google Shape;348;p50"/>
            <p:cNvSpPr/>
            <p:nvPr/>
          </p:nvSpPr>
          <p:spPr>
            <a:xfrm>
              <a:off x="795531" y="790321"/>
              <a:ext cx="1910637" cy="33159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9" name="Google Shape;349;p50"/>
            <p:cNvSpPr/>
            <p:nvPr/>
          </p:nvSpPr>
          <p:spPr>
            <a:xfrm>
              <a:off x="1916649" y="801"/>
              <a:ext cx="1579039" cy="789519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0"/>
            <p:cNvSpPr txBox="1"/>
            <p:nvPr/>
          </p:nvSpPr>
          <p:spPr>
            <a:xfrm>
              <a:off x="1916649" y="801"/>
              <a:ext cx="1579039" cy="789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Development Types</a:t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6012" y="1121919"/>
              <a:ext cx="1579039" cy="789519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0"/>
            <p:cNvSpPr txBox="1"/>
            <p:nvPr/>
          </p:nvSpPr>
          <p:spPr>
            <a:xfrm>
              <a:off x="6012" y="1121919"/>
              <a:ext cx="1579039" cy="789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Transactional Apps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1916649" y="1121919"/>
              <a:ext cx="1579039" cy="789519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0"/>
            <p:cNvSpPr txBox="1"/>
            <p:nvPr/>
          </p:nvSpPr>
          <p:spPr>
            <a:xfrm>
              <a:off x="1916649" y="1121919"/>
              <a:ext cx="1579039" cy="789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 Sheet Apps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3827286" y="1121919"/>
              <a:ext cx="1579039" cy="789519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0"/>
            <p:cNvSpPr txBox="1"/>
            <p:nvPr/>
          </p:nvSpPr>
          <p:spPr>
            <a:xfrm>
              <a:off x="3827286" y="1121919"/>
              <a:ext cx="1579039" cy="789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Analytical Apps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6" name="Google Shape;366;p5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51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App Development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381346" y="1485800"/>
            <a:ext cx="838165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Transactional apps perform activities such as creating, changing, and approving requests or orders via guided navigation.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 sheet apps are used to view essential contextual information or a 360-degree view of specific central objects used in business operations.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Analytical apps provide users with business information and have the ability to analyze and evaluate strategic or operational KPIs in real time.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2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9" name="Google Shape;379;p5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0" name="Google Shape;380;p52"/>
          <p:cNvGrpSpPr/>
          <p:nvPr/>
        </p:nvGrpSpPr>
        <p:grpSpPr>
          <a:xfrm>
            <a:off x="1173929" y="1270217"/>
            <a:ext cx="6340228" cy="3269795"/>
            <a:chOff x="747796" y="782765"/>
            <a:chExt cx="7215238" cy="3986966"/>
          </a:xfrm>
        </p:grpSpPr>
        <p:grpSp>
          <p:nvGrpSpPr>
            <p:cNvPr id="381" name="Google Shape;381;p52"/>
            <p:cNvGrpSpPr/>
            <p:nvPr/>
          </p:nvGrpSpPr>
          <p:grpSpPr>
            <a:xfrm>
              <a:off x="1857684" y="1269269"/>
              <a:ext cx="5357850" cy="3500462"/>
              <a:chOff x="1929122" y="1343414"/>
              <a:chExt cx="5357850" cy="3575501"/>
            </a:xfrm>
          </p:grpSpPr>
          <p:pic>
            <p:nvPicPr>
              <p:cNvPr descr="C:\Users\dell\Desktop\Installing Python.jpg" id="382" name="Google Shape;382;p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29122" y="1343414"/>
                <a:ext cx="5357850" cy="357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" name="Google Shape;383;p52"/>
              <p:cNvSpPr/>
              <p:nvPr/>
            </p:nvSpPr>
            <p:spPr>
              <a:xfrm>
                <a:off x="2683439" y="1938209"/>
                <a:ext cx="714380" cy="714380"/>
              </a:xfrm>
              <a:prstGeom prst="ellipse">
                <a:avLst/>
              </a:prstGeom>
              <a:solidFill>
                <a:srgbClr val="7952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52"/>
            <p:cNvSpPr txBox="1"/>
            <p:nvPr/>
          </p:nvSpPr>
          <p:spPr>
            <a:xfrm>
              <a:off x="747796" y="782765"/>
              <a:ext cx="7215238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Lets see, </a:t>
              </a:r>
              <a:r>
                <a:rPr b="1" i="0" lang="en-US" sz="2400" u="none" cap="none" strike="noStrike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Deploying to SAP UI5 ABAP        Repository</a:t>
              </a:r>
              <a:r>
                <a:rPr b="1" i="0" lang="en-US" sz="2400" u="none" cap="none" strike="noStrike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1" i="0" sz="2400" u="none" cap="none" strike="noStrike">
                <a:solidFill>
                  <a:srgbClr val="F2A40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52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SAP Fiori &amp; App Development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3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5" name="Google Shape;395;p53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" name="Google Shape;396;p53"/>
          <p:cNvGrpSpPr/>
          <p:nvPr/>
        </p:nvGrpSpPr>
        <p:grpSpPr>
          <a:xfrm>
            <a:off x="1173929" y="1270217"/>
            <a:ext cx="6340228" cy="3269795"/>
            <a:chOff x="747796" y="782765"/>
            <a:chExt cx="7215238" cy="3986966"/>
          </a:xfrm>
        </p:grpSpPr>
        <p:grpSp>
          <p:nvGrpSpPr>
            <p:cNvPr id="397" name="Google Shape;397;p53"/>
            <p:cNvGrpSpPr/>
            <p:nvPr/>
          </p:nvGrpSpPr>
          <p:grpSpPr>
            <a:xfrm>
              <a:off x="1857684" y="1269269"/>
              <a:ext cx="5357850" cy="3500462"/>
              <a:chOff x="1929122" y="1343414"/>
              <a:chExt cx="5357850" cy="3575501"/>
            </a:xfrm>
          </p:grpSpPr>
          <p:pic>
            <p:nvPicPr>
              <p:cNvPr descr="C:\Users\dell\Desktop\Installing Python.jpg" id="398" name="Google Shape;398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29122" y="1343414"/>
                <a:ext cx="5357850" cy="357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9" name="Google Shape;399;p53"/>
              <p:cNvSpPr/>
              <p:nvPr/>
            </p:nvSpPr>
            <p:spPr>
              <a:xfrm>
                <a:off x="2683439" y="1938209"/>
                <a:ext cx="714380" cy="714380"/>
              </a:xfrm>
              <a:prstGeom prst="ellipse">
                <a:avLst/>
              </a:prstGeom>
              <a:solidFill>
                <a:srgbClr val="7952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0" name="Google Shape;400;p53"/>
            <p:cNvSpPr txBox="1"/>
            <p:nvPr/>
          </p:nvSpPr>
          <p:spPr>
            <a:xfrm>
              <a:off x="747796" y="782765"/>
              <a:ext cx="7215238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Lets see, </a:t>
              </a:r>
              <a:r>
                <a:rPr b="1" i="0" lang="en-US" sz="2400" u="none" cap="none" strike="noStrike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Master Detail View in SAPUI5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rPr>
                <a:t>Mobile</a:t>
              </a:r>
              <a:endParaRPr b="1" i="0" sz="2400" u="none" cap="none" strike="noStrike">
                <a:solidFill>
                  <a:srgbClr val="F2A40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53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