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8" r:id="rId2"/>
    <p:sldId id="271" r:id="rId3"/>
    <p:sldId id="260" r:id="rId4"/>
    <p:sldId id="262" r:id="rId5"/>
    <p:sldId id="269" r:id="rId6"/>
    <p:sldId id="263" r:id="rId7"/>
    <p:sldId id="264" r:id="rId8"/>
    <p:sldId id="265" r:id="rId9"/>
    <p:sldId id="270"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30D7B-FAFA-4793-AF50-6887DC9D1C69}"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6B488-3432-4C26-8250-A5A44F568F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5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30D7B-FAFA-4793-AF50-6887DC9D1C69}"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41374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30D7B-FAFA-4793-AF50-6887DC9D1C69}"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291729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30D7B-FAFA-4793-AF50-6887DC9D1C69}"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55821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30D7B-FAFA-4793-AF50-6887DC9D1C69}"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6B488-3432-4C26-8250-A5A44F568F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07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30D7B-FAFA-4793-AF50-6887DC9D1C69}" type="datetimeFigureOut">
              <a:rPr lang="en-IN" smtClean="0"/>
              <a:t>04-04-2021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362782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30D7B-FAFA-4793-AF50-6887DC9D1C69}" type="datetimeFigureOut">
              <a:rPr lang="en-IN" smtClean="0"/>
              <a:t>04-04-2021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187726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30D7B-FAFA-4793-AF50-6887DC9D1C69}" type="datetimeFigureOut">
              <a:rPr lang="en-IN" smtClean="0"/>
              <a:t>04-04-2021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388747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830D7B-FAFA-4793-AF50-6887DC9D1C69}" type="datetimeFigureOut">
              <a:rPr lang="en-IN" smtClean="0"/>
              <a:t>04-04-2021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380778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830D7B-FAFA-4793-AF50-6887DC9D1C69}" type="datetimeFigureOut">
              <a:rPr lang="en-IN" smtClean="0"/>
              <a:t>04-04-2021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46B488-3432-4C26-8250-A5A44F568FB4}" type="slidenum">
              <a:rPr lang="en-IN" smtClean="0"/>
              <a:t>‹#›</a:t>
            </a:fld>
            <a:endParaRPr lang="en-IN"/>
          </a:p>
        </p:txBody>
      </p:sp>
    </p:spTree>
    <p:extLst>
      <p:ext uri="{BB962C8B-B14F-4D97-AF65-F5344CB8AC3E}">
        <p14:creationId xmlns:p14="http://schemas.microsoft.com/office/powerpoint/2010/main" val="66371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30D7B-FAFA-4793-AF50-6887DC9D1C69}" type="datetimeFigureOut">
              <a:rPr lang="en-IN" smtClean="0"/>
              <a:t>04-04-2021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6B488-3432-4C26-8250-A5A44F568FB4}" type="slidenum">
              <a:rPr lang="en-IN" smtClean="0"/>
              <a:t>‹#›</a:t>
            </a:fld>
            <a:endParaRPr lang="en-IN"/>
          </a:p>
        </p:txBody>
      </p:sp>
    </p:spTree>
    <p:extLst>
      <p:ext uri="{BB962C8B-B14F-4D97-AF65-F5344CB8AC3E}">
        <p14:creationId xmlns:p14="http://schemas.microsoft.com/office/powerpoint/2010/main" val="210400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830D7B-FAFA-4793-AF50-6887DC9D1C69}" type="datetimeFigureOut">
              <a:rPr lang="en-IN" smtClean="0"/>
              <a:t>04-04-2021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46B488-3432-4C26-8250-A5A44F568FB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53176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transportationproblem-set-1-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8E23-190F-4F21-9931-C636FBFAF923}"/>
              </a:ext>
            </a:extLst>
          </p:cNvPr>
          <p:cNvSpPr>
            <a:spLocks noGrp="1"/>
          </p:cNvSpPr>
          <p:nvPr>
            <p:ph type="title"/>
          </p:nvPr>
        </p:nvSpPr>
        <p:spPr/>
        <p:txBody>
          <a:bodyPr/>
          <a:lstStyle/>
          <a:p>
            <a:pPr algn="ctr"/>
            <a:r>
              <a:rPr lang="en-US" b="1" u="sng" dirty="0">
                <a:latin typeface="Algerian" panose="04020705040A02060702" pitchFamily="82" charset="0"/>
              </a:rPr>
              <a:t>DAA ASSIGNMENT-6</a:t>
            </a:r>
            <a:endParaRPr lang="en-IN"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455B7819-1043-48BE-AF5D-1C3535793D47}"/>
              </a:ext>
            </a:extLst>
          </p:cNvPr>
          <p:cNvSpPr>
            <a:spLocks noGrp="1"/>
          </p:cNvSpPr>
          <p:nvPr>
            <p:ph idx="1"/>
          </p:nvPr>
        </p:nvSpPr>
        <p:spPr/>
        <p:txBody>
          <a:bodyPr/>
          <a:lstStyle/>
          <a:p>
            <a:pPr algn="ctr"/>
            <a:endParaRPr lang="en-US" sz="3200" dirty="0"/>
          </a:p>
          <a:p>
            <a:pPr algn="ctr"/>
            <a:r>
              <a:rPr lang="en-US" sz="3600" b="1" u="sng" dirty="0"/>
              <a:t>GROUP MEMBERS:</a:t>
            </a:r>
          </a:p>
          <a:p>
            <a:pPr algn="ctr"/>
            <a:endParaRPr lang="en-US" sz="3200" dirty="0"/>
          </a:p>
          <a:p>
            <a:pPr algn="ctr"/>
            <a:r>
              <a:rPr lang="en-IN" sz="3200" b="1" dirty="0"/>
              <a:t>Sainath Reddy - IIT2019201</a:t>
            </a:r>
          </a:p>
          <a:p>
            <a:pPr algn="ctr"/>
            <a:r>
              <a:rPr lang="en-IN" sz="3200" b="1" dirty="0"/>
              <a:t>Jyoti Verma  - IIT2019202</a:t>
            </a:r>
          </a:p>
          <a:p>
            <a:pPr algn="ctr"/>
            <a:r>
              <a:rPr lang="en-IN" sz="3200" b="1" dirty="0"/>
              <a:t>Krishna </a:t>
            </a:r>
            <a:r>
              <a:rPr lang="en-IN" sz="3200" b="1" dirty="0" err="1"/>
              <a:t>Kaipa</a:t>
            </a:r>
            <a:r>
              <a:rPr lang="en-IN" sz="3200" b="1" dirty="0"/>
              <a:t>  - IIT2019203</a:t>
            </a:r>
          </a:p>
          <a:p>
            <a:endParaRPr lang="en-IN" dirty="0"/>
          </a:p>
        </p:txBody>
      </p:sp>
    </p:spTree>
    <p:extLst>
      <p:ext uri="{BB962C8B-B14F-4D97-AF65-F5344CB8AC3E}">
        <p14:creationId xmlns:p14="http://schemas.microsoft.com/office/powerpoint/2010/main" val="21673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20DD-9318-460C-ACAE-437A4718D9E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9E5CF03-80F6-43A1-A9A5-591A94650982}"/>
              </a:ext>
            </a:extLst>
          </p:cNvPr>
          <p:cNvSpPr>
            <a:spLocks noGrp="1"/>
          </p:cNvSpPr>
          <p:nvPr>
            <p:ph idx="1"/>
          </p:nvPr>
        </p:nvSpPr>
        <p:spPr/>
        <p:txBody>
          <a:bodyPr/>
          <a:lstStyle/>
          <a:p>
            <a:pPr>
              <a:buFont typeface="Wingdings" panose="05000000000000000000" pitchFamily="2" charset="2"/>
              <a:buChar char="Ø"/>
            </a:pPr>
            <a:r>
              <a:rPr lang="en-US" dirty="0"/>
              <a:t>Given, three sources A, B and C with the production capacity of 50 units, 40 units, 60 units of product respectively is given. Every day the demand of three retailers D, E, F is to be furnished with at least 20 units, 95 units and 35 units of product respectively. The transportation costs are also given in the matrix.</a:t>
            </a:r>
          </a:p>
          <a:p>
            <a:pPr>
              <a:buFont typeface="Wingdings" panose="05000000000000000000" pitchFamily="2" charset="2"/>
              <a:buChar char="Ø"/>
            </a:pPr>
            <a:r>
              <a:rPr lang="en-US" dirty="0"/>
              <a:t>The Total cost can be computed by multiplying the units assigned to each cell with the concerned transportation cost. Therefore,</a:t>
            </a:r>
          </a:p>
          <a:p>
            <a:endParaRPr lang="en-US" dirty="0"/>
          </a:p>
          <a:p>
            <a:r>
              <a:rPr lang="en-US" dirty="0"/>
              <a:t>Total Cost = 20*5+ 30*8+ 40*6+ 25*9+ 35*6 = Rs 1015</a:t>
            </a:r>
            <a:endParaRPr lang="en-IN" dirty="0"/>
          </a:p>
        </p:txBody>
      </p:sp>
    </p:spTree>
    <p:extLst>
      <p:ext uri="{BB962C8B-B14F-4D97-AF65-F5344CB8AC3E}">
        <p14:creationId xmlns:p14="http://schemas.microsoft.com/office/powerpoint/2010/main" val="347727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BE66-734F-4E37-B2A1-496A97F453F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01C5F4A-6927-49E9-BD0A-28A9C9E20965}"/>
              </a:ext>
            </a:extLst>
          </p:cNvPr>
          <p:cNvSpPr>
            <a:spLocks noGrp="1"/>
          </p:cNvSpPr>
          <p:nvPr>
            <p:ph idx="1"/>
          </p:nvPr>
        </p:nvSpPr>
        <p:spPr/>
        <p:txBody>
          <a:bodyPr/>
          <a:lstStyle/>
          <a:p>
            <a:pPr>
              <a:buFont typeface="Wingdings" panose="05000000000000000000" pitchFamily="2" charset="2"/>
              <a:buChar char="Ø"/>
            </a:pPr>
            <a:r>
              <a:rPr lang="en-US" dirty="0"/>
              <a:t>The above proposed algorithm efficiently gives the initial feasible solution of the transportation problem.</a:t>
            </a:r>
          </a:p>
          <a:p>
            <a:pPr>
              <a:buFont typeface="Wingdings" panose="05000000000000000000" pitchFamily="2" charset="2"/>
              <a:buChar char="Ø"/>
            </a:pPr>
            <a:r>
              <a:rPr lang="en-US" dirty="0"/>
              <a:t>In this method we had used a linear programming problem in which goods are transported. </a:t>
            </a:r>
          </a:p>
          <a:p>
            <a:pPr>
              <a:buFont typeface="Wingdings" panose="05000000000000000000" pitchFamily="2" charset="2"/>
              <a:buChar char="Ø"/>
            </a:pPr>
            <a:r>
              <a:rPr lang="en-US" dirty="0"/>
              <a:t>So, with the north-west corner algorithm and its profiling, we come to the conclusion that this classical problem of minimum cost in the optimal transport problem has best time complexity of O(n) and space complexity of O(n).</a:t>
            </a:r>
            <a:endParaRPr lang="en-IN" dirty="0"/>
          </a:p>
        </p:txBody>
      </p:sp>
    </p:spTree>
    <p:extLst>
      <p:ext uri="{BB962C8B-B14F-4D97-AF65-F5344CB8AC3E}">
        <p14:creationId xmlns:p14="http://schemas.microsoft.com/office/powerpoint/2010/main" val="40503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7B20-8973-42D8-8506-D241F7B3169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2427909-705B-4238-BFFB-0619F2ACB5BC}"/>
              </a:ext>
            </a:extLst>
          </p:cNvPr>
          <p:cNvSpPr>
            <a:spLocks noGrp="1"/>
          </p:cNvSpPr>
          <p:nvPr>
            <p:ph idx="1"/>
          </p:nvPr>
        </p:nvSpPr>
        <p:spPr/>
        <p:txBody>
          <a:bodyPr/>
          <a:lstStyle/>
          <a:p>
            <a:r>
              <a:rPr lang="en-IN" dirty="0"/>
              <a:t>1. Transportation Problem:</a:t>
            </a:r>
          </a:p>
          <a:p>
            <a:r>
              <a:rPr lang="en-IN" dirty="0">
                <a:hlinkClick r:id="rId2"/>
              </a:rPr>
              <a:t>https://www.geeksforgeeks.org/transportationproblem-set-1-introduction/</a:t>
            </a:r>
            <a:endParaRPr lang="en-IN" dirty="0"/>
          </a:p>
          <a:p>
            <a:endParaRPr lang="en-US" dirty="0"/>
          </a:p>
          <a:p>
            <a:r>
              <a:rPr lang="en-US" dirty="0"/>
              <a:t>2. Introduction to Algorithms by </a:t>
            </a:r>
            <a:r>
              <a:rPr lang="en-US" dirty="0" err="1"/>
              <a:t>Cormen,Charles</a:t>
            </a:r>
            <a:r>
              <a:rPr lang="en-US" dirty="0"/>
              <a:t>,</a:t>
            </a:r>
          </a:p>
          <a:p>
            <a:r>
              <a:rPr lang="en-US" dirty="0" err="1"/>
              <a:t>Rivest</a:t>
            </a:r>
            <a:r>
              <a:rPr lang="en-US" dirty="0"/>
              <a:t> and Stein.</a:t>
            </a:r>
          </a:p>
          <a:p>
            <a:r>
              <a:rPr lang="en-US" dirty="0"/>
              <a:t>https://web.ist.utl.pt/ </a:t>
            </a:r>
            <a:r>
              <a:rPr lang="en-US" dirty="0" err="1"/>
              <a:t>fabio.ferreira</a:t>
            </a:r>
            <a:r>
              <a:rPr lang="en-US" dirty="0"/>
              <a:t>/material/</a:t>
            </a:r>
            <a:r>
              <a:rPr lang="en-US" dirty="0" err="1"/>
              <a:t>asa</a:t>
            </a:r>
            <a:endParaRPr lang="en-US" dirty="0"/>
          </a:p>
          <a:p>
            <a:endParaRPr lang="en-IN" dirty="0"/>
          </a:p>
        </p:txBody>
      </p:sp>
    </p:spTree>
    <p:extLst>
      <p:ext uri="{BB962C8B-B14F-4D97-AF65-F5344CB8AC3E}">
        <p14:creationId xmlns:p14="http://schemas.microsoft.com/office/powerpoint/2010/main" val="127188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E5B7-1582-46D1-9974-E4D50C639B5E}"/>
              </a:ext>
            </a:extLst>
          </p:cNvPr>
          <p:cNvSpPr>
            <a:spLocks noGrp="1"/>
          </p:cNvSpPr>
          <p:nvPr>
            <p:ph type="title"/>
          </p:nvPr>
        </p:nvSpPr>
        <p:spPr>
          <a:xfrm>
            <a:off x="1097280" y="906449"/>
            <a:ext cx="10058400" cy="755374"/>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E001008-896A-4140-9808-272E06720D39}"/>
              </a:ext>
            </a:extLst>
          </p:cNvPr>
          <p:cNvSpPr>
            <a:spLocks noGrp="1"/>
          </p:cNvSpPr>
          <p:nvPr>
            <p:ph idx="1"/>
          </p:nvPr>
        </p:nvSpPr>
        <p:spPr>
          <a:xfrm>
            <a:off x="1097280" y="1845733"/>
            <a:ext cx="10058400" cy="4340381"/>
          </a:xfrm>
        </p:spPr>
        <p:txBody>
          <a:bodyPr>
            <a:normAutofit lnSpcReduction="10000"/>
          </a:bodyPr>
          <a:lstStyle/>
          <a:p>
            <a:pPr marL="514350" indent="-514350">
              <a:buFont typeface="+mj-lt"/>
              <a:buAutoNum type="romanLcPeriod"/>
            </a:pPr>
            <a:r>
              <a:rPr lang="en-US" dirty="0"/>
              <a:t>Question</a:t>
            </a:r>
          </a:p>
          <a:p>
            <a:pPr marL="514350" indent="-514350">
              <a:buFont typeface="+mj-lt"/>
              <a:buAutoNum type="romanLcPeriod"/>
            </a:pPr>
            <a:r>
              <a:rPr lang="en-US" dirty="0"/>
              <a:t>Introduction</a:t>
            </a:r>
          </a:p>
          <a:p>
            <a:pPr marL="514350" indent="-514350">
              <a:buFont typeface="+mj-lt"/>
              <a:buAutoNum type="romanLcPeriod"/>
            </a:pPr>
            <a:r>
              <a:rPr lang="en-US" dirty="0"/>
              <a:t>Introduction of North-West corner approach </a:t>
            </a:r>
          </a:p>
          <a:p>
            <a:pPr marL="514350" indent="-514350">
              <a:buFont typeface="+mj-lt"/>
              <a:buAutoNum type="romanLcPeriod"/>
            </a:pPr>
            <a:r>
              <a:rPr lang="en-US" dirty="0"/>
              <a:t>Proposed Algorithm</a:t>
            </a:r>
          </a:p>
          <a:p>
            <a:pPr marL="514350" indent="-514350">
              <a:buFont typeface="+mj-lt"/>
              <a:buAutoNum type="romanLcPeriod"/>
            </a:pPr>
            <a:r>
              <a:rPr lang="en-IN" dirty="0"/>
              <a:t>Time Complexity</a:t>
            </a:r>
          </a:p>
          <a:p>
            <a:pPr marL="514350" indent="-514350">
              <a:buFont typeface="+mj-lt"/>
              <a:buAutoNum type="romanLcPeriod"/>
            </a:pPr>
            <a:r>
              <a:rPr lang="en-IN" dirty="0"/>
              <a:t>Space Complexity</a:t>
            </a:r>
          </a:p>
          <a:p>
            <a:pPr marL="514350" indent="-514350">
              <a:buFont typeface="+mj-lt"/>
              <a:buAutoNum type="romanLcPeriod"/>
            </a:pPr>
            <a:r>
              <a:rPr lang="en-IN" dirty="0"/>
              <a:t>Alternative Algorithm</a:t>
            </a:r>
          </a:p>
          <a:p>
            <a:pPr marL="514350" indent="-514350">
              <a:buFont typeface="+mj-lt"/>
              <a:buAutoNum type="romanLcPeriod"/>
            </a:pPr>
            <a:r>
              <a:rPr lang="en-IN" dirty="0"/>
              <a:t>Example</a:t>
            </a:r>
          </a:p>
          <a:p>
            <a:pPr marL="514350" indent="-514350">
              <a:buFont typeface="+mj-lt"/>
              <a:buAutoNum type="romanLcPeriod"/>
            </a:pPr>
            <a:r>
              <a:rPr lang="en-IN" dirty="0"/>
              <a:t>Conclusion</a:t>
            </a:r>
          </a:p>
          <a:p>
            <a:pPr marL="514350" indent="-514350">
              <a:buFont typeface="+mj-lt"/>
              <a:buAutoNum type="romanLcPeriod"/>
            </a:pPr>
            <a:r>
              <a:rPr lang="en-IN" dirty="0"/>
              <a:t>Reference</a:t>
            </a:r>
          </a:p>
        </p:txBody>
      </p:sp>
    </p:spTree>
    <p:extLst>
      <p:ext uri="{BB962C8B-B14F-4D97-AF65-F5344CB8AC3E}">
        <p14:creationId xmlns:p14="http://schemas.microsoft.com/office/powerpoint/2010/main" val="146935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45DB-1B97-425D-A2C9-A91D75411717}"/>
              </a:ext>
            </a:extLst>
          </p:cNvPr>
          <p:cNvSpPr>
            <a:spLocks noGrp="1"/>
          </p:cNvSpPr>
          <p:nvPr>
            <p:ph type="title"/>
          </p:nvPr>
        </p:nvSpPr>
        <p:spPr/>
        <p:txBody>
          <a:bodyPr/>
          <a:lstStyle/>
          <a:p>
            <a:r>
              <a:rPr lang="en-US" dirty="0"/>
              <a:t>Question:</a:t>
            </a:r>
            <a:endParaRPr lang="en-IN" dirty="0"/>
          </a:p>
        </p:txBody>
      </p:sp>
      <p:sp>
        <p:nvSpPr>
          <p:cNvPr id="3" name="Content Placeholder 2">
            <a:extLst>
              <a:ext uri="{FF2B5EF4-FFF2-40B4-BE49-F238E27FC236}">
                <a16:creationId xmlns:a16="http://schemas.microsoft.com/office/drawing/2014/main" id="{D839329B-F085-4ECB-9EF5-D04E1DA7C7EC}"/>
              </a:ext>
            </a:extLst>
          </p:cNvPr>
          <p:cNvSpPr>
            <a:spLocks noGrp="1"/>
          </p:cNvSpPr>
          <p:nvPr>
            <p:ph idx="1"/>
          </p:nvPr>
        </p:nvSpPr>
        <p:spPr/>
        <p:txBody>
          <a:bodyPr/>
          <a:lstStyle/>
          <a:p>
            <a:endParaRPr lang="en-US" dirty="0"/>
          </a:p>
          <a:p>
            <a:r>
              <a:rPr lang="en-US" dirty="0"/>
              <a:t>     Solve the problem using different algorithms:</a:t>
            </a:r>
          </a:p>
          <a:p>
            <a:endParaRPr lang="en-IN" dirty="0"/>
          </a:p>
          <a:p>
            <a:pPr>
              <a:buFont typeface="Wingdings" panose="05000000000000000000" pitchFamily="2" charset="2"/>
              <a:buChar char="Ø"/>
            </a:pPr>
            <a:r>
              <a:rPr lang="en-IN" sz="2400" dirty="0"/>
              <a:t> Optimal transportation problem.</a:t>
            </a:r>
          </a:p>
        </p:txBody>
      </p:sp>
    </p:spTree>
    <p:extLst>
      <p:ext uri="{BB962C8B-B14F-4D97-AF65-F5344CB8AC3E}">
        <p14:creationId xmlns:p14="http://schemas.microsoft.com/office/powerpoint/2010/main" val="126538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37CB-364B-4855-BCE1-F18BA966022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F69732D-998E-43D4-B58E-E9C5045AE96B}"/>
              </a:ext>
            </a:extLst>
          </p:cNvPr>
          <p:cNvSpPr>
            <a:spLocks noGrp="1"/>
          </p:cNvSpPr>
          <p:nvPr>
            <p:ph idx="1"/>
          </p:nvPr>
        </p:nvSpPr>
        <p:spPr>
          <a:xfrm>
            <a:off x="1097280" y="1845734"/>
            <a:ext cx="10058400" cy="4284722"/>
          </a:xfrm>
        </p:spPr>
        <p:txBody>
          <a:bodyPr/>
          <a:lstStyle/>
          <a:p>
            <a:pPr>
              <a:buFont typeface="Wingdings" panose="05000000000000000000" pitchFamily="2" charset="2"/>
              <a:buChar char="Ø"/>
            </a:pPr>
            <a:r>
              <a:rPr lang="en-US" b="1" dirty="0"/>
              <a:t>Transportation problem </a:t>
            </a:r>
            <a:r>
              <a:rPr lang="en-US" dirty="0"/>
              <a:t>is a </a:t>
            </a:r>
            <a:r>
              <a:rPr lang="en-US" b="1" dirty="0"/>
              <a:t>linear programming problem </a:t>
            </a:r>
            <a:r>
              <a:rPr lang="en-US" dirty="0"/>
              <a:t>in which goods are transported from a set of sources to a set of destinations subject to the supply and demand of the sources and destination respectively such that the total cost of transportation is minimized.</a:t>
            </a:r>
          </a:p>
          <a:p>
            <a:pPr>
              <a:buFont typeface="Wingdings" panose="05000000000000000000" pitchFamily="2" charset="2"/>
              <a:buChar char="Ø"/>
            </a:pPr>
            <a:r>
              <a:rPr lang="en-US" dirty="0"/>
              <a:t>It is also sometimes called as </a:t>
            </a:r>
            <a:r>
              <a:rPr lang="en-US" b="1" dirty="0"/>
              <a:t>Hitchcock problem</a:t>
            </a:r>
            <a:r>
              <a:rPr lang="en-US" dirty="0"/>
              <a:t>.</a:t>
            </a:r>
          </a:p>
          <a:p>
            <a:pPr>
              <a:buFont typeface="Wingdings" panose="05000000000000000000" pitchFamily="2" charset="2"/>
              <a:buChar char="Ø"/>
            </a:pPr>
            <a:r>
              <a:rPr lang="en-US" dirty="0"/>
              <a:t>To find the initial basic feasible solution there are three methods:</a:t>
            </a:r>
          </a:p>
          <a:p>
            <a:pPr marL="0" indent="0">
              <a:buNone/>
            </a:pPr>
            <a:r>
              <a:rPr lang="en-US" dirty="0"/>
              <a:t>             </a:t>
            </a:r>
            <a:r>
              <a:rPr lang="en-US" dirty="0" err="1"/>
              <a:t>i</a:t>
            </a:r>
            <a:r>
              <a:rPr lang="en-US" dirty="0"/>
              <a:t>.) North-West Corner Cell Method.</a:t>
            </a:r>
          </a:p>
          <a:p>
            <a:r>
              <a:rPr lang="en-US" dirty="0"/>
              <a:t>           ii.) Least Call Cell Method.</a:t>
            </a:r>
          </a:p>
          <a:p>
            <a:r>
              <a:rPr lang="en-US" dirty="0"/>
              <a:t>           iii.) Vogel’s Approximation Method (VAM).</a:t>
            </a:r>
          </a:p>
          <a:p>
            <a:endParaRPr lang="en-US" dirty="0"/>
          </a:p>
          <a:p>
            <a:r>
              <a:rPr lang="en-US" dirty="0"/>
              <a:t>   We will be discussing the </a:t>
            </a:r>
            <a:r>
              <a:rPr lang="en-US" b="1" dirty="0"/>
              <a:t>north-west corner </a:t>
            </a:r>
            <a:r>
              <a:rPr lang="en-US" dirty="0"/>
              <a:t>approach.</a:t>
            </a:r>
            <a:endParaRPr lang="en-IN" dirty="0"/>
          </a:p>
        </p:txBody>
      </p:sp>
    </p:spTree>
    <p:extLst>
      <p:ext uri="{BB962C8B-B14F-4D97-AF65-F5344CB8AC3E}">
        <p14:creationId xmlns:p14="http://schemas.microsoft.com/office/powerpoint/2010/main" val="166431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771F-269C-420B-BAA6-4BAE7DF75371}"/>
              </a:ext>
            </a:extLst>
          </p:cNvPr>
          <p:cNvSpPr>
            <a:spLocks noGrp="1"/>
          </p:cNvSpPr>
          <p:nvPr>
            <p:ph type="title"/>
          </p:nvPr>
        </p:nvSpPr>
        <p:spPr/>
        <p:txBody>
          <a:bodyPr>
            <a:normAutofit/>
          </a:bodyPr>
          <a:lstStyle/>
          <a:p>
            <a:r>
              <a:rPr lang="en-IN" sz="3600" b="1" dirty="0"/>
              <a:t>North-West Corner Cell Approach:</a:t>
            </a:r>
          </a:p>
        </p:txBody>
      </p:sp>
      <p:sp>
        <p:nvSpPr>
          <p:cNvPr id="3" name="Content Placeholder 2">
            <a:extLst>
              <a:ext uri="{FF2B5EF4-FFF2-40B4-BE49-F238E27FC236}">
                <a16:creationId xmlns:a16="http://schemas.microsoft.com/office/drawing/2014/main" id="{BF5E0C52-3E9E-40E6-B080-DD15A36251DD}"/>
              </a:ext>
            </a:extLst>
          </p:cNvPr>
          <p:cNvSpPr>
            <a:spLocks noGrp="1"/>
          </p:cNvSpPr>
          <p:nvPr>
            <p:ph idx="1"/>
          </p:nvPr>
        </p:nvSpPr>
        <p:spPr/>
        <p:txBody>
          <a:bodyPr/>
          <a:lstStyle/>
          <a:p>
            <a:pPr>
              <a:buFont typeface="Wingdings" panose="05000000000000000000" pitchFamily="2" charset="2"/>
              <a:buChar char="Ø"/>
            </a:pPr>
            <a:r>
              <a:rPr lang="en-US" dirty="0"/>
              <a:t>The North-West Corner Rule is a method adopted to compute the initial feasible solution of the transportation problem. </a:t>
            </a:r>
          </a:p>
          <a:p>
            <a:pPr>
              <a:buFont typeface="Wingdings" panose="05000000000000000000" pitchFamily="2" charset="2"/>
              <a:buChar char="Ø"/>
            </a:pPr>
            <a:r>
              <a:rPr lang="en-US" dirty="0"/>
              <a:t>The name North-west corner is given to this method because the basic variables are selected from the extreme left corner. </a:t>
            </a:r>
          </a:p>
          <a:p>
            <a:pPr>
              <a:buFont typeface="Wingdings" panose="05000000000000000000" pitchFamily="2" charset="2"/>
              <a:buChar char="Ø"/>
            </a:pPr>
            <a:r>
              <a:rPr lang="en-US" dirty="0"/>
              <a:t>The prerequisite condition for solving the transportation problem is that demand should be equal to the supply. In case the demand is more than supply, then dummy origin is added to the table</a:t>
            </a:r>
            <a:endParaRPr lang="en-IN" dirty="0"/>
          </a:p>
        </p:txBody>
      </p:sp>
    </p:spTree>
    <p:extLst>
      <p:ext uri="{BB962C8B-B14F-4D97-AF65-F5344CB8AC3E}">
        <p14:creationId xmlns:p14="http://schemas.microsoft.com/office/powerpoint/2010/main" val="157759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466B-E1F3-4BDC-8BDD-12144AB7BC7D}"/>
              </a:ext>
            </a:extLst>
          </p:cNvPr>
          <p:cNvSpPr>
            <a:spLocks noGrp="1"/>
          </p:cNvSpPr>
          <p:nvPr>
            <p:ph type="title"/>
          </p:nvPr>
        </p:nvSpPr>
        <p:spPr>
          <a:xfrm>
            <a:off x="1097280" y="286604"/>
            <a:ext cx="10058400" cy="1319560"/>
          </a:xfrm>
        </p:spPr>
        <p:txBody>
          <a:bodyPr/>
          <a:lstStyle/>
          <a:p>
            <a:r>
              <a:rPr lang="en-US" dirty="0"/>
              <a:t>Proposed Algorithm:</a:t>
            </a:r>
            <a:endParaRPr lang="en-IN" dirty="0"/>
          </a:p>
        </p:txBody>
      </p:sp>
      <p:sp>
        <p:nvSpPr>
          <p:cNvPr id="3" name="Content Placeholder 2">
            <a:extLst>
              <a:ext uri="{FF2B5EF4-FFF2-40B4-BE49-F238E27FC236}">
                <a16:creationId xmlns:a16="http://schemas.microsoft.com/office/drawing/2014/main" id="{A95C324B-5064-446D-A83A-6DCC5AC49731}"/>
              </a:ext>
            </a:extLst>
          </p:cNvPr>
          <p:cNvSpPr>
            <a:spLocks noGrp="1"/>
          </p:cNvSpPr>
          <p:nvPr>
            <p:ph idx="1"/>
          </p:nvPr>
        </p:nvSpPr>
        <p:spPr>
          <a:xfrm>
            <a:off x="1097280" y="1845733"/>
            <a:ext cx="10058400" cy="4403991"/>
          </a:xfrm>
        </p:spPr>
        <p:txBody>
          <a:bodyPr>
            <a:normAutofit fontScale="92500" lnSpcReduction="20000"/>
          </a:bodyPr>
          <a:lstStyle/>
          <a:p>
            <a:pPr>
              <a:buFont typeface="Wingdings" panose="05000000000000000000" pitchFamily="2" charset="2"/>
              <a:buChar char="Ø"/>
            </a:pPr>
            <a:r>
              <a:rPr lang="en-US" dirty="0"/>
              <a:t>We here, basically select the northwestern most corner available, compute the supply and demand operations and move to the next box accordingly.</a:t>
            </a:r>
          </a:p>
          <a:p>
            <a:pPr>
              <a:buFont typeface="Wingdings" panose="05000000000000000000" pitchFamily="2" charset="2"/>
              <a:buChar char="Ø"/>
            </a:pPr>
            <a:r>
              <a:rPr lang="en-US" dirty="0"/>
              <a:t>We take input for the size of the cost matrix.</a:t>
            </a:r>
          </a:p>
          <a:p>
            <a:pPr>
              <a:buFont typeface="Wingdings" panose="05000000000000000000" pitchFamily="2" charset="2"/>
              <a:buChar char="Ø"/>
            </a:pPr>
            <a:r>
              <a:rPr lang="en-US" dirty="0"/>
              <a:t>We store n X n randomly generated values in an 2D array.</a:t>
            </a:r>
          </a:p>
          <a:p>
            <a:pPr>
              <a:buFont typeface="Wingdings" panose="05000000000000000000" pitchFamily="2" charset="2"/>
              <a:buChar char="Ø"/>
            </a:pPr>
            <a:r>
              <a:rPr lang="en-US" dirty="0"/>
              <a:t>We then elect the north-west or extreme left corner of the matrix, assign as many units as possible to the cell, within the supply and demand constraints.</a:t>
            </a:r>
          </a:p>
          <a:p>
            <a:pPr>
              <a:buFont typeface="Wingdings" panose="05000000000000000000" pitchFamily="2" charset="2"/>
              <a:buChar char="Ø"/>
            </a:pPr>
            <a:r>
              <a:rPr lang="en-US" dirty="0"/>
              <a:t>Either the demand is satisfied or the supply is finished or both. It will be based on either of these 3 possibilities:</a:t>
            </a:r>
          </a:p>
          <a:p>
            <a:pPr marL="0" indent="0">
              <a:buNone/>
            </a:pPr>
            <a:r>
              <a:rPr lang="en-US" dirty="0"/>
              <a:t>          </a:t>
            </a:r>
            <a:r>
              <a:rPr lang="en-US" dirty="0" err="1"/>
              <a:t>i</a:t>
            </a:r>
            <a:r>
              <a:rPr lang="en-US" dirty="0"/>
              <a:t>.) we either move 1 column across (if the demand is satisfied) or</a:t>
            </a:r>
          </a:p>
          <a:p>
            <a:pPr marL="0" indent="0">
              <a:buNone/>
            </a:pPr>
            <a:r>
              <a:rPr lang="en-US" dirty="0"/>
              <a:t>          ii.) 1 row downwards(if the supply is finished) or</a:t>
            </a:r>
          </a:p>
          <a:p>
            <a:pPr marL="0" indent="0">
              <a:buNone/>
            </a:pPr>
            <a:r>
              <a:rPr lang="en-US" dirty="0"/>
              <a:t>          iii.)  both 1 row down and 1 column across (if supply and demand are equal).</a:t>
            </a:r>
          </a:p>
          <a:p>
            <a:pPr>
              <a:buFont typeface="Wingdings" panose="05000000000000000000" pitchFamily="2" charset="2"/>
              <a:buChar char="Ø"/>
            </a:pPr>
            <a:r>
              <a:rPr lang="en-US" dirty="0"/>
              <a:t>This process is repeated until the </a:t>
            </a:r>
            <a:r>
              <a:rPr lang="en-US" dirty="0" err="1"/>
              <a:t>the</a:t>
            </a:r>
            <a:r>
              <a:rPr lang="en-US" dirty="0"/>
              <a:t> demand and supply are saturated and compute the total cost associated with the transport.</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52109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A3FA-4E3D-44B1-A669-75C93056D7A5}"/>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90EFBDF8-4BB4-4ED1-87CD-E8EB97269290}"/>
              </a:ext>
            </a:extLst>
          </p:cNvPr>
          <p:cNvSpPr>
            <a:spLocks noGrp="1"/>
          </p:cNvSpPr>
          <p:nvPr>
            <p:ph idx="1"/>
          </p:nvPr>
        </p:nvSpPr>
        <p:spPr/>
        <p:txBody>
          <a:bodyPr/>
          <a:lstStyle/>
          <a:p>
            <a:pPr>
              <a:buFont typeface="Wingdings" panose="05000000000000000000" pitchFamily="2" charset="2"/>
              <a:buChar char="Ø"/>
            </a:pPr>
            <a:r>
              <a:rPr lang="en-US" dirty="0"/>
              <a:t>The overall time complexity of the described solution to the optimal transportation problem by using North-West Corner Cell approach is  O(n).</a:t>
            </a:r>
          </a:p>
          <a:p>
            <a:pPr marL="0" indent="0">
              <a:buNone/>
            </a:pPr>
            <a:endParaRPr lang="en-US" dirty="0"/>
          </a:p>
          <a:p>
            <a:pPr>
              <a:buFont typeface="Wingdings" panose="05000000000000000000" pitchFamily="2" charset="2"/>
              <a:buChar char="Ø"/>
            </a:pPr>
            <a:r>
              <a:rPr lang="en-US" dirty="0"/>
              <a:t>By the experimental analysis, we found that in case of optimized approach, on increasing the number of numbers the graph is strictly increasing. Thus the overall time increases with an increase in size.</a:t>
            </a:r>
          </a:p>
          <a:p>
            <a:endParaRPr lang="en-US" dirty="0"/>
          </a:p>
          <a:p>
            <a:r>
              <a:rPr lang="en-IN" dirty="0"/>
              <a:t>    So the </a:t>
            </a:r>
            <a:r>
              <a:rPr lang="en-US" dirty="0"/>
              <a:t>the time complexity is O(n).</a:t>
            </a:r>
          </a:p>
        </p:txBody>
      </p:sp>
    </p:spTree>
    <p:extLst>
      <p:ext uri="{BB962C8B-B14F-4D97-AF65-F5344CB8AC3E}">
        <p14:creationId xmlns:p14="http://schemas.microsoft.com/office/powerpoint/2010/main" val="258336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9191-F44D-45E6-9AB1-A4FDA689CA1A}"/>
              </a:ext>
            </a:extLst>
          </p:cNvPr>
          <p:cNvSpPr>
            <a:spLocks noGrp="1"/>
          </p:cNvSpPr>
          <p:nvPr>
            <p:ph type="title"/>
          </p:nvPr>
        </p:nvSpPr>
        <p:spPr/>
        <p:txBody>
          <a:bodyPr/>
          <a:lstStyle/>
          <a:p>
            <a:r>
              <a:rPr lang="en-US" dirty="0"/>
              <a:t>Space Complexity:</a:t>
            </a:r>
            <a:endParaRPr lang="en-IN" dirty="0"/>
          </a:p>
        </p:txBody>
      </p:sp>
      <p:sp>
        <p:nvSpPr>
          <p:cNvPr id="3" name="Content Placeholder 2">
            <a:extLst>
              <a:ext uri="{FF2B5EF4-FFF2-40B4-BE49-F238E27FC236}">
                <a16:creationId xmlns:a16="http://schemas.microsoft.com/office/drawing/2014/main" id="{4B7DADDE-9DEB-478A-B587-182C6A191FCF}"/>
              </a:ext>
            </a:extLst>
          </p:cNvPr>
          <p:cNvSpPr>
            <a:spLocks noGrp="1"/>
          </p:cNvSpPr>
          <p:nvPr>
            <p:ph idx="1"/>
          </p:nvPr>
        </p:nvSpPr>
        <p:spPr/>
        <p:txBody>
          <a:bodyPr/>
          <a:lstStyle/>
          <a:p>
            <a:pPr>
              <a:buFont typeface="Wingdings" panose="05000000000000000000" pitchFamily="2" charset="2"/>
              <a:buChar char="Ø"/>
            </a:pPr>
            <a:r>
              <a:rPr lang="en-US" dirty="0"/>
              <a:t>The space complexity of North-West Corner Cell approach is O(n).</a:t>
            </a:r>
          </a:p>
          <a:p>
            <a:pPr>
              <a:buFont typeface="Wingdings" panose="05000000000000000000" pitchFamily="2" charset="2"/>
              <a:buChar char="Ø"/>
            </a:pPr>
            <a:r>
              <a:rPr lang="en-US" dirty="0"/>
              <a:t>By the experimental analysis, we found that in case of optimized approach, on increasing the number of numbers the graph is strictly increasing. Thus the overall space increases with an increase in size.</a:t>
            </a:r>
          </a:p>
          <a:p>
            <a:pPr>
              <a:buFont typeface="Wingdings" panose="05000000000000000000" pitchFamily="2" charset="2"/>
              <a:buChar char="Ø"/>
            </a:pPr>
            <a:r>
              <a:rPr lang="en-US" dirty="0"/>
              <a:t>Since no extra space is used in this algorithm , so auxiliary space is constant.</a:t>
            </a:r>
          </a:p>
          <a:p>
            <a:pPr>
              <a:buFont typeface="Wingdings" panose="05000000000000000000" pitchFamily="2" charset="2"/>
              <a:buChar char="Ø"/>
            </a:pPr>
            <a:r>
              <a:rPr lang="en-US" dirty="0"/>
              <a:t>Space Complexity = Input Space + Auxiliary Space = O(n)</a:t>
            </a:r>
          </a:p>
          <a:p>
            <a:endParaRPr lang="en-IN" dirty="0"/>
          </a:p>
        </p:txBody>
      </p:sp>
    </p:spTree>
    <p:extLst>
      <p:ext uri="{BB962C8B-B14F-4D97-AF65-F5344CB8AC3E}">
        <p14:creationId xmlns:p14="http://schemas.microsoft.com/office/powerpoint/2010/main" val="71240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E51D-A821-4CC7-B5C5-124EC75D550A}"/>
              </a:ext>
            </a:extLst>
          </p:cNvPr>
          <p:cNvSpPr>
            <a:spLocks noGrp="1"/>
          </p:cNvSpPr>
          <p:nvPr>
            <p:ph type="title"/>
          </p:nvPr>
        </p:nvSpPr>
        <p:spPr/>
        <p:txBody>
          <a:bodyPr>
            <a:normAutofit/>
          </a:bodyPr>
          <a:lstStyle/>
          <a:p>
            <a:r>
              <a:rPr lang="en-IN" sz="4400" dirty="0"/>
              <a:t>Alternative Algorithm:</a:t>
            </a:r>
          </a:p>
        </p:txBody>
      </p:sp>
      <p:sp>
        <p:nvSpPr>
          <p:cNvPr id="3" name="Content Placeholder 2">
            <a:extLst>
              <a:ext uri="{FF2B5EF4-FFF2-40B4-BE49-F238E27FC236}">
                <a16:creationId xmlns:a16="http://schemas.microsoft.com/office/drawing/2014/main" id="{C6F38940-F21B-4BF6-BD33-84D10E962834}"/>
              </a:ext>
            </a:extLst>
          </p:cNvPr>
          <p:cNvSpPr>
            <a:spLocks noGrp="1"/>
          </p:cNvSpPr>
          <p:nvPr>
            <p:ph idx="1"/>
          </p:nvPr>
        </p:nvSpPr>
        <p:spPr/>
        <p:txBody>
          <a:bodyPr>
            <a:normAutofit/>
          </a:bodyPr>
          <a:lstStyle/>
          <a:p>
            <a:pPr>
              <a:buFont typeface="Wingdings" panose="05000000000000000000" pitchFamily="2" charset="2"/>
              <a:buChar char="Ø"/>
            </a:pPr>
            <a:r>
              <a:rPr lang="en-US" dirty="0"/>
              <a:t>An alternative algorithm can be proposed which is based on the minimum cell algorithm. </a:t>
            </a:r>
          </a:p>
          <a:p>
            <a:pPr marL="0" indent="0">
              <a:buNone/>
            </a:pPr>
            <a:endParaRPr lang="en-US" dirty="0"/>
          </a:p>
          <a:p>
            <a:pPr>
              <a:buFont typeface="Wingdings" panose="05000000000000000000" pitchFamily="2" charset="2"/>
              <a:buChar char="Ø"/>
            </a:pPr>
            <a:r>
              <a:rPr lang="en-US" dirty="0"/>
              <a:t>In this algorithm, we choose the least cost in the given row. If the supply is </a:t>
            </a:r>
          </a:p>
          <a:p>
            <a:pPr marL="0" indent="0">
              <a:buNone/>
            </a:pPr>
            <a:r>
              <a:rPr lang="en-US" dirty="0"/>
              <a:t>          </a:t>
            </a:r>
            <a:r>
              <a:rPr lang="en-US" dirty="0" err="1"/>
              <a:t>i</a:t>
            </a:r>
            <a:r>
              <a:rPr lang="en-US" dirty="0"/>
              <a:t>.) greater than 0, we satisfy the demand associated with that column. </a:t>
            </a:r>
          </a:p>
          <a:p>
            <a:pPr marL="0" indent="0">
              <a:buNone/>
            </a:pPr>
            <a:r>
              <a:rPr lang="en-US" dirty="0"/>
              <a:t>          ii.) If the supply is zeroed, we move to the minimum in the next row,</a:t>
            </a:r>
          </a:p>
          <a:p>
            <a:pPr marL="0" indent="0">
              <a:buNone/>
            </a:pPr>
            <a:r>
              <a:rPr lang="en-US" dirty="0"/>
              <a:t>          iii.) else less than 0, we find the next smallest element in the same row.</a:t>
            </a:r>
          </a:p>
          <a:p>
            <a:pPr>
              <a:buFont typeface="Wingdings" panose="05000000000000000000" pitchFamily="2" charset="2"/>
              <a:buChar char="Ø"/>
            </a:pPr>
            <a:r>
              <a:rPr lang="en-US" dirty="0"/>
              <a:t>We continue this procedure until all the demands are satisfied. </a:t>
            </a:r>
          </a:p>
          <a:p>
            <a:pPr>
              <a:buFont typeface="Wingdings" panose="05000000000000000000" pitchFamily="2" charset="2"/>
              <a:buChar char="Ø"/>
            </a:pPr>
            <a:r>
              <a:rPr lang="en-US" dirty="0"/>
              <a:t>This also has the same time complexity of O(n) and space complexity of O(n).</a:t>
            </a:r>
            <a:endParaRPr lang="en-IN" dirty="0"/>
          </a:p>
        </p:txBody>
      </p:sp>
    </p:spTree>
    <p:extLst>
      <p:ext uri="{BB962C8B-B14F-4D97-AF65-F5344CB8AC3E}">
        <p14:creationId xmlns:p14="http://schemas.microsoft.com/office/powerpoint/2010/main" val="1674354737"/>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86</TotalTime>
  <Words>924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Calibri</vt:lpstr>
      <vt:lpstr>Calibri Light</vt:lpstr>
      <vt:lpstr>Wingdings</vt:lpstr>
      <vt:lpstr>Retrospect</vt:lpstr>
      <vt:lpstr>DAA ASSIGNMENT-6</vt:lpstr>
      <vt:lpstr>Contents:</vt:lpstr>
      <vt:lpstr>Question:</vt:lpstr>
      <vt:lpstr>Introduction:</vt:lpstr>
      <vt:lpstr>North-West Corner Cell Approach:</vt:lpstr>
      <vt:lpstr>Proposed Algorithm:</vt:lpstr>
      <vt:lpstr>Time Complexity:</vt:lpstr>
      <vt:lpstr>Space Complexity:</vt:lpstr>
      <vt:lpstr>Alternative Algorithm:</vt:lpstr>
      <vt:lpstr>Example: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ASSIGNMENT-6</dc:title>
  <dc:creator>JYOTI VERMA</dc:creator>
  <cp:lastModifiedBy>JYOTI VERMA</cp:lastModifiedBy>
  <cp:revision>10</cp:revision>
  <dcterms:created xsi:type="dcterms:W3CDTF">2021-04-04T04:43:05Z</dcterms:created>
  <dcterms:modified xsi:type="dcterms:W3CDTF">2021-04-04T07:04:42Z</dcterms:modified>
</cp:coreProperties>
</file>