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4" r:id="rId1"/>
  </p:sldMasterIdLst>
  <p:sldIdLst>
    <p:sldId id="268" r:id="rId2"/>
    <p:sldId id="267" r:id="rId3"/>
    <p:sldId id="257" r:id="rId4"/>
    <p:sldId id="258" r:id="rId5"/>
    <p:sldId id="260" r:id="rId6"/>
    <p:sldId id="259"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2EDBBB-F5BB-4A65-9551-30D535797BDF}"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E5F0F-6F7F-4831-9DA5-182ED96F87F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898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EDBBB-F5BB-4A65-9551-30D535797BDF}"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E5F0F-6F7F-4831-9DA5-182ED96F87F6}" type="slidenum">
              <a:rPr lang="en-IN" smtClean="0"/>
              <a:t>‹#›</a:t>
            </a:fld>
            <a:endParaRPr lang="en-IN"/>
          </a:p>
        </p:txBody>
      </p:sp>
    </p:spTree>
    <p:extLst>
      <p:ext uri="{BB962C8B-B14F-4D97-AF65-F5344CB8AC3E}">
        <p14:creationId xmlns:p14="http://schemas.microsoft.com/office/powerpoint/2010/main" val="143117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EDBBB-F5BB-4A65-9551-30D535797BDF}"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E5F0F-6F7F-4831-9DA5-182ED96F87F6}" type="slidenum">
              <a:rPr lang="en-IN" smtClean="0"/>
              <a:t>‹#›</a:t>
            </a:fld>
            <a:endParaRPr lang="en-IN"/>
          </a:p>
        </p:txBody>
      </p:sp>
    </p:spTree>
    <p:extLst>
      <p:ext uri="{BB962C8B-B14F-4D97-AF65-F5344CB8AC3E}">
        <p14:creationId xmlns:p14="http://schemas.microsoft.com/office/powerpoint/2010/main" val="3100215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EDBBB-F5BB-4A65-9551-30D535797BDF}"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E5F0F-6F7F-4831-9DA5-182ED96F87F6}" type="slidenum">
              <a:rPr lang="en-IN" smtClean="0"/>
              <a:t>‹#›</a:t>
            </a:fld>
            <a:endParaRPr lang="en-IN"/>
          </a:p>
        </p:txBody>
      </p:sp>
    </p:spTree>
    <p:extLst>
      <p:ext uri="{BB962C8B-B14F-4D97-AF65-F5344CB8AC3E}">
        <p14:creationId xmlns:p14="http://schemas.microsoft.com/office/powerpoint/2010/main" val="249623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EDBBB-F5BB-4A65-9551-30D535797BDF}" type="datetimeFigureOut">
              <a:rPr lang="en-IN" smtClean="0"/>
              <a:t>28-03-2021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E5F0F-6F7F-4831-9DA5-182ED96F87F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550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2EDBBB-F5BB-4A65-9551-30D535797BDF}" type="datetimeFigureOut">
              <a:rPr lang="en-IN" smtClean="0"/>
              <a:t>28-03-2021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3E5F0F-6F7F-4831-9DA5-182ED96F87F6}" type="slidenum">
              <a:rPr lang="en-IN" smtClean="0"/>
              <a:t>‹#›</a:t>
            </a:fld>
            <a:endParaRPr lang="en-IN"/>
          </a:p>
        </p:txBody>
      </p:sp>
    </p:spTree>
    <p:extLst>
      <p:ext uri="{BB962C8B-B14F-4D97-AF65-F5344CB8AC3E}">
        <p14:creationId xmlns:p14="http://schemas.microsoft.com/office/powerpoint/2010/main" val="1482602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2EDBBB-F5BB-4A65-9551-30D535797BDF}" type="datetimeFigureOut">
              <a:rPr lang="en-IN" smtClean="0"/>
              <a:t>28-03-2021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3E5F0F-6F7F-4831-9DA5-182ED96F87F6}" type="slidenum">
              <a:rPr lang="en-IN" smtClean="0"/>
              <a:t>‹#›</a:t>
            </a:fld>
            <a:endParaRPr lang="en-IN"/>
          </a:p>
        </p:txBody>
      </p:sp>
    </p:spTree>
    <p:extLst>
      <p:ext uri="{BB962C8B-B14F-4D97-AF65-F5344CB8AC3E}">
        <p14:creationId xmlns:p14="http://schemas.microsoft.com/office/powerpoint/2010/main" val="2411339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EDBBB-F5BB-4A65-9551-30D535797BDF}" type="datetimeFigureOut">
              <a:rPr lang="en-IN" smtClean="0"/>
              <a:t>28-03-2021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3E5F0F-6F7F-4831-9DA5-182ED96F87F6}" type="slidenum">
              <a:rPr lang="en-IN" smtClean="0"/>
              <a:t>‹#›</a:t>
            </a:fld>
            <a:endParaRPr lang="en-IN"/>
          </a:p>
        </p:txBody>
      </p:sp>
    </p:spTree>
    <p:extLst>
      <p:ext uri="{BB962C8B-B14F-4D97-AF65-F5344CB8AC3E}">
        <p14:creationId xmlns:p14="http://schemas.microsoft.com/office/powerpoint/2010/main" val="401087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2EDBBB-F5BB-4A65-9551-30D535797BDF}" type="datetimeFigureOut">
              <a:rPr lang="en-IN" smtClean="0"/>
              <a:t>28-03-2021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F3E5F0F-6F7F-4831-9DA5-182ED96F87F6}" type="slidenum">
              <a:rPr lang="en-IN" smtClean="0"/>
              <a:t>‹#›</a:t>
            </a:fld>
            <a:endParaRPr lang="en-IN"/>
          </a:p>
        </p:txBody>
      </p:sp>
    </p:spTree>
    <p:extLst>
      <p:ext uri="{BB962C8B-B14F-4D97-AF65-F5344CB8AC3E}">
        <p14:creationId xmlns:p14="http://schemas.microsoft.com/office/powerpoint/2010/main" val="128968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2EDBBB-F5BB-4A65-9551-30D535797BDF}" type="datetimeFigureOut">
              <a:rPr lang="en-IN" smtClean="0"/>
              <a:t>28-03-2021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3E5F0F-6F7F-4831-9DA5-182ED96F87F6}" type="slidenum">
              <a:rPr lang="en-IN" smtClean="0"/>
              <a:t>‹#›</a:t>
            </a:fld>
            <a:endParaRPr lang="en-IN"/>
          </a:p>
        </p:txBody>
      </p:sp>
    </p:spTree>
    <p:extLst>
      <p:ext uri="{BB962C8B-B14F-4D97-AF65-F5344CB8AC3E}">
        <p14:creationId xmlns:p14="http://schemas.microsoft.com/office/powerpoint/2010/main" val="1958288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2EDBBB-F5BB-4A65-9551-30D535797BDF}" type="datetimeFigureOut">
              <a:rPr lang="en-IN" smtClean="0"/>
              <a:t>28-03-2021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3E5F0F-6F7F-4831-9DA5-182ED96F87F6}" type="slidenum">
              <a:rPr lang="en-IN" smtClean="0"/>
              <a:t>‹#›</a:t>
            </a:fld>
            <a:endParaRPr lang="en-IN"/>
          </a:p>
        </p:txBody>
      </p:sp>
    </p:spTree>
    <p:extLst>
      <p:ext uri="{BB962C8B-B14F-4D97-AF65-F5344CB8AC3E}">
        <p14:creationId xmlns:p14="http://schemas.microsoft.com/office/powerpoint/2010/main" val="279255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32EDBBB-F5BB-4A65-9551-30D535797BDF}" type="datetimeFigureOut">
              <a:rPr lang="en-IN" smtClean="0"/>
              <a:t>28-03-2021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3E5F0F-6F7F-4831-9DA5-182ED96F87F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696881"/>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dynamic-programm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BF05-8CA8-4991-B336-82536B768F98}"/>
              </a:ext>
            </a:extLst>
          </p:cNvPr>
          <p:cNvSpPr>
            <a:spLocks noGrp="1"/>
          </p:cNvSpPr>
          <p:nvPr>
            <p:ph type="title"/>
          </p:nvPr>
        </p:nvSpPr>
        <p:spPr/>
        <p:txBody>
          <a:bodyPr/>
          <a:lstStyle/>
          <a:p>
            <a:pPr algn="ctr"/>
            <a:r>
              <a:rPr lang="en-IN" b="1" u="sng" dirty="0"/>
              <a:t>DAA ASSIGNMENT-5</a:t>
            </a:r>
          </a:p>
        </p:txBody>
      </p:sp>
      <p:sp>
        <p:nvSpPr>
          <p:cNvPr id="3" name="Content Placeholder 2">
            <a:extLst>
              <a:ext uri="{FF2B5EF4-FFF2-40B4-BE49-F238E27FC236}">
                <a16:creationId xmlns:a16="http://schemas.microsoft.com/office/drawing/2014/main" id="{862FE742-C06A-48C1-B76A-84558E9FAAF8}"/>
              </a:ext>
            </a:extLst>
          </p:cNvPr>
          <p:cNvSpPr>
            <a:spLocks noGrp="1"/>
          </p:cNvSpPr>
          <p:nvPr>
            <p:ph idx="1"/>
          </p:nvPr>
        </p:nvSpPr>
        <p:spPr/>
        <p:txBody>
          <a:bodyPr/>
          <a:lstStyle/>
          <a:p>
            <a:pPr algn="ctr"/>
            <a:endParaRPr lang="en-IN" sz="2800" b="1" u="sng" dirty="0"/>
          </a:p>
          <a:p>
            <a:pPr algn="ctr"/>
            <a:endParaRPr lang="en-IN" sz="2800" b="1" u="sng" dirty="0"/>
          </a:p>
          <a:p>
            <a:pPr algn="ctr"/>
            <a:r>
              <a:rPr lang="en-IN" sz="2800" b="1" u="sng" dirty="0"/>
              <a:t>GROUP MEMBERS:</a:t>
            </a:r>
          </a:p>
          <a:p>
            <a:pPr algn="ctr"/>
            <a:endParaRPr lang="en-IN" dirty="0"/>
          </a:p>
          <a:p>
            <a:pPr algn="ctr"/>
            <a:r>
              <a:rPr lang="en-IN" sz="2400" b="1" dirty="0"/>
              <a:t>Sainath Reddy - IIT2019201</a:t>
            </a:r>
          </a:p>
          <a:p>
            <a:pPr algn="ctr"/>
            <a:r>
              <a:rPr lang="en-IN" sz="2400" b="1" dirty="0"/>
              <a:t>Jyoti Verma  - IIT2019202</a:t>
            </a:r>
          </a:p>
          <a:p>
            <a:pPr algn="ctr"/>
            <a:r>
              <a:rPr lang="en-IN" sz="2400" b="1" dirty="0"/>
              <a:t>Krishna </a:t>
            </a:r>
            <a:r>
              <a:rPr lang="en-IN" sz="2400" b="1" dirty="0" err="1"/>
              <a:t>Kaipa</a:t>
            </a:r>
            <a:r>
              <a:rPr lang="en-IN" sz="2400" b="1" dirty="0"/>
              <a:t>  - IIT2019203</a:t>
            </a:r>
          </a:p>
          <a:p>
            <a:endParaRPr lang="en-IN" dirty="0"/>
          </a:p>
        </p:txBody>
      </p:sp>
    </p:spTree>
    <p:extLst>
      <p:ext uri="{BB962C8B-B14F-4D97-AF65-F5344CB8AC3E}">
        <p14:creationId xmlns:p14="http://schemas.microsoft.com/office/powerpoint/2010/main" val="2948627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8B56-E1AA-4D24-A117-E31D10FFD7E5}"/>
              </a:ext>
            </a:extLst>
          </p:cNvPr>
          <p:cNvSpPr>
            <a:spLocks noGrp="1"/>
          </p:cNvSpPr>
          <p:nvPr>
            <p:ph type="title"/>
          </p:nvPr>
        </p:nvSpPr>
        <p:spPr/>
        <p:txBody>
          <a:bodyPr/>
          <a:lstStyle/>
          <a:p>
            <a:r>
              <a:rPr lang="en-IN" b="1" dirty="0"/>
              <a:t>Example:</a:t>
            </a:r>
          </a:p>
        </p:txBody>
      </p:sp>
      <p:sp>
        <p:nvSpPr>
          <p:cNvPr id="3" name="Content Placeholder 2">
            <a:extLst>
              <a:ext uri="{FF2B5EF4-FFF2-40B4-BE49-F238E27FC236}">
                <a16:creationId xmlns:a16="http://schemas.microsoft.com/office/drawing/2014/main" id="{8866868F-B670-42D4-82C0-61F046785C95}"/>
              </a:ext>
            </a:extLst>
          </p:cNvPr>
          <p:cNvSpPr>
            <a:spLocks noGrp="1"/>
          </p:cNvSpPr>
          <p:nvPr>
            <p:ph idx="1"/>
          </p:nvPr>
        </p:nvSpPr>
        <p:spPr/>
        <p:txBody>
          <a:bodyPr/>
          <a:lstStyle/>
          <a:p>
            <a:pPr>
              <a:buFont typeface="Wingdings" panose="05000000000000000000" pitchFamily="2" charset="2"/>
              <a:buChar char="Ø"/>
            </a:pPr>
            <a:r>
              <a:rPr lang="en-IN" dirty="0"/>
              <a:t>Input:</a:t>
            </a:r>
          </a:p>
          <a:p>
            <a:pPr marL="0" indent="0">
              <a:buNone/>
            </a:pPr>
            <a:r>
              <a:rPr lang="en-IN" dirty="0"/>
              <a:t>    Let n=8 and the given array be </a:t>
            </a:r>
            <a:r>
              <a:rPr lang="en-IN" dirty="0" err="1"/>
              <a:t>arr</a:t>
            </a:r>
            <a:r>
              <a:rPr lang="en-IN" dirty="0"/>
              <a:t>[] = {10, 22, 9, 33, 49, 50, 31, 60}</a:t>
            </a:r>
          </a:p>
          <a:p>
            <a:pPr>
              <a:buFont typeface="Wingdings" panose="05000000000000000000" pitchFamily="2" charset="2"/>
              <a:buChar char="Ø"/>
            </a:pPr>
            <a:r>
              <a:rPr lang="en-US" dirty="0"/>
              <a:t>Output: 6  </a:t>
            </a:r>
          </a:p>
          <a:p>
            <a:pPr marL="0" indent="0">
              <a:buNone/>
            </a:pPr>
            <a:r>
              <a:rPr lang="en-US" dirty="0"/>
              <a:t>           The subsequences {10, 22, 9, 33, 31, 60} or {10, 22, 9, 49, 31, 60} or</a:t>
            </a:r>
          </a:p>
          <a:p>
            <a:pPr marL="0" indent="0">
              <a:buNone/>
            </a:pPr>
            <a:r>
              <a:rPr lang="en-US" dirty="0"/>
              <a:t>           {10, 22, 9, 50, 31, 60}</a:t>
            </a:r>
          </a:p>
          <a:p>
            <a:pPr marL="0" indent="0">
              <a:buNone/>
            </a:pPr>
            <a:r>
              <a:rPr lang="en-US" dirty="0"/>
              <a:t>         Hence, these are longest subsequences of length 6.</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479108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93AA-0565-48EE-BE47-DB18AC626550}"/>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6DD5D135-FFC8-40D4-93D4-6D2A8EF835BA}"/>
              </a:ext>
            </a:extLst>
          </p:cNvPr>
          <p:cNvSpPr>
            <a:spLocks noGrp="1"/>
          </p:cNvSpPr>
          <p:nvPr>
            <p:ph idx="1"/>
          </p:nvPr>
        </p:nvSpPr>
        <p:spPr/>
        <p:txBody>
          <a:bodyPr/>
          <a:lstStyle/>
          <a:p>
            <a:pPr>
              <a:buFont typeface="Wingdings" panose="05000000000000000000" pitchFamily="2" charset="2"/>
              <a:buChar char="Ø"/>
            </a:pPr>
            <a:r>
              <a:rPr lang="en-US" dirty="0"/>
              <a:t>The above proposed algorithm efficiently gives the  largest alternating subsequence in the given sequence.</a:t>
            </a:r>
          </a:p>
          <a:p>
            <a:pPr>
              <a:buFont typeface="Wingdings" panose="05000000000000000000" pitchFamily="2" charset="2"/>
              <a:buChar char="Ø"/>
            </a:pPr>
            <a:r>
              <a:rPr lang="en-US" dirty="0"/>
              <a:t>In this method we had used a dynamic programming approach by storing the answers of the subproblems and using them to solve the answer.</a:t>
            </a:r>
          </a:p>
          <a:p>
            <a:pPr>
              <a:buFont typeface="Wingdings" panose="05000000000000000000" pitchFamily="2" charset="2"/>
              <a:buChar char="Ø"/>
            </a:pPr>
            <a:r>
              <a:rPr lang="en-US" dirty="0"/>
              <a:t>The algorithm proposed is very efficient both space and time wise with O(nˆ2) time complexity and O(n) space complexity.</a:t>
            </a:r>
            <a:endParaRPr lang="en-IN" dirty="0"/>
          </a:p>
        </p:txBody>
      </p:sp>
    </p:spTree>
    <p:extLst>
      <p:ext uri="{BB962C8B-B14F-4D97-AF65-F5344CB8AC3E}">
        <p14:creationId xmlns:p14="http://schemas.microsoft.com/office/powerpoint/2010/main" val="168343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B1CED-2D8C-410C-B137-18C96407085E}"/>
              </a:ext>
            </a:extLst>
          </p:cNvPr>
          <p:cNvSpPr>
            <a:spLocks noGrp="1"/>
          </p:cNvSpPr>
          <p:nvPr>
            <p:ph type="title"/>
          </p:nvPr>
        </p:nvSpPr>
        <p:spPr>
          <a:xfrm>
            <a:off x="1154954" y="774886"/>
            <a:ext cx="8380386" cy="706964"/>
          </a:xfrm>
        </p:spPr>
        <p:txBody>
          <a:bodyPr>
            <a:normAutofit fontScale="90000"/>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52209C91-3EDE-432B-A7DE-40251C32F6CF}"/>
              </a:ext>
            </a:extLst>
          </p:cNvPr>
          <p:cNvSpPr>
            <a:spLocks noGrp="1"/>
          </p:cNvSpPr>
          <p:nvPr>
            <p:ph idx="1"/>
          </p:nvPr>
        </p:nvSpPr>
        <p:spPr/>
        <p:txBody>
          <a:bodyPr/>
          <a:lstStyle/>
          <a:p>
            <a:pPr marL="0" indent="0">
              <a:buNone/>
            </a:pPr>
            <a:r>
              <a:rPr lang="en-US" dirty="0"/>
              <a:t>1. Introduction to Dynamic Programming Technique:</a:t>
            </a:r>
          </a:p>
          <a:p>
            <a:pPr marL="0" indent="0">
              <a:buNone/>
            </a:pPr>
            <a:r>
              <a:rPr lang="en-US" dirty="0"/>
              <a:t> </a:t>
            </a:r>
            <a:r>
              <a:rPr lang="en-US" dirty="0">
                <a:hlinkClick r:id="rId2"/>
              </a:rPr>
              <a:t>https://www.geeksforgeeks.org/dynamic-programming/</a:t>
            </a:r>
            <a:endParaRPr lang="en-US" dirty="0"/>
          </a:p>
          <a:p>
            <a:pPr marL="0" indent="0">
              <a:buNone/>
            </a:pPr>
            <a:endParaRPr lang="en-US" dirty="0"/>
          </a:p>
          <a:p>
            <a:pPr marL="0" indent="0">
              <a:buNone/>
            </a:pPr>
            <a:r>
              <a:rPr lang="en-US" dirty="0"/>
              <a:t>2. Introduction Algorithms by </a:t>
            </a:r>
            <a:r>
              <a:rPr lang="en-US" dirty="0" err="1"/>
              <a:t>Cormen,Charles</a:t>
            </a:r>
            <a:r>
              <a:rPr lang="en-US" dirty="0"/>
              <a:t>, </a:t>
            </a:r>
            <a:r>
              <a:rPr lang="en-US" dirty="0" err="1"/>
              <a:t>Rivest</a:t>
            </a:r>
            <a:r>
              <a:rPr lang="en-US" dirty="0"/>
              <a:t> and Stein.</a:t>
            </a:r>
          </a:p>
          <a:p>
            <a:pPr marL="0" indent="0">
              <a:buNone/>
            </a:pPr>
            <a:r>
              <a:rPr lang="en-US" dirty="0"/>
              <a:t>https://web.ist.utl.pt/ </a:t>
            </a:r>
            <a:r>
              <a:rPr lang="en-US" dirty="0" err="1"/>
              <a:t>fabio.ferreira</a:t>
            </a:r>
            <a:r>
              <a:rPr lang="en-US" dirty="0"/>
              <a:t>/material/</a:t>
            </a:r>
            <a:r>
              <a:rPr lang="en-US" dirty="0" err="1"/>
              <a:t>asa</a:t>
            </a:r>
            <a:endParaRPr lang="en-US" dirty="0"/>
          </a:p>
          <a:p>
            <a:pPr marL="0" indent="0">
              <a:buNone/>
            </a:pPr>
            <a:endParaRPr lang="en-IN" dirty="0"/>
          </a:p>
        </p:txBody>
      </p:sp>
    </p:spTree>
    <p:extLst>
      <p:ext uri="{BB962C8B-B14F-4D97-AF65-F5344CB8AC3E}">
        <p14:creationId xmlns:p14="http://schemas.microsoft.com/office/powerpoint/2010/main" val="979935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1D53-82C5-494F-9721-F73F3B80A22E}"/>
              </a:ext>
            </a:extLst>
          </p:cNvPr>
          <p:cNvSpPr>
            <a:spLocks noGrp="1"/>
          </p:cNvSpPr>
          <p:nvPr>
            <p:ph type="title"/>
          </p:nvPr>
        </p:nvSpPr>
        <p:spPr>
          <a:xfrm>
            <a:off x="2231136" y="964692"/>
            <a:ext cx="7729728" cy="784595"/>
          </a:xfrm>
        </p:spPr>
        <p:txBody>
          <a:bodyPr/>
          <a:lstStyle/>
          <a:p>
            <a:r>
              <a:rPr lang="en-US" b="1" dirty="0"/>
              <a:t>Contents:</a:t>
            </a:r>
            <a:endParaRPr lang="en-IN" b="1" dirty="0"/>
          </a:p>
        </p:txBody>
      </p:sp>
      <p:sp>
        <p:nvSpPr>
          <p:cNvPr id="3" name="Content Placeholder 2">
            <a:extLst>
              <a:ext uri="{FF2B5EF4-FFF2-40B4-BE49-F238E27FC236}">
                <a16:creationId xmlns:a16="http://schemas.microsoft.com/office/drawing/2014/main" id="{E7D553E1-B948-4F93-A01E-1B4D28738E25}"/>
              </a:ext>
            </a:extLst>
          </p:cNvPr>
          <p:cNvSpPr>
            <a:spLocks noGrp="1"/>
          </p:cNvSpPr>
          <p:nvPr>
            <p:ph idx="1"/>
          </p:nvPr>
        </p:nvSpPr>
        <p:spPr>
          <a:xfrm>
            <a:off x="2231136" y="2234318"/>
            <a:ext cx="7729728" cy="3658990"/>
          </a:xfrm>
        </p:spPr>
        <p:txBody>
          <a:bodyPr>
            <a:normAutofit fontScale="92500" lnSpcReduction="10000"/>
          </a:bodyPr>
          <a:lstStyle/>
          <a:p>
            <a:pPr>
              <a:buFont typeface="Wingdings" panose="05000000000000000000" pitchFamily="2" charset="2"/>
              <a:buChar char="§"/>
            </a:pPr>
            <a:r>
              <a:rPr lang="en-US" dirty="0"/>
              <a:t>Question</a:t>
            </a:r>
          </a:p>
          <a:p>
            <a:pPr>
              <a:buFont typeface="Wingdings" panose="05000000000000000000" pitchFamily="2" charset="2"/>
              <a:buChar char="§"/>
            </a:pPr>
            <a:r>
              <a:rPr lang="en-US" dirty="0"/>
              <a:t>Given</a:t>
            </a:r>
          </a:p>
          <a:p>
            <a:pPr>
              <a:buFont typeface="Wingdings" panose="05000000000000000000" pitchFamily="2" charset="2"/>
              <a:buChar char="§"/>
            </a:pPr>
            <a:r>
              <a:rPr lang="en-US" dirty="0"/>
              <a:t>Introduction</a:t>
            </a:r>
          </a:p>
          <a:p>
            <a:pPr>
              <a:buFont typeface="Wingdings" panose="05000000000000000000" pitchFamily="2" charset="2"/>
              <a:buChar char="§"/>
            </a:pPr>
            <a:r>
              <a:rPr lang="en-US" dirty="0"/>
              <a:t>Proposed Algorithm</a:t>
            </a:r>
          </a:p>
          <a:p>
            <a:pPr>
              <a:buFont typeface="Wingdings" panose="05000000000000000000" pitchFamily="2" charset="2"/>
              <a:buChar char="§"/>
            </a:pPr>
            <a:r>
              <a:rPr lang="en-IN" dirty="0"/>
              <a:t>Time Complexity</a:t>
            </a:r>
          </a:p>
          <a:p>
            <a:pPr>
              <a:buFont typeface="Wingdings" panose="05000000000000000000" pitchFamily="2" charset="2"/>
              <a:buChar char="§"/>
            </a:pPr>
            <a:r>
              <a:rPr lang="en-IN" dirty="0"/>
              <a:t>Space Complexity</a:t>
            </a:r>
          </a:p>
          <a:p>
            <a:pPr>
              <a:buFont typeface="Wingdings" panose="05000000000000000000" pitchFamily="2" charset="2"/>
              <a:buChar char="§"/>
            </a:pPr>
            <a:r>
              <a:rPr lang="en-IN" dirty="0"/>
              <a:t>Example</a:t>
            </a:r>
          </a:p>
          <a:p>
            <a:pPr>
              <a:buFont typeface="Wingdings" panose="05000000000000000000" pitchFamily="2" charset="2"/>
              <a:buChar char="§"/>
            </a:pPr>
            <a:r>
              <a:rPr lang="en-IN" dirty="0"/>
              <a:t>Conclusion</a:t>
            </a:r>
          </a:p>
          <a:p>
            <a:pPr>
              <a:buFont typeface="Wingdings" panose="05000000000000000000" pitchFamily="2" charset="2"/>
              <a:buChar char="§"/>
            </a:pPr>
            <a:r>
              <a:rPr lang="en-IN" dirty="0"/>
              <a:t>Reference</a:t>
            </a:r>
          </a:p>
        </p:txBody>
      </p:sp>
    </p:spTree>
    <p:extLst>
      <p:ext uri="{BB962C8B-B14F-4D97-AF65-F5344CB8AC3E}">
        <p14:creationId xmlns:p14="http://schemas.microsoft.com/office/powerpoint/2010/main" val="350364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0462C-D43D-4EB5-87A0-86F28D32FB12}"/>
              </a:ext>
            </a:extLst>
          </p:cNvPr>
          <p:cNvSpPr>
            <a:spLocks noGrp="1"/>
          </p:cNvSpPr>
          <p:nvPr>
            <p:ph type="title"/>
          </p:nvPr>
        </p:nvSpPr>
        <p:spPr/>
        <p:txBody>
          <a:bodyPr/>
          <a:lstStyle/>
          <a:p>
            <a:r>
              <a:rPr lang="en-IN" b="1" u="sng" dirty="0"/>
              <a:t>Question:</a:t>
            </a:r>
          </a:p>
        </p:txBody>
      </p:sp>
      <p:sp>
        <p:nvSpPr>
          <p:cNvPr id="3" name="Content Placeholder 2">
            <a:extLst>
              <a:ext uri="{FF2B5EF4-FFF2-40B4-BE49-F238E27FC236}">
                <a16:creationId xmlns:a16="http://schemas.microsoft.com/office/drawing/2014/main" id="{2999E47D-9110-4F47-BF82-98B998FC32F8}"/>
              </a:ext>
            </a:extLst>
          </p:cNvPr>
          <p:cNvSpPr>
            <a:spLocks noGrp="1"/>
          </p:cNvSpPr>
          <p:nvPr>
            <p:ph idx="1"/>
          </p:nvPr>
        </p:nvSpPr>
        <p:spPr/>
        <p:txBody>
          <a:bodyPr>
            <a:normAutofit/>
          </a:bodyPr>
          <a:lstStyle/>
          <a:p>
            <a:pPr marL="0" indent="0">
              <a:buNone/>
            </a:pPr>
            <a:r>
              <a:rPr lang="en-US" dirty="0"/>
              <a:t>The longest Zig-Zag subsequence problem is to find length of the longest subsequence of given sequence such that all elements of this are alternating.</a:t>
            </a:r>
          </a:p>
          <a:p>
            <a:pPr marL="0" indent="0">
              <a:buNone/>
            </a:pPr>
            <a:endParaRPr lang="en-US" dirty="0"/>
          </a:p>
          <a:p>
            <a:pPr marL="0" indent="0">
              <a:buNone/>
            </a:pPr>
            <a:r>
              <a:rPr lang="en-US" dirty="0"/>
              <a:t>If a sequence {x1, x2, .. </a:t>
            </a:r>
            <a:r>
              <a:rPr lang="en-US" dirty="0" err="1"/>
              <a:t>xn</a:t>
            </a:r>
            <a:r>
              <a:rPr lang="en-US" dirty="0"/>
              <a:t>} is alternating sequence then its element satisfy</a:t>
            </a:r>
          </a:p>
          <a:p>
            <a:pPr marL="0" indent="0">
              <a:buNone/>
            </a:pPr>
            <a:r>
              <a:rPr lang="en-US" dirty="0"/>
              <a:t>one of the following relation :</a:t>
            </a:r>
          </a:p>
          <a:p>
            <a:pPr marL="0" indent="0">
              <a:buNone/>
            </a:pPr>
            <a:r>
              <a:rPr lang="en-US" dirty="0"/>
              <a:t>x1 &lt; x2 &gt; x3 &lt; x4 &gt; x5 &lt; .... </a:t>
            </a:r>
            <a:r>
              <a:rPr lang="en-US" dirty="0" err="1"/>
              <a:t>xn</a:t>
            </a:r>
            <a:r>
              <a:rPr lang="en-US" dirty="0"/>
              <a:t> or</a:t>
            </a:r>
          </a:p>
          <a:p>
            <a:pPr marL="0" indent="0">
              <a:buNone/>
            </a:pPr>
            <a:r>
              <a:rPr lang="en-US" dirty="0"/>
              <a:t>x1 &gt; x2 &lt; x3 &gt; x4 &lt; x5 &gt; .... </a:t>
            </a:r>
            <a:r>
              <a:rPr lang="en-US" dirty="0" err="1"/>
              <a:t>Xn</a:t>
            </a:r>
            <a:endParaRPr lang="en-US" dirty="0"/>
          </a:p>
          <a:p>
            <a:pPr marL="0" indent="0">
              <a:buNone/>
            </a:pPr>
            <a:r>
              <a:rPr lang="en-US" dirty="0"/>
              <a:t>Solve using Dynamic programming.</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7059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1F24-8CC3-4441-B636-07A0A7304240}"/>
              </a:ext>
            </a:extLst>
          </p:cNvPr>
          <p:cNvSpPr>
            <a:spLocks noGrp="1"/>
          </p:cNvSpPr>
          <p:nvPr>
            <p:ph type="title"/>
          </p:nvPr>
        </p:nvSpPr>
        <p:spPr/>
        <p:txBody>
          <a:bodyPr/>
          <a:lstStyle/>
          <a:p>
            <a:r>
              <a:rPr lang="en-US" b="1" dirty="0"/>
              <a:t>Given:</a:t>
            </a:r>
            <a:endParaRPr lang="en-IN" b="1" dirty="0"/>
          </a:p>
        </p:txBody>
      </p:sp>
      <p:sp>
        <p:nvSpPr>
          <p:cNvPr id="3" name="Content Placeholder 2">
            <a:extLst>
              <a:ext uri="{FF2B5EF4-FFF2-40B4-BE49-F238E27FC236}">
                <a16:creationId xmlns:a16="http://schemas.microsoft.com/office/drawing/2014/main" id="{FDDA7135-54FC-4B23-B826-5F55AEC7A600}"/>
              </a:ext>
            </a:extLst>
          </p:cNvPr>
          <p:cNvSpPr>
            <a:spLocks noGrp="1"/>
          </p:cNvSpPr>
          <p:nvPr>
            <p:ph idx="1"/>
          </p:nvPr>
        </p:nvSpPr>
        <p:spPr/>
        <p:txBody>
          <a:bodyPr>
            <a:normAutofit/>
          </a:bodyPr>
          <a:lstStyle/>
          <a:p>
            <a:pPr>
              <a:buFont typeface="Wingdings" panose="05000000000000000000" pitchFamily="2" charset="2"/>
              <a:buChar char="Ø"/>
            </a:pPr>
            <a:r>
              <a:rPr lang="en-US" sz="1700" dirty="0"/>
              <a:t>Given:  a randomly generated sequence</a:t>
            </a:r>
          </a:p>
          <a:p>
            <a:pPr>
              <a:buFont typeface="Wingdings" panose="05000000000000000000" pitchFamily="2" charset="2"/>
              <a:buChar char="Ø"/>
            </a:pPr>
            <a:endParaRPr lang="en-US" sz="1700" dirty="0"/>
          </a:p>
          <a:p>
            <a:pPr>
              <a:buFont typeface="Wingdings" panose="05000000000000000000" pitchFamily="2" charset="2"/>
              <a:buChar char="Ø"/>
            </a:pPr>
            <a:r>
              <a:rPr lang="en-US" sz="1700" dirty="0"/>
              <a:t>The constraint is that if a sequence {x1, x2, .. </a:t>
            </a:r>
            <a:r>
              <a:rPr lang="en-US" sz="1700" dirty="0" err="1"/>
              <a:t>xn</a:t>
            </a:r>
            <a:r>
              <a:rPr lang="en-US" sz="1700" dirty="0"/>
              <a:t>} is alternating sequence then its element satisfy one of the following relation :</a:t>
            </a:r>
          </a:p>
          <a:p>
            <a:pPr marL="0" indent="0">
              <a:buNone/>
            </a:pPr>
            <a:r>
              <a:rPr lang="en-US" sz="1700" dirty="0"/>
              <a:t>     x1 &lt; x2 &gt; x3 &lt; x4 &gt; x5 &lt; .... </a:t>
            </a:r>
            <a:r>
              <a:rPr lang="en-US" sz="1700" dirty="0" err="1"/>
              <a:t>xn</a:t>
            </a:r>
            <a:r>
              <a:rPr lang="en-US" sz="1700" dirty="0"/>
              <a:t> or  x1 &gt; x2 &lt; x3 &gt; x4 &lt; x5 &gt; .... </a:t>
            </a:r>
            <a:r>
              <a:rPr lang="en-US" sz="1700" dirty="0" err="1"/>
              <a:t>xn</a:t>
            </a:r>
            <a:endParaRPr lang="en-US" sz="1700" dirty="0"/>
          </a:p>
          <a:p>
            <a:pPr>
              <a:buFont typeface="Wingdings" panose="05000000000000000000" pitchFamily="2" charset="2"/>
              <a:buChar char="Ø"/>
            </a:pPr>
            <a:endParaRPr lang="en-US" sz="1700" dirty="0"/>
          </a:p>
          <a:p>
            <a:pPr>
              <a:buFont typeface="Wingdings" panose="05000000000000000000" pitchFamily="2" charset="2"/>
              <a:buChar char="Ø"/>
            </a:pPr>
            <a:r>
              <a:rPr lang="en-US" sz="1700" dirty="0"/>
              <a:t>We have to find the length of the longest subsequence of given sequence </a:t>
            </a:r>
            <a:endParaRPr lang="en-IN" sz="1700" dirty="0"/>
          </a:p>
        </p:txBody>
      </p:sp>
    </p:spTree>
    <p:extLst>
      <p:ext uri="{BB962C8B-B14F-4D97-AF65-F5344CB8AC3E}">
        <p14:creationId xmlns:p14="http://schemas.microsoft.com/office/powerpoint/2010/main" val="714570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1469-4149-4EB4-B59D-FB3E207F3367}"/>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84431D29-5DFB-446E-9040-F5F67F85655B}"/>
              </a:ext>
            </a:extLst>
          </p:cNvPr>
          <p:cNvSpPr>
            <a:spLocks noGrp="1"/>
          </p:cNvSpPr>
          <p:nvPr>
            <p:ph idx="1"/>
          </p:nvPr>
        </p:nvSpPr>
        <p:spPr/>
        <p:txBody>
          <a:bodyPr>
            <a:normAutofit/>
          </a:bodyPr>
          <a:lstStyle/>
          <a:p>
            <a:pPr marL="0" indent="0">
              <a:buNone/>
            </a:pPr>
            <a:r>
              <a:rPr lang="en-US" b="1" u="sng" dirty="0"/>
              <a:t>Dynamic Programming:</a:t>
            </a:r>
          </a:p>
          <a:p>
            <a:pPr>
              <a:buFont typeface="Wingdings" panose="05000000000000000000" pitchFamily="2" charset="2"/>
              <a:buChar char="Ø"/>
            </a:pPr>
            <a:r>
              <a:rPr lang="en-US" dirty="0"/>
              <a:t>It is mainly an optimization over plain recursion. </a:t>
            </a:r>
          </a:p>
          <a:p>
            <a:pPr>
              <a:buFont typeface="Wingdings" panose="05000000000000000000" pitchFamily="2" charset="2"/>
              <a:buChar char="Ø"/>
            </a:pPr>
            <a:r>
              <a:rPr lang="en-US" dirty="0"/>
              <a:t> It refers to simplifying a complicated problem by breaking it down into simpler sub-problems in a recursive manner.</a:t>
            </a:r>
          </a:p>
          <a:p>
            <a:pPr>
              <a:buFont typeface="Wingdings" panose="05000000000000000000" pitchFamily="2" charset="2"/>
              <a:buChar char="Ø"/>
            </a:pPr>
            <a:r>
              <a:rPr lang="en-US" dirty="0"/>
              <a:t>Here, the idea is to simply store the results of subproblems, so that we do not have to re-compute them when needed later. </a:t>
            </a:r>
          </a:p>
          <a:p>
            <a:pPr>
              <a:buFont typeface="Wingdings" panose="05000000000000000000" pitchFamily="2" charset="2"/>
              <a:buChar char="Ø"/>
            </a:pPr>
            <a:r>
              <a:rPr lang="en-US" dirty="0"/>
              <a:t>This simple optimization also reduces time complexities from exponential to polynomial.</a:t>
            </a:r>
            <a:endParaRPr lang="en-IN" dirty="0"/>
          </a:p>
        </p:txBody>
      </p:sp>
    </p:spTree>
    <p:extLst>
      <p:ext uri="{BB962C8B-B14F-4D97-AF65-F5344CB8AC3E}">
        <p14:creationId xmlns:p14="http://schemas.microsoft.com/office/powerpoint/2010/main" val="213915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F082-1BA9-4CFB-A460-59A89ED67408}"/>
              </a:ext>
            </a:extLst>
          </p:cNvPr>
          <p:cNvSpPr>
            <a:spLocks noGrp="1"/>
          </p:cNvSpPr>
          <p:nvPr>
            <p:ph type="title"/>
          </p:nvPr>
        </p:nvSpPr>
        <p:spPr/>
        <p:txBody>
          <a:bodyPr/>
          <a:lstStyle/>
          <a:p>
            <a:r>
              <a:rPr lang="en-US" b="1" dirty="0"/>
              <a:t>Proposed Algorithm:</a:t>
            </a:r>
            <a:endParaRPr lang="en-IN" b="1" dirty="0"/>
          </a:p>
        </p:txBody>
      </p:sp>
      <p:sp>
        <p:nvSpPr>
          <p:cNvPr id="3" name="Content Placeholder 2">
            <a:extLst>
              <a:ext uri="{FF2B5EF4-FFF2-40B4-BE49-F238E27FC236}">
                <a16:creationId xmlns:a16="http://schemas.microsoft.com/office/drawing/2014/main" id="{0474141E-0F2D-4007-ADA7-7A3245A9DB15}"/>
              </a:ext>
            </a:extLst>
          </p:cNvPr>
          <p:cNvSpPr>
            <a:spLocks noGrp="1"/>
          </p:cNvSpPr>
          <p:nvPr>
            <p:ph idx="1"/>
          </p:nvPr>
        </p:nvSpPr>
        <p:spPr/>
        <p:txBody>
          <a:bodyPr>
            <a:normAutofit/>
          </a:bodyPr>
          <a:lstStyle/>
          <a:p>
            <a:pPr>
              <a:buFont typeface="Wingdings" panose="05000000000000000000" pitchFamily="2" charset="2"/>
              <a:buChar char="Ø"/>
            </a:pPr>
            <a:r>
              <a:rPr lang="en-US" dirty="0"/>
              <a:t>We first input any random sequence. Then,  we are going to take a </a:t>
            </a:r>
            <a:r>
              <a:rPr lang="en-US" dirty="0" err="1"/>
              <a:t>dp</a:t>
            </a:r>
            <a:r>
              <a:rPr lang="en-US" dirty="0"/>
              <a:t> as 2D array with size as 2*size of the given elements. </a:t>
            </a:r>
          </a:p>
          <a:p>
            <a:pPr>
              <a:buFont typeface="Wingdings" panose="05000000000000000000" pitchFamily="2" charset="2"/>
              <a:buChar char="Ø"/>
            </a:pPr>
            <a:r>
              <a:rPr lang="en-US" dirty="0"/>
              <a:t>2D array will  have only two rows one is to store the length of longest alternating order and the other is to store the sign whether the present element in the sequence is greater than the previous or lesser than the previous element in the sequence.</a:t>
            </a:r>
          </a:p>
          <a:p>
            <a:pPr>
              <a:buFont typeface="Wingdings" panose="05000000000000000000" pitchFamily="2" charset="2"/>
              <a:buChar char="Ø"/>
            </a:pPr>
            <a:r>
              <a:rPr lang="en-US" dirty="0"/>
              <a:t>Here, we are using three signs ,if sign is:</a:t>
            </a:r>
          </a:p>
          <a:p>
            <a:pPr lvl="1">
              <a:buFont typeface="Wingdings" panose="05000000000000000000" pitchFamily="2" charset="2"/>
              <a:buChar char="§"/>
            </a:pPr>
            <a:r>
              <a:rPr lang="en-US" dirty="0"/>
              <a:t>-1 it means it was not taken part of any sequence(itself it was a sequence of length 1) </a:t>
            </a:r>
          </a:p>
          <a:p>
            <a:pPr lvl="1">
              <a:buFont typeface="Wingdings" panose="05000000000000000000" pitchFamily="2" charset="2"/>
              <a:buChar char="§"/>
            </a:pPr>
            <a:r>
              <a:rPr lang="en-US" dirty="0"/>
              <a:t> 0 it means that the element was taken in some sequence and this element is lesser than the preceding element in the sequence</a:t>
            </a:r>
          </a:p>
          <a:p>
            <a:pPr lvl="1">
              <a:buFont typeface="Wingdings" panose="05000000000000000000" pitchFamily="2" charset="2"/>
              <a:buChar char="§"/>
            </a:pPr>
            <a:r>
              <a:rPr lang="en-US" dirty="0"/>
              <a:t>1 means that the element was taken in some sequence and this element is greater than the preceding element in the sequence</a:t>
            </a:r>
          </a:p>
          <a:p>
            <a:pPr marL="0" indent="0">
              <a:buNone/>
            </a:pPr>
            <a:endParaRPr lang="en-IN" dirty="0"/>
          </a:p>
        </p:txBody>
      </p:sp>
    </p:spTree>
    <p:extLst>
      <p:ext uri="{BB962C8B-B14F-4D97-AF65-F5344CB8AC3E}">
        <p14:creationId xmlns:p14="http://schemas.microsoft.com/office/powerpoint/2010/main" val="1793366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5FF9-D480-47A0-8CAD-17D2E67478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E7A18B-CF42-44D8-8BDB-C82A2EFEB518}"/>
              </a:ext>
            </a:extLst>
          </p:cNvPr>
          <p:cNvSpPr>
            <a:spLocks noGrp="1"/>
          </p:cNvSpPr>
          <p:nvPr>
            <p:ph idx="1"/>
          </p:nvPr>
        </p:nvSpPr>
        <p:spPr/>
        <p:txBody>
          <a:bodyPr/>
          <a:lstStyle/>
          <a:p>
            <a:pPr>
              <a:buFont typeface="Wingdings" panose="05000000000000000000" pitchFamily="2" charset="2"/>
              <a:buChar char="Ø"/>
            </a:pPr>
            <a:r>
              <a:rPr lang="en-US" dirty="0"/>
              <a:t>Now, we store the longest alternating sequence which ends at present element in the 1</a:t>
            </a:r>
            <a:r>
              <a:rPr lang="en-US" baseline="30000" dirty="0"/>
              <a:t>st</a:t>
            </a:r>
            <a:r>
              <a:rPr lang="en-US" dirty="0"/>
              <a:t> row of 2D array </a:t>
            </a:r>
          </a:p>
          <a:p>
            <a:pPr>
              <a:buFont typeface="Wingdings" panose="05000000000000000000" pitchFamily="2" charset="2"/>
              <a:buChar char="Ø"/>
            </a:pPr>
            <a:r>
              <a:rPr lang="en-US" dirty="0"/>
              <a:t>The sign stores in the 2nd row of 2D array</a:t>
            </a:r>
          </a:p>
          <a:p>
            <a:pPr>
              <a:buFont typeface="Wingdings" panose="05000000000000000000" pitchFamily="2" charset="2"/>
              <a:buChar char="Ø"/>
            </a:pPr>
            <a:r>
              <a:rPr lang="en-US" dirty="0"/>
              <a:t>Now, we will take the maximum of 1st row of 2D array which will be equal to the maximum length of alternating sequence.</a:t>
            </a:r>
            <a:endParaRPr lang="en-IN" dirty="0"/>
          </a:p>
        </p:txBody>
      </p:sp>
    </p:spTree>
    <p:extLst>
      <p:ext uri="{BB962C8B-B14F-4D97-AF65-F5344CB8AC3E}">
        <p14:creationId xmlns:p14="http://schemas.microsoft.com/office/powerpoint/2010/main" val="847283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D440C-5233-4FBA-BFE8-8A3220A03F93}"/>
              </a:ext>
            </a:extLst>
          </p:cNvPr>
          <p:cNvSpPr>
            <a:spLocks noGrp="1"/>
          </p:cNvSpPr>
          <p:nvPr>
            <p:ph type="title"/>
          </p:nvPr>
        </p:nvSpPr>
        <p:spPr/>
        <p:txBody>
          <a:bodyPr/>
          <a:lstStyle/>
          <a:p>
            <a:r>
              <a:rPr lang="en-IN" b="1" dirty="0"/>
              <a:t>Time complexity:</a:t>
            </a:r>
          </a:p>
        </p:txBody>
      </p:sp>
      <p:sp>
        <p:nvSpPr>
          <p:cNvPr id="3" name="Content Placeholder 2">
            <a:extLst>
              <a:ext uri="{FF2B5EF4-FFF2-40B4-BE49-F238E27FC236}">
                <a16:creationId xmlns:a16="http://schemas.microsoft.com/office/drawing/2014/main" id="{2FDC27AE-BDE6-49E2-A0D7-9C4769C07792}"/>
              </a:ext>
            </a:extLst>
          </p:cNvPr>
          <p:cNvSpPr>
            <a:spLocks noGrp="1"/>
          </p:cNvSpPr>
          <p:nvPr>
            <p:ph idx="1"/>
          </p:nvPr>
        </p:nvSpPr>
        <p:spPr/>
        <p:txBody>
          <a:bodyPr>
            <a:normAutofit/>
          </a:bodyPr>
          <a:lstStyle/>
          <a:p>
            <a:pPr>
              <a:buFont typeface="Wingdings" panose="05000000000000000000" pitchFamily="2" charset="2"/>
              <a:buChar char="Ø"/>
            </a:pPr>
            <a:r>
              <a:rPr lang="en-US" dirty="0"/>
              <a:t>The overall time complexity of the described solution to return the length of the longest subsequence of given sequence among the n elements by using DP approach is </a:t>
            </a:r>
            <a:r>
              <a:rPr lang="en-US" b="1" dirty="0"/>
              <a:t>O(nˆ2)</a:t>
            </a:r>
            <a:r>
              <a:rPr lang="en-US" dirty="0"/>
              <a:t>.</a:t>
            </a:r>
          </a:p>
          <a:p>
            <a:pPr>
              <a:buFont typeface="Wingdings" panose="05000000000000000000" pitchFamily="2" charset="2"/>
              <a:buChar char="Ø"/>
            </a:pPr>
            <a:r>
              <a:rPr lang="en-US" dirty="0"/>
              <a:t>For each element at index </a:t>
            </a:r>
            <a:r>
              <a:rPr lang="en-US" dirty="0" err="1"/>
              <a:t>i</a:t>
            </a:r>
            <a:r>
              <a:rPr lang="en-US" dirty="0"/>
              <a:t>, we have to check it with each and every element which are preceding it.</a:t>
            </a:r>
          </a:p>
          <a:p>
            <a:pPr>
              <a:buFont typeface="Wingdings" panose="05000000000000000000" pitchFamily="2" charset="2"/>
              <a:buChar char="Ø"/>
            </a:pPr>
            <a:r>
              <a:rPr lang="en-US" dirty="0"/>
              <a:t>For each </a:t>
            </a:r>
            <a:r>
              <a:rPr lang="en-US" dirty="0" err="1"/>
              <a:t>i</a:t>
            </a:r>
            <a:r>
              <a:rPr lang="en-US" dirty="0"/>
              <a:t> we have to do (i-1) checks and there are n elements</a:t>
            </a:r>
          </a:p>
          <a:p>
            <a:pPr marL="0" indent="0">
              <a:buNone/>
            </a:pPr>
            <a:r>
              <a:rPr lang="en-US" dirty="0"/>
              <a:t>     </a:t>
            </a:r>
          </a:p>
          <a:p>
            <a:pPr marL="0" indent="0">
              <a:buNone/>
            </a:pPr>
            <a:r>
              <a:rPr lang="en-US" dirty="0"/>
              <a:t>         So the time complexity will be O(nˆ2).</a:t>
            </a:r>
          </a:p>
        </p:txBody>
      </p:sp>
    </p:spTree>
    <p:extLst>
      <p:ext uri="{BB962C8B-B14F-4D97-AF65-F5344CB8AC3E}">
        <p14:creationId xmlns:p14="http://schemas.microsoft.com/office/powerpoint/2010/main" val="225162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4649A-F9A0-4925-8139-4C4E5B6B5F43}"/>
              </a:ext>
            </a:extLst>
          </p:cNvPr>
          <p:cNvSpPr>
            <a:spLocks noGrp="1"/>
          </p:cNvSpPr>
          <p:nvPr>
            <p:ph type="title"/>
          </p:nvPr>
        </p:nvSpPr>
        <p:spPr>
          <a:xfrm>
            <a:off x="1097280" y="191187"/>
            <a:ext cx="10058400" cy="1450757"/>
          </a:xfrm>
        </p:spPr>
        <p:txBody>
          <a:bodyPr/>
          <a:lstStyle/>
          <a:p>
            <a:r>
              <a:rPr lang="en-IN" b="1" dirty="0"/>
              <a:t>Space complexity:</a:t>
            </a:r>
          </a:p>
        </p:txBody>
      </p:sp>
      <p:sp>
        <p:nvSpPr>
          <p:cNvPr id="3" name="Content Placeholder 2">
            <a:extLst>
              <a:ext uri="{FF2B5EF4-FFF2-40B4-BE49-F238E27FC236}">
                <a16:creationId xmlns:a16="http://schemas.microsoft.com/office/drawing/2014/main" id="{F0397CA5-0BA0-48A2-8726-A10B6F20B179}"/>
              </a:ext>
            </a:extLst>
          </p:cNvPr>
          <p:cNvSpPr>
            <a:spLocks noGrp="1"/>
          </p:cNvSpPr>
          <p:nvPr>
            <p:ph idx="1"/>
          </p:nvPr>
        </p:nvSpPr>
        <p:spPr/>
        <p:txBody>
          <a:bodyPr/>
          <a:lstStyle/>
          <a:p>
            <a:pPr>
              <a:buFont typeface="Wingdings" panose="05000000000000000000" pitchFamily="2" charset="2"/>
              <a:buChar char="Ø"/>
            </a:pPr>
            <a:r>
              <a:rPr lang="en-US" dirty="0"/>
              <a:t>The space complexity of the DP approach is </a:t>
            </a:r>
            <a:r>
              <a:rPr lang="en-US" b="1" dirty="0"/>
              <a:t>O(n)</a:t>
            </a:r>
            <a:r>
              <a:rPr lang="en-US" dirty="0"/>
              <a:t> as we are taking a </a:t>
            </a:r>
            <a:r>
              <a:rPr lang="en-US" dirty="0" err="1"/>
              <a:t>dp</a:t>
            </a:r>
            <a:r>
              <a:rPr lang="en-US" dirty="0"/>
              <a:t> with size 2*no elements of sequence as the size.</a:t>
            </a:r>
          </a:p>
          <a:p>
            <a:pPr>
              <a:buFont typeface="Wingdings" panose="05000000000000000000" pitchFamily="2" charset="2"/>
              <a:buChar char="Ø"/>
            </a:pPr>
            <a:r>
              <a:rPr lang="en-US" dirty="0"/>
              <a:t>Since no extra space is used in this algorithm , so auxiliary space is constant.</a:t>
            </a:r>
          </a:p>
          <a:p>
            <a:pPr>
              <a:buFont typeface="Wingdings" panose="05000000000000000000" pitchFamily="2" charset="2"/>
              <a:buChar char="Ø"/>
            </a:pPr>
            <a:r>
              <a:rPr lang="en-US" dirty="0"/>
              <a:t>Space Complexity = Input Space + Auxiliary Space = O(n)</a:t>
            </a:r>
            <a:endParaRPr lang="en-IN" dirty="0"/>
          </a:p>
        </p:txBody>
      </p:sp>
    </p:spTree>
    <p:extLst>
      <p:ext uri="{BB962C8B-B14F-4D97-AF65-F5344CB8AC3E}">
        <p14:creationId xmlns:p14="http://schemas.microsoft.com/office/powerpoint/2010/main" val="27901317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148</TotalTime>
  <Words>839</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lpstr>
      <vt:lpstr>DAA ASSIGNMENT-5</vt:lpstr>
      <vt:lpstr>Contents:</vt:lpstr>
      <vt:lpstr>Question:</vt:lpstr>
      <vt:lpstr>Given:</vt:lpstr>
      <vt:lpstr>Introduction:</vt:lpstr>
      <vt:lpstr>Proposed Algorithm:</vt:lpstr>
      <vt:lpstr>PowerPoint Presentation</vt:lpstr>
      <vt:lpstr>Time complexity:</vt:lpstr>
      <vt:lpstr>Space complexity:</vt:lpstr>
      <vt:lpstr>Example: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ASSIGNMENT-5</dc:title>
  <dc:creator>JYOTI VERMA</dc:creator>
  <cp:lastModifiedBy>JYOTI VERMA</cp:lastModifiedBy>
  <cp:revision>18</cp:revision>
  <dcterms:created xsi:type="dcterms:W3CDTF">2021-03-28T10:24:19Z</dcterms:created>
  <dcterms:modified xsi:type="dcterms:W3CDTF">2021-03-28T13:22:19Z</dcterms:modified>
</cp:coreProperties>
</file>