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58" r:id="rId5"/>
    <p:sldId id="264" r:id="rId6"/>
    <p:sldId id="259" r:id="rId7"/>
    <p:sldId id="265" r:id="rId8"/>
    <p:sldId id="260" r:id="rId9"/>
    <p:sldId id="261" r:id="rId10"/>
    <p:sldId id="266" r:id="rId11"/>
    <p:sldId id="267" r:id="rId12"/>
    <p:sldId id="268" r:id="rId1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2A3E-D185-4C10-911C-BC3C9BE6AE2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5442-13C9-4327-A95F-A30403B9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5442-13C9-4327-A95F-A30403B90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533401"/>
            <a:ext cx="10904220" cy="4324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C00000"/>
                </a:solidFill>
              </a:rPr>
              <a:t>Selection Statements: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0070C0"/>
                </a:solidFill>
              </a:rPr>
              <a:t>if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We use </a:t>
            </a:r>
            <a:r>
              <a:rPr lang="en-US" sz="2000" b="1" dirty="0" smtClean="0">
                <a:solidFill>
                  <a:srgbClr val="0070C0"/>
                </a:solidFill>
              </a:rPr>
              <a:t>if</a:t>
            </a:r>
            <a:r>
              <a:rPr lang="en-US" sz="2000" dirty="0" smtClean="0"/>
              <a:t> statement to test the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"/>
            </a:pPr>
            <a:r>
              <a:rPr lang="en-US" sz="2000" dirty="0" smtClean="0"/>
              <a:t>It checks Boolean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: true or false.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if (expression) {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    // statements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}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Here expression is a </a:t>
            </a:r>
            <a:r>
              <a:rPr lang="en-US" sz="2000" b="1" dirty="0" smtClean="0">
                <a:solidFill>
                  <a:srgbClr val="0070C0"/>
                </a:solidFill>
              </a:rPr>
              <a:t>Boolean Expression </a:t>
            </a:r>
            <a:r>
              <a:rPr lang="en-US" sz="2000" dirty="0" smtClean="0"/>
              <a:t>(returns either true or false).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If the expression is evaluated to 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r>
              <a:rPr lang="en-US" sz="2000" dirty="0" smtClean="0"/>
              <a:t>, statement(s) inside the body is executed.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If the expression is evaluated to </a:t>
            </a:r>
            <a:r>
              <a:rPr lang="en-US" sz="2000" b="1" dirty="0" smtClean="0">
                <a:solidFill>
                  <a:srgbClr val="0070C0"/>
                </a:solidFill>
              </a:rPr>
              <a:t>false</a:t>
            </a:r>
            <a:r>
              <a:rPr lang="en-US" sz="2000" dirty="0" smtClean="0"/>
              <a:t>, statement(s) inside the body of if are skipped from execution.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15824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package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com.dl.selectionstatements;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</a:t>
            </a:r>
            <a:r>
              <a:rPr lang="en-US">
                <a:solidFill>
                  <a:srgbClr val="3F7F5F"/>
                </a:solidFill>
              </a:rPr>
              <a:t>switch </a:t>
            </a:r>
            <a:r>
              <a:rPr lang="en-US" smtClean="0">
                <a:solidFill>
                  <a:srgbClr val="3F7F5F"/>
                </a:solidFill>
              </a:rPr>
              <a:t>case without break</a:t>
            </a:r>
            <a:endParaRPr lang="en-US">
              <a:solidFill>
                <a:srgbClr val="3F7F5F"/>
              </a:solidFill>
            </a:endParaRP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Eg5 </a:t>
            </a:r>
            <a:r>
              <a:rPr lang="en-US" b="1" smtClean="0">
                <a:solidFill>
                  <a:srgbClr val="000000"/>
                </a:solidFill>
              </a:rPr>
              <a:t>{</a:t>
            </a:r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 = 20;</a:t>
            </a:r>
          </a:p>
          <a:p>
            <a:r>
              <a:rPr lang="en-US" b="1">
                <a:solidFill>
                  <a:srgbClr val="7F0055"/>
                </a:solidFill>
              </a:rPr>
              <a:t>switch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10: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"Case 10"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20: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"Case 20"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30: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"Case 30"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default</a:t>
            </a:r>
            <a:r>
              <a:rPr lang="en-US" b="1">
                <a:solidFill>
                  <a:srgbClr val="000000"/>
                </a:solidFill>
              </a:rPr>
              <a:t>: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"Default Case"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572000"/>
            <a:ext cx="7391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Case 20</a:t>
            </a:r>
          </a:p>
          <a:p>
            <a:r>
              <a:rPr lang="en-US"/>
              <a:t>Case 30</a:t>
            </a:r>
          </a:p>
          <a:p>
            <a:r>
              <a:rPr lang="en-US"/>
              <a:t>Default </a:t>
            </a:r>
            <a:r>
              <a:rPr lang="en-US" smtClean="0"/>
              <a:t>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1135380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com.dl.selectionstatements;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switch case with out break 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Eg6 </a:t>
            </a:r>
            <a:r>
              <a:rPr lang="en-US" b="1" smtClean="0">
                <a:solidFill>
                  <a:srgbClr val="000000"/>
                </a:solidFill>
              </a:rPr>
              <a:t>{</a:t>
            </a:r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 = 40;</a:t>
            </a:r>
          </a:p>
          <a:p>
            <a:r>
              <a:rPr lang="en-US" b="1">
                <a:solidFill>
                  <a:srgbClr val="7F0055"/>
                </a:solidFill>
              </a:rPr>
              <a:t>switch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10: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"Case 10"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20 + 20: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"Case 40"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30: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"Case 30"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default</a:t>
            </a:r>
            <a:r>
              <a:rPr lang="en-US" b="1">
                <a:solidFill>
                  <a:srgbClr val="000000"/>
                </a:solidFill>
              </a:rPr>
              <a:t>: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"Default Case"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4419600"/>
            <a:ext cx="7239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Case 40</a:t>
            </a:r>
          </a:p>
          <a:p>
            <a:r>
              <a:rPr lang="en-US"/>
              <a:t>Case 30</a:t>
            </a:r>
          </a:p>
          <a:p>
            <a:r>
              <a:rPr lang="en-US"/>
              <a:t>Default </a:t>
            </a:r>
            <a:r>
              <a:rPr lang="en-US" smtClean="0"/>
              <a:t>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115824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com.dl.selectionstatements;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//switch case with break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Eg7 </a:t>
            </a:r>
            <a:r>
              <a:rPr lang="en-US" b="1" smtClean="0">
                <a:solidFill>
                  <a:srgbClr val="000000"/>
                </a:solidFill>
              </a:rPr>
              <a:t>{</a:t>
            </a:r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String </a:t>
            </a:r>
            <a:r>
              <a:rPr lang="en-US">
                <a:solidFill>
                  <a:srgbClr val="6A3E3E"/>
                </a:solidFill>
              </a:rPr>
              <a:t>s1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>
                <a:solidFill>
                  <a:srgbClr val="2A00FF"/>
                </a:solidFill>
              </a:rPr>
              <a:t>"domiar"</a:t>
            </a:r>
            <a:r>
              <a:rPr lang="en-US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switch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s1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2A00FF"/>
                </a:solidFill>
              </a:rPr>
              <a:t>"domiar"</a:t>
            </a:r>
            <a:r>
              <a:rPr lang="en-US" b="1">
                <a:solidFill>
                  <a:srgbClr val="000000"/>
                </a:solidFill>
              </a:rPr>
              <a:t>: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"400 </a:t>
            </a:r>
            <a:r>
              <a:rPr lang="en-US" b="1">
                <a:solidFill>
                  <a:srgbClr val="2A00FF"/>
                </a:solidFill>
              </a:rPr>
              <a:t>CC</a:t>
            </a:r>
            <a:r>
              <a:rPr lang="en-US" b="1" smtClean="0">
                <a:solidFill>
                  <a:srgbClr val="2A00FF"/>
                </a:solidFill>
              </a:rPr>
              <a:t>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400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CC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>
                <a:solidFill>
                  <a:srgbClr val="7F0055"/>
                </a:solidFill>
              </a:rPr>
              <a:t>break</a:t>
            </a:r>
            <a:r>
              <a:rPr lang="en-US" b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case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2A00FF"/>
                </a:solidFill>
              </a:rPr>
              <a:t>"beneli"</a:t>
            </a:r>
            <a:r>
              <a:rPr lang="en-US" b="1">
                <a:solidFill>
                  <a:srgbClr val="000000"/>
                </a:solidFill>
              </a:rPr>
              <a:t>: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</a:t>
            </a:r>
            <a:r>
              <a:rPr lang="en-US" b="1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2A00FF"/>
                </a:solidFill>
              </a:rPr>
              <a:t>"</a:t>
            </a:r>
            <a:r>
              <a:rPr lang="en-US" b="1" smtClean="0">
                <a:solidFill>
                  <a:srgbClr val="2A00FF"/>
                </a:solidFill>
              </a:rPr>
              <a:t>600 </a:t>
            </a:r>
            <a:r>
              <a:rPr lang="en-US" b="1">
                <a:solidFill>
                  <a:srgbClr val="2A00FF"/>
                </a:solidFill>
              </a:rPr>
              <a:t>CC"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 b="1">
                <a:solidFill>
                  <a:srgbClr val="7F0055"/>
                </a:solidFill>
              </a:rPr>
              <a:t>break</a:t>
            </a:r>
            <a:r>
              <a:rPr lang="en-US" b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default</a:t>
            </a:r>
            <a:r>
              <a:rPr lang="en-US" b="1">
                <a:solidFill>
                  <a:srgbClr val="000000"/>
                </a:solidFill>
              </a:rPr>
              <a:t>: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"Default Case"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 b="1">
                <a:solidFill>
                  <a:srgbClr val="7F0055"/>
                </a:solidFill>
              </a:rPr>
              <a:t>break</a:t>
            </a:r>
            <a:r>
              <a:rPr lang="en-US" b="1">
                <a:solidFill>
                  <a:srgbClr val="000000"/>
                </a:solidFill>
              </a:rPr>
              <a:t>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0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11277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com.dl.selectionstatements;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Eg1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"Condition Checked"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>
                <a:solidFill>
                  <a:srgbClr val="3F7F5F"/>
                </a:solidFill>
              </a:rPr>
              <a:t>// Condition Checked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"Main </a:t>
            </a:r>
            <a:r>
              <a:rPr lang="en-US" b="1">
                <a:solidFill>
                  <a:srgbClr val="2A00FF"/>
                </a:solidFill>
              </a:rPr>
              <a:t>Method</a:t>
            </a:r>
            <a:r>
              <a:rPr lang="en-US" b="1" smtClean="0">
                <a:solidFill>
                  <a:srgbClr val="2A00FF"/>
                </a:solidFill>
              </a:rPr>
              <a:t>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>
                <a:solidFill>
                  <a:srgbClr val="3F7F5F"/>
                </a:solidFill>
                <a:latin typeface="Segoe UI" panose="020B0502040204020203" pitchFamily="34" charset="0"/>
              </a:rPr>
              <a:t>// Main Method</a:t>
            </a:r>
            <a:endParaRPr lang="en-US" b="1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4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11277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com.dl.selectionstatements;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Eg2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false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"Condition Checked"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>
                <a:solidFill>
                  <a:srgbClr val="3F7F5F"/>
                </a:solidFill>
              </a:rPr>
              <a:t>// Dead code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"Main Method"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>
                <a:solidFill>
                  <a:srgbClr val="3F7F5F"/>
                </a:solidFill>
              </a:rPr>
              <a:t>// Main Method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" y="457200"/>
            <a:ext cx="11315700" cy="4678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Selection Statements: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70C0"/>
                </a:solidFill>
              </a:rPr>
              <a:t>if...else</a:t>
            </a:r>
          </a:p>
          <a:p>
            <a:pPr>
              <a:lnSpc>
                <a:spcPct val="115000"/>
              </a:lnSpc>
            </a:pPr>
            <a:endParaRPr lang="en-US" sz="2000" dirty="0" smtClean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if</a:t>
            </a:r>
            <a:r>
              <a:rPr lang="en-US" sz="2000" dirty="0" smtClean="0"/>
              <a:t> statement executes a certain section of code if the test </a:t>
            </a:r>
            <a:r>
              <a:rPr lang="en-US" sz="2000" b="1" dirty="0" smtClean="0">
                <a:solidFill>
                  <a:srgbClr val="0070C0"/>
                </a:solidFill>
              </a:rPr>
              <a:t>expression</a:t>
            </a:r>
            <a:r>
              <a:rPr lang="en-US" sz="2000" dirty="0" smtClean="0"/>
              <a:t> is evaluated to 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r>
              <a:rPr lang="en-US" sz="2000" dirty="0" smtClean="0"/>
              <a:t>..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if</a:t>
            </a:r>
            <a:r>
              <a:rPr lang="en-US" sz="2000" dirty="0" smtClean="0"/>
              <a:t> statement may have an optional </a:t>
            </a:r>
            <a:r>
              <a:rPr lang="en-US" sz="2000" b="1" dirty="0" smtClean="0">
                <a:solidFill>
                  <a:srgbClr val="0070C0"/>
                </a:solidFill>
              </a:rPr>
              <a:t>else</a:t>
            </a:r>
            <a:r>
              <a:rPr lang="en-US" sz="2000" dirty="0" smtClean="0"/>
              <a:t> block.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dirty="0" smtClean="0"/>
              <a:t>Statements inside the body of </a:t>
            </a:r>
            <a:r>
              <a:rPr lang="en-US" sz="2000" b="1" dirty="0" smtClean="0">
                <a:solidFill>
                  <a:srgbClr val="0070C0"/>
                </a:solidFill>
              </a:rPr>
              <a:t>else</a:t>
            </a:r>
            <a:r>
              <a:rPr lang="en-US" sz="2000" dirty="0" smtClean="0"/>
              <a:t> statement are executed if the test expression is evaluated to </a:t>
            </a:r>
            <a:r>
              <a:rPr lang="en-US" sz="2000" b="1" dirty="0" smtClean="0">
                <a:solidFill>
                  <a:srgbClr val="0070C0"/>
                </a:solidFill>
              </a:rPr>
              <a:t>false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if (expression) {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// codes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else {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// some other code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110490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com.dl.selectionstatements;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//if else 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Eg3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 = 10, </a:t>
            </a:r>
            <a:r>
              <a:rPr lang="en-US" b="1">
                <a:solidFill>
                  <a:srgbClr val="6A3E3E"/>
                </a:solidFill>
              </a:rPr>
              <a:t>b</a:t>
            </a:r>
            <a:r>
              <a:rPr lang="en-US" b="1">
                <a:solidFill>
                  <a:srgbClr val="000000"/>
                </a:solidFill>
              </a:rPr>
              <a:t> = 20;</a:t>
            </a:r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 &lt; </a:t>
            </a:r>
            <a:r>
              <a:rPr lang="en-US" b="1">
                <a:solidFill>
                  <a:srgbClr val="6A3E3E"/>
                </a:solidFill>
              </a:rPr>
              <a:t>b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"Condition Checked"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//Condition Checked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"Condition Failed"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865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1131570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Statements: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Java </a:t>
            </a:r>
            <a:r>
              <a:rPr lang="en-US" b="1" dirty="0" err="1" smtClean="0">
                <a:solidFill>
                  <a:srgbClr val="7030A0"/>
                </a:solidFill>
              </a:rPr>
              <a:t>if</a:t>
            </a:r>
            <a:r>
              <a:rPr lang="en-US" b="1" dirty="0" err="1" smtClean="0">
                <a:solidFill>
                  <a:srgbClr val="0070C0"/>
                </a:solidFill>
              </a:rPr>
              <a:t>..</a:t>
            </a:r>
            <a:r>
              <a:rPr lang="en-US" b="1" dirty="0" err="1" smtClean="0">
                <a:solidFill>
                  <a:srgbClr val="7030A0"/>
                </a:solidFill>
              </a:rPr>
              <a:t>else..if</a:t>
            </a:r>
            <a:r>
              <a:rPr lang="en-US" b="1" dirty="0" smtClean="0">
                <a:solidFill>
                  <a:srgbClr val="0070C0"/>
                </a:solidFill>
              </a:rPr>
              <a:t>.. </a:t>
            </a:r>
            <a:r>
              <a:rPr lang="en-US" b="1" dirty="0" smtClean="0">
                <a:solidFill>
                  <a:srgbClr val="7030A0"/>
                </a:solidFill>
              </a:rPr>
              <a:t>else</a:t>
            </a:r>
            <a:r>
              <a:rPr lang="en-US" b="1" dirty="0" smtClean="0">
                <a:solidFill>
                  <a:srgbClr val="0070C0"/>
                </a:solidFill>
              </a:rPr>
              <a:t> Statement</a:t>
            </a:r>
          </a:p>
          <a:p>
            <a:pPr lvl="0"/>
            <a:r>
              <a:rPr lang="en-US" dirty="0" smtClean="0"/>
              <a:t>In Java, it's possible to execute one block of code among many.</a:t>
            </a:r>
          </a:p>
          <a:p>
            <a:pPr lvl="0"/>
            <a:r>
              <a:rPr lang="en-US" dirty="0" smtClean="0"/>
              <a:t>For that, you can use </a:t>
            </a:r>
            <a:r>
              <a:rPr lang="en-US" dirty="0" err="1" smtClean="0"/>
              <a:t>if..else</a:t>
            </a:r>
            <a:r>
              <a:rPr lang="en-US" dirty="0" smtClean="0"/>
              <a:t>...if ladder.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if (expression1)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// codes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else if(expression2)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// codes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else if (expression3)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// codes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else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// codes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110490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package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com.dl.selectionstatements;</a:t>
            </a:r>
          </a:p>
          <a:p>
            <a:r>
              <a:rPr lang="en-US" smtClean="0">
                <a:solidFill>
                  <a:srgbClr val="3F7F5F"/>
                </a:solidFill>
              </a:rPr>
              <a:t>//</a:t>
            </a:r>
            <a:r>
              <a:rPr lang="en-US">
                <a:solidFill>
                  <a:srgbClr val="3F7F5F"/>
                </a:solidFill>
              </a:rPr>
              <a:t>else if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Eg4 </a:t>
            </a:r>
            <a:r>
              <a:rPr lang="en-US" b="1" smtClean="0">
                <a:solidFill>
                  <a:srgbClr val="000000"/>
                </a:solidFill>
              </a:rPr>
              <a:t>{</a:t>
            </a:r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float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 = 30000f;</a:t>
            </a:r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==10000){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 == 20000){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 == 30000){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30000.0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 == 40000){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userSalary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 </a:t>
            </a:r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"Salary is out of range"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1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381000"/>
            <a:ext cx="1069848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endParaRPr lang="en-US" smtClean="0"/>
          </a:p>
          <a:p>
            <a:pPr lvl="0">
              <a:buFont typeface="Wingdings" pitchFamily="2" charset="2"/>
              <a:buChar char="ü"/>
            </a:pP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if statements </a:t>
            </a:r>
            <a:r>
              <a:rPr lang="en-US" smtClean="0"/>
              <a:t>are executed from the </a:t>
            </a:r>
            <a:r>
              <a:rPr lang="en-US" b="1" smtClean="0">
                <a:solidFill>
                  <a:srgbClr val="0070C0"/>
                </a:solidFill>
              </a:rPr>
              <a:t>top towards </a:t>
            </a: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bottom</a:t>
            </a:r>
            <a:r>
              <a:rPr lang="en-US" smtClean="0"/>
              <a:t>.</a:t>
            </a:r>
          </a:p>
          <a:p>
            <a:pPr lvl="0"/>
            <a:endParaRPr lang="en-US" smtClean="0"/>
          </a:p>
          <a:p>
            <a:pPr lvl="0">
              <a:buFont typeface="Wingdings" pitchFamily="2" charset="2"/>
              <a:buChar char="ü"/>
            </a:pPr>
            <a:r>
              <a:rPr lang="en-US" smtClean="0"/>
              <a:t>As soon as the test expression is </a:t>
            </a:r>
            <a:r>
              <a:rPr lang="en-US" b="1" smtClean="0">
                <a:solidFill>
                  <a:srgbClr val="0070C0"/>
                </a:solidFill>
              </a:rPr>
              <a:t>true</a:t>
            </a:r>
            <a:r>
              <a:rPr lang="en-US" smtClean="0"/>
              <a:t>, code inside the body of that if statement is executed.</a:t>
            </a:r>
          </a:p>
          <a:p>
            <a:pPr lvl="0"/>
            <a:endParaRPr lang="en-US" smtClean="0"/>
          </a:p>
          <a:p>
            <a:pPr lvl="0">
              <a:buFont typeface="Wingdings" pitchFamily="2" charset="2"/>
              <a:buChar char="ü"/>
            </a:pPr>
            <a:r>
              <a:rPr lang="en-US" smtClean="0"/>
              <a:t>Then, the control of program jumps outside </a:t>
            </a:r>
            <a:r>
              <a:rPr lang="en-US" b="1" smtClean="0">
                <a:solidFill>
                  <a:srgbClr val="0070C0"/>
                </a:solidFill>
              </a:rPr>
              <a:t>if-else-if</a:t>
            </a:r>
            <a:r>
              <a:rPr lang="en-US" smtClean="0"/>
              <a:t> ladder.</a:t>
            </a:r>
          </a:p>
          <a:p>
            <a:pPr lvl="0"/>
            <a:endParaRPr lang="en-US" smtClean="0"/>
          </a:p>
          <a:p>
            <a:pPr lvl="0">
              <a:buFont typeface="Wingdings" pitchFamily="2" charset="2"/>
              <a:buChar char="ü"/>
            </a:pPr>
            <a:r>
              <a:rPr lang="en-US" smtClean="0"/>
              <a:t>If all test expressions are </a:t>
            </a:r>
            <a:r>
              <a:rPr lang="en-US" b="1" smtClean="0">
                <a:solidFill>
                  <a:srgbClr val="0070C0"/>
                </a:solidFill>
              </a:rPr>
              <a:t>false</a:t>
            </a:r>
            <a:r>
              <a:rPr lang="en-US" smtClean="0"/>
              <a:t>, codes inside the body of </a:t>
            </a:r>
            <a:r>
              <a:rPr lang="en-US" b="1" smtClean="0">
                <a:solidFill>
                  <a:srgbClr val="0070C0"/>
                </a:solidFill>
              </a:rPr>
              <a:t>else</a:t>
            </a:r>
            <a:r>
              <a:rPr lang="en-US" smtClean="0"/>
              <a:t> is executed.</a:t>
            </a:r>
          </a:p>
          <a:p>
            <a:pPr>
              <a:buFont typeface="Wingdings" pitchFamily="2" charset="2"/>
              <a:buChar char="ü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10" y="228600"/>
            <a:ext cx="1121283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Java Switch Statement</a:t>
            </a:r>
          </a:p>
          <a:p>
            <a:endParaRPr lang="en-US" smtClean="0"/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switch</a:t>
            </a:r>
            <a:r>
              <a:rPr lang="en-US" smtClean="0"/>
              <a:t> statement executes all statements of the matching </a:t>
            </a:r>
            <a:r>
              <a:rPr lang="en-US" b="1" smtClean="0">
                <a:solidFill>
                  <a:srgbClr val="0070C0"/>
                </a:solidFill>
              </a:rPr>
              <a:t>case</a:t>
            </a:r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label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Inside switch case it is possible to take any number of </a:t>
            </a:r>
            <a:r>
              <a:rPr lang="en-US" b="1" smtClean="0">
                <a:solidFill>
                  <a:srgbClr val="0070C0"/>
                </a:solidFill>
              </a:rPr>
              <a:t>cases</a:t>
            </a:r>
            <a:r>
              <a:rPr lang="en-US" smtClean="0"/>
              <a:t> but it is possible to declare only </a:t>
            </a:r>
            <a:r>
              <a:rPr lang="en-US" b="1" smtClean="0">
                <a:solidFill>
                  <a:srgbClr val="0070C0"/>
                </a:solidFill>
              </a:rPr>
              <a:t>one</a:t>
            </a:r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default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In </a:t>
            </a:r>
            <a:r>
              <a:rPr lang="en-US" b="1" smtClean="0">
                <a:solidFill>
                  <a:srgbClr val="0070C0"/>
                </a:solidFill>
              </a:rPr>
              <a:t>switch</a:t>
            </a:r>
            <a:r>
              <a:rPr lang="en-US" smtClean="0"/>
              <a:t> we can allow the arguments like  </a:t>
            </a:r>
            <a:r>
              <a:rPr lang="en-US" b="1" smtClean="0">
                <a:solidFill>
                  <a:srgbClr val="0070C0"/>
                </a:solidFill>
              </a:rPr>
              <a:t>Byte, Short, Int, Char, String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smtClean="0">
                <a:solidFill>
                  <a:srgbClr val="0070C0"/>
                </a:solidFill>
              </a:rPr>
              <a:t>Float, Double and Long </a:t>
            </a:r>
            <a:r>
              <a:rPr lang="en-US" smtClean="0"/>
              <a:t>is not allowed for a </a:t>
            </a:r>
            <a:r>
              <a:rPr lang="en-US" b="1" smtClean="0">
                <a:solidFill>
                  <a:srgbClr val="0070C0"/>
                </a:solidFill>
              </a:rPr>
              <a:t>switch</a:t>
            </a:r>
            <a:r>
              <a:rPr lang="en-US" smtClean="0"/>
              <a:t> argument because these are having more number of possibilities.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If the </a:t>
            </a:r>
            <a:r>
              <a:rPr lang="en-US" b="1" smtClean="0">
                <a:solidFill>
                  <a:srgbClr val="0070C0"/>
                </a:solidFill>
              </a:rPr>
              <a:t>case</a:t>
            </a:r>
            <a:r>
              <a:rPr lang="en-US" smtClean="0"/>
              <a:t> is matched then the </a:t>
            </a:r>
            <a:r>
              <a:rPr lang="en-US" b="1" smtClean="0">
                <a:solidFill>
                  <a:srgbClr val="0070C0"/>
                </a:solidFill>
              </a:rPr>
              <a:t>case</a:t>
            </a:r>
            <a:r>
              <a:rPr lang="en-US" smtClean="0"/>
              <a:t> will be executed if the </a:t>
            </a:r>
            <a:r>
              <a:rPr lang="en-US" b="1" smtClean="0">
                <a:solidFill>
                  <a:srgbClr val="0070C0"/>
                </a:solidFill>
              </a:rPr>
              <a:t>case</a:t>
            </a:r>
            <a:r>
              <a:rPr lang="en-US" smtClean="0"/>
              <a:t> is not matched </a:t>
            </a:r>
            <a:r>
              <a:rPr lang="en-US" b="1" smtClean="0">
                <a:solidFill>
                  <a:srgbClr val="0070C0"/>
                </a:solidFill>
              </a:rPr>
              <a:t>default</a:t>
            </a:r>
            <a:r>
              <a:rPr lang="en-US" smtClean="0"/>
              <a:t> case is executed.</a:t>
            </a:r>
          </a:p>
          <a:p>
            <a:pPr marL="342900" lvl="0" indent="-342900"/>
            <a:endParaRPr lang="en-US" smtClean="0"/>
          </a:p>
          <a:p>
            <a:r>
              <a:rPr lang="en-US" b="1" smtClean="0">
                <a:solidFill>
                  <a:srgbClr val="00B050"/>
                </a:solidFill>
              </a:rPr>
              <a:t>switch (variable/expression) {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case value1: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// statements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break;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case value2: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// statements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break;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.. .. ...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.. .. ...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default: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   // statements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0B050"/>
                </a:solidFill>
              </a:rPr>
              <a:t>}</a:t>
            </a:r>
            <a:endParaRPr lang="en-US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847</Words>
  <Application>Microsoft Office PowerPoint</Application>
  <PresentationFormat>Custom</PresentationFormat>
  <Paragraphs>213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86</cp:revision>
  <dcterms:created xsi:type="dcterms:W3CDTF">2006-08-16T00:00:00Z</dcterms:created>
  <dcterms:modified xsi:type="dcterms:W3CDTF">2022-10-31T09:23:26Z</dcterms:modified>
</cp:coreProperties>
</file>