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533401"/>
            <a:ext cx="1100709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</a:rPr>
              <a:t>Transfer Statements:</a:t>
            </a:r>
          </a:p>
          <a:p>
            <a:endParaRPr lang="en-US" sz="2000" smtClean="0"/>
          </a:p>
          <a:p>
            <a:r>
              <a:rPr lang="en-US" sz="2000" smtClean="0"/>
              <a:t>By using Transfer Statements we can able to transfer the </a:t>
            </a:r>
            <a:r>
              <a:rPr lang="en-US" sz="2000" b="1" smtClean="0">
                <a:solidFill>
                  <a:srgbClr val="0070C0"/>
                </a:solidFill>
              </a:rPr>
              <a:t>flow of execution </a:t>
            </a:r>
            <a:r>
              <a:rPr lang="en-US" sz="2000" smtClean="0"/>
              <a:t>from </a:t>
            </a:r>
            <a:r>
              <a:rPr lang="en-US" sz="2000" b="1" smtClean="0">
                <a:solidFill>
                  <a:srgbClr val="0070C0"/>
                </a:solidFill>
              </a:rPr>
              <a:t>one position </a:t>
            </a:r>
            <a:r>
              <a:rPr lang="en-US" sz="2000" smtClean="0"/>
              <a:t>to </a:t>
            </a:r>
            <a:r>
              <a:rPr lang="en-US" sz="2000" b="1" smtClean="0">
                <a:solidFill>
                  <a:srgbClr val="0070C0"/>
                </a:solidFill>
              </a:rPr>
              <a:t>another position.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1.break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2.continue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3.return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4.try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" y="3429001"/>
            <a:ext cx="11007090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break:</a:t>
            </a:r>
          </a:p>
          <a:p>
            <a:endParaRPr lang="en-US" sz="2000" smtClean="0">
              <a:solidFill>
                <a:srgbClr val="0070C0"/>
              </a:solidFill>
            </a:endParaRPr>
          </a:p>
          <a:p>
            <a:r>
              <a:rPr lang="en-US" sz="2000" smtClean="0"/>
              <a:t>We are able to use the </a:t>
            </a:r>
            <a:r>
              <a:rPr lang="en-US" sz="2000" b="1" smtClean="0">
                <a:solidFill>
                  <a:srgbClr val="0070C0"/>
                </a:solidFill>
              </a:rPr>
              <a:t>break statement </a:t>
            </a:r>
            <a:r>
              <a:rPr lang="en-US" sz="2000" smtClean="0"/>
              <a:t>only two places.</a:t>
            </a:r>
          </a:p>
          <a:p>
            <a:r>
              <a:rPr lang="en-US" sz="2000" smtClean="0"/>
              <a:t>If we are using in other place </a:t>
            </a:r>
            <a:r>
              <a:rPr lang="en-US" sz="2000" b="1" smtClean="0">
                <a:solidFill>
                  <a:srgbClr val="0070C0"/>
                </a:solidFill>
              </a:rPr>
              <a:t>compiler</a:t>
            </a:r>
            <a:r>
              <a:rPr lang="en-US" sz="2000" smtClean="0"/>
              <a:t> will raise </a:t>
            </a:r>
            <a:r>
              <a:rPr lang="en-US" sz="2000" b="1" smtClean="0">
                <a:solidFill>
                  <a:srgbClr val="0070C0"/>
                </a:solidFill>
              </a:rPr>
              <a:t>compilation error.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1.inside the switch statement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2.inside the loops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break statement </a:t>
            </a:r>
            <a:r>
              <a:rPr lang="en-US" sz="2000" smtClean="0"/>
              <a:t>will </a:t>
            </a:r>
            <a:r>
              <a:rPr lang="en-US" sz="2000" b="1" smtClean="0">
                <a:solidFill>
                  <a:srgbClr val="0070C0"/>
                </a:solidFill>
              </a:rPr>
              <a:t>bypass</a:t>
            </a:r>
            <a:r>
              <a:rPr lang="en-US" sz="2000" smtClean="0"/>
              <a:t> the flow of </a:t>
            </a:r>
            <a:r>
              <a:rPr lang="en-US" sz="2000" b="1" smtClean="0">
                <a:solidFill>
                  <a:srgbClr val="0070C0"/>
                </a:solidFill>
              </a:rPr>
              <a:t>execution</a:t>
            </a:r>
            <a:r>
              <a:rPr lang="en-US" sz="2000" smtClean="0"/>
              <a:t> to outside of the loops or outside of the blocks and </a:t>
            </a:r>
            <a:r>
              <a:rPr lang="en-US" sz="2000" b="1" smtClean="0">
                <a:solidFill>
                  <a:srgbClr val="0070C0"/>
                </a:solidFill>
              </a:rPr>
              <a:t>program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0070C0"/>
                </a:solidFill>
              </a:rPr>
              <a:t>control go to next statement</a:t>
            </a:r>
            <a:r>
              <a:rPr lang="en-US" sz="2000" smtClean="0"/>
              <a:t>.</a:t>
            </a:r>
          </a:p>
          <a:p>
            <a:r>
              <a:rPr lang="en-US" sz="2000" smtClean="0"/>
              <a:t>In easy way it is used to </a:t>
            </a:r>
            <a:r>
              <a:rPr lang="en-US" sz="2000" b="1" smtClean="0">
                <a:solidFill>
                  <a:srgbClr val="0070C0"/>
                </a:solidFill>
              </a:rPr>
              <a:t>jump</a:t>
            </a:r>
            <a:r>
              <a:rPr lang="en-US" sz="2000" smtClean="0"/>
              <a:t> out from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90" y="533401"/>
            <a:ext cx="1121283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</a:rPr>
              <a:t>continue:</a:t>
            </a:r>
            <a:endParaRPr lang="en-US" sz="2000" smtClean="0">
              <a:solidFill>
                <a:srgbClr val="C00000"/>
              </a:solidFill>
            </a:endParaRPr>
          </a:p>
          <a:p>
            <a:r>
              <a:rPr lang="en-US" sz="2000" smtClean="0"/>
              <a:t>Skip the current </a:t>
            </a:r>
            <a:r>
              <a:rPr lang="en-US" sz="2000" b="1" smtClean="0">
                <a:solidFill>
                  <a:srgbClr val="0070C0"/>
                </a:solidFill>
              </a:rPr>
              <a:t>itteration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070C0"/>
                </a:solidFill>
              </a:rPr>
              <a:t>continue</a:t>
            </a:r>
            <a:r>
              <a:rPr lang="en-US" sz="2000" smtClean="0"/>
              <a:t> the next </a:t>
            </a:r>
            <a:r>
              <a:rPr lang="en-US" sz="2000" b="1" smtClean="0">
                <a:solidFill>
                  <a:srgbClr val="0070C0"/>
                </a:solidFill>
              </a:rPr>
              <a:t>itteration</a:t>
            </a:r>
            <a:r>
              <a:rPr lang="en-US" sz="2000" smtClean="0"/>
              <a:t>.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C00000"/>
                </a:solidFill>
              </a:rPr>
              <a:t>return:</a:t>
            </a:r>
            <a:endParaRPr lang="en-US" sz="2000" smtClean="0">
              <a:solidFill>
                <a:srgbClr val="C00000"/>
              </a:solidFill>
            </a:endParaRPr>
          </a:p>
          <a:p>
            <a:r>
              <a:rPr lang="en-US" sz="2000" b="1" smtClean="0">
                <a:solidFill>
                  <a:srgbClr val="0070C0"/>
                </a:solidFill>
              </a:rPr>
              <a:t>return</a:t>
            </a:r>
            <a:r>
              <a:rPr lang="en-US" sz="2000" smtClean="0"/>
              <a:t> is a reserved keyword in Java i.e, we can’t use it as an identifier. </a:t>
            </a:r>
          </a:p>
          <a:p>
            <a:r>
              <a:rPr lang="en-US" sz="2000" smtClean="0"/>
              <a:t>It is used to exit from a method, with or without a value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115062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package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com.dl.transferstatements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  <a:endParaRPr lang="en-US"/>
          </a:p>
          <a:p>
            <a:r>
              <a:rPr lang="en-US">
                <a:solidFill>
                  <a:srgbClr val="3F7F5F"/>
                </a:solidFill>
              </a:rPr>
              <a:t>//continue, break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Eg1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nn-NO" b="1">
                <a:solidFill>
                  <a:srgbClr val="7F0055"/>
                </a:solidFill>
              </a:rPr>
              <a:t>for</a:t>
            </a:r>
            <a:r>
              <a:rPr lang="nn-NO" b="1">
                <a:solidFill>
                  <a:srgbClr val="000000"/>
                </a:solidFill>
              </a:rPr>
              <a:t> (</a:t>
            </a:r>
            <a:r>
              <a:rPr lang="nn-NO" b="1">
                <a:solidFill>
                  <a:srgbClr val="7F0055"/>
                </a:solidFill>
              </a:rPr>
              <a:t>int</a:t>
            </a:r>
            <a:r>
              <a:rPr lang="nn-NO" b="1">
                <a:solidFill>
                  <a:srgbClr val="000000"/>
                </a:solidFill>
              </a:rPr>
              <a:t>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= 0;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&lt; 10;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++) {</a:t>
            </a:r>
          </a:p>
          <a:p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 == 5) {</a:t>
            </a:r>
          </a:p>
          <a:p>
            <a:r>
              <a:rPr lang="en-US" b="1">
                <a:solidFill>
                  <a:srgbClr val="7F0055"/>
                </a:solidFill>
              </a:rPr>
              <a:t>continue</a:t>
            </a:r>
            <a:r>
              <a:rPr lang="en-US" b="1">
                <a:solidFill>
                  <a:srgbClr val="000000"/>
                </a:solidFill>
              </a:rPr>
              <a:t>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nn-NO" b="1">
                <a:solidFill>
                  <a:srgbClr val="7F0055"/>
                </a:solidFill>
              </a:rPr>
              <a:t>for</a:t>
            </a:r>
            <a:r>
              <a:rPr lang="nn-NO" b="1">
                <a:solidFill>
                  <a:srgbClr val="000000"/>
                </a:solidFill>
              </a:rPr>
              <a:t> (</a:t>
            </a:r>
            <a:r>
              <a:rPr lang="nn-NO" b="1">
                <a:solidFill>
                  <a:srgbClr val="7F0055"/>
                </a:solidFill>
              </a:rPr>
              <a:t>int</a:t>
            </a:r>
            <a:r>
              <a:rPr lang="nn-NO" b="1">
                <a:solidFill>
                  <a:srgbClr val="000000"/>
                </a:solidFill>
              </a:rPr>
              <a:t>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= 0;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&lt; 10;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++) {</a:t>
            </a:r>
          </a:p>
          <a:p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 == 5) {</a:t>
            </a:r>
          </a:p>
          <a:p>
            <a:r>
              <a:rPr lang="en-US" b="1">
                <a:solidFill>
                  <a:srgbClr val="7F0055"/>
                </a:solidFill>
              </a:rPr>
              <a:t>break</a:t>
            </a:r>
            <a:r>
              <a:rPr lang="en-US" b="1">
                <a:solidFill>
                  <a:srgbClr val="000000"/>
                </a:solidFill>
              </a:rPr>
              <a:t>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00" y="762000"/>
            <a:ext cx="1676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6</a:t>
            </a:r>
          </a:p>
          <a:p>
            <a:r>
              <a:rPr lang="en-US"/>
              <a:t>7</a:t>
            </a:r>
          </a:p>
          <a:p>
            <a:r>
              <a:rPr lang="en-US"/>
              <a:t>8</a:t>
            </a:r>
          </a:p>
          <a:p>
            <a:r>
              <a:rPr lang="en-US"/>
              <a:t>9</a:t>
            </a:r>
          </a:p>
          <a:p>
            <a:r>
              <a:rPr lang="en-US"/>
              <a:t>0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234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26</cp:revision>
  <dcterms:created xsi:type="dcterms:W3CDTF">2006-08-16T00:00:00Z</dcterms:created>
  <dcterms:modified xsi:type="dcterms:W3CDTF">2022-10-31T09:38:25Z</dcterms:modified>
</cp:coreProperties>
</file>