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BEFD-B028-4E0D-9B9A-D3F0FC822C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E657-7800-4BE6-8435-A2F6F4F3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137" y="436728"/>
            <a:ext cx="11436824" cy="258532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C00000"/>
                </a:solidFill>
              </a:rPr>
              <a:t>Which loop is prefered to when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If we know </a:t>
            </a:r>
            <a:r>
              <a:rPr lang="en-US" b="1" smtClean="0">
                <a:solidFill>
                  <a:srgbClr val="0070C0"/>
                </a:solidFill>
              </a:rPr>
              <a:t>the iterations in advance </a:t>
            </a:r>
            <a:r>
              <a:rPr lang="en-US" smtClean="0">
                <a:solidFill>
                  <a:srgbClr val="0070C0"/>
                </a:solidFill>
              </a:rPr>
              <a:t>then use for loop</a:t>
            </a:r>
            <a:br>
              <a:rPr lang="en-US" smtClean="0">
                <a:solidFill>
                  <a:srgbClr val="0070C0"/>
                </a:solidFill>
              </a:rPr>
            </a:br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If we </a:t>
            </a:r>
            <a:r>
              <a:rPr lang="en-US" b="1" smtClean="0">
                <a:solidFill>
                  <a:srgbClr val="0070C0"/>
                </a:solidFill>
              </a:rPr>
              <a:t>don’t know the number of iterations </a:t>
            </a:r>
            <a:r>
              <a:rPr lang="en-US" smtClean="0">
                <a:solidFill>
                  <a:srgbClr val="0070C0"/>
                </a:solidFill>
              </a:rPr>
              <a:t>then we use while loop</a:t>
            </a:r>
            <a:br>
              <a:rPr lang="en-US" smtClean="0">
                <a:solidFill>
                  <a:srgbClr val="0070C0"/>
                </a:solidFill>
              </a:rPr>
            </a:br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If we want to </a:t>
            </a:r>
            <a:r>
              <a:rPr lang="en-US" b="1" smtClean="0">
                <a:solidFill>
                  <a:srgbClr val="0070C0"/>
                </a:solidFill>
              </a:rPr>
              <a:t>execute loop atleast once </a:t>
            </a:r>
            <a:r>
              <a:rPr lang="en-US" smtClean="0">
                <a:solidFill>
                  <a:srgbClr val="0070C0"/>
                </a:solidFill>
              </a:rPr>
              <a:t>then we use do-while loop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388" y="586854"/>
            <a:ext cx="10986448" cy="34163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00B050"/>
                </a:solidFill>
              </a:rPr>
              <a:t>//condition part is optional, works like </a:t>
            </a:r>
            <a:r>
              <a:rPr lang="en-US">
                <a:solidFill>
                  <a:srgbClr val="00B050"/>
                </a:solidFill>
              </a:rPr>
              <a:t>infinity </a:t>
            </a:r>
            <a:r>
              <a:rPr lang="en-US" smtClean="0">
                <a:solidFill>
                  <a:srgbClr val="00B050"/>
                </a:solidFill>
              </a:rPr>
              <a:t>loop</a:t>
            </a:r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>
              <a:solidFill>
                <a:srgbClr val="3F7F5F"/>
              </a:solidFill>
            </a:endParaRP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Eg4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nn-NO" b="1" smtClean="0">
                <a:solidFill>
                  <a:srgbClr val="7F0055"/>
                </a:solidFill>
              </a:rPr>
              <a:t>for</a:t>
            </a:r>
            <a:r>
              <a:rPr lang="nn-NO" b="1" smtClean="0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000000"/>
                </a:solidFill>
              </a:rPr>
              <a:t>(</a:t>
            </a:r>
            <a:r>
              <a:rPr lang="nn-NO" b="1">
                <a:solidFill>
                  <a:srgbClr val="7F0055"/>
                </a:solidFill>
              </a:rPr>
              <a:t>int</a:t>
            </a:r>
            <a:r>
              <a:rPr lang="nn-NO" b="1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= 5; 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++)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smtClean="0"/>
          </a:p>
          <a:p>
            <a:r>
              <a:rPr lang="en-US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63" y="436728"/>
            <a:ext cx="10604310" cy="36933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00B050"/>
                </a:solidFill>
              </a:rPr>
              <a:t>//increment/decrement part is optional works </a:t>
            </a:r>
            <a:r>
              <a:rPr lang="en-US">
                <a:solidFill>
                  <a:srgbClr val="00B050"/>
                </a:solidFill>
              </a:rPr>
              <a:t>infinity </a:t>
            </a:r>
            <a:r>
              <a:rPr lang="en-US" smtClean="0">
                <a:solidFill>
                  <a:srgbClr val="00B050"/>
                </a:solidFill>
              </a:rPr>
              <a:t>loop</a:t>
            </a:r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 b="1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Eg5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nn-NO" b="1">
                <a:solidFill>
                  <a:srgbClr val="7F0055"/>
                </a:solidFill>
              </a:rPr>
              <a:t>for</a:t>
            </a:r>
            <a:r>
              <a:rPr lang="nn-NO" b="1">
                <a:solidFill>
                  <a:srgbClr val="000000"/>
                </a:solidFill>
              </a:rPr>
              <a:t> (</a:t>
            </a:r>
            <a:r>
              <a:rPr lang="nn-NO" b="1">
                <a:solidFill>
                  <a:srgbClr val="7F0055"/>
                </a:solidFill>
              </a:rPr>
              <a:t>int</a:t>
            </a:r>
            <a:r>
              <a:rPr lang="nn-NO" b="1">
                <a:solidFill>
                  <a:srgbClr val="000000"/>
                </a:solidFill>
              </a:rPr>
              <a:t>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= 0; </a:t>
            </a:r>
            <a:r>
              <a:rPr lang="nn-NO" b="1">
                <a:solidFill>
                  <a:srgbClr val="6A3E3E"/>
                </a:solidFill>
              </a:rPr>
              <a:t>i</a:t>
            </a:r>
            <a:r>
              <a:rPr lang="nn-NO" b="1">
                <a:solidFill>
                  <a:srgbClr val="000000"/>
                </a:solidFill>
              </a:rPr>
              <a:t> &lt; 5; 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// 0 0 0 ...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8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740" y="423081"/>
            <a:ext cx="10754436" cy="36933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Eg6{</a:t>
            </a:r>
            <a:endParaRPr lang="en-US" b="1">
              <a:solidFill>
                <a:srgbClr val="000000"/>
              </a:solidFill>
            </a:endParaRP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//use manually increment part</a:t>
            </a:r>
          </a:p>
          <a:p>
            <a:r>
              <a:rPr lang="en-US" b="1">
                <a:solidFill>
                  <a:srgbClr val="7F0055"/>
                </a:solidFill>
              </a:rPr>
              <a:t>for</a:t>
            </a:r>
            <a:r>
              <a:rPr lang="en-US" b="1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=5;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&lt;10;)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 </a:t>
            </a:r>
            <a:endParaRPr lang="en-US" b="1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6A3E3E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+=1;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smtClean="0"/>
          </a:p>
          <a:p>
            <a:r>
              <a:rPr lang="en-US" smtClean="0"/>
              <a:t>}</a:t>
            </a:r>
          </a:p>
          <a:p>
            <a:r>
              <a:rPr lang="en-US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71296" y="1064525"/>
            <a:ext cx="1037229" cy="147732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  <a:p>
            <a:r>
              <a:rPr lang="en-US"/>
              <a:t>6</a:t>
            </a:r>
          </a:p>
          <a:p>
            <a:r>
              <a:rPr lang="en-US"/>
              <a:t>7</a:t>
            </a:r>
          </a:p>
          <a:p>
            <a:r>
              <a:rPr lang="en-US"/>
              <a:t>8</a:t>
            </a:r>
          </a:p>
          <a:p>
            <a:r>
              <a:rPr lang="en-US" smtClean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33" y="477672"/>
            <a:ext cx="11409528" cy="535531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 b="1" smtClean="0">
              <a:solidFill>
                <a:srgbClr val="7F0055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Eg7{</a:t>
            </a:r>
            <a:endParaRPr lang="en-US" b="1">
              <a:solidFill>
                <a:srgbClr val="000000"/>
              </a:solidFill>
            </a:endParaRP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//multiple statements in increment  part</a:t>
            </a:r>
          </a:p>
          <a:p>
            <a:r>
              <a:rPr lang="en-US" b="1">
                <a:solidFill>
                  <a:srgbClr val="7F0055"/>
                </a:solidFill>
              </a:rPr>
              <a:t>for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= 0;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&lt; 5; 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"Hello Java"</a:t>
            </a:r>
            <a:r>
              <a:rPr lang="en-US" b="1">
                <a:solidFill>
                  <a:srgbClr val="000000"/>
                </a:solidFill>
              </a:rPr>
              <a:t>), 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"Hello Python"</a:t>
            </a:r>
            <a:r>
              <a:rPr lang="en-US" b="1">
                <a:solidFill>
                  <a:srgbClr val="000000"/>
                </a:solidFill>
              </a:rPr>
              <a:t>))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6A3E3E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++;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9408" y="879522"/>
            <a:ext cx="2142699" cy="452431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Hello Java</a:t>
            </a:r>
          </a:p>
          <a:p>
            <a:r>
              <a:rPr lang="en-US"/>
              <a:t>Hello Python</a:t>
            </a:r>
          </a:p>
          <a:p>
            <a:r>
              <a:rPr lang="en-US"/>
              <a:t>1</a:t>
            </a:r>
          </a:p>
          <a:p>
            <a:r>
              <a:rPr lang="en-US"/>
              <a:t>Hello Java</a:t>
            </a:r>
          </a:p>
          <a:p>
            <a:r>
              <a:rPr lang="en-US"/>
              <a:t>Hello Python</a:t>
            </a:r>
          </a:p>
          <a:p>
            <a:r>
              <a:rPr lang="en-US"/>
              <a:t>2</a:t>
            </a:r>
          </a:p>
          <a:p>
            <a:r>
              <a:rPr lang="en-US"/>
              <a:t>Hello Java</a:t>
            </a:r>
          </a:p>
          <a:p>
            <a:r>
              <a:rPr lang="en-US"/>
              <a:t>Hello Python</a:t>
            </a:r>
          </a:p>
          <a:p>
            <a:r>
              <a:rPr lang="en-US"/>
              <a:t>3</a:t>
            </a:r>
          </a:p>
          <a:p>
            <a:r>
              <a:rPr lang="en-US"/>
              <a:t>Hello Java</a:t>
            </a:r>
          </a:p>
          <a:p>
            <a:r>
              <a:rPr lang="en-US"/>
              <a:t>Hello Python</a:t>
            </a:r>
          </a:p>
          <a:p>
            <a:r>
              <a:rPr lang="en-US"/>
              <a:t>4</a:t>
            </a:r>
          </a:p>
          <a:p>
            <a:r>
              <a:rPr lang="en-US"/>
              <a:t>Hello Java</a:t>
            </a:r>
          </a:p>
          <a:p>
            <a:r>
              <a:rPr lang="en-US"/>
              <a:t>Hello Python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5" y="559558"/>
            <a:ext cx="11000095" cy="424731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Eg8 </a:t>
            </a:r>
            <a:r>
              <a:rPr lang="en-US" b="1">
                <a:solidFill>
                  <a:srgbClr val="000000"/>
                </a:solidFill>
              </a:rPr>
              <a:t>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 =0;</a:t>
            </a:r>
          </a:p>
          <a:p>
            <a:r>
              <a:rPr lang="en-US" b="1">
                <a:solidFill>
                  <a:srgbClr val="7F0055"/>
                </a:solidFill>
              </a:rPr>
              <a:t>while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infinite loop</a:t>
            </a:r>
          </a:p>
          <a:p>
            <a:r>
              <a:rPr lang="en-US">
                <a:solidFill>
                  <a:srgbClr val="6A3E3E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++;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// System.out.println("Hello Java"); //Unreachable code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537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967" y="464024"/>
            <a:ext cx="11313994" cy="397031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null</a:t>
            </a:r>
            <a:r>
              <a:rPr lang="en-US" b="1">
                <a:solidFill>
                  <a:srgbClr val="000000"/>
                </a:solidFill>
              </a:rPr>
              <a:t>  == </a:t>
            </a:r>
            <a:r>
              <a:rPr lang="en-US" b="1">
                <a:solidFill>
                  <a:srgbClr val="7F0055"/>
                </a:solidFill>
              </a:rPr>
              <a:t>null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"If Condition"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// If Condition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"Else Condition"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null</a:t>
            </a:r>
            <a:r>
              <a:rPr lang="en-US" b="1">
                <a:solidFill>
                  <a:srgbClr val="000000"/>
                </a:solidFill>
              </a:rPr>
              <a:t>  != </a:t>
            </a:r>
            <a:r>
              <a:rPr lang="en-US" b="1">
                <a:solidFill>
                  <a:srgbClr val="7F0055"/>
                </a:solidFill>
              </a:rPr>
              <a:t>null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"If Condition"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"Else Condition"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// Else Condition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797" y="696036"/>
            <a:ext cx="10849970" cy="397031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smtClean="0">
              <a:solidFill>
                <a:srgbClr val="7F0055"/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//</a:t>
            </a:r>
            <a:r>
              <a:rPr lang="en-US">
                <a:solidFill>
                  <a:srgbClr val="C00000"/>
                </a:solidFill>
              </a:rPr>
              <a:t>Best </a:t>
            </a:r>
            <a:r>
              <a:rPr lang="en-US" smtClean="0">
                <a:solidFill>
                  <a:srgbClr val="C00000"/>
                </a:solidFill>
              </a:rPr>
              <a:t>Practice</a:t>
            </a:r>
            <a:endParaRPr lang="en-US" b="1">
              <a:solidFill>
                <a:srgbClr val="7F0055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7F0055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  == </a:t>
            </a:r>
            <a:r>
              <a:rPr lang="en-US" b="1">
                <a:solidFill>
                  <a:srgbClr val="7F0055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) { </a:t>
            </a:r>
            <a:r>
              <a:rPr lang="en-US" b="1">
                <a:solidFill>
                  <a:srgbClr val="00B050"/>
                </a:solidFill>
              </a:rPr>
              <a:t>// Comparing identical expressions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"If Condition"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// If Condition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{ </a:t>
            </a:r>
            <a:r>
              <a:rPr lang="en-US" b="1">
                <a:solidFill>
                  <a:srgbClr val="00B050"/>
                </a:solidFill>
              </a:rPr>
              <a:t>// Dead code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"Else Condition"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if</a:t>
            </a:r>
            <a:r>
              <a:rPr lang="en-US" b="1">
                <a:solidFill>
                  <a:srgbClr val="000000"/>
                </a:solidFill>
              </a:rPr>
              <a:t> (</a:t>
            </a:r>
            <a:r>
              <a:rPr lang="en-US" b="1">
                <a:solidFill>
                  <a:srgbClr val="7F0055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  != </a:t>
            </a:r>
            <a:r>
              <a:rPr lang="en-US" b="1">
                <a:solidFill>
                  <a:srgbClr val="7F0055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) { </a:t>
            </a:r>
            <a:r>
              <a:rPr lang="en-US" b="1">
                <a:solidFill>
                  <a:srgbClr val="00B050"/>
                </a:solidFill>
              </a:rPr>
              <a:t>// Dead code // Comparing identical expressions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"If Condition"</a:t>
            </a:r>
            <a:r>
              <a:rPr lang="en-US" b="1">
                <a:solidFill>
                  <a:srgbClr val="000000"/>
                </a:solidFill>
              </a:rPr>
              <a:t>);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r>
              <a:rPr lang="en-US" b="1">
                <a:solidFill>
                  <a:srgbClr val="7F0055"/>
                </a:solidFill>
              </a:rPr>
              <a:t>else</a:t>
            </a:r>
            <a:r>
              <a:rPr lang="en-US" b="1">
                <a:solidFill>
                  <a:srgbClr val="000000"/>
                </a:solidFill>
              </a:rPr>
              <a:t> {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2A00FF"/>
                </a:solidFill>
              </a:rPr>
              <a:t>"Else Condition"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// Else Condition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21" y="532263"/>
            <a:ext cx="11778018" cy="258532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>
              <a:solidFill>
                <a:srgbClr val="C00000"/>
              </a:solidFill>
            </a:endParaRPr>
          </a:p>
          <a:p>
            <a:r>
              <a:rPr lang="en-US" smtClean="0">
                <a:solidFill>
                  <a:srgbClr val="C00000"/>
                </a:solidFill>
              </a:rPr>
              <a:t>Diff bw if-else-else if and switch case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Using </a:t>
            </a:r>
            <a:r>
              <a:rPr lang="en-US" b="1" smtClean="0">
                <a:solidFill>
                  <a:srgbClr val="7030A0"/>
                </a:solidFill>
              </a:rPr>
              <a:t>switch statement </a:t>
            </a:r>
            <a:r>
              <a:rPr lang="en-US" smtClean="0">
                <a:solidFill>
                  <a:srgbClr val="0070C0"/>
                </a:solidFill>
              </a:rPr>
              <a:t>we can improve </a:t>
            </a:r>
            <a:r>
              <a:rPr lang="en-US" b="1" smtClean="0">
                <a:solidFill>
                  <a:srgbClr val="7030A0"/>
                </a:solidFill>
              </a:rPr>
              <a:t>readability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If we use </a:t>
            </a:r>
            <a:r>
              <a:rPr lang="en-US" b="1" smtClean="0">
                <a:solidFill>
                  <a:srgbClr val="7030A0"/>
                </a:solidFill>
              </a:rPr>
              <a:t>if else - else if statement</a:t>
            </a:r>
            <a:r>
              <a:rPr lang="en-US" smtClean="0">
                <a:solidFill>
                  <a:srgbClr val="7030A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then it will start reading all the conditions, </a:t>
            </a:r>
            <a:r>
              <a:rPr lang="en-US" b="1" smtClean="0">
                <a:solidFill>
                  <a:srgbClr val="7030A0"/>
                </a:solidFill>
              </a:rPr>
              <a:t>so it’s performance becomes slow</a:t>
            </a:r>
          </a:p>
          <a:p>
            <a:r>
              <a:rPr lang="en-US" smtClean="0">
                <a:solidFill>
                  <a:srgbClr val="0070C0"/>
                </a:solidFill>
              </a:rPr>
              <a:t>If we </a:t>
            </a:r>
            <a:r>
              <a:rPr lang="en-US" b="1" smtClean="0">
                <a:solidFill>
                  <a:srgbClr val="7030A0"/>
                </a:solidFill>
              </a:rPr>
              <a:t>switch statement </a:t>
            </a:r>
            <a:r>
              <a:rPr lang="en-US" smtClean="0">
                <a:solidFill>
                  <a:srgbClr val="0070C0"/>
                </a:solidFill>
              </a:rPr>
              <a:t>directly it uses case matching labels, </a:t>
            </a:r>
            <a:r>
              <a:rPr lang="en-US" b="1" smtClean="0">
                <a:solidFill>
                  <a:srgbClr val="7030A0"/>
                </a:solidFill>
              </a:rPr>
              <a:t>so it’s performance becomes fast</a:t>
            </a:r>
          </a:p>
          <a:p>
            <a:r>
              <a:rPr lang="en-US" smtClean="0">
                <a:solidFill>
                  <a:srgbClr val="0070C0"/>
                </a:solidFill>
              </a:rPr>
              <a:t>In </a:t>
            </a:r>
            <a:r>
              <a:rPr lang="en-US" b="1" smtClean="0">
                <a:solidFill>
                  <a:srgbClr val="7030A0"/>
                </a:solidFill>
              </a:rPr>
              <a:t>switch statement don’t forget to use break keyword</a:t>
            </a:r>
            <a:r>
              <a:rPr lang="en-US" smtClean="0">
                <a:solidFill>
                  <a:srgbClr val="0070C0"/>
                </a:solidFill>
              </a:rPr>
              <a:t>, if there is no break keyword then from the matched cabel labels </a:t>
            </a:r>
            <a:r>
              <a:rPr lang="en-US" b="1" smtClean="0">
                <a:solidFill>
                  <a:srgbClr val="7030A0"/>
                </a:solidFill>
              </a:rPr>
              <a:t>it will execute all cases and default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20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71" y="968991"/>
            <a:ext cx="4435523" cy="507831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 = 10;</a:t>
            </a:r>
          </a:p>
          <a:p>
            <a:r>
              <a:rPr lang="en-US" b="1" smtClean="0">
                <a:solidFill>
                  <a:srgbClr val="7F0055"/>
                </a:solidFill>
              </a:rPr>
              <a:t>switch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r>
              <a:rPr lang="en-US" b="1" smtClean="0">
                <a:solidFill>
                  <a:srgbClr val="7F0055"/>
                </a:solidFill>
              </a:rPr>
              <a:t>case</a:t>
            </a:r>
            <a:r>
              <a:rPr lang="en-US" b="1" smtClean="0">
                <a:solidFill>
                  <a:srgbClr val="000000"/>
                </a:solidFill>
              </a:rPr>
              <a:t> 10: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10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case</a:t>
            </a:r>
            <a:r>
              <a:rPr lang="en-US" b="1" smtClean="0">
                <a:solidFill>
                  <a:srgbClr val="000000"/>
                </a:solidFill>
              </a:rPr>
              <a:t> 20: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20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case</a:t>
            </a:r>
            <a:r>
              <a:rPr lang="en-US" b="1" smtClean="0">
                <a:solidFill>
                  <a:srgbClr val="000000"/>
                </a:solidFill>
              </a:rPr>
              <a:t> 30: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30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Not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 smtClean="0"/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Case 10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Matched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1683" y="982639"/>
            <a:ext cx="5882185" cy="34163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(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 == 10)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"Condition 10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 == 20){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"Condition 20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 == 30)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"Condition 30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"Condition Not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 smtClean="0"/>
          </a:p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Condition 10 Matched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71" y="395785"/>
            <a:ext cx="10686198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Diff bw if-else-else if and switch case</a:t>
            </a:r>
          </a:p>
        </p:txBody>
      </p:sp>
    </p:spTree>
    <p:extLst>
      <p:ext uri="{BB962C8B-B14F-4D97-AF65-F5344CB8AC3E}">
        <p14:creationId xmlns:p14="http://schemas.microsoft.com/office/powerpoint/2010/main" val="357345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46" y="136477"/>
            <a:ext cx="10972800" cy="590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package</a:t>
            </a:r>
            <a:r>
              <a:rPr lang="en-US" b="1" smtClean="0">
                <a:solidFill>
                  <a:srgbClr val="000000"/>
                </a:solidFill>
              </a:rPr>
              <a:t> com.dl.one.statements;</a:t>
            </a:r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//No Statement and break keyword for case label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Eg2 {</a:t>
            </a:r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 = 20;</a:t>
            </a:r>
          </a:p>
          <a:p>
            <a:r>
              <a:rPr lang="en-US" b="1" smtClean="0">
                <a:solidFill>
                  <a:srgbClr val="7F0055"/>
                </a:solidFill>
              </a:rPr>
              <a:t>switch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key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r>
              <a:rPr lang="en-US" b="1" smtClean="0">
                <a:solidFill>
                  <a:srgbClr val="7F0055"/>
                </a:solidFill>
              </a:rPr>
              <a:t>case</a:t>
            </a:r>
            <a:r>
              <a:rPr lang="en-US" b="1" smtClean="0">
                <a:solidFill>
                  <a:srgbClr val="000000"/>
                </a:solidFill>
              </a:rPr>
              <a:t> 10: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10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case</a:t>
            </a:r>
            <a:r>
              <a:rPr lang="en-US" b="1" smtClean="0">
                <a:solidFill>
                  <a:srgbClr val="000000"/>
                </a:solidFill>
              </a:rPr>
              <a:t> 20:</a:t>
            </a:r>
          </a:p>
          <a:p>
            <a:r>
              <a:rPr lang="en-US" b="1" smtClean="0">
                <a:solidFill>
                  <a:srgbClr val="7F0055"/>
                </a:solidFill>
              </a:rPr>
              <a:t>case</a:t>
            </a:r>
            <a:r>
              <a:rPr lang="en-US" b="1" smtClean="0">
                <a:solidFill>
                  <a:srgbClr val="000000"/>
                </a:solidFill>
              </a:rPr>
              <a:t> 30: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30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: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"Case Not Matched"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b="1" smtClean="0">
                <a:solidFill>
                  <a:srgbClr val="7F0055"/>
                </a:solidFill>
              </a:rPr>
              <a:t>break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17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33" y="409433"/>
            <a:ext cx="11273051" cy="452431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C00000"/>
                </a:solidFill>
              </a:rPr>
              <a:t>//Best Practice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= 4;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% 2 == 0)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2A00FF"/>
                </a:solidFill>
              </a:rPr>
              <a:t>" is Even Number 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4 is Even Number</a:t>
            </a:r>
          </a:p>
          <a:p>
            <a:r>
              <a:rPr lang="en-US" smtClean="0">
                <a:solidFill>
                  <a:srgbClr val="000000"/>
                </a:solidFill>
              </a:rPr>
              <a:t>} 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2A00FF"/>
                </a:solidFill>
              </a:rPr>
              <a:t>" is Odd Number 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= 5;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% 2 != 0)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2A00FF"/>
                </a:solidFill>
              </a:rPr>
              <a:t>" is Odd Number 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5 is Odd Number</a:t>
            </a:r>
          </a:p>
          <a:p>
            <a:r>
              <a:rPr lang="en-US" smtClean="0">
                <a:solidFill>
                  <a:srgbClr val="000000"/>
                </a:solidFill>
              </a:rPr>
              <a:t>} 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2A00FF"/>
                </a:solidFill>
              </a:rPr>
              <a:t>" is Even Number 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58" y="491319"/>
            <a:ext cx="11109278" cy="34163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C00000"/>
                </a:solidFill>
              </a:rPr>
              <a:t>//Best Practice</a:t>
            </a:r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= 10;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&gt; 0)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"Postive"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Postive</a:t>
            </a:r>
          </a:p>
          <a:p>
            <a:r>
              <a:rPr lang="en-US" smtClean="0">
                <a:solidFill>
                  <a:srgbClr val="000000"/>
                </a:solidFill>
              </a:rPr>
              <a:t>} 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if</a:t>
            </a:r>
            <a:r>
              <a:rPr lang="en-US" b="1" smtClean="0">
                <a:solidFill>
                  <a:srgbClr val="000000"/>
                </a:solidFill>
              </a:rPr>
              <a:t> 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&lt; 0)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"Negative"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 </a:t>
            </a:r>
            <a:r>
              <a:rPr lang="en-US" b="1" smtClean="0">
                <a:solidFill>
                  <a:srgbClr val="7F0055"/>
                </a:solidFill>
              </a:rPr>
              <a:t>else</a:t>
            </a:r>
            <a:r>
              <a:rPr lang="en-US" b="1" smtClean="0">
                <a:solidFill>
                  <a:srgbClr val="000000"/>
                </a:solidFill>
              </a:rPr>
              <a:t>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"Zero"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5" y="464024"/>
            <a:ext cx="11177516" cy="397031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00B050"/>
                </a:solidFill>
              </a:rPr>
              <a:t>//Initialization part is optional</a:t>
            </a:r>
          </a:p>
          <a:p>
            <a:r>
              <a:rPr lang="en-US" smtClean="0">
                <a:solidFill>
                  <a:srgbClr val="C00000"/>
                </a:solidFill>
              </a:rPr>
              <a:t>//Best Practice</a:t>
            </a:r>
            <a:endParaRPr lang="en-US" smtClean="0">
              <a:solidFill>
                <a:srgbClr val="3F7F5F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 = 0;</a:t>
            </a:r>
          </a:p>
          <a:p>
            <a:r>
              <a:rPr lang="en-US" b="1" smtClean="0">
                <a:solidFill>
                  <a:srgbClr val="7F0055"/>
                </a:solidFill>
              </a:rPr>
              <a:t>for</a:t>
            </a:r>
            <a:r>
              <a:rPr lang="en-US" b="1" smtClean="0">
                <a:solidFill>
                  <a:srgbClr val="000000"/>
                </a:solidFill>
              </a:rPr>
              <a:t> (;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 &lt; 5;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4060" y="1009934"/>
            <a:ext cx="914400" cy="147732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740" y="641445"/>
            <a:ext cx="11054687" cy="397031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00B050"/>
                </a:solidFill>
              </a:rPr>
              <a:t>//Multiple Statements at initialization</a:t>
            </a:r>
          </a:p>
          <a:p>
            <a:r>
              <a:rPr lang="en-US" smtClean="0">
                <a:solidFill>
                  <a:srgbClr val="C00000"/>
                </a:solidFill>
              </a:rPr>
              <a:t>//Best Practice</a:t>
            </a:r>
            <a:endParaRPr lang="en-US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Eg2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 = 0;</a:t>
            </a:r>
          </a:p>
          <a:p>
            <a:r>
              <a:rPr lang="en-US" b="1" smtClean="0">
                <a:solidFill>
                  <a:srgbClr val="7F0055"/>
                </a:solidFill>
              </a:rPr>
              <a:t>for</a:t>
            </a:r>
            <a:r>
              <a:rPr lang="en-US" b="1" smtClean="0">
                <a:solidFill>
                  <a:srgbClr val="000000"/>
                </a:solidFill>
              </a:rPr>
              <a:t> (System.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"Hello Java"</a:t>
            </a:r>
            <a:r>
              <a:rPr lang="en-US" b="1" smtClean="0">
                <a:solidFill>
                  <a:srgbClr val="000000"/>
                </a:solidFill>
              </a:rPr>
              <a:t>), 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"Hello Python"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 &lt; 5; 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9526136" y="1160060"/>
            <a:ext cx="1897039" cy="203132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Hello Java</a:t>
            </a:r>
          </a:p>
          <a:p>
            <a:r>
              <a:rPr lang="en-US"/>
              <a:t>Hello Python</a:t>
            </a:r>
          </a:p>
          <a:p>
            <a:r>
              <a:rPr lang="en-US"/>
              <a:t>0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275" y="627797"/>
            <a:ext cx="10836322" cy="36933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00B050"/>
                </a:solidFill>
              </a:rPr>
              <a:t>//Can Take only single Initialization </a:t>
            </a:r>
          </a:p>
          <a:p>
            <a:r>
              <a:rPr lang="en-US" smtClean="0">
                <a:solidFill>
                  <a:srgbClr val="C00000"/>
                </a:solidFill>
              </a:rPr>
              <a:t>//Best Practice</a:t>
            </a:r>
            <a:endParaRPr lang="en-US" smtClean="0">
              <a:solidFill>
                <a:srgbClr val="00B050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Eg3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nn-NO" b="1" smtClean="0">
                <a:solidFill>
                  <a:srgbClr val="7F0055"/>
                </a:solidFill>
              </a:rPr>
              <a:t>for</a:t>
            </a:r>
            <a:r>
              <a:rPr lang="nn-NO" b="1" smtClean="0">
                <a:solidFill>
                  <a:srgbClr val="000000"/>
                </a:solidFill>
              </a:rPr>
              <a:t> (</a:t>
            </a:r>
            <a:r>
              <a:rPr lang="nn-NO" b="1" smtClean="0">
                <a:solidFill>
                  <a:srgbClr val="7F0055"/>
                </a:solidFill>
              </a:rPr>
              <a:t>int</a:t>
            </a:r>
            <a:r>
              <a:rPr lang="nn-NO" b="1" smtClean="0">
                <a:solidFill>
                  <a:srgbClr val="000000"/>
                </a:solidFill>
              </a:rPr>
              <a:t>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 = 0, </a:t>
            </a:r>
            <a:r>
              <a:rPr lang="nn-NO" b="1" smtClean="0">
                <a:solidFill>
                  <a:srgbClr val="6A3E3E"/>
                </a:solidFill>
              </a:rPr>
              <a:t>j</a:t>
            </a:r>
            <a:r>
              <a:rPr lang="nn-NO" b="1" smtClean="0">
                <a:solidFill>
                  <a:srgbClr val="000000"/>
                </a:solidFill>
              </a:rPr>
              <a:t> =0;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 &lt; 10 &amp;&amp; </a:t>
            </a:r>
            <a:r>
              <a:rPr lang="nn-NO" b="1" smtClean="0">
                <a:solidFill>
                  <a:srgbClr val="6A3E3E"/>
                </a:solidFill>
              </a:rPr>
              <a:t>j</a:t>
            </a:r>
            <a:r>
              <a:rPr lang="nn-NO" b="1" smtClean="0">
                <a:solidFill>
                  <a:srgbClr val="000000"/>
                </a:solidFill>
              </a:rPr>
              <a:t> &lt; 10; </a:t>
            </a:r>
            <a:r>
              <a:rPr lang="nn-NO" b="1" smtClean="0">
                <a:solidFill>
                  <a:srgbClr val="6A3E3E"/>
                </a:solidFill>
              </a:rPr>
              <a:t>i</a:t>
            </a:r>
            <a:r>
              <a:rPr lang="nn-NO" b="1" smtClean="0">
                <a:solidFill>
                  <a:srgbClr val="000000"/>
                </a:solidFill>
              </a:rPr>
              <a:t>++, </a:t>
            </a:r>
            <a:r>
              <a:rPr lang="nn-NO" b="1" smtClean="0">
                <a:solidFill>
                  <a:srgbClr val="6A3E3E"/>
                </a:solidFill>
              </a:rPr>
              <a:t>j</a:t>
            </a:r>
            <a:r>
              <a:rPr lang="nn-NO" b="1" smtClean="0">
                <a:solidFill>
                  <a:srgbClr val="000000"/>
                </a:solidFill>
              </a:rPr>
              <a:t>++)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i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2A00FF"/>
                </a:solidFill>
              </a:rPr>
              <a:t>"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j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9867331" y="1043295"/>
            <a:ext cx="1323833" cy="286232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0 0</a:t>
            </a:r>
          </a:p>
          <a:p>
            <a:r>
              <a:rPr lang="en-US"/>
              <a:t>1 1</a:t>
            </a:r>
          </a:p>
          <a:p>
            <a:r>
              <a:rPr lang="en-US"/>
              <a:t>2 2</a:t>
            </a:r>
          </a:p>
          <a:p>
            <a:r>
              <a:rPr lang="en-US"/>
              <a:t>3 3</a:t>
            </a:r>
          </a:p>
          <a:p>
            <a:r>
              <a:rPr lang="en-US"/>
              <a:t>4 4</a:t>
            </a:r>
          </a:p>
          <a:p>
            <a:r>
              <a:rPr lang="en-US"/>
              <a:t>5 5</a:t>
            </a:r>
          </a:p>
          <a:p>
            <a:r>
              <a:rPr lang="en-US"/>
              <a:t>6 6</a:t>
            </a:r>
          </a:p>
          <a:p>
            <a:r>
              <a:rPr lang="en-US"/>
              <a:t>7 7</a:t>
            </a:r>
          </a:p>
          <a:p>
            <a:r>
              <a:rPr lang="en-US"/>
              <a:t>8 8</a:t>
            </a:r>
          </a:p>
          <a:p>
            <a:r>
              <a:rPr lang="en-US"/>
              <a:t>9 </a:t>
            </a:r>
            <a:r>
              <a:rPr lang="en-US" smtClean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877</Words>
  <Application>Microsoft Office PowerPoint</Application>
  <PresentationFormat>Widescreen</PresentationFormat>
  <Paragraphs>265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88</cp:revision>
  <dcterms:created xsi:type="dcterms:W3CDTF">2022-10-31T10:13:18Z</dcterms:created>
  <dcterms:modified xsi:type="dcterms:W3CDTF">2022-10-31T16:17:55Z</dcterms:modified>
</cp:coreProperties>
</file>