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6" r:id="rId2"/>
    <p:sldId id="263" r:id="rId3"/>
    <p:sldId id="268" r:id="rId4"/>
    <p:sldId id="258" r:id="rId5"/>
    <p:sldId id="269" r:id="rId6"/>
    <p:sldId id="262" r:id="rId7"/>
    <p:sldId id="259" r:id="rId8"/>
    <p:sldId id="279" r:id="rId9"/>
    <p:sldId id="270" r:id="rId10"/>
    <p:sldId id="271" r:id="rId11"/>
    <p:sldId id="272" r:id="rId12"/>
    <p:sldId id="273" r:id="rId13"/>
    <p:sldId id="274" r:id="rId14"/>
    <p:sldId id="260" r:id="rId15"/>
    <p:sldId id="275" r:id="rId16"/>
    <p:sldId id="276" r:id="rId17"/>
    <p:sldId id="277" r:id="rId18"/>
    <p:sldId id="278"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6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91827-DB47-4308-8B55-B709B19351C8}" type="datetimeFigureOut">
              <a:rPr lang="de-DE" smtClean="0"/>
              <a:t>03.05.2015</a:t>
            </a:fld>
            <a:endParaRPr lang="de-DE"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1D53-738D-4273-B7A0-3984D0D2E5B2}" type="slidenum">
              <a:rPr lang="de-DE" smtClean="0"/>
              <a:t>‹Nr.›</a:t>
            </a:fld>
            <a:endParaRPr lang="de-DE" dirty="0"/>
          </a:p>
        </p:txBody>
      </p:sp>
    </p:spTree>
    <p:extLst>
      <p:ext uri="{BB962C8B-B14F-4D97-AF65-F5344CB8AC3E}">
        <p14:creationId xmlns:p14="http://schemas.microsoft.com/office/powerpoint/2010/main" val="215130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2</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11</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12</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13</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14</a:t>
            </a:fld>
            <a:endParaRPr lang="de-DE"/>
          </a:p>
        </p:txBody>
      </p:sp>
    </p:spTree>
    <p:extLst>
      <p:ext uri="{BB962C8B-B14F-4D97-AF65-F5344CB8AC3E}">
        <p14:creationId xmlns:p14="http://schemas.microsoft.com/office/powerpoint/2010/main" val="353995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15</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16</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18</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3</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4</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5</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6</a:t>
            </a:fld>
            <a:endParaRPr lang="de-DE"/>
          </a:p>
        </p:txBody>
      </p:sp>
    </p:spTree>
    <p:extLst>
      <p:ext uri="{BB962C8B-B14F-4D97-AF65-F5344CB8AC3E}">
        <p14:creationId xmlns:p14="http://schemas.microsoft.com/office/powerpoint/2010/main" val="98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8</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9</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10</a:t>
            </a:fld>
            <a:endParaRPr lang="de-DE"/>
          </a:p>
        </p:txBody>
      </p:sp>
    </p:spTree>
    <p:extLst>
      <p:ext uri="{BB962C8B-B14F-4D97-AF65-F5344CB8AC3E}">
        <p14:creationId xmlns:p14="http://schemas.microsoft.com/office/powerpoint/2010/main" val="415410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C33B4D5-E8D4-4C84-A0DF-7448EE402B2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60343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48E646B-B782-4EEB-A109-90A56E4DF0B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66938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EFF43D6-13AF-40E7-84E1-41A4BD989335}"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3964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61E33749-EB1F-4D10-9555-909FDE0665F9}"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0749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7327C620-995D-4361-82C8-FFE89A50B6B6}"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7630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7A9A353-D588-4EE9-9121-EB475D958AF3}"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93716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DC2858D-D233-48A5-8AAB-83027872D368}" type="datetime1">
              <a:rPr lang="de-DE" smtClean="0"/>
              <a:t>03.05.2015</a:t>
            </a:fld>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6269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ADE245B-0426-4098-BEDF-814186BDB8DF}" type="datetime1">
              <a:rPr lang="de-DE" smtClean="0"/>
              <a:t>03.05.2015</a:t>
            </a:fld>
            <a:endParaRPr lang="de-DE" dirty="0"/>
          </a:p>
        </p:txBody>
      </p:sp>
      <p:sp>
        <p:nvSpPr>
          <p:cNvPr id="4" name="Footer Placeholder 3"/>
          <p:cNvSpPr>
            <a:spLocks noGrp="1"/>
          </p:cNvSpPr>
          <p:nvPr>
            <p:ph type="ftr" sz="quarter" idx="11"/>
          </p:nvPr>
        </p:nvSpPr>
        <p:spPr/>
        <p:txBody>
          <a:bodyPr/>
          <a:lstStyle/>
          <a:p>
            <a:endParaRPr lang="de-DE" dirty="0"/>
          </a:p>
        </p:txBody>
      </p:sp>
      <p:sp>
        <p:nvSpPr>
          <p:cNvPr id="5" name="Slide Number Placeholder 4"/>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13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EDA9-7A55-41BC-93CA-C1D5D6645397}" type="datetime1">
              <a:rPr lang="de-DE" smtClean="0"/>
              <a:t>03.05.2015</a:t>
            </a:fld>
            <a:endParaRPr lang="de-DE" dirty="0"/>
          </a:p>
        </p:txBody>
      </p:sp>
      <p:sp>
        <p:nvSpPr>
          <p:cNvPr id="3" name="Footer Placeholder 2"/>
          <p:cNvSpPr>
            <a:spLocks noGrp="1"/>
          </p:cNvSpPr>
          <p:nvPr>
            <p:ph type="ftr" sz="quarter" idx="11"/>
          </p:nvPr>
        </p:nvSpPr>
        <p:spPr/>
        <p:txBody>
          <a:bodyPr/>
          <a:lstStyle/>
          <a:p>
            <a:endParaRPr lang="de-DE" dirty="0"/>
          </a:p>
        </p:txBody>
      </p:sp>
      <p:sp>
        <p:nvSpPr>
          <p:cNvPr id="4" name="Slide Number Placeholder 3"/>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795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F6E4E446-A80D-4810-B56C-9900A453E3DF}"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514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56BEA13F-AD9E-4E7A-9052-15B9C68D8265}"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6193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07D7C-4CFC-486E-95A1-DC2D37766A7B}" type="datetime1">
              <a:rPr lang="de-DE" smtClean="0"/>
              <a:t>03.05.2015</a:t>
            </a:fld>
            <a:endParaRPr lang="de-D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A4B3-4A2D-41F8-ABB6-3A93FC7C65B9}" type="slidenum">
              <a:rPr lang="de-DE" smtClean="0"/>
              <a:t>‹Nr.›</a:t>
            </a:fld>
            <a:endParaRPr lang="de-DE" dirty="0"/>
          </a:p>
        </p:txBody>
      </p:sp>
    </p:spTree>
    <p:extLst>
      <p:ext uri="{BB962C8B-B14F-4D97-AF65-F5344CB8AC3E}">
        <p14:creationId xmlns:p14="http://schemas.microsoft.com/office/powerpoint/2010/main" val="722141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attachment/results/word_with_stopwords/plots/plot_rel_log_xy.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attachment/results/word_with_stopwords/lili_OC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attachment/results/word_with_stopwords/acres_OCC" TargetMode="External"/><Relationship Id="rId5" Type="http://schemas.openxmlformats.org/officeDocument/2006/relationships/hyperlink" Target="attachment/results/word_with_stopwords/jeder_OCC" TargetMode="External"/><Relationship Id="rId4" Type="http://schemas.openxmlformats.org/officeDocument/2006/relationships/hyperlink" Target="attachment/results/word_with_stopwords/geschw_OC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attachment/results/word_with_stopwords/plots/occ_plot_rel.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attachment/results/word_with_stopwords/plots/occ_plot_rel_log_xy.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attachment/results/pair" TargetMode="External"/><Relationship Id="rId4" Type="http://schemas.openxmlformats.org/officeDocument/2006/relationships/hyperlink" Target="attachment/results/cha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attachment/results/char/plots/plot_rel.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attachment/results/pair/plots/plot_rel.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Visio-Zeichnung1.vsdx"/><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utenberg.org/" TargetMode="External"/><Relationship Id="rId5" Type="http://schemas.openxmlformats.org/officeDocument/2006/relationships/hyperlink" Target="word_count.man" TargetMode="External"/><Relationship Id="rId4" Type="http://schemas.openxmlformats.org/officeDocument/2006/relationships/hyperlink" Target="word_count.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attachment/results/word_with_stopwords/jed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attachment/results/word_with_stopwords/geschw" TargetMode="External"/><Relationship Id="rId5" Type="http://schemas.openxmlformats.org/officeDocument/2006/relationships/hyperlink" Target="attachment/ebooks/clean_Jedermann.txt" TargetMode="External"/><Relationship Id="rId4" Type="http://schemas.openxmlformats.org/officeDocument/2006/relationships/hyperlink" Target="attachment/ebooks/clean_Die_Geschwister.t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attachment/results/word/jeder" TargetMode="External"/><Relationship Id="rId5" Type="http://schemas.openxmlformats.org/officeDocument/2006/relationships/hyperlink" Target="attachment/results/word/geschw" TargetMode="External"/><Relationship Id="rId4" Type="http://schemas.openxmlformats.org/officeDocument/2006/relationships/hyperlink" Target="attachment/stopwords/germa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attachment/ebooks/clean_Liliom.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attachment/ebooks/clean_Ten_Acres.txt" TargetMode="External"/><Relationship Id="rId5" Type="http://schemas.openxmlformats.org/officeDocument/2006/relationships/hyperlink" Target="attachment/ebooks/clean_Jedermann.txt" TargetMode="External"/><Relationship Id="rId4" Type="http://schemas.openxmlformats.org/officeDocument/2006/relationships/hyperlink" Target="attachment/ebooks/clean_Die_Geschwister.tx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attachment/results/big" TargetMode="External"/><Relationship Id="rId4" Type="http://schemas.openxmlformats.org/officeDocument/2006/relationships/hyperlink" Target="attachment/results/wo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attachment/results/word_with_stopwords/plots/plot_rel.p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de-DE" dirty="0" smtClean="0"/>
              <a:t>Web Mining</a:t>
            </a:r>
            <a:br>
              <a:rPr lang="de-DE" dirty="0" smtClean="0"/>
            </a:br>
            <a:r>
              <a:rPr lang="de-DE" dirty="0" smtClean="0"/>
              <a:t>Übung 1</a:t>
            </a:r>
            <a:endParaRPr lang="de-DE" dirty="0"/>
          </a:p>
        </p:txBody>
      </p:sp>
      <p:sp>
        <p:nvSpPr>
          <p:cNvPr id="8" name="Untertitel 7"/>
          <p:cNvSpPr>
            <a:spLocks noGrp="1"/>
          </p:cNvSpPr>
          <p:nvPr>
            <p:ph type="subTitle" idx="1"/>
          </p:nvPr>
        </p:nvSpPr>
        <p:spPr/>
        <p:txBody>
          <a:bodyPr/>
          <a:lstStyle/>
          <a:p>
            <a:endParaRPr lang="de-DE" dirty="0" smtClean="0"/>
          </a:p>
          <a:p>
            <a:r>
              <a:rPr lang="de-DE" dirty="0" smtClean="0">
                <a:solidFill>
                  <a:schemeClr val="bg2">
                    <a:lumMod val="50000"/>
                  </a:schemeClr>
                </a:solidFill>
              </a:rPr>
              <a:t>Gruppe 15</a:t>
            </a:r>
          </a:p>
          <a:p>
            <a:r>
              <a:rPr lang="de-DE" dirty="0" smtClean="0">
                <a:solidFill>
                  <a:schemeClr val="bg2">
                    <a:lumMod val="50000"/>
                  </a:schemeClr>
                </a:solidFill>
              </a:rPr>
              <a:t>Patrick Bogdan, Christian Krebs, Rene Wilmes</a:t>
            </a:r>
            <a:endParaRPr lang="de-DE" dirty="0">
              <a:solidFill>
                <a:schemeClr val="bg2">
                  <a:lumMod val="50000"/>
                </a:schemeClr>
              </a:solidFill>
            </a:endParaRP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375814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9</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weisen nun sowohl die x- als auch die y-Achse </a:t>
            </a:r>
            <a:r>
              <a:rPr lang="de-DE" b="1" dirty="0" smtClean="0"/>
              <a:t>logarithmische</a:t>
            </a:r>
            <a:r>
              <a:rPr lang="de-DE" dirty="0" smtClean="0"/>
              <a:t> Skalierung auf. Auffällig ist, dass der vorherige logarithmische Rückgang der Kurven nicht mehr sichtbar ist. Stattdessen verlaufen die Kurven nun linear. Es lässt sich folgern, dass die Auftrittswahrscheinlichkeit tatsächlich einer doppelt logarithmischen Verteilung folgt.</a:t>
            </a:r>
          </a:p>
        </p:txBody>
      </p:sp>
      <p:sp>
        <p:nvSpPr>
          <p:cNvPr id="21" name="Textfeld 20"/>
          <p:cNvSpPr txBox="1"/>
          <p:nvPr/>
        </p:nvSpPr>
        <p:spPr>
          <a:xfrm>
            <a:off x="1437224" y="4320000"/>
            <a:ext cx="6269552" cy="276999"/>
          </a:xfrm>
          <a:prstGeom prst="rect">
            <a:avLst/>
          </a:prstGeom>
          <a:noFill/>
        </p:spPr>
        <p:txBody>
          <a:bodyPr wrap="square" rtlCol="0">
            <a:spAutoFit/>
          </a:bodyPr>
          <a:lstStyle/>
          <a:p>
            <a:pPr algn="ctr"/>
            <a:r>
              <a:rPr lang="de-DE" sz="1200" b="1" dirty="0" smtClean="0"/>
              <a:t>Abbildung 3.2</a:t>
            </a:r>
            <a:r>
              <a:rPr lang="de-DE" sz="1200" dirty="0" smtClean="0"/>
              <a:t>: </a:t>
            </a:r>
            <a:r>
              <a:rPr lang="de-DE" sz="1200" dirty="0" smtClean="0">
                <a:hlinkClick r:id="rId4" action="ppaction://hlinkfile"/>
              </a:rPr>
              <a:t>../</a:t>
            </a:r>
            <a:r>
              <a:rPr lang="de-DE" sz="1200" dirty="0" err="1" smtClean="0">
                <a:hlinkClick r:id="rId4" action="ppaction://hlinkfile"/>
              </a:rPr>
              <a:t>attachment</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/plot_rel_log_xy.png</a:t>
            </a:r>
            <a:endParaRPr lang="de-DE" sz="1200" dirty="0"/>
          </a:p>
        </p:txBody>
      </p:sp>
      <p:pic>
        <p:nvPicPr>
          <p:cNvPr id="8194" name="Picture 2" descr="G:\!GitHub\web-mining\ex1\abgabe\results\word_with_stopwords\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22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10</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r>
              <a:rPr lang="de-DE" dirty="0" smtClean="0"/>
              <a:t>Für diesen Teil der Aufgabe haben wir unseren Programm-Code aus Aufgabe 2 zusätzlich erweitert um uns auch eine Liste der Anzahl der Worte, die mit einer bestimmten Häufigkeit vorkommen, ausgeben zu lassen.</a:t>
            </a:r>
          </a:p>
          <a:p>
            <a:endParaRPr lang="de-DE" dirty="0"/>
          </a:p>
          <a:p>
            <a:r>
              <a:rPr lang="de-DE" dirty="0" smtClean="0"/>
              <a:t>Die untersuchten Texte bleiben die selben, auch hier wurden Stopp-Wörter nicht herausgefiltert und dementsprechend mitberücksichtigt.</a:t>
            </a:r>
          </a:p>
          <a:p>
            <a:endParaRPr lang="de-DE" dirty="0"/>
          </a:p>
          <a:p>
            <a:r>
              <a:rPr lang="de-DE" dirty="0" smtClean="0"/>
              <a:t>Die Ergebnisse finden sich in den folgenden Dateien:</a:t>
            </a:r>
          </a:p>
          <a:p>
            <a:pPr marL="742950" lvl="1" indent="-285750">
              <a:buFont typeface="Arial" pitchFamily="34" charset="0"/>
              <a:buChar char="•"/>
            </a:pPr>
            <a:r>
              <a:rPr lang="de-DE" dirty="0" smtClean="0"/>
              <a:t>	Die Geschwister:	</a:t>
            </a:r>
            <a:r>
              <a:rPr lang="de-DE" sz="1400" dirty="0" smtClean="0">
                <a:hlinkClick r:id="rId4" action="ppaction://hlinkfile"/>
              </a:rPr>
              <a:t>../</a:t>
            </a:r>
            <a:r>
              <a:rPr lang="de-DE" sz="1400" dirty="0" err="1" smtClean="0">
                <a:hlinkClick r:id="rId4" action="ppaction://hlinkfile"/>
              </a:rPr>
              <a:t>attachment</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word_with_stopwords</a:t>
            </a:r>
            <a:r>
              <a:rPr lang="de-DE" sz="1400" dirty="0" smtClean="0">
                <a:hlinkClick r:id="rId4" action="ppaction://hlinkfile"/>
              </a:rPr>
              <a:t>/</a:t>
            </a:r>
            <a:r>
              <a:rPr lang="de-DE" sz="1400" dirty="0" err="1" smtClean="0">
                <a:hlinkClick r:id="rId4" action="ppaction://hlinkfile"/>
              </a:rPr>
              <a:t>geschw_OCC</a:t>
            </a:r>
            <a:endParaRPr lang="de-DE" sz="1400" dirty="0" smtClean="0"/>
          </a:p>
          <a:p>
            <a:pPr marL="742950" lvl="1" indent="-285750">
              <a:buFont typeface="Arial" pitchFamily="34" charset="0"/>
              <a:buChar char="•"/>
            </a:pPr>
            <a:r>
              <a:rPr lang="de-DE" dirty="0" smtClean="0"/>
              <a:t>	Jedermann:	</a:t>
            </a:r>
            <a:r>
              <a:rPr lang="de-DE" sz="1400" dirty="0" smtClean="0">
                <a:hlinkClick r:id="rId5" action="ppaction://hlinkfile"/>
              </a:rPr>
              <a:t>../</a:t>
            </a:r>
            <a:r>
              <a:rPr lang="de-DE" sz="1400" dirty="0" err="1" smtClean="0">
                <a:hlinkClick r:id="rId5" action="ppaction://hlinkfile"/>
              </a:rPr>
              <a:t>attachment</a:t>
            </a:r>
            <a:r>
              <a:rPr lang="de-DE" sz="1400" dirty="0" smtClean="0">
                <a:hlinkClick r:id="rId5" action="ppaction://hlinkfile"/>
              </a:rPr>
              <a:t>/</a:t>
            </a:r>
            <a:r>
              <a:rPr lang="de-DE" sz="1400" dirty="0" err="1" smtClean="0">
                <a:hlinkClick r:id="rId5" action="ppaction://hlinkfile"/>
              </a:rPr>
              <a:t>results</a:t>
            </a:r>
            <a:r>
              <a:rPr lang="de-DE" sz="1400" dirty="0" smtClean="0">
                <a:hlinkClick r:id="rId5" action="ppaction://hlinkfile"/>
              </a:rPr>
              <a:t>/</a:t>
            </a:r>
            <a:r>
              <a:rPr lang="de-DE" sz="1400" dirty="0" err="1" smtClean="0">
                <a:hlinkClick r:id="rId5" action="ppaction://hlinkfile"/>
              </a:rPr>
              <a:t>word_with_stopwords</a:t>
            </a:r>
            <a:r>
              <a:rPr lang="de-DE" sz="1400" dirty="0" smtClean="0">
                <a:hlinkClick r:id="rId5" action="ppaction://hlinkfile"/>
              </a:rPr>
              <a:t>/</a:t>
            </a:r>
            <a:r>
              <a:rPr lang="de-DE" sz="1400" dirty="0" err="1" smtClean="0">
                <a:hlinkClick r:id="rId5" action="ppaction://hlinkfile"/>
              </a:rPr>
              <a:t>jeder_OCC</a:t>
            </a:r>
            <a:endParaRPr lang="de-DE" sz="1400" dirty="0" smtClean="0"/>
          </a:p>
          <a:p>
            <a:pPr marL="742950" lvl="1" indent="-285750">
              <a:buFont typeface="Arial" pitchFamily="34" charset="0"/>
              <a:buChar char="•"/>
            </a:pPr>
            <a:r>
              <a:rPr lang="de-DE" dirty="0" smtClean="0"/>
              <a:t>	</a:t>
            </a:r>
            <a:r>
              <a:rPr lang="de-DE" dirty="0" err="1" smtClean="0"/>
              <a:t>Ten</a:t>
            </a:r>
            <a:r>
              <a:rPr lang="de-DE" dirty="0" smtClean="0"/>
              <a:t> Acres </a:t>
            </a:r>
            <a:r>
              <a:rPr lang="de-DE" dirty="0" err="1" smtClean="0"/>
              <a:t>Enough</a:t>
            </a:r>
            <a:r>
              <a:rPr lang="de-DE" dirty="0" smtClean="0"/>
              <a:t>:</a:t>
            </a:r>
            <a:r>
              <a:rPr lang="de-DE" dirty="0"/>
              <a:t>	</a:t>
            </a:r>
            <a:r>
              <a:rPr lang="de-DE" sz="1400" dirty="0" smtClean="0">
                <a:hlinkClick r:id="rId6" action="ppaction://hlinkfile"/>
              </a:rPr>
              <a:t>../</a:t>
            </a:r>
            <a:r>
              <a:rPr lang="de-DE" sz="1400" dirty="0" err="1" smtClean="0">
                <a:hlinkClick r:id="rId6" action="ppaction://hlinkfile"/>
              </a:rPr>
              <a:t>attachment</a:t>
            </a:r>
            <a:r>
              <a:rPr lang="de-DE" sz="1400" dirty="0" smtClean="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word_with_stopwords</a:t>
            </a:r>
            <a:r>
              <a:rPr lang="de-DE" sz="1400" dirty="0" smtClean="0">
                <a:hlinkClick r:id="rId6" action="ppaction://hlinkfile"/>
              </a:rPr>
              <a:t>/</a:t>
            </a:r>
            <a:r>
              <a:rPr lang="de-DE" sz="1400" dirty="0" err="1" smtClean="0">
                <a:hlinkClick r:id="rId6" action="ppaction://hlinkfile"/>
              </a:rPr>
              <a:t>acres_OCC</a:t>
            </a:r>
            <a:endParaRPr lang="de-DE" sz="1400" dirty="0" smtClean="0"/>
          </a:p>
          <a:p>
            <a:pPr marL="742950" lvl="1" indent="-285750">
              <a:buFont typeface="Arial" pitchFamily="34" charset="0"/>
              <a:buChar char="•"/>
            </a:pPr>
            <a:r>
              <a:rPr lang="de-DE" dirty="0" smtClean="0"/>
              <a:t>	</a:t>
            </a:r>
            <a:r>
              <a:rPr lang="de-DE" dirty="0" err="1" smtClean="0"/>
              <a:t>Liliom</a:t>
            </a:r>
            <a:r>
              <a:rPr lang="de-DE" dirty="0" smtClean="0"/>
              <a:t>:		</a:t>
            </a:r>
            <a:r>
              <a:rPr lang="de-DE" sz="1400" dirty="0" smtClean="0">
                <a:hlinkClick r:id="rId7" action="ppaction://hlinkfile"/>
              </a:rPr>
              <a:t>../</a:t>
            </a:r>
            <a:r>
              <a:rPr lang="de-DE" sz="1400" dirty="0" err="1" smtClean="0">
                <a:hlinkClick r:id="rId7" action="ppaction://hlinkfile"/>
              </a:rPr>
              <a:t>attachment</a:t>
            </a:r>
            <a:r>
              <a:rPr lang="de-DE" sz="1400" dirty="0" smtClean="0">
                <a:hlinkClick r:id="rId7" action="ppaction://hlinkfile"/>
              </a:rPr>
              <a:t>/</a:t>
            </a:r>
            <a:r>
              <a:rPr lang="de-DE" sz="1400" dirty="0" err="1" smtClean="0">
                <a:hlinkClick r:id="rId7" action="ppaction://hlinkfile"/>
              </a:rPr>
              <a:t>results</a:t>
            </a:r>
            <a:r>
              <a:rPr lang="de-DE" sz="1400" dirty="0" smtClean="0">
                <a:hlinkClick r:id="rId7" action="ppaction://hlinkfile"/>
              </a:rPr>
              <a:t>/</a:t>
            </a:r>
            <a:r>
              <a:rPr lang="de-DE" sz="1400" dirty="0" err="1" smtClean="0">
                <a:hlinkClick r:id="rId7" action="ppaction://hlinkfile"/>
              </a:rPr>
              <a:t>word_with_stopwords</a:t>
            </a:r>
            <a:r>
              <a:rPr lang="de-DE" sz="1400" dirty="0" smtClean="0">
                <a:hlinkClick r:id="rId7" action="ppaction://hlinkfile"/>
              </a:rPr>
              <a:t>/</a:t>
            </a:r>
            <a:r>
              <a:rPr lang="de-DE" sz="1400" dirty="0" err="1" smtClean="0">
                <a:hlinkClick r:id="rId7" action="ppaction://hlinkfile"/>
              </a:rPr>
              <a:t>lili_OCC</a:t>
            </a:r>
            <a:endParaRPr lang="de-DE" sz="1400"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277178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Hier zeigen sich ähnliche Ergebnisse wie in der vorherigen Teilaufgabe. Man erkennt, dass Wörter die mit einer niedrigen Häufigkeit auftreten, trotzdem einen großen Anteil an der Gesamtanzahl der Wörter ausmachen. </a:t>
            </a:r>
            <a:r>
              <a:rPr lang="de-DE" dirty="0"/>
              <a:t>Z</a:t>
            </a:r>
            <a:r>
              <a:rPr lang="de-DE" dirty="0" smtClean="0"/>
              <a:t>.B. besteht der Text </a:t>
            </a:r>
            <a:r>
              <a:rPr lang="de-DE" i="1" dirty="0" smtClean="0"/>
              <a:t>Die Geschwister</a:t>
            </a:r>
            <a:r>
              <a:rPr lang="de-DE" dirty="0" smtClean="0"/>
              <a:t> zu mehr als 6% aus verschiedenen und nur ein mal vorkommenden Wörtern.</a:t>
            </a:r>
            <a:endParaRPr lang="de-DE" i="1" dirty="0" smtClean="0"/>
          </a:p>
        </p:txBody>
      </p:sp>
      <p:sp>
        <p:nvSpPr>
          <p:cNvPr id="21" name="Textfeld 20"/>
          <p:cNvSpPr txBox="1"/>
          <p:nvPr/>
        </p:nvSpPr>
        <p:spPr>
          <a:xfrm>
            <a:off x="1765150" y="4320000"/>
            <a:ext cx="5613701" cy="276999"/>
          </a:xfrm>
          <a:prstGeom prst="rect">
            <a:avLst/>
          </a:prstGeom>
          <a:noFill/>
        </p:spPr>
        <p:txBody>
          <a:bodyPr wrap="square" rtlCol="0">
            <a:spAutoFit/>
          </a:bodyPr>
          <a:lstStyle/>
          <a:p>
            <a:pPr algn="ctr"/>
            <a:r>
              <a:rPr lang="de-DE" sz="1200" b="1" dirty="0" smtClean="0"/>
              <a:t>Abbildung 3.3</a:t>
            </a:r>
            <a:r>
              <a:rPr lang="de-DE" sz="1200" dirty="0" smtClean="0"/>
              <a:t>: </a:t>
            </a:r>
            <a:r>
              <a:rPr lang="de-DE" sz="1200" dirty="0" smtClean="0">
                <a:hlinkClick r:id="rId4" action="ppaction://hlinkfile"/>
              </a:rPr>
              <a:t>../</a:t>
            </a:r>
            <a:r>
              <a:rPr lang="de-DE" sz="1200" dirty="0" err="1" smtClean="0">
                <a:hlinkClick r:id="rId4" action="ppaction://hlinkfile"/>
              </a:rPr>
              <a:t>attachment</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/occ_plot_rel.png</a:t>
            </a:r>
            <a:endParaRPr lang="de-DE" sz="1200" dirty="0"/>
          </a:p>
        </p:txBody>
      </p:sp>
      <p:pic>
        <p:nvPicPr>
          <p:cNvPr id="9218" name="Picture 2" descr="G:\!GitHub\web-mining\ex1\abgabe\results\word_with_stopwords\occ_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83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247317"/>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Eine logarithmische Skalierung beider Achsen zeigt auch hier, dass die Anzahl der Worte mit einer gewissen Häufigkeit über die Häufigkeit ebenfalls einer doppelt logarithmischen Verteilung folgt.</a:t>
            </a:r>
            <a:endParaRPr lang="de-DE" i="1" dirty="0" smtClean="0"/>
          </a:p>
        </p:txBody>
      </p:sp>
      <p:sp>
        <p:nvSpPr>
          <p:cNvPr id="21" name="Textfeld 20"/>
          <p:cNvSpPr txBox="1"/>
          <p:nvPr/>
        </p:nvSpPr>
        <p:spPr>
          <a:xfrm>
            <a:off x="1353697" y="4320000"/>
            <a:ext cx="6436606" cy="276999"/>
          </a:xfrm>
          <a:prstGeom prst="rect">
            <a:avLst/>
          </a:prstGeom>
          <a:noFill/>
        </p:spPr>
        <p:txBody>
          <a:bodyPr wrap="square" rtlCol="0">
            <a:spAutoFit/>
          </a:bodyPr>
          <a:lstStyle/>
          <a:p>
            <a:pPr algn="ctr"/>
            <a:r>
              <a:rPr lang="de-DE" sz="1200" b="1" dirty="0" smtClean="0"/>
              <a:t>Abbildung 3.4</a:t>
            </a:r>
            <a:r>
              <a:rPr lang="de-DE" sz="1200" dirty="0" smtClean="0"/>
              <a:t>: </a:t>
            </a:r>
            <a:r>
              <a:rPr lang="de-DE" sz="1200" dirty="0" smtClean="0">
                <a:hlinkClick r:id="rId4" action="ppaction://hlinkfile"/>
              </a:rPr>
              <a:t>../</a:t>
            </a:r>
            <a:r>
              <a:rPr lang="de-DE" sz="1200" dirty="0" err="1" smtClean="0">
                <a:hlinkClick r:id="rId4" action="ppaction://hlinkfile"/>
              </a:rPr>
              <a:t>attachment</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/occ_plot_rel_log_xy.png</a:t>
            </a:r>
            <a:endParaRPr lang="de-DE" sz="1200" dirty="0"/>
          </a:p>
        </p:txBody>
      </p:sp>
      <p:pic>
        <p:nvPicPr>
          <p:cNvPr id="10243" name="Picture 3" descr="G:\!GitHub\web-mining\ex1\abgabe\results\word_with_stopwords\occ_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3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r>
              <a:rPr lang="de-DE" dirty="0" smtClean="0"/>
              <a:t>Für diesen Teil der Aufgabe haben wir unseren Programm-Code aus Aufgabe 2 bzw. 3 b) zusätzlich erweitert, sodass es nicht nur Wörter sondern auch Buchstaben bzw. Buchstaben-Paare zählen kann.</a:t>
            </a:r>
          </a:p>
          <a:p>
            <a:endParaRPr lang="de-DE" dirty="0"/>
          </a:p>
          <a:p>
            <a:r>
              <a:rPr lang="de-DE" dirty="0" smtClean="0"/>
              <a:t>Die untersuchten Texte bleiben die selben, auch hier wurden Stopp-Wörter mit berücksichtigt und nicht herausgefiltert.</a:t>
            </a:r>
          </a:p>
          <a:p>
            <a:endParaRPr lang="de-DE" dirty="0"/>
          </a:p>
          <a:p>
            <a:r>
              <a:rPr lang="de-DE" dirty="0" smtClean="0"/>
              <a:t>Die Ergebnisse finden sich in den folgenden Verzeichnissen:</a:t>
            </a:r>
          </a:p>
          <a:p>
            <a:pPr marL="742950" lvl="1" indent="-285750">
              <a:buFont typeface="Arial" pitchFamily="34" charset="0"/>
              <a:buChar char="•"/>
            </a:pPr>
            <a:r>
              <a:rPr lang="de-DE" dirty="0" smtClean="0"/>
              <a:t>Buchstaben:	</a:t>
            </a:r>
            <a:r>
              <a:rPr lang="de-DE" sz="1400" dirty="0" smtClean="0">
                <a:hlinkClick r:id="rId4" action="ppaction://hlinkfile"/>
              </a:rPr>
              <a:t>../</a:t>
            </a:r>
            <a:r>
              <a:rPr lang="de-DE" sz="1400" dirty="0" err="1" smtClean="0">
                <a:hlinkClick r:id="rId4" action="ppaction://hlinkfile"/>
              </a:rPr>
              <a:t>attachment</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char</a:t>
            </a:r>
            <a:r>
              <a:rPr lang="de-DE" sz="1400" dirty="0" smtClean="0">
                <a:hlinkClick r:id="rId4" action="ppaction://hlinkfile"/>
              </a:rPr>
              <a:t>/</a:t>
            </a:r>
            <a:endParaRPr lang="de-DE" sz="1400" dirty="0" smtClean="0"/>
          </a:p>
          <a:p>
            <a:pPr marL="742950" lvl="1" indent="-285750">
              <a:buFont typeface="Arial" pitchFamily="34" charset="0"/>
              <a:buChar char="•"/>
            </a:pPr>
            <a:r>
              <a:rPr lang="de-DE" dirty="0" smtClean="0"/>
              <a:t>Buchstaben-Paare:	</a:t>
            </a:r>
            <a:r>
              <a:rPr lang="de-DE" sz="1400" dirty="0" smtClean="0">
                <a:hlinkClick r:id="rId5" action="ppaction://hlinkfile"/>
              </a:rPr>
              <a:t>../</a:t>
            </a:r>
            <a:r>
              <a:rPr lang="de-DE" sz="1400" dirty="0" err="1" smtClean="0">
                <a:hlinkClick r:id="rId5" action="ppaction://hlinkfile"/>
              </a:rPr>
              <a:t>attachment</a:t>
            </a:r>
            <a:r>
              <a:rPr lang="de-DE" sz="1400" dirty="0" smtClean="0">
                <a:hlinkClick r:id="rId5" action="ppaction://hlinkfile"/>
              </a:rPr>
              <a:t>/</a:t>
            </a:r>
            <a:r>
              <a:rPr lang="de-DE" sz="1400" dirty="0" err="1" smtClean="0">
                <a:hlinkClick r:id="rId5" action="ppaction://hlinkfile"/>
              </a:rPr>
              <a:t>results</a:t>
            </a:r>
            <a:r>
              <a:rPr lang="de-DE" sz="1400" dirty="0" smtClean="0">
                <a:hlinkClick r:id="rId5" action="ppaction://hlinkfile"/>
              </a:rPr>
              <a:t>/pair/</a:t>
            </a:r>
            <a:endParaRPr lang="de-DE" dirty="0"/>
          </a:p>
          <a:p>
            <a:pPr marL="742950" lvl="1" indent="-285750">
              <a:buFont typeface="Arial" pitchFamily="34" charset="0"/>
              <a:buChar char="•"/>
            </a:pPr>
            <a:endParaRPr lang="de-DE"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3456058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 in den einzelnen Texten verglichen. Die Kurven liegen alle relativ nah beieinander, was eine direkte Unterscheidung schwierig macht. Die Häufigkeitsverteilungen scheinen ähnlich zu sein.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4.1</a:t>
            </a:r>
            <a:r>
              <a:rPr lang="de-DE" sz="1200" dirty="0" smtClean="0"/>
              <a:t>: </a:t>
            </a:r>
            <a:r>
              <a:rPr lang="de-DE" sz="1200" dirty="0" smtClean="0">
                <a:hlinkClick r:id="rId4" action="ppaction://hlinkfile"/>
              </a:rPr>
              <a:t>../</a:t>
            </a:r>
            <a:r>
              <a:rPr lang="de-DE" sz="1200" dirty="0" err="1" smtClean="0">
                <a:hlinkClick r:id="rId4" action="ppaction://hlinkfile"/>
              </a:rPr>
              <a:t>attachment</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char</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/plot_rel.png</a:t>
            </a:r>
            <a:endParaRPr lang="de-DE" sz="1200" dirty="0"/>
          </a:p>
        </p:txBody>
      </p:sp>
      <p:pic>
        <p:nvPicPr>
          <p:cNvPr id="11266" name="Picture 2" descr="G:\!GitHub\web-mining\ex1\abgabe\results\cha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75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Im direkten Vergleich der jeweiligen Buchstaben lassen sich interessante Beobachtungen machen. Der Buchstabe </a:t>
            </a:r>
            <a:r>
              <a:rPr lang="de-DE" i="1" dirty="0" smtClean="0"/>
              <a:t>e </a:t>
            </a:r>
            <a:r>
              <a:rPr lang="de-DE" dirty="0" smtClean="0"/>
              <a:t>kommt in allen Texten am häufigsten vor. In beiden deutschen Texten sind außerdem die Buchstaben </a:t>
            </a:r>
            <a:r>
              <a:rPr lang="de-DE" i="1" dirty="0" smtClean="0"/>
              <a:t>n</a:t>
            </a:r>
            <a:r>
              <a:rPr lang="de-DE" dirty="0" smtClean="0"/>
              <a:t> und </a:t>
            </a:r>
            <a:r>
              <a:rPr lang="de-DE" i="1" dirty="0" smtClean="0"/>
              <a:t>r</a:t>
            </a:r>
            <a:r>
              <a:rPr lang="de-DE" dirty="0" smtClean="0"/>
              <a:t> oft vertreten, während die englischen Texte nur noch den Buchstaben </a:t>
            </a:r>
            <a:r>
              <a:rPr lang="de-DE" i="1" dirty="0" smtClean="0"/>
              <a:t>s</a:t>
            </a:r>
            <a:r>
              <a:rPr lang="de-DE" dirty="0" smtClean="0"/>
              <a:t> gemeinsam unter den Top 5 haben.</a:t>
            </a:r>
            <a:endParaRPr lang="de-DE" i="1" dirty="0" smtClean="0"/>
          </a:p>
        </p:txBody>
      </p:sp>
      <p:graphicFrame>
        <p:nvGraphicFramePr>
          <p:cNvPr id="3" name="Tabelle 2"/>
          <p:cNvGraphicFramePr>
            <a:graphicFrameLocks noGrp="1"/>
          </p:cNvGraphicFramePr>
          <p:nvPr>
            <p:extLst>
              <p:ext uri="{D42A27DB-BD31-4B8C-83A1-F6EECF244321}">
                <p14:modId xmlns:p14="http://schemas.microsoft.com/office/powerpoint/2010/main" val="2112106380"/>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a:t>
                      </a:r>
                      <a:endParaRPr lang="de-DE" dirty="0"/>
                    </a:p>
                  </a:txBody>
                  <a:tcPr/>
                </a:tc>
                <a:tc>
                  <a:txBody>
                    <a:bodyPr/>
                    <a:lstStyle/>
                    <a:p>
                      <a:r>
                        <a:rPr lang="de-DE" dirty="0" smtClean="0"/>
                        <a:t>0.105</a:t>
                      </a:r>
                      <a:endParaRPr lang="de-DE" dirty="0"/>
                    </a:p>
                  </a:txBody>
                  <a:tcPr/>
                </a:tc>
                <a:tc>
                  <a:txBody>
                    <a:bodyPr/>
                    <a:lstStyle/>
                    <a:p>
                      <a:r>
                        <a:rPr lang="de-DE" dirty="0" smtClean="0"/>
                        <a:t>e</a:t>
                      </a:r>
                      <a:endParaRPr lang="de-DE" dirty="0"/>
                    </a:p>
                  </a:txBody>
                  <a:tcPr/>
                </a:tc>
                <a:tc>
                  <a:txBody>
                    <a:bodyPr/>
                    <a:lstStyle/>
                    <a:p>
                      <a:r>
                        <a:rPr lang="de-DE" dirty="0" smtClean="0"/>
                        <a:t>0.098</a:t>
                      </a:r>
                      <a:endParaRPr lang="de-DE" dirty="0"/>
                    </a:p>
                  </a:txBody>
                  <a:tcPr/>
                </a:tc>
                <a:tc>
                  <a:txBody>
                    <a:bodyPr/>
                    <a:lstStyle/>
                    <a:p>
                      <a:r>
                        <a:rPr lang="de-DE" dirty="0" smtClean="0"/>
                        <a:t>e</a:t>
                      </a:r>
                      <a:endParaRPr lang="de-DE" dirty="0"/>
                    </a:p>
                  </a:txBody>
                  <a:tcPr/>
                </a:tc>
                <a:tc>
                  <a:txBody>
                    <a:bodyPr/>
                    <a:lstStyle/>
                    <a:p>
                      <a:r>
                        <a:rPr lang="de-DE" dirty="0" smtClean="0"/>
                        <a:t>0.091</a:t>
                      </a:r>
                      <a:endParaRPr lang="de-DE" dirty="0"/>
                    </a:p>
                  </a:txBody>
                  <a:tcPr/>
                </a:tc>
                <a:tc>
                  <a:txBody>
                    <a:bodyPr/>
                    <a:lstStyle/>
                    <a:p>
                      <a:r>
                        <a:rPr lang="de-DE" dirty="0" smtClean="0"/>
                        <a:t>e</a:t>
                      </a:r>
                      <a:endParaRPr lang="de-DE" dirty="0"/>
                    </a:p>
                  </a:txBody>
                  <a:tcPr/>
                </a:tc>
                <a:tc>
                  <a:txBody>
                    <a:bodyPr/>
                    <a:lstStyle/>
                    <a:p>
                      <a:r>
                        <a:rPr lang="de-DE" dirty="0" smtClean="0"/>
                        <a:t>0.078</a:t>
                      </a:r>
                      <a:endParaRPr lang="de-DE" dirty="0"/>
                    </a:p>
                  </a:txBody>
                  <a:tcPr/>
                </a:tc>
              </a:tr>
              <a:tr h="370840">
                <a:tc>
                  <a:txBody>
                    <a:bodyPr/>
                    <a:lstStyle/>
                    <a:p>
                      <a:r>
                        <a:rPr lang="de-DE" dirty="0" smtClean="0"/>
                        <a:t>2</a:t>
                      </a:r>
                      <a:endParaRPr lang="de-DE" dirty="0"/>
                    </a:p>
                  </a:txBody>
                  <a:tcPr/>
                </a:tc>
                <a:tc>
                  <a:txBody>
                    <a:bodyPr/>
                    <a:lstStyle/>
                    <a:p>
                      <a:r>
                        <a:rPr lang="de-DE" dirty="0" smtClean="0"/>
                        <a:t>n</a:t>
                      </a:r>
                      <a:endParaRPr lang="de-DE" dirty="0"/>
                    </a:p>
                  </a:txBody>
                  <a:tcPr/>
                </a:tc>
                <a:tc>
                  <a:txBody>
                    <a:bodyPr/>
                    <a:lstStyle/>
                    <a:p>
                      <a:r>
                        <a:rPr lang="de-DE" dirty="0" smtClean="0"/>
                        <a:t>0.065</a:t>
                      </a:r>
                      <a:endParaRPr lang="de-DE" dirty="0"/>
                    </a:p>
                  </a:txBody>
                  <a:tcPr/>
                </a:tc>
                <a:tc>
                  <a:txBody>
                    <a:bodyPr/>
                    <a:lstStyle/>
                    <a:p>
                      <a:r>
                        <a:rPr lang="de-DE" dirty="0" smtClean="0"/>
                        <a:t>n</a:t>
                      </a:r>
                      <a:endParaRPr lang="de-DE" dirty="0"/>
                    </a:p>
                  </a:txBody>
                  <a:tcPr/>
                </a:tc>
                <a:tc>
                  <a:txBody>
                    <a:bodyPr/>
                    <a:lstStyle/>
                    <a:p>
                      <a:r>
                        <a:rPr lang="de-DE" dirty="0" smtClean="0"/>
                        <a:t>0.054</a:t>
                      </a:r>
                      <a:endParaRPr lang="de-DE" dirty="0"/>
                    </a:p>
                  </a:txBody>
                  <a:tcPr/>
                </a:tc>
                <a:tc>
                  <a:txBody>
                    <a:bodyPr/>
                    <a:lstStyle/>
                    <a:p>
                      <a:r>
                        <a:rPr lang="de-DE" dirty="0" smtClean="0"/>
                        <a:t>r</a:t>
                      </a:r>
                      <a:endParaRPr lang="de-DE" dirty="0"/>
                    </a:p>
                  </a:txBody>
                  <a:tcPr/>
                </a:tc>
                <a:tc>
                  <a:txBody>
                    <a:bodyPr/>
                    <a:lstStyle/>
                    <a:p>
                      <a:r>
                        <a:rPr lang="de-DE" dirty="0" smtClean="0"/>
                        <a:t>0.052</a:t>
                      </a:r>
                      <a:endParaRPr lang="de-DE" dirty="0"/>
                    </a:p>
                  </a:txBody>
                  <a:tcPr/>
                </a:tc>
                <a:tc>
                  <a:txBody>
                    <a:bodyPr/>
                    <a:lstStyle/>
                    <a:p>
                      <a:r>
                        <a:rPr lang="de-DE" dirty="0" smtClean="0"/>
                        <a:t>i</a:t>
                      </a:r>
                      <a:endParaRPr lang="de-DE" dirty="0"/>
                    </a:p>
                  </a:txBody>
                  <a:tcPr/>
                </a:tc>
                <a:tc>
                  <a:txBody>
                    <a:bodyPr/>
                    <a:lstStyle/>
                    <a:p>
                      <a:r>
                        <a:rPr lang="de-DE" dirty="0" smtClean="0"/>
                        <a:t>0.055</a:t>
                      </a:r>
                      <a:endParaRPr lang="de-DE" dirty="0"/>
                    </a:p>
                  </a:txBody>
                  <a:tcPr/>
                </a:tc>
              </a:tr>
              <a:tr h="370840">
                <a:tc>
                  <a:txBody>
                    <a:bodyPr/>
                    <a:lstStyle/>
                    <a:p>
                      <a:r>
                        <a:rPr lang="de-DE" dirty="0" smtClean="0"/>
                        <a:t>3</a:t>
                      </a:r>
                      <a:endParaRPr lang="de-DE" dirty="0"/>
                    </a:p>
                  </a:txBody>
                  <a:tcPr/>
                </a:tc>
                <a:tc>
                  <a:txBody>
                    <a:bodyPr/>
                    <a:lstStyle/>
                    <a:p>
                      <a:r>
                        <a:rPr lang="de-DE" dirty="0" smtClean="0"/>
                        <a:t>t</a:t>
                      </a:r>
                      <a:endParaRPr lang="de-DE" dirty="0"/>
                    </a:p>
                  </a:txBody>
                  <a:tcPr/>
                </a:tc>
                <a:tc>
                  <a:txBody>
                    <a:bodyPr/>
                    <a:lstStyle/>
                    <a:p>
                      <a:r>
                        <a:rPr lang="de-DE" dirty="0" smtClean="0"/>
                        <a:t>0.055</a:t>
                      </a:r>
                      <a:endParaRPr lang="de-DE" dirty="0"/>
                    </a:p>
                  </a:txBody>
                  <a:tcPr/>
                </a:tc>
                <a:tc>
                  <a:txBody>
                    <a:bodyPr/>
                    <a:lstStyle/>
                    <a:p>
                      <a:r>
                        <a:rPr lang="de-DE" dirty="0" smtClean="0"/>
                        <a:t>r</a:t>
                      </a:r>
                      <a:endParaRPr lang="de-DE" dirty="0"/>
                    </a:p>
                  </a:txBody>
                  <a:tcPr/>
                </a:tc>
                <a:tc>
                  <a:txBody>
                    <a:bodyPr/>
                    <a:lstStyle/>
                    <a:p>
                      <a:r>
                        <a:rPr lang="de-DE" dirty="0" smtClean="0"/>
                        <a:t>0.043</a:t>
                      </a:r>
                      <a:endParaRPr lang="de-DE" dirty="0"/>
                    </a:p>
                  </a:txBody>
                  <a:tcPr/>
                </a:tc>
                <a:tc>
                  <a:txBody>
                    <a:bodyPr/>
                    <a:lstStyle/>
                    <a:p>
                      <a:r>
                        <a:rPr lang="de-DE" dirty="0" smtClean="0"/>
                        <a:t>t</a:t>
                      </a:r>
                      <a:endParaRPr lang="de-DE" dirty="0"/>
                    </a:p>
                  </a:txBody>
                  <a:tcPr/>
                </a:tc>
                <a:tc>
                  <a:txBody>
                    <a:bodyPr/>
                    <a:lstStyle/>
                    <a:p>
                      <a:r>
                        <a:rPr lang="de-DE" dirty="0" smtClean="0"/>
                        <a:t>0.048</a:t>
                      </a:r>
                      <a:endParaRPr lang="de-DE" dirty="0"/>
                    </a:p>
                  </a:txBody>
                  <a:tcPr/>
                </a:tc>
                <a:tc>
                  <a:txBody>
                    <a:bodyPr/>
                    <a:lstStyle/>
                    <a:p>
                      <a:r>
                        <a:rPr lang="de-DE" dirty="0" smtClean="0"/>
                        <a:t>l</a:t>
                      </a:r>
                      <a:endParaRPr lang="de-DE" dirty="0"/>
                    </a:p>
                  </a:txBody>
                  <a:tcPr/>
                </a:tc>
                <a:tc>
                  <a:txBody>
                    <a:bodyPr/>
                    <a:lstStyle/>
                    <a:p>
                      <a:r>
                        <a:rPr lang="de-DE" dirty="0" smtClean="0"/>
                        <a:t>0.051</a:t>
                      </a:r>
                      <a:endParaRPr lang="de-DE" dirty="0"/>
                    </a:p>
                  </a:txBody>
                  <a:tcPr/>
                </a:tc>
              </a:tr>
              <a:tr h="370840">
                <a:tc>
                  <a:txBody>
                    <a:bodyPr/>
                    <a:lstStyle/>
                    <a:p>
                      <a:r>
                        <a:rPr lang="de-DE" dirty="0" smtClean="0"/>
                        <a:t>4</a:t>
                      </a:r>
                      <a:endParaRPr lang="de-DE" dirty="0"/>
                    </a:p>
                  </a:txBody>
                  <a:tcPr/>
                </a:tc>
                <a:tc>
                  <a:txBody>
                    <a:bodyPr/>
                    <a:lstStyle/>
                    <a:p>
                      <a:r>
                        <a:rPr lang="de-DE" dirty="0" smtClean="0"/>
                        <a:t>r</a:t>
                      </a:r>
                      <a:endParaRPr lang="de-DE" dirty="0"/>
                    </a:p>
                  </a:txBody>
                  <a:tcPr/>
                </a:tc>
                <a:tc>
                  <a:txBody>
                    <a:bodyPr/>
                    <a:lstStyle/>
                    <a:p>
                      <a:r>
                        <a:rPr lang="de-DE" dirty="0" smtClean="0"/>
                        <a:t>0.049</a:t>
                      </a:r>
                      <a:endParaRPr lang="de-DE" dirty="0"/>
                    </a:p>
                  </a:txBody>
                  <a:tcPr/>
                </a:tc>
                <a:tc>
                  <a:txBody>
                    <a:bodyPr/>
                    <a:lstStyle/>
                    <a:p>
                      <a:r>
                        <a:rPr lang="de-DE" dirty="0" smtClean="0"/>
                        <a:t>i</a:t>
                      </a:r>
                      <a:endParaRPr lang="de-DE" dirty="0"/>
                    </a:p>
                  </a:txBody>
                  <a:tcPr/>
                </a:tc>
                <a:tc>
                  <a:txBody>
                    <a:bodyPr/>
                    <a:lstStyle/>
                    <a:p>
                      <a:r>
                        <a:rPr lang="de-DE" dirty="0" smtClean="0"/>
                        <a:t>0.040</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c>
                  <a:txBody>
                    <a:bodyPr/>
                    <a:lstStyle/>
                    <a:p>
                      <a:r>
                        <a:rPr lang="de-DE" dirty="0" smtClean="0"/>
                        <a:t>o</a:t>
                      </a:r>
                      <a:endParaRPr lang="de-DE" dirty="0"/>
                    </a:p>
                  </a:txBody>
                  <a:tcPr/>
                </a:tc>
                <a:tc>
                  <a:txBody>
                    <a:bodyPr/>
                    <a:lstStyle/>
                    <a:p>
                      <a:r>
                        <a:rPr lang="de-DE" dirty="0" smtClean="0"/>
                        <a:t>0.047</a:t>
                      </a:r>
                      <a:endParaRPr lang="de-DE" dirty="0"/>
                    </a:p>
                  </a:txBody>
                  <a:tcPr/>
                </a:tc>
              </a:tr>
              <a:tr h="370840">
                <a:tc>
                  <a:txBody>
                    <a:bodyPr/>
                    <a:lstStyle/>
                    <a:p>
                      <a:r>
                        <a:rPr lang="de-DE" dirty="0" smtClean="0"/>
                        <a:t>5</a:t>
                      </a:r>
                      <a:endParaRPr lang="de-DE" dirty="0"/>
                    </a:p>
                  </a:txBody>
                  <a:tcPr/>
                </a:tc>
                <a:tc>
                  <a:txBody>
                    <a:bodyPr/>
                    <a:lstStyle/>
                    <a:p>
                      <a:r>
                        <a:rPr lang="de-DE" dirty="0" smtClean="0"/>
                        <a:t>h</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0.047</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4.1</a:t>
            </a:r>
            <a:r>
              <a:rPr lang="de-DE" sz="1200" dirty="0" smtClean="0"/>
              <a:t>: Die fünf häufigsten Buchstaben und ihre relative Häufigkeit in den verschiedenen Texten.</a:t>
            </a:r>
            <a:endParaRPr lang="de-DE" sz="1200" dirty="0"/>
          </a:p>
        </p:txBody>
      </p:sp>
    </p:spTree>
    <p:extLst>
      <p:ext uri="{BB962C8B-B14F-4D97-AF65-F5344CB8AC3E}">
        <p14:creationId xmlns:p14="http://schemas.microsoft.com/office/powerpoint/2010/main" val="2932866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Buchstaben-Paare in den einzelnen Texten verglichen. Auffällig ist, dass, besonders in den Bereichen zwischen Rang 1 und 10, die deutschen Texte relativ nah beieinander liegen, während die englischen Texte besonders in den niedrigeren Rängen größere Varianzen aufweisen.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4.2</a:t>
            </a:r>
            <a:r>
              <a:rPr lang="de-DE" sz="1200" dirty="0" smtClean="0"/>
              <a:t>: </a:t>
            </a:r>
            <a:r>
              <a:rPr lang="de-DE" sz="1200" dirty="0" smtClean="0">
                <a:hlinkClick r:id="rId4" action="ppaction://hlinkfile"/>
              </a:rPr>
              <a:t>../</a:t>
            </a:r>
            <a:r>
              <a:rPr lang="de-DE" sz="1200" dirty="0" err="1" smtClean="0">
                <a:hlinkClick r:id="rId4" action="ppaction://hlinkfile"/>
              </a:rPr>
              <a:t>attachment</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/pair/</a:t>
            </a:r>
            <a:r>
              <a:rPr lang="de-DE" sz="1200" dirty="0" err="1" smtClean="0">
                <a:hlinkClick r:id="rId4" action="ppaction://hlinkfile"/>
              </a:rPr>
              <a:t>plots</a:t>
            </a:r>
            <a:r>
              <a:rPr lang="de-DE" sz="1200" dirty="0" smtClean="0">
                <a:hlinkClick r:id="rId4" action="ppaction://hlinkfile"/>
              </a:rPr>
              <a:t>/plot_rel.png</a:t>
            </a:r>
            <a:endParaRPr lang="de-DE" sz="1200" dirty="0"/>
          </a:p>
        </p:txBody>
      </p:sp>
      <p:pic>
        <p:nvPicPr>
          <p:cNvPr id="14338" name="Picture 2" descr="G:\!GitHub\web-mining\ex1\abgabe\results\pai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77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17</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In der obigen Tabelle sind die fünf häufigsten Buchstaben-Paare der jeweiligen Texte sowie ihre relative Häufigkeit aufgelistet. Auffällig ist, dass die ersten vier Buchstaben-Paare in den deutschen Texten die gleichen sind und mit ähnlicher Häufigkeit auftreten. Das Paar </a:t>
            </a:r>
            <a:r>
              <a:rPr lang="de-DE" i="1" dirty="0" smtClean="0"/>
              <a:t>er</a:t>
            </a:r>
            <a:r>
              <a:rPr lang="de-DE" dirty="0" smtClean="0"/>
              <a:t> findet sich in allen Texten sehr häufig. Bei den englischen Texten ist sonst nur das Paar </a:t>
            </a:r>
            <a:r>
              <a:rPr lang="de-DE" i="1" dirty="0" smtClean="0"/>
              <a:t>in </a:t>
            </a:r>
            <a:r>
              <a:rPr lang="de-DE" dirty="0" err="1" smtClean="0"/>
              <a:t>in</a:t>
            </a:r>
            <a:r>
              <a:rPr lang="de-DE" dirty="0" smtClean="0"/>
              <a:t> den Top 5 beider Texte vertreten.</a:t>
            </a:r>
          </a:p>
        </p:txBody>
      </p:sp>
      <p:graphicFrame>
        <p:nvGraphicFramePr>
          <p:cNvPr id="3" name="Tabelle 2"/>
          <p:cNvGraphicFramePr>
            <a:graphicFrameLocks noGrp="1"/>
          </p:cNvGraphicFramePr>
          <p:nvPr>
            <p:extLst>
              <p:ext uri="{D42A27DB-BD31-4B8C-83A1-F6EECF244321}">
                <p14:modId xmlns:p14="http://schemas.microsoft.com/office/powerpoint/2010/main" val="2594109236"/>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er</a:t>
                      </a:r>
                      <a:endParaRPr lang="de-DE" dirty="0"/>
                    </a:p>
                  </a:txBody>
                  <a:tcPr/>
                </a:tc>
                <a:tc>
                  <a:txBody>
                    <a:bodyPr/>
                    <a:lstStyle/>
                    <a:p>
                      <a:r>
                        <a:rPr lang="de-DE" dirty="0" smtClean="0"/>
                        <a:t>0.029</a:t>
                      </a:r>
                      <a:endParaRPr lang="de-DE" dirty="0"/>
                    </a:p>
                  </a:txBody>
                  <a:tcPr/>
                </a:tc>
                <a:tc>
                  <a:txBody>
                    <a:bodyPr/>
                    <a:lstStyle/>
                    <a:p>
                      <a:r>
                        <a:rPr lang="de-DE" dirty="0" smtClean="0"/>
                        <a:t>en</a:t>
                      </a:r>
                      <a:endParaRPr lang="de-DE" dirty="0"/>
                    </a:p>
                  </a:txBody>
                  <a:tcPr/>
                </a:tc>
                <a:tc>
                  <a:txBody>
                    <a:bodyPr/>
                    <a:lstStyle/>
                    <a:p>
                      <a:r>
                        <a:rPr lang="de-DE" dirty="0" smtClean="0"/>
                        <a:t>0.030</a:t>
                      </a:r>
                      <a:endParaRPr lang="de-DE" dirty="0"/>
                    </a:p>
                  </a:txBody>
                  <a:tcPr/>
                </a:tc>
                <a:tc>
                  <a:txBody>
                    <a:bodyPr/>
                    <a:lstStyle/>
                    <a:p>
                      <a:r>
                        <a:rPr lang="de-DE" dirty="0" smtClean="0"/>
                        <a:t>er</a:t>
                      </a:r>
                      <a:endParaRPr lang="de-DE" dirty="0"/>
                    </a:p>
                  </a:txBody>
                  <a:tcPr/>
                </a:tc>
                <a:tc>
                  <a:txBody>
                    <a:bodyPr/>
                    <a:lstStyle/>
                    <a:p>
                      <a:r>
                        <a:rPr lang="de-DE" dirty="0" smtClean="0"/>
                        <a:t>0.017</a:t>
                      </a:r>
                      <a:endParaRPr lang="de-DE" dirty="0"/>
                    </a:p>
                  </a:txBody>
                  <a:tcPr/>
                </a:tc>
                <a:tc>
                  <a:txBody>
                    <a:bodyPr/>
                    <a:lstStyle/>
                    <a:p>
                      <a:r>
                        <a:rPr lang="de-DE" dirty="0" smtClean="0"/>
                        <a:t>li</a:t>
                      </a:r>
                      <a:endParaRPr lang="de-DE" dirty="0"/>
                    </a:p>
                  </a:txBody>
                  <a:tcPr/>
                </a:tc>
                <a:tc>
                  <a:txBody>
                    <a:bodyPr/>
                    <a:lstStyle/>
                    <a:p>
                      <a:r>
                        <a:rPr lang="de-DE" dirty="0" smtClean="0"/>
                        <a:t>0.027</a:t>
                      </a:r>
                      <a:endParaRPr lang="de-DE" dirty="0"/>
                    </a:p>
                  </a:txBody>
                  <a:tcPr/>
                </a:tc>
              </a:tr>
              <a:tr h="370840">
                <a:tc>
                  <a:txBody>
                    <a:bodyPr/>
                    <a:lstStyle/>
                    <a:p>
                      <a:r>
                        <a:rPr lang="de-DE" dirty="0" smtClean="0"/>
                        <a:t>2</a:t>
                      </a:r>
                      <a:endParaRPr lang="de-DE" dirty="0"/>
                    </a:p>
                  </a:txBody>
                  <a:tcPr/>
                </a:tc>
                <a:tc>
                  <a:txBody>
                    <a:bodyPr/>
                    <a:lstStyle/>
                    <a:p>
                      <a:r>
                        <a:rPr lang="de-DE" dirty="0" smtClean="0"/>
                        <a:t>en</a:t>
                      </a:r>
                      <a:endParaRPr lang="de-DE" dirty="0"/>
                    </a:p>
                  </a:txBody>
                  <a:tcPr/>
                </a:tc>
                <a:tc>
                  <a:txBody>
                    <a:bodyPr/>
                    <a:lstStyle/>
                    <a:p>
                      <a:r>
                        <a:rPr lang="de-DE" dirty="0" smtClean="0"/>
                        <a:t>0.027</a:t>
                      </a:r>
                      <a:endParaRPr lang="de-DE" dirty="0"/>
                    </a:p>
                  </a:txBody>
                  <a:tcPr/>
                </a:tc>
                <a:tc>
                  <a:txBody>
                    <a:bodyPr/>
                    <a:lstStyle/>
                    <a:p>
                      <a:r>
                        <a:rPr lang="de-DE" dirty="0" smtClean="0"/>
                        <a:t>er</a:t>
                      </a:r>
                      <a:endParaRPr lang="de-DE" dirty="0"/>
                    </a:p>
                  </a:txBody>
                  <a:tcPr/>
                </a:tc>
                <a:tc>
                  <a:txBody>
                    <a:bodyPr/>
                    <a:lstStyle/>
                    <a:p>
                      <a:r>
                        <a:rPr lang="de-DE" dirty="0" smtClean="0"/>
                        <a:t>0.023</a:t>
                      </a:r>
                      <a:endParaRPr lang="de-DE" dirty="0"/>
                    </a:p>
                  </a:txBody>
                  <a:tcPr/>
                </a:tc>
                <a:tc>
                  <a:txBody>
                    <a:bodyPr/>
                    <a:lstStyle/>
                    <a:p>
                      <a:r>
                        <a:rPr lang="de-DE" dirty="0" smtClean="0"/>
                        <a:t>in</a:t>
                      </a:r>
                      <a:endParaRPr lang="de-DE" dirty="0"/>
                    </a:p>
                  </a:txBody>
                  <a:tcPr/>
                </a:tc>
                <a:tc>
                  <a:txBody>
                    <a:bodyPr/>
                    <a:lstStyle/>
                    <a:p>
                      <a:r>
                        <a:rPr lang="de-DE" dirty="0" smtClean="0"/>
                        <a:t>0.016</a:t>
                      </a:r>
                      <a:endParaRPr lang="de-DE" dirty="0"/>
                    </a:p>
                  </a:txBody>
                  <a:tcPr/>
                </a:tc>
                <a:tc>
                  <a:txBody>
                    <a:bodyPr/>
                    <a:lstStyle/>
                    <a:p>
                      <a:r>
                        <a:rPr lang="de-DE" dirty="0" smtClean="0"/>
                        <a:t>in</a:t>
                      </a:r>
                      <a:endParaRPr lang="de-DE" dirty="0"/>
                    </a:p>
                  </a:txBody>
                  <a:tcPr/>
                </a:tc>
                <a:tc>
                  <a:txBody>
                    <a:bodyPr/>
                    <a:lstStyle/>
                    <a:p>
                      <a:r>
                        <a:rPr lang="de-DE" dirty="0" smtClean="0"/>
                        <a:t>0.014</a:t>
                      </a:r>
                      <a:endParaRPr lang="de-DE" dirty="0"/>
                    </a:p>
                  </a:txBody>
                  <a:tcPr/>
                </a:tc>
              </a:tr>
              <a:tr h="370840">
                <a:tc>
                  <a:txBody>
                    <a:bodyPr/>
                    <a:lstStyle/>
                    <a:p>
                      <a:r>
                        <a:rPr lang="de-DE" dirty="0" smtClean="0"/>
                        <a:t>3</a:t>
                      </a:r>
                      <a:endParaRPr lang="de-DE" dirty="0"/>
                    </a:p>
                  </a:txBody>
                  <a:tcPr/>
                </a:tc>
                <a:tc>
                  <a:txBody>
                    <a:bodyPr/>
                    <a:lstStyle/>
                    <a:p>
                      <a:r>
                        <a:rPr lang="de-DE" dirty="0" err="1" smtClean="0"/>
                        <a:t>ch</a:t>
                      </a:r>
                      <a:endParaRPr lang="de-DE" dirty="0"/>
                    </a:p>
                  </a:txBody>
                  <a:tcPr/>
                </a:tc>
                <a:tc>
                  <a:txBody>
                    <a:bodyPr/>
                    <a:lstStyle/>
                    <a:p>
                      <a:r>
                        <a:rPr lang="de-DE" dirty="0" smtClean="0"/>
                        <a:t>0.023</a:t>
                      </a:r>
                      <a:endParaRPr lang="de-DE" dirty="0"/>
                    </a:p>
                  </a:txBody>
                  <a:tcPr/>
                </a:tc>
                <a:tc>
                  <a:txBody>
                    <a:bodyPr/>
                    <a:lstStyle/>
                    <a:p>
                      <a:r>
                        <a:rPr lang="de-DE" dirty="0" err="1" smtClean="0"/>
                        <a:t>ch</a:t>
                      </a:r>
                      <a:endParaRPr lang="de-DE" dirty="0"/>
                    </a:p>
                  </a:txBody>
                  <a:tcPr/>
                </a:tc>
                <a:tc>
                  <a:txBody>
                    <a:bodyPr/>
                    <a:lstStyle/>
                    <a:p>
                      <a:r>
                        <a:rPr lang="de-DE" dirty="0" smtClean="0"/>
                        <a:t>0.019</a:t>
                      </a:r>
                      <a:endParaRPr lang="de-DE" dirty="0"/>
                    </a:p>
                  </a:txBody>
                  <a:tcPr/>
                </a:tc>
                <a:tc>
                  <a:txBody>
                    <a:bodyPr/>
                    <a:lstStyle/>
                    <a:p>
                      <a:r>
                        <a:rPr lang="de-DE" dirty="0" err="1" smtClean="0"/>
                        <a:t>re</a:t>
                      </a:r>
                      <a:endParaRPr lang="de-DE" dirty="0"/>
                    </a:p>
                  </a:txBody>
                  <a:tcPr/>
                </a:tc>
                <a:tc>
                  <a:txBody>
                    <a:bodyPr/>
                    <a:lstStyle/>
                    <a:p>
                      <a:r>
                        <a:rPr lang="de-DE" dirty="0" smtClean="0"/>
                        <a:t>0.015</a:t>
                      </a:r>
                      <a:endParaRPr lang="de-DE" dirty="0"/>
                    </a:p>
                  </a:txBody>
                  <a:tcPr/>
                </a:tc>
                <a:tc>
                  <a:txBody>
                    <a:bodyPr/>
                    <a:lstStyle/>
                    <a:p>
                      <a:r>
                        <a:rPr lang="de-DE" dirty="0" smtClean="0"/>
                        <a:t>er</a:t>
                      </a:r>
                      <a:endParaRPr lang="de-DE" dirty="0"/>
                    </a:p>
                  </a:txBody>
                  <a:tcPr/>
                </a:tc>
                <a:tc>
                  <a:txBody>
                    <a:bodyPr/>
                    <a:lstStyle/>
                    <a:p>
                      <a:r>
                        <a:rPr lang="de-DE" dirty="0" smtClean="0"/>
                        <a:t>0.013</a:t>
                      </a:r>
                      <a:endParaRPr lang="de-DE" dirty="0"/>
                    </a:p>
                  </a:txBody>
                  <a:tcPr/>
                </a:tc>
              </a:tr>
              <a:tr h="370840">
                <a:tc>
                  <a:txBody>
                    <a:bodyPr/>
                    <a:lstStyle/>
                    <a:p>
                      <a:r>
                        <a:rPr lang="de-DE" dirty="0" smtClean="0"/>
                        <a:t>4</a:t>
                      </a:r>
                      <a:endParaRPr lang="de-DE" dirty="0"/>
                    </a:p>
                  </a:txBody>
                  <a:tcPr/>
                </a:tc>
                <a:tc>
                  <a:txBody>
                    <a:bodyPr/>
                    <a:lstStyle/>
                    <a:p>
                      <a:r>
                        <a:rPr lang="de-DE" dirty="0" err="1" smtClean="0"/>
                        <a:t>ge</a:t>
                      </a:r>
                      <a:endParaRPr lang="de-DE" dirty="0"/>
                    </a:p>
                  </a:txBody>
                  <a:tcPr/>
                </a:tc>
                <a:tc>
                  <a:txBody>
                    <a:bodyPr/>
                    <a:lstStyle/>
                    <a:p>
                      <a:r>
                        <a:rPr lang="de-DE" dirty="0" smtClean="0"/>
                        <a:t>0.017</a:t>
                      </a:r>
                      <a:endParaRPr lang="de-DE" dirty="0"/>
                    </a:p>
                  </a:txBody>
                  <a:tcPr/>
                </a:tc>
                <a:tc>
                  <a:txBody>
                    <a:bodyPr/>
                    <a:lstStyle/>
                    <a:p>
                      <a:r>
                        <a:rPr lang="de-DE" dirty="0" err="1" smtClean="0"/>
                        <a:t>ge</a:t>
                      </a:r>
                      <a:endParaRPr lang="de-DE" dirty="0"/>
                    </a:p>
                  </a:txBody>
                  <a:tcPr/>
                </a:tc>
                <a:tc>
                  <a:txBody>
                    <a:bodyPr/>
                    <a:lstStyle/>
                    <a:p>
                      <a:r>
                        <a:rPr lang="de-DE" dirty="0" smtClean="0"/>
                        <a:t>0.015</a:t>
                      </a:r>
                      <a:endParaRPr lang="de-DE" dirty="0"/>
                    </a:p>
                  </a:txBody>
                  <a:tcPr/>
                </a:tc>
                <a:tc>
                  <a:txBody>
                    <a:bodyPr/>
                    <a:lstStyle/>
                    <a:p>
                      <a:r>
                        <a:rPr lang="de-DE" dirty="0" err="1" smtClean="0"/>
                        <a:t>ed</a:t>
                      </a:r>
                      <a:endParaRPr lang="de-DE" dirty="0"/>
                    </a:p>
                  </a:txBody>
                  <a:tcPr/>
                </a:tc>
                <a:tc>
                  <a:txBody>
                    <a:bodyPr/>
                    <a:lstStyle/>
                    <a:p>
                      <a:r>
                        <a:rPr lang="de-DE" dirty="0" smtClean="0"/>
                        <a:t>0.015</a:t>
                      </a:r>
                      <a:endParaRPr lang="de-DE" dirty="0"/>
                    </a:p>
                  </a:txBody>
                  <a:tcPr/>
                </a:tc>
                <a:tc>
                  <a:txBody>
                    <a:bodyPr/>
                    <a:lstStyle/>
                    <a:p>
                      <a:r>
                        <a:rPr lang="de-DE" dirty="0" err="1" smtClean="0"/>
                        <a:t>ar</a:t>
                      </a:r>
                      <a:endParaRPr lang="de-DE" dirty="0"/>
                    </a:p>
                  </a:txBody>
                  <a:tcPr/>
                </a:tc>
                <a:tc>
                  <a:txBody>
                    <a:bodyPr/>
                    <a:lstStyle/>
                    <a:p>
                      <a:r>
                        <a:rPr lang="de-DE" dirty="0" smtClean="0"/>
                        <a:t>0.012</a:t>
                      </a:r>
                      <a:endParaRPr lang="de-DE" dirty="0"/>
                    </a:p>
                  </a:txBody>
                  <a:tcPr/>
                </a:tc>
              </a:tr>
              <a:tr h="370840">
                <a:tc>
                  <a:txBody>
                    <a:bodyPr/>
                    <a:lstStyle/>
                    <a:p>
                      <a:r>
                        <a:rPr lang="de-DE" dirty="0" smtClean="0"/>
                        <a:t>5</a:t>
                      </a:r>
                      <a:endParaRPr lang="de-DE" dirty="0"/>
                    </a:p>
                  </a:txBody>
                  <a:tcPr/>
                </a:tc>
                <a:tc>
                  <a:txBody>
                    <a:bodyPr/>
                    <a:lstStyle/>
                    <a:p>
                      <a:r>
                        <a:rPr lang="de-DE" dirty="0" smtClean="0"/>
                        <a:t>ei</a:t>
                      </a:r>
                      <a:endParaRPr lang="de-DE" dirty="0"/>
                    </a:p>
                  </a:txBody>
                  <a:tcPr/>
                </a:tc>
                <a:tc>
                  <a:txBody>
                    <a:bodyPr/>
                    <a:lstStyle/>
                    <a:p>
                      <a:r>
                        <a:rPr lang="de-DE" dirty="0" smtClean="0"/>
                        <a:t>0.016</a:t>
                      </a:r>
                      <a:endParaRPr lang="de-DE" dirty="0"/>
                    </a:p>
                  </a:txBody>
                  <a:tcPr/>
                </a:tc>
                <a:tc>
                  <a:txBody>
                    <a:bodyPr/>
                    <a:lstStyle/>
                    <a:p>
                      <a:r>
                        <a:rPr lang="de-DE" dirty="0" smtClean="0"/>
                        <a:t>he</a:t>
                      </a:r>
                      <a:endParaRPr lang="de-DE" dirty="0"/>
                    </a:p>
                  </a:txBody>
                  <a:tcPr/>
                </a:tc>
                <a:tc>
                  <a:txBody>
                    <a:bodyPr/>
                    <a:lstStyle/>
                    <a:p>
                      <a:r>
                        <a:rPr lang="de-DE" dirty="0" smtClean="0"/>
                        <a:t>0.015</a:t>
                      </a:r>
                      <a:endParaRPr lang="de-DE" dirty="0"/>
                    </a:p>
                  </a:txBody>
                  <a:tcPr/>
                </a:tc>
                <a:tc>
                  <a:txBody>
                    <a:bodyPr/>
                    <a:lstStyle/>
                    <a:p>
                      <a:r>
                        <a:rPr lang="de-DE" dirty="0" smtClean="0"/>
                        <a:t>es</a:t>
                      </a:r>
                      <a:endParaRPr lang="de-DE" dirty="0"/>
                    </a:p>
                  </a:txBody>
                  <a:tcPr/>
                </a:tc>
                <a:tc>
                  <a:txBody>
                    <a:bodyPr/>
                    <a:lstStyle/>
                    <a:p>
                      <a:r>
                        <a:rPr lang="de-DE" dirty="0" smtClean="0"/>
                        <a:t>0.012</a:t>
                      </a:r>
                      <a:endParaRPr lang="de-DE" dirty="0"/>
                    </a:p>
                  </a:txBody>
                  <a:tcPr/>
                </a:tc>
                <a:tc>
                  <a:txBody>
                    <a:bodyPr/>
                    <a:lstStyle/>
                    <a:p>
                      <a:r>
                        <a:rPr lang="de-DE" dirty="0" err="1" smtClean="0"/>
                        <a:t>om</a:t>
                      </a:r>
                      <a:endParaRPr lang="de-DE" dirty="0"/>
                    </a:p>
                  </a:txBody>
                  <a:tcPr/>
                </a:tc>
                <a:tc>
                  <a:txBody>
                    <a:bodyPr/>
                    <a:lstStyle/>
                    <a:p>
                      <a:r>
                        <a:rPr lang="de-DE" dirty="0" smtClean="0"/>
                        <a:t>0.012</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4.2</a:t>
            </a:r>
            <a:r>
              <a:rPr lang="de-DE" sz="1200" dirty="0" smtClean="0"/>
              <a:t>: Die fünf häufigsten Buchstaben-Paare und ihre relative Häufigkeit in den verschiedenen Texten.</a:t>
            </a:r>
            <a:endParaRPr lang="de-DE" sz="1200" dirty="0"/>
          </a:p>
        </p:txBody>
      </p:sp>
    </p:spTree>
    <p:extLst>
      <p:ext uri="{BB962C8B-B14F-4D97-AF65-F5344CB8AC3E}">
        <p14:creationId xmlns:p14="http://schemas.microsoft.com/office/powerpoint/2010/main" val="2427844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416320"/>
          </a:xfrm>
          <a:prstGeom prst="rect">
            <a:avLst/>
          </a:prstGeom>
          <a:noFill/>
        </p:spPr>
        <p:txBody>
          <a:bodyPr wrap="square" rtlCol="0">
            <a:spAutoFit/>
          </a:bodyPr>
          <a:lstStyle/>
          <a:p>
            <a:r>
              <a:rPr lang="de-DE" b="1" dirty="0" smtClean="0"/>
              <a:t>Idee: </a:t>
            </a:r>
            <a:r>
              <a:rPr lang="de-DE" dirty="0" smtClean="0"/>
              <a:t>Web-Mining Anwendung, die eine Hunderasse entgegen nimmt und diese nach der Meinung des Webs klassifiziert.</a:t>
            </a:r>
          </a:p>
          <a:p>
            <a:endParaRPr lang="de-DE" dirty="0"/>
          </a:p>
          <a:p>
            <a:r>
              <a:rPr lang="de-DE" b="1" dirty="0" smtClean="0"/>
              <a:t>Umsetzung: </a:t>
            </a:r>
          </a:p>
          <a:p>
            <a:pPr marL="342900" indent="-342900">
              <a:buAutoNum type="arabicPeriod"/>
            </a:pPr>
            <a:r>
              <a:rPr lang="de-DE" dirty="0" err="1" smtClean="0"/>
              <a:t>Klassifizierer</a:t>
            </a:r>
            <a:r>
              <a:rPr lang="de-DE" dirty="0" smtClean="0"/>
              <a:t> wird mit Trainingsdaten gefüttert die positive als auch negative Beispiele enthalten. (z.B. </a:t>
            </a:r>
            <a:r>
              <a:rPr lang="de-DE" i="1" dirty="0" smtClean="0"/>
              <a:t>unfreundlich</a:t>
            </a:r>
            <a:r>
              <a:rPr lang="de-DE" dirty="0" smtClean="0"/>
              <a:t>, </a:t>
            </a:r>
            <a:r>
              <a:rPr lang="de-DE" i="1" dirty="0" smtClean="0"/>
              <a:t>beißen</a:t>
            </a:r>
            <a:r>
              <a:rPr lang="de-DE" dirty="0" smtClean="0"/>
              <a:t>, </a:t>
            </a:r>
            <a:r>
              <a:rPr lang="de-DE" i="1" dirty="0" smtClean="0"/>
              <a:t>gefährlich</a:t>
            </a:r>
            <a:r>
              <a:rPr lang="de-DE" dirty="0" smtClean="0"/>
              <a:t>…)</a:t>
            </a:r>
          </a:p>
          <a:p>
            <a:pPr marL="342900" indent="-342900">
              <a:buAutoNum type="arabicPeriod"/>
            </a:pPr>
            <a:r>
              <a:rPr lang="de-DE" dirty="0" smtClean="0"/>
              <a:t>User übergibt die gewünschte Hunderasse als Eingabe.</a:t>
            </a:r>
          </a:p>
          <a:p>
            <a:pPr marL="342900" indent="-342900">
              <a:buAutoNum type="arabicPeriod"/>
            </a:pPr>
            <a:r>
              <a:rPr lang="de-DE" dirty="0" smtClean="0"/>
              <a:t>Web Crawler durchsucht das Web nach Seiten auf denen die angegebene Hunderasse erwähnt wird.</a:t>
            </a:r>
          </a:p>
          <a:p>
            <a:pPr marL="342900" indent="-342900">
              <a:buAutoNum type="arabicPeriod"/>
            </a:pPr>
            <a:r>
              <a:rPr lang="de-DE" dirty="0" err="1" smtClean="0"/>
              <a:t>Klassifizierer</a:t>
            </a:r>
            <a:r>
              <a:rPr lang="de-DE" dirty="0" smtClean="0"/>
              <a:t> klassifiziert die Erwähnungen jeweils in </a:t>
            </a:r>
            <a:r>
              <a:rPr lang="de-DE" i="1" dirty="0" smtClean="0"/>
              <a:t>gut</a:t>
            </a:r>
            <a:r>
              <a:rPr lang="de-DE" dirty="0" smtClean="0"/>
              <a:t> bzw. </a:t>
            </a:r>
            <a:r>
              <a:rPr lang="de-DE" i="1" dirty="0" smtClean="0"/>
              <a:t>schlecht</a:t>
            </a:r>
            <a:r>
              <a:rPr lang="de-DE" dirty="0" smtClean="0"/>
              <a:t>.</a:t>
            </a:r>
          </a:p>
          <a:p>
            <a:pPr marL="342900" indent="-342900">
              <a:buAutoNum type="arabicPeriod"/>
            </a:pPr>
            <a:r>
              <a:rPr lang="de-DE" dirty="0" smtClean="0"/>
              <a:t>Nach dem alle Daten klassifiziert wurden wird die Anzahl der positiven und negativen Einträge gegenüber gestellt. Ausgegeben wird was überwiegt.</a:t>
            </a:r>
            <a:endParaRPr lang="de-DE" dirty="0"/>
          </a:p>
        </p:txBody>
      </p:sp>
    </p:spTree>
    <p:extLst>
      <p:ext uri="{BB962C8B-B14F-4D97-AF65-F5344CB8AC3E}">
        <p14:creationId xmlns:p14="http://schemas.microsoft.com/office/powerpoint/2010/main" val="146180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4"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69332"/>
          </a:xfrm>
          <a:prstGeom prst="rect">
            <a:avLst/>
          </a:prstGeom>
          <a:noFill/>
        </p:spPr>
        <p:txBody>
          <a:bodyPr wrap="square" rtlCol="0">
            <a:spAutoFit/>
          </a:bodyPr>
          <a:lstStyle/>
          <a:p>
            <a:r>
              <a:rPr lang="de-DE" b="1" dirty="0" smtClean="0"/>
              <a:t>Schematischer Ablauf:</a:t>
            </a:r>
            <a:endParaRPr lang="de-DE" b="1" dirty="0"/>
          </a:p>
        </p:txBody>
      </p:sp>
      <p:graphicFrame>
        <p:nvGraphicFramePr>
          <p:cNvPr id="5" name="Objekt 4"/>
          <p:cNvGraphicFramePr>
            <a:graphicFrameLocks noChangeAspect="1"/>
          </p:cNvGraphicFramePr>
          <p:nvPr>
            <p:extLst>
              <p:ext uri="{D42A27DB-BD31-4B8C-83A1-F6EECF244321}">
                <p14:modId xmlns:p14="http://schemas.microsoft.com/office/powerpoint/2010/main" val="3594416621"/>
              </p:ext>
            </p:extLst>
          </p:nvPr>
        </p:nvGraphicFramePr>
        <p:xfrm>
          <a:off x="636821" y="2416927"/>
          <a:ext cx="7870359" cy="2024147"/>
        </p:xfrm>
        <a:graphic>
          <a:graphicData uri="http://schemas.openxmlformats.org/presentationml/2006/ole">
            <mc:AlternateContent xmlns:mc="http://schemas.openxmlformats.org/markup-compatibility/2006">
              <mc:Choice xmlns:v="urn:schemas-microsoft-com:vml" Requires="v">
                <p:oleObj spid="_x0000_s5180" name="Visio" r:id="rId5" imgW="6295988" imgH="1619190" progId="Visio.Drawing.15">
                  <p:embed/>
                </p:oleObj>
              </mc:Choice>
              <mc:Fallback>
                <p:oleObj name="Visio" r:id="rId5" imgW="6295988" imgH="1619190" progId="Visio.Drawing.15">
                  <p:embed/>
                  <p:pic>
                    <p:nvPicPr>
                      <p:cNvPr id="0" name=""/>
                      <p:cNvPicPr/>
                      <p:nvPr/>
                    </p:nvPicPr>
                    <p:blipFill>
                      <a:blip r:embed="rId6"/>
                      <a:stretch>
                        <a:fillRect/>
                      </a:stretch>
                    </p:blipFill>
                    <p:spPr>
                      <a:xfrm>
                        <a:off x="636821" y="2416927"/>
                        <a:ext cx="7870359" cy="2024147"/>
                      </a:xfrm>
                      <a:prstGeom prst="rect">
                        <a:avLst/>
                      </a:prstGeom>
                    </p:spPr>
                  </p:pic>
                </p:oleObj>
              </mc:Fallback>
            </mc:AlternateContent>
          </a:graphicData>
        </a:graphic>
      </p:graphicFrame>
    </p:spTree>
    <p:extLst>
      <p:ext uri="{BB962C8B-B14F-4D97-AF65-F5344CB8AC3E}">
        <p14:creationId xmlns:p14="http://schemas.microsoft.com/office/powerpoint/2010/main" val="1718742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Programm</a:t>
            </a:r>
            <a:endParaRPr lang="de-DE" dirty="0"/>
          </a:p>
        </p:txBody>
      </p:sp>
      <p:sp>
        <p:nvSpPr>
          <p:cNvPr id="21" name="Textfeld 20"/>
          <p:cNvSpPr txBox="1"/>
          <p:nvPr/>
        </p:nvSpPr>
        <p:spPr>
          <a:xfrm>
            <a:off x="465512" y="1459724"/>
            <a:ext cx="8212975" cy="4801314"/>
          </a:xfrm>
          <a:prstGeom prst="rect">
            <a:avLst/>
          </a:prstGeom>
          <a:noFill/>
        </p:spPr>
        <p:txBody>
          <a:bodyPr wrap="square" rtlCol="0">
            <a:spAutoFit/>
          </a:bodyPr>
          <a:lstStyle/>
          <a:p>
            <a:r>
              <a:rPr lang="de-DE" dirty="0" smtClean="0"/>
              <a:t>Programm wurde in Python (v. 3.4) geschrieben. (Link zur Datei: </a:t>
            </a:r>
            <a:r>
              <a:rPr lang="de-DE" i="1" dirty="0" smtClean="0">
                <a:hlinkClick r:id="rId4" action="ppaction://hlinkfile"/>
              </a:rPr>
              <a:t>word_count.py</a:t>
            </a:r>
            <a:r>
              <a:rPr lang="de-DE" b="1" i="1" dirty="0" smtClean="0"/>
              <a:t>, </a:t>
            </a:r>
            <a:r>
              <a:rPr lang="de-DE" dirty="0" smtClean="0"/>
              <a:t>Manual: </a:t>
            </a:r>
            <a:r>
              <a:rPr lang="de-DE" i="1" dirty="0" err="1" smtClean="0">
                <a:hlinkClick r:id="rId5" action="ppaction://hlinkfile"/>
              </a:rPr>
              <a:t>word_count.man</a:t>
            </a:r>
            <a:r>
              <a:rPr lang="de-DE" dirty="0" smtClean="0"/>
              <a:t>)</a:t>
            </a:r>
          </a:p>
          <a:p>
            <a:endParaRPr lang="de-DE" dirty="0"/>
          </a:p>
          <a:p>
            <a:r>
              <a:rPr lang="de-DE" b="1" dirty="0" smtClean="0"/>
              <a:t>Workflow: </a:t>
            </a:r>
          </a:p>
          <a:p>
            <a:pPr marL="342900" indent="-342900">
              <a:buAutoNum type="arabicPeriod"/>
            </a:pPr>
            <a:r>
              <a:rPr lang="de-DE" dirty="0" smtClean="0"/>
              <a:t>Liest Text-Datei ein welche als Parameter übergeben wird.</a:t>
            </a:r>
          </a:p>
          <a:p>
            <a:pPr marL="342900" indent="-342900">
              <a:buAutoNum type="arabicPeriod"/>
            </a:pPr>
            <a:r>
              <a:rPr lang="de-DE" dirty="0" smtClean="0"/>
              <a:t>Normalisiert den Text</a:t>
            </a:r>
          </a:p>
          <a:p>
            <a:pPr marL="800100" lvl="1" indent="-342900">
              <a:buFont typeface="Arial" pitchFamily="34" charset="0"/>
              <a:buChar char="•"/>
            </a:pPr>
            <a:r>
              <a:rPr lang="de-DE" dirty="0" smtClean="0"/>
              <a:t>Ersetzt vorkommenden Satz und Sonderzeichen (z.B.: . , - _ „“ etc.) durch Leerzeichen.</a:t>
            </a:r>
          </a:p>
          <a:p>
            <a:pPr marL="800100" lvl="1" indent="-342900">
              <a:buFont typeface="Arial" pitchFamily="34" charset="0"/>
              <a:buChar char="•"/>
            </a:pPr>
            <a:r>
              <a:rPr lang="de-DE" dirty="0" smtClean="0"/>
              <a:t>Ersetzt alle Großbuchstaben durch Kleinbuchstaben.</a:t>
            </a:r>
            <a:endParaRPr lang="de-DE" dirty="0"/>
          </a:p>
          <a:p>
            <a:pPr marL="342900" indent="-342900">
              <a:buAutoNum type="arabicPeriod"/>
            </a:pPr>
            <a:r>
              <a:rPr lang="de-DE" dirty="0" smtClean="0"/>
              <a:t>Falls </a:t>
            </a:r>
            <a:r>
              <a:rPr lang="de-DE" dirty="0" err="1" smtClean="0"/>
              <a:t>Stopword</a:t>
            </a:r>
            <a:r>
              <a:rPr lang="de-DE" dirty="0" smtClean="0"/>
              <a:t> </a:t>
            </a:r>
            <a:r>
              <a:rPr lang="de-DE" dirty="0" err="1" smtClean="0"/>
              <a:t>Flag</a:t>
            </a:r>
            <a:r>
              <a:rPr lang="de-DE" dirty="0" smtClean="0"/>
              <a:t> gesetzt ist:</a:t>
            </a:r>
          </a:p>
          <a:p>
            <a:pPr marL="800100" lvl="1" indent="-342900">
              <a:buFont typeface="Arial" pitchFamily="34" charset="0"/>
              <a:buChar char="•"/>
            </a:pPr>
            <a:r>
              <a:rPr lang="de-DE" dirty="0" smtClean="0"/>
              <a:t>Löscht alle </a:t>
            </a:r>
            <a:r>
              <a:rPr lang="de-DE" dirty="0" err="1" smtClean="0"/>
              <a:t>Stopwords</a:t>
            </a:r>
            <a:r>
              <a:rPr lang="de-DE" dirty="0" smtClean="0"/>
              <a:t> aus dem Text.</a:t>
            </a:r>
          </a:p>
          <a:p>
            <a:pPr marL="342900" indent="-342900">
              <a:buFont typeface="+mj-lt"/>
              <a:buAutoNum type="arabicPeriod"/>
            </a:pPr>
            <a:r>
              <a:rPr lang="de-DE" dirty="0" smtClean="0"/>
              <a:t>Zählt alle Wörter die durch Leerzeichen getrennt sind, sortiert diese anhand ihrer Häufigkeit und gibt die </a:t>
            </a:r>
            <a:r>
              <a:rPr lang="de-DE" b="1" dirty="0" smtClean="0"/>
              <a:t>x</a:t>
            </a:r>
            <a:r>
              <a:rPr lang="de-DE" dirty="0" smtClean="0"/>
              <a:t> häufigsten aus. (Ausgabe sowohl im Terminal als auch in Output-Datei möglich, </a:t>
            </a:r>
            <a:r>
              <a:rPr lang="de-DE" b="1" dirty="0" smtClean="0"/>
              <a:t>x</a:t>
            </a:r>
            <a:r>
              <a:rPr lang="de-DE" dirty="0" smtClean="0"/>
              <a:t> kann als Parameter übergeben werden.)</a:t>
            </a:r>
          </a:p>
          <a:p>
            <a:endParaRPr lang="de-DE" dirty="0"/>
          </a:p>
          <a:p>
            <a:pPr lvl="0"/>
            <a:r>
              <a:rPr lang="de-DE" dirty="0" smtClean="0"/>
              <a:t>(Anmerkung: Alle Texte stammen aus dem </a:t>
            </a:r>
            <a:r>
              <a:rPr lang="de-DE" dirty="0" smtClean="0">
                <a:hlinkClick r:id="rId6"/>
              </a:rPr>
              <a:t>Project Gutenberg</a:t>
            </a:r>
            <a:r>
              <a:rPr lang="de-DE" dirty="0" smtClean="0"/>
              <a:t>. Copyright- </a:t>
            </a:r>
            <a:r>
              <a:rPr lang="de-DE" dirty="0"/>
              <a:t>und Lizenzhinweise wurden vor der Analyse händig </a:t>
            </a:r>
            <a:r>
              <a:rPr lang="de-DE" dirty="0" smtClean="0"/>
              <a:t>aus den Dateien entfernt.)</a:t>
            </a:r>
            <a:endParaRPr lang="de-DE" dirty="0"/>
          </a:p>
        </p:txBody>
      </p:sp>
    </p:spTree>
    <p:extLst>
      <p:ext uri="{BB962C8B-B14F-4D97-AF65-F5344CB8AC3E}">
        <p14:creationId xmlns:p14="http://schemas.microsoft.com/office/powerpoint/2010/main" val="1441423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a)</a:t>
            </a:r>
            <a:endParaRPr lang="de-DE" dirty="0"/>
          </a:p>
        </p:txBody>
      </p:sp>
      <p:sp>
        <p:nvSpPr>
          <p:cNvPr id="2" name="Textfeld 1"/>
          <p:cNvSpPr txBox="1"/>
          <p:nvPr/>
        </p:nvSpPr>
        <p:spPr>
          <a:xfrm>
            <a:off x="203202" y="1505875"/>
            <a:ext cx="5652476" cy="4801314"/>
          </a:xfrm>
          <a:prstGeom prst="rect">
            <a:avLst/>
          </a:prstGeom>
          <a:noFill/>
        </p:spPr>
        <p:txBody>
          <a:bodyPr wrap="square" rtlCol="0">
            <a:spAutoFit/>
          </a:bodyPr>
          <a:lstStyle/>
          <a:p>
            <a:pPr lvl="0"/>
            <a:r>
              <a:rPr lang="de-DE" dirty="0" smtClean="0"/>
              <a:t>Verglichen wurden die Texte:</a:t>
            </a:r>
            <a:endParaRPr lang="de-DE" dirty="0"/>
          </a:p>
          <a:p>
            <a:pPr lvl="0"/>
            <a:r>
              <a:rPr lang="de-DE" dirty="0" smtClean="0">
                <a:hlinkClick r:id="rId4" action="ppaction://hlinkfile"/>
              </a:rPr>
              <a:t>Die Geschwister</a:t>
            </a:r>
            <a:r>
              <a:rPr lang="de-DE" dirty="0" smtClean="0"/>
              <a:t> – Johann Wolfgang von Goethe</a:t>
            </a:r>
          </a:p>
          <a:p>
            <a:pPr lvl="0"/>
            <a:r>
              <a:rPr lang="de-DE" dirty="0" smtClean="0">
                <a:hlinkClick r:id="rId5" action="ppaction://hlinkfile"/>
              </a:rPr>
              <a:t>Jedermann</a:t>
            </a:r>
            <a:r>
              <a:rPr lang="de-DE" dirty="0" smtClean="0"/>
              <a:t> – Hugo von Hofmannsthal</a:t>
            </a:r>
          </a:p>
          <a:p>
            <a:pPr lvl="0"/>
            <a:endParaRPr lang="de-DE" dirty="0"/>
          </a:p>
          <a:p>
            <a:pPr lvl="0"/>
            <a:r>
              <a:rPr lang="de-DE" dirty="0" smtClean="0"/>
              <a:t>Die </a:t>
            </a:r>
            <a:r>
              <a:rPr lang="de-DE" dirty="0"/>
              <a:t>30 am häufigsten </a:t>
            </a:r>
            <a:r>
              <a:rPr lang="de-DE" dirty="0" smtClean="0"/>
              <a:t>vorkommenden Worte sind </a:t>
            </a:r>
            <a:r>
              <a:rPr lang="de-DE" dirty="0"/>
              <a:t>bei den Texten </a:t>
            </a:r>
            <a:r>
              <a:rPr lang="de-DE" dirty="0" smtClean="0"/>
              <a:t>ähnlich, sie haben 21 Worte gemeinsam (</a:t>
            </a:r>
            <a:r>
              <a:rPr lang="de-DE" dirty="0" smtClean="0">
                <a:solidFill>
                  <a:srgbClr val="FF0000"/>
                </a:solidFill>
              </a:rPr>
              <a:t>rot</a:t>
            </a:r>
            <a:r>
              <a:rPr lang="de-DE" dirty="0" smtClean="0"/>
              <a:t>). </a:t>
            </a:r>
          </a:p>
          <a:p>
            <a:pPr lvl="0"/>
            <a:endParaRPr lang="de-DE" dirty="0" smtClean="0"/>
          </a:p>
          <a:p>
            <a:pPr lvl="0"/>
            <a:r>
              <a:rPr lang="de-DE" dirty="0" smtClean="0"/>
              <a:t>Das heißt bei einer Klassifizierung über die 30 häufigsten Worte werden unterschiedliche Texte trotzdem ähnlich klassifiziert und wahrscheinlich gleich zugeordnet.</a:t>
            </a:r>
          </a:p>
          <a:p>
            <a:pPr lvl="0"/>
            <a:endParaRPr lang="de-DE" dirty="0"/>
          </a:p>
          <a:p>
            <a:pPr lvl="0"/>
            <a:r>
              <a:rPr lang="de-DE" dirty="0" smtClean="0"/>
              <a:t>Viele dieser Wörter sind sogenannten Stoppwörter, welche in allen Texten sehr häufig auftreten aber i.d.R. irrelevant für die Erfassung des Inhalts sind.</a:t>
            </a:r>
          </a:p>
          <a:p>
            <a:pPr lvl="0"/>
            <a:endParaRPr lang="de-DE" dirty="0"/>
          </a:p>
          <a:p>
            <a:pPr lvl="0"/>
            <a:r>
              <a:rPr lang="de-DE" b="1" dirty="0" smtClean="0"/>
              <a:t>Ergebnisse: </a:t>
            </a:r>
            <a:r>
              <a:rPr lang="de-DE" sz="1400" dirty="0" smtClean="0">
                <a:hlinkClick r:id="rId6" action="ppaction://hlinkfile"/>
              </a:rPr>
              <a:t>../</a:t>
            </a:r>
            <a:r>
              <a:rPr lang="de-DE" sz="1400" dirty="0" err="1" smtClean="0">
                <a:hlinkClick r:id="rId6" action="ppaction://hlinkfile"/>
              </a:rPr>
              <a:t>attachment</a:t>
            </a:r>
            <a:r>
              <a:rPr lang="de-DE" sz="1400" dirty="0" smtClean="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word_with_stopwords</a:t>
            </a:r>
            <a:r>
              <a:rPr lang="de-DE" sz="1400" dirty="0" smtClean="0">
                <a:hlinkClick r:id="rId6" action="ppaction://hlinkfile"/>
              </a:rPr>
              <a:t>/</a:t>
            </a:r>
            <a:r>
              <a:rPr lang="de-DE" sz="1400" dirty="0" err="1" smtClean="0">
                <a:hlinkClick r:id="rId6" action="ppaction://hlinkfile"/>
              </a:rPr>
              <a:t>geschw</a:t>
            </a:r>
            <a:endParaRPr lang="de-DE" sz="1400" dirty="0" smtClean="0"/>
          </a:p>
          <a:p>
            <a:pPr lvl="0"/>
            <a:r>
              <a:rPr lang="de-DE" dirty="0"/>
              <a:t> </a:t>
            </a:r>
            <a:r>
              <a:rPr lang="de-DE" dirty="0" smtClean="0"/>
              <a:t>                    </a:t>
            </a:r>
            <a:r>
              <a:rPr lang="de-DE" sz="1400" dirty="0" smtClean="0">
                <a:hlinkClick r:id="rId7" action="ppaction://hlinkfile"/>
              </a:rPr>
              <a:t>../</a:t>
            </a:r>
            <a:r>
              <a:rPr lang="de-DE" sz="1400" dirty="0" err="1" smtClean="0">
                <a:hlinkClick r:id="rId7" action="ppaction://hlinkfile"/>
              </a:rPr>
              <a:t>attachment</a:t>
            </a:r>
            <a:r>
              <a:rPr lang="de-DE" sz="1400" dirty="0" smtClean="0">
                <a:hlinkClick r:id="rId7" action="ppaction://hlinkfile"/>
              </a:rPr>
              <a:t>/</a:t>
            </a:r>
            <a:r>
              <a:rPr lang="de-DE" sz="1400" dirty="0" err="1" smtClean="0">
                <a:hlinkClick r:id="rId7" action="ppaction://hlinkfile"/>
              </a:rPr>
              <a:t>results</a:t>
            </a:r>
            <a:r>
              <a:rPr lang="de-DE" sz="1400" dirty="0" smtClean="0">
                <a:hlinkClick r:id="rId7" action="ppaction://hlinkfile"/>
              </a:rPr>
              <a:t>/</a:t>
            </a:r>
            <a:r>
              <a:rPr lang="de-DE" sz="1400" dirty="0" err="1" smtClean="0">
                <a:hlinkClick r:id="rId7" action="ppaction://hlinkfile"/>
              </a:rPr>
              <a:t>word_with_stopwords</a:t>
            </a:r>
            <a:r>
              <a:rPr lang="de-DE" sz="1400" dirty="0" smtClean="0">
                <a:hlinkClick r:id="rId7" action="ppaction://hlinkfile"/>
              </a:rPr>
              <a:t>/jeder</a:t>
            </a:r>
            <a:endParaRPr lang="de-DE" sz="1400" dirty="0"/>
          </a:p>
        </p:txBody>
      </p:sp>
      <p:graphicFrame>
        <p:nvGraphicFramePr>
          <p:cNvPr id="3" name="Tabelle 2"/>
          <p:cNvGraphicFramePr>
            <a:graphicFrameLocks noGrp="1"/>
          </p:cNvGraphicFramePr>
          <p:nvPr>
            <p:extLst>
              <p:ext uri="{D42A27DB-BD31-4B8C-83A1-F6EECF244321}">
                <p14:modId xmlns:p14="http://schemas.microsoft.com/office/powerpoint/2010/main" val="2637091613"/>
              </p:ext>
            </p:extLst>
          </p:nvPr>
        </p:nvGraphicFramePr>
        <p:xfrm>
          <a:off x="5972350" y="1505875"/>
          <a:ext cx="3001583" cy="4571307"/>
        </p:xfrm>
        <a:graphic>
          <a:graphicData uri="http://schemas.openxmlformats.org/drawingml/2006/table">
            <a:tbl>
              <a:tblPr firstRow="1" firstCol="1" bandRow="1">
                <a:tableStyleId>{69CF1AB2-1976-4502-BF36-3FF5EA218861}</a:tableStyleId>
              </a:tblPr>
              <a:tblGrid>
                <a:gridCol w="1500543"/>
                <a:gridCol w="1501040"/>
              </a:tblGrid>
              <a:tr h="101408">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01408">
                <a:tc>
                  <a:txBody>
                    <a:bodyPr/>
                    <a:lstStyle/>
                    <a:p>
                      <a:pPr>
                        <a:lnSpc>
                          <a:spcPct val="107000"/>
                        </a:lnSpc>
                        <a:spcAft>
                          <a:spcPts val="0"/>
                        </a:spcAft>
                      </a:pPr>
                      <a:r>
                        <a:rPr lang="de-DE" sz="900" dirty="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68837">
                <a:tc>
                  <a:txBody>
                    <a:bodyPr/>
                    <a:lstStyle/>
                    <a:p>
                      <a:pPr>
                        <a:lnSpc>
                          <a:spcPct val="107000"/>
                        </a:lnSpc>
                        <a:spcAft>
                          <a:spcPts val="0"/>
                        </a:spcAft>
                      </a:pPr>
                      <a:r>
                        <a:rPr lang="de-DE" sz="900" dirty="0">
                          <a:effectLst/>
                        </a:rPr>
                        <a:t>nicht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jedermann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d</a:t>
                      </a:r>
                      <a:r>
                        <a:rPr lang="de-DE" sz="900" dirty="0" smtClean="0">
                          <a:solidFill>
                            <a:srgbClr val="FF0000"/>
                          </a:solidFill>
                          <a:effectLst/>
                        </a:rPr>
                        <a:t>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marianne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effectLst/>
                        </a:rPr>
                        <a:t>nit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fabrice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wilhelm</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auf</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19553">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wenn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mein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32367">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von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dich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23052">
                <a:tc>
                  <a:txBody>
                    <a:bodyPr/>
                    <a:lstStyle/>
                    <a:p>
                      <a:pPr>
                        <a:lnSpc>
                          <a:spcPct val="107000"/>
                        </a:lnSpc>
                        <a:spcAft>
                          <a:spcPts val="0"/>
                        </a:spcAft>
                      </a:pPr>
                      <a:r>
                        <a:rPr lang="de-DE" sz="900" dirty="0" smtClean="0">
                          <a:effectLst/>
                        </a:rPr>
                        <a:t>sich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ihn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ihr</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bl>
          </a:graphicData>
        </a:graphic>
      </p:graphicFrame>
    </p:spTree>
    <p:extLst>
      <p:ext uri="{BB962C8B-B14F-4D97-AF65-F5344CB8AC3E}">
        <p14:creationId xmlns:p14="http://schemas.microsoft.com/office/powerpoint/2010/main" val="15917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b)</a:t>
            </a:r>
            <a:endParaRPr lang="de-DE" dirty="0"/>
          </a:p>
        </p:txBody>
      </p:sp>
      <p:sp>
        <p:nvSpPr>
          <p:cNvPr id="2" name="Textfeld 1"/>
          <p:cNvSpPr txBox="1"/>
          <p:nvPr/>
        </p:nvSpPr>
        <p:spPr>
          <a:xfrm>
            <a:off x="203201" y="1505875"/>
            <a:ext cx="5652000" cy="3693319"/>
          </a:xfrm>
          <a:prstGeom prst="rect">
            <a:avLst/>
          </a:prstGeom>
          <a:noFill/>
        </p:spPr>
        <p:txBody>
          <a:bodyPr wrap="square" rtlCol="0">
            <a:spAutoFit/>
          </a:bodyPr>
          <a:lstStyle/>
          <a:p>
            <a:pPr lvl="0"/>
            <a:r>
              <a:rPr lang="de-DE" dirty="0" smtClean="0"/>
              <a:t>Verglichen wurden die selben Texte, allerdings wurden nun alle Stoppwörter anhand einer </a:t>
            </a:r>
            <a:r>
              <a:rPr lang="de-DE" dirty="0" err="1" smtClean="0">
                <a:hlinkClick r:id="rId4" action="ppaction://hlinkfile"/>
              </a:rPr>
              <a:t>Blacklist</a:t>
            </a:r>
            <a:r>
              <a:rPr lang="de-DE" dirty="0" smtClean="0"/>
              <a:t> aus den Rankings entfernt.</a:t>
            </a:r>
          </a:p>
          <a:p>
            <a:pPr lvl="0"/>
            <a:endParaRPr lang="de-DE" dirty="0"/>
          </a:p>
          <a:p>
            <a:pPr lvl="0"/>
            <a:r>
              <a:rPr lang="de-DE" b="1" dirty="0"/>
              <a:t>Ergebnisse: </a:t>
            </a:r>
            <a:r>
              <a:rPr lang="de-DE" sz="1400" dirty="0" smtClean="0">
                <a:hlinkClick r:id="rId5" action="ppaction://hlinkfile"/>
              </a:rPr>
              <a:t>../</a:t>
            </a:r>
            <a:r>
              <a:rPr lang="de-DE" sz="1400" dirty="0" err="1" smtClean="0">
                <a:hlinkClick r:id="rId5" action="ppaction://hlinkfile"/>
              </a:rPr>
              <a:t>attachment</a:t>
            </a:r>
            <a:r>
              <a:rPr lang="de-DE" sz="1400" dirty="0" smtClean="0">
                <a:hlinkClick r:id="rId5" action="ppaction://hlinkfile"/>
              </a:rPr>
              <a:t>/</a:t>
            </a:r>
            <a:r>
              <a:rPr lang="de-DE" sz="1400" dirty="0" err="1" smtClean="0">
                <a:hlinkClick r:id="rId5" action="ppaction://hlinkfile"/>
              </a:rPr>
              <a:t>results</a:t>
            </a:r>
            <a:r>
              <a:rPr lang="de-DE" sz="1400" dirty="0" smtClean="0">
                <a:hlinkClick r:id="rId5" action="ppaction://hlinkfile"/>
              </a:rPr>
              <a:t>/</a:t>
            </a:r>
            <a:r>
              <a:rPr lang="de-DE" sz="1400" dirty="0" err="1" smtClean="0">
                <a:hlinkClick r:id="rId5" action="ppaction://hlinkfile"/>
              </a:rPr>
              <a:t>word</a:t>
            </a:r>
            <a:r>
              <a:rPr lang="de-DE" sz="1400" dirty="0" smtClean="0">
                <a:hlinkClick r:id="rId5" action="ppaction://hlinkfile"/>
              </a:rPr>
              <a:t>/</a:t>
            </a:r>
            <a:r>
              <a:rPr lang="de-DE" sz="1400" dirty="0" err="1" smtClean="0">
                <a:hlinkClick r:id="rId5" action="ppaction://hlinkfile"/>
              </a:rPr>
              <a:t>geschw</a:t>
            </a:r>
            <a:endParaRPr lang="de-DE" sz="1400" dirty="0"/>
          </a:p>
          <a:p>
            <a:pPr lvl="0"/>
            <a:r>
              <a:rPr lang="de-DE" dirty="0"/>
              <a:t>                     </a:t>
            </a:r>
            <a:r>
              <a:rPr lang="de-DE" sz="1400" dirty="0" smtClean="0">
                <a:hlinkClick r:id="rId6" action="ppaction://hlinkfile"/>
              </a:rPr>
              <a:t>../</a:t>
            </a:r>
            <a:r>
              <a:rPr lang="de-DE" sz="1400" dirty="0" err="1" smtClean="0">
                <a:hlinkClick r:id="rId6" action="ppaction://hlinkfile"/>
              </a:rPr>
              <a:t>attachment</a:t>
            </a:r>
            <a:r>
              <a:rPr lang="de-DE" sz="1400" dirty="0" smtClean="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a:t>
            </a:r>
            <a:r>
              <a:rPr lang="de-DE" sz="1400" dirty="0" smtClean="0">
                <a:hlinkClick r:id="rId6" action="ppaction://hlinkfile"/>
              </a:rPr>
              <a:t>/jeder</a:t>
            </a:r>
            <a:endParaRPr lang="de-DE" sz="1400" dirty="0"/>
          </a:p>
          <a:p>
            <a:pPr lvl="0"/>
            <a:endParaRPr lang="de-DE" dirty="0"/>
          </a:p>
          <a:p>
            <a:pPr lvl="0"/>
            <a:r>
              <a:rPr lang="de-DE" dirty="0" smtClean="0"/>
              <a:t>Es gibt nur noch 6 Übereinstimmungen in den 30 häufigsten Wörtern.</a:t>
            </a:r>
          </a:p>
          <a:p>
            <a:pPr lvl="0"/>
            <a:endParaRPr lang="de-DE" dirty="0"/>
          </a:p>
          <a:p>
            <a:pPr lvl="0"/>
            <a:r>
              <a:rPr lang="de-DE" dirty="0" smtClean="0"/>
              <a:t>Eine Klassifizierung der beiden Texte wäre nun wesentlich ausschlaggebender als zuvor.</a:t>
            </a:r>
          </a:p>
          <a:p>
            <a:pPr lvl="0"/>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832201665"/>
              </p:ext>
            </p:extLst>
          </p:nvPr>
        </p:nvGraphicFramePr>
        <p:xfrm>
          <a:off x="5972400" y="1504800"/>
          <a:ext cx="2998176" cy="4579339"/>
        </p:xfrm>
        <a:graphic>
          <a:graphicData uri="http://schemas.openxmlformats.org/drawingml/2006/table">
            <a:tbl>
              <a:tblPr firstRow="1" firstCol="1" bandRow="1">
                <a:tableStyleId>{69CF1AB2-1976-4502-BF36-3FF5EA218861}</a:tableStyleId>
              </a:tblPr>
              <a:tblGrid>
                <a:gridCol w="1488212"/>
                <a:gridCol w="1509964"/>
              </a:tblGrid>
              <a:tr h="141293">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47753">
                <a:tc>
                  <a:txBody>
                    <a:bodyPr/>
                    <a:lstStyle/>
                    <a:p>
                      <a:pPr algn="l" fontAlgn="b"/>
                      <a:r>
                        <a:rPr lang="de-DE" sz="900" u="none" strike="noStrike" dirty="0" err="1">
                          <a:effectLst/>
                        </a:rPr>
                        <a:t>marianne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fabrice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nit</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wilhelm</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vetter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gesell</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bruder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werke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immer</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ja</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tod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sagen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gott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manchmal</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mutter</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herz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glaube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ganz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gar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gut</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o</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ab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geld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nein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glücklich</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kommt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wär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wäre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nie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gern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buhlschaft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dicker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leben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halt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weh</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mehr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alls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lieben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stund</a:t>
                      </a:r>
                      <a:endParaRPr lang="de-DE" sz="900" b="0" i="0" u="none" strike="noStrike" dirty="0">
                        <a:solidFill>
                          <a:schemeClr val="bg1"/>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1802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15</a:t>
            </a:r>
            <a:endParaRPr lang="de-DE" dirty="0"/>
          </a:p>
        </p:txBody>
      </p:sp>
      <p:sp>
        <p:nvSpPr>
          <p:cNvPr id="18" name="Foliennummernplatzhalter 17"/>
          <p:cNvSpPr>
            <a:spLocks noGrp="1"/>
          </p:cNvSpPr>
          <p:nvPr>
            <p:ph type="sldNum" sz="quarter" idx="12"/>
          </p:nvPr>
        </p:nvSpPr>
        <p:spPr/>
        <p:txBody>
          <a:bodyPr/>
          <a:lstStyle/>
          <a:p>
            <a:r>
              <a:rPr lang="de-DE" dirty="0" smtClean="0"/>
              <a:t>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a:t>
            </a:r>
            <a:endParaRPr lang="de-DE" dirty="0"/>
          </a:p>
        </p:txBody>
      </p:sp>
      <p:sp>
        <p:nvSpPr>
          <p:cNvPr id="13" name="Textfeld 12"/>
          <p:cNvSpPr txBox="1"/>
          <p:nvPr/>
        </p:nvSpPr>
        <p:spPr>
          <a:xfrm>
            <a:off x="465512" y="1459724"/>
            <a:ext cx="8212975" cy="2585323"/>
          </a:xfrm>
          <a:prstGeom prst="rect">
            <a:avLst/>
          </a:prstGeom>
          <a:noFill/>
        </p:spPr>
        <p:txBody>
          <a:bodyPr wrap="square" rtlCol="0">
            <a:spAutoFit/>
          </a:bodyPr>
          <a:lstStyle/>
          <a:p>
            <a:r>
              <a:rPr lang="de-DE" dirty="0" smtClean="0"/>
              <a:t>Verglichen wurden die folgenden Texte:</a:t>
            </a:r>
          </a:p>
          <a:p>
            <a:endParaRPr lang="de-DE" dirty="0" smtClean="0"/>
          </a:p>
          <a:p>
            <a:r>
              <a:rPr lang="de-DE" dirty="0" smtClean="0"/>
              <a:t>Deutsch-sprachig:</a:t>
            </a:r>
            <a:endParaRPr lang="de-DE" dirty="0"/>
          </a:p>
          <a:p>
            <a:pPr lvl="0"/>
            <a:r>
              <a:rPr lang="de-DE" dirty="0">
                <a:hlinkClick r:id="rId4" action="ppaction://hlinkfile"/>
              </a:rPr>
              <a:t>Die Geschwister </a:t>
            </a:r>
            <a:r>
              <a:rPr lang="de-DE" dirty="0"/>
              <a:t>– Johann Wolfgang von </a:t>
            </a:r>
            <a:r>
              <a:rPr lang="de-DE" dirty="0" smtClean="0"/>
              <a:t>Goethe</a:t>
            </a:r>
          </a:p>
          <a:p>
            <a:pPr lvl="0"/>
            <a:r>
              <a:rPr lang="de-DE" dirty="0" smtClean="0">
                <a:hlinkClick r:id="rId5" action="ppaction://hlinkfile"/>
              </a:rPr>
              <a:t>Jedermann</a:t>
            </a:r>
            <a:r>
              <a:rPr lang="de-DE" dirty="0" smtClean="0"/>
              <a:t> </a:t>
            </a:r>
            <a:r>
              <a:rPr lang="de-DE" dirty="0"/>
              <a:t>– Hugo von </a:t>
            </a:r>
            <a:r>
              <a:rPr lang="de-DE" dirty="0" smtClean="0"/>
              <a:t>Hofmannsthal</a:t>
            </a:r>
          </a:p>
          <a:p>
            <a:pPr lvl="0"/>
            <a:endParaRPr lang="de-DE" dirty="0"/>
          </a:p>
          <a:p>
            <a:pPr lvl="0"/>
            <a:r>
              <a:rPr lang="de-DE" dirty="0" smtClean="0"/>
              <a:t>Englisch-sprachig:</a:t>
            </a:r>
          </a:p>
          <a:p>
            <a:pPr lvl="0"/>
            <a:r>
              <a:rPr lang="de-DE" dirty="0" err="1" smtClean="0">
                <a:hlinkClick r:id="rId6" action="ppaction://hlinkfile"/>
              </a:rPr>
              <a:t>Ten</a:t>
            </a:r>
            <a:r>
              <a:rPr lang="de-DE" dirty="0" smtClean="0">
                <a:hlinkClick r:id="rId6" action="ppaction://hlinkfile"/>
              </a:rPr>
              <a:t> Acres </a:t>
            </a:r>
            <a:r>
              <a:rPr lang="de-DE" dirty="0" err="1" smtClean="0">
                <a:hlinkClick r:id="rId6" action="ppaction://hlinkfile"/>
              </a:rPr>
              <a:t>Enough</a:t>
            </a:r>
            <a:r>
              <a:rPr lang="de-DE" dirty="0" smtClean="0">
                <a:hlinkClick r:id="rId6" action="ppaction://hlinkfile"/>
              </a:rPr>
              <a:t> </a:t>
            </a:r>
            <a:r>
              <a:rPr lang="de-DE" dirty="0" smtClean="0"/>
              <a:t>– Edmund Morris</a:t>
            </a:r>
          </a:p>
          <a:p>
            <a:pPr lvl="0"/>
            <a:r>
              <a:rPr lang="de-DE" dirty="0" err="1" smtClean="0">
                <a:hlinkClick r:id="rId7" action="ppaction://hlinkfile"/>
              </a:rPr>
              <a:t>Liliom</a:t>
            </a:r>
            <a:r>
              <a:rPr lang="de-DE" dirty="0" smtClean="0"/>
              <a:t> – Ferenc Molnar</a:t>
            </a:r>
          </a:p>
        </p:txBody>
      </p:sp>
    </p:spTree>
    <p:extLst>
      <p:ext uri="{BB962C8B-B14F-4D97-AF65-F5344CB8AC3E}">
        <p14:creationId xmlns:p14="http://schemas.microsoft.com/office/powerpoint/2010/main" val="54429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a:t>7</a:t>
            </a:r>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Anmerkungen</a:t>
            </a:r>
            <a:endParaRPr lang="de-DE" dirty="0"/>
          </a:p>
        </p:txBody>
      </p:sp>
      <p:sp>
        <p:nvSpPr>
          <p:cNvPr id="3" name="Textfeld 2"/>
          <p:cNvSpPr txBox="1"/>
          <p:nvPr/>
        </p:nvSpPr>
        <p:spPr>
          <a:xfrm>
            <a:off x="465512" y="1459724"/>
            <a:ext cx="8212975" cy="3539430"/>
          </a:xfrm>
          <a:prstGeom prst="rect">
            <a:avLst/>
          </a:prstGeom>
          <a:noFill/>
        </p:spPr>
        <p:txBody>
          <a:bodyPr wrap="square" rtlCol="0">
            <a:spAutoFit/>
          </a:bodyPr>
          <a:lstStyle/>
          <a:p>
            <a:pPr marL="342900" lvl="0" indent="-342900">
              <a:buFont typeface="+mj-lt"/>
              <a:buAutoNum type="arabicPeriod"/>
            </a:pPr>
            <a:r>
              <a:rPr lang="de-DE" sz="1600" dirty="0"/>
              <a:t>Die Ergebnisse auf den folgenden Folien schließen Stopp-Wörter mit ein, sie wurden also nicht wie in Aufgabe 2 – b) </a:t>
            </a:r>
            <a:r>
              <a:rPr lang="de-DE" sz="1600" dirty="0" smtClean="0"/>
              <a:t>herausgefiltert, da in der Aufgabenstellung nicht weiter spezifiziert. Wir </a:t>
            </a:r>
            <a:r>
              <a:rPr lang="de-DE" sz="1600" dirty="0"/>
              <a:t>haben die Untersuchungen jedoch für beide Fälle analog vorgenommen. Die Ergebnisse ohne Stopp-Wörter finden sich im Verzeichnis: </a:t>
            </a:r>
            <a:r>
              <a:rPr lang="de-DE" sz="1600" dirty="0" smtClean="0">
                <a:hlinkClick r:id="rId4" action="ppaction://hlinkfile"/>
              </a:rPr>
              <a:t>../</a:t>
            </a:r>
            <a:r>
              <a:rPr lang="de-DE" sz="1600" dirty="0" err="1" smtClean="0">
                <a:hlinkClick r:id="rId4" action="ppaction://hlinkfile"/>
              </a:rPr>
              <a:t>attachment</a:t>
            </a:r>
            <a:r>
              <a:rPr lang="de-DE" sz="1600" dirty="0" smtClean="0">
                <a:hlinkClick r:id="rId4" action="ppaction://hlinkfile"/>
              </a:rPr>
              <a:t>/</a:t>
            </a:r>
            <a:r>
              <a:rPr lang="de-DE" sz="1600" dirty="0" err="1" smtClean="0">
                <a:hlinkClick r:id="rId4" action="ppaction://hlinkfile"/>
              </a:rPr>
              <a:t>results</a:t>
            </a:r>
            <a:r>
              <a:rPr lang="de-DE" sz="1600" dirty="0" smtClean="0">
                <a:hlinkClick r:id="rId4" action="ppaction://hlinkfile"/>
              </a:rPr>
              <a:t>/</a:t>
            </a:r>
            <a:r>
              <a:rPr lang="de-DE" sz="1600" dirty="0" err="1" smtClean="0">
                <a:hlinkClick r:id="rId4" action="ppaction://hlinkfile"/>
              </a:rPr>
              <a:t>word</a:t>
            </a:r>
            <a:r>
              <a:rPr lang="de-DE" sz="1600" dirty="0" smtClean="0">
                <a:hlinkClick r:id="rId4" action="ppaction://hlinkfile"/>
              </a:rPr>
              <a:t>/</a:t>
            </a:r>
            <a:r>
              <a:rPr lang="de-DE" sz="1600" dirty="0" smtClean="0"/>
              <a:t> </a:t>
            </a:r>
            <a:r>
              <a:rPr lang="de-DE" sz="1600" dirty="0" smtClean="0"/>
              <a:t>(analoge Dateinamen)</a:t>
            </a:r>
          </a:p>
          <a:p>
            <a:pPr marL="342900" lvl="0" indent="-342900">
              <a:buFont typeface="+mj-lt"/>
              <a:buAutoNum type="arabicPeriod"/>
            </a:pPr>
            <a:endParaRPr lang="de-DE" sz="1600" dirty="0"/>
          </a:p>
          <a:p>
            <a:pPr marL="342900" lvl="0" indent="-342900">
              <a:buFont typeface="+mj-lt"/>
              <a:buAutoNum type="arabicPeriod"/>
            </a:pPr>
            <a:r>
              <a:rPr lang="de-DE" sz="1600" dirty="0"/>
              <a:t>Da in der Aufgabe nicht genau angegeben, wurde die Analyse im Folgenden auf die 30 häufigsten Wörter beschränkt. Analoge Ergebnisse, die alle Wörter miteinbeziehen, finden sich im Verzeichnis: </a:t>
            </a:r>
            <a:r>
              <a:rPr lang="de-DE" sz="1600" dirty="0" smtClean="0">
                <a:hlinkClick r:id="rId5" action="ppaction://hlinkfile"/>
              </a:rPr>
              <a:t>../</a:t>
            </a:r>
            <a:r>
              <a:rPr lang="de-DE" sz="1600" dirty="0" err="1" smtClean="0">
                <a:hlinkClick r:id="rId5" action="ppaction://hlinkfile"/>
              </a:rPr>
              <a:t>attachment</a:t>
            </a:r>
            <a:r>
              <a:rPr lang="de-DE" sz="1600" dirty="0" smtClean="0">
                <a:hlinkClick r:id="rId5" action="ppaction://hlinkfile"/>
              </a:rPr>
              <a:t>/</a:t>
            </a:r>
            <a:r>
              <a:rPr lang="de-DE" sz="1600" dirty="0" err="1" smtClean="0">
                <a:hlinkClick r:id="rId5" action="ppaction://hlinkfile"/>
              </a:rPr>
              <a:t>results</a:t>
            </a:r>
            <a:r>
              <a:rPr lang="de-DE" sz="1600" dirty="0" smtClean="0">
                <a:hlinkClick r:id="rId5" action="ppaction://hlinkfile"/>
              </a:rPr>
              <a:t>/</a:t>
            </a:r>
            <a:r>
              <a:rPr lang="de-DE" sz="1600" dirty="0" err="1" smtClean="0">
                <a:hlinkClick r:id="rId5" action="ppaction://hlinkfile"/>
              </a:rPr>
              <a:t>big</a:t>
            </a:r>
            <a:r>
              <a:rPr lang="de-DE" sz="1600" dirty="0" smtClean="0">
                <a:hlinkClick r:id="rId5" action="ppaction://hlinkfile"/>
              </a:rPr>
              <a:t>/</a:t>
            </a:r>
            <a:endParaRPr lang="de-DE" sz="1600" dirty="0" smtClean="0"/>
          </a:p>
          <a:p>
            <a:pPr marL="342900" lvl="0" indent="-342900">
              <a:buFont typeface="+mj-lt"/>
              <a:buAutoNum type="arabicPeriod"/>
            </a:pPr>
            <a:endParaRPr lang="de-DE" sz="1600" dirty="0"/>
          </a:p>
          <a:p>
            <a:pPr marL="342900" indent="-342900">
              <a:buFont typeface="+mj-lt"/>
              <a:buAutoNum type="arabicPeriod"/>
            </a:pPr>
            <a:r>
              <a:rPr lang="de-DE" sz="1600" dirty="0" smtClean="0"/>
              <a:t>Alle Plots wurden mit </a:t>
            </a:r>
            <a:r>
              <a:rPr lang="de-DE" sz="1600" dirty="0" err="1" smtClean="0"/>
              <a:t>Gnuplot</a:t>
            </a:r>
            <a:r>
              <a:rPr lang="de-DE" sz="1600" dirty="0" smtClean="0"/>
              <a:t> durch generische Skripte erzeugt. Diese finden sich in den jeweiligen „</a:t>
            </a:r>
            <a:r>
              <a:rPr lang="de-DE" sz="1600" i="1" dirty="0" err="1" smtClean="0"/>
              <a:t>plotscript</a:t>
            </a:r>
            <a:r>
              <a:rPr lang="de-DE" sz="1600" dirty="0" smtClean="0"/>
              <a:t>“ Unter-Verzeichnissen. Skripte für normale Plots heißen „</a:t>
            </a:r>
            <a:r>
              <a:rPr lang="de-DE" sz="1600" dirty="0" err="1" smtClean="0"/>
              <a:t>plot</a:t>
            </a:r>
            <a:r>
              <a:rPr lang="de-DE" sz="1600" dirty="0" smtClean="0"/>
              <a:t>“ und die für die Anzahl der Worte mit Häufigkeit über die Häufigkeit „</a:t>
            </a:r>
            <a:r>
              <a:rPr lang="de-DE" sz="1600" dirty="0" err="1" smtClean="0"/>
              <a:t>plot_occ</a:t>
            </a:r>
            <a:r>
              <a:rPr lang="de-DE" sz="1600" smtClean="0"/>
              <a:t>“.</a:t>
            </a:r>
            <a:endParaRPr lang="de-DE" sz="1600" dirty="0" smtClean="0"/>
          </a:p>
          <a:p>
            <a:pPr marL="342900" indent="-342900">
              <a:buFont typeface="+mj-lt"/>
              <a:buAutoNum type="arabicPeriod"/>
            </a:pPr>
            <a:endParaRPr lang="de-DE" sz="1600" dirty="0"/>
          </a:p>
        </p:txBody>
      </p:sp>
    </p:spTree>
    <p:extLst>
      <p:ext uri="{BB962C8B-B14F-4D97-AF65-F5344CB8AC3E}">
        <p14:creationId xmlns:p14="http://schemas.microsoft.com/office/powerpoint/2010/main" val="61454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8</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Bei der </a:t>
            </a:r>
            <a:r>
              <a:rPr lang="de-DE" b="1" dirty="0" smtClean="0"/>
              <a:t>absoluten</a:t>
            </a:r>
            <a:r>
              <a:rPr lang="de-DE" dirty="0" smtClean="0"/>
              <a:t> Achsen-Skalierung kann man gut erkennen, dass die relative Häufigkeit der Wörter eine logarithmische Stagnation zeigt je mehr man sich vom niedrigsten Rang entfernt. Interessant ist weiterhin, dass die relativen Häufigkeiten über alle Texte ähnlich verlaufen, obwohl diese teilweise sogar in verschiedenen Sprachen verfasst wurden.</a:t>
            </a:r>
            <a:endParaRPr lang="de-DE" dirty="0"/>
          </a:p>
        </p:txBody>
      </p:sp>
      <p:pic>
        <p:nvPicPr>
          <p:cNvPr id="7171" name="Picture 3" descr="G:\!GitHub\web-mining\ex1\abgabe\results\word_with_stopwords\plot_r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459724"/>
            <a:ext cx="3786554" cy="283991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1" name="Textfeld 20"/>
          <p:cNvSpPr txBox="1"/>
          <p:nvPr/>
        </p:nvSpPr>
        <p:spPr>
          <a:xfrm>
            <a:off x="1483796" y="4320000"/>
            <a:ext cx="6176408" cy="276999"/>
          </a:xfrm>
          <a:prstGeom prst="rect">
            <a:avLst/>
          </a:prstGeom>
          <a:noFill/>
        </p:spPr>
        <p:txBody>
          <a:bodyPr wrap="square" rtlCol="0">
            <a:spAutoFit/>
          </a:bodyPr>
          <a:lstStyle/>
          <a:p>
            <a:pPr algn="ctr"/>
            <a:r>
              <a:rPr lang="de-DE" sz="1200" b="1" dirty="0" smtClean="0"/>
              <a:t>Abbildung 3.1</a:t>
            </a:r>
            <a:r>
              <a:rPr lang="de-DE" sz="1200" dirty="0" smtClean="0"/>
              <a:t>: </a:t>
            </a:r>
            <a:r>
              <a:rPr lang="de-DE" sz="1200" dirty="0" smtClean="0">
                <a:hlinkClick r:id="rId5" action="ppaction://hlinkfile"/>
              </a:rPr>
              <a:t>../</a:t>
            </a:r>
            <a:r>
              <a:rPr lang="de-DE" sz="1200" dirty="0" err="1" smtClean="0">
                <a:hlinkClick r:id="rId5" action="ppaction://hlinkfile"/>
              </a:rPr>
              <a:t>attachment</a:t>
            </a:r>
            <a:r>
              <a:rPr lang="de-DE" sz="1200" dirty="0" smtClean="0">
                <a:hlinkClick r:id="rId5" action="ppaction://hlinkfile"/>
              </a:rPr>
              <a:t>/</a:t>
            </a:r>
            <a:r>
              <a:rPr lang="de-DE" sz="1200" dirty="0" err="1" smtClean="0">
                <a:hlinkClick r:id="rId5" action="ppaction://hlinkfile"/>
              </a:rPr>
              <a:t>results</a:t>
            </a:r>
            <a:r>
              <a:rPr lang="de-DE" sz="1200" dirty="0" smtClean="0">
                <a:hlinkClick r:id="rId5" action="ppaction://hlinkfile"/>
              </a:rPr>
              <a:t>/</a:t>
            </a:r>
            <a:r>
              <a:rPr lang="de-DE" sz="1200" dirty="0" err="1" smtClean="0">
                <a:hlinkClick r:id="rId5" action="ppaction://hlinkfile"/>
              </a:rPr>
              <a:t>word_with_stopwords</a:t>
            </a:r>
            <a:r>
              <a:rPr lang="de-DE" sz="1200" dirty="0" smtClean="0">
                <a:hlinkClick r:id="rId5" action="ppaction://hlinkfile"/>
              </a:rPr>
              <a:t>/</a:t>
            </a:r>
            <a:r>
              <a:rPr lang="de-DE" sz="1200" dirty="0" err="1" smtClean="0">
                <a:hlinkClick r:id="rId5" action="ppaction://hlinkfile"/>
              </a:rPr>
              <a:t>plots</a:t>
            </a:r>
            <a:r>
              <a:rPr lang="de-DE" sz="1200" dirty="0" smtClean="0">
                <a:hlinkClick r:id="rId5" action="ppaction://hlinkfile"/>
              </a:rPr>
              <a:t>/plot_rel.png</a:t>
            </a:r>
            <a:endParaRPr lang="de-DE" sz="1200" dirty="0"/>
          </a:p>
        </p:txBody>
      </p:sp>
    </p:spTree>
    <p:extLst>
      <p:ext uri="{BB962C8B-B14F-4D97-AF65-F5344CB8AC3E}">
        <p14:creationId xmlns:p14="http://schemas.microsoft.com/office/powerpoint/2010/main" val="27766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1595</Words>
  <Application>Microsoft Office PowerPoint</Application>
  <PresentationFormat>Bildschirmpräsentation (4:3)</PresentationFormat>
  <Paragraphs>501</Paragraphs>
  <Slides>18</Slides>
  <Notes>17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0" baseType="lpstr">
      <vt:lpstr>Office Theme</vt:lpstr>
      <vt:lpstr>Visio</vt:lpstr>
      <vt:lpstr>Web Mining Übung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 B</dc:creator>
  <cp:lastModifiedBy>chibo</cp:lastModifiedBy>
  <cp:revision>68</cp:revision>
  <dcterms:created xsi:type="dcterms:W3CDTF">2015-04-28T11:43:35Z</dcterms:created>
  <dcterms:modified xsi:type="dcterms:W3CDTF">2015-05-03T16:24:24Z</dcterms:modified>
</cp:coreProperties>
</file>